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5"/>
  </p:notesMasterIdLst>
  <p:sldIdLst>
    <p:sldId id="386" r:id="rId2"/>
    <p:sldId id="350" r:id="rId3"/>
    <p:sldId id="306" r:id="rId4"/>
    <p:sldId id="398" r:id="rId5"/>
    <p:sldId id="399" r:id="rId6"/>
    <p:sldId id="319" r:id="rId7"/>
    <p:sldId id="401" r:id="rId8"/>
    <p:sldId id="387" r:id="rId9"/>
    <p:sldId id="400" r:id="rId10"/>
    <p:sldId id="320" r:id="rId11"/>
    <p:sldId id="475" r:id="rId12"/>
    <p:sldId id="476" r:id="rId13"/>
    <p:sldId id="477" r:id="rId14"/>
    <p:sldId id="405" r:id="rId15"/>
    <p:sldId id="406" r:id="rId16"/>
    <p:sldId id="370" r:id="rId17"/>
    <p:sldId id="407" r:id="rId18"/>
    <p:sldId id="408" r:id="rId19"/>
    <p:sldId id="324" r:id="rId20"/>
    <p:sldId id="409" r:id="rId21"/>
    <p:sldId id="410" r:id="rId22"/>
    <p:sldId id="411" r:id="rId23"/>
    <p:sldId id="412" r:id="rId24"/>
    <p:sldId id="413" r:id="rId25"/>
    <p:sldId id="390" r:id="rId26"/>
    <p:sldId id="414" r:id="rId27"/>
    <p:sldId id="415" r:id="rId28"/>
    <p:sldId id="391" r:id="rId29"/>
    <p:sldId id="416" r:id="rId30"/>
    <p:sldId id="417" r:id="rId31"/>
    <p:sldId id="418" r:id="rId32"/>
    <p:sldId id="419" r:id="rId33"/>
    <p:sldId id="420" r:id="rId34"/>
    <p:sldId id="326" r:id="rId35"/>
    <p:sldId id="388" r:id="rId36"/>
    <p:sldId id="307" r:id="rId37"/>
    <p:sldId id="421" r:id="rId38"/>
    <p:sldId id="422" r:id="rId39"/>
    <p:sldId id="393" r:id="rId40"/>
    <p:sldId id="424" r:id="rId41"/>
    <p:sldId id="425" r:id="rId42"/>
    <p:sldId id="426" r:id="rId43"/>
    <p:sldId id="389" r:id="rId44"/>
    <p:sldId id="427" r:id="rId45"/>
    <p:sldId id="428" r:id="rId46"/>
    <p:sldId id="429" r:id="rId47"/>
    <p:sldId id="369" r:id="rId48"/>
    <p:sldId id="355" r:id="rId49"/>
    <p:sldId id="430" r:id="rId50"/>
    <p:sldId id="431" r:id="rId51"/>
    <p:sldId id="432" r:id="rId52"/>
    <p:sldId id="374" r:id="rId53"/>
    <p:sldId id="433" r:id="rId54"/>
    <p:sldId id="434" r:id="rId55"/>
    <p:sldId id="356" r:id="rId56"/>
    <p:sldId id="435" r:id="rId57"/>
    <p:sldId id="436" r:id="rId58"/>
    <p:sldId id="437" r:id="rId59"/>
    <p:sldId id="358" r:id="rId60"/>
    <p:sldId id="438" r:id="rId61"/>
    <p:sldId id="439" r:id="rId62"/>
    <p:sldId id="440" r:id="rId63"/>
    <p:sldId id="441" r:id="rId64"/>
    <p:sldId id="375" r:id="rId65"/>
    <p:sldId id="442" r:id="rId66"/>
    <p:sldId id="443" r:id="rId67"/>
    <p:sldId id="444" r:id="rId68"/>
    <p:sldId id="445" r:id="rId69"/>
    <p:sldId id="376" r:id="rId70"/>
    <p:sldId id="446" r:id="rId71"/>
    <p:sldId id="447" r:id="rId72"/>
    <p:sldId id="359" r:id="rId73"/>
    <p:sldId id="448" r:id="rId74"/>
    <p:sldId id="449" r:id="rId75"/>
    <p:sldId id="450" r:id="rId76"/>
    <p:sldId id="364" r:id="rId77"/>
    <p:sldId id="451" r:id="rId78"/>
    <p:sldId id="454" r:id="rId79"/>
    <p:sldId id="452" r:id="rId80"/>
    <p:sldId id="394" r:id="rId81"/>
    <p:sldId id="455" r:id="rId82"/>
    <p:sldId id="456" r:id="rId83"/>
    <p:sldId id="457" r:id="rId84"/>
    <p:sldId id="459" r:id="rId85"/>
    <p:sldId id="458" r:id="rId86"/>
    <p:sldId id="461" r:id="rId87"/>
    <p:sldId id="474" r:id="rId88"/>
    <p:sldId id="395" r:id="rId89"/>
    <p:sldId id="460" r:id="rId90"/>
    <p:sldId id="462" r:id="rId91"/>
    <p:sldId id="463" r:id="rId92"/>
    <p:sldId id="366" r:id="rId93"/>
    <p:sldId id="464" r:id="rId94"/>
    <p:sldId id="465" r:id="rId95"/>
    <p:sldId id="466" r:id="rId96"/>
    <p:sldId id="467" r:id="rId97"/>
    <p:sldId id="397" r:id="rId98"/>
    <p:sldId id="468" r:id="rId99"/>
    <p:sldId id="469" r:id="rId100"/>
    <p:sldId id="473" r:id="rId101"/>
    <p:sldId id="367" r:id="rId102"/>
    <p:sldId id="470" r:id="rId103"/>
    <p:sldId id="471" r:id="rId104"/>
    <p:sldId id="472" r:id="rId105"/>
    <p:sldId id="373" r:id="rId106"/>
    <p:sldId id="351" r:id="rId107"/>
    <p:sldId id="352" r:id="rId108"/>
    <p:sldId id="353" r:id="rId109"/>
    <p:sldId id="379" r:id="rId110"/>
    <p:sldId id="380" r:id="rId111"/>
    <p:sldId id="383" r:id="rId112"/>
    <p:sldId id="384" r:id="rId113"/>
    <p:sldId id="385" r:id="rId1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C3D69B"/>
    <a:srgbClr val="7030A0"/>
    <a:srgbClr val="0070C0"/>
    <a:srgbClr val="2B91AF"/>
    <a:srgbClr val="78B9CC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0"/>
  </p:normalViewPr>
  <p:slideViewPr>
    <p:cSldViewPr>
      <p:cViewPr varScale="1">
        <p:scale>
          <a:sx n="81" d="100"/>
          <a:sy n="81" d="100"/>
        </p:scale>
        <p:origin x="120" y="8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8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849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2550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2936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06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996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393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835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992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22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594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1335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81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236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274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6996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7277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3553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7165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4972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4738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6535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7946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115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1932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3257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9025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5108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07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5610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6940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7117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081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9284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914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2279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0246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6448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3641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88029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052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6027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200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15854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2817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7455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9318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750216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0855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17257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0750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646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7278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86894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42380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3381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041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39255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41538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0624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479967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22237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59632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7541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5053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7339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25864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1417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73783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18369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24593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5845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98925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77542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18279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69955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6959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73762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391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688645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4847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327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8879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3849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35632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66282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64619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4824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96064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373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55375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86818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65581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01692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596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83293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35679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90455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344746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27287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53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Очередь. Дек. Граф.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r>
              <a:rPr lang="en-US" smtClean="0"/>
              <a:t>,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(void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/>
              <a:t>Подходит, если граф не меняется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5994400" y="1600201"/>
            <a:ext cx="273579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5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/>
              <a:t>Подходит, если граф не меняется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8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Реализация </a:t>
            </a:r>
            <a:r>
              <a:rPr lang="ru-RU" dirty="0" smtClean="0"/>
              <a:t>через </a:t>
            </a:r>
            <a:r>
              <a:rPr lang="ru-RU" dirty="0" smtClean="0"/>
              <a:t>список, циклический буфер и два стека</a:t>
            </a:r>
          </a:p>
          <a:p>
            <a:r>
              <a:rPr lang="ru-RU" dirty="0" smtClean="0"/>
              <a:t>Дек</a:t>
            </a:r>
          </a:p>
          <a:p>
            <a:pPr lvl="1"/>
            <a:r>
              <a:rPr lang="ru-RU" dirty="0" smtClean="0"/>
              <a:t>Реализация через двухсвязный список</a:t>
            </a:r>
            <a:endParaRPr lang="ru-RU" dirty="0" smtClean="0"/>
          </a:p>
          <a:p>
            <a:r>
              <a:rPr lang="ru-RU" dirty="0" smtClean="0"/>
              <a:t>Графы</a:t>
            </a:r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Простые способы хранения графов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 в графе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Способ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нумерации вершин произвольного 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(один из)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Проектирование ИС и печатных плат,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...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Основа большого числа алгоритмов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графе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Breadth-first </a:t>
            </a:r>
            <a:r>
              <a:rPr lang="en-US" dirty="0" smtClean="0"/>
              <a:t>search, BFS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ru-RU" dirty="0" smtClean="0"/>
              <a:t>поиска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Поиск в ширину вычисляет 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два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при поиске в ширину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d[s] = 0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нумеруем </a:t>
            </a:r>
            <a:r>
              <a:rPr lang="ru-RU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 = n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9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поиска в ширину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000" dirty="0">
                <a:latin typeface="+mj-lt"/>
                <a:cs typeface="Courier New" pitchFamily="49" charset="0"/>
              </a:rPr>
              <a:t>BFS (матрица смежности граф </a:t>
            </a:r>
            <a:r>
              <a:rPr lang="en-US" sz="2000" dirty="0">
                <a:latin typeface="+mj-lt"/>
                <a:cs typeface="Courier New" pitchFamily="49" charset="0"/>
              </a:rPr>
              <a:t>G, </a:t>
            </a:r>
            <a:r>
              <a:rPr lang="ru-RU" sz="2000" dirty="0">
                <a:latin typeface="+mj-lt"/>
                <a:cs typeface="Courier New" pitchFamily="49" charset="0"/>
              </a:rPr>
              <a:t>число вершин </a:t>
            </a:r>
            <a:r>
              <a:rPr lang="en-US" sz="2000" dirty="0">
                <a:latin typeface="+mj-lt"/>
                <a:cs typeface="Courier New" pitchFamily="49" charset="0"/>
              </a:rPr>
              <a:t>n, </a:t>
            </a:r>
            <a:r>
              <a:rPr lang="ru-RU" sz="2000" dirty="0">
                <a:latin typeface="+mj-lt"/>
                <a:cs typeface="Courier New" pitchFamily="49" charset="0"/>
              </a:rPr>
              <a:t>вершина </a:t>
            </a:r>
            <a:r>
              <a:rPr lang="en-US" sz="2000" dirty="0">
                <a:latin typeface="+mj-lt"/>
                <a:cs typeface="Courier New" pitchFamily="49" charset="0"/>
              </a:rPr>
              <a:t>s)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</a:t>
            </a:r>
            <a:r>
              <a:rPr lang="ru-RU" sz="2000" dirty="0">
                <a:latin typeface="+mj-lt"/>
                <a:cs typeface="Courier New" pitchFamily="49" charset="0"/>
              </a:rPr>
              <a:t>for (</a:t>
            </a:r>
            <a:r>
              <a:rPr lang="en-US" sz="2000" dirty="0">
                <a:latin typeface="+mj-lt"/>
                <a:cs typeface="Courier New" pitchFamily="49" charset="0"/>
              </a:rPr>
              <a:t>u = 0; u &lt; n; u++)</a:t>
            </a:r>
            <a:endParaRPr lang="ru-RU" sz="20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		d[u]</a:t>
            </a:r>
            <a:r>
              <a:rPr lang="ru-RU" sz="2000" dirty="0">
                <a:latin typeface="+mj-lt"/>
                <a:cs typeface="Courier New" pitchFamily="49" charset="0"/>
              </a:rPr>
              <a:t> =</a:t>
            </a:r>
            <a:r>
              <a:rPr lang="en-US" sz="2000" dirty="0">
                <a:latin typeface="+mj-lt"/>
                <a:cs typeface="Courier New" pitchFamily="49" charset="0"/>
              </a:rPr>
              <a:t> n; // </a:t>
            </a:r>
            <a:r>
              <a:rPr lang="ru-RU" sz="2000" dirty="0">
                <a:latin typeface="+mj-lt"/>
                <a:cs typeface="Courier New" pitchFamily="49" charset="0"/>
              </a:rPr>
              <a:t>почему?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d[s] = 0;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put(s, 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while (! empty(Q)) 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u = get(Q);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for (v = 0; v &lt; n; v++) if (G[v][u] == 1) {</a:t>
            </a:r>
            <a:r>
              <a:rPr lang="ru-RU" sz="2000" dirty="0">
                <a:latin typeface="+mj-lt"/>
                <a:cs typeface="Courier New" pitchFamily="49" charset="0"/>
              </a:rPr>
              <a:t> // сосед </a:t>
            </a:r>
            <a:r>
              <a:rPr lang="en-US" sz="2000" dirty="0">
                <a:latin typeface="+mj-lt"/>
                <a:cs typeface="Courier New" pitchFamily="49" charset="0"/>
              </a:rPr>
              <a:t>u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if (d[v] &gt; d[u]+1</a:t>
            </a:r>
            <a:r>
              <a:rPr lang="ru-RU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r>
              <a:rPr lang="ru-RU" sz="2000" dirty="0">
                <a:latin typeface="+mj-lt"/>
                <a:cs typeface="Courier New" pitchFamily="49" charset="0"/>
              </a:rPr>
              <a:t>{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d[v]= d[u]+1;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put(Q, v);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}}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ru-RU" sz="2000" dirty="0">
                <a:latin typeface="+mj-lt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000" dirty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9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TValue value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(&amp;queue-&gt;Body, NULL);</a:t>
            </a:r>
            <a:endParaRPr lang="ru-R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d[2]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d[6]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d[3] =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d[5]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d[1]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d[7] = 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d[8]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d[4] = 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d[9]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d[4]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d[9]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88009"/>
              </p:ext>
            </p:extLst>
          </p:nvPr>
        </p:nvGraphicFramePr>
        <p:xfrm>
          <a:off x="7032104" y="2119932"/>
          <a:ext cx="3672408" cy="426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Расстояние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 10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 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TValue value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(&amp;queue-&gt;Body, NULL);</a:t>
            </a:r>
            <a:endParaRPr lang="ru-R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884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TValue value 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(&amp;queue-&gt;Body, NULL);</a:t>
            </a:r>
            <a:endParaRPr lang="ru-RU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(queue-&gt;Body))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queue-&gt;End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347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TValue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-&gt;Body, NULL);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20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-&gt;Body, NULL);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-&gt;Body))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-&gt;End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84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9132446" y="170013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340555" y="484253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1447268"/>
            <a:ext cx="11521280" cy="48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6311948" y="491729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9134977" y="1742206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1447268"/>
            <a:ext cx="5933801" cy="48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65" name="Oval 6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Oval 65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7" name="Straight Connector 66"/>
          <p:cNvCxnSpPr>
            <a:stCxn id="66" idx="2"/>
            <a:endCxn id="6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3"/>
            <a:endCxn id="6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4"/>
            <a:endCxn id="6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5"/>
            <a:endCxn id="6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7"/>
            <a:endCxn id="6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6"/>
            <a:endCxn id="6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0"/>
            <a:endCxn id="6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1"/>
            <a:endCxn id="6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5" name="Circular Arrow 84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87" name="TextBox 27"/>
          <p:cNvSpPr txBox="1">
            <a:spLocks noChangeArrowheads="1"/>
          </p:cNvSpPr>
          <p:nvPr/>
        </p:nvSpPr>
        <p:spPr bwMode="auto">
          <a:xfrm>
            <a:off x="6311948" y="491729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8" name="TextBox 29"/>
          <p:cNvSpPr txBox="1">
            <a:spLocks noChangeArrowheads="1"/>
          </p:cNvSpPr>
          <p:nvPr/>
        </p:nvSpPr>
        <p:spPr bwMode="auto">
          <a:xfrm>
            <a:off x="9134977" y="1742206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queue-&gt;Values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(TValue) * size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capacity;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</a:t>
            </a:r>
            <a:r>
              <a:rPr lang="ru-RU" dirty="0" smtClean="0"/>
              <a:t>и через список, </a:t>
            </a:r>
            <a:r>
              <a:rPr lang="ru-RU" dirty="0" smtClean="0"/>
              <a:t>циклический буфер, и два стека</a:t>
            </a:r>
            <a:endParaRPr lang="ru-RU" dirty="0" smtClean="0"/>
          </a:p>
          <a:p>
            <a:r>
              <a:rPr lang="ru-RU" dirty="0" err="1" smtClean="0"/>
              <a:t>Дэк</a:t>
            </a:r>
            <a:endParaRPr lang="ru-RU" dirty="0" smtClean="0"/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через </a:t>
            </a:r>
            <a:r>
              <a:rPr lang="ru-RU" dirty="0" smtClean="0"/>
              <a:t>двухсвязный список</a:t>
            </a:r>
            <a:endParaRPr lang="ru-RU" dirty="0" smtClean="0"/>
          </a:p>
          <a:p>
            <a:r>
              <a:rPr lang="ru-RU" dirty="0" smtClean="0"/>
              <a:t>Графы</a:t>
            </a:r>
            <a:endParaRPr lang="ru-RU" dirty="0" smtClean="0"/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Простые с</a:t>
            </a:r>
            <a:r>
              <a:rPr lang="ru-RU" dirty="0" smtClean="0"/>
              <a:t>пособы хранения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2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-&gt;Values[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%=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-&gt;Values[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%=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52" y="1417638"/>
            <a:ext cx="1159328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52" y="1417638"/>
            <a:ext cx="5566569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Очередь </a:t>
            </a:r>
            <a:r>
              <a:rPr lang="ru-RU" sz="2800" dirty="0">
                <a:solidFill>
                  <a:schemeClr val="bg1"/>
                </a:solidFill>
              </a:rPr>
              <a:t>– это </a:t>
            </a:r>
            <a:r>
              <a:rPr lang="ru-RU" sz="2800" dirty="0" smtClean="0">
                <a:solidFill>
                  <a:schemeClr val="bg1"/>
                </a:solidFill>
              </a:rPr>
              <a:t>список,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котором добавление элементов происходит только в конце, </a:t>
            </a:r>
            <a:r>
              <a:rPr lang="ru-RU" sz="2800" dirty="0">
                <a:solidFill>
                  <a:schemeClr val="bg1"/>
                </a:solidFill>
              </a:rPr>
              <a:t>а </a:t>
            </a:r>
            <a:r>
              <a:rPr lang="ru-RU" sz="2800" dirty="0" smtClean="0">
                <a:solidFill>
                  <a:schemeClr val="bg1"/>
                </a:solidFill>
              </a:rPr>
              <a:t>удаление – только в начале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FIFO</a:t>
            </a:r>
            <a:r>
              <a:rPr lang="ru-RU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>
                <a:solidFill>
                  <a:schemeClr val="bg1"/>
                </a:solidFill>
              </a:rPr>
              <a:t> First-In-First-Out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Создать/уничтожить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Удалить первый элемент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Проверить </a:t>
            </a:r>
            <a:r>
              <a:rPr lang="ru-RU" sz="2400" dirty="0" smtClean="0">
                <a:solidFill>
                  <a:schemeClr val="bg1"/>
                </a:solidFill>
              </a:rPr>
              <a:t>наличие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1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7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пользоваться очередью?</a:t>
            </a:r>
            <a:endParaRPr lang="ru-RU" dirty="0"/>
          </a:p>
        </p:txBody>
      </p:sp>
      <p:sp>
        <p:nvSpPr>
          <p:cNvPr id="8601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(&amp;queue, 5);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добавляем в очередь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и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(&amp;queue,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(queue))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печатаем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потом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7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полезный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ExecuteTasks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Q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task.Execute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task.EnqueueNextTasks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Дек – это список</a:t>
            </a:r>
            <a:r>
              <a:rPr lang="ru-RU" sz="2800" dirty="0">
                <a:solidFill>
                  <a:schemeClr val="bg1"/>
                </a:solidFill>
              </a:rPr>
              <a:t>, в котором </a:t>
            </a:r>
            <a:r>
              <a:rPr lang="ru-RU" sz="2800" dirty="0" smtClean="0">
                <a:solidFill>
                  <a:schemeClr val="bg1"/>
                </a:solidFill>
              </a:rPr>
              <a:t>добавление/удаление элементов происходят на </a:t>
            </a:r>
            <a:r>
              <a:rPr lang="ru-RU" sz="2800" dirty="0">
                <a:solidFill>
                  <a:schemeClr val="bg1"/>
                </a:solidFill>
              </a:rPr>
              <a:t>обоих </a:t>
            </a:r>
            <a:r>
              <a:rPr lang="ru-RU" sz="2800" dirty="0" smtClean="0">
                <a:solidFill>
                  <a:schemeClr val="bg1"/>
                </a:solidFill>
              </a:rPr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r>
              <a:rPr lang="ru-RU" sz="2400" dirty="0" err="1" smtClean="0">
                <a:solidFill>
                  <a:schemeClr val="bg1"/>
                </a:solidFill>
              </a:rPr>
              <a:t>ouble-ended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queue</a:t>
            </a:r>
            <a:r>
              <a:rPr lang="ru-RU" sz="2400" dirty="0" smtClean="0">
                <a:solidFill>
                  <a:schemeClr val="bg1"/>
                </a:solidFill>
              </a:rPr>
              <a:t>, 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первый </a:t>
            </a:r>
            <a:r>
              <a:rPr lang="ru-RU" sz="2400" dirty="0">
                <a:solidFill>
                  <a:schemeClr val="bg1"/>
                </a:solidFill>
              </a:rPr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Проверить наличие элементов</a:t>
            </a:r>
            <a:endParaRPr lang="en-US" sz="2400" dirty="0">
              <a:solidFill>
                <a:schemeClr val="bg1"/>
              </a:solidFill>
            </a:endParaRPr>
          </a:p>
          <a:p>
            <a:pPr marL="525780" indent="-457200">
              <a:lnSpc>
                <a:spcPct val="80000"/>
              </a:lnSpc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/>
              <a:t>Дек – это список</a:t>
            </a:r>
            <a:r>
              <a:rPr lang="ru-RU" sz="2800" dirty="0"/>
              <a:t>, в котором </a:t>
            </a:r>
            <a:r>
              <a:rPr lang="ru-RU" sz="2800" dirty="0" smtClean="0"/>
              <a:t>добавление/удаление элементов происходят на </a:t>
            </a:r>
            <a:r>
              <a:rPr lang="ru-RU" sz="2800" dirty="0"/>
              <a:t>обоих </a:t>
            </a:r>
            <a:r>
              <a:rPr lang="ru-RU" sz="2800" dirty="0" smtClean="0"/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/>
              <a:t>D</a:t>
            </a:r>
            <a:r>
              <a:rPr lang="ru-RU" sz="2400" dirty="0" err="1" smtClean="0"/>
              <a:t>ouble-ended</a:t>
            </a:r>
            <a:r>
              <a:rPr lang="ru-RU" sz="2400" dirty="0" smtClean="0"/>
              <a:t> </a:t>
            </a:r>
            <a:r>
              <a:rPr lang="ru-RU" sz="2400" dirty="0" err="1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, </a:t>
            </a:r>
            <a:r>
              <a:rPr lang="ru-RU" sz="2400" dirty="0" smtClean="0"/>
              <a:t>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первый </a:t>
            </a:r>
            <a:r>
              <a:rPr lang="ru-RU" sz="2400" dirty="0">
                <a:solidFill>
                  <a:schemeClr val="bg1"/>
                </a:solidFill>
              </a:rPr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Проверить наличие элементов</a:t>
            </a:r>
            <a:endParaRPr lang="en-US" sz="2400" dirty="0">
              <a:solidFill>
                <a:schemeClr val="bg1"/>
              </a:solidFill>
            </a:endParaRPr>
          </a:p>
          <a:p>
            <a:pPr marL="525780" indent="-457200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/>
              <a:t>Дек – это список</a:t>
            </a:r>
            <a:r>
              <a:rPr lang="ru-RU" sz="2800" dirty="0"/>
              <a:t>, в котором </a:t>
            </a:r>
            <a:r>
              <a:rPr lang="ru-RU" sz="2800" dirty="0" smtClean="0"/>
              <a:t>добавление/удаление элементов происходят на </a:t>
            </a:r>
            <a:r>
              <a:rPr lang="ru-RU" sz="2800" dirty="0"/>
              <a:t>обоих </a:t>
            </a:r>
            <a:r>
              <a:rPr lang="ru-RU" sz="2800" dirty="0" smtClean="0"/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/>
              <a:t>D</a:t>
            </a:r>
            <a:r>
              <a:rPr lang="ru-RU" sz="2400" dirty="0" err="1" smtClean="0"/>
              <a:t>ouble-ended</a:t>
            </a:r>
            <a:r>
              <a:rPr lang="ru-RU" sz="2400" dirty="0" smtClean="0"/>
              <a:t> </a:t>
            </a:r>
            <a:r>
              <a:rPr lang="ru-RU" sz="2400" dirty="0" err="1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/>
              <a:t>dequeue</a:t>
            </a:r>
            <a:r>
              <a:rPr lang="en-US" sz="2400" dirty="0"/>
              <a:t>, </a:t>
            </a:r>
            <a:r>
              <a:rPr lang="ru-RU" sz="2400" dirty="0" smtClean="0"/>
              <a:t>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sz="2800" dirty="0"/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Добавить/удалить</a:t>
            </a:r>
            <a:r>
              <a:rPr lang="en-US" sz="2400" dirty="0" smtClean="0"/>
              <a:t> </a:t>
            </a:r>
            <a:r>
              <a:rPr lang="ru-RU" sz="2400" dirty="0"/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Добавить/удалить</a:t>
            </a:r>
            <a:r>
              <a:rPr lang="en-US" sz="2400" dirty="0"/>
              <a:t> </a:t>
            </a:r>
            <a:r>
              <a:rPr lang="ru-RU" sz="2400" dirty="0" smtClean="0"/>
              <a:t>первый </a:t>
            </a:r>
            <a:r>
              <a:rPr lang="ru-RU" sz="2400" dirty="0"/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Проверить наличие элементов</a:t>
            </a:r>
            <a:endParaRPr lang="en-US" sz="2400" dirty="0"/>
          </a:p>
          <a:p>
            <a:pPr marL="525780" indent="-457200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</a:t>
            </a:r>
            <a:r>
              <a:rPr lang="ru-RU" dirty="0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к </a:t>
            </a:r>
            <a:r>
              <a:rPr lang="ru-RU" dirty="0" smtClean="0"/>
              <a:t>на </a:t>
            </a:r>
            <a:r>
              <a:rPr lang="ru-RU" dirty="0" smtClean="0"/>
              <a:t>языке Си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 элементов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Deq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ueue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элементов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PushFront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PopFront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Очередь </a:t>
            </a:r>
            <a:r>
              <a:rPr lang="ru-RU" sz="2800" dirty="0"/>
              <a:t>– это </a:t>
            </a:r>
            <a:r>
              <a:rPr lang="ru-RU" sz="2800" dirty="0" smtClean="0"/>
              <a:t>список, </a:t>
            </a:r>
            <a:r>
              <a:rPr lang="ru-RU" sz="2800" dirty="0"/>
              <a:t>в </a:t>
            </a:r>
            <a:r>
              <a:rPr lang="ru-RU" sz="2800" dirty="0" smtClean="0"/>
              <a:t>котором добавление элементов происходит только в конце, </a:t>
            </a:r>
            <a:r>
              <a:rPr lang="ru-RU" sz="2800" dirty="0"/>
              <a:t>а </a:t>
            </a:r>
            <a:r>
              <a:rPr lang="ru-RU" sz="2800" dirty="0" smtClean="0"/>
              <a:t>удаление – только в начале</a:t>
            </a:r>
            <a:endParaRPr lang="ru-RU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ru-RU" sz="2400" dirty="0" smtClean="0"/>
              <a:t>,</a:t>
            </a:r>
            <a:r>
              <a:rPr lang="en-US" sz="2400" dirty="0" smtClean="0"/>
              <a:t> First-In-First-Out </a:t>
            </a:r>
            <a:r>
              <a:rPr lang="en-US" sz="2400" dirty="0"/>
              <a:t>–</a:t>
            </a:r>
            <a:r>
              <a:rPr lang="ru-RU" sz="2400" dirty="0"/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Создать/уничтожить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Удалить первый элемент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Проверить </a:t>
            </a:r>
            <a:r>
              <a:rPr lang="ru-RU" sz="2400" dirty="0" smtClean="0">
                <a:solidFill>
                  <a:schemeClr val="bg1"/>
                </a:solidFill>
              </a:rPr>
              <a:t>наличие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7368" y="1600201"/>
            <a:ext cx="11449272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7368" y="1600201"/>
            <a:ext cx="5511409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360" y="1417638"/>
            <a:ext cx="11449272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60" y="1417638"/>
            <a:ext cx="5530081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60" y="4293096"/>
            <a:ext cx="5337433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9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Реализации через список, циклический буфер, и два стека</a:t>
            </a:r>
          </a:p>
          <a:p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Дэк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Реализация через двусвязный список</a:t>
            </a:r>
          </a:p>
          <a:p>
            <a:r>
              <a:rPr lang="ru-RU" dirty="0"/>
              <a:t>Графы</a:t>
            </a:r>
          </a:p>
          <a:p>
            <a:pPr lvl="1"/>
            <a:r>
              <a:rPr lang="ru-RU" dirty="0"/>
              <a:t>Определения</a:t>
            </a:r>
          </a:p>
          <a:p>
            <a:pPr lvl="1"/>
            <a:r>
              <a:rPr lang="ru-RU" dirty="0"/>
              <a:t>Простые способы хранения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>
                <a:solidFill>
                  <a:schemeClr val="bg1"/>
                </a:solidFill>
              </a:rPr>
              <a:t>Пусть А и В – множества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Упорядоченная </a:t>
            </a:r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ru-RU" dirty="0">
                <a:solidFill>
                  <a:schemeClr val="bg1"/>
                </a:solidFill>
              </a:rPr>
              <a:t>(а,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состоящая </a:t>
            </a:r>
            <a:r>
              <a:rPr lang="ru-RU" dirty="0">
                <a:solidFill>
                  <a:schemeClr val="bg1"/>
                </a:solidFill>
              </a:rPr>
              <a:t>из а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</a:rPr>
              <a:t>А 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, </a:t>
            </a:r>
            <a:r>
              <a:rPr lang="ru-RU" sz="3000" dirty="0" smtClean="0">
                <a:solidFill>
                  <a:schemeClr val="bg1"/>
                </a:solidFill>
              </a:rPr>
              <a:t>-- это конечное </a:t>
            </a:r>
            <a:r>
              <a:rPr lang="ru-RU" sz="3000" dirty="0">
                <a:solidFill>
                  <a:schemeClr val="bg1"/>
                </a:solidFill>
              </a:rPr>
              <a:t>множество </a:t>
            </a:r>
            <a:r>
              <a:rPr lang="en-US" sz="3000" dirty="0">
                <a:solidFill>
                  <a:schemeClr val="bg1"/>
                </a:solidFill>
              </a:rPr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Упорядоченная </a:t>
            </a:r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ru-RU" dirty="0">
                <a:solidFill>
                  <a:schemeClr val="bg1"/>
                </a:solidFill>
              </a:rPr>
              <a:t>(а,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состоящая </a:t>
            </a:r>
            <a:r>
              <a:rPr lang="ru-RU" dirty="0">
                <a:solidFill>
                  <a:schemeClr val="bg1"/>
                </a:solidFill>
              </a:rPr>
              <a:t>из а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</a:rPr>
              <a:t>А 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, </a:t>
            </a:r>
            <a:r>
              <a:rPr lang="ru-RU" sz="3000" dirty="0" smtClean="0">
                <a:solidFill>
                  <a:schemeClr val="bg1"/>
                </a:solidFill>
              </a:rPr>
              <a:t>-- это конечное </a:t>
            </a:r>
            <a:r>
              <a:rPr lang="ru-RU" sz="3000" dirty="0">
                <a:solidFill>
                  <a:schemeClr val="bg1"/>
                </a:solidFill>
              </a:rPr>
              <a:t>множество </a:t>
            </a:r>
            <a:r>
              <a:rPr lang="en-US" sz="3000" dirty="0">
                <a:solidFill>
                  <a:schemeClr val="bg1"/>
                </a:solidFill>
              </a:rPr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Очередь </a:t>
            </a:r>
            <a:r>
              <a:rPr lang="ru-RU" sz="2800" dirty="0"/>
              <a:t>– это </a:t>
            </a:r>
            <a:r>
              <a:rPr lang="ru-RU" sz="2800" dirty="0" smtClean="0"/>
              <a:t>список, </a:t>
            </a:r>
            <a:r>
              <a:rPr lang="ru-RU" sz="2800" dirty="0"/>
              <a:t>в </a:t>
            </a:r>
            <a:r>
              <a:rPr lang="ru-RU" sz="2800" dirty="0" smtClean="0"/>
              <a:t>котором добавление элементов происходит только в конце, </a:t>
            </a:r>
            <a:r>
              <a:rPr lang="ru-RU" sz="2800" dirty="0"/>
              <a:t>а </a:t>
            </a:r>
            <a:r>
              <a:rPr lang="ru-RU" sz="2800" dirty="0" smtClean="0"/>
              <a:t>удаление – только в начале</a:t>
            </a:r>
            <a:endParaRPr lang="ru-RU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ru-RU" sz="2400" dirty="0" smtClean="0"/>
              <a:t>,</a:t>
            </a:r>
            <a:r>
              <a:rPr lang="en-US" sz="2400" dirty="0" smtClean="0"/>
              <a:t> First-In-First-Out </a:t>
            </a:r>
            <a:r>
              <a:rPr lang="en-US" sz="2400" dirty="0"/>
              <a:t>–</a:t>
            </a:r>
            <a:r>
              <a:rPr lang="ru-RU" sz="2400" dirty="0"/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/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Создать/уничтожить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Добавить</a:t>
            </a:r>
            <a:r>
              <a:rPr lang="en-US" sz="2400" dirty="0" smtClean="0"/>
              <a:t> </a:t>
            </a:r>
            <a:r>
              <a:rPr lang="ru-RU" sz="2400" dirty="0" smtClean="0"/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Удалить первый элемент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Проверить </a:t>
            </a:r>
            <a:r>
              <a:rPr lang="ru-RU" sz="2400" dirty="0" smtClean="0"/>
              <a:t>наличие </a:t>
            </a:r>
            <a:r>
              <a:rPr lang="ru-RU" sz="2400" dirty="0" smtClean="0"/>
              <a:t>элементов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03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</a:t>
            </a:r>
            <a:r>
              <a:rPr lang="ru-RU" dirty="0" smtClean="0"/>
              <a:t>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</a:t>
            </a:r>
            <a:r>
              <a:rPr lang="ru-RU" sz="3000" dirty="0" smtClean="0"/>
              <a:t>-- это конечное </a:t>
            </a:r>
            <a:r>
              <a:rPr lang="ru-RU" sz="3000" dirty="0"/>
              <a:t>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</a:t>
            </a:r>
            <a:r>
              <a:rPr lang="ru-RU" dirty="0" smtClean="0"/>
              <a:t>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</a:t>
            </a:r>
            <a:r>
              <a:rPr lang="ru-RU" sz="3000" dirty="0" smtClean="0"/>
              <a:t>-- это конечное </a:t>
            </a:r>
            <a:r>
              <a:rPr lang="ru-RU" sz="3000" dirty="0"/>
              <a:t>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/>
              <a:t>Упорядоченные </a:t>
            </a:r>
            <a:r>
              <a:rPr lang="ru-RU" sz="3000" dirty="0"/>
              <a:t>пары (а, </a:t>
            </a:r>
            <a:r>
              <a:rPr lang="en-US" sz="3000" dirty="0"/>
              <a:t>b</a:t>
            </a:r>
            <a:r>
              <a:rPr lang="ru-RU" sz="3000" dirty="0"/>
              <a:t>) и (с, </a:t>
            </a:r>
            <a:r>
              <a:rPr lang="en-US" sz="3000" dirty="0"/>
              <a:t>d</a:t>
            </a:r>
            <a:r>
              <a:rPr lang="ru-RU" sz="3000" dirty="0"/>
              <a:t>) </a:t>
            </a:r>
            <a:r>
              <a:rPr lang="ru-RU" sz="3000" dirty="0" smtClean="0"/>
              <a:t>равны </a:t>
            </a:r>
            <a:r>
              <a:rPr lang="en-US" sz="3000" dirty="0" smtClean="0"/>
              <a:t>&lt;=&gt; </a:t>
            </a:r>
            <a:r>
              <a:rPr lang="ru-RU" sz="3000" dirty="0" smtClean="0"/>
              <a:t>а </a:t>
            </a:r>
            <a:r>
              <a:rPr lang="ru-RU" sz="3000" dirty="0"/>
              <a:t>= с и </a:t>
            </a:r>
            <a:r>
              <a:rPr lang="en-US" sz="3000" dirty="0"/>
              <a:t>b</a:t>
            </a:r>
            <a:r>
              <a:rPr lang="ru-RU" sz="3000" dirty="0"/>
              <a:t> = </a:t>
            </a:r>
            <a:r>
              <a:rPr lang="en-US" sz="3000" dirty="0" smtClean="0"/>
              <a:t>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62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07368" y="1600201"/>
            <a:ext cx="1094521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994400" y="1600201"/>
            <a:ext cx="535818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5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Подмножество декартова произведения </a:t>
            </a:r>
            <a:r>
              <a:rPr lang="ru-RU" sz="2800" dirty="0" smtClean="0">
                <a:solidFill>
                  <a:schemeClr val="bg1"/>
                </a:solidFill>
              </a:rPr>
              <a:t>А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×</a:t>
            </a:r>
            <a:r>
              <a:rPr lang="ru-RU" sz="2800" dirty="0">
                <a:solidFill>
                  <a:schemeClr val="bg1"/>
                </a:solidFill>
              </a:rPr>
              <a:t> В </a:t>
            </a:r>
            <a:r>
              <a:rPr lang="ru-RU" sz="2800" dirty="0" smtClean="0">
                <a:solidFill>
                  <a:schemeClr val="bg1"/>
                </a:solidFill>
              </a:rPr>
              <a:t>множеств </a:t>
            </a:r>
            <a:r>
              <a:rPr lang="ru-RU" sz="2800" dirty="0">
                <a:solidFill>
                  <a:schemeClr val="bg1"/>
                </a:solidFill>
              </a:rPr>
              <a:t>А и В </a:t>
            </a:r>
            <a:r>
              <a:rPr lang="ru-RU" sz="2800" dirty="0" smtClean="0">
                <a:solidFill>
                  <a:schemeClr val="bg1"/>
                </a:solidFill>
              </a:rPr>
              <a:t>называется отношением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ru-RU" sz="2800" dirty="0" smtClean="0">
                <a:solidFill>
                  <a:schemeClr val="bg1"/>
                </a:solidFill>
              </a:rPr>
              <a:t>А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err="1" smtClean="0">
                <a:solidFill>
                  <a:schemeClr val="bg1"/>
                </a:solidFill>
              </a:rPr>
              <a:t>В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Далее рассматриваем только случай </a:t>
            </a:r>
            <a:r>
              <a:rPr lang="ru-RU" sz="2400" dirty="0">
                <a:solidFill>
                  <a:schemeClr val="bg1"/>
                </a:solidFill>
              </a:rPr>
              <a:t>А </a:t>
            </a:r>
            <a:r>
              <a:rPr lang="ru-RU" sz="2400" dirty="0" smtClean="0">
                <a:solidFill>
                  <a:schemeClr val="bg1"/>
                </a:solidFill>
              </a:rPr>
              <a:t>= В</a:t>
            </a: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R – </a:t>
            </a:r>
            <a:r>
              <a:rPr lang="ru-RU" sz="2800" dirty="0" smtClean="0">
                <a:solidFill>
                  <a:schemeClr val="bg1"/>
                </a:solidFill>
              </a:rPr>
              <a:t>отношение из А в А («на А») и (</a:t>
            </a:r>
            <a:r>
              <a:rPr lang="en-US" sz="2800" dirty="0" smtClean="0">
                <a:solidFill>
                  <a:schemeClr val="bg1"/>
                </a:solidFill>
              </a:rPr>
              <a:t>x, y)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R – </a:t>
            </a:r>
            <a:r>
              <a:rPr lang="ru-RU" sz="2800" dirty="0" smtClean="0">
                <a:solidFill>
                  <a:schemeClr val="bg1"/>
                </a:solidFill>
              </a:rPr>
              <a:t>отношение из А в А («на А») и (</a:t>
            </a:r>
            <a:r>
              <a:rPr lang="en-US" sz="2800" dirty="0" smtClean="0">
                <a:solidFill>
                  <a:schemeClr val="bg1"/>
                </a:solidFill>
              </a:rPr>
              <a:t>x, y)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5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/>
              <a:t>Если </a:t>
            </a:r>
            <a:r>
              <a:rPr lang="en-US" sz="2800" dirty="0" smtClean="0"/>
              <a:t>R – </a:t>
            </a:r>
            <a:r>
              <a:rPr lang="ru-RU" sz="2800" dirty="0" smtClean="0"/>
              <a:t>отношение из А в А («на А») и (</a:t>
            </a:r>
            <a:r>
              <a:rPr lang="en-US" sz="2800" dirty="0" smtClean="0"/>
              <a:t>x, y) </a:t>
            </a:r>
            <a:r>
              <a:rPr lang="en-US" sz="2800" dirty="0" smtClean="0">
                <a:sym typeface="Symbol" panose="05050102010706020507" pitchFamily="18" charset="2"/>
              </a:rPr>
              <a:t> </a:t>
            </a:r>
            <a:r>
              <a:rPr lang="en-US" sz="2800" dirty="0"/>
              <a:t>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7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/>
              <a:t>Если </a:t>
            </a:r>
            <a:r>
              <a:rPr lang="en-US" sz="2800" dirty="0" smtClean="0"/>
              <a:t>R – </a:t>
            </a:r>
            <a:r>
              <a:rPr lang="ru-RU" sz="2800" dirty="0" smtClean="0"/>
              <a:t>отношение из А в А («на А») и (</a:t>
            </a:r>
            <a:r>
              <a:rPr lang="en-US" sz="2800" dirty="0" smtClean="0"/>
              <a:t>x, y) </a:t>
            </a:r>
            <a:r>
              <a:rPr lang="en-US" sz="2800" dirty="0" smtClean="0">
                <a:sym typeface="Symbol" panose="05050102010706020507" pitchFamily="18" charset="2"/>
              </a:rPr>
              <a:t> </a:t>
            </a:r>
            <a:r>
              <a:rPr lang="en-US" sz="2800" dirty="0"/>
              <a:t>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ym typeface="Symbol" panose="05050102010706020507" pitchFamily="18" charset="2"/>
              </a:rPr>
              <a:t>x </a:t>
            </a:r>
            <a:r>
              <a:rPr lang="ru-RU" sz="2800" dirty="0">
                <a:sym typeface="Symbol" panose="05050102010706020507" pitchFamily="18" charset="2"/>
              </a:rPr>
              <a:t>и </a:t>
            </a:r>
            <a:r>
              <a:rPr lang="en-US" sz="2800" dirty="0">
                <a:sym typeface="Symbol" panose="05050102010706020507" pitchFamily="18" charset="2"/>
              </a:rPr>
              <a:t>y </a:t>
            </a: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Графом называется пара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ru-RU" sz="2800" dirty="0" smtClean="0">
                <a:solidFill>
                  <a:schemeClr val="bg1"/>
                </a:solidFill>
              </a:rPr>
              <a:t>), </a:t>
            </a:r>
            <a:r>
              <a:rPr lang="ru-RU" sz="2800" dirty="0">
                <a:solidFill>
                  <a:schemeClr val="bg1"/>
                </a:solidFill>
              </a:rPr>
              <a:t>где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конечное множество, а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отношение на множестве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Элементы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называются вершинами (узлами)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ориентированный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 smtClean="0">
                <a:solidFill>
                  <a:schemeClr val="bg1"/>
                </a:solidFill>
              </a:rPr>
              <a:t>неориентированный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06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 на языке Си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 элементов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очередь элементов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Элементы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называются вершинами (узлами)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ориентированным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4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ориентированным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42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 smtClean="0"/>
              <a:t>несимметричное,</a:t>
            </a:r>
            <a:r>
              <a:rPr lang="en-US" sz="2800" dirty="0" smtClean="0"/>
              <a:t> </a:t>
            </a:r>
            <a:r>
              <a:rPr lang="ru-RU" sz="2800" dirty="0" smtClean="0"/>
              <a:t>то граф называется ориентированным</a:t>
            </a:r>
            <a:endParaRPr lang="en-US" sz="2800" dirty="0" smtClean="0"/>
          </a:p>
          <a:p>
            <a:pPr lvl="1"/>
            <a:r>
              <a:rPr lang="ru-RU" sz="2400" dirty="0" smtClean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называются </a:t>
            </a:r>
            <a:r>
              <a:rPr lang="ru-RU" sz="2400" dirty="0" smtClean="0"/>
              <a:t>дугами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</a:t>
            </a:r>
            <a:r>
              <a:rPr lang="ru-RU" sz="2800" dirty="0" smtClean="0">
                <a:solidFill>
                  <a:schemeClr val="bg1"/>
                </a:solidFill>
              </a:rPr>
              <a:t>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0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 smtClean="0"/>
              <a:t>несимметричное,</a:t>
            </a:r>
            <a:r>
              <a:rPr lang="en-US" sz="2800" dirty="0" smtClean="0"/>
              <a:t> </a:t>
            </a:r>
            <a:r>
              <a:rPr lang="ru-RU" sz="2800" dirty="0" smtClean="0"/>
              <a:t>то </a:t>
            </a:r>
            <a:r>
              <a:rPr lang="ru-RU" sz="2800" dirty="0"/>
              <a:t>граф называется ориентированным</a:t>
            </a:r>
            <a:endParaRPr lang="en-US" sz="2800" dirty="0" smtClean="0"/>
          </a:p>
          <a:p>
            <a:pPr lvl="1"/>
            <a:r>
              <a:rPr lang="ru-RU" sz="2400" dirty="0" smtClean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называются дугами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/>
              <a:t>симметричное,</a:t>
            </a:r>
            <a:r>
              <a:rPr lang="en-US" sz="2800" dirty="0"/>
              <a:t> </a:t>
            </a:r>
            <a:r>
              <a:rPr lang="ru-RU" sz="2800" dirty="0"/>
              <a:t>то граф </a:t>
            </a:r>
            <a:r>
              <a:rPr lang="ru-RU" sz="2800" dirty="0" smtClean="0"/>
              <a:t>называется неориентированным</a:t>
            </a:r>
          </a:p>
          <a:p>
            <a:pPr lvl="1"/>
            <a:r>
              <a:rPr lang="ru-RU" sz="2400" dirty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называются </a:t>
            </a:r>
            <a:r>
              <a:rPr lang="ru-RU" sz="2400" dirty="0" smtClean="0"/>
              <a:t>ребрами</a:t>
            </a:r>
            <a:endParaRPr lang="ru-RU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2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7368" y="1600201"/>
            <a:ext cx="11017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Дуги изображают </a:t>
            </a:r>
            <a:r>
              <a:rPr lang="ru-RU" dirty="0" smtClean="0">
                <a:solidFill>
                  <a:schemeClr val="bg1"/>
                </a:solidFill>
              </a:rPr>
              <a:t>направленными </a:t>
            </a:r>
            <a:r>
              <a:rPr lang="ru-RU" dirty="0" smtClean="0">
                <a:solidFill>
                  <a:schemeClr val="bg1"/>
                </a:solidFill>
              </a:rPr>
              <a:t>дугами</a:t>
            </a:r>
          </a:p>
          <a:p>
            <a:pPr marL="411480"/>
            <a:endParaRPr lang="ru-RU" dirty="0" smtClean="0">
              <a:solidFill>
                <a:schemeClr val="bg1"/>
              </a:solidFill>
            </a:endParaRPr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Ребра </a:t>
            </a:r>
            <a:r>
              <a:rPr lang="ru-RU" dirty="0">
                <a:solidFill>
                  <a:schemeClr val="bg1"/>
                </a:solidFill>
              </a:rPr>
              <a:t>изображают </a:t>
            </a:r>
            <a:r>
              <a:rPr lang="ru-RU" dirty="0" smtClean="0">
                <a:solidFill>
                  <a:schemeClr val="bg1"/>
                </a:solidFill>
              </a:rPr>
              <a:t>обычными дугами</a:t>
            </a:r>
            <a:endParaRPr lang="ru-RU" dirty="0">
              <a:solidFill>
                <a:schemeClr val="bg1"/>
              </a:solidFill>
            </a:endParaRPr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226992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Ребра </a:t>
            </a:r>
            <a:r>
              <a:rPr lang="ru-RU" dirty="0">
                <a:solidFill>
                  <a:schemeClr val="bg1"/>
                </a:solidFill>
              </a:rPr>
              <a:t>изображают </a:t>
            </a:r>
            <a:r>
              <a:rPr lang="ru-RU" dirty="0" smtClean="0">
                <a:solidFill>
                  <a:schemeClr val="bg1"/>
                </a:solidFill>
              </a:rPr>
              <a:t>обычными дугами</a:t>
            </a:r>
            <a:endParaRPr lang="ru-RU" dirty="0">
              <a:solidFill>
                <a:schemeClr val="bg1"/>
              </a:solidFill>
            </a:endParaRPr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384800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384800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E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3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Граф</a:t>
            </a:r>
            <a:r>
              <a:rPr lang="ru-RU" dirty="0">
                <a:solidFill>
                  <a:schemeClr val="bg1"/>
                </a:solidFill>
              </a:rPr>
              <a:t>, который можно изобразить на </a:t>
            </a:r>
            <a:r>
              <a:rPr lang="ru-RU" dirty="0" smtClean="0">
                <a:solidFill>
                  <a:schemeClr val="bg1"/>
                </a:solidFill>
              </a:rPr>
              <a:t>плоскости </a:t>
            </a:r>
            <a:r>
              <a:rPr lang="ru-RU" dirty="0">
                <a:solidFill>
                  <a:schemeClr val="bg1"/>
                </a:solidFill>
              </a:rPr>
              <a:t>без пересечений дуг, называется </a:t>
            </a:r>
            <a:r>
              <a:rPr lang="ru-RU" dirty="0" smtClean="0">
                <a:solidFill>
                  <a:schemeClr val="bg1"/>
                </a:solidFill>
              </a:rPr>
              <a:t>планарным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994400" y="1551854"/>
            <a:ext cx="5675808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7368" y="1417638"/>
            <a:ext cx="11377264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/>
              <a:t>Граф</a:t>
            </a:r>
            <a:r>
              <a:rPr lang="ru-RU" dirty="0"/>
              <a:t>, который можно изобразить на </a:t>
            </a:r>
            <a:r>
              <a:rPr lang="ru-RU" dirty="0" smtClean="0"/>
              <a:t>плоскости </a:t>
            </a:r>
            <a:r>
              <a:rPr lang="ru-RU" dirty="0"/>
              <a:t>без пересечений дуг, называется </a:t>
            </a:r>
            <a:r>
              <a:rPr lang="ru-RU" dirty="0" smtClean="0"/>
              <a:t>планарным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994400" y="1551854"/>
            <a:ext cx="5675808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/>
              <a:t>Граф</a:t>
            </a:r>
            <a:r>
              <a:rPr lang="ru-RU" dirty="0"/>
              <a:t>, который можно изобразить на </a:t>
            </a:r>
            <a:r>
              <a:rPr lang="ru-RU" dirty="0" smtClean="0"/>
              <a:t>плоскости </a:t>
            </a:r>
            <a:r>
              <a:rPr lang="ru-RU" dirty="0"/>
              <a:t>без пересечений дуг, называется </a:t>
            </a:r>
            <a:r>
              <a:rPr lang="ru-RU" dirty="0" smtClean="0"/>
              <a:t>планарным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3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1600201"/>
            <a:ext cx="1094521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1600202"/>
            <a:ext cx="10945216" cy="365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2852936"/>
            <a:ext cx="10945216" cy="2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7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M </a:t>
            </a:r>
            <a:r>
              <a:rPr lang="en-US" sz="3000" dirty="0"/>
              <a:t>= |E</a:t>
            </a:r>
            <a:r>
              <a:rPr lang="en-US" sz="3000" dirty="0" smtClean="0"/>
              <a:t>|</a:t>
            </a:r>
            <a:r>
              <a:rPr lang="ru-RU" sz="3000" dirty="0"/>
              <a:t> – </a:t>
            </a:r>
            <a:r>
              <a:rPr lang="ru-RU" sz="3000" dirty="0" smtClean="0"/>
              <a:t>число дуг (ребер)</a:t>
            </a:r>
            <a:endParaRPr lang="en-US" sz="3000" dirty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Матрица смежности графа </a:t>
            </a:r>
            <a:r>
              <a:rPr lang="en-US" sz="3000" dirty="0" smtClean="0">
                <a:solidFill>
                  <a:schemeClr val="bg1"/>
                </a:solidFill>
              </a:rPr>
              <a:t>G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это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такая матрица </a:t>
            </a:r>
            <a:r>
              <a:rPr lang="en-US" sz="3000" dirty="0">
                <a:solidFill>
                  <a:schemeClr val="bg1"/>
                </a:solidFill>
              </a:rPr>
              <a:t>A</a:t>
            </a:r>
            <a:r>
              <a:rPr lang="ru-RU" sz="3000" dirty="0">
                <a:solidFill>
                  <a:schemeClr val="bg1"/>
                </a:solidFill>
              </a:rPr>
              <a:t> размера 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×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, что </a:t>
            </a:r>
            <a:r>
              <a:rPr lang="en-US" sz="3000" dirty="0" err="1" smtClean="0">
                <a:solidFill>
                  <a:schemeClr val="bg1"/>
                </a:solidFill>
              </a:rPr>
              <a:t>A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ij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1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&lt;=&gt;</a:t>
            </a:r>
            <a:r>
              <a:rPr lang="ru-RU" sz="3000" dirty="0" smtClean="0">
                <a:solidFill>
                  <a:schemeClr val="bg1"/>
                </a:solidFill>
              </a:rPr>
              <a:t> (</a:t>
            </a:r>
            <a:r>
              <a:rPr lang="en-US" sz="3000" dirty="0" smtClean="0">
                <a:solidFill>
                  <a:schemeClr val="bg1"/>
                </a:solidFill>
              </a:rPr>
              <a:t>i, j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 и </a:t>
            </a:r>
            <a:r>
              <a:rPr lang="en-US" sz="3000" dirty="0" err="1">
                <a:solidFill>
                  <a:schemeClr val="bg1"/>
                </a:solidFill>
              </a:rPr>
              <a:t>A</a:t>
            </a:r>
            <a:r>
              <a:rPr lang="en-US" sz="3000" baseline="-25000" dirty="0" err="1">
                <a:solidFill>
                  <a:schemeClr val="bg1"/>
                </a:solidFill>
              </a:rPr>
              <a:t>ij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ru-RU" sz="3000" dirty="0" smtClean="0">
                <a:solidFill>
                  <a:schemeClr val="bg1"/>
                </a:solidFill>
              </a:rPr>
              <a:t>0 </a:t>
            </a:r>
            <a:r>
              <a:rPr lang="en-US" sz="3000" dirty="0">
                <a:solidFill>
                  <a:schemeClr val="bg1"/>
                </a:solidFill>
              </a:rPr>
              <a:t>&lt;=&gt;</a:t>
            </a:r>
            <a:r>
              <a:rPr lang="ru-RU" sz="3000" dirty="0">
                <a:solidFill>
                  <a:schemeClr val="bg1"/>
                </a:solidFill>
              </a:rPr>
              <a:t> (</a:t>
            </a:r>
            <a:r>
              <a:rPr lang="en-US" sz="3000" dirty="0">
                <a:solidFill>
                  <a:schemeClr val="bg1"/>
                </a:solidFill>
              </a:rPr>
              <a:t>i, j</a:t>
            </a:r>
            <a:r>
              <a:rPr lang="ru-RU" sz="3000" dirty="0">
                <a:solidFill>
                  <a:schemeClr val="bg1"/>
                </a:solidFill>
              </a:rPr>
              <a:t>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 </a:t>
            </a:r>
            <a:r>
              <a:rPr lang="en-US" sz="3000" dirty="0">
                <a:solidFill>
                  <a:schemeClr val="bg1"/>
                </a:solidFill>
                <a:sym typeface="Symbol" panose="05050102010706020507" pitchFamily="18" charset="2"/>
              </a:rPr>
              <a:t>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94400" y="1600201"/>
            <a:ext cx="5718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94400" y="1600201"/>
            <a:ext cx="5718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27702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09600" y="1417638"/>
            <a:ext cx="5384800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Матрица смежности графа </a:t>
            </a:r>
            <a:r>
              <a:rPr lang="en-US" sz="3000" dirty="0" smtClean="0">
                <a:solidFill>
                  <a:schemeClr val="bg1"/>
                </a:solidFill>
              </a:rPr>
              <a:t>G </a:t>
            </a:r>
            <a:r>
              <a:rPr lang="ru-RU" sz="3000" dirty="0" smtClean="0">
                <a:solidFill>
                  <a:schemeClr val="bg1"/>
                </a:solidFill>
              </a:rPr>
              <a:t>симметрична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граф </a:t>
            </a:r>
            <a:r>
              <a:rPr lang="en-US" sz="3000" dirty="0" smtClean="0">
                <a:solidFill>
                  <a:schemeClr val="bg1"/>
                </a:solidFill>
              </a:rPr>
              <a:t>G </a:t>
            </a:r>
            <a:r>
              <a:rPr lang="ru-RU" sz="3000" dirty="0" smtClean="0">
                <a:solidFill>
                  <a:schemeClr val="bg1"/>
                </a:solidFill>
              </a:rPr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матрицы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>
                <a:solidFill>
                  <a:schemeClr val="bg1"/>
                </a:solidFill>
              </a:rPr>
              <a:t> графов с числом ребер </a:t>
            </a:r>
            <a:r>
              <a:rPr lang="en-US" sz="2600" dirty="0" smtClean="0">
                <a:solidFill>
                  <a:schemeClr val="bg1"/>
                </a:solidFill>
              </a:rPr>
              <a:t>O(N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ru-RU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матрицы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>
                <a:solidFill>
                  <a:schemeClr val="bg1"/>
                </a:solidFill>
              </a:rPr>
              <a:t> графов с числом ребер </a:t>
            </a:r>
            <a:r>
              <a:rPr lang="en-US" sz="2600" dirty="0" smtClean="0">
                <a:solidFill>
                  <a:schemeClr val="bg1"/>
                </a:solidFill>
              </a:rPr>
              <a:t>O(N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ru-RU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</a:t>
            </a:r>
            <a:r>
              <a:rPr lang="en-US" dirty="0"/>
              <a:t>B = </a:t>
            </a:r>
            <a:r>
              <a:rPr lang="ru-RU" dirty="0"/>
              <a:t>А</a:t>
            </a:r>
            <a:r>
              <a:rPr lang="en-US" baseline="30000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= А∙А∙…</a:t>
            </a:r>
            <a:r>
              <a:rPr lang="ru-RU" dirty="0"/>
              <a:t> </a:t>
            </a:r>
            <a:r>
              <a:rPr lang="ru-RU" dirty="0" smtClean="0"/>
              <a:t>∙А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</a:t>
            </a:r>
            <a:r>
              <a:rPr lang="ru-RU" dirty="0" smtClean="0"/>
              <a:t>А</a:t>
            </a:r>
            <a:r>
              <a:rPr lang="en-US" baseline="30000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= А∙А∙…</a:t>
            </a:r>
            <a:r>
              <a:rPr lang="ru-RU" dirty="0"/>
              <a:t> </a:t>
            </a:r>
            <a:r>
              <a:rPr lang="ru-RU" dirty="0" smtClean="0"/>
              <a:t>∙А </a:t>
            </a:r>
            <a:r>
              <a:rPr lang="en-US" dirty="0" smtClean="0"/>
              <a:t>= B </a:t>
            </a:r>
            <a:r>
              <a:rPr lang="ru-RU" dirty="0" smtClean="0"/>
              <a:t>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 smtClean="0"/>
              <a:t>Докажите индукцией по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4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63530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55154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5115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34553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2982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23903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3452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68058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54120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2032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 39"/>
          <p:cNvSpPr/>
          <p:nvPr/>
        </p:nvSpPr>
        <p:spPr>
          <a:xfrm>
            <a:off x="4631245" y="2375065"/>
            <a:ext cx="843280" cy="642797"/>
          </a:xfrm>
          <a:custGeom>
            <a:avLst/>
            <a:gdLst>
              <a:gd name="connsiteX0" fmla="*/ 95134 w 843280"/>
              <a:gd name="connsiteY0" fmla="*/ 0 h 642797"/>
              <a:gd name="connsiteX1" fmla="*/ 132 w 843280"/>
              <a:gd name="connsiteY1" fmla="*/ 605641 h 642797"/>
              <a:gd name="connsiteX2" fmla="*/ 83259 w 843280"/>
              <a:gd name="connsiteY2" fmla="*/ 558140 h 642797"/>
              <a:gd name="connsiteX3" fmla="*/ 392017 w 843280"/>
              <a:gd name="connsiteY3" fmla="*/ 403761 h 642797"/>
              <a:gd name="connsiteX4" fmla="*/ 843280 w 843280"/>
              <a:gd name="connsiteY4" fmla="*/ 308758 h 64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" h="642797">
                <a:moveTo>
                  <a:pt x="95134" y="0"/>
                </a:moveTo>
                <a:cubicBezTo>
                  <a:pt x="48622" y="256309"/>
                  <a:pt x="2111" y="512618"/>
                  <a:pt x="132" y="605641"/>
                </a:cubicBezTo>
                <a:cubicBezTo>
                  <a:pt x="-1847" y="698664"/>
                  <a:pt x="17945" y="591787"/>
                  <a:pt x="83259" y="558140"/>
                </a:cubicBezTo>
                <a:cubicBezTo>
                  <a:pt x="148573" y="524493"/>
                  <a:pt x="265347" y="445325"/>
                  <a:pt x="392017" y="403761"/>
                </a:cubicBezTo>
                <a:cubicBezTo>
                  <a:pt x="518687" y="362197"/>
                  <a:pt x="680983" y="335477"/>
                  <a:pt x="843280" y="30875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86423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34762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 39"/>
          <p:cNvSpPr/>
          <p:nvPr/>
        </p:nvSpPr>
        <p:spPr>
          <a:xfrm>
            <a:off x="4631245" y="2375065"/>
            <a:ext cx="843280" cy="642797"/>
          </a:xfrm>
          <a:custGeom>
            <a:avLst/>
            <a:gdLst>
              <a:gd name="connsiteX0" fmla="*/ 95134 w 843280"/>
              <a:gd name="connsiteY0" fmla="*/ 0 h 642797"/>
              <a:gd name="connsiteX1" fmla="*/ 132 w 843280"/>
              <a:gd name="connsiteY1" fmla="*/ 605641 h 642797"/>
              <a:gd name="connsiteX2" fmla="*/ 83259 w 843280"/>
              <a:gd name="connsiteY2" fmla="*/ 558140 h 642797"/>
              <a:gd name="connsiteX3" fmla="*/ 392017 w 843280"/>
              <a:gd name="connsiteY3" fmla="*/ 403761 h 642797"/>
              <a:gd name="connsiteX4" fmla="*/ 843280 w 843280"/>
              <a:gd name="connsiteY4" fmla="*/ 308758 h 64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" h="642797">
                <a:moveTo>
                  <a:pt x="95134" y="0"/>
                </a:moveTo>
                <a:cubicBezTo>
                  <a:pt x="48622" y="256309"/>
                  <a:pt x="2111" y="512618"/>
                  <a:pt x="132" y="605641"/>
                </a:cubicBezTo>
                <a:cubicBezTo>
                  <a:pt x="-1847" y="698664"/>
                  <a:pt x="17945" y="591787"/>
                  <a:pt x="83259" y="558140"/>
                </a:cubicBezTo>
                <a:cubicBezTo>
                  <a:pt x="148573" y="524493"/>
                  <a:pt x="265347" y="445325"/>
                  <a:pt x="392017" y="403761"/>
                </a:cubicBezTo>
                <a:cubicBezTo>
                  <a:pt x="518687" y="362197"/>
                  <a:pt x="680983" y="335477"/>
                  <a:pt x="843280" y="30875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4773881" y="2327565"/>
            <a:ext cx="1012030" cy="1145862"/>
          </a:xfrm>
          <a:custGeom>
            <a:avLst/>
            <a:gdLst>
              <a:gd name="connsiteX0" fmla="*/ 0 w 906338"/>
              <a:gd name="connsiteY0" fmla="*/ 0 h 926275"/>
              <a:gd name="connsiteX1" fmla="*/ 724394 w 906338"/>
              <a:gd name="connsiteY1" fmla="*/ 296883 h 926275"/>
              <a:gd name="connsiteX2" fmla="*/ 866898 w 906338"/>
              <a:gd name="connsiteY2" fmla="*/ 653142 h 926275"/>
              <a:gd name="connsiteX3" fmla="*/ 142503 w 906338"/>
              <a:gd name="connsiteY3" fmla="*/ 926275 h 926275"/>
              <a:gd name="connsiteX0" fmla="*/ 0 w 878365"/>
              <a:gd name="connsiteY0" fmla="*/ 0 h 943085"/>
              <a:gd name="connsiteX1" fmla="*/ 724394 w 878365"/>
              <a:gd name="connsiteY1" fmla="*/ 296883 h 943085"/>
              <a:gd name="connsiteX2" fmla="*/ 866898 w 878365"/>
              <a:gd name="connsiteY2" fmla="*/ 653142 h 943085"/>
              <a:gd name="connsiteX3" fmla="*/ 534389 w 878365"/>
              <a:gd name="connsiteY3" fmla="*/ 926275 h 943085"/>
              <a:gd name="connsiteX4" fmla="*/ 142503 w 878365"/>
              <a:gd name="connsiteY4" fmla="*/ 926275 h 943085"/>
              <a:gd name="connsiteX0" fmla="*/ 0 w 878365"/>
              <a:gd name="connsiteY0" fmla="*/ 0 h 1021278"/>
              <a:gd name="connsiteX1" fmla="*/ 724394 w 878365"/>
              <a:gd name="connsiteY1" fmla="*/ 296883 h 1021278"/>
              <a:gd name="connsiteX2" fmla="*/ 866898 w 878365"/>
              <a:gd name="connsiteY2" fmla="*/ 653142 h 1021278"/>
              <a:gd name="connsiteX3" fmla="*/ 534389 w 878365"/>
              <a:gd name="connsiteY3" fmla="*/ 926275 h 1021278"/>
              <a:gd name="connsiteX4" fmla="*/ 106877 w 878365"/>
              <a:gd name="connsiteY4" fmla="*/ 1021278 h 1021278"/>
              <a:gd name="connsiteX0" fmla="*/ 0 w 877551"/>
              <a:gd name="connsiteY0" fmla="*/ 0 h 1021278"/>
              <a:gd name="connsiteX1" fmla="*/ 724394 w 877551"/>
              <a:gd name="connsiteY1" fmla="*/ 296883 h 1021278"/>
              <a:gd name="connsiteX2" fmla="*/ 866898 w 877551"/>
              <a:gd name="connsiteY2" fmla="*/ 653142 h 1021278"/>
              <a:gd name="connsiteX3" fmla="*/ 546264 w 877551"/>
              <a:gd name="connsiteY3" fmla="*/ 961901 h 1021278"/>
              <a:gd name="connsiteX4" fmla="*/ 106877 w 877551"/>
              <a:gd name="connsiteY4" fmla="*/ 1021278 h 1021278"/>
              <a:gd name="connsiteX0" fmla="*/ 0 w 955353"/>
              <a:gd name="connsiteY0" fmla="*/ 0 h 1021278"/>
              <a:gd name="connsiteX1" fmla="*/ 724394 w 955353"/>
              <a:gd name="connsiteY1" fmla="*/ 296883 h 1021278"/>
              <a:gd name="connsiteX2" fmla="*/ 950025 w 955353"/>
              <a:gd name="connsiteY2" fmla="*/ 676893 h 1021278"/>
              <a:gd name="connsiteX3" fmla="*/ 546264 w 955353"/>
              <a:gd name="connsiteY3" fmla="*/ 961901 h 1021278"/>
              <a:gd name="connsiteX4" fmla="*/ 106877 w 955353"/>
              <a:gd name="connsiteY4" fmla="*/ 1021278 h 1021278"/>
              <a:gd name="connsiteX0" fmla="*/ 0 w 955353"/>
              <a:gd name="connsiteY0" fmla="*/ 0 h 1163781"/>
              <a:gd name="connsiteX1" fmla="*/ 724394 w 955353"/>
              <a:gd name="connsiteY1" fmla="*/ 296883 h 1163781"/>
              <a:gd name="connsiteX2" fmla="*/ 950025 w 955353"/>
              <a:gd name="connsiteY2" fmla="*/ 676893 h 1163781"/>
              <a:gd name="connsiteX3" fmla="*/ 546264 w 955353"/>
              <a:gd name="connsiteY3" fmla="*/ 961901 h 1163781"/>
              <a:gd name="connsiteX4" fmla="*/ 130628 w 955353"/>
              <a:gd name="connsiteY4" fmla="*/ 1163781 h 1163781"/>
              <a:gd name="connsiteX0" fmla="*/ 0 w 953764"/>
              <a:gd name="connsiteY0" fmla="*/ 0 h 1163781"/>
              <a:gd name="connsiteX1" fmla="*/ 724394 w 953764"/>
              <a:gd name="connsiteY1" fmla="*/ 296883 h 1163781"/>
              <a:gd name="connsiteX2" fmla="*/ 950025 w 953764"/>
              <a:gd name="connsiteY2" fmla="*/ 676893 h 1163781"/>
              <a:gd name="connsiteX3" fmla="*/ 581890 w 953764"/>
              <a:gd name="connsiteY3" fmla="*/ 1009402 h 1163781"/>
              <a:gd name="connsiteX4" fmla="*/ 130628 w 953764"/>
              <a:gd name="connsiteY4" fmla="*/ 1163781 h 1163781"/>
              <a:gd name="connsiteX0" fmla="*/ 0 w 953764"/>
              <a:gd name="connsiteY0" fmla="*/ 0 h 1140030"/>
              <a:gd name="connsiteX1" fmla="*/ 724394 w 953764"/>
              <a:gd name="connsiteY1" fmla="*/ 296883 h 1140030"/>
              <a:gd name="connsiteX2" fmla="*/ 950025 w 953764"/>
              <a:gd name="connsiteY2" fmla="*/ 676893 h 1140030"/>
              <a:gd name="connsiteX3" fmla="*/ 581890 w 953764"/>
              <a:gd name="connsiteY3" fmla="*/ 1009402 h 1140030"/>
              <a:gd name="connsiteX4" fmla="*/ 118752 w 953764"/>
              <a:gd name="connsiteY4" fmla="*/ 1140030 h 1140030"/>
              <a:gd name="connsiteX0" fmla="*/ 0 w 953764"/>
              <a:gd name="connsiteY0" fmla="*/ 0 h 1144868"/>
              <a:gd name="connsiteX1" fmla="*/ 724394 w 953764"/>
              <a:gd name="connsiteY1" fmla="*/ 296883 h 1144868"/>
              <a:gd name="connsiteX2" fmla="*/ 950025 w 953764"/>
              <a:gd name="connsiteY2" fmla="*/ 676893 h 1144868"/>
              <a:gd name="connsiteX3" fmla="*/ 581890 w 953764"/>
              <a:gd name="connsiteY3" fmla="*/ 1009402 h 1144868"/>
              <a:gd name="connsiteX4" fmla="*/ 118752 w 953764"/>
              <a:gd name="connsiteY4" fmla="*/ 1140030 h 1144868"/>
              <a:gd name="connsiteX0" fmla="*/ 0 w 953764"/>
              <a:gd name="connsiteY0" fmla="*/ 0 h 1145862"/>
              <a:gd name="connsiteX1" fmla="*/ 724394 w 953764"/>
              <a:gd name="connsiteY1" fmla="*/ 296883 h 1145862"/>
              <a:gd name="connsiteX2" fmla="*/ 950025 w 953764"/>
              <a:gd name="connsiteY2" fmla="*/ 676893 h 1145862"/>
              <a:gd name="connsiteX3" fmla="*/ 581890 w 953764"/>
              <a:gd name="connsiteY3" fmla="*/ 1033153 h 1145862"/>
              <a:gd name="connsiteX4" fmla="*/ 118752 w 953764"/>
              <a:gd name="connsiteY4" fmla="*/ 1140030 h 1145862"/>
              <a:gd name="connsiteX0" fmla="*/ 0 w 965351"/>
              <a:gd name="connsiteY0" fmla="*/ 0 h 1145862"/>
              <a:gd name="connsiteX1" fmla="*/ 724394 w 965351"/>
              <a:gd name="connsiteY1" fmla="*/ 296883 h 1145862"/>
              <a:gd name="connsiteX2" fmla="*/ 961900 w 965351"/>
              <a:gd name="connsiteY2" fmla="*/ 676893 h 1145862"/>
              <a:gd name="connsiteX3" fmla="*/ 581890 w 965351"/>
              <a:gd name="connsiteY3" fmla="*/ 1033153 h 1145862"/>
              <a:gd name="connsiteX4" fmla="*/ 118752 w 965351"/>
              <a:gd name="connsiteY4" fmla="*/ 1140030 h 1145862"/>
              <a:gd name="connsiteX0" fmla="*/ 0 w 1012030"/>
              <a:gd name="connsiteY0" fmla="*/ 0 h 1145862"/>
              <a:gd name="connsiteX1" fmla="*/ 724394 w 1012030"/>
              <a:gd name="connsiteY1" fmla="*/ 296883 h 1145862"/>
              <a:gd name="connsiteX2" fmla="*/ 1009401 w 1012030"/>
              <a:gd name="connsiteY2" fmla="*/ 676893 h 1145862"/>
              <a:gd name="connsiteX3" fmla="*/ 581890 w 1012030"/>
              <a:gd name="connsiteY3" fmla="*/ 1033153 h 1145862"/>
              <a:gd name="connsiteX4" fmla="*/ 118752 w 1012030"/>
              <a:gd name="connsiteY4" fmla="*/ 1140030 h 114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30" h="1145862">
                <a:moveTo>
                  <a:pt x="0" y="0"/>
                </a:moveTo>
                <a:cubicBezTo>
                  <a:pt x="289955" y="94013"/>
                  <a:pt x="556160" y="184067"/>
                  <a:pt x="724394" y="296883"/>
                </a:cubicBezTo>
                <a:cubicBezTo>
                  <a:pt x="892628" y="409699"/>
                  <a:pt x="1033152" y="554181"/>
                  <a:pt x="1009401" y="676893"/>
                </a:cubicBezTo>
                <a:cubicBezTo>
                  <a:pt x="985650" y="799605"/>
                  <a:pt x="702622" y="987631"/>
                  <a:pt x="581890" y="1033153"/>
                </a:cubicBezTo>
                <a:cubicBezTo>
                  <a:pt x="461158" y="1078675"/>
                  <a:pt x="190004" y="1169719"/>
                  <a:pt x="118752" y="114003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3336966" y="2909455"/>
            <a:ext cx="2541320" cy="641896"/>
          </a:xfrm>
          <a:custGeom>
            <a:avLst/>
            <a:gdLst>
              <a:gd name="connsiteX0" fmla="*/ 2470068 w 2470068"/>
              <a:gd name="connsiteY0" fmla="*/ 0 h 690373"/>
              <a:gd name="connsiteX1" fmla="*/ 2030681 w 2470068"/>
              <a:gd name="connsiteY1" fmla="*/ 510639 h 690373"/>
              <a:gd name="connsiteX2" fmla="*/ 1140031 w 2470068"/>
              <a:gd name="connsiteY2" fmla="*/ 688768 h 690373"/>
              <a:gd name="connsiteX3" fmla="*/ 273133 w 2470068"/>
              <a:gd name="connsiteY3" fmla="*/ 427511 h 690373"/>
              <a:gd name="connsiteX4" fmla="*/ 0 w 2470068"/>
              <a:gd name="connsiteY4" fmla="*/ 83127 h 690373"/>
              <a:gd name="connsiteX0" fmla="*/ 2541320 w 2541320"/>
              <a:gd name="connsiteY0" fmla="*/ 0 h 690373"/>
              <a:gd name="connsiteX1" fmla="*/ 2101933 w 2541320"/>
              <a:gd name="connsiteY1" fmla="*/ 510639 h 690373"/>
              <a:gd name="connsiteX2" fmla="*/ 1211283 w 2541320"/>
              <a:gd name="connsiteY2" fmla="*/ 688768 h 690373"/>
              <a:gd name="connsiteX3" fmla="*/ 344385 w 2541320"/>
              <a:gd name="connsiteY3" fmla="*/ 427511 h 690373"/>
              <a:gd name="connsiteX4" fmla="*/ 0 w 2541320"/>
              <a:gd name="connsiteY4" fmla="*/ 118753 h 690373"/>
              <a:gd name="connsiteX0" fmla="*/ 2541320 w 2541320"/>
              <a:gd name="connsiteY0" fmla="*/ 0 h 644021"/>
              <a:gd name="connsiteX1" fmla="*/ 2101933 w 2541320"/>
              <a:gd name="connsiteY1" fmla="*/ 510639 h 644021"/>
              <a:gd name="connsiteX2" fmla="*/ 1211283 w 2541320"/>
              <a:gd name="connsiteY2" fmla="*/ 641266 h 644021"/>
              <a:gd name="connsiteX3" fmla="*/ 344385 w 2541320"/>
              <a:gd name="connsiteY3" fmla="*/ 427511 h 644021"/>
              <a:gd name="connsiteX4" fmla="*/ 0 w 2541320"/>
              <a:gd name="connsiteY4" fmla="*/ 118753 h 644021"/>
              <a:gd name="connsiteX0" fmla="*/ 2541320 w 2541320"/>
              <a:gd name="connsiteY0" fmla="*/ 0 h 641896"/>
              <a:gd name="connsiteX1" fmla="*/ 2137559 w 2541320"/>
              <a:gd name="connsiteY1" fmla="*/ 475013 h 641896"/>
              <a:gd name="connsiteX2" fmla="*/ 1211283 w 2541320"/>
              <a:gd name="connsiteY2" fmla="*/ 641266 h 641896"/>
              <a:gd name="connsiteX3" fmla="*/ 344385 w 2541320"/>
              <a:gd name="connsiteY3" fmla="*/ 427511 h 641896"/>
              <a:gd name="connsiteX4" fmla="*/ 0 w 2541320"/>
              <a:gd name="connsiteY4" fmla="*/ 118753 h 641896"/>
              <a:gd name="connsiteX0" fmla="*/ 2541320 w 2541320"/>
              <a:gd name="connsiteY0" fmla="*/ 0 h 641896"/>
              <a:gd name="connsiteX1" fmla="*/ 2137559 w 2541320"/>
              <a:gd name="connsiteY1" fmla="*/ 475013 h 641896"/>
              <a:gd name="connsiteX2" fmla="*/ 1211283 w 2541320"/>
              <a:gd name="connsiteY2" fmla="*/ 641266 h 641896"/>
              <a:gd name="connsiteX3" fmla="*/ 344385 w 2541320"/>
              <a:gd name="connsiteY3" fmla="*/ 427511 h 641896"/>
              <a:gd name="connsiteX4" fmla="*/ 0 w 2541320"/>
              <a:gd name="connsiteY4" fmla="*/ 118753 h 6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320" h="641896">
                <a:moveTo>
                  <a:pt x="2541320" y="0"/>
                </a:moveTo>
                <a:cubicBezTo>
                  <a:pt x="2468089" y="221673"/>
                  <a:pt x="2359232" y="368135"/>
                  <a:pt x="2137559" y="475013"/>
                </a:cubicBezTo>
                <a:cubicBezTo>
                  <a:pt x="1915886" y="581891"/>
                  <a:pt x="1510145" y="649183"/>
                  <a:pt x="1211283" y="641266"/>
                </a:cubicBezTo>
                <a:cubicBezTo>
                  <a:pt x="912421" y="633349"/>
                  <a:pt x="546265" y="514596"/>
                  <a:pt x="344385" y="427511"/>
                </a:cubicBezTo>
                <a:cubicBezTo>
                  <a:pt x="142505" y="340426"/>
                  <a:pt x="41564" y="240475"/>
                  <a:pt x="0" y="11875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4737773" y="2890668"/>
            <a:ext cx="891131" cy="434581"/>
          </a:xfrm>
          <a:custGeom>
            <a:avLst/>
            <a:gdLst>
              <a:gd name="connsiteX0" fmla="*/ 934267 w 934267"/>
              <a:gd name="connsiteY0" fmla="*/ 113215 h 460641"/>
              <a:gd name="connsiteX1" fmla="*/ 637384 w 934267"/>
              <a:gd name="connsiteY1" fmla="*/ 326971 h 460641"/>
              <a:gd name="connsiteX2" fmla="*/ 102994 w 934267"/>
              <a:gd name="connsiteY2" fmla="*/ 457600 h 460641"/>
              <a:gd name="connsiteX3" fmla="*/ 19867 w 934267"/>
              <a:gd name="connsiteY3" fmla="*/ 386348 h 460641"/>
              <a:gd name="connsiteX4" fmla="*/ 352376 w 934267"/>
              <a:gd name="connsiteY4" fmla="*/ 41964 h 460641"/>
              <a:gd name="connsiteX5" fmla="*/ 791763 w 934267"/>
              <a:gd name="connsiteY5" fmla="*/ 18213 h 460641"/>
              <a:gd name="connsiteX0" fmla="*/ 925002 w 925002"/>
              <a:gd name="connsiteY0" fmla="*/ 108506 h 453037"/>
              <a:gd name="connsiteX1" fmla="*/ 628119 w 925002"/>
              <a:gd name="connsiteY1" fmla="*/ 322262 h 453037"/>
              <a:gd name="connsiteX2" fmla="*/ 93729 w 925002"/>
              <a:gd name="connsiteY2" fmla="*/ 452891 h 453037"/>
              <a:gd name="connsiteX3" fmla="*/ 22477 w 925002"/>
              <a:gd name="connsiteY3" fmla="*/ 298512 h 453037"/>
              <a:gd name="connsiteX4" fmla="*/ 343111 w 925002"/>
              <a:gd name="connsiteY4" fmla="*/ 37255 h 453037"/>
              <a:gd name="connsiteX5" fmla="*/ 782498 w 925002"/>
              <a:gd name="connsiteY5" fmla="*/ 13504 h 453037"/>
              <a:gd name="connsiteX0" fmla="*/ 925002 w 925002"/>
              <a:gd name="connsiteY0" fmla="*/ 126569 h 471100"/>
              <a:gd name="connsiteX1" fmla="*/ 628119 w 925002"/>
              <a:gd name="connsiteY1" fmla="*/ 340325 h 471100"/>
              <a:gd name="connsiteX2" fmla="*/ 93729 w 925002"/>
              <a:gd name="connsiteY2" fmla="*/ 470954 h 471100"/>
              <a:gd name="connsiteX3" fmla="*/ 22477 w 925002"/>
              <a:gd name="connsiteY3" fmla="*/ 316575 h 471100"/>
              <a:gd name="connsiteX4" fmla="*/ 343111 w 925002"/>
              <a:gd name="connsiteY4" fmla="*/ 55318 h 471100"/>
              <a:gd name="connsiteX5" fmla="*/ 794373 w 925002"/>
              <a:gd name="connsiteY5" fmla="*/ 7816 h 471100"/>
              <a:gd name="connsiteX0" fmla="*/ 925002 w 925002"/>
              <a:gd name="connsiteY0" fmla="*/ 101324 h 445855"/>
              <a:gd name="connsiteX1" fmla="*/ 628119 w 925002"/>
              <a:gd name="connsiteY1" fmla="*/ 315080 h 445855"/>
              <a:gd name="connsiteX2" fmla="*/ 93729 w 925002"/>
              <a:gd name="connsiteY2" fmla="*/ 445709 h 445855"/>
              <a:gd name="connsiteX3" fmla="*/ 22477 w 925002"/>
              <a:gd name="connsiteY3" fmla="*/ 291330 h 445855"/>
              <a:gd name="connsiteX4" fmla="*/ 343111 w 925002"/>
              <a:gd name="connsiteY4" fmla="*/ 30073 h 445855"/>
              <a:gd name="connsiteX5" fmla="*/ 794373 w 925002"/>
              <a:gd name="connsiteY5" fmla="*/ 18197 h 445855"/>
              <a:gd name="connsiteX0" fmla="*/ 926757 w 926757"/>
              <a:gd name="connsiteY0" fmla="*/ 90039 h 434570"/>
              <a:gd name="connsiteX1" fmla="*/ 629874 w 926757"/>
              <a:gd name="connsiteY1" fmla="*/ 303795 h 434570"/>
              <a:gd name="connsiteX2" fmla="*/ 95484 w 926757"/>
              <a:gd name="connsiteY2" fmla="*/ 434424 h 434570"/>
              <a:gd name="connsiteX3" fmla="*/ 24232 w 926757"/>
              <a:gd name="connsiteY3" fmla="*/ 280045 h 434570"/>
              <a:gd name="connsiteX4" fmla="*/ 368616 w 926757"/>
              <a:gd name="connsiteY4" fmla="*/ 54414 h 434570"/>
              <a:gd name="connsiteX5" fmla="*/ 796128 w 926757"/>
              <a:gd name="connsiteY5" fmla="*/ 6912 h 434570"/>
              <a:gd name="connsiteX0" fmla="*/ 926757 w 926757"/>
              <a:gd name="connsiteY0" fmla="*/ 90039 h 434570"/>
              <a:gd name="connsiteX1" fmla="*/ 629874 w 926757"/>
              <a:gd name="connsiteY1" fmla="*/ 303795 h 434570"/>
              <a:gd name="connsiteX2" fmla="*/ 95484 w 926757"/>
              <a:gd name="connsiteY2" fmla="*/ 434424 h 434570"/>
              <a:gd name="connsiteX3" fmla="*/ 24232 w 926757"/>
              <a:gd name="connsiteY3" fmla="*/ 280045 h 434570"/>
              <a:gd name="connsiteX4" fmla="*/ 368616 w 926757"/>
              <a:gd name="connsiteY4" fmla="*/ 54414 h 434570"/>
              <a:gd name="connsiteX5" fmla="*/ 796128 w 926757"/>
              <a:gd name="connsiteY5" fmla="*/ 6912 h 434570"/>
              <a:gd name="connsiteX0" fmla="*/ 891131 w 891131"/>
              <a:gd name="connsiteY0" fmla="*/ 54413 h 434581"/>
              <a:gd name="connsiteX1" fmla="*/ 629874 w 891131"/>
              <a:gd name="connsiteY1" fmla="*/ 303795 h 434581"/>
              <a:gd name="connsiteX2" fmla="*/ 95484 w 891131"/>
              <a:gd name="connsiteY2" fmla="*/ 434424 h 434581"/>
              <a:gd name="connsiteX3" fmla="*/ 24232 w 891131"/>
              <a:gd name="connsiteY3" fmla="*/ 280045 h 434581"/>
              <a:gd name="connsiteX4" fmla="*/ 368616 w 891131"/>
              <a:gd name="connsiteY4" fmla="*/ 54414 h 434581"/>
              <a:gd name="connsiteX5" fmla="*/ 796128 w 891131"/>
              <a:gd name="connsiteY5" fmla="*/ 6912 h 43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131" h="434581">
                <a:moveTo>
                  <a:pt x="891131" y="54413"/>
                </a:moveTo>
                <a:cubicBezTo>
                  <a:pt x="859463" y="203844"/>
                  <a:pt x="762482" y="240460"/>
                  <a:pt x="629874" y="303795"/>
                </a:cubicBezTo>
                <a:cubicBezTo>
                  <a:pt x="497266" y="367130"/>
                  <a:pt x="196424" y="438382"/>
                  <a:pt x="95484" y="434424"/>
                </a:cubicBezTo>
                <a:cubicBezTo>
                  <a:pt x="-5456" y="430466"/>
                  <a:pt x="-21290" y="343380"/>
                  <a:pt x="24232" y="280045"/>
                </a:cubicBezTo>
                <a:cubicBezTo>
                  <a:pt x="69754" y="216710"/>
                  <a:pt x="239967" y="99936"/>
                  <a:pt x="368616" y="54414"/>
                </a:cubicBezTo>
                <a:cubicBezTo>
                  <a:pt x="497265" y="8892"/>
                  <a:pt x="640759" y="-11891"/>
                  <a:pt x="796128" y="69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3276496" y="2077628"/>
            <a:ext cx="1153000" cy="1354341"/>
          </a:xfrm>
          <a:custGeom>
            <a:avLst/>
            <a:gdLst>
              <a:gd name="connsiteX0" fmla="*/ 1153000 w 1153000"/>
              <a:gd name="connsiteY0" fmla="*/ 1354341 h 1354341"/>
              <a:gd name="connsiteX1" fmla="*/ 297977 w 1153000"/>
              <a:gd name="connsiteY1" fmla="*/ 1140585 h 1354341"/>
              <a:gd name="connsiteX2" fmla="*/ 1094 w 1153000"/>
              <a:gd name="connsiteY2" fmla="*/ 594320 h 1354341"/>
              <a:gd name="connsiteX3" fmla="*/ 381104 w 1153000"/>
              <a:gd name="connsiteY3" fmla="*/ 95556 h 1354341"/>
              <a:gd name="connsiteX4" fmla="*/ 1117374 w 1153000"/>
              <a:gd name="connsiteY4" fmla="*/ 554 h 13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000" h="1354341">
                <a:moveTo>
                  <a:pt x="1153000" y="1354341"/>
                </a:moveTo>
                <a:cubicBezTo>
                  <a:pt x="821480" y="1310798"/>
                  <a:pt x="489961" y="1267255"/>
                  <a:pt x="297977" y="1140585"/>
                </a:cubicBezTo>
                <a:cubicBezTo>
                  <a:pt x="105993" y="1013915"/>
                  <a:pt x="-12761" y="768492"/>
                  <a:pt x="1094" y="594320"/>
                </a:cubicBezTo>
                <a:cubicBezTo>
                  <a:pt x="14949" y="420148"/>
                  <a:pt x="195057" y="194517"/>
                  <a:pt x="381104" y="95556"/>
                </a:cubicBezTo>
                <a:cubicBezTo>
                  <a:pt x="567151" y="-3405"/>
                  <a:pt x="842262" y="-1426"/>
                  <a:pt x="1117374" y="55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4690753" y="2797938"/>
            <a:ext cx="922057" cy="420275"/>
          </a:xfrm>
          <a:custGeom>
            <a:avLst/>
            <a:gdLst>
              <a:gd name="connsiteX0" fmla="*/ 0 w 922057"/>
              <a:gd name="connsiteY0" fmla="*/ 349023 h 420275"/>
              <a:gd name="connsiteX1" fmla="*/ 273133 w 922057"/>
              <a:gd name="connsiteY1" fmla="*/ 123392 h 420275"/>
              <a:gd name="connsiteX2" fmla="*/ 902525 w 922057"/>
              <a:gd name="connsiteY2" fmla="*/ 4639 h 420275"/>
              <a:gd name="connsiteX3" fmla="*/ 700644 w 922057"/>
              <a:gd name="connsiteY3" fmla="*/ 277771 h 420275"/>
              <a:gd name="connsiteX4" fmla="*/ 83128 w 922057"/>
              <a:gd name="connsiteY4" fmla="*/ 420275 h 42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57" h="420275">
                <a:moveTo>
                  <a:pt x="0" y="349023"/>
                </a:moveTo>
                <a:cubicBezTo>
                  <a:pt x="61356" y="264906"/>
                  <a:pt x="122712" y="180789"/>
                  <a:pt x="273133" y="123392"/>
                </a:cubicBezTo>
                <a:cubicBezTo>
                  <a:pt x="423554" y="65995"/>
                  <a:pt x="831273" y="-21091"/>
                  <a:pt x="902525" y="4639"/>
                </a:cubicBezTo>
                <a:cubicBezTo>
                  <a:pt x="973777" y="30369"/>
                  <a:pt x="837210" y="208498"/>
                  <a:pt x="700644" y="277771"/>
                </a:cubicBezTo>
                <a:cubicBezTo>
                  <a:pt x="564078" y="347044"/>
                  <a:pt x="323603" y="383659"/>
                  <a:pt x="83128" y="420275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Rectangle 151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5921108" y="1600201"/>
            <a:ext cx="5791515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/>
          <p:cNvSpPr/>
          <p:nvPr/>
        </p:nvSpPr>
        <p:spPr>
          <a:xfrm>
            <a:off x="407368" y="3487194"/>
            <a:ext cx="11305256" cy="28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5921108" y="1600201"/>
            <a:ext cx="5791515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8862786" y="1600201"/>
            <a:ext cx="2849837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47760" y="2850077"/>
            <a:ext cx="1816601" cy="2049295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  <a:gd name="connsiteX0" fmla="*/ 1092531 w 1816601"/>
              <a:gd name="connsiteY0" fmla="*/ 0 h 2049295"/>
              <a:gd name="connsiteX1" fmla="*/ 1674422 w 1816601"/>
              <a:gd name="connsiteY1" fmla="*/ 581891 h 2049295"/>
              <a:gd name="connsiteX2" fmla="*/ 1769424 w 1816601"/>
              <a:gd name="connsiteY2" fmla="*/ 1603169 h 2049295"/>
              <a:gd name="connsiteX3" fmla="*/ 1045030 w 1816601"/>
              <a:gd name="connsiteY3" fmla="*/ 2042556 h 2049295"/>
              <a:gd name="connsiteX4" fmla="*/ 0 w 1816601"/>
              <a:gd name="connsiteY4" fmla="*/ 1864425 h 204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601" h="2049295">
                <a:moveTo>
                  <a:pt x="1092531" y="0"/>
                </a:moveTo>
                <a:cubicBezTo>
                  <a:pt x="1327069" y="157348"/>
                  <a:pt x="1561607" y="314696"/>
                  <a:pt x="1674422" y="581891"/>
                </a:cubicBezTo>
                <a:cubicBezTo>
                  <a:pt x="1787237" y="849086"/>
                  <a:pt x="1874323" y="1359725"/>
                  <a:pt x="1769424" y="1603169"/>
                </a:cubicBezTo>
                <a:cubicBezTo>
                  <a:pt x="1664525" y="1846613"/>
                  <a:pt x="1339934" y="1999013"/>
                  <a:pt x="1045030" y="2042556"/>
                </a:cubicBezTo>
                <a:cubicBezTo>
                  <a:pt x="750126" y="2086099"/>
                  <a:pt x="384959" y="1905989"/>
                  <a:pt x="0" y="1864425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95263" y="3550722"/>
            <a:ext cx="1585524" cy="1674422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  <a:gd name="connsiteX0" fmla="*/ 1033153 w 1585524"/>
              <a:gd name="connsiteY0" fmla="*/ 0 h 1674422"/>
              <a:gd name="connsiteX1" fmla="*/ 1520041 w 1585524"/>
              <a:gd name="connsiteY1" fmla="*/ 427512 h 1674422"/>
              <a:gd name="connsiteX2" fmla="*/ 1413163 w 1585524"/>
              <a:gd name="connsiteY2" fmla="*/ 1116281 h 1674422"/>
              <a:gd name="connsiteX3" fmla="*/ 0 w 1585524"/>
              <a:gd name="connsiteY3" fmla="*/ 1674422 h 1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524" h="1674422">
                <a:moveTo>
                  <a:pt x="1033153" y="0"/>
                </a:moveTo>
                <a:cubicBezTo>
                  <a:pt x="1244929" y="120732"/>
                  <a:pt x="1456706" y="241465"/>
                  <a:pt x="1520041" y="427512"/>
                </a:cubicBezTo>
                <a:cubicBezTo>
                  <a:pt x="1583376" y="613559"/>
                  <a:pt x="1666503" y="908463"/>
                  <a:pt x="1413163" y="1116281"/>
                </a:cubicBezTo>
                <a:cubicBezTo>
                  <a:pt x="1159823" y="1324099"/>
                  <a:pt x="570015" y="1504209"/>
                  <a:pt x="0" y="167442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59635" y="4322617"/>
            <a:ext cx="494994" cy="407053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  <a:gd name="connsiteX0" fmla="*/ 403762 w 444174"/>
              <a:gd name="connsiteY0" fmla="*/ 0 h 407277"/>
              <a:gd name="connsiteX1" fmla="*/ 403762 w 444174"/>
              <a:gd name="connsiteY1" fmla="*/ 391886 h 407277"/>
              <a:gd name="connsiteX2" fmla="*/ 0 w 444174"/>
              <a:gd name="connsiteY2" fmla="*/ 332510 h 407277"/>
              <a:gd name="connsiteX0" fmla="*/ 451264 w 494994"/>
              <a:gd name="connsiteY0" fmla="*/ 0 h 402373"/>
              <a:gd name="connsiteX1" fmla="*/ 451264 w 494994"/>
              <a:gd name="connsiteY1" fmla="*/ 391886 h 402373"/>
              <a:gd name="connsiteX2" fmla="*/ 0 w 494994"/>
              <a:gd name="connsiteY2" fmla="*/ 296884 h 402373"/>
              <a:gd name="connsiteX0" fmla="*/ 451264 w 494994"/>
              <a:gd name="connsiteY0" fmla="*/ 0 h 407053"/>
              <a:gd name="connsiteX1" fmla="*/ 451264 w 494994"/>
              <a:gd name="connsiteY1" fmla="*/ 391886 h 407053"/>
              <a:gd name="connsiteX2" fmla="*/ 0 w 494994"/>
              <a:gd name="connsiteY2" fmla="*/ 296884 h 40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94" h="407053">
                <a:moveTo>
                  <a:pt x="451264" y="0"/>
                </a:moveTo>
                <a:cubicBezTo>
                  <a:pt x="489859" y="157348"/>
                  <a:pt x="526475" y="342405"/>
                  <a:pt x="451264" y="391886"/>
                </a:cubicBezTo>
                <a:cubicBezTo>
                  <a:pt x="376053" y="441367"/>
                  <a:pt x="181099" y="359230"/>
                  <a:pt x="0" y="296884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71511" y="4310743"/>
            <a:ext cx="1236409" cy="89065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  <a:gd name="connsiteX0" fmla="*/ 1056904 w 1236409"/>
              <a:gd name="connsiteY0" fmla="*/ 0 h 890650"/>
              <a:gd name="connsiteX1" fmla="*/ 1151906 w 1236409"/>
              <a:gd name="connsiteY1" fmla="*/ 320634 h 890650"/>
              <a:gd name="connsiteX2" fmla="*/ 0 w 1236409"/>
              <a:gd name="connsiteY2" fmla="*/ 890650 h 8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409" h="890650">
                <a:moveTo>
                  <a:pt x="1056904" y="0"/>
                </a:moveTo>
                <a:cubicBezTo>
                  <a:pt x="1195449" y="69273"/>
                  <a:pt x="1328057" y="172192"/>
                  <a:pt x="1151906" y="320634"/>
                </a:cubicBezTo>
                <a:cubicBezTo>
                  <a:pt x="975755" y="469076"/>
                  <a:pt x="502722" y="595746"/>
                  <a:pt x="0" y="89065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списков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 + M)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M – </a:t>
            </a:r>
            <a:r>
              <a:rPr lang="ru-RU" sz="2600" dirty="0" smtClean="0">
                <a:solidFill>
                  <a:schemeClr val="bg1"/>
                </a:solidFill>
              </a:rPr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 – </a:t>
            </a:r>
            <a:r>
              <a:rPr lang="ru-RU" sz="2600" dirty="0" smtClean="0">
                <a:solidFill>
                  <a:schemeClr val="bg1"/>
                </a:solidFill>
              </a:rPr>
              <a:t>число вершин графа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</a:rPr>
              <a:t>графов с любым числом дуг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O(1), </a:t>
            </a:r>
            <a:r>
              <a:rPr lang="ru-RU" sz="3000" dirty="0" smtClean="0">
                <a:solidFill>
                  <a:schemeClr val="bg1"/>
                </a:solidFill>
              </a:rPr>
              <a:t>удаление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за </a:t>
            </a:r>
            <a:r>
              <a:rPr lang="en-US" sz="3000" dirty="0" smtClean="0">
                <a:solidFill>
                  <a:schemeClr val="bg1"/>
                </a:solidFill>
              </a:rPr>
              <a:t>O(M)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Хранение списков смежности требует </a:t>
            </a:r>
            <a:r>
              <a:rPr lang="en-US" sz="3000" dirty="0" smtClean="0"/>
              <a:t>O(N + M)</a:t>
            </a:r>
            <a:r>
              <a:rPr lang="ru-RU" sz="3000" dirty="0" smtClean="0"/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M – </a:t>
            </a:r>
            <a:r>
              <a:rPr lang="ru-RU" sz="2600" dirty="0" smtClean="0"/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 – </a:t>
            </a:r>
            <a:r>
              <a:rPr lang="ru-RU" sz="2600" dirty="0" smtClean="0"/>
              <a:t>число вершин графа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dirty="0" smtClean="0"/>
              <a:t>графов с любым числом дуг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O(1), </a:t>
            </a:r>
            <a:r>
              <a:rPr lang="ru-RU" sz="3000" dirty="0" smtClean="0">
                <a:solidFill>
                  <a:schemeClr val="bg1"/>
                </a:solidFill>
              </a:rPr>
              <a:t>удаление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за </a:t>
            </a:r>
            <a:r>
              <a:rPr lang="en-US" sz="3000" dirty="0" smtClean="0">
                <a:solidFill>
                  <a:schemeClr val="bg1"/>
                </a:solidFill>
              </a:rPr>
              <a:t>O(M)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Хранение списков смежности требует </a:t>
            </a:r>
            <a:r>
              <a:rPr lang="en-US" sz="3000" dirty="0" smtClean="0"/>
              <a:t>O(N + M)</a:t>
            </a:r>
            <a:r>
              <a:rPr lang="ru-RU" sz="3000" dirty="0" smtClean="0"/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M – </a:t>
            </a:r>
            <a:r>
              <a:rPr lang="ru-RU" sz="2600" dirty="0" smtClean="0"/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 – </a:t>
            </a:r>
            <a:r>
              <a:rPr lang="ru-RU" sz="2600" dirty="0" smtClean="0"/>
              <a:t>число вершин графа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dirty="0" smtClean="0"/>
              <a:t>графов с любым числом дуг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O(1), </a:t>
            </a:r>
            <a:r>
              <a:rPr lang="ru-RU" sz="3000" dirty="0" smtClean="0"/>
              <a:t>удаление </a:t>
            </a:r>
            <a:r>
              <a:rPr lang="en-US" sz="3000" dirty="0" smtClean="0"/>
              <a:t>– </a:t>
            </a:r>
            <a:r>
              <a:rPr lang="ru-RU" sz="3000" dirty="0" smtClean="0"/>
              <a:t>за </a:t>
            </a:r>
            <a:r>
              <a:rPr lang="en-US" sz="3000" dirty="0" smtClean="0"/>
              <a:t>O(M)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18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94993</TotalTime>
  <Words>8178</Words>
  <Application>Microsoft Office PowerPoint</Application>
  <PresentationFormat>Widescreen</PresentationFormat>
  <Paragraphs>2360</Paragraphs>
  <Slides>113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Calibri</vt:lpstr>
      <vt:lpstr>Consolas</vt:lpstr>
      <vt:lpstr>Courier New</vt:lpstr>
      <vt:lpstr>Lucida Console</vt:lpstr>
      <vt:lpstr>Symbol</vt:lpstr>
      <vt:lpstr>Times New Roman</vt:lpstr>
      <vt:lpstr>Wingdings</vt:lpstr>
      <vt:lpstr>Office Theme</vt:lpstr>
      <vt:lpstr>Очередь. Дек. Граф.</vt:lpstr>
      <vt:lpstr>План лекции</vt:lpstr>
      <vt:lpstr>АТД очередь</vt:lpstr>
      <vt:lpstr>АТД очередь</vt:lpstr>
      <vt:lpstr>АТД очередь</vt:lpstr>
      <vt:lpstr>АТД очередь на языке Си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Как пользоваться очередью?</vt:lpstr>
      <vt:lpstr>Более полезный пример</vt:lpstr>
      <vt:lpstr>АТД дек</vt:lpstr>
      <vt:lpstr>АТД дек</vt:lpstr>
      <vt:lpstr>АТД дек</vt:lpstr>
      <vt:lpstr>АТД дeк на языке Си</vt:lpstr>
      <vt:lpstr>Реализация через двухсвязный список</vt:lpstr>
      <vt:lpstr>Реализация через двухсвязный список</vt:lpstr>
      <vt:lpstr>Реализация через двухсвязный список</vt:lpstr>
      <vt:lpstr>Реализация через двухсвязный список блоков</vt:lpstr>
      <vt:lpstr>Реализация через двухсвязный список блоков</vt:lpstr>
      <vt:lpstr>Реализация через двухсвязный список блоков</vt:lpstr>
      <vt:lpstr>Реализация через двухсвязный список блоков</vt:lpstr>
      <vt:lpstr>Графы</vt:lpstr>
      <vt:lpstr>Упорядоченная пара</vt:lpstr>
      <vt:lpstr>Упорядоченная пара</vt:lpstr>
      <vt:lpstr>Упорядоченная пара</vt:lpstr>
      <vt:lpstr>Упорядоченная пара</vt:lpstr>
      <vt:lpstr>Декартово произведение</vt:lpstr>
      <vt:lpstr>Декартово произведение</vt:lpstr>
      <vt:lpstr>Декартово произведение</vt:lpstr>
      <vt:lpstr>Отношение</vt:lpstr>
      <vt:lpstr>Отношение</vt:lpstr>
      <vt:lpstr>Отношение</vt:lpstr>
      <vt:lpstr>Отношение</vt:lpstr>
      <vt:lpstr>Граф</vt:lpstr>
      <vt:lpstr>Граф</vt:lpstr>
      <vt:lpstr>Граф</vt:lpstr>
      <vt:lpstr>Граф</vt:lpstr>
      <vt:lpstr>Граф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Дуга и ребро графа</vt:lpstr>
      <vt:lpstr>Дуга и ребро графа</vt:lpstr>
      <vt:lpstr>Дуга и ребро графа</vt:lpstr>
      <vt:lpstr>Дуга и ребро графа</vt:lpstr>
      <vt:lpstr>Матрица смежности</vt:lpstr>
      <vt:lpstr>Матрица смежности</vt:lpstr>
      <vt:lpstr>Матрица смежности</vt:lpstr>
      <vt:lpstr>Матрица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Список смежности</vt:lpstr>
      <vt:lpstr>Список смежности</vt:lpstr>
      <vt:lpstr>Список смежности</vt:lpstr>
      <vt:lpstr>Список смежности</vt:lpstr>
      <vt:lpstr>Список смежности</vt:lpstr>
      <vt:lpstr>Свойства списков смежности</vt:lpstr>
      <vt:lpstr>Свойства списков смежности</vt:lpstr>
      <vt:lpstr>Свойства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Заключение</vt:lpstr>
      <vt:lpstr>Поиск в ширину в графе</vt:lpstr>
      <vt:lpstr>Алгоритм поиска в ширину</vt:lpstr>
      <vt:lpstr>Алгоритм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Абстрактные структуры данных</dc:title>
  <dc:creator>Evgueni Petrov</dc:creator>
  <cp:lastModifiedBy>Evgenii Petrov</cp:lastModifiedBy>
  <cp:revision>494</cp:revision>
  <dcterms:created xsi:type="dcterms:W3CDTF">2009-10-04T13:10:58Z</dcterms:created>
  <dcterms:modified xsi:type="dcterms:W3CDTF">2020-11-26T09:12:13Z</dcterms:modified>
</cp:coreProperties>
</file>