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2" r:id="rId4"/>
    <p:sldId id="293" r:id="rId5"/>
    <p:sldId id="294" r:id="rId6"/>
    <p:sldId id="259" r:id="rId7"/>
    <p:sldId id="295" r:id="rId8"/>
    <p:sldId id="296" r:id="rId9"/>
    <p:sldId id="297" r:id="rId10"/>
    <p:sldId id="298" r:id="rId11"/>
    <p:sldId id="322" r:id="rId12"/>
    <p:sldId id="277" r:id="rId13"/>
    <p:sldId id="279" r:id="rId14"/>
    <p:sldId id="299" r:id="rId15"/>
    <p:sldId id="300" r:id="rId16"/>
    <p:sldId id="301" r:id="rId17"/>
    <p:sldId id="302" r:id="rId18"/>
    <p:sldId id="303" r:id="rId19"/>
    <p:sldId id="304" r:id="rId20"/>
    <p:sldId id="280" r:id="rId21"/>
    <p:sldId id="305" r:id="rId22"/>
    <p:sldId id="306" r:id="rId23"/>
    <p:sldId id="307" r:id="rId24"/>
    <p:sldId id="308" r:id="rId25"/>
    <p:sldId id="281" r:id="rId26"/>
    <p:sldId id="309" r:id="rId27"/>
    <p:sldId id="310" r:id="rId28"/>
    <p:sldId id="311" r:id="rId29"/>
    <p:sldId id="312" r:id="rId30"/>
    <p:sldId id="282" r:id="rId31"/>
    <p:sldId id="313" r:id="rId32"/>
    <p:sldId id="314" r:id="rId33"/>
    <p:sldId id="315" r:id="rId34"/>
    <p:sldId id="283" r:id="rId35"/>
    <p:sldId id="316" r:id="rId36"/>
    <p:sldId id="317" r:id="rId37"/>
    <p:sldId id="284" r:id="rId38"/>
    <p:sldId id="318" r:id="rId39"/>
    <p:sldId id="319" r:id="rId40"/>
    <p:sldId id="320" r:id="rId41"/>
    <p:sldId id="321" r:id="rId42"/>
    <p:sldId id="285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288" r:id="rId51"/>
    <p:sldId id="330" r:id="rId52"/>
    <p:sldId id="331" r:id="rId53"/>
    <p:sldId id="332" r:id="rId54"/>
    <p:sldId id="333" r:id="rId55"/>
    <p:sldId id="289" r:id="rId56"/>
    <p:sldId id="334" r:id="rId57"/>
    <p:sldId id="335" r:id="rId58"/>
    <p:sldId id="336" r:id="rId59"/>
    <p:sldId id="337" r:id="rId60"/>
    <p:sldId id="290" r:id="rId61"/>
    <p:sldId id="338" r:id="rId62"/>
    <p:sldId id="339" r:id="rId63"/>
    <p:sldId id="340" r:id="rId64"/>
    <p:sldId id="291" r:id="rId65"/>
    <p:sldId id="341" r:id="rId66"/>
    <p:sldId id="342" r:id="rId67"/>
    <p:sldId id="343" r:id="rId68"/>
    <p:sldId id="344" r:id="rId69"/>
    <p:sldId id="278" r:id="rId70"/>
    <p:sldId id="265" r:id="rId71"/>
    <p:sldId id="267" r:id="rId72"/>
    <p:sldId id="266" r:id="rId73"/>
    <p:sldId id="345" r:id="rId74"/>
    <p:sldId id="346" r:id="rId75"/>
    <p:sldId id="347" r:id="rId76"/>
    <p:sldId id="268" r:id="rId77"/>
    <p:sldId id="348" r:id="rId78"/>
    <p:sldId id="349" r:id="rId79"/>
    <p:sldId id="350" r:id="rId80"/>
    <p:sldId id="271" r:id="rId81"/>
    <p:sldId id="269" r:id="rId82"/>
    <p:sldId id="272" r:id="rId83"/>
    <p:sldId id="369" r:id="rId84"/>
    <p:sldId id="370" r:id="rId85"/>
    <p:sldId id="371" r:id="rId86"/>
    <p:sldId id="351" r:id="rId87"/>
    <p:sldId id="273" r:id="rId88"/>
    <p:sldId id="357" r:id="rId89"/>
    <p:sldId id="367" r:id="rId90"/>
    <p:sldId id="368" r:id="rId91"/>
    <p:sldId id="270" r:id="rId92"/>
    <p:sldId id="359" r:id="rId93"/>
    <p:sldId id="360" r:id="rId94"/>
    <p:sldId id="361" r:id="rId95"/>
    <p:sldId id="362" r:id="rId96"/>
    <p:sldId id="372" r:id="rId97"/>
    <p:sldId id="274" r:id="rId98"/>
    <p:sldId id="363" r:id="rId99"/>
    <p:sldId id="364" r:id="rId100"/>
    <p:sldId id="365" r:id="rId101"/>
    <p:sldId id="366" r:id="rId102"/>
    <p:sldId id="275" r:id="rId103"/>
    <p:sldId id="375" r:id="rId104"/>
    <p:sldId id="376" r:id="rId105"/>
    <p:sldId id="377" r:id="rId106"/>
    <p:sldId id="374" r:id="rId107"/>
    <p:sldId id="378" r:id="rId108"/>
    <p:sldId id="379" r:id="rId109"/>
    <p:sldId id="380" r:id="rId110"/>
    <p:sldId id="381" r:id="rId111"/>
    <p:sldId id="258" r:id="rId1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151"/>
    <a:srgbClr val="567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08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2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5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9325-17DA-4D52-B490-F021066A564D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1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Концепции и </a:t>
            </a:r>
            <a:r>
              <a:rPr lang="ru-RU" smtClean="0"/>
              <a:t>лексика языка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44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1969-1973, Bell Laboratories</a:t>
            </a:r>
            <a:r>
              <a:rPr lang="ru-RU" dirty="0"/>
              <a:t>, США</a:t>
            </a:r>
            <a:endParaRPr lang="en-US" dirty="0"/>
          </a:p>
          <a:p>
            <a:r>
              <a:rPr lang="ru-RU" dirty="0"/>
              <a:t>Стандарты</a:t>
            </a:r>
          </a:p>
          <a:p>
            <a:pPr lvl="1"/>
            <a:r>
              <a:rPr lang="en-US" dirty="0"/>
              <a:t>ANSI</a:t>
            </a:r>
            <a:r>
              <a:rPr lang="ru-RU" dirty="0"/>
              <a:t> (С89</a:t>
            </a:r>
            <a:r>
              <a:rPr lang="ru-RU" dirty="0" smtClean="0"/>
              <a:t>), С99 С11</a:t>
            </a:r>
            <a:endParaRPr lang="en-US" dirty="0"/>
          </a:p>
          <a:p>
            <a:endParaRPr lang="ru-RU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</p:spTree>
    <p:extLst>
      <p:ext uri="{BB962C8B-B14F-4D97-AF65-F5344CB8AC3E}">
        <p14:creationId xmlns:p14="http://schemas.microsoft.com/office/powerpoint/2010/main" val="299365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перечислимых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Общий вид</a:t>
            </a:r>
          </a:p>
          <a:p>
            <a:pPr lvl="1"/>
            <a:r>
              <a:rPr lang="ru-RU" dirty="0" smtClean="0"/>
              <a:t>идентификатор</a:t>
            </a:r>
          </a:p>
          <a:p>
            <a:endParaRPr lang="ru-RU" dirty="0" smtClean="0"/>
          </a:p>
          <a:p>
            <a:r>
              <a:rPr lang="ru-RU" dirty="0" smtClean="0"/>
              <a:t>Тип </a:t>
            </a:r>
            <a:r>
              <a:rPr lang="en-US" dirty="0" err="1" smtClean="0"/>
              <a:t>int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Значения задаются внутри перечислений </a:t>
            </a:r>
            <a:r>
              <a:rPr lang="en-US" dirty="0" err="1" smtClean="0"/>
              <a:t>enum</a:t>
            </a:r>
            <a:endParaRPr lang="ru-RU" dirty="0" smtClean="0"/>
          </a:p>
          <a:p>
            <a:pPr lvl="1"/>
            <a:r>
              <a:rPr lang="ru-RU" dirty="0" smtClean="0"/>
              <a:t>явно или назначаются автоматически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6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перечислимых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Общий вид</a:t>
            </a:r>
          </a:p>
          <a:p>
            <a:pPr lvl="1"/>
            <a:r>
              <a:rPr lang="ru-RU" dirty="0" smtClean="0"/>
              <a:t>идентификатор</a:t>
            </a:r>
          </a:p>
          <a:p>
            <a:endParaRPr lang="ru-RU" dirty="0" smtClean="0"/>
          </a:p>
          <a:p>
            <a:r>
              <a:rPr lang="ru-RU" dirty="0" smtClean="0"/>
              <a:t>Тип </a:t>
            </a:r>
            <a:r>
              <a:rPr lang="en-US" dirty="0" err="1" smtClean="0"/>
              <a:t>int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Значения задаются внутри перечислений </a:t>
            </a:r>
            <a:r>
              <a:rPr lang="en-US" dirty="0" err="1" smtClean="0"/>
              <a:t>enum</a:t>
            </a:r>
            <a:endParaRPr lang="ru-RU" dirty="0" smtClean="0"/>
          </a:p>
          <a:p>
            <a:pPr lvl="1"/>
            <a:r>
              <a:rPr lang="ru-RU" dirty="0" smtClean="0"/>
              <a:t>явно или назначаются автоматически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6197600" y="1600201"/>
            <a:ext cx="5384800" cy="45259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EDayOfWeek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endParaRPr lang="ru-RU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Mon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Tue, Wed,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Fri, Sat, Sun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ECalcStatus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endParaRPr lang="ru-RU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OK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InputError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OutputError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DivisionByZero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MaxAr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aySize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1024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Общий вид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префикс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"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последовательность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ru-RU" dirty="0" smtClean="0">
                <a:solidFill>
                  <a:schemeClr val="bg1"/>
                </a:solidFill>
              </a:rPr>
              <a:t>символов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en-US" dirty="0" smtClean="0">
                <a:solidFill>
                  <a:schemeClr val="bg1"/>
                </a:solidFill>
              </a:rPr>
              <a:t>-escape-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последовательностей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"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последовательности запрещены </a:t>
            </a:r>
            <a:r>
              <a:rPr lang="en-US" dirty="0" smtClean="0">
                <a:solidFill>
                  <a:schemeClr val="bg1"/>
                </a:solidFill>
              </a:rPr>
              <a:t>" </a:t>
            </a:r>
            <a:r>
              <a:rPr lang="ru-RU" dirty="0" smtClean="0">
                <a:solidFill>
                  <a:schemeClr val="bg1"/>
                </a:solidFill>
              </a:rPr>
              <a:t>и перевод строки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компилятор объединяет строковые литералы, разделенные только пробелами, в один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Тип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префикс отсутствует 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массив </a:t>
            </a:r>
            <a:r>
              <a:rPr lang="en-US" dirty="0" smtClean="0">
                <a:solidFill>
                  <a:schemeClr val="bg1"/>
                </a:solidFill>
              </a:rPr>
              <a:t>char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префикс </a:t>
            </a:r>
            <a:r>
              <a:rPr lang="en-US" dirty="0" smtClean="0">
                <a:solidFill>
                  <a:schemeClr val="bg1"/>
                </a:solidFill>
              </a:rPr>
              <a:t>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</a:t>
            </a:r>
            <a:r>
              <a:rPr lang="ru-RU" dirty="0" smtClean="0">
                <a:solidFill>
                  <a:schemeClr val="bg1"/>
                </a:solidFill>
              </a:rPr>
              <a:t>типа </a:t>
            </a:r>
            <a:r>
              <a:rPr lang="en-US" dirty="0" err="1" smtClean="0">
                <a:solidFill>
                  <a:schemeClr val="bg1"/>
                </a:solidFill>
              </a:rPr>
              <a:t>wchar_t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размер массива = длина последовательности + 1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символы последовательности и затем символ </a:t>
            </a:r>
            <a:r>
              <a:rPr lang="en-US" dirty="0" smtClean="0">
                <a:solidFill>
                  <a:schemeClr val="bg1"/>
                </a:solidFill>
              </a:rPr>
              <a:t>'\0'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имеет статическое хранение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</a:t>
            </a:r>
            <a:r>
              <a:rPr lang="ru-RU" dirty="0" smtClean="0">
                <a:solidFill>
                  <a:schemeClr val="bg1"/>
                </a:solidFill>
              </a:rPr>
              <a:t>оведение </a:t>
            </a:r>
            <a:r>
              <a:rPr lang="ru-RU" dirty="0">
                <a:solidFill>
                  <a:schemeClr val="bg1"/>
                </a:solidFill>
              </a:rPr>
              <a:t>программы, </a:t>
            </a:r>
            <a:r>
              <a:rPr lang="ru-RU" dirty="0" smtClean="0">
                <a:solidFill>
                  <a:schemeClr val="bg1"/>
                </a:solidFill>
              </a:rPr>
              <a:t>пытающейся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изменить </a:t>
            </a:r>
            <a:r>
              <a:rPr lang="ru-RU" dirty="0">
                <a:solidFill>
                  <a:schemeClr val="bg1"/>
                </a:solidFill>
              </a:rPr>
              <a:t>строковый литерал, не </a:t>
            </a:r>
            <a:r>
              <a:rPr lang="ru-RU" dirty="0" smtClean="0">
                <a:solidFill>
                  <a:schemeClr val="bg1"/>
                </a:solidFill>
              </a:rPr>
              <a:t>определено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5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Общий вид</a:t>
            </a:r>
          </a:p>
          <a:p>
            <a:pPr lvl="1"/>
            <a:r>
              <a:rPr lang="ru-RU" dirty="0" smtClean="0"/>
              <a:t>префикс</a:t>
            </a:r>
            <a:r>
              <a:rPr lang="ru-RU" dirty="0" smtClean="0"/>
              <a:t> </a:t>
            </a:r>
            <a:r>
              <a:rPr lang="en-US" dirty="0" smtClean="0"/>
              <a:t>" </a:t>
            </a:r>
            <a:r>
              <a:rPr lang="ru-RU" dirty="0" smtClean="0"/>
              <a:t>последовательность</a:t>
            </a:r>
            <a:r>
              <a:rPr lang="en-US" dirty="0" smtClean="0"/>
              <a:t>-</a:t>
            </a:r>
            <a:r>
              <a:rPr lang="ru-RU" dirty="0" smtClean="0"/>
              <a:t>символов</a:t>
            </a:r>
            <a:r>
              <a:rPr lang="en-US" dirty="0" smtClean="0"/>
              <a:t>-</a:t>
            </a:r>
            <a:r>
              <a:rPr lang="ru-RU" dirty="0" smtClean="0"/>
              <a:t>и</a:t>
            </a:r>
            <a:r>
              <a:rPr lang="en-US" dirty="0" smtClean="0"/>
              <a:t>-escape-</a:t>
            </a:r>
            <a:r>
              <a:rPr lang="ru-RU" dirty="0" smtClean="0"/>
              <a:t>последовательностей</a:t>
            </a:r>
            <a:r>
              <a:rPr lang="en-US" dirty="0" smtClean="0"/>
              <a:t> </a:t>
            </a:r>
            <a:r>
              <a:rPr lang="ru-RU" dirty="0" smtClean="0"/>
              <a:t>"</a:t>
            </a:r>
            <a:endParaRPr lang="ru-RU" dirty="0" smtClean="0"/>
          </a:p>
          <a:p>
            <a:pPr lvl="1"/>
            <a:r>
              <a:rPr lang="ru-RU" dirty="0" smtClean="0"/>
              <a:t>в последовательности запрещены </a:t>
            </a:r>
            <a:r>
              <a:rPr lang="en-US" dirty="0" smtClean="0"/>
              <a:t>" </a:t>
            </a:r>
            <a:r>
              <a:rPr lang="ru-RU" dirty="0" smtClean="0"/>
              <a:t>и перевод строки</a:t>
            </a:r>
          </a:p>
          <a:p>
            <a:pPr lvl="1"/>
            <a:r>
              <a:rPr lang="ru-RU" dirty="0" smtClean="0"/>
              <a:t>компилятор объединяет строковые литералы, разделенные только пробелами, в один</a:t>
            </a:r>
          </a:p>
          <a:p>
            <a:pPr lvl="1"/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Тип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префикс отсутствует 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массив </a:t>
            </a:r>
            <a:r>
              <a:rPr lang="en-US" dirty="0" smtClean="0">
                <a:solidFill>
                  <a:schemeClr val="bg1"/>
                </a:solidFill>
              </a:rPr>
              <a:t>char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префикс </a:t>
            </a:r>
            <a:r>
              <a:rPr lang="en-US" dirty="0" smtClean="0">
                <a:solidFill>
                  <a:schemeClr val="bg1"/>
                </a:solidFill>
              </a:rPr>
              <a:t>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</a:t>
            </a:r>
            <a:r>
              <a:rPr lang="ru-RU" dirty="0" smtClean="0">
                <a:solidFill>
                  <a:schemeClr val="bg1"/>
                </a:solidFill>
              </a:rPr>
              <a:t>типа </a:t>
            </a:r>
            <a:r>
              <a:rPr lang="en-US" dirty="0" err="1" smtClean="0">
                <a:solidFill>
                  <a:schemeClr val="bg1"/>
                </a:solidFill>
              </a:rPr>
              <a:t>wchar_t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размер массива = длина последовательности + 1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символы последовательности и затем символ </a:t>
            </a:r>
            <a:r>
              <a:rPr lang="en-US" dirty="0" smtClean="0">
                <a:solidFill>
                  <a:schemeClr val="bg1"/>
                </a:solidFill>
              </a:rPr>
              <a:t>'\0'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имеет статическое хранение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</a:t>
            </a:r>
            <a:r>
              <a:rPr lang="ru-RU" dirty="0" smtClean="0">
                <a:solidFill>
                  <a:schemeClr val="bg1"/>
                </a:solidFill>
              </a:rPr>
              <a:t>оведение </a:t>
            </a:r>
            <a:r>
              <a:rPr lang="ru-RU" dirty="0">
                <a:solidFill>
                  <a:schemeClr val="bg1"/>
                </a:solidFill>
              </a:rPr>
              <a:t>программы, </a:t>
            </a:r>
            <a:r>
              <a:rPr lang="ru-RU" dirty="0" smtClean="0">
                <a:solidFill>
                  <a:schemeClr val="bg1"/>
                </a:solidFill>
              </a:rPr>
              <a:t>пытающейся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изменить </a:t>
            </a:r>
            <a:r>
              <a:rPr lang="ru-RU" dirty="0">
                <a:solidFill>
                  <a:schemeClr val="bg1"/>
                </a:solidFill>
              </a:rPr>
              <a:t>строковый литерал, не </a:t>
            </a:r>
            <a:r>
              <a:rPr lang="ru-RU" dirty="0" smtClean="0">
                <a:solidFill>
                  <a:schemeClr val="bg1"/>
                </a:solidFill>
              </a:rPr>
              <a:t>определено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1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Общий вид</a:t>
            </a:r>
          </a:p>
          <a:p>
            <a:pPr lvl="1"/>
            <a:r>
              <a:rPr lang="ru-RU" dirty="0" smtClean="0"/>
              <a:t>префикс</a:t>
            </a:r>
            <a:r>
              <a:rPr lang="ru-RU" dirty="0" smtClean="0"/>
              <a:t> </a:t>
            </a:r>
            <a:r>
              <a:rPr lang="en-US" dirty="0" smtClean="0"/>
              <a:t>" </a:t>
            </a:r>
            <a:r>
              <a:rPr lang="ru-RU" dirty="0" smtClean="0"/>
              <a:t>последовательность</a:t>
            </a:r>
            <a:r>
              <a:rPr lang="en-US" dirty="0" smtClean="0"/>
              <a:t>-</a:t>
            </a:r>
            <a:r>
              <a:rPr lang="ru-RU" dirty="0" smtClean="0"/>
              <a:t>символов</a:t>
            </a:r>
            <a:r>
              <a:rPr lang="en-US" dirty="0" smtClean="0"/>
              <a:t>-</a:t>
            </a:r>
            <a:r>
              <a:rPr lang="ru-RU" dirty="0" smtClean="0"/>
              <a:t>и</a:t>
            </a:r>
            <a:r>
              <a:rPr lang="en-US" dirty="0" smtClean="0"/>
              <a:t>-escape-</a:t>
            </a:r>
            <a:r>
              <a:rPr lang="ru-RU" dirty="0" smtClean="0"/>
              <a:t>последовательностей</a:t>
            </a:r>
            <a:r>
              <a:rPr lang="en-US" dirty="0" smtClean="0"/>
              <a:t> </a:t>
            </a:r>
            <a:r>
              <a:rPr lang="ru-RU" dirty="0" smtClean="0"/>
              <a:t>"</a:t>
            </a:r>
            <a:endParaRPr lang="ru-RU" dirty="0" smtClean="0"/>
          </a:p>
          <a:p>
            <a:pPr lvl="1"/>
            <a:r>
              <a:rPr lang="ru-RU" dirty="0" smtClean="0"/>
              <a:t>в последовательности запрещены </a:t>
            </a:r>
            <a:r>
              <a:rPr lang="en-US" dirty="0" smtClean="0"/>
              <a:t>" </a:t>
            </a:r>
            <a:r>
              <a:rPr lang="ru-RU" dirty="0" smtClean="0"/>
              <a:t>и перевод строки</a:t>
            </a:r>
          </a:p>
          <a:p>
            <a:pPr lvl="1"/>
            <a:r>
              <a:rPr lang="ru-RU" dirty="0" smtClean="0"/>
              <a:t>компилятор объединяет строковые литералы, разделенные только пробелами, в один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Тип</a:t>
            </a:r>
          </a:p>
          <a:p>
            <a:pPr lvl="1"/>
            <a:r>
              <a:rPr lang="ru-RU" dirty="0" smtClean="0"/>
              <a:t>префикс отсутствует -</a:t>
            </a:r>
            <a:r>
              <a:rPr lang="en-US" dirty="0" smtClean="0"/>
              <a:t>&gt; </a:t>
            </a:r>
            <a:r>
              <a:rPr lang="ru-RU" dirty="0" smtClean="0"/>
              <a:t>массив </a:t>
            </a:r>
            <a:r>
              <a:rPr lang="en-US" dirty="0" smtClean="0"/>
              <a:t>char</a:t>
            </a:r>
          </a:p>
          <a:p>
            <a:pPr lvl="1"/>
            <a:r>
              <a:rPr lang="ru-RU" dirty="0" smtClean="0"/>
              <a:t>префикс </a:t>
            </a:r>
            <a:r>
              <a:rPr lang="en-US" dirty="0" smtClean="0"/>
              <a:t>L</a:t>
            </a:r>
            <a:r>
              <a:rPr lang="ru-RU" dirty="0" smtClean="0"/>
              <a:t> </a:t>
            </a:r>
            <a:r>
              <a:rPr lang="ru-RU" dirty="0"/>
              <a:t>-</a:t>
            </a:r>
            <a:r>
              <a:rPr lang="en-US" dirty="0"/>
              <a:t>&gt; </a:t>
            </a:r>
            <a:r>
              <a:rPr lang="ru-RU" dirty="0"/>
              <a:t>массив </a:t>
            </a:r>
            <a:r>
              <a:rPr lang="ru-RU" dirty="0" smtClean="0"/>
              <a:t>типа </a:t>
            </a:r>
            <a:r>
              <a:rPr lang="en-US" dirty="0" err="1" smtClean="0"/>
              <a:t>wchar_t</a:t>
            </a:r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размер массива = длина последовательности + 1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символы последовательности и затем символ </a:t>
            </a:r>
            <a:r>
              <a:rPr lang="en-US" dirty="0" smtClean="0">
                <a:solidFill>
                  <a:schemeClr val="bg1"/>
                </a:solidFill>
              </a:rPr>
              <a:t>'\0'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имеет статическое хранение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</a:t>
            </a:r>
            <a:r>
              <a:rPr lang="ru-RU" dirty="0" smtClean="0">
                <a:solidFill>
                  <a:schemeClr val="bg1"/>
                </a:solidFill>
              </a:rPr>
              <a:t>оведение </a:t>
            </a:r>
            <a:r>
              <a:rPr lang="ru-RU" dirty="0">
                <a:solidFill>
                  <a:schemeClr val="bg1"/>
                </a:solidFill>
              </a:rPr>
              <a:t>программы, </a:t>
            </a:r>
            <a:r>
              <a:rPr lang="ru-RU" dirty="0" smtClean="0">
                <a:solidFill>
                  <a:schemeClr val="bg1"/>
                </a:solidFill>
              </a:rPr>
              <a:t>пытающейся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изменить </a:t>
            </a:r>
            <a:r>
              <a:rPr lang="ru-RU" dirty="0">
                <a:solidFill>
                  <a:schemeClr val="bg1"/>
                </a:solidFill>
              </a:rPr>
              <a:t>строковый литерал, не </a:t>
            </a:r>
            <a:r>
              <a:rPr lang="ru-RU" dirty="0" smtClean="0">
                <a:solidFill>
                  <a:schemeClr val="bg1"/>
                </a:solidFill>
              </a:rPr>
              <a:t>определено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9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Общий вид</a:t>
            </a:r>
          </a:p>
          <a:p>
            <a:pPr lvl="1"/>
            <a:r>
              <a:rPr lang="ru-RU" dirty="0" smtClean="0"/>
              <a:t>префикс</a:t>
            </a:r>
            <a:r>
              <a:rPr lang="ru-RU" dirty="0" smtClean="0"/>
              <a:t> </a:t>
            </a:r>
            <a:r>
              <a:rPr lang="en-US" dirty="0" smtClean="0"/>
              <a:t>" </a:t>
            </a:r>
            <a:r>
              <a:rPr lang="ru-RU" dirty="0" smtClean="0"/>
              <a:t>последовательность</a:t>
            </a:r>
            <a:r>
              <a:rPr lang="en-US" dirty="0" smtClean="0"/>
              <a:t>-</a:t>
            </a:r>
            <a:r>
              <a:rPr lang="ru-RU" dirty="0" smtClean="0"/>
              <a:t>символов</a:t>
            </a:r>
            <a:r>
              <a:rPr lang="en-US" dirty="0" smtClean="0"/>
              <a:t>-</a:t>
            </a:r>
            <a:r>
              <a:rPr lang="ru-RU" dirty="0" smtClean="0"/>
              <a:t>и</a:t>
            </a:r>
            <a:r>
              <a:rPr lang="en-US" dirty="0" smtClean="0"/>
              <a:t>-escape-</a:t>
            </a:r>
            <a:r>
              <a:rPr lang="ru-RU" dirty="0" smtClean="0"/>
              <a:t>последовательностей</a:t>
            </a:r>
            <a:r>
              <a:rPr lang="en-US" dirty="0" smtClean="0"/>
              <a:t> </a:t>
            </a:r>
            <a:r>
              <a:rPr lang="ru-RU" dirty="0" smtClean="0"/>
              <a:t>"</a:t>
            </a:r>
            <a:endParaRPr lang="ru-RU" dirty="0" smtClean="0"/>
          </a:p>
          <a:p>
            <a:pPr lvl="1"/>
            <a:r>
              <a:rPr lang="ru-RU" dirty="0" smtClean="0"/>
              <a:t>в последовательности запрещены </a:t>
            </a:r>
            <a:r>
              <a:rPr lang="en-US" dirty="0" smtClean="0"/>
              <a:t>" </a:t>
            </a:r>
            <a:r>
              <a:rPr lang="ru-RU" dirty="0" smtClean="0"/>
              <a:t>и перевод строки</a:t>
            </a:r>
          </a:p>
          <a:p>
            <a:pPr lvl="1"/>
            <a:r>
              <a:rPr lang="ru-RU" dirty="0" smtClean="0"/>
              <a:t>компилятор объединяет строковые литералы, разделенные только пробелами, в один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Тип</a:t>
            </a:r>
          </a:p>
          <a:p>
            <a:pPr lvl="1"/>
            <a:r>
              <a:rPr lang="ru-RU" dirty="0" smtClean="0"/>
              <a:t>префикс отсутствует -</a:t>
            </a:r>
            <a:r>
              <a:rPr lang="en-US" dirty="0" smtClean="0"/>
              <a:t>&gt; </a:t>
            </a:r>
            <a:r>
              <a:rPr lang="ru-RU" dirty="0" smtClean="0"/>
              <a:t>массив </a:t>
            </a:r>
            <a:r>
              <a:rPr lang="en-US" dirty="0" smtClean="0"/>
              <a:t>char</a:t>
            </a:r>
          </a:p>
          <a:p>
            <a:pPr lvl="1"/>
            <a:r>
              <a:rPr lang="ru-RU" dirty="0" smtClean="0"/>
              <a:t>префикс </a:t>
            </a:r>
            <a:r>
              <a:rPr lang="en-US" dirty="0" smtClean="0"/>
              <a:t>L</a:t>
            </a:r>
            <a:r>
              <a:rPr lang="ru-RU" dirty="0" smtClean="0"/>
              <a:t> </a:t>
            </a:r>
            <a:r>
              <a:rPr lang="ru-RU" dirty="0"/>
              <a:t>-</a:t>
            </a:r>
            <a:r>
              <a:rPr lang="en-US" dirty="0"/>
              <a:t>&gt; </a:t>
            </a:r>
            <a:r>
              <a:rPr lang="ru-RU" dirty="0"/>
              <a:t>массив </a:t>
            </a:r>
            <a:r>
              <a:rPr lang="ru-RU" dirty="0" smtClean="0"/>
              <a:t>типа </a:t>
            </a:r>
            <a:r>
              <a:rPr lang="en-US" dirty="0" err="1" smtClean="0"/>
              <a:t>wchar_t</a:t>
            </a:r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Значение</a:t>
            </a:r>
          </a:p>
          <a:p>
            <a:pPr lvl="1"/>
            <a:r>
              <a:rPr lang="ru-RU" dirty="0" smtClean="0"/>
              <a:t>размер массива = длина последовательности + 1</a:t>
            </a:r>
          </a:p>
          <a:p>
            <a:pPr lvl="1"/>
            <a:r>
              <a:rPr lang="ru-RU" dirty="0" smtClean="0"/>
              <a:t>все символы последовательности и затем символ </a:t>
            </a:r>
            <a:r>
              <a:rPr lang="en-US" dirty="0" smtClean="0"/>
              <a:t>'\0'</a:t>
            </a:r>
            <a:endParaRPr lang="ru-RU" dirty="0" smtClean="0"/>
          </a:p>
          <a:p>
            <a:pPr lvl="1"/>
            <a:r>
              <a:rPr lang="ru-RU" dirty="0" smtClean="0"/>
              <a:t>имеет статическое хранение</a:t>
            </a:r>
            <a:endParaRPr lang="en-US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оведение </a:t>
            </a:r>
            <a:r>
              <a:rPr lang="ru-RU" dirty="0"/>
              <a:t>программы, </a:t>
            </a:r>
            <a:r>
              <a:rPr lang="ru-RU" dirty="0" smtClean="0"/>
              <a:t>пытающейся</a:t>
            </a:r>
            <a:r>
              <a:rPr lang="en-US" dirty="0" smtClean="0"/>
              <a:t> </a:t>
            </a:r>
            <a:r>
              <a:rPr lang="ru-RU" dirty="0" smtClean="0"/>
              <a:t>изменить </a:t>
            </a:r>
            <a:r>
              <a:rPr lang="ru-RU" dirty="0"/>
              <a:t>строковый литерал, не </a:t>
            </a:r>
            <a:r>
              <a:rPr lang="ru-RU" dirty="0" smtClean="0"/>
              <a:t>определено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7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</a:t>
            </a:r>
            <a:r>
              <a:rPr lang="ru-RU" dirty="0" smtClean="0"/>
              <a:t>делением на </a:t>
            </a:r>
            <a:r>
              <a:rPr lang="ru-RU" dirty="0"/>
              <a:t>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Удаление комментариев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Сворачивание три-графов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 smtClean="0">
                <a:solidFill>
                  <a:schemeClr val="bg1"/>
                </a:solidFill>
              </a:rPr>
              <a:t>разрешено </a:t>
            </a:r>
            <a:r>
              <a:rPr lang="ru-RU" dirty="0">
                <a:solidFill>
                  <a:schemeClr val="bg1"/>
                </a:solidFill>
              </a:rPr>
              <a:t>специальной </a:t>
            </a:r>
            <a:r>
              <a:rPr lang="ru-RU" dirty="0" smtClean="0">
                <a:solidFill>
                  <a:schemeClr val="bg1"/>
                </a:solidFill>
              </a:rPr>
              <a:t>опцией компилятора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Конкатенация </a:t>
            </a:r>
            <a:r>
              <a:rPr lang="ru-RU" dirty="0" smtClean="0">
                <a:solidFill>
                  <a:schemeClr val="bg1"/>
                </a:solidFill>
              </a:rPr>
              <a:t>(склеивание) строк, оканчивающихся </a:t>
            </a:r>
            <a:r>
              <a:rPr lang="ru-RU" dirty="0">
                <a:solidFill>
                  <a:schemeClr val="bg1"/>
                </a:solidFill>
              </a:rPr>
              <a:t>обратной наклонной </a:t>
            </a:r>
            <a:r>
              <a:rPr lang="ru-RU" dirty="0" smtClean="0">
                <a:solidFill>
                  <a:schemeClr val="bg1"/>
                </a:solidFill>
              </a:rPr>
              <a:t>чертой \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Работа </a:t>
            </a:r>
            <a:r>
              <a:rPr lang="ru-RU" dirty="0" smtClean="0">
                <a:solidFill>
                  <a:schemeClr val="bg1"/>
                </a:solidFill>
              </a:rPr>
              <a:t>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7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</a:t>
            </a:r>
            <a:r>
              <a:rPr lang="ru-RU" dirty="0" smtClean="0"/>
              <a:t>делением на </a:t>
            </a:r>
            <a:r>
              <a:rPr lang="ru-RU" dirty="0"/>
              <a:t>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Удаление комментариев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Сворачивание три-графов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 smtClean="0">
                <a:solidFill>
                  <a:schemeClr val="bg1"/>
                </a:solidFill>
              </a:rPr>
              <a:t>разрешено </a:t>
            </a:r>
            <a:r>
              <a:rPr lang="ru-RU" dirty="0">
                <a:solidFill>
                  <a:schemeClr val="bg1"/>
                </a:solidFill>
              </a:rPr>
              <a:t>специальной </a:t>
            </a:r>
            <a:r>
              <a:rPr lang="ru-RU" dirty="0" smtClean="0">
                <a:solidFill>
                  <a:schemeClr val="bg1"/>
                </a:solidFill>
              </a:rPr>
              <a:t>опцией компилятора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Конкатенация </a:t>
            </a:r>
            <a:r>
              <a:rPr lang="ru-RU" dirty="0" smtClean="0">
                <a:solidFill>
                  <a:schemeClr val="bg1"/>
                </a:solidFill>
              </a:rPr>
              <a:t>(склеивание) строк, оканчивающихся </a:t>
            </a:r>
            <a:r>
              <a:rPr lang="ru-RU" dirty="0">
                <a:solidFill>
                  <a:schemeClr val="bg1"/>
                </a:solidFill>
              </a:rPr>
              <a:t>обратной наклонной </a:t>
            </a:r>
            <a:r>
              <a:rPr lang="ru-RU" dirty="0" smtClean="0">
                <a:solidFill>
                  <a:schemeClr val="bg1"/>
                </a:solidFill>
              </a:rPr>
              <a:t>чертой \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Работа </a:t>
            </a:r>
            <a:r>
              <a:rPr lang="ru-RU" dirty="0" smtClean="0">
                <a:solidFill>
                  <a:schemeClr val="bg1"/>
                </a:solidFill>
              </a:rPr>
              <a:t>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8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</a:t>
            </a:r>
            <a:r>
              <a:rPr lang="ru-RU" dirty="0" smtClean="0"/>
              <a:t>делением на </a:t>
            </a:r>
            <a:r>
              <a:rPr lang="ru-RU" dirty="0"/>
              <a:t>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Удаление комментариев</a:t>
            </a:r>
          </a:p>
          <a:p>
            <a:endParaRPr lang="ru-RU" dirty="0" smtClean="0"/>
          </a:p>
          <a:p>
            <a:r>
              <a:rPr lang="ru-RU" dirty="0" smtClean="0"/>
              <a:t>Сворачивание три-графов</a:t>
            </a:r>
          </a:p>
          <a:p>
            <a:pPr lvl="1"/>
            <a:r>
              <a:rPr lang="ru-RU" dirty="0" smtClean="0"/>
              <a:t>если </a:t>
            </a:r>
            <a:r>
              <a:rPr lang="ru-RU" dirty="0" smtClean="0"/>
              <a:t>разрешено </a:t>
            </a:r>
            <a:r>
              <a:rPr lang="ru-RU" dirty="0"/>
              <a:t>специальной </a:t>
            </a:r>
            <a:r>
              <a:rPr lang="ru-RU" dirty="0" smtClean="0"/>
              <a:t>опцией компилятора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Конкатенация </a:t>
            </a:r>
            <a:r>
              <a:rPr lang="ru-RU" dirty="0" smtClean="0">
                <a:solidFill>
                  <a:schemeClr val="bg1"/>
                </a:solidFill>
              </a:rPr>
              <a:t>(склеивание) строк, оканчивающихся </a:t>
            </a:r>
            <a:r>
              <a:rPr lang="ru-RU" dirty="0">
                <a:solidFill>
                  <a:schemeClr val="bg1"/>
                </a:solidFill>
              </a:rPr>
              <a:t>обратной наклонной </a:t>
            </a:r>
            <a:r>
              <a:rPr lang="ru-RU" dirty="0" smtClean="0">
                <a:solidFill>
                  <a:schemeClr val="bg1"/>
                </a:solidFill>
              </a:rPr>
              <a:t>чертой \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Работа </a:t>
            </a:r>
            <a:r>
              <a:rPr lang="ru-RU" dirty="0" smtClean="0">
                <a:solidFill>
                  <a:schemeClr val="bg1"/>
                </a:solidFill>
              </a:rPr>
              <a:t>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57072"/>
              </p:ext>
            </p:extLst>
          </p:nvPr>
        </p:nvGraphicFramePr>
        <p:xfrm>
          <a:off x="6197600" y="2956402"/>
          <a:ext cx="54006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Три-граф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Три-граф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Три-граф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5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</a:t>
            </a:r>
            <a:r>
              <a:rPr lang="ru-RU" dirty="0" smtClean="0"/>
              <a:t>делением на </a:t>
            </a:r>
            <a:r>
              <a:rPr lang="ru-RU" dirty="0"/>
              <a:t>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Удаление комментариев</a:t>
            </a:r>
          </a:p>
          <a:p>
            <a:endParaRPr lang="ru-RU" dirty="0" smtClean="0"/>
          </a:p>
          <a:p>
            <a:r>
              <a:rPr lang="ru-RU" dirty="0" smtClean="0"/>
              <a:t>Сворачивание три-графов</a:t>
            </a:r>
          </a:p>
          <a:p>
            <a:pPr lvl="1"/>
            <a:r>
              <a:rPr lang="ru-RU" dirty="0" smtClean="0"/>
              <a:t>если </a:t>
            </a:r>
            <a:r>
              <a:rPr lang="ru-RU" dirty="0" smtClean="0"/>
              <a:t>разрешено </a:t>
            </a:r>
            <a:r>
              <a:rPr lang="ru-RU" dirty="0"/>
              <a:t>специальной </a:t>
            </a:r>
            <a:r>
              <a:rPr lang="ru-RU" dirty="0" smtClean="0"/>
              <a:t>опцией компилятора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Конкатенация </a:t>
            </a:r>
            <a:r>
              <a:rPr lang="ru-RU" dirty="0" smtClean="0"/>
              <a:t>(склеивание) строк, оканчивающихся </a:t>
            </a:r>
            <a:r>
              <a:rPr lang="ru-RU" dirty="0"/>
              <a:t>обратной наклонной </a:t>
            </a:r>
            <a:r>
              <a:rPr lang="ru-RU" dirty="0" smtClean="0"/>
              <a:t>чертой \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Работа </a:t>
            </a:r>
            <a:r>
              <a:rPr lang="ru-RU" dirty="0" smtClean="0">
                <a:solidFill>
                  <a:schemeClr val="bg1"/>
                </a:solidFill>
              </a:rPr>
              <a:t>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57072"/>
              </p:ext>
            </p:extLst>
          </p:nvPr>
        </p:nvGraphicFramePr>
        <p:xfrm>
          <a:off x="6197600" y="2956402"/>
          <a:ext cx="54006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Три-граф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Три-граф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Три-граф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7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1969-1973, Bell Laboratories</a:t>
            </a:r>
            <a:r>
              <a:rPr lang="ru-RU" dirty="0"/>
              <a:t>, США</a:t>
            </a:r>
            <a:endParaRPr lang="en-US" dirty="0"/>
          </a:p>
          <a:p>
            <a:r>
              <a:rPr lang="ru-RU" dirty="0"/>
              <a:t>Стандарты</a:t>
            </a:r>
          </a:p>
          <a:p>
            <a:pPr lvl="1"/>
            <a:r>
              <a:rPr lang="en-US" dirty="0"/>
              <a:t>ANSI</a:t>
            </a:r>
            <a:r>
              <a:rPr lang="ru-RU" dirty="0"/>
              <a:t> (С89</a:t>
            </a:r>
            <a:r>
              <a:rPr lang="ru-RU" dirty="0" smtClean="0"/>
              <a:t>), С99 С11</a:t>
            </a:r>
            <a:endParaRPr lang="en-US" dirty="0"/>
          </a:p>
          <a:p>
            <a:endParaRPr lang="ru-RU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  <p:sp>
        <p:nvSpPr>
          <p:cNvPr id="3" name="Flowchart: Process 2"/>
          <p:cNvSpPr/>
          <p:nvPr/>
        </p:nvSpPr>
        <p:spPr>
          <a:xfrm>
            <a:off x="6197600" y="1417638"/>
            <a:ext cx="5384800" cy="4708526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000" dirty="0" smtClean="0"/>
              <a:t>“Pretty </a:t>
            </a:r>
            <a:r>
              <a:rPr lang="en-US" sz="2000" dirty="0"/>
              <a:t>much everything on the web uses those two things: C and UNIX,” </a:t>
            </a:r>
            <a:r>
              <a:rPr lang="en-US" sz="2000" i="1" dirty="0" smtClean="0"/>
              <a:t>Rob Pike </a:t>
            </a:r>
            <a:r>
              <a:rPr lang="en-US" sz="2000" i="1" dirty="0"/>
              <a:t>tells Wired</a:t>
            </a:r>
            <a:r>
              <a:rPr lang="en-US" sz="2000" dirty="0"/>
              <a:t>. “The browsers are written in C. The UNIX kernel — that pretty much the entire Internet runs on — is written in C. Web servers are written in C, and if they’re not, they’re written in Java or C++, which are C derivatives, or Python or Ruby, which are implemented in C. And all of the network hardware running these programs I can almost guarantee were written in C</a:t>
            </a:r>
            <a:r>
              <a:rPr lang="en-US" sz="2000" dirty="0" smtClean="0"/>
              <a:t>.”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042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</a:t>
            </a:r>
            <a:r>
              <a:rPr lang="ru-RU" dirty="0" smtClean="0"/>
              <a:t>делением на </a:t>
            </a:r>
            <a:r>
              <a:rPr lang="ru-RU" dirty="0"/>
              <a:t>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Удаление комментариев</a:t>
            </a:r>
          </a:p>
          <a:p>
            <a:endParaRPr lang="ru-RU" dirty="0" smtClean="0"/>
          </a:p>
          <a:p>
            <a:r>
              <a:rPr lang="ru-RU" dirty="0" smtClean="0"/>
              <a:t>Сворачивание три-графов</a:t>
            </a:r>
          </a:p>
          <a:p>
            <a:pPr lvl="1"/>
            <a:r>
              <a:rPr lang="ru-RU" dirty="0" smtClean="0"/>
              <a:t>если </a:t>
            </a:r>
            <a:r>
              <a:rPr lang="ru-RU" dirty="0" smtClean="0"/>
              <a:t>разрешено </a:t>
            </a:r>
            <a:r>
              <a:rPr lang="ru-RU" dirty="0"/>
              <a:t>специальной </a:t>
            </a:r>
            <a:r>
              <a:rPr lang="ru-RU" dirty="0" smtClean="0"/>
              <a:t>опцией компилятора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Конкатенация </a:t>
            </a:r>
            <a:r>
              <a:rPr lang="ru-RU" dirty="0" smtClean="0"/>
              <a:t>(склеивание) строк, оканчивающихся </a:t>
            </a:r>
            <a:r>
              <a:rPr lang="ru-RU" dirty="0"/>
              <a:t>обратной наклонной </a:t>
            </a:r>
            <a:r>
              <a:rPr lang="ru-RU" dirty="0" smtClean="0"/>
              <a:t>чертой \</a:t>
            </a:r>
          </a:p>
          <a:p>
            <a:endParaRPr lang="ru-RU" dirty="0" smtClean="0"/>
          </a:p>
          <a:p>
            <a:r>
              <a:rPr lang="ru-RU" dirty="0" smtClean="0"/>
              <a:t>Работа </a:t>
            </a:r>
            <a:r>
              <a:rPr lang="ru-RU" dirty="0" smtClean="0"/>
              <a:t>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57072"/>
              </p:ext>
            </p:extLst>
          </p:nvPr>
        </p:nvGraphicFramePr>
        <p:xfrm>
          <a:off x="6197600" y="2956402"/>
          <a:ext cx="54006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Три-граф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Три-граф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Три-граф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10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Общие </a:t>
            </a:r>
            <a:r>
              <a:rPr lang="ru-RU" dirty="0" smtClean="0"/>
              <a:t>сведения о языке Си</a:t>
            </a:r>
          </a:p>
          <a:p>
            <a:pPr lvl="1"/>
            <a:r>
              <a:rPr lang="en-US" dirty="0" smtClean="0"/>
              <a:t>UNIX -- Dennis Ritchie</a:t>
            </a:r>
            <a:r>
              <a:rPr lang="ru-RU" dirty="0" smtClean="0"/>
              <a:t> – </a:t>
            </a:r>
            <a:r>
              <a:rPr lang="en-US" dirty="0" smtClean="0"/>
              <a:t>1973</a:t>
            </a:r>
            <a:r>
              <a:rPr lang="ru-RU" dirty="0" smtClean="0"/>
              <a:t> --</a:t>
            </a:r>
            <a:r>
              <a:rPr lang="en-US" dirty="0" smtClean="0"/>
              <a:t> Bell Laboratories, </a:t>
            </a:r>
            <a:r>
              <a:rPr lang="ru-RU" dirty="0" smtClean="0"/>
              <a:t>СШ</a:t>
            </a:r>
            <a:r>
              <a:rPr lang="ru-RU" dirty="0"/>
              <a:t>А</a:t>
            </a:r>
          </a:p>
          <a:p>
            <a:r>
              <a:rPr lang="ru-RU" dirty="0"/>
              <a:t>Идентификаторы и сущности</a:t>
            </a:r>
          </a:p>
          <a:p>
            <a:pPr lvl="1"/>
            <a:r>
              <a:rPr lang="ru-RU" dirty="0"/>
              <a:t>Пространства имен, области видимости, связывание, время жизни, продолжительность хранения</a:t>
            </a:r>
          </a:p>
          <a:p>
            <a:r>
              <a:rPr lang="ru-RU" dirty="0" smtClean="0"/>
              <a:t>Лексика </a:t>
            </a:r>
            <a:r>
              <a:rPr lang="ru-RU" dirty="0"/>
              <a:t>языка </a:t>
            </a:r>
            <a:r>
              <a:rPr lang="ru-RU" dirty="0" smtClean="0"/>
              <a:t>Си</a:t>
            </a:r>
          </a:p>
          <a:p>
            <a:pPr lvl="1"/>
            <a:r>
              <a:rPr lang="ru-RU" dirty="0" smtClean="0"/>
              <a:t>Единица компиляции</a:t>
            </a:r>
          </a:p>
          <a:p>
            <a:pPr lvl="1"/>
            <a:r>
              <a:rPr lang="ru-RU" dirty="0" smtClean="0"/>
              <a:t>Стадии работы компилятора</a:t>
            </a:r>
          </a:p>
          <a:p>
            <a:pPr lvl="1"/>
            <a:r>
              <a:rPr lang="ru-RU" dirty="0" smtClean="0"/>
              <a:t>Лексемы</a:t>
            </a:r>
          </a:p>
          <a:p>
            <a:pPr lvl="2"/>
            <a:r>
              <a:rPr lang="ru-RU" dirty="0"/>
              <a:t>Символы-разделители</a:t>
            </a:r>
          </a:p>
          <a:p>
            <a:pPr lvl="2"/>
            <a:r>
              <a:rPr lang="ru-RU" dirty="0"/>
              <a:t>Идентификаторы</a:t>
            </a:r>
          </a:p>
          <a:p>
            <a:pPr lvl="2"/>
            <a:r>
              <a:rPr lang="ru-RU" dirty="0" smtClean="0"/>
              <a:t>Ключевые </a:t>
            </a:r>
            <a:r>
              <a:rPr lang="ru-RU" dirty="0"/>
              <a:t>слова</a:t>
            </a:r>
          </a:p>
          <a:p>
            <a:pPr lvl="2"/>
            <a:r>
              <a:rPr lang="ru-RU" dirty="0" smtClean="0"/>
              <a:t>Символы операций и скобки</a:t>
            </a:r>
          </a:p>
          <a:p>
            <a:pPr lvl="2"/>
            <a:r>
              <a:rPr lang="ru-RU" dirty="0" smtClean="0"/>
              <a:t>Константы</a:t>
            </a:r>
            <a:r>
              <a:rPr lang="ru-RU" dirty="0"/>
              <a:t>, строковые литералы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0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5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обозначают идентификаторы?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Пространство имен – это множество идентификаторов, обозначающих сущности одной из категорий: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Переменные, функции, типы и </a:t>
            </a:r>
            <a:r>
              <a:rPr lang="ru-RU" dirty="0" err="1" smtClean="0">
                <a:solidFill>
                  <a:schemeClr val="bg1"/>
                </a:solidFill>
              </a:rPr>
              <a:t>enum</a:t>
            </a:r>
            <a:r>
              <a:rPr lang="ru-RU" dirty="0" smtClean="0">
                <a:solidFill>
                  <a:schemeClr val="bg1"/>
                </a:solidFill>
              </a:rPr>
              <a:t>-константы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Метки для </a:t>
            </a:r>
            <a:r>
              <a:rPr lang="en-US" dirty="0" err="1" smtClean="0">
                <a:solidFill>
                  <a:schemeClr val="bg1"/>
                </a:solidFill>
              </a:rPr>
              <a:t>goto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</a:t>
            </a:r>
            <a:r>
              <a:rPr lang="ru-RU" dirty="0" smtClean="0">
                <a:solidFill>
                  <a:schemeClr val="bg1"/>
                </a:solidFill>
              </a:rPr>
              <a:t>структур, объединений и перечислений после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, union,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</a:t>
            </a:r>
            <a:r>
              <a:rPr lang="ru-RU" dirty="0" smtClean="0">
                <a:solidFill>
                  <a:schemeClr val="bg1"/>
                </a:solidFill>
              </a:rPr>
              <a:t>структур и </a:t>
            </a:r>
            <a:r>
              <a:rPr lang="ru-RU" dirty="0">
                <a:solidFill>
                  <a:schemeClr val="bg1"/>
                </a:solidFill>
              </a:rPr>
              <a:t>объединений </a:t>
            </a:r>
            <a:r>
              <a:rPr lang="ru-RU" dirty="0" smtClean="0">
                <a:solidFill>
                  <a:schemeClr val="bg1"/>
                </a:solidFill>
              </a:rPr>
              <a:t>после операторов 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-&gt;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/union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6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обозначают идентификаторы?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Пространство имен – это множество идентификаторов, обозначающих сущности одной из категорий: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Переменные, функции, типы и </a:t>
            </a:r>
            <a:r>
              <a:rPr lang="ru-RU" dirty="0" err="1" smtClean="0">
                <a:solidFill>
                  <a:schemeClr val="bg1"/>
                </a:solidFill>
              </a:rPr>
              <a:t>enum</a:t>
            </a:r>
            <a:r>
              <a:rPr lang="ru-RU" dirty="0" smtClean="0">
                <a:solidFill>
                  <a:schemeClr val="bg1"/>
                </a:solidFill>
              </a:rPr>
              <a:t>-константы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Метки для </a:t>
            </a:r>
            <a:r>
              <a:rPr lang="en-US" dirty="0" err="1" smtClean="0">
                <a:solidFill>
                  <a:schemeClr val="bg1"/>
                </a:solidFill>
              </a:rPr>
              <a:t>goto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</a:t>
            </a:r>
            <a:r>
              <a:rPr lang="ru-RU" dirty="0" smtClean="0">
                <a:solidFill>
                  <a:schemeClr val="bg1"/>
                </a:solidFill>
              </a:rPr>
              <a:t>структур, объединений и перечислений после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, union,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</a:t>
            </a:r>
            <a:r>
              <a:rPr lang="ru-RU" dirty="0" smtClean="0">
                <a:solidFill>
                  <a:schemeClr val="bg1"/>
                </a:solidFill>
              </a:rPr>
              <a:t>структур и </a:t>
            </a:r>
            <a:r>
              <a:rPr lang="ru-RU" dirty="0">
                <a:solidFill>
                  <a:schemeClr val="bg1"/>
                </a:solidFill>
              </a:rPr>
              <a:t>объединений </a:t>
            </a:r>
            <a:r>
              <a:rPr lang="ru-RU" dirty="0" smtClean="0">
                <a:solidFill>
                  <a:schemeClr val="bg1"/>
                </a:solidFill>
              </a:rPr>
              <a:t>после операторов 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-&gt;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/union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обозначают идентификаторы?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Пространство имен – это множество идентификаторов, обозначающих сущности одной из категорий:</a:t>
            </a:r>
            <a:endParaRPr lang="en-US" dirty="0" smtClean="0"/>
          </a:p>
          <a:p>
            <a:pPr lvl="1"/>
            <a:r>
              <a:rPr lang="ru-RU" dirty="0" smtClean="0"/>
              <a:t>Переменные, функции, типы и </a:t>
            </a:r>
            <a:r>
              <a:rPr lang="ru-RU" dirty="0" err="1" smtClean="0"/>
              <a:t>enum</a:t>
            </a:r>
            <a:r>
              <a:rPr lang="ru-RU" dirty="0" smtClean="0"/>
              <a:t>-константы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Метки для </a:t>
            </a:r>
            <a:r>
              <a:rPr lang="en-US" dirty="0" err="1" smtClean="0">
                <a:solidFill>
                  <a:schemeClr val="bg1"/>
                </a:solidFill>
              </a:rPr>
              <a:t>goto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</a:t>
            </a:r>
            <a:r>
              <a:rPr lang="ru-RU" dirty="0" smtClean="0">
                <a:solidFill>
                  <a:schemeClr val="bg1"/>
                </a:solidFill>
              </a:rPr>
              <a:t>структур, объединений и перечислений после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, union,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</a:t>
            </a:r>
            <a:r>
              <a:rPr lang="ru-RU" dirty="0" smtClean="0">
                <a:solidFill>
                  <a:schemeClr val="bg1"/>
                </a:solidFill>
              </a:rPr>
              <a:t>структур и </a:t>
            </a:r>
            <a:r>
              <a:rPr lang="ru-RU" dirty="0">
                <a:solidFill>
                  <a:schemeClr val="bg1"/>
                </a:solidFill>
              </a:rPr>
              <a:t>объединений </a:t>
            </a:r>
            <a:r>
              <a:rPr lang="ru-RU" dirty="0" smtClean="0">
                <a:solidFill>
                  <a:schemeClr val="bg1"/>
                </a:solidFill>
              </a:rPr>
              <a:t>после операторов 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-&gt;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/union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7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обозначают идентификаторы?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Пространство имен – это множество идентификаторов, обозначающих сущности одной из категорий:</a:t>
            </a:r>
            <a:endParaRPr lang="en-US" dirty="0" smtClean="0"/>
          </a:p>
          <a:p>
            <a:pPr lvl="1"/>
            <a:r>
              <a:rPr lang="ru-RU" dirty="0" smtClean="0"/>
              <a:t>Переменные, функции, типы и </a:t>
            </a:r>
            <a:r>
              <a:rPr lang="ru-RU" dirty="0" err="1" smtClean="0"/>
              <a:t>enum</a:t>
            </a:r>
            <a:r>
              <a:rPr lang="ru-RU" dirty="0" smtClean="0"/>
              <a:t>-константы</a:t>
            </a:r>
          </a:p>
          <a:p>
            <a:pPr lvl="1"/>
            <a:r>
              <a:rPr lang="ru-RU" dirty="0" smtClean="0"/>
              <a:t>Метки для </a:t>
            </a:r>
            <a:r>
              <a:rPr lang="en-US" dirty="0" err="1" smtClean="0"/>
              <a:t>goto</a:t>
            </a:r>
            <a:endParaRPr lang="ru-RU" dirty="0" smtClean="0"/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</a:t>
            </a:r>
            <a:r>
              <a:rPr lang="ru-RU" dirty="0" smtClean="0">
                <a:solidFill>
                  <a:schemeClr val="bg1"/>
                </a:solidFill>
              </a:rPr>
              <a:t>структур, объединений и перечислений после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, union,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</a:t>
            </a:r>
            <a:r>
              <a:rPr lang="ru-RU" dirty="0" smtClean="0">
                <a:solidFill>
                  <a:schemeClr val="bg1"/>
                </a:solidFill>
              </a:rPr>
              <a:t>структур и </a:t>
            </a:r>
            <a:r>
              <a:rPr lang="ru-RU" dirty="0">
                <a:solidFill>
                  <a:schemeClr val="bg1"/>
                </a:solidFill>
              </a:rPr>
              <a:t>объединений </a:t>
            </a:r>
            <a:r>
              <a:rPr lang="ru-RU" dirty="0" smtClean="0">
                <a:solidFill>
                  <a:schemeClr val="bg1"/>
                </a:solidFill>
              </a:rPr>
              <a:t>после операторов 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-&gt;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/union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обозначают идентификаторы?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Пространство имен – это множество идентификаторов, обозначающих сущности одной из категорий:</a:t>
            </a:r>
            <a:endParaRPr lang="en-US" dirty="0" smtClean="0"/>
          </a:p>
          <a:p>
            <a:pPr lvl="1"/>
            <a:r>
              <a:rPr lang="ru-RU" dirty="0" smtClean="0"/>
              <a:t>Переменные, функции, типы и </a:t>
            </a:r>
            <a:r>
              <a:rPr lang="ru-RU" dirty="0" err="1" smtClean="0"/>
              <a:t>enum</a:t>
            </a:r>
            <a:r>
              <a:rPr lang="ru-RU" dirty="0" smtClean="0"/>
              <a:t>-константы</a:t>
            </a:r>
          </a:p>
          <a:p>
            <a:pPr lvl="1"/>
            <a:r>
              <a:rPr lang="ru-RU" dirty="0" smtClean="0"/>
              <a:t>Метки для </a:t>
            </a:r>
            <a:r>
              <a:rPr lang="en-US" dirty="0" err="1" smtClean="0"/>
              <a:t>goto</a:t>
            </a:r>
            <a:endParaRPr lang="ru-RU" dirty="0" smtClean="0"/>
          </a:p>
          <a:p>
            <a:pPr lvl="1"/>
            <a:r>
              <a:rPr lang="ru-RU" dirty="0"/>
              <a:t>Тэги </a:t>
            </a:r>
            <a:r>
              <a:rPr lang="ru-RU" dirty="0" smtClean="0"/>
              <a:t>структур, объединений и перечислений после </a:t>
            </a:r>
            <a:r>
              <a:rPr lang="en-US" dirty="0" err="1" smtClean="0"/>
              <a:t>struct</a:t>
            </a:r>
            <a:r>
              <a:rPr lang="en-US" dirty="0" smtClean="0"/>
              <a:t>, union, </a:t>
            </a:r>
            <a:r>
              <a:rPr lang="en-US" dirty="0" err="1" smtClean="0"/>
              <a:t>enum</a:t>
            </a:r>
            <a:endParaRPr lang="ru-RU" dirty="0" smtClean="0"/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</a:t>
            </a:r>
            <a:r>
              <a:rPr lang="ru-RU" dirty="0" smtClean="0">
                <a:solidFill>
                  <a:schemeClr val="bg1"/>
                </a:solidFill>
              </a:rPr>
              <a:t>структур и </a:t>
            </a:r>
            <a:r>
              <a:rPr lang="ru-RU" dirty="0">
                <a:solidFill>
                  <a:schemeClr val="bg1"/>
                </a:solidFill>
              </a:rPr>
              <a:t>объединений </a:t>
            </a:r>
            <a:r>
              <a:rPr lang="ru-RU" dirty="0" smtClean="0">
                <a:solidFill>
                  <a:schemeClr val="bg1"/>
                </a:solidFill>
              </a:rPr>
              <a:t>после операторов 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-&gt;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/union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обозначают идентификаторы?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Пространство имен – это множество идентификаторов, обозначающих сущности одной из категорий:</a:t>
            </a:r>
            <a:endParaRPr lang="en-US" dirty="0" smtClean="0"/>
          </a:p>
          <a:p>
            <a:pPr lvl="1"/>
            <a:r>
              <a:rPr lang="ru-RU" dirty="0" smtClean="0"/>
              <a:t>Переменные, функции, типы и </a:t>
            </a:r>
            <a:r>
              <a:rPr lang="ru-RU" dirty="0" err="1" smtClean="0"/>
              <a:t>enum</a:t>
            </a:r>
            <a:r>
              <a:rPr lang="ru-RU" dirty="0" smtClean="0"/>
              <a:t>-константы</a:t>
            </a:r>
          </a:p>
          <a:p>
            <a:pPr lvl="1"/>
            <a:r>
              <a:rPr lang="ru-RU" dirty="0" smtClean="0"/>
              <a:t>Метки для </a:t>
            </a:r>
            <a:r>
              <a:rPr lang="en-US" dirty="0" err="1" smtClean="0"/>
              <a:t>goto</a:t>
            </a:r>
            <a:endParaRPr lang="ru-RU" dirty="0" smtClean="0"/>
          </a:p>
          <a:p>
            <a:pPr lvl="1"/>
            <a:r>
              <a:rPr lang="ru-RU" dirty="0"/>
              <a:t>Тэги </a:t>
            </a:r>
            <a:r>
              <a:rPr lang="ru-RU" dirty="0" smtClean="0"/>
              <a:t>структур, объединений и перечислений после </a:t>
            </a:r>
            <a:r>
              <a:rPr lang="en-US" dirty="0" err="1" smtClean="0"/>
              <a:t>struct</a:t>
            </a:r>
            <a:r>
              <a:rPr lang="en-US" dirty="0" smtClean="0"/>
              <a:t>, union, </a:t>
            </a:r>
            <a:r>
              <a:rPr lang="en-US" dirty="0" err="1" smtClean="0"/>
              <a:t>enum</a:t>
            </a:r>
            <a:endParaRPr lang="ru-RU" dirty="0" smtClean="0"/>
          </a:p>
          <a:p>
            <a:pPr lvl="1"/>
            <a:r>
              <a:rPr lang="ru-RU" dirty="0"/>
              <a:t>Элементы </a:t>
            </a:r>
            <a:r>
              <a:rPr lang="ru-RU" dirty="0" smtClean="0"/>
              <a:t>структур и </a:t>
            </a:r>
            <a:r>
              <a:rPr lang="ru-RU" dirty="0"/>
              <a:t>объединений </a:t>
            </a:r>
            <a:r>
              <a:rPr lang="ru-RU" dirty="0" smtClean="0"/>
              <a:t>после операторов </a:t>
            </a:r>
            <a:r>
              <a:rPr lang="en-US" dirty="0" smtClean="0"/>
              <a:t>. </a:t>
            </a:r>
            <a:r>
              <a:rPr lang="ru-RU" dirty="0" smtClean="0"/>
              <a:t>и </a:t>
            </a:r>
            <a:r>
              <a:rPr lang="en-US" dirty="0" smtClean="0"/>
              <a:t>-&gt;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/union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обозначают идентификаторы?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Пространство имен – это множество идентификаторов, обозначающих сущности одной из категорий:</a:t>
            </a:r>
            <a:endParaRPr lang="en-US" dirty="0" smtClean="0"/>
          </a:p>
          <a:p>
            <a:pPr lvl="1"/>
            <a:r>
              <a:rPr lang="ru-RU" dirty="0" smtClean="0"/>
              <a:t>Переменные, функции, типы и </a:t>
            </a:r>
            <a:r>
              <a:rPr lang="ru-RU" dirty="0" err="1" smtClean="0"/>
              <a:t>enum</a:t>
            </a:r>
            <a:r>
              <a:rPr lang="ru-RU" dirty="0" smtClean="0"/>
              <a:t>-константы</a:t>
            </a:r>
          </a:p>
          <a:p>
            <a:pPr lvl="1"/>
            <a:r>
              <a:rPr lang="ru-RU" dirty="0" smtClean="0"/>
              <a:t>Метки для </a:t>
            </a:r>
            <a:r>
              <a:rPr lang="en-US" dirty="0" err="1" smtClean="0"/>
              <a:t>goto</a:t>
            </a:r>
            <a:endParaRPr lang="ru-RU" dirty="0" smtClean="0"/>
          </a:p>
          <a:p>
            <a:pPr lvl="1"/>
            <a:r>
              <a:rPr lang="ru-RU" dirty="0"/>
              <a:t>Тэги </a:t>
            </a:r>
            <a:r>
              <a:rPr lang="ru-RU" dirty="0" smtClean="0"/>
              <a:t>структур, объединений и перечислений после </a:t>
            </a:r>
            <a:r>
              <a:rPr lang="en-US" dirty="0" err="1" smtClean="0"/>
              <a:t>struct</a:t>
            </a:r>
            <a:r>
              <a:rPr lang="en-US" dirty="0" smtClean="0"/>
              <a:t>, union, </a:t>
            </a:r>
            <a:r>
              <a:rPr lang="en-US" dirty="0" err="1" smtClean="0"/>
              <a:t>enum</a:t>
            </a:r>
            <a:endParaRPr lang="ru-RU" dirty="0" smtClean="0"/>
          </a:p>
          <a:p>
            <a:pPr lvl="1"/>
            <a:r>
              <a:rPr lang="ru-RU" dirty="0"/>
              <a:t>Элементы </a:t>
            </a:r>
            <a:r>
              <a:rPr lang="ru-RU" dirty="0" smtClean="0"/>
              <a:t>структур и </a:t>
            </a:r>
            <a:r>
              <a:rPr lang="ru-RU" dirty="0"/>
              <a:t>объединений </a:t>
            </a:r>
            <a:r>
              <a:rPr lang="ru-RU" dirty="0" smtClean="0"/>
              <a:t>после операторов </a:t>
            </a:r>
            <a:r>
              <a:rPr lang="en-US" dirty="0" smtClean="0"/>
              <a:t>. </a:t>
            </a:r>
            <a:r>
              <a:rPr lang="ru-RU" dirty="0" smtClean="0"/>
              <a:t>и </a:t>
            </a:r>
            <a:r>
              <a:rPr lang="en-US" dirty="0" smtClean="0"/>
              <a:t>-&gt;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Пространства имен могут пересекаться</a:t>
            </a:r>
          </a:p>
          <a:p>
            <a:pPr lvl="1"/>
            <a:r>
              <a:rPr lang="ru-RU" dirty="0" smtClean="0"/>
              <a:t>Категория сущности определяется по контексту</a:t>
            </a:r>
          </a:p>
          <a:p>
            <a:pPr lvl="2"/>
            <a:r>
              <a:rPr lang="ru-RU" dirty="0" smtClean="0"/>
              <a:t>Например, идентификатор после -</a:t>
            </a:r>
            <a:r>
              <a:rPr lang="en-US" dirty="0" smtClean="0"/>
              <a:t>&gt; </a:t>
            </a:r>
            <a:r>
              <a:rPr lang="ru-RU" dirty="0" smtClean="0"/>
              <a:t>обозначает элемент </a:t>
            </a:r>
            <a:r>
              <a:rPr lang="en-US" dirty="0" smtClean="0"/>
              <a:t>struct/union</a:t>
            </a:r>
            <a:r>
              <a:rPr lang="ru-RU" dirty="0" smtClean="0"/>
              <a:t> и т.п.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1640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Метаинформация о языке Си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Идентификаторы и сущности в </a:t>
            </a:r>
            <a:r>
              <a:rPr lang="ru-RU" dirty="0">
                <a:solidFill>
                  <a:schemeClr val="bg1"/>
                </a:solidFill>
              </a:rPr>
              <a:t>языке Си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Пространства имен, области видимости, связывание, время жизни, продолжительность хранения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Лексемы языка Си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Ключевые слова, операторы, константы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49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Область видимости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>
                <a:solidFill>
                  <a:schemeClr val="bg1"/>
                </a:solidFill>
              </a:rPr>
              <a:t>Область видимости идентификатора </a:t>
            </a:r>
            <a:r>
              <a:rPr lang="ru-RU" dirty="0" smtClean="0">
                <a:solidFill>
                  <a:schemeClr val="bg1"/>
                </a:solidFill>
              </a:rPr>
              <a:t>– часть текста программы, где он обозначает одну из сущностей: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переменную, функцию, тип или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ru-RU" dirty="0" smtClean="0">
                <a:solidFill>
                  <a:schemeClr val="bg1"/>
                </a:solidFill>
              </a:rPr>
              <a:t>константу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тэг или элемент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/union/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метку для </a:t>
            </a:r>
            <a:r>
              <a:rPr lang="en-US" dirty="0" err="1" smtClean="0">
                <a:solidFill>
                  <a:schemeClr val="bg1"/>
                </a:solidFill>
              </a:rPr>
              <a:t>goto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Область видимости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Область видимости идентификатора </a:t>
            </a:r>
            <a:r>
              <a:rPr lang="ru-RU" dirty="0" smtClean="0"/>
              <a:t>– часть текста программы, где он обозначает одну из сущностей: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переменную, функцию, тип или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ru-RU" dirty="0" smtClean="0">
                <a:solidFill>
                  <a:schemeClr val="bg1"/>
                </a:solidFill>
              </a:rPr>
              <a:t>константу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тэг или элемент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/union/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метку для </a:t>
            </a:r>
            <a:r>
              <a:rPr lang="en-US" dirty="0" err="1" smtClean="0">
                <a:solidFill>
                  <a:schemeClr val="bg1"/>
                </a:solidFill>
              </a:rPr>
              <a:t>goto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53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Область видимости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Область видимости идентификатора </a:t>
            </a:r>
            <a:r>
              <a:rPr lang="ru-RU" dirty="0" smtClean="0"/>
              <a:t>– часть текста программы, где он обозначает одну из сущностей:</a:t>
            </a:r>
          </a:p>
          <a:p>
            <a:pPr lvl="1"/>
            <a:r>
              <a:rPr lang="ru-RU" dirty="0" smtClean="0"/>
              <a:t>переменную, функцию, тип или </a:t>
            </a:r>
            <a:r>
              <a:rPr lang="en-US" dirty="0" err="1" smtClean="0"/>
              <a:t>enum</a:t>
            </a:r>
            <a:r>
              <a:rPr lang="en-US" dirty="0" smtClean="0"/>
              <a:t>-</a:t>
            </a:r>
            <a:r>
              <a:rPr lang="ru-RU" dirty="0" smtClean="0"/>
              <a:t>константу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тэг или элемент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/union/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метку для </a:t>
            </a:r>
            <a:r>
              <a:rPr lang="en-US" dirty="0" err="1" smtClean="0">
                <a:solidFill>
                  <a:schemeClr val="bg1"/>
                </a:solidFill>
              </a:rPr>
              <a:t>goto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8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Область видимости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Область видимости идентификатора </a:t>
            </a:r>
            <a:r>
              <a:rPr lang="ru-RU" dirty="0" smtClean="0"/>
              <a:t>– часть текста программы, где он обозначает одну из сущностей:</a:t>
            </a:r>
          </a:p>
          <a:p>
            <a:pPr lvl="1"/>
            <a:r>
              <a:rPr lang="ru-RU" dirty="0" smtClean="0"/>
              <a:t>переменную, функцию, тип или </a:t>
            </a:r>
            <a:r>
              <a:rPr lang="en-US" dirty="0" err="1" smtClean="0"/>
              <a:t>enum</a:t>
            </a:r>
            <a:r>
              <a:rPr lang="en-US" dirty="0" smtClean="0"/>
              <a:t>-</a:t>
            </a:r>
            <a:r>
              <a:rPr lang="ru-RU" dirty="0" smtClean="0"/>
              <a:t>константу</a:t>
            </a:r>
          </a:p>
          <a:p>
            <a:pPr lvl="1"/>
            <a:r>
              <a:rPr lang="ru-RU" dirty="0" smtClean="0"/>
              <a:t>тэг или элемент </a:t>
            </a:r>
            <a:r>
              <a:rPr lang="en-US" dirty="0" err="1" smtClean="0"/>
              <a:t>struct</a:t>
            </a:r>
            <a:r>
              <a:rPr lang="en-US" dirty="0" smtClean="0"/>
              <a:t>/union/</a:t>
            </a:r>
            <a:r>
              <a:rPr lang="en-US" dirty="0" err="1" smtClean="0"/>
              <a:t>enum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метку для </a:t>
            </a:r>
            <a:r>
              <a:rPr lang="en-US" dirty="0" err="1" smtClean="0">
                <a:solidFill>
                  <a:schemeClr val="bg1"/>
                </a:solidFill>
              </a:rPr>
              <a:t>goto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0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Область видимости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Область видимости идентификатора </a:t>
            </a:r>
            <a:r>
              <a:rPr lang="ru-RU" dirty="0" smtClean="0"/>
              <a:t>– часть текста программы, где он обозначает одну из сущностей:</a:t>
            </a:r>
          </a:p>
          <a:p>
            <a:pPr lvl="1"/>
            <a:r>
              <a:rPr lang="ru-RU" dirty="0" smtClean="0"/>
              <a:t>переменную, функцию, тип или </a:t>
            </a:r>
            <a:r>
              <a:rPr lang="en-US" dirty="0" err="1" smtClean="0"/>
              <a:t>enum</a:t>
            </a:r>
            <a:r>
              <a:rPr lang="en-US" dirty="0" smtClean="0"/>
              <a:t>-</a:t>
            </a:r>
            <a:r>
              <a:rPr lang="ru-RU" dirty="0" smtClean="0"/>
              <a:t>константу</a:t>
            </a:r>
          </a:p>
          <a:p>
            <a:pPr lvl="1"/>
            <a:r>
              <a:rPr lang="ru-RU" dirty="0" smtClean="0"/>
              <a:t>тэг или элемент </a:t>
            </a:r>
            <a:r>
              <a:rPr lang="en-US" dirty="0" err="1" smtClean="0"/>
              <a:t>struct</a:t>
            </a:r>
            <a:r>
              <a:rPr lang="en-US" dirty="0" smtClean="0"/>
              <a:t>/union/</a:t>
            </a:r>
            <a:r>
              <a:rPr lang="en-US" dirty="0" err="1" smtClean="0"/>
              <a:t>enum</a:t>
            </a:r>
            <a:endParaRPr lang="ru-RU" dirty="0" smtClean="0"/>
          </a:p>
          <a:p>
            <a:pPr lvl="1"/>
            <a:r>
              <a:rPr lang="ru-RU" dirty="0" smtClean="0"/>
              <a:t>метку для </a:t>
            </a:r>
            <a:r>
              <a:rPr lang="en-US" dirty="0" err="1" smtClean="0"/>
              <a:t>goto</a:t>
            </a: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3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областей видимости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«Функция»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Только для меток </a:t>
            </a:r>
            <a:r>
              <a:rPr lang="en-US" dirty="0" err="1" smtClean="0">
                <a:solidFill>
                  <a:schemeClr val="bg1"/>
                </a:solidFill>
              </a:rPr>
              <a:t>goto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Видны из любой точки в теле функции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«Файл»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Вне всех </a:t>
            </a:r>
            <a:r>
              <a:rPr lang="en-US" dirty="0" smtClean="0">
                <a:solidFill>
                  <a:schemeClr val="bg1"/>
                </a:solidFill>
              </a:rPr>
              <a:t>{ }</a:t>
            </a:r>
            <a:r>
              <a:rPr lang="ru-RU" dirty="0" smtClean="0">
                <a:solidFill>
                  <a:schemeClr val="bg1"/>
                </a:solidFill>
              </a:rPr>
              <a:t> и всех прототипов функции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«Блок» </a:t>
            </a:r>
            <a:r>
              <a:rPr lang="en-US" dirty="0" smtClean="0">
                <a:solidFill>
                  <a:schemeClr val="bg1"/>
                </a:solidFill>
              </a:rPr>
              <a:t>{ 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От места объявления до конца блока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ru-RU" dirty="0" smtClean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 smtClean="0">
                <a:solidFill>
                  <a:schemeClr val="bg1"/>
                </a:solidFill>
              </a:rPr>
              <a:t>void f(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x);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0460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областей видимости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«Функция»</a:t>
            </a:r>
          </a:p>
          <a:p>
            <a:pPr lvl="1"/>
            <a:r>
              <a:rPr lang="ru-RU" dirty="0" smtClean="0"/>
              <a:t>Только для меток </a:t>
            </a:r>
            <a:r>
              <a:rPr lang="en-US" dirty="0" err="1" smtClean="0"/>
              <a:t>goto</a:t>
            </a:r>
            <a:endParaRPr lang="ru-RU" dirty="0" smtClean="0"/>
          </a:p>
          <a:p>
            <a:pPr lvl="1"/>
            <a:r>
              <a:rPr lang="ru-RU" dirty="0" smtClean="0"/>
              <a:t>Видны из любой точки в теле функции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«Файл»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Вне всех </a:t>
            </a:r>
            <a:r>
              <a:rPr lang="en-US" dirty="0" smtClean="0">
                <a:solidFill>
                  <a:schemeClr val="bg1"/>
                </a:solidFill>
              </a:rPr>
              <a:t>{ }</a:t>
            </a:r>
            <a:r>
              <a:rPr lang="ru-RU" dirty="0" smtClean="0">
                <a:solidFill>
                  <a:schemeClr val="bg1"/>
                </a:solidFill>
              </a:rPr>
              <a:t> и всех прототипов функции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«Блок» </a:t>
            </a:r>
            <a:r>
              <a:rPr lang="en-US" dirty="0" smtClean="0">
                <a:solidFill>
                  <a:schemeClr val="bg1"/>
                </a:solidFill>
              </a:rPr>
              <a:t>{ 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От места объявления до конца блока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ru-RU" dirty="0" smtClean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 smtClean="0">
                <a:solidFill>
                  <a:schemeClr val="bg1"/>
                </a:solidFill>
              </a:rPr>
              <a:t>void f(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x);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5068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областей видимости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«Функция»</a:t>
            </a:r>
          </a:p>
          <a:p>
            <a:pPr lvl="1"/>
            <a:r>
              <a:rPr lang="ru-RU" dirty="0" smtClean="0"/>
              <a:t>Только для меток </a:t>
            </a:r>
            <a:r>
              <a:rPr lang="en-US" dirty="0" err="1" smtClean="0"/>
              <a:t>goto</a:t>
            </a:r>
            <a:endParaRPr lang="ru-RU" dirty="0" smtClean="0"/>
          </a:p>
          <a:p>
            <a:pPr lvl="1"/>
            <a:r>
              <a:rPr lang="ru-RU" dirty="0" smtClean="0"/>
              <a:t>Видны из любой точки в теле функции</a:t>
            </a:r>
          </a:p>
          <a:p>
            <a:r>
              <a:rPr lang="ru-RU" dirty="0" smtClean="0"/>
              <a:t>«Файл»</a:t>
            </a:r>
          </a:p>
          <a:p>
            <a:pPr lvl="1"/>
            <a:r>
              <a:rPr lang="ru-RU" dirty="0" smtClean="0"/>
              <a:t>Вне всех </a:t>
            </a:r>
            <a:r>
              <a:rPr lang="en-US" dirty="0" smtClean="0"/>
              <a:t>{ }</a:t>
            </a:r>
            <a:r>
              <a:rPr lang="ru-RU" dirty="0" smtClean="0"/>
              <a:t> и всех прототипов функции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«Блок» </a:t>
            </a:r>
            <a:r>
              <a:rPr lang="en-US" dirty="0" smtClean="0">
                <a:solidFill>
                  <a:schemeClr val="bg1"/>
                </a:solidFill>
              </a:rPr>
              <a:t>{ 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От места объявления до конца блока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ru-RU" dirty="0" smtClean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 smtClean="0">
                <a:solidFill>
                  <a:schemeClr val="bg1"/>
                </a:solidFill>
              </a:rPr>
              <a:t>void f(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x);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64843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областей видимости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«Функция»</a:t>
            </a:r>
          </a:p>
          <a:p>
            <a:pPr lvl="1"/>
            <a:r>
              <a:rPr lang="ru-RU" dirty="0" smtClean="0"/>
              <a:t>Только для меток </a:t>
            </a:r>
            <a:r>
              <a:rPr lang="en-US" dirty="0" err="1" smtClean="0"/>
              <a:t>goto</a:t>
            </a:r>
            <a:endParaRPr lang="ru-RU" dirty="0" smtClean="0"/>
          </a:p>
          <a:p>
            <a:pPr lvl="1"/>
            <a:r>
              <a:rPr lang="ru-RU" dirty="0" smtClean="0"/>
              <a:t>Видны из любой точки в теле функции</a:t>
            </a:r>
          </a:p>
          <a:p>
            <a:r>
              <a:rPr lang="ru-RU" dirty="0" smtClean="0"/>
              <a:t>«Файл»</a:t>
            </a:r>
          </a:p>
          <a:p>
            <a:pPr lvl="1"/>
            <a:r>
              <a:rPr lang="ru-RU" dirty="0" smtClean="0"/>
              <a:t>Вне всех </a:t>
            </a:r>
            <a:r>
              <a:rPr lang="en-US" dirty="0" smtClean="0"/>
              <a:t>{ }</a:t>
            </a:r>
            <a:r>
              <a:rPr lang="ru-RU" dirty="0" smtClean="0"/>
              <a:t> и всех прототипов функции</a:t>
            </a:r>
          </a:p>
          <a:p>
            <a:r>
              <a:rPr lang="ru-RU" dirty="0" smtClean="0"/>
              <a:t>«Блок» </a:t>
            </a:r>
            <a:r>
              <a:rPr lang="en-US" dirty="0" smtClean="0"/>
              <a:t>{ }</a:t>
            </a:r>
            <a:endParaRPr lang="ru-RU" dirty="0" smtClean="0"/>
          </a:p>
          <a:p>
            <a:pPr lvl="1"/>
            <a:r>
              <a:rPr lang="ru-RU" dirty="0" smtClean="0"/>
              <a:t>От места объявления до конца блока</a:t>
            </a:r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ru-RU" dirty="0" smtClean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 smtClean="0">
                <a:solidFill>
                  <a:schemeClr val="bg1"/>
                </a:solidFill>
              </a:rPr>
              <a:t>void f(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x);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849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областей видимости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«Функция»</a:t>
            </a:r>
          </a:p>
          <a:p>
            <a:pPr lvl="1"/>
            <a:r>
              <a:rPr lang="ru-RU" dirty="0" smtClean="0"/>
              <a:t>Только для меток </a:t>
            </a:r>
            <a:r>
              <a:rPr lang="en-US" dirty="0" err="1" smtClean="0"/>
              <a:t>goto</a:t>
            </a:r>
            <a:endParaRPr lang="ru-RU" dirty="0" smtClean="0"/>
          </a:p>
          <a:p>
            <a:pPr lvl="1"/>
            <a:r>
              <a:rPr lang="ru-RU" dirty="0" smtClean="0"/>
              <a:t>Видны из любой точки в теле функции</a:t>
            </a:r>
          </a:p>
          <a:p>
            <a:r>
              <a:rPr lang="ru-RU" dirty="0" smtClean="0"/>
              <a:t>«Файл»</a:t>
            </a:r>
          </a:p>
          <a:p>
            <a:pPr lvl="1"/>
            <a:r>
              <a:rPr lang="ru-RU" dirty="0" smtClean="0"/>
              <a:t>Вне всех </a:t>
            </a:r>
            <a:r>
              <a:rPr lang="en-US" dirty="0" smtClean="0"/>
              <a:t>{ }</a:t>
            </a:r>
            <a:r>
              <a:rPr lang="ru-RU" dirty="0" smtClean="0"/>
              <a:t> и всех прототипов функции</a:t>
            </a:r>
          </a:p>
          <a:p>
            <a:r>
              <a:rPr lang="ru-RU" dirty="0" smtClean="0"/>
              <a:t>«Блок» </a:t>
            </a:r>
            <a:r>
              <a:rPr lang="en-US" dirty="0" smtClean="0"/>
              <a:t>{ }</a:t>
            </a:r>
            <a:endParaRPr lang="ru-RU" dirty="0" smtClean="0"/>
          </a:p>
          <a:p>
            <a:pPr lvl="1"/>
            <a:r>
              <a:rPr lang="ru-RU" dirty="0" smtClean="0"/>
              <a:t>От места объявления до конца блока</a:t>
            </a:r>
            <a:endParaRPr lang="en-US" dirty="0" smtClean="0"/>
          </a:p>
          <a:p>
            <a:r>
              <a:rPr lang="ru-RU" dirty="0" smtClean="0"/>
              <a:t>«Прототип функции»</a:t>
            </a:r>
          </a:p>
          <a:p>
            <a:pPr lvl="1"/>
            <a:r>
              <a:rPr lang="ru-RU" dirty="0" smtClean="0"/>
              <a:t>Внутри объявления функции</a:t>
            </a:r>
            <a:r>
              <a:rPr lang="en-US" dirty="0" smtClean="0"/>
              <a:t>; </a:t>
            </a:r>
            <a:r>
              <a:rPr lang="ru-RU" dirty="0" smtClean="0"/>
              <a:t>например, область видимости х в «</a:t>
            </a:r>
            <a:r>
              <a:rPr lang="en-US" dirty="0" smtClean="0"/>
              <a:t>void f(</a:t>
            </a:r>
            <a:r>
              <a:rPr lang="en-US" dirty="0" err="1" smtClean="0"/>
              <a:t>int</a:t>
            </a:r>
            <a:r>
              <a:rPr lang="en-US" dirty="0" smtClean="0"/>
              <a:t> x);</a:t>
            </a:r>
            <a:r>
              <a:rPr lang="ru-RU" dirty="0" smtClean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49334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Метаинформация о языке Си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Идентификаторы и сущности в </a:t>
            </a:r>
            <a:r>
              <a:rPr lang="ru-RU" dirty="0">
                <a:solidFill>
                  <a:schemeClr val="bg1"/>
                </a:solidFill>
              </a:rPr>
              <a:t>языке Си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Пространства имен, области видимости, связывание, время жизни, продолжительность хранения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Лексемы языка Си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Ключевые слова, операторы, константы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525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Вложенные области видимости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 этом случае О1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 О2 или О2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О1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О2, то сущность С1 </a:t>
            </a:r>
            <a:r>
              <a:rPr lang="ru-RU" i="1" dirty="0" smtClean="0">
                <a:solidFill>
                  <a:schemeClr val="bg1"/>
                </a:solidFill>
                <a:sym typeface="Symbol" panose="05050102010706020507" pitchFamily="18" charset="2"/>
              </a:rPr>
              <a:t>скрывает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О2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О1, то С2 скрывает С1 внутри О2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Вложенные области видимости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В этом случае О1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 О2 или О2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О1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О2, то сущность С1 </a:t>
            </a:r>
            <a:r>
              <a:rPr lang="ru-RU" i="1" dirty="0" smtClean="0">
                <a:solidFill>
                  <a:schemeClr val="bg1"/>
                </a:solidFill>
                <a:sym typeface="Symbol" panose="05050102010706020507" pitchFamily="18" charset="2"/>
              </a:rPr>
              <a:t>скрывает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О2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О1, то С2 скрывает С1 внутри О2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05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Вложенные области видимости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 smtClean="0"/>
          </a:p>
          <a:p>
            <a:r>
              <a:rPr lang="ru-RU" dirty="0" smtClean="0"/>
              <a:t>В этом случае О1 </a:t>
            </a:r>
            <a:r>
              <a:rPr lang="ru-RU" dirty="0" smtClean="0">
                <a:sym typeface="Symbol" panose="05050102010706020507" pitchFamily="18" charset="2"/>
              </a:rPr>
              <a:t> О2 или О2 </a:t>
            </a:r>
            <a:r>
              <a:rPr lang="ru-RU" dirty="0">
                <a:sym typeface="Symbol" panose="05050102010706020507" pitchFamily="18" charset="2"/>
              </a:rPr>
              <a:t> </a:t>
            </a:r>
            <a:r>
              <a:rPr lang="ru-RU" dirty="0" smtClean="0">
                <a:sym typeface="Symbol" panose="05050102010706020507" pitchFamily="18" charset="2"/>
              </a:rPr>
              <a:t>О1</a:t>
            </a: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О2, то сущность С1 </a:t>
            </a:r>
            <a:r>
              <a:rPr lang="ru-RU" i="1" dirty="0" smtClean="0">
                <a:solidFill>
                  <a:schemeClr val="bg1"/>
                </a:solidFill>
                <a:sym typeface="Symbol" panose="05050102010706020507" pitchFamily="18" charset="2"/>
              </a:rPr>
              <a:t>скрывает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О2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О1, то С2 скрывает С1 внутри О2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8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Вложенные области видимости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 smtClean="0"/>
          </a:p>
          <a:p>
            <a:r>
              <a:rPr lang="ru-RU" dirty="0" smtClean="0"/>
              <a:t>В этом случае О1 </a:t>
            </a:r>
            <a:r>
              <a:rPr lang="ru-RU" dirty="0" smtClean="0">
                <a:sym typeface="Symbol" panose="05050102010706020507" pitchFamily="18" charset="2"/>
              </a:rPr>
              <a:t> О2 или О2 </a:t>
            </a:r>
            <a:r>
              <a:rPr lang="ru-RU" dirty="0">
                <a:sym typeface="Symbol" panose="05050102010706020507" pitchFamily="18" charset="2"/>
              </a:rPr>
              <a:t> </a:t>
            </a:r>
            <a:r>
              <a:rPr lang="ru-RU" dirty="0" smtClean="0">
                <a:sym typeface="Symbol" panose="05050102010706020507" pitchFamily="18" charset="2"/>
              </a:rPr>
              <a:t>О1</a:t>
            </a: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О1 </a:t>
            </a:r>
            <a:r>
              <a:rPr lang="ru-RU" dirty="0">
                <a:sym typeface="Symbol" panose="05050102010706020507" pitchFamily="18" charset="2"/>
              </a:rPr>
              <a:t> </a:t>
            </a:r>
            <a:r>
              <a:rPr lang="ru-RU" dirty="0" smtClean="0">
                <a:sym typeface="Symbol" panose="05050102010706020507" pitchFamily="18" charset="2"/>
              </a:rPr>
              <a:t>О2, то сущность С1 </a:t>
            </a:r>
            <a:r>
              <a:rPr lang="ru-RU" i="1" dirty="0" smtClean="0">
                <a:sym typeface="Symbol" panose="05050102010706020507" pitchFamily="18" charset="2"/>
              </a:rPr>
              <a:t>скрывает</a:t>
            </a:r>
            <a:r>
              <a:rPr lang="ru-RU" dirty="0" smtClean="0"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 smtClean="0">
                <a:sym typeface="Symbol" panose="05050102010706020507" pitchFamily="18" charset="2"/>
              </a:rPr>
              <a:t>Если О2</a:t>
            </a:r>
            <a:r>
              <a:rPr lang="ru-RU" dirty="0"/>
              <a:t> </a:t>
            </a:r>
            <a:r>
              <a:rPr lang="ru-RU" dirty="0">
                <a:sym typeface="Symbol" panose="05050102010706020507" pitchFamily="18" charset="2"/>
              </a:rPr>
              <a:t> </a:t>
            </a:r>
            <a:r>
              <a:rPr lang="ru-RU" dirty="0" smtClean="0">
                <a:sym typeface="Symbol" panose="05050102010706020507" pitchFamily="18" charset="2"/>
              </a:rPr>
              <a:t>О1, то С2 скрывает С1 внутри О2</a:t>
            </a:r>
            <a:endParaRPr lang="ru-RU" dirty="0" smtClean="0"/>
          </a:p>
        </p:txBody>
      </p:sp>
      <p:sp>
        <p:nvSpPr>
          <p:cNvPr id="4" name="Rectangle 3"/>
          <p:cNvSpPr/>
          <p:nvPr/>
        </p:nvSpPr>
        <p:spPr>
          <a:xfrm>
            <a:off x="8256240" y="2492896"/>
            <a:ext cx="3326160" cy="1440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value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value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value == 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Связывание идентификаторов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Иногда в разных областях видимости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Необязательно во всех областях видимости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Никогда в разных пространствах имён</a:t>
            </a:r>
          </a:p>
        </p:txBody>
      </p:sp>
    </p:spTree>
    <p:extLst>
      <p:ext uri="{BB962C8B-B14F-4D97-AF65-F5344CB8AC3E}">
        <p14:creationId xmlns:p14="http://schemas.microsoft.com/office/powerpoint/2010/main" val="21504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Связывание идентификаторов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Иногда в разных областях видимости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2"/>
            <a:r>
              <a:rPr lang="ru-RU" sz="2000" dirty="0" smtClean="0">
                <a:solidFill>
                  <a:schemeClr val="bg1"/>
                </a:solidFill>
              </a:rPr>
              <a:t>Необязательно во всех областях видимости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Никогда в разных пространствах имён</a:t>
            </a:r>
          </a:p>
        </p:txBody>
      </p:sp>
    </p:spTree>
    <p:extLst>
      <p:ext uri="{BB962C8B-B14F-4D97-AF65-F5344CB8AC3E}">
        <p14:creationId xmlns:p14="http://schemas.microsoft.com/office/powerpoint/2010/main" val="190029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Связывание идентификаторов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sz="2400" dirty="0" smtClean="0"/>
              <a:t>Обычно в разных областях видимости</a:t>
            </a:r>
            <a:endParaRPr lang="en-US" sz="2400" dirty="0" smtClean="0"/>
          </a:p>
          <a:p>
            <a:pPr lvl="2"/>
            <a:r>
              <a:rPr lang="ru-RU" sz="2000" dirty="0" smtClean="0"/>
              <a:t>Необязательно во всех областях видимости</a:t>
            </a:r>
          </a:p>
          <a:p>
            <a:pPr lvl="1"/>
            <a:r>
              <a:rPr lang="ru-RU" sz="2400" dirty="0" smtClean="0"/>
              <a:t>Никогда в разных пространствах имён</a:t>
            </a:r>
          </a:p>
        </p:txBody>
      </p:sp>
      <p:sp>
        <p:nvSpPr>
          <p:cNvPr id="4" name="Rectangle 3"/>
          <p:cNvSpPr/>
          <p:nvPr/>
        </p:nvSpPr>
        <p:spPr>
          <a:xfrm>
            <a:off x="7824192" y="2924944"/>
            <a:ext cx="3758208" cy="18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my_prog.c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#include &lt;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&gt;</a:t>
            </a:r>
            <a:endParaRPr lang="ru-RU" sz="16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CalcCosHacky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24192" y="5013176"/>
            <a:ext cx="3758208" cy="1112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math.c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...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786808" y="4221088"/>
            <a:ext cx="1341640" cy="1188174"/>
          </a:xfrm>
          <a:custGeom>
            <a:avLst/>
            <a:gdLst>
              <a:gd name="connsiteX0" fmla="*/ 0 w 1413648"/>
              <a:gd name="connsiteY0" fmla="*/ 933650 h 933650"/>
              <a:gd name="connsiteX1" fmla="*/ 741145 w 1413648"/>
              <a:gd name="connsiteY1" fmla="*/ 673768 h 933650"/>
              <a:gd name="connsiteX2" fmla="*/ 1337912 w 1413648"/>
              <a:gd name="connsiteY2" fmla="*/ 413886 h 933650"/>
              <a:gd name="connsiteX3" fmla="*/ 1386038 w 1413648"/>
              <a:gd name="connsiteY3" fmla="*/ 0 h 9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648" h="933650">
                <a:moveTo>
                  <a:pt x="0" y="933650"/>
                </a:moveTo>
                <a:cubicBezTo>
                  <a:pt x="259080" y="847022"/>
                  <a:pt x="518160" y="760395"/>
                  <a:pt x="741145" y="673768"/>
                </a:cubicBezTo>
                <a:cubicBezTo>
                  <a:pt x="964130" y="587141"/>
                  <a:pt x="1230430" y="526181"/>
                  <a:pt x="1337912" y="413886"/>
                </a:cubicBezTo>
                <a:cubicBezTo>
                  <a:pt x="1445394" y="301591"/>
                  <a:pt x="1415716" y="150795"/>
                  <a:pt x="1386038" y="0"/>
                </a:cubicBezTo>
              </a:path>
            </a:pathLst>
          </a:custGeom>
          <a:noFill/>
          <a:ln>
            <a:solidFill>
              <a:srgbClr val="567C45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3791744" y="5014406"/>
            <a:ext cx="3758208" cy="1112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764505" y="5284269"/>
            <a:ext cx="3917482" cy="163630"/>
          </a:xfrm>
          <a:custGeom>
            <a:avLst/>
            <a:gdLst>
              <a:gd name="connsiteX0" fmla="*/ 0 w 3917482"/>
              <a:gd name="connsiteY0" fmla="*/ 163630 h 163630"/>
              <a:gd name="connsiteX1" fmla="*/ 2223436 w 3917482"/>
              <a:gd name="connsiteY1" fmla="*/ 0 h 163630"/>
              <a:gd name="connsiteX2" fmla="*/ 3917482 w 3917482"/>
              <a:gd name="connsiteY2" fmla="*/ 163630 h 1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7482" h="163630">
                <a:moveTo>
                  <a:pt x="0" y="163630"/>
                </a:moveTo>
                <a:lnTo>
                  <a:pt x="2223436" y="0"/>
                </a:lnTo>
                <a:lnTo>
                  <a:pt x="3917482" y="163630"/>
                </a:lnTo>
              </a:path>
            </a:pathLst>
          </a:custGeom>
          <a:noFill/>
          <a:ln>
            <a:solidFill>
              <a:srgbClr val="65915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0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связывания идентификаторов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Идентификатор обозначает один и тот же объект или функцию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во всех единицах компиляции --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внешнее связывание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extern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 одной единице компиляции </a:t>
            </a:r>
            <a:r>
              <a:rPr lang="ru-RU" dirty="0">
                <a:solidFill>
                  <a:schemeClr val="bg1"/>
                </a:solidFill>
              </a:rPr>
              <a:t>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внутреннее связывание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static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 своей области видимости </a:t>
            </a:r>
            <a:r>
              <a:rPr lang="ru-RU" dirty="0">
                <a:solidFill>
                  <a:schemeClr val="bg1"/>
                </a:solidFill>
              </a:rPr>
              <a:t>--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35082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связывания идентификаторов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Идентификатор обозначает один и тот же объект или функцию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во всех единицах компиляции --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внешнее связывание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extern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 одной единице компиляции </a:t>
            </a:r>
            <a:r>
              <a:rPr lang="ru-RU" dirty="0">
                <a:solidFill>
                  <a:schemeClr val="bg1"/>
                </a:solidFill>
              </a:rPr>
              <a:t>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внутреннее связывание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static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 своей области видимости </a:t>
            </a:r>
            <a:r>
              <a:rPr lang="ru-RU" dirty="0">
                <a:solidFill>
                  <a:schemeClr val="bg1"/>
                </a:solidFill>
              </a:rPr>
              <a:t>--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2582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связывания идентификаторов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Идентификатор обозначает один и тот же объект или функцию</a:t>
            </a:r>
          </a:p>
          <a:p>
            <a:r>
              <a:rPr lang="ru-RU" dirty="0" smtClean="0"/>
              <a:t>во всех единицах компиляции --</a:t>
            </a:r>
            <a:r>
              <a:rPr lang="en-US" dirty="0" smtClean="0"/>
              <a:t>&gt; </a:t>
            </a:r>
            <a:r>
              <a:rPr lang="ru-RU" dirty="0" smtClean="0"/>
              <a:t>внешнее связывание</a:t>
            </a:r>
          </a:p>
          <a:p>
            <a:pPr lvl="1"/>
            <a:r>
              <a:rPr lang="en-US" dirty="0" smtClean="0"/>
              <a:t>extern</a:t>
            </a: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в одной единице компиляции </a:t>
            </a:r>
            <a:r>
              <a:rPr lang="ru-RU" dirty="0">
                <a:solidFill>
                  <a:schemeClr val="bg1"/>
                </a:solidFill>
              </a:rPr>
              <a:t>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внутреннее связывание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static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 своей области видимости </a:t>
            </a:r>
            <a:r>
              <a:rPr lang="ru-RU" dirty="0">
                <a:solidFill>
                  <a:schemeClr val="bg1"/>
                </a:solidFill>
              </a:rPr>
              <a:t>--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2765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Метаинформация о языке Си</a:t>
            </a:r>
          </a:p>
          <a:p>
            <a:r>
              <a:rPr lang="ru-RU" dirty="0" smtClean="0"/>
              <a:t>Идентификаторы и сущности в </a:t>
            </a:r>
            <a:r>
              <a:rPr lang="ru-RU" dirty="0"/>
              <a:t>языке Си</a:t>
            </a:r>
          </a:p>
          <a:p>
            <a:pPr lvl="1"/>
            <a:r>
              <a:rPr lang="ru-RU" dirty="0" smtClean="0"/>
              <a:t>Пространства имен, области видимости, связывание, время жизни, продолжительность хранения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Лексемы языка Си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Ключевые слова, операторы, константы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614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связывания идентификаторов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Идентификатор обозначает один и тот же объект или функцию</a:t>
            </a:r>
          </a:p>
          <a:p>
            <a:r>
              <a:rPr lang="ru-RU" dirty="0" smtClean="0"/>
              <a:t>во всех единицах компиляции --</a:t>
            </a:r>
            <a:r>
              <a:rPr lang="en-US" dirty="0" smtClean="0"/>
              <a:t>&gt; </a:t>
            </a:r>
            <a:r>
              <a:rPr lang="ru-RU" dirty="0" smtClean="0"/>
              <a:t>внешнее связывание</a:t>
            </a:r>
          </a:p>
          <a:p>
            <a:pPr lvl="1"/>
            <a:r>
              <a:rPr lang="en-US" dirty="0" smtClean="0"/>
              <a:t>extern</a:t>
            </a:r>
            <a:endParaRPr lang="ru-RU" dirty="0" smtClean="0"/>
          </a:p>
          <a:p>
            <a:r>
              <a:rPr lang="ru-RU" dirty="0" smtClean="0"/>
              <a:t>в одной единице компиляции </a:t>
            </a:r>
            <a:r>
              <a:rPr lang="ru-RU" dirty="0"/>
              <a:t>--</a:t>
            </a:r>
            <a:r>
              <a:rPr lang="en-US" dirty="0"/>
              <a:t>&gt; </a:t>
            </a:r>
            <a:r>
              <a:rPr lang="ru-RU" dirty="0" smtClean="0"/>
              <a:t>внутреннее связывание</a:t>
            </a:r>
            <a:endParaRPr lang="en-US" dirty="0" smtClean="0"/>
          </a:p>
          <a:p>
            <a:pPr lvl="1"/>
            <a:r>
              <a:rPr lang="en-US" dirty="0" smtClean="0"/>
              <a:t>static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 своей области видимости </a:t>
            </a:r>
            <a:r>
              <a:rPr lang="ru-RU" dirty="0">
                <a:solidFill>
                  <a:schemeClr val="bg1"/>
                </a:solidFill>
              </a:rPr>
              <a:t>--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58864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связывания идентификаторов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Идентификатор обозначает один и тот же объект или функцию</a:t>
            </a:r>
          </a:p>
          <a:p>
            <a:r>
              <a:rPr lang="ru-RU" dirty="0" smtClean="0"/>
              <a:t>во всех единицах компиляции --</a:t>
            </a:r>
            <a:r>
              <a:rPr lang="en-US" dirty="0" smtClean="0"/>
              <a:t>&gt; </a:t>
            </a:r>
            <a:r>
              <a:rPr lang="ru-RU" dirty="0" smtClean="0"/>
              <a:t>внешнее связывание</a:t>
            </a:r>
          </a:p>
          <a:p>
            <a:pPr lvl="1"/>
            <a:r>
              <a:rPr lang="en-US" dirty="0" smtClean="0"/>
              <a:t>extern</a:t>
            </a:r>
            <a:endParaRPr lang="ru-RU" dirty="0" smtClean="0"/>
          </a:p>
          <a:p>
            <a:r>
              <a:rPr lang="ru-RU" dirty="0" smtClean="0"/>
              <a:t>в одной единице компиляции </a:t>
            </a:r>
            <a:r>
              <a:rPr lang="ru-RU" dirty="0"/>
              <a:t>--</a:t>
            </a:r>
            <a:r>
              <a:rPr lang="en-US" dirty="0"/>
              <a:t>&gt; </a:t>
            </a:r>
            <a:r>
              <a:rPr lang="ru-RU" dirty="0" smtClean="0"/>
              <a:t>внутреннее связывание</a:t>
            </a:r>
            <a:endParaRPr lang="en-US" dirty="0" smtClean="0"/>
          </a:p>
          <a:p>
            <a:pPr lvl="1"/>
            <a:r>
              <a:rPr lang="en-US" dirty="0" smtClean="0"/>
              <a:t>static</a:t>
            </a:r>
          </a:p>
          <a:p>
            <a:r>
              <a:rPr lang="ru-RU" dirty="0" smtClean="0"/>
              <a:t>в своей области видимости </a:t>
            </a:r>
            <a:r>
              <a:rPr lang="ru-RU" dirty="0"/>
              <a:t>--</a:t>
            </a:r>
            <a:r>
              <a:rPr lang="en-US" dirty="0" smtClean="0"/>
              <a:t>&gt;</a:t>
            </a:r>
            <a:r>
              <a:rPr lang="ru-RU" dirty="0" smtClean="0"/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42919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равила связывания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Разные идентификаторы обозначают разные функции и объекты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Идентификатор, видимый во всей единице компиляции и объявленный </a:t>
            </a:r>
            <a:r>
              <a:rPr lang="en-US" dirty="0" smtClean="0">
                <a:solidFill>
                  <a:schemeClr val="bg1"/>
                </a:solidFill>
              </a:rPr>
              <a:t>static</a:t>
            </a:r>
            <a:r>
              <a:rPr lang="ru-RU" dirty="0" smtClean="0">
                <a:solidFill>
                  <a:schemeClr val="bg1"/>
                </a:solidFill>
              </a:rPr>
              <a:t>, имеет внутреннее связывание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 smtClean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Без </a:t>
            </a:r>
            <a:r>
              <a:rPr lang="ru-RU" dirty="0" err="1" smtClean="0">
                <a:solidFill>
                  <a:schemeClr val="bg1"/>
                </a:solidFill>
              </a:rPr>
              <a:t>extern</a:t>
            </a:r>
            <a:r>
              <a:rPr lang="ru-RU" dirty="0" smtClean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Объявление </a:t>
            </a:r>
            <a:r>
              <a:rPr lang="ru-RU" dirty="0">
                <a:solidFill>
                  <a:schemeClr val="bg1"/>
                </a:solidFill>
              </a:rPr>
              <a:t>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равила связывания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Разные идентификаторы обозначают разные функции и объекты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Идентификатор, видимый во всей единице компиляции и объявленный </a:t>
            </a:r>
            <a:r>
              <a:rPr lang="en-US" dirty="0" smtClean="0">
                <a:solidFill>
                  <a:schemeClr val="bg1"/>
                </a:solidFill>
              </a:rPr>
              <a:t>static</a:t>
            </a:r>
            <a:r>
              <a:rPr lang="ru-RU" dirty="0" smtClean="0">
                <a:solidFill>
                  <a:schemeClr val="bg1"/>
                </a:solidFill>
              </a:rPr>
              <a:t>, имеет внутреннее связывание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 smtClean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Без </a:t>
            </a:r>
            <a:r>
              <a:rPr lang="ru-RU" dirty="0" err="1" smtClean="0">
                <a:solidFill>
                  <a:schemeClr val="bg1"/>
                </a:solidFill>
              </a:rPr>
              <a:t>extern</a:t>
            </a:r>
            <a:r>
              <a:rPr lang="ru-RU" dirty="0" smtClean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Объявление </a:t>
            </a:r>
            <a:r>
              <a:rPr lang="ru-RU" dirty="0">
                <a:solidFill>
                  <a:schemeClr val="bg1"/>
                </a:solidFill>
              </a:rPr>
              <a:t>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равила связывания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Разные идентификаторы обозначают разные функции и объекты</a:t>
            </a:r>
          </a:p>
          <a:p>
            <a:endParaRPr lang="ru-RU" dirty="0" smtClean="0"/>
          </a:p>
          <a:p>
            <a:r>
              <a:rPr lang="ru-RU" dirty="0" smtClean="0"/>
              <a:t>Идентификатор, видимый во всей единице компиляции и объявленный </a:t>
            </a:r>
            <a:r>
              <a:rPr lang="en-US" dirty="0" smtClean="0"/>
              <a:t>static</a:t>
            </a:r>
            <a:r>
              <a:rPr lang="ru-RU" dirty="0" smtClean="0"/>
              <a:t>, имеет внутреннее связывание</a:t>
            </a:r>
          </a:p>
          <a:p>
            <a:endParaRPr lang="ru-RU" dirty="0" smtClean="0"/>
          </a:p>
          <a:p>
            <a:r>
              <a:rPr lang="ru-RU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 smtClean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Без </a:t>
            </a:r>
            <a:r>
              <a:rPr lang="ru-RU" dirty="0" err="1" smtClean="0">
                <a:solidFill>
                  <a:schemeClr val="bg1"/>
                </a:solidFill>
              </a:rPr>
              <a:t>extern</a:t>
            </a:r>
            <a:r>
              <a:rPr lang="ru-RU" dirty="0" smtClean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Объявление </a:t>
            </a:r>
            <a:r>
              <a:rPr lang="ru-RU" dirty="0">
                <a:solidFill>
                  <a:schemeClr val="bg1"/>
                </a:solidFill>
              </a:rPr>
              <a:t>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равила связывания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Разные идентификаторы обозначают разные функции и объекты</a:t>
            </a:r>
          </a:p>
          <a:p>
            <a:endParaRPr lang="ru-RU" dirty="0" smtClean="0"/>
          </a:p>
          <a:p>
            <a:r>
              <a:rPr lang="ru-RU" dirty="0" smtClean="0"/>
              <a:t>Идентификатор, видимый во всей единице компиляции и объявленный </a:t>
            </a:r>
            <a:r>
              <a:rPr lang="en-US" dirty="0" smtClean="0"/>
              <a:t>static</a:t>
            </a:r>
            <a:r>
              <a:rPr lang="ru-RU" dirty="0" smtClean="0"/>
              <a:t>, имеет внутреннее связывание</a:t>
            </a:r>
          </a:p>
          <a:p>
            <a:endParaRPr lang="ru-RU" dirty="0" smtClean="0"/>
          </a:p>
          <a:p>
            <a:r>
              <a:rPr lang="ru-RU" dirty="0"/>
              <a:t>Объявление функции без </a:t>
            </a:r>
            <a:r>
              <a:rPr lang="ru-RU" dirty="0" err="1"/>
              <a:t>static</a:t>
            </a:r>
            <a:r>
              <a:rPr lang="ru-RU" dirty="0"/>
              <a:t> = объявление </a:t>
            </a:r>
            <a:r>
              <a:rPr lang="ru-RU" dirty="0" err="1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 smtClean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Без </a:t>
            </a:r>
            <a:r>
              <a:rPr lang="ru-RU" dirty="0" err="1" smtClean="0">
                <a:solidFill>
                  <a:schemeClr val="bg1"/>
                </a:solidFill>
              </a:rPr>
              <a:t>extern</a:t>
            </a:r>
            <a:r>
              <a:rPr lang="ru-RU" dirty="0" smtClean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Объявление </a:t>
            </a:r>
            <a:r>
              <a:rPr lang="ru-RU" dirty="0">
                <a:solidFill>
                  <a:schemeClr val="bg1"/>
                </a:solidFill>
              </a:rPr>
              <a:t>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равила связывания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Разные идентификаторы обозначают разные функции и объекты</a:t>
            </a:r>
          </a:p>
          <a:p>
            <a:endParaRPr lang="ru-RU" dirty="0" smtClean="0"/>
          </a:p>
          <a:p>
            <a:r>
              <a:rPr lang="ru-RU" dirty="0" smtClean="0"/>
              <a:t>Идентификатор, видимый во всей единице компиляции и объявленный </a:t>
            </a:r>
            <a:r>
              <a:rPr lang="en-US" dirty="0" smtClean="0"/>
              <a:t>static</a:t>
            </a:r>
            <a:r>
              <a:rPr lang="ru-RU" dirty="0" smtClean="0"/>
              <a:t>, имеет внутреннее связывание</a:t>
            </a:r>
          </a:p>
          <a:p>
            <a:endParaRPr lang="ru-RU" dirty="0" smtClean="0"/>
          </a:p>
          <a:p>
            <a:r>
              <a:rPr lang="ru-RU" dirty="0"/>
              <a:t>Объявление функции без </a:t>
            </a:r>
            <a:r>
              <a:rPr lang="ru-RU" dirty="0" err="1"/>
              <a:t>static</a:t>
            </a:r>
            <a:r>
              <a:rPr lang="ru-RU" dirty="0"/>
              <a:t> = объявление </a:t>
            </a:r>
            <a:r>
              <a:rPr lang="ru-RU" dirty="0" err="1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Объявление объекта, видимого во всей единице компиляции, без </a:t>
            </a:r>
            <a:r>
              <a:rPr lang="ru-RU" dirty="0" err="1"/>
              <a:t>static</a:t>
            </a:r>
            <a:r>
              <a:rPr lang="ru-RU" dirty="0"/>
              <a:t> = объявление </a:t>
            </a:r>
            <a:r>
              <a:rPr lang="ru-RU" dirty="0" err="1" smtClean="0"/>
              <a:t>extern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Без </a:t>
            </a:r>
            <a:r>
              <a:rPr lang="ru-RU" dirty="0" err="1" smtClean="0">
                <a:solidFill>
                  <a:schemeClr val="bg1"/>
                </a:solidFill>
              </a:rPr>
              <a:t>extern</a:t>
            </a:r>
            <a:r>
              <a:rPr lang="ru-RU" dirty="0" smtClean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Объявление </a:t>
            </a:r>
            <a:r>
              <a:rPr lang="ru-RU" dirty="0">
                <a:solidFill>
                  <a:schemeClr val="bg1"/>
                </a:solidFill>
              </a:rPr>
              <a:t>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9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равила связывания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Разные идентификаторы обозначают разные функции и объекты</a:t>
            </a:r>
          </a:p>
          <a:p>
            <a:endParaRPr lang="ru-RU" dirty="0" smtClean="0"/>
          </a:p>
          <a:p>
            <a:r>
              <a:rPr lang="ru-RU" dirty="0" smtClean="0"/>
              <a:t>Идентификатор, видимый во всей единице компиляции и объявленный </a:t>
            </a:r>
            <a:r>
              <a:rPr lang="en-US" dirty="0" smtClean="0"/>
              <a:t>static</a:t>
            </a:r>
            <a:r>
              <a:rPr lang="ru-RU" dirty="0" smtClean="0"/>
              <a:t>, имеет внутреннее связывание</a:t>
            </a:r>
          </a:p>
          <a:p>
            <a:endParaRPr lang="ru-RU" dirty="0" smtClean="0"/>
          </a:p>
          <a:p>
            <a:r>
              <a:rPr lang="ru-RU" dirty="0"/>
              <a:t>Объявление функции без </a:t>
            </a:r>
            <a:r>
              <a:rPr lang="ru-RU" dirty="0" err="1"/>
              <a:t>static</a:t>
            </a:r>
            <a:r>
              <a:rPr lang="ru-RU" dirty="0"/>
              <a:t> = объявление </a:t>
            </a:r>
            <a:r>
              <a:rPr lang="ru-RU" dirty="0" err="1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Объявление объекта, видимого во всей единице компиляции, без </a:t>
            </a:r>
            <a:r>
              <a:rPr lang="ru-RU" dirty="0" err="1"/>
              <a:t>static</a:t>
            </a:r>
            <a:r>
              <a:rPr lang="ru-RU" dirty="0"/>
              <a:t> = объявление </a:t>
            </a:r>
            <a:r>
              <a:rPr lang="ru-RU" dirty="0" err="1" smtClean="0"/>
              <a:t>extern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Не имеют связывания идентификаторы объявленные</a:t>
            </a:r>
          </a:p>
          <a:p>
            <a:pPr lvl="1"/>
            <a:r>
              <a:rPr lang="ru-RU" dirty="0" smtClean="0"/>
              <a:t>В прототипе функции</a:t>
            </a:r>
          </a:p>
          <a:p>
            <a:pPr lvl="1"/>
            <a:r>
              <a:rPr lang="ru-RU" dirty="0" smtClean="0"/>
              <a:t>Без </a:t>
            </a:r>
            <a:r>
              <a:rPr lang="ru-RU" dirty="0" err="1" smtClean="0"/>
              <a:t>extern</a:t>
            </a:r>
            <a:r>
              <a:rPr lang="ru-RU" dirty="0" smtClean="0"/>
              <a:t> внутри блока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Объявление </a:t>
            </a:r>
            <a:r>
              <a:rPr lang="ru-RU" dirty="0">
                <a:solidFill>
                  <a:schemeClr val="bg1"/>
                </a:solidFill>
              </a:rPr>
              <a:t>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9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равила связывания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Разные идентификаторы обозначают разные функции и объекты</a:t>
            </a:r>
          </a:p>
          <a:p>
            <a:endParaRPr lang="ru-RU" dirty="0" smtClean="0"/>
          </a:p>
          <a:p>
            <a:r>
              <a:rPr lang="ru-RU" dirty="0" smtClean="0"/>
              <a:t>Идентификатор, видимый во всей единице компиляции и объявленный </a:t>
            </a:r>
            <a:r>
              <a:rPr lang="en-US" dirty="0" smtClean="0"/>
              <a:t>static</a:t>
            </a:r>
            <a:r>
              <a:rPr lang="ru-RU" dirty="0" smtClean="0"/>
              <a:t>, имеет внутреннее связывание</a:t>
            </a:r>
          </a:p>
          <a:p>
            <a:endParaRPr lang="ru-RU" dirty="0" smtClean="0"/>
          </a:p>
          <a:p>
            <a:r>
              <a:rPr lang="ru-RU" dirty="0"/>
              <a:t>Объявление функции без </a:t>
            </a:r>
            <a:r>
              <a:rPr lang="ru-RU" dirty="0" err="1"/>
              <a:t>static</a:t>
            </a:r>
            <a:r>
              <a:rPr lang="ru-RU" dirty="0"/>
              <a:t> = объявление </a:t>
            </a:r>
            <a:r>
              <a:rPr lang="ru-RU" dirty="0" err="1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Объявление объекта, видимого во всей единице компиляции, без </a:t>
            </a:r>
            <a:r>
              <a:rPr lang="ru-RU" dirty="0" err="1"/>
              <a:t>static</a:t>
            </a:r>
            <a:r>
              <a:rPr lang="ru-RU" dirty="0"/>
              <a:t> = объявление </a:t>
            </a:r>
            <a:r>
              <a:rPr lang="ru-RU" dirty="0" err="1" smtClean="0"/>
              <a:t>extern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Не имеют связывания идентификаторы объявленные</a:t>
            </a:r>
          </a:p>
          <a:p>
            <a:pPr lvl="1"/>
            <a:r>
              <a:rPr lang="ru-RU" dirty="0" smtClean="0"/>
              <a:t>В прототипе функции</a:t>
            </a:r>
          </a:p>
          <a:p>
            <a:pPr lvl="1"/>
            <a:r>
              <a:rPr lang="ru-RU" dirty="0" smtClean="0"/>
              <a:t>Без </a:t>
            </a:r>
            <a:r>
              <a:rPr lang="ru-RU" dirty="0" err="1" smtClean="0"/>
              <a:t>extern</a:t>
            </a:r>
            <a:r>
              <a:rPr lang="ru-RU" dirty="0" smtClean="0"/>
              <a:t> внутри блока</a:t>
            </a:r>
          </a:p>
          <a:p>
            <a:endParaRPr lang="en-US" dirty="0" smtClean="0"/>
          </a:p>
          <a:p>
            <a:r>
              <a:rPr lang="ru-RU" dirty="0" smtClean="0"/>
              <a:t>Объявление </a:t>
            </a:r>
            <a:r>
              <a:rPr lang="en-US" dirty="0"/>
              <a:t>extern</a:t>
            </a:r>
            <a:r>
              <a:rPr lang="ru-RU" dirty="0"/>
              <a:t> в О1 </a:t>
            </a:r>
            <a:r>
              <a:rPr lang="ru-RU" dirty="0">
                <a:sym typeface="Symbol" panose="05050102010706020507" pitchFamily="18" charset="2"/>
              </a:rPr>
              <a:t> О2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Объявление </a:t>
            </a:r>
            <a:r>
              <a:rPr lang="ru-RU" dirty="0">
                <a:solidFill>
                  <a:schemeClr val="bg1"/>
                </a:solidFill>
              </a:rPr>
              <a:t>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80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равила связывания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Разные идентификаторы обозначают разные функции и объекты</a:t>
            </a:r>
          </a:p>
          <a:p>
            <a:endParaRPr lang="ru-RU" dirty="0" smtClean="0"/>
          </a:p>
          <a:p>
            <a:r>
              <a:rPr lang="ru-RU" dirty="0" smtClean="0"/>
              <a:t>Идентификатор, видимый во всей единице компиляции и объявленный </a:t>
            </a:r>
            <a:r>
              <a:rPr lang="en-US" dirty="0" smtClean="0"/>
              <a:t>static</a:t>
            </a:r>
            <a:r>
              <a:rPr lang="ru-RU" dirty="0" smtClean="0"/>
              <a:t>, имеет внутреннее связывание</a:t>
            </a:r>
          </a:p>
          <a:p>
            <a:endParaRPr lang="ru-RU" dirty="0" smtClean="0"/>
          </a:p>
          <a:p>
            <a:r>
              <a:rPr lang="ru-RU" dirty="0"/>
              <a:t>Объявление функции без </a:t>
            </a:r>
            <a:r>
              <a:rPr lang="ru-RU" dirty="0" err="1"/>
              <a:t>static</a:t>
            </a:r>
            <a:r>
              <a:rPr lang="ru-RU" dirty="0"/>
              <a:t> = объявление </a:t>
            </a:r>
            <a:r>
              <a:rPr lang="ru-RU" dirty="0" err="1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Объявление объекта, видимого во всей единице компиляции, без </a:t>
            </a:r>
            <a:r>
              <a:rPr lang="ru-RU" dirty="0" err="1"/>
              <a:t>static</a:t>
            </a:r>
            <a:r>
              <a:rPr lang="ru-RU" dirty="0"/>
              <a:t> = объявление </a:t>
            </a:r>
            <a:r>
              <a:rPr lang="ru-RU" dirty="0" err="1" smtClean="0"/>
              <a:t>extern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Не имеют связывания идентификаторы объявленные</a:t>
            </a:r>
          </a:p>
          <a:p>
            <a:pPr lvl="1"/>
            <a:r>
              <a:rPr lang="ru-RU" dirty="0" smtClean="0"/>
              <a:t>В прототипе функции</a:t>
            </a:r>
          </a:p>
          <a:p>
            <a:pPr lvl="1"/>
            <a:r>
              <a:rPr lang="ru-RU" dirty="0" smtClean="0"/>
              <a:t>Без </a:t>
            </a:r>
            <a:r>
              <a:rPr lang="ru-RU" dirty="0" err="1" smtClean="0"/>
              <a:t>extern</a:t>
            </a:r>
            <a:r>
              <a:rPr lang="ru-RU" dirty="0" smtClean="0"/>
              <a:t> внутри блока</a:t>
            </a:r>
          </a:p>
          <a:p>
            <a:endParaRPr lang="en-US" dirty="0" smtClean="0"/>
          </a:p>
          <a:p>
            <a:r>
              <a:rPr lang="ru-RU" dirty="0" smtClean="0"/>
              <a:t>Объявление </a:t>
            </a:r>
            <a:r>
              <a:rPr lang="en-US" dirty="0"/>
              <a:t>extern</a:t>
            </a:r>
            <a:r>
              <a:rPr lang="ru-RU" dirty="0"/>
              <a:t> в О1 </a:t>
            </a:r>
            <a:r>
              <a:rPr lang="ru-RU" dirty="0">
                <a:sym typeface="Symbol" panose="05050102010706020507" pitchFamily="18" charset="2"/>
              </a:rPr>
              <a:t> О2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 smtClean="0"/>
              <a:t>Объявление </a:t>
            </a:r>
            <a:r>
              <a:rPr lang="ru-RU" dirty="0"/>
              <a:t>одного идентификатора с разными связываниями в одной области видимости приводит к </a:t>
            </a:r>
            <a:r>
              <a:rPr lang="ru-RU" dirty="0" err="1"/>
              <a:t>undefined</a:t>
            </a:r>
            <a:r>
              <a:rPr lang="ru-RU" dirty="0"/>
              <a:t> </a:t>
            </a:r>
            <a:r>
              <a:rPr lang="ru-RU" dirty="0" err="1"/>
              <a:t>behavior</a:t>
            </a:r>
            <a:endParaRPr lang="ru-RU" dirty="0"/>
          </a:p>
          <a:p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8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Метаинформация о языке Си</a:t>
            </a:r>
          </a:p>
          <a:p>
            <a:r>
              <a:rPr lang="ru-RU" dirty="0" smtClean="0"/>
              <a:t>Идентификаторы и сущности в </a:t>
            </a:r>
            <a:r>
              <a:rPr lang="ru-RU" dirty="0"/>
              <a:t>языке Си</a:t>
            </a:r>
          </a:p>
          <a:p>
            <a:pPr lvl="1"/>
            <a:r>
              <a:rPr lang="ru-RU" dirty="0" smtClean="0"/>
              <a:t>Пространства имен, области видимости, связывание, время жизни, продолжительность хранения</a:t>
            </a:r>
          </a:p>
          <a:p>
            <a:r>
              <a:rPr lang="ru-RU" dirty="0" smtClean="0"/>
              <a:t>Лексемы языка Си</a:t>
            </a:r>
            <a:endParaRPr lang="en-US" dirty="0" smtClean="0"/>
          </a:p>
          <a:p>
            <a:pPr lvl="1"/>
            <a:r>
              <a:rPr lang="ru-RU" dirty="0" smtClean="0"/>
              <a:t>Ключевые слова, операторы, константы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4112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</a:t>
            </a:r>
            <a:r>
              <a:rPr lang="ru-RU" dirty="0" smtClean="0"/>
              <a:t>объектов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Время жизни объекта</a:t>
            </a:r>
            <a:r>
              <a:rPr lang="ru-RU" i="1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часть времени исполнения программы, в течение которого для хранения объекта выделены ячейки памяти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 протяжении времени жизни объект существует в памяти, имеет постоянный адрес и сохраняет присвоенное значение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Использование объекта после окончания его времени жизни приводит к </a:t>
            </a:r>
            <a:r>
              <a:rPr lang="en-US" dirty="0" smtClean="0">
                <a:solidFill>
                  <a:schemeClr val="bg1"/>
                </a:solidFill>
              </a:rPr>
              <a:t>undefined behavior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7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</a:t>
            </a:r>
            <a:r>
              <a:rPr lang="ru-RU" dirty="0" smtClean="0"/>
              <a:t>объектов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Время жизни объекта</a:t>
            </a:r>
            <a:r>
              <a:rPr lang="ru-RU" i="1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интервал времени </a:t>
            </a:r>
            <a:r>
              <a:rPr lang="ru-RU" dirty="0" smtClean="0"/>
              <a:t>исполнения программы, в течение которого для хранения объекта выделены ячейки памяти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На протяжении времени жизни объект существует в памяти, имеет постоянный адрес и сохраняет присвоенное значение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Использование объекта после окончания его времени жизни приводит к </a:t>
            </a:r>
            <a:r>
              <a:rPr lang="en-US" dirty="0" smtClean="0">
                <a:solidFill>
                  <a:schemeClr val="bg1"/>
                </a:solidFill>
              </a:rPr>
              <a:t>undefined behavior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3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</a:t>
            </a:r>
            <a:r>
              <a:rPr lang="ru-RU" dirty="0" smtClean="0"/>
              <a:t>объектов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Время жизни объекта</a:t>
            </a:r>
            <a:r>
              <a:rPr lang="ru-RU" i="1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интервал времени </a:t>
            </a:r>
            <a:r>
              <a:rPr lang="ru-RU" dirty="0" smtClean="0"/>
              <a:t>исполнения программы, в течение которого для хранения объекта выделены ячейки памяти</a:t>
            </a:r>
          </a:p>
          <a:p>
            <a:endParaRPr lang="ru-RU" dirty="0" smtClean="0"/>
          </a:p>
          <a:p>
            <a:r>
              <a:rPr lang="ru-RU" dirty="0" smtClean="0"/>
              <a:t>На протяжении времени жизни объект существует в памяти, имеет постоянный адрес и сохраняет присвоенное значение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Использование объекта после окончания его времени жизни приводит к </a:t>
            </a:r>
            <a:r>
              <a:rPr lang="en-US" dirty="0" smtClean="0">
                <a:solidFill>
                  <a:schemeClr val="bg1"/>
                </a:solidFill>
              </a:rPr>
              <a:t>undefined behavior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9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</a:t>
            </a:r>
            <a:r>
              <a:rPr lang="ru-RU" dirty="0" smtClean="0"/>
              <a:t>объектов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Время жизни объекта</a:t>
            </a:r>
            <a:r>
              <a:rPr lang="ru-RU" i="1" dirty="0" smtClean="0"/>
              <a:t> </a:t>
            </a:r>
            <a:r>
              <a:rPr lang="ru-RU" dirty="0" smtClean="0"/>
              <a:t>– интервал времени исполнения программы, в течение которого для хранения объекта выделены ячейки памяти</a:t>
            </a:r>
          </a:p>
          <a:p>
            <a:endParaRPr lang="ru-RU" dirty="0" smtClean="0"/>
          </a:p>
          <a:p>
            <a:r>
              <a:rPr lang="ru-RU" dirty="0" smtClean="0"/>
              <a:t>На протяжении времени жизни объект существует в памяти, имеет постоянный адрес и сохраняет присвоенное значение</a:t>
            </a:r>
          </a:p>
          <a:p>
            <a:endParaRPr lang="ru-RU" dirty="0" smtClean="0"/>
          </a:p>
          <a:p>
            <a:r>
              <a:rPr lang="ru-RU" dirty="0" smtClean="0"/>
              <a:t>Использование объекта после окончания его времени жизни приводит к </a:t>
            </a:r>
            <a:r>
              <a:rPr lang="en-US" dirty="0" smtClean="0"/>
              <a:t>undefined behavior</a:t>
            </a:r>
          </a:p>
          <a:p>
            <a:endParaRPr lang="en-US" dirty="0"/>
          </a:p>
          <a:p>
            <a:r>
              <a:rPr lang="ru-RU" dirty="0" smtClean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1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</a:t>
            </a:r>
            <a:r>
              <a:rPr lang="ru-RU" dirty="0" smtClean="0"/>
              <a:t>объектов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Время жизни объекта</a:t>
            </a:r>
            <a:r>
              <a:rPr lang="ru-RU" i="1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интервал времени </a:t>
            </a:r>
            <a:r>
              <a:rPr lang="ru-RU" dirty="0" smtClean="0"/>
              <a:t>исполнения программы, в течение которого для хранения объекта выделены ячейки памяти</a:t>
            </a:r>
          </a:p>
          <a:p>
            <a:endParaRPr lang="ru-RU" dirty="0" smtClean="0"/>
          </a:p>
          <a:p>
            <a:r>
              <a:rPr lang="ru-RU" dirty="0" smtClean="0"/>
              <a:t>На протяжении времени жизни объект существует в памяти, имеет постоянный адрес и сохраняет присвоенное значение</a:t>
            </a:r>
          </a:p>
          <a:p>
            <a:endParaRPr lang="ru-RU" dirty="0" smtClean="0"/>
          </a:p>
          <a:p>
            <a:r>
              <a:rPr lang="ru-RU" dirty="0" smtClean="0"/>
              <a:t>Использование объекта после окончания его времени жизни приводит к </a:t>
            </a:r>
            <a:r>
              <a:rPr lang="en-US" dirty="0" smtClean="0"/>
              <a:t>undefined behavior</a:t>
            </a:r>
          </a:p>
          <a:p>
            <a:endParaRPr lang="en-US" dirty="0"/>
          </a:p>
          <a:p>
            <a:r>
              <a:rPr lang="ru-RU" dirty="0" smtClean="0"/>
              <a:t>Значение указателя на объект становится неопределенным, когда заканчивается время жизни объекта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0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Статическое хранение объектов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Время жизни – все время исполнения программы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«файл» или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«блок» + </a:t>
            </a:r>
            <a:r>
              <a:rPr lang="en-US" dirty="0" smtClean="0">
                <a:solidFill>
                  <a:schemeClr val="bg1"/>
                </a:solidFill>
              </a:rPr>
              <a:t>static</a:t>
            </a:r>
            <a:r>
              <a:rPr lang="ru-RU" dirty="0" smtClean="0">
                <a:solidFill>
                  <a:schemeClr val="bg1"/>
                </a:solidFill>
              </a:rPr>
              <a:t> или </a:t>
            </a:r>
            <a:r>
              <a:rPr lang="en-US" dirty="0" smtClean="0">
                <a:solidFill>
                  <a:schemeClr val="bg1"/>
                </a:solidFill>
              </a:rPr>
              <a:t>extern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однократно до исполнения 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начальное значение </a:t>
            </a:r>
            <a:r>
              <a:rPr lang="ru-RU" dirty="0" smtClean="0">
                <a:solidFill>
                  <a:schemeClr val="bg1"/>
                </a:solidFill>
              </a:rPr>
              <a:t>не задано при описании, то память заполняется нулями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Статическое хранение объектов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Время жизни – все время исполнения программы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«файл» или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«блок» + </a:t>
            </a:r>
            <a:r>
              <a:rPr lang="en-US" dirty="0" smtClean="0">
                <a:solidFill>
                  <a:schemeClr val="bg1"/>
                </a:solidFill>
              </a:rPr>
              <a:t>static</a:t>
            </a:r>
            <a:r>
              <a:rPr lang="ru-RU" dirty="0" smtClean="0">
                <a:solidFill>
                  <a:schemeClr val="bg1"/>
                </a:solidFill>
              </a:rPr>
              <a:t> или </a:t>
            </a:r>
            <a:r>
              <a:rPr lang="en-US" dirty="0" smtClean="0">
                <a:solidFill>
                  <a:schemeClr val="bg1"/>
                </a:solidFill>
              </a:rPr>
              <a:t>extern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однократно до исполнения 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начальное значение </a:t>
            </a:r>
            <a:r>
              <a:rPr lang="ru-RU" dirty="0" smtClean="0">
                <a:solidFill>
                  <a:schemeClr val="bg1"/>
                </a:solidFill>
              </a:rPr>
              <a:t>не задано при описании, то память заполняется нулями</a:t>
            </a:r>
          </a:p>
          <a:p>
            <a:endParaRPr lang="ru-RU" dirty="0" smtClean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7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Статическое хранение объектов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Время жизни – все время исполнения программы</a:t>
            </a:r>
          </a:p>
          <a:p>
            <a:endParaRPr lang="ru-RU" dirty="0" smtClean="0"/>
          </a:p>
          <a:p>
            <a:r>
              <a:rPr lang="ru-RU" dirty="0" smtClean="0"/>
              <a:t>Область видимости </a:t>
            </a:r>
          </a:p>
          <a:p>
            <a:pPr lvl="1"/>
            <a:r>
              <a:rPr lang="ru-RU" dirty="0" smtClean="0"/>
              <a:t>«файл» или </a:t>
            </a:r>
          </a:p>
          <a:p>
            <a:pPr lvl="1"/>
            <a:r>
              <a:rPr lang="ru-RU" dirty="0" smtClean="0"/>
              <a:t>«блок» + </a:t>
            </a:r>
            <a:r>
              <a:rPr lang="en-US" dirty="0" smtClean="0"/>
              <a:t>static</a:t>
            </a:r>
            <a:r>
              <a:rPr lang="ru-RU" dirty="0" smtClean="0"/>
              <a:t> или </a:t>
            </a:r>
            <a:r>
              <a:rPr lang="en-US" dirty="0" smtClean="0"/>
              <a:t>extern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однократно до исполнения 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начальное значение </a:t>
            </a:r>
            <a:r>
              <a:rPr lang="ru-RU" dirty="0" smtClean="0">
                <a:solidFill>
                  <a:schemeClr val="bg1"/>
                </a:solidFill>
              </a:rPr>
              <a:t>не задано при описании, то память заполняется нулями</a:t>
            </a:r>
          </a:p>
          <a:p>
            <a:endParaRPr lang="ru-RU" dirty="0" smtClean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Статическое хранение объектов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Время жизни – все время исполнения программы</a:t>
            </a:r>
          </a:p>
          <a:p>
            <a:endParaRPr lang="ru-RU" dirty="0" smtClean="0"/>
          </a:p>
          <a:p>
            <a:r>
              <a:rPr lang="ru-RU" dirty="0" smtClean="0"/>
              <a:t>Область видимости </a:t>
            </a:r>
          </a:p>
          <a:p>
            <a:pPr lvl="1"/>
            <a:r>
              <a:rPr lang="ru-RU" dirty="0" smtClean="0"/>
              <a:t>«файл» или </a:t>
            </a:r>
          </a:p>
          <a:p>
            <a:pPr lvl="1"/>
            <a:r>
              <a:rPr lang="ru-RU" dirty="0" smtClean="0"/>
              <a:t>«блок» + </a:t>
            </a:r>
            <a:r>
              <a:rPr lang="en-US" dirty="0" smtClean="0"/>
              <a:t>static</a:t>
            </a:r>
            <a:r>
              <a:rPr lang="ru-RU" dirty="0" smtClean="0"/>
              <a:t> или </a:t>
            </a:r>
            <a:r>
              <a:rPr lang="en-US" dirty="0" smtClean="0"/>
              <a:t>extern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Инициализация:</a:t>
            </a:r>
          </a:p>
          <a:p>
            <a:pPr lvl="1"/>
            <a:r>
              <a:rPr lang="ru-RU" dirty="0" smtClean="0"/>
              <a:t>однократно до исполнения программы</a:t>
            </a:r>
          </a:p>
          <a:p>
            <a:pPr lvl="1"/>
            <a:r>
              <a:rPr lang="ru-RU" dirty="0" smtClean="0"/>
              <a:t>если </a:t>
            </a:r>
            <a:r>
              <a:rPr lang="ru-RU" dirty="0"/>
              <a:t>начальное значение </a:t>
            </a:r>
            <a:r>
              <a:rPr lang="ru-RU" dirty="0" smtClean="0"/>
              <a:t>не задано при описании, то память заполняется нулями</a:t>
            </a:r>
          </a:p>
          <a:p>
            <a:endParaRPr lang="ru-RU" dirty="0" smtClean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45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Статическое хранение объектов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Время жизни – все время исполнения программы</a:t>
            </a:r>
          </a:p>
          <a:p>
            <a:endParaRPr lang="ru-RU" dirty="0" smtClean="0"/>
          </a:p>
          <a:p>
            <a:r>
              <a:rPr lang="ru-RU" dirty="0" smtClean="0"/>
              <a:t>Область видимости </a:t>
            </a:r>
          </a:p>
          <a:p>
            <a:pPr lvl="1"/>
            <a:r>
              <a:rPr lang="ru-RU" dirty="0" smtClean="0"/>
              <a:t>«файл» или </a:t>
            </a:r>
          </a:p>
          <a:p>
            <a:pPr lvl="1"/>
            <a:r>
              <a:rPr lang="ru-RU" dirty="0" smtClean="0"/>
              <a:t>«блок» + </a:t>
            </a:r>
            <a:r>
              <a:rPr lang="en-US" dirty="0" smtClean="0"/>
              <a:t>static</a:t>
            </a:r>
            <a:r>
              <a:rPr lang="ru-RU" dirty="0" smtClean="0"/>
              <a:t> или </a:t>
            </a:r>
            <a:r>
              <a:rPr lang="en-US" dirty="0" smtClean="0"/>
              <a:t>extern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Инициализация:</a:t>
            </a:r>
          </a:p>
          <a:p>
            <a:pPr lvl="1"/>
            <a:r>
              <a:rPr lang="ru-RU" dirty="0" smtClean="0"/>
              <a:t>однократно до исполнения программы</a:t>
            </a:r>
          </a:p>
          <a:p>
            <a:pPr lvl="1"/>
            <a:r>
              <a:rPr lang="ru-RU" dirty="0" smtClean="0"/>
              <a:t>если </a:t>
            </a:r>
            <a:r>
              <a:rPr lang="ru-RU" dirty="0"/>
              <a:t>начальное значение </a:t>
            </a:r>
            <a:r>
              <a:rPr lang="ru-RU" dirty="0" smtClean="0"/>
              <a:t>не задано при описании, то память заполняется нулями</a:t>
            </a:r>
          </a:p>
          <a:p>
            <a:endParaRPr lang="ru-RU" dirty="0" smtClean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Flowchart: Process 3"/>
          <p:cNvSpPr/>
          <p:nvPr/>
        </p:nvSpPr>
        <p:spPr>
          <a:xfrm>
            <a:off x="7968208" y="2780928"/>
            <a:ext cx="3024336" cy="15121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Повышает зацепление кода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3874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Метаинформация о языке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Dennis Ritchie (1941-2011)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для разработки ОС </a:t>
            </a:r>
            <a:r>
              <a:rPr lang="en-US" dirty="0">
                <a:solidFill>
                  <a:schemeClr val="bg1"/>
                </a:solidFill>
              </a:rPr>
              <a:t>UNIX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1969-1973, Bell Laboratories</a:t>
            </a:r>
            <a:r>
              <a:rPr lang="ru-RU" dirty="0">
                <a:solidFill>
                  <a:schemeClr val="bg1"/>
                </a:solidFill>
              </a:rPr>
              <a:t>, США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Автоматическое хранение объектов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 случае рекурсии создаётся своя </a:t>
            </a:r>
            <a:r>
              <a:rPr lang="ru-RU" dirty="0">
                <a:solidFill>
                  <a:schemeClr val="bg1"/>
                </a:solidFill>
              </a:rPr>
              <a:t>копия объекта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>
                <a:solidFill>
                  <a:schemeClr val="bg1"/>
                </a:solidFill>
              </a:rPr>
              <a:t>каждом уровне 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«блок» без </a:t>
            </a:r>
            <a:r>
              <a:rPr lang="en-US" dirty="0" smtClean="0">
                <a:solidFill>
                  <a:schemeClr val="bg1"/>
                </a:solidFill>
              </a:rPr>
              <a:t>static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extern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Каждый раз, когда исполнение проходит через место описания объекта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описание содержит начальное значение, то это значение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Иначе – значение каждый раз становится неопределенным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Автоматическое хранение объектов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 smtClean="0"/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 smtClean="0"/>
              <a:t>В случае рекурсии создаётся своя </a:t>
            </a:r>
            <a:r>
              <a:rPr lang="ru-RU" dirty="0"/>
              <a:t>копия объекта </a:t>
            </a:r>
            <a:r>
              <a:rPr lang="ru-RU" dirty="0" smtClean="0"/>
              <a:t>на </a:t>
            </a:r>
            <a:r>
              <a:rPr lang="ru-RU" dirty="0"/>
              <a:t>каждом уровне 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«блок» без </a:t>
            </a:r>
            <a:r>
              <a:rPr lang="en-US" dirty="0" smtClean="0">
                <a:solidFill>
                  <a:schemeClr val="bg1"/>
                </a:solidFill>
              </a:rPr>
              <a:t>static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extern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Каждый раз, когда исполнение проходит через место описания объекта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описание содержит начальное значение, то это значение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Иначе – значение каждый раз становится неопределенным</a:t>
            </a:r>
          </a:p>
          <a:p>
            <a:endParaRPr lang="ru-RU" dirty="0" smtClean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86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Автоматическое хранение объектов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 smtClean="0"/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 smtClean="0"/>
              <a:t>В случае рекурсии создаётся своя </a:t>
            </a:r>
            <a:r>
              <a:rPr lang="ru-RU" dirty="0"/>
              <a:t>копия объекта </a:t>
            </a:r>
            <a:r>
              <a:rPr lang="ru-RU" dirty="0" smtClean="0"/>
              <a:t>на </a:t>
            </a:r>
            <a:r>
              <a:rPr lang="ru-RU" dirty="0"/>
              <a:t>каждом уровне 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Область видимости </a:t>
            </a:r>
          </a:p>
          <a:p>
            <a:pPr lvl="1"/>
            <a:r>
              <a:rPr lang="ru-RU" dirty="0" smtClean="0"/>
              <a:t>«блок» без </a:t>
            </a:r>
            <a:r>
              <a:rPr lang="en-US" dirty="0" smtClean="0"/>
              <a:t>static</a:t>
            </a:r>
            <a:r>
              <a:rPr lang="ru-RU" dirty="0" smtClean="0"/>
              <a:t> и </a:t>
            </a:r>
            <a:r>
              <a:rPr lang="en-US" dirty="0" smtClean="0"/>
              <a:t>extern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Каждый раз, когда исполнение проходит через место описания объекта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описание содержит начальное значение, то это значение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Иначе – значение каждый раз становится неопределенным</a:t>
            </a:r>
          </a:p>
          <a:p>
            <a:endParaRPr lang="ru-RU" dirty="0" smtClean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0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Автоматическое хранение объектов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 smtClean="0"/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 smtClean="0"/>
              <a:t>В случае рекурсии создаётся своя </a:t>
            </a:r>
            <a:r>
              <a:rPr lang="ru-RU" dirty="0"/>
              <a:t>копия объекта </a:t>
            </a:r>
            <a:r>
              <a:rPr lang="ru-RU" dirty="0" smtClean="0"/>
              <a:t>на </a:t>
            </a:r>
            <a:r>
              <a:rPr lang="ru-RU" dirty="0"/>
              <a:t>каждом уровне 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Область видимости </a:t>
            </a:r>
          </a:p>
          <a:p>
            <a:pPr lvl="1"/>
            <a:r>
              <a:rPr lang="ru-RU" dirty="0" smtClean="0"/>
              <a:t>«блок» без </a:t>
            </a:r>
            <a:r>
              <a:rPr lang="en-US" dirty="0" smtClean="0"/>
              <a:t>static</a:t>
            </a:r>
            <a:r>
              <a:rPr lang="ru-RU" dirty="0" smtClean="0"/>
              <a:t> и </a:t>
            </a:r>
            <a:r>
              <a:rPr lang="en-US" dirty="0" smtClean="0"/>
              <a:t>extern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Инициализация:</a:t>
            </a:r>
          </a:p>
          <a:p>
            <a:pPr lvl="1"/>
            <a:r>
              <a:rPr lang="ru-RU" dirty="0" smtClean="0"/>
              <a:t>Каждый раз, когда исполнение проходит через место описания объекта</a:t>
            </a:r>
          </a:p>
          <a:p>
            <a:pPr lvl="1"/>
            <a:r>
              <a:rPr lang="ru-RU" dirty="0" smtClean="0"/>
              <a:t>Если описание содержит начальное значение, то это значение</a:t>
            </a:r>
          </a:p>
          <a:p>
            <a:pPr lvl="1"/>
            <a:r>
              <a:rPr lang="ru-RU" dirty="0" smtClean="0"/>
              <a:t>Иначе – значение каждый раз становится неопределенным</a:t>
            </a:r>
          </a:p>
          <a:p>
            <a:endParaRPr lang="ru-RU" dirty="0" smtClean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28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Потоковое хранение объектов (С11)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Время жизни – время исполнения потока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Каждый </a:t>
            </a:r>
            <a:r>
              <a:rPr lang="ru-RU" dirty="0">
                <a:solidFill>
                  <a:schemeClr val="bg1"/>
                </a:solidFill>
              </a:rPr>
              <a:t>поток имеет </a:t>
            </a:r>
            <a:r>
              <a:rPr lang="ru-RU" dirty="0" smtClean="0">
                <a:solidFill>
                  <a:schemeClr val="bg1"/>
                </a:solidFill>
              </a:rPr>
              <a:t>копию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Область видимости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«файл» или «блок» +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 err="1">
                <a:solidFill>
                  <a:schemeClr val="bg1"/>
                </a:solidFill>
              </a:rPr>
              <a:t>hread_local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Однократно перед создание нового потока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начальное значение не задано при описании, то память заполняется </a:t>
            </a:r>
            <a:r>
              <a:rPr lang="ru-RU" dirty="0" smtClean="0">
                <a:solidFill>
                  <a:schemeClr val="bg1"/>
                </a:solidFill>
              </a:rPr>
              <a:t>нулями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Потоковое хранение объектов (С11)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Время жизни – время исполнения потока</a:t>
            </a:r>
          </a:p>
          <a:p>
            <a:pPr lvl="1"/>
            <a:r>
              <a:rPr lang="ru-RU" dirty="0" smtClean="0"/>
              <a:t>Каждый </a:t>
            </a:r>
            <a:r>
              <a:rPr lang="ru-RU" dirty="0"/>
              <a:t>поток имеет </a:t>
            </a:r>
            <a:r>
              <a:rPr lang="ru-RU" dirty="0" smtClean="0"/>
              <a:t>копию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Область видимости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«файл» или «блок» +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 err="1">
                <a:solidFill>
                  <a:schemeClr val="bg1"/>
                </a:solidFill>
              </a:rPr>
              <a:t>hread_local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Однократно перед создание нового потока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начальное значение не задано при описании, то память заполняется </a:t>
            </a:r>
            <a:r>
              <a:rPr lang="ru-RU" dirty="0" smtClean="0">
                <a:solidFill>
                  <a:schemeClr val="bg1"/>
                </a:solidFill>
              </a:rPr>
              <a:t>нулями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Потоковое хранение объектов (С11)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Время жизни – время исполнения потока</a:t>
            </a:r>
          </a:p>
          <a:p>
            <a:pPr lvl="1"/>
            <a:r>
              <a:rPr lang="ru-RU" dirty="0" smtClean="0"/>
              <a:t>Каждый </a:t>
            </a:r>
            <a:r>
              <a:rPr lang="ru-RU" dirty="0"/>
              <a:t>поток имеет </a:t>
            </a:r>
            <a:r>
              <a:rPr lang="ru-RU" dirty="0" smtClean="0"/>
              <a:t>копию</a:t>
            </a:r>
          </a:p>
          <a:p>
            <a:endParaRPr lang="ru-RU" dirty="0" smtClean="0"/>
          </a:p>
          <a:p>
            <a:r>
              <a:rPr lang="ru-RU" dirty="0" smtClean="0"/>
              <a:t>Область видимости</a:t>
            </a:r>
          </a:p>
          <a:p>
            <a:pPr lvl="1"/>
            <a:r>
              <a:rPr lang="ru-RU" dirty="0" smtClean="0"/>
              <a:t>«файл» или «блок» + </a:t>
            </a:r>
            <a:r>
              <a:rPr lang="en-US" dirty="0"/>
              <a:t>t</a:t>
            </a:r>
            <a:r>
              <a:rPr lang="ru-RU" dirty="0" err="1"/>
              <a:t>hread_local</a:t>
            </a:r>
            <a:r>
              <a:rPr lang="ru-RU" dirty="0"/>
              <a:t>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Однократно перед создание нового потока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начальное значение не задано при описании, то память заполняется </a:t>
            </a:r>
            <a:r>
              <a:rPr lang="ru-RU" dirty="0" smtClean="0">
                <a:solidFill>
                  <a:schemeClr val="bg1"/>
                </a:solidFill>
              </a:rPr>
              <a:t>нулями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8198024" y="2924944"/>
            <a:ext cx="3384376" cy="79422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thread_local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2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Потоковое хранение объектов (С11)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Время жизни – время исполнения потока</a:t>
            </a:r>
          </a:p>
          <a:p>
            <a:pPr lvl="1"/>
            <a:r>
              <a:rPr lang="ru-RU" dirty="0" smtClean="0"/>
              <a:t>Каждый </a:t>
            </a:r>
            <a:r>
              <a:rPr lang="ru-RU" dirty="0"/>
              <a:t>поток имеет </a:t>
            </a:r>
            <a:r>
              <a:rPr lang="ru-RU" dirty="0" smtClean="0"/>
              <a:t>копию</a:t>
            </a:r>
          </a:p>
          <a:p>
            <a:endParaRPr lang="ru-RU" dirty="0" smtClean="0"/>
          </a:p>
          <a:p>
            <a:r>
              <a:rPr lang="ru-RU" dirty="0" smtClean="0"/>
              <a:t>Область видимости</a:t>
            </a:r>
          </a:p>
          <a:p>
            <a:pPr lvl="1"/>
            <a:r>
              <a:rPr lang="ru-RU" dirty="0" smtClean="0"/>
              <a:t>«файл» или «блок» + </a:t>
            </a:r>
            <a:r>
              <a:rPr lang="en-US" dirty="0"/>
              <a:t>t</a:t>
            </a:r>
            <a:r>
              <a:rPr lang="ru-RU" dirty="0" err="1"/>
              <a:t>hread_local</a:t>
            </a:r>
            <a:r>
              <a:rPr lang="ru-RU" dirty="0"/>
              <a:t>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Инициализация</a:t>
            </a:r>
          </a:p>
          <a:p>
            <a:pPr lvl="1"/>
            <a:r>
              <a:rPr lang="ru-RU" dirty="0" smtClean="0"/>
              <a:t>Однократно перед создание нового потока</a:t>
            </a:r>
          </a:p>
          <a:p>
            <a:pPr lvl="1"/>
            <a:r>
              <a:rPr lang="ru-RU" dirty="0" smtClean="0"/>
              <a:t>Если </a:t>
            </a:r>
            <a:r>
              <a:rPr lang="ru-RU" dirty="0"/>
              <a:t>начальное значение не задано при описании, то память заполняется </a:t>
            </a:r>
            <a:r>
              <a:rPr lang="ru-RU" dirty="0" smtClean="0"/>
              <a:t>нулями</a:t>
            </a:r>
            <a:endParaRPr lang="ru-RU" dirty="0"/>
          </a:p>
        </p:txBody>
      </p:sp>
      <p:sp>
        <p:nvSpPr>
          <p:cNvPr id="4" name="Flowchart: Process 3"/>
          <p:cNvSpPr/>
          <p:nvPr/>
        </p:nvSpPr>
        <p:spPr>
          <a:xfrm>
            <a:off x="8198024" y="2924944"/>
            <a:ext cx="3384376" cy="79422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thread_local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Потоковое хранение объектов (С11)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Время жизни – время исполнения потока</a:t>
            </a:r>
          </a:p>
          <a:p>
            <a:pPr lvl="1"/>
            <a:r>
              <a:rPr lang="ru-RU" dirty="0" smtClean="0"/>
              <a:t>Каждый </a:t>
            </a:r>
            <a:r>
              <a:rPr lang="ru-RU" dirty="0"/>
              <a:t>поток имеет </a:t>
            </a:r>
            <a:r>
              <a:rPr lang="ru-RU" dirty="0" smtClean="0"/>
              <a:t>копию</a:t>
            </a:r>
          </a:p>
          <a:p>
            <a:endParaRPr lang="ru-RU" dirty="0" smtClean="0"/>
          </a:p>
          <a:p>
            <a:r>
              <a:rPr lang="ru-RU" dirty="0" smtClean="0"/>
              <a:t>Область видимости</a:t>
            </a:r>
          </a:p>
          <a:p>
            <a:pPr lvl="1"/>
            <a:r>
              <a:rPr lang="ru-RU" dirty="0" smtClean="0"/>
              <a:t>«файл» или «блок» + </a:t>
            </a:r>
            <a:r>
              <a:rPr lang="en-US" dirty="0"/>
              <a:t>t</a:t>
            </a:r>
            <a:r>
              <a:rPr lang="ru-RU" dirty="0" err="1"/>
              <a:t>hread_local</a:t>
            </a:r>
            <a:r>
              <a:rPr lang="ru-RU" dirty="0"/>
              <a:t>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Инициализация</a:t>
            </a:r>
          </a:p>
          <a:p>
            <a:pPr lvl="1"/>
            <a:r>
              <a:rPr lang="ru-RU" dirty="0" smtClean="0"/>
              <a:t>Однократно перед создание нового потока</a:t>
            </a:r>
          </a:p>
          <a:p>
            <a:pPr lvl="1"/>
            <a:r>
              <a:rPr lang="ru-RU" dirty="0" smtClean="0"/>
              <a:t>Если </a:t>
            </a:r>
            <a:r>
              <a:rPr lang="ru-RU" dirty="0"/>
              <a:t>начальное значение не задано при описании, то память заполняется </a:t>
            </a:r>
            <a:r>
              <a:rPr lang="ru-RU" dirty="0" smtClean="0"/>
              <a:t>нулями</a:t>
            </a:r>
            <a:endParaRPr lang="ru-RU" dirty="0"/>
          </a:p>
        </p:txBody>
      </p:sp>
      <p:sp>
        <p:nvSpPr>
          <p:cNvPr id="4" name="Flowchart: Process 3"/>
          <p:cNvSpPr/>
          <p:nvPr/>
        </p:nvSpPr>
        <p:spPr>
          <a:xfrm>
            <a:off x="8198024" y="2924944"/>
            <a:ext cx="3384376" cy="79422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thread_local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8559174" y="1230213"/>
            <a:ext cx="3024336" cy="15121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Повышает зацепление кода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2081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" r="105" b="25000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1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для разработки ОС </a:t>
            </a:r>
            <a:r>
              <a:rPr lang="en-US" dirty="0">
                <a:solidFill>
                  <a:schemeClr val="bg1"/>
                </a:solidFill>
              </a:rPr>
              <a:t>UNIX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1969-1973, Bell Laboratories</a:t>
            </a:r>
            <a:r>
              <a:rPr lang="ru-RU" dirty="0">
                <a:solidFill>
                  <a:schemeClr val="bg1"/>
                </a:solidFill>
              </a:rPr>
              <a:t>, США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8248"/>
            <a:ext cx="5384800" cy="3589866"/>
          </a:xfrm>
        </p:spPr>
      </p:pic>
    </p:spTree>
    <p:extLst>
      <p:ext uri="{BB962C8B-B14F-4D97-AF65-F5344CB8AC3E}">
        <p14:creationId xmlns:p14="http://schemas.microsoft.com/office/powerpoint/2010/main" val="9888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Лексемы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 smtClean="0"/>
              <a:t>Символы-разделители</a:t>
            </a:r>
          </a:p>
          <a:p>
            <a:r>
              <a:rPr lang="ru-RU" dirty="0" smtClean="0"/>
              <a:t>Идентификаторы</a:t>
            </a:r>
          </a:p>
          <a:p>
            <a:r>
              <a:rPr lang="ru-RU" dirty="0" smtClean="0"/>
              <a:t>Ключевые слова</a:t>
            </a:r>
          </a:p>
          <a:p>
            <a:r>
              <a:rPr lang="ru-RU" dirty="0" smtClean="0"/>
              <a:t>Символы операций и скобки</a:t>
            </a:r>
          </a:p>
          <a:p>
            <a:r>
              <a:rPr lang="ru-RU" dirty="0" smtClean="0"/>
              <a:t>Константы и </a:t>
            </a:r>
            <a:r>
              <a:rPr lang="ru-RU" dirty="0" smtClean="0"/>
              <a:t>строковые </a:t>
            </a:r>
            <a:r>
              <a:rPr lang="ru-RU" dirty="0" smtClean="0"/>
              <a:t>литералы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055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Символы-разделители </a:t>
            </a:r>
            <a:r>
              <a:rPr lang="ru-RU" dirty="0" smtClean="0"/>
              <a:t>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Пробелы</a:t>
            </a:r>
          </a:p>
          <a:p>
            <a:endParaRPr lang="ru-RU" dirty="0" smtClean="0"/>
          </a:p>
          <a:p>
            <a:r>
              <a:rPr lang="ru-RU" dirty="0" smtClean="0"/>
              <a:t>Символы </a:t>
            </a:r>
            <a:r>
              <a:rPr lang="ru-RU" dirty="0" smtClean="0"/>
              <a:t>табуляции</a:t>
            </a:r>
          </a:p>
          <a:p>
            <a:endParaRPr lang="ru-RU" dirty="0" smtClean="0"/>
          </a:p>
          <a:p>
            <a:r>
              <a:rPr lang="ru-RU" dirty="0" smtClean="0"/>
              <a:t>Переводы </a:t>
            </a:r>
            <a:r>
              <a:rPr lang="ru-RU" dirty="0" smtClean="0"/>
              <a:t>строк</a:t>
            </a:r>
          </a:p>
          <a:p>
            <a:endParaRPr lang="ru-RU" dirty="0" smtClean="0"/>
          </a:p>
          <a:p>
            <a:r>
              <a:rPr lang="ru-RU" dirty="0" smtClean="0"/>
              <a:t>Комментарии</a:t>
            </a:r>
            <a:endParaRPr lang="ru-RU" dirty="0" smtClean="0"/>
          </a:p>
          <a:p>
            <a:pPr lvl="1"/>
            <a:r>
              <a:rPr lang="ru-RU" dirty="0" smtClean="0"/>
              <a:t>С89: от /* до */</a:t>
            </a:r>
          </a:p>
          <a:p>
            <a:pPr lvl="1"/>
            <a:r>
              <a:rPr lang="ru-RU" dirty="0" smtClean="0"/>
              <a:t>С99: С89 и от // до конца строки</a:t>
            </a:r>
          </a:p>
          <a:p>
            <a:pPr lvl="1"/>
            <a:r>
              <a:rPr lang="ru-RU" dirty="0" smtClean="0"/>
              <a:t>Эквивалентны одному пробелу</a:t>
            </a:r>
          </a:p>
        </p:txBody>
      </p:sp>
    </p:spTree>
    <p:extLst>
      <p:ext uri="{BB962C8B-B14F-4D97-AF65-F5344CB8AC3E}">
        <p14:creationId xmlns:p14="http://schemas.microsoft.com/office/powerpoint/2010/main" val="23811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Идентификаторы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</a:t>
            </a:r>
            <a:r>
              <a:rPr lang="ru-RU" dirty="0" smtClean="0">
                <a:solidFill>
                  <a:schemeClr val="bg1"/>
                </a:solidFill>
              </a:rPr>
              <a:t>оследовательность </a:t>
            </a:r>
            <a:r>
              <a:rPr lang="ru-RU" dirty="0">
                <a:solidFill>
                  <a:schemeClr val="bg1"/>
                </a:solidFill>
              </a:rPr>
              <a:t>букв и </a:t>
            </a:r>
            <a:r>
              <a:rPr lang="ru-RU" dirty="0" smtClean="0">
                <a:solidFill>
                  <a:schemeClr val="bg1"/>
                </a:solidFill>
              </a:rPr>
              <a:t>цифр, начинающаяся с буквы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Знак подчеркивания </a:t>
            </a:r>
            <a:r>
              <a:rPr lang="ru-RU" dirty="0">
                <a:solidFill>
                  <a:schemeClr val="bg1"/>
                </a:solidFill>
              </a:rPr>
              <a:t>_ </a:t>
            </a:r>
            <a:r>
              <a:rPr lang="ru-RU" dirty="0" smtClean="0">
                <a:solidFill>
                  <a:schemeClr val="bg1"/>
                </a:solidFill>
              </a:rPr>
              <a:t>является буквой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Идентификаторы с внешним связыванием (доступные из других единиц компиляции)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Значимыми являются не менее 6 первых символов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Верхний и нижний регистр могут не различаться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Остальные идентификаторы называются </a:t>
            </a:r>
            <a:r>
              <a:rPr lang="ru-RU" i="1" dirty="0" smtClean="0">
                <a:solidFill>
                  <a:schemeClr val="bg1"/>
                </a:solidFill>
              </a:rPr>
              <a:t>внутренними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</a:t>
            </a:r>
            <a:r>
              <a:rPr lang="ru-RU" dirty="0" smtClean="0">
                <a:solidFill>
                  <a:schemeClr val="bg1"/>
                </a:solidFill>
              </a:rPr>
              <a:t>31 символа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Верхний и нижний регистр </a:t>
            </a:r>
            <a:r>
              <a:rPr lang="ru-RU" dirty="0" smtClean="0">
                <a:solidFill>
                  <a:schemeClr val="bg1"/>
                </a:solidFill>
              </a:rPr>
              <a:t>различаются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Идентификаторы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</a:t>
            </a:r>
            <a:r>
              <a:rPr lang="ru-RU" dirty="0" smtClean="0"/>
              <a:t>оследовательность </a:t>
            </a:r>
            <a:r>
              <a:rPr lang="ru-RU" dirty="0"/>
              <a:t>букв и </a:t>
            </a:r>
            <a:r>
              <a:rPr lang="ru-RU" dirty="0" smtClean="0"/>
              <a:t>цифр, начинающаяся с буквы</a:t>
            </a:r>
          </a:p>
          <a:p>
            <a:pPr lvl="1"/>
            <a:r>
              <a:rPr lang="ru-RU" dirty="0" smtClean="0"/>
              <a:t>Знак подчеркивания </a:t>
            </a:r>
            <a:r>
              <a:rPr lang="ru-RU" dirty="0"/>
              <a:t>_ </a:t>
            </a:r>
            <a:r>
              <a:rPr lang="ru-RU" dirty="0" smtClean="0"/>
              <a:t>является буквой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Идентификаторы с внешним связыванием (доступные из других единиц компиляции)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Значимыми являются не менее 6 первых символов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Верхний и нижний регистр могут не различаться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Остальные идентификаторы называются </a:t>
            </a:r>
            <a:r>
              <a:rPr lang="ru-RU" i="1" dirty="0" smtClean="0">
                <a:solidFill>
                  <a:schemeClr val="bg1"/>
                </a:solidFill>
              </a:rPr>
              <a:t>внутренними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</a:t>
            </a:r>
            <a:r>
              <a:rPr lang="ru-RU" dirty="0" smtClean="0">
                <a:solidFill>
                  <a:schemeClr val="bg1"/>
                </a:solidFill>
              </a:rPr>
              <a:t>31 символа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Верхний и нижний регистр </a:t>
            </a:r>
            <a:r>
              <a:rPr lang="ru-RU" dirty="0" smtClean="0">
                <a:solidFill>
                  <a:schemeClr val="bg1"/>
                </a:solidFill>
              </a:rPr>
              <a:t>различаются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Идентификаторы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</a:t>
            </a:r>
            <a:r>
              <a:rPr lang="ru-RU" dirty="0" smtClean="0"/>
              <a:t>оследовательность </a:t>
            </a:r>
            <a:r>
              <a:rPr lang="ru-RU" dirty="0"/>
              <a:t>букв и </a:t>
            </a:r>
            <a:r>
              <a:rPr lang="ru-RU" dirty="0" smtClean="0"/>
              <a:t>цифр, начинающаяся с буквы</a:t>
            </a:r>
          </a:p>
          <a:p>
            <a:pPr lvl="1"/>
            <a:r>
              <a:rPr lang="ru-RU" dirty="0" smtClean="0"/>
              <a:t>Знак подчеркивания </a:t>
            </a:r>
            <a:r>
              <a:rPr lang="ru-RU" dirty="0"/>
              <a:t>_ </a:t>
            </a:r>
            <a:r>
              <a:rPr lang="ru-RU" dirty="0" smtClean="0"/>
              <a:t>является буквой</a:t>
            </a:r>
          </a:p>
          <a:p>
            <a:endParaRPr lang="en-US" dirty="0" smtClean="0"/>
          </a:p>
          <a:p>
            <a:r>
              <a:rPr lang="ru-RU" dirty="0" smtClean="0"/>
              <a:t>Идентификаторы с внешним связыванием (доступные из других единиц компиляции)</a:t>
            </a:r>
          </a:p>
          <a:p>
            <a:pPr lvl="1"/>
            <a:r>
              <a:rPr lang="ru-RU" dirty="0" smtClean="0"/>
              <a:t>Значимыми являются не менее 6 первых символов</a:t>
            </a:r>
          </a:p>
          <a:p>
            <a:pPr lvl="1"/>
            <a:r>
              <a:rPr lang="ru-RU" dirty="0" smtClean="0"/>
              <a:t>Верхний и нижний регистр могут не различаться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Остальные идентификаторы называются </a:t>
            </a:r>
            <a:r>
              <a:rPr lang="ru-RU" i="1" dirty="0" smtClean="0">
                <a:solidFill>
                  <a:schemeClr val="bg1"/>
                </a:solidFill>
              </a:rPr>
              <a:t>внутренними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</a:t>
            </a:r>
            <a:r>
              <a:rPr lang="ru-RU" dirty="0" smtClean="0">
                <a:solidFill>
                  <a:schemeClr val="bg1"/>
                </a:solidFill>
              </a:rPr>
              <a:t>31 символа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Верхний и нижний регистр </a:t>
            </a:r>
            <a:r>
              <a:rPr lang="ru-RU" dirty="0" smtClean="0">
                <a:solidFill>
                  <a:schemeClr val="bg1"/>
                </a:solidFill>
              </a:rPr>
              <a:t>различаются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5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Идентификаторы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</a:t>
            </a:r>
            <a:r>
              <a:rPr lang="ru-RU" dirty="0" smtClean="0"/>
              <a:t>оследовательность </a:t>
            </a:r>
            <a:r>
              <a:rPr lang="ru-RU" dirty="0"/>
              <a:t>букв и </a:t>
            </a:r>
            <a:r>
              <a:rPr lang="ru-RU" dirty="0" smtClean="0"/>
              <a:t>цифр, начинающаяся с буквы</a:t>
            </a:r>
          </a:p>
          <a:p>
            <a:pPr lvl="1"/>
            <a:r>
              <a:rPr lang="ru-RU" dirty="0" smtClean="0"/>
              <a:t>Знак подчеркивания </a:t>
            </a:r>
            <a:r>
              <a:rPr lang="ru-RU" dirty="0"/>
              <a:t>_ </a:t>
            </a:r>
            <a:r>
              <a:rPr lang="ru-RU" dirty="0" smtClean="0"/>
              <a:t>является буквой</a:t>
            </a:r>
          </a:p>
          <a:p>
            <a:endParaRPr lang="en-US" dirty="0" smtClean="0"/>
          </a:p>
          <a:p>
            <a:r>
              <a:rPr lang="ru-RU" dirty="0" smtClean="0"/>
              <a:t>Идентификаторы с внешним связыванием (доступные из других единиц компиляции)</a:t>
            </a:r>
          </a:p>
          <a:p>
            <a:pPr lvl="1"/>
            <a:r>
              <a:rPr lang="ru-RU" dirty="0" smtClean="0"/>
              <a:t>Значимыми являются не менее 6 первых символов</a:t>
            </a:r>
          </a:p>
          <a:p>
            <a:pPr lvl="1"/>
            <a:r>
              <a:rPr lang="ru-RU" dirty="0" smtClean="0"/>
              <a:t>Верхний и нижний регистр могут не различаться</a:t>
            </a:r>
          </a:p>
          <a:p>
            <a:endParaRPr lang="en-US" dirty="0" smtClean="0"/>
          </a:p>
          <a:p>
            <a:r>
              <a:rPr lang="ru-RU" dirty="0" smtClean="0"/>
              <a:t>Остальные идентификаторы</a:t>
            </a:r>
          </a:p>
          <a:p>
            <a:pPr lvl="1"/>
            <a:r>
              <a:rPr lang="ru-RU" dirty="0"/>
              <a:t>Значимыми являются не менее </a:t>
            </a:r>
            <a:r>
              <a:rPr lang="ru-RU" dirty="0" smtClean="0"/>
              <a:t>31 символа</a:t>
            </a:r>
            <a:endParaRPr lang="ru-RU" dirty="0"/>
          </a:p>
          <a:p>
            <a:pPr lvl="1"/>
            <a:r>
              <a:rPr lang="ru-RU" dirty="0"/>
              <a:t>Верхний и нижний регистр </a:t>
            </a:r>
            <a:r>
              <a:rPr lang="ru-RU" dirty="0" smtClean="0"/>
              <a:t>различаются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1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ANSI: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auto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break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case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char 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continue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default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do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double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else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extern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for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goto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if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long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register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return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short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signed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static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switch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typedef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union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unsigned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void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volatile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while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C99: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_Bool/bool _Complex/complex _Imaginary/imaginary inline restrict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C11: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 smtClean="0">
                <a:solidFill>
                  <a:schemeClr val="bg1"/>
                </a:solidFill>
              </a:rPr>
              <a:t>Alignas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alignas</a:t>
            </a:r>
            <a:r>
              <a:rPr lang="en-US" dirty="0" smtClean="0">
                <a:solidFill>
                  <a:schemeClr val="bg1"/>
                </a:solidFill>
              </a:rPr>
              <a:t> _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 _Atomic/</a:t>
            </a:r>
            <a:r>
              <a:rPr lang="en-US" dirty="0" err="1" smtClean="0">
                <a:solidFill>
                  <a:schemeClr val="bg1"/>
                </a:solidFill>
              </a:rPr>
              <a:t>atomic_bool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atomic_int</a:t>
            </a:r>
            <a:r>
              <a:rPr lang="en-US" dirty="0" smtClean="0">
                <a:solidFill>
                  <a:schemeClr val="bg1"/>
                </a:solidFill>
              </a:rPr>
              <a:t>, etc. _Generic _</a:t>
            </a:r>
            <a:r>
              <a:rPr lang="en-US" dirty="0" err="1" smtClean="0">
                <a:solidFill>
                  <a:schemeClr val="bg1"/>
                </a:solidFill>
              </a:rPr>
              <a:t>Noreturn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_</a:t>
            </a:r>
            <a:r>
              <a:rPr lang="en-US" dirty="0" err="1" smtClean="0">
                <a:solidFill>
                  <a:schemeClr val="bg1"/>
                </a:solidFill>
              </a:rPr>
              <a:t>Static_assert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static_assert</a:t>
            </a:r>
            <a:r>
              <a:rPr lang="en-US" dirty="0" smtClean="0">
                <a:solidFill>
                  <a:schemeClr val="bg1"/>
                </a:solidFill>
              </a:rPr>
              <a:t> _</a:t>
            </a:r>
            <a:r>
              <a:rPr lang="en-US" dirty="0" err="1" smtClean="0">
                <a:solidFill>
                  <a:schemeClr val="bg1"/>
                </a:solidFill>
              </a:rPr>
              <a:t>Thread_local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thread_local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7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ANSI:</a:t>
            </a:r>
            <a:endParaRPr lang="ru-RU" dirty="0" smtClean="0"/>
          </a:p>
          <a:p>
            <a:pPr lvl="1"/>
            <a:r>
              <a:rPr lang="en-US" dirty="0" smtClean="0"/>
              <a:t>auto</a:t>
            </a:r>
            <a:r>
              <a:rPr lang="ru-RU" dirty="0" smtClean="0"/>
              <a:t> </a:t>
            </a:r>
            <a:r>
              <a:rPr lang="en-US" dirty="0" smtClean="0"/>
              <a:t>break</a:t>
            </a:r>
            <a:r>
              <a:rPr lang="ru-RU" dirty="0" smtClean="0"/>
              <a:t> </a:t>
            </a:r>
            <a:r>
              <a:rPr lang="en-US" dirty="0" smtClean="0"/>
              <a:t>case</a:t>
            </a:r>
            <a:r>
              <a:rPr lang="ru-RU" dirty="0" smtClean="0"/>
              <a:t> </a:t>
            </a:r>
            <a:r>
              <a:rPr lang="en-US" dirty="0" smtClean="0"/>
              <a:t>char </a:t>
            </a:r>
            <a:r>
              <a:rPr lang="en-US" dirty="0" err="1" smtClean="0"/>
              <a:t>const</a:t>
            </a:r>
            <a:r>
              <a:rPr lang="en-US" dirty="0" smtClean="0"/>
              <a:t> continue</a:t>
            </a:r>
            <a:r>
              <a:rPr lang="ru-RU" dirty="0" smtClean="0"/>
              <a:t> </a:t>
            </a:r>
            <a:r>
              <a:rPr lang="en-US" dirty="0" smtClean="0"/>
              <a:t>default</a:t>
            </a:r>
            <a:r>
              <a:rPr lang="ru-RU" dirty="0" smtClean="0"/>
              <a:t> </a:t>
            </a:r>
            <a:r>
              <a:rPr lang="en-US" dirty="0" smtClean="0"/>
              <a:t>do</a:t>
            </a:r>
            <a:endParaRPr lang="en-US" dirty="0"/>
          </a:p>
          <a:p>
            <a:pPr lvl="1"/>
            <a:r>
              <a:rPr lang="en-US" dirty="0" smtClean="0"/>
              <a:t>double</a:t>
            </a:r>
            <a:r>
              <a:rPr lang="ru-RU" dirty="0" smtClean="0"/>
              <a:t> </a:t>
            </a:r>
            <a:r>
              <a:rPr lang="en-US" dirty="0" smtClean="0"/>
              <a:t>else</a:t>
            </a:r>
            <a:r>
              <a:rPr lang="ru-RU" dirty="0" smtClean="0"/>
              <a:t> </a:t>
            </a:r>
            <a:r>
              <a:rPr lang="en-US" dirty="0" err="1" smtClean="0"/>
              <a:t>enum</a:t>
            </a:r>
            <a:r>
              <a:rPr lang="ru-RU" dirty="0" smtClean="0"/>
              <a:t> </a:t>
            </a:r>
            <a:r>
              <a:rPr lang="en-US" dirty="0" smtClean="0"/>
              <a:t>extern</a:t>
            </a:r>
            <a:r>
              <a:rPr lang="ru-RU" dirty="0" smtClean="0"/>
              <a:t> </a:t>
            </a:r>
            <a:r>
              <a:rPr lang="en-US" dirty="0" smtClean="0"/>
              <a:t>float</a:t>
            </a:r>
            <a:r>
              <a:rPr lang="ru-RU" dirty="0" smtClean="0"/>
              <a:t> </a:t>
            </a:r>
            <a:r>
              <a:rPr lang="en-US" dirty="0" smtClean="0"/>
              <a:t>for</a:t>
            </a:r>
            <a:r>
              <a:rPr lang="ru-RU" dirty="0" smtClean="0"/>
              <a:t> </a:t>
            </a:r>
            <a:r>
              <a:rPr lang="en-US" dirty="0" err="1" smtClean="0"/>
              <a:t>goto</a:t>
            </a:r>
            <a:r>
              <a:rPr lang="ru-RU" dirty="0" smtClean="0"/>
              <a:t> </a:t>
            </a:r>
            <a:r>
              <a:rPr lang="en-US" dirty="0" smtClean="0"/>
              <a:t>if</a:t>
            </a:r>
          </a:p>
          <a:p>
            <a:pPr lvl="1"/>
            <a:r>
              <a:rPr lang="en-US" dirty="0" err="1" smtClean="0"/>
              <a:t>int</a:t>
            </a:r>
            <a:r>
              <a:rPr lang="ru-RU" dirty="0" smtClean="0"/>
              <a:t> </a:t>
            </a:r>
            <a:r>
              <a:rPr lang="en-US" dirty="0" smtClean="0"/>
              <a:t>long</a:t>
            </a:r>
            <a:r>
              <a:rPr lang="ru-RU" dirty="0" smtClean="0"/>
              <a:t> </a:t>
            </a:r>
            <a:r>
              <a:rPr lang="en-US" dirty="0" smtClean="0"/>
              <a:t>register</a:t>
            </a:r>
            <a:r>
              <a:rPr lang="ru-RU" dirty="0" smtClean="0"/>
              <a:t> </a:t>
            </a:r>
            <a:r>
              <a:rPr lang="en-US" dirty="0" smtClean="0"/>
              <a:t>return</a:t>
            </a:r>
            <a:r>
              <a:rPr lang="ru-RU" dirty="0" smtClean="0"/>
              <a:t> </a:t>
            </a:r>
            <a:r>
              <a:rPr lang="en-US" dirty="0" smtClean="0"/>
              <a:t>short</a:t>
            </a:r>
            <a:r>
              <a:rPr lang="ru-RU" dirty="0" smtClean="0"/>
              <a:t> </a:t>
            </a:r>
            <a:r>
              <a:rPr lang="en-US" dirty="0" smtClean="0"/>
              <a:t>signed</a:t>
            </a:r>
            <a:r>
              <a:rPr lang="ru-RU" dirty="0" smtClean="0"/>
              <a:t> </a:t>
            </a:r>
            <a:r>
              <a:rPr lang="en-US" dirty="0" err="1" smtClean="0"/>
              <a:t>sizeof</a:t>
            </a:r>
            <a:r>
              <a:rPr lang="ru-RU" dirty="0" smtClean="0"/>
              <a:t> </a:t>
            </a:r>
            <a:r>
              <a:rPr lang="en-US" dirty="0" smtClean="0"/>
              <a:t>static</a:t>
            </a:r>
          </a:p>
          <a:p>
            <a:pPr lvl="1"/>
            <a:r>
              <a:rPr lang="en-US" dirty="0" err="1" smtClean="0"/>
              <a:t>struct</a:t>
            </a:r>
            <a:r>
              <a:rPr lang="ru-RU" dirty="0" smtClean="0"/>
              <a:t> </a:t>
            </a:r>
            <a:r>
              <a:rPr lang="en-US" dirty="0" smtClean="0"/>
              <a:t>switch</a:t>
            </a:r>
            <a:r>
              <a:rPr lang="ru-RU" dirty="0" smtClean="0"/>
              <a:t> </a:t>
            </a:r>
            <a:r>
              <a:rPr lang="en-US" dirty="0" err="1" smtClean="0"/>
              <a:t>typedef</a:t>
            </a:r>
            <a:r>
              <a:rPr lang="ru-RU" dirty="0" smtClean="0"/>
              <a:t> </a:t>
            </a:r>
            <a:r>
              <a:rPr lang="en-US" dirty="0" smtClean="0"/>
              <a:t>union</a:t>
            </a:r>
            <a:r>
              <a:rPr lang="ru-RU" dirty="0" smtClean="0"/>
              <a:t> </a:t>
            </a:r>
            <a:r>
              <a:rPr lang="en-US" dirty="0" smtClean="0"/>
              <a:t>unsigned</a:t>
            </a:r>
            <a:r>
              <a:rPr lang="ru-RU" dirty="0" smtClean="0"/>
              <a:t> </a:t>
            </a:r>
            <a:r>
              <a:rPr lang="en-US" dirty="0" smtClean="0"/>
              <a:t>void</a:t>
            </a:r>
            <a:r>
              <a:rPr lang="ru-RU" dirty="0" smtClean="0"/>
              <a:t> </a:t>
            </a:r>
            <a:r>
              <a:rPr lang="en-US" dirty="0" smtClean="0"/>
              <a:t>volatile</a:t>
            </a:r>
            <a:r>
              <a:rPr lang="ru-RU" dirty="0" smtClean="0"/>
              <a:t> </a:t>
            </a:r>
            <a:r>
              <a:rPr lang="en-US" dirty="0" smtClean="0"/>
              <a:t>while</a:t>
            </a:r>
          </a:p>
          <a:p>
            <a:endParaRPr lang="ru-RU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C99: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_Bool/bool _Complex/complex _Imaginary/imaginary inline restrict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C11: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 smtClean="0">
                <a:solidFill>
                  <a:schemeClr val="bg1"/>
                </a:solidFill>
              </a:rPr>
              <a:t>Alignas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alignas</a:t>
            </a:r>
            <a:r>
              <a:rPr lang="en-US" dirty="0" smtClean="0">
                <a:solidFill>
                  <a:schemeClr val="bg1"/>
                </a:solidFill>
              </a:rPr>
              <a:t> _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 _Atomic/</a:t>
            </a:r>
            <a:r>
              <a:rPr lang="en-US" dirty="0" err="1" smtClean="0">
                <a:solidFill>
                  <a:schemeClr val="bg1"/>
                </a:solidFill>
              </a:rPr>
              <a:t>atomic_bool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atomic_int</a:t>
            </a:r>
            <a:r>
              <a:rPr lang="en-US" dirty="0" smtClean="0">
                <a:solidFill>
                  <a:schemeClr val="bg1"/>
                </a:solidFill>
              </a:rPr>
              <a:t>, etc. _Generic _</a:t>
            </a:r>
            <a:r>
              <a:rPr lang="en-US" dirty="0" err="1" smtClean="0">
                <a:solidFill>
                  <a:schemeClr val="bg1"/>
                </a:solidFill>
              </a:rPr>
              <a:t>Noreturn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_</a:t>
            </a:r>
            <a:r>
              <a:rPr lang="en-US" dirty="0" err="1" smtClean="0">
                <a:solidFill>
                  <a:schemeClr val="bg1"/>
                </a:solidFill>
              </a:rPr>
              <a:t>Static_assert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static_assert</a:t>
            </a:r>
            <a:r>
              <a:rPr lang="en-US" dirty="0" smtClean="0">
                <a:solidFill>
                  <a:schemeClr val="bg1"/>
                </a:solidFill>
              </a:rPr>
              <a:t> _</a:t>
            </a:r>
            <a:r>
              <a:rPr lang="en-US" dirty="0" err="1" smtClean="0">
                <a:solidFill>
                  <a:schemeClr val="bg1"/>
                </a:solidFill>
              </a:rPr>
              <a:t>Thread_local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thread_local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13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ANSI:</a:t>
            </a:r>
            <a:endParaRPr lang="ru-RU" dirty="0" smtClean="0"/>
          </a:p>
          <a:p>
            <a:pPr lvl="1"/>
            <a:r>
              <a:rPr lang="en-US" dirty="0" smtClean="0"/>
              <a:t>auto</a:t>
            </a:r>
            <a:r>
              <a:rPr lang="ru-RU" dirty="0" smtClean="0"/>
              <a:t> </a:t>
            </a:r>
            <a:r>
              <a:rPr lang="en-US" dirty="0" smtClean="0"/>
              <a:t>break</a:t>
            </a:r>
            <a:r>
              <a:rPr lang="ru-RU" dirty="0" smtClean="0"/>
              <a:t> </a:t>
            </a:r>
            <a:r>
              <a:rPr lang="en-US" dirty="0" smtClean="0"/>
              <a:t>case</a:t>
            </a:r>
            <a:r>
              <a:rPr lang="ru-RU" dirty="0" smtClean="0"/>
              <a:t> </a:t>
            </a:r>
            <a:r>
              <a:rPr lang="en-US" dirty="0" smtClean="0"/>
              <a:t>char </a:t>
            </a:r>
            <a:r>
              <a:rPr lang="en-US" dirty="0" err="1" smtClean="0"/>
              <a:t>const</a:t>
            </a:r>
            <a:r>
              <a:rPr lang="en-US" dirty="0" smtClean="0"/>
              <a:t> continue</a:t>
            </a:r>
            <a:r>
              <a:rPr lang="ru-RU" dirty="0" smtClean="0"/>
              <a:t> </a:t>
            </a:r>
            <a:r>
              <a:rPr lang="en-US" dirty="0" smtClean="0"/>
              <a:t>default</a:t>
            </a:r>
            <a:r>
              <a:rPr lang="ru-RU" dirty="0" smtClean="0"/>
              <a:t> </a:t>
            </a:r>
            <a:r>
              <a:rPr lang="en-US" dirty="0" smtClean="0"/>
              <a:t>do</a:t>
            </a:r>
            <a:endParaRPr lang="en-US" dirty="0"/>
          </a:p>
          <a:p>
            <a:pPr lvl="1"/>
            <a:r>
              <a:rPr lang="en-US" dirty="0" smtClean="0"/>
              <a:t>double</a:t>
            </a:r>
            <a:r>
              <a:rPr lang="ru-RU" dirty="0" smtClean="0"/>
              <a:t> </a:t>
            </a:r>
            <a:r>
              <a:rPr lang="en-US" dirty="0" smtClean="0"/>
              <a:t>else</a:t>
            </a:r>
            <a:r>
              <a:rPr lang="ru-RU" dirty="0" smtClean="0"/>
              <a:t> </a:t>
            </a:r>
            <a:r>
              <a:rPr lang="en-US" dirty="0" err="1" smtClean="0"/>
              <a:t>enum</a:t>
            </a:r>
            <a:r>
              <a:rPr lang="ru-RU" dirty="0" smtClean="0"/>
              <a:t> </a:t>
            </a:r>
            <a:r>
              <a:rPr lang="en-US" dirty="0" smtClean="0"/>
              <a:t>extern</a:t>
            </a:r>
            <a:r>
              <a:rPr lang="ru-RU" dirty="0" smtClean="0"/>
              <a:t> </a:t>
            </a:r>
            <a:r>
              <a:rPr lang="en-US" dirty="0" smtClean="0"/>
              <a:t>float</a:t>
            </a:r>
            <a:r>
              <a:rPr lang="ru-RU" dirty="0" smtClean="0"/>
              <a:t> </a:t>
            </a:r>
            <a:r>
              <a:rPr lang="en-US" dirty="0" smtClean="0"/>
              <a:t>for</a:t>
            </a:r>
            <a:r>
              <a:rPr lang="ru-RU" dirty="0" smtClean="0"/>
              <a:t> </a:t>
            </a:r>
            <a:r>
              <a:rPr lang="en-US" dirty="0" err="1" smtClean="0"/>
              <a:t>goto</a:t>
            </a:r>
            <a:r>
              <a:rPr lang="ru-RU" dirty="0" smtClean="0"/>
              <a:t> </a:t>
            </a:r>
            <a:r>
              <a:rPr lang="en-US" dirty="0" smtClean="0"/>
              <a:t>if</a:t>
            </a:r>
          </a:p>
          <a:p>
            <a:pPr lvl="1"/>
            <a:r>
              <a:rPr lang="en-US" dirty="0" err="1" smtClean="0"/>
              <a:t>int</a:t>
            </a:r>
            <a:r>
              <a:rPr lang="ru-RU" dirty="0" smtClean="0"/>
              <a:t> </a:t>
            </a:r>
            <a:r>
              <a:rPr lang="en-US" dirty="0" smtClean="0"/>
              <a:t>long</a:t>
            </a:r>
            <a:r>
              <a:rPr lang="ru-RU" dirty="0" smtClean="0"/>
              <a:t> </a:t>
            </a:r>
            <a:r>
              <a:rPr lang="en-US" dirty="0" smtClean="0"/>
              <a:t>register</a:t>
            </a:r>
            <a:r>
              <a:rPr lang="ru-RU" dirty="0" smtClean="0"/>
              <a:t> </a:t>
            </a:r>
            <a:r>
              <a:rPr lang="en-US" dirty="0" smtClean="0"/>
              <a:t>return</a:t>
            </a:r>
            <a:r>
              <a:rPr lang="ru-RU" dirty="0" smtClean="0"/>
              <a:t> </a:t>
            </a:r>
            <a:r>
              <a:rPr lang="en-US" dirty="0" smtClean="0"/>
              <a:t>short</a:t>
            </a:r>
            <a:r>
              <a:rPr lang="ru-RU" dirty="0" smtClean="0"/>
              <a:t> </a:t>
            </a:r>
            <a:r>
              <a:rPr lang="en-US" dirty="0" smtClean="0"/>
              <a:t>signed</a:t>
            </a:r>
            <a:r>
              <a:rPr lang="ru-RU" dirty="0" smtClean="0"/>
              <a:t> </a:t>
            </a:r>
            <a:r>
              <a:rPr lang="en-US" dirty="0" err="1" smtClean="0"/>
              <a:t>sizeof</a:t>
            </a:r>
            <a:r>
              <a:rPr lang="ru-RU" dirty="0" smtClean="0"/>
              <a:t> </a:t>
            </a:r>
            <a:r>
              <a:rPr lang="en-US" dirty="0" smtClean="0"/>
              <a:t>static</a:t>
            </a:r>
          </a:p>
          <a:p>
            <a:pPr lvl="1"/>
            <a:r>
              <a:rPr lang="en-US" dirty="0" err="1" smtClean="0"/>
              <a:t>struct</a:t>
            </a:r>
            <a:r>
              <a:rPr lang="ru-RU" dirty="0" smtClean="0"/>
              <a:t> </a:t>
            </a:r>
            <a:r>
              <a:rPr lang="en-US" dirty="0" smtClean="0"/>
              <a:t>switch</a:t>
            </a:r>
            <a:r>
              <a:rPr lang="ru-RU" dirty="0" smtClean="0"/>
              <a:t> </a:t>
            </a:r>
            <a:r>
              <a:rPr lang="en-US" dirty="0" err="1" smtClean="0"/>
              <a:t>typedef</a:t>
            </a:r>
            <a:r>
              <a:rPr lang="ru-RU" dirty="0" smtClean="0"/>
              <a:t> </a:t>
            </a:r>
            <a:r>
              <a:rPr lang="en-US" dirty="0" smtClean="0"/>
              <a:t>union</a:t>
            </a:r>
            <a:r>
              <a:rPr lang="ru-RU" dirty="0" smtClean="0"/>
              <a:t> </a:t>
            </a:r>
            <a:r>
              <a:rPr lang="en-US" dirty="0" smtClean="0"/>
              <a:t>unsigned</a:t>
            </a:r>
            <a:r>
              <a:rPr lang="ru-RU" dirty="0" smtClean="0"/>
              <a:t> </a:t>
            </a:r>
            <a:r>
              <a:rPr lang="en-US" dirty="0" smtClean="0"/>
              <a:t>void</a:t>
            </a:r>
            <a:r>
              <a:rPr lang="ru-RU" dirty="0" smtClean="0"/>
              <a:t> </a:t>
            </a:r>
            <a:r>
              <a:rPr lang="en-US" dirty="0" smtClean="0"/>
              <a:t>volatile</a:t>
            </a:r>
            <a:r>
              <a:rPr lang="ru-RU" dirty="0" smtClean="0"/>
              <a:t> </a:t>
            </a:r>
            <a:r>
              <a:rPr lang="en-US" dirty="0" smtClean="0"/>
              <a:t>while</a:t>
            </a:r>
          </a:p>
          <a:p>
            <a:endParaRPr lang="ru-RU" dirty="0" smtClean="0"/>
          </a:p>
          <a:p>
            <a:r>
              <a:rPr lang="en-US" dirty="0" smtClean="0"/>
              <a:t>C99:</a:t>
            </a:r>
          </a:p>
          <a:p>
            <a:pPr lvl="1"/>
            <a:r>
              <a:rPr lang="en-US" dirty="0" smtClean="0"/>
              <a:t>_Bool/bool _Complex/complex _Imaginary/imaginary inline restrict</a:t>
            </a:r>
          </a:p>
          <a:p>
            <a:endParaRPr lang="ru-RU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C11: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 smtClean="0">
                <a:solidFill>
                  <a:schemeClr val="bg1"/>
                </a:solidFill>
              </a:rPr>
              <a:t>Alignas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alignas</a:t>
            </a:r>
            <a:r>
              <a:rPr lang="en-US" dirty="0" smtClean="0">
                <a:solidFill>
                  <a:schemeClr val="bg1"/>
                </a:solidFill>
              </a:rPr>
              <a:t> _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 _Atomic/</a:t>
            </a:r>
            <a:r>
              <a:rPr lang="en-US" dirty="0" err="1" smtClean="0">
                <a:solidFill>
                  <a:schemeClr val="bg1"/>
                </a:solidFill>
              </a:rPr>
              <a:t>atomic_bool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atomic_int</a:t>
            </a:r>
            <a:r>
              <a:rPr lang="en-US" dirty="0" smtClean="0">
                <a:solidFill>
                  <a:schemeClr val="bg1"/>
                </a:solidFill>
              </a:rPr>
              <a:t>, etc. _Generic _</a:t>
            </a:r>
            <a:r>
              <a:rPr lang="en-US" dirty="0" err="1" smtClean="0">
                <a:solidFill>
                  <a:schemeClr val="bg1"/>
                </a:solidFill>
              </a:rPr>
              <a:t>Noreturn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_</a:t>
            </a:r>
            <a:r>
              <a:rPr lang="en-US" dirty="0" err="1" smtClean="0">
                <a:solidFill>
                  <a:schemeClr val="bg1"/>
                </a:solidFill>
              </a:rPr>
              <a:t>Static_assert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static_assert</a:t>
            </a:r>
            <a:r>
              <a:rPr lang="en-US" dirty="0" smtClean="0">
                <a:solidFill>
                  <a:schemeClr val="bg1"/>
                </a:solidFill>
              </a:rPr>
              <a:t> _</a:t>
            </a:r>
            <a:r>
              <a:rPr lang="en-US" dirty="0" err="1" smtClean="0">
                <a:solidFill>
                  <a:schemeClr val="bg1"/>
                </a:solidFill>
              </a:rPr>
              <a:t>Thread_local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thread_local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859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ANSI:</a:t>
            </a:r>
            <a:endParaRPr lang="ru-RU" dirty="0" smtClean="0"/>
          </a:p>
          <a:p>
            <a:pPr lvl="1"/>
            <a:r>
              <a:rPr lang="en-US" dirty="0" smtClean="0"/>
              <a:t>auto</a:t>
            </a:r>
            <a:r>
              <a:rPr lang="ru-RU" dirty="0" smtClean="0"/>
              <a:t> </a:t>
            </a:r>
            <a:r>
              <a:rPr lang="en-US" dirty="0" smtClean="0"/>
              <a:t>break</a:t>
            </a:r>
            <a:r>
              <a:rPr lang="ru-RU" dirty="0" smtClean="0"/>
              <a:t> </a:t>
            </a:r>
            <a:r>
              <a:rPr lang="en-US" dirty="0" smtClean="0"/>
              <a:t>case</a:t>
            </a:r>
            <a:r>
              <a:rPr lang="ru-RU" dirty="0" smtClean="0"/>
              <a:t> </a:t>
            </a:r>
            <a:r>
              <a:rPr lang="en-US" dirty="0" smtClean="0"/>
              <a:t>char </a:t>
            </a:r>
            <a:r>
              <a:rPr lang="en-US" dirty="0" err="1" smtClean="0"/>
              <a:t>const</a:t>
            </a:r>
            <a:r>
              <a:rPr lang="en-US" dirty="0" smtClean="0"/>
              <a:t> continue</a:t>
            </a:r>
            <a:r>
              <a:rPr lang="ru-RU" dirty="0" smtClean="0"/>
              <a:t> </a:t>
            </a:r>
            <a:r>
              <a:rPr lang="en-US" dirty="0" smtClean="0"/>
              <a:t>default</a:t>
            </a:r>
            <a:r>
              <a:rPr lang="ru-RU" dirty="0" smtClean="0"/>
              <a:t> </a:t>
            </a:r>
            <a:r>
              <a:rPr lang="en-US" dirty="0" smtClean="0"/>
              <a:t>do</a:t>
            </a:r>
            <a:endParaRPr lang="en-US" dirty="0"/>
          </a:p>
          <a:p>
            <a:pPr lvl="1"/>
            <a:r>
              <a:rPr lang="en-US" dirty="0" smtClean="0"/>
              <a:t>double</a:t>
            </a:r>
            <a:r>
              <a:rPr lang="ru-RU" dirty="0" smtClean="0"/>
              <a:t> </a:t>
            </a:r>
            <a:r>
              <a:rPr lang="en-US" dirty="0" smtClean="0"/>
              <a:t>else</a:t>
            </a:r>
            <a:r>
              <a:rPr lang="ru-RU" dirty="0" smtClean="0"/>
              <a:t> </a:t>
            </a:r>
            <a:r>
              <a:rPr lang="en-US" dirty="0" err="1" smtClean="0"/>
              <a:t>enum</a:t>
            </a:r>
            <a:r>
              <a:rPr lang="ru-RU" dirty="0" smtClean="0"/>
              <a:t> </a:t>
            </a:r>
            <a:r>
              <a:rPr lang="en-US" dirty="0" smtClean="0"/>
              <a:t>extern</a:t>
            </a:r>
            <a:r>
              <a:rPr lang="ru-RU" dirty="0" smtClean="0"/>
              <a:t> </a:t>
            </a:r>
            <a:r>
              <a:rPr lang="en-US" dirty="0" smtClean="0"/>
              <a:t>float</a:t>
            </a:r>
            <a:r>
              <a:rPr lang="ru-RU" dirty="0" smtClean="0"/>
              <a:t> </a:t>
            </a:r>
            <a:r>
              <a:rPr lang="en-US" dirty="0" smtClean="0"/>
              <a:t>for</a:t>
            </a:r>
            <a:r>
              <a:rPr lang="ru-RU" dirty="0" smtClean="0"/>
              <a:t> </a:t>
            </a:r>
            <a:r>
              <a:rPr lang="en-US" dirty="0" err="1" smtClean="0"/>
              <a:t>goto</a:t>
            </a:r>
            <a:r>
              <a:rPr lang="ru-RU" dirty="0" smtClean="0"/>
              <a:t> </a:t>
            </a:r>
            <a:r>
              <a:rPr lang="en-US" dirty="0" smtClean="0"/>
              <a:t>if</a:t>
            </a:r>
          </a:p>
          <a:p>
            <a:pPr lvl="1"/>
            <a:r>
              <a:rPr lang="en-US" dirty="0" err="1" smtClean="0"/>
              <a:t>int</a:t>
            </a:r>
            <a:r>
              <a:rPr lang="ru-RU" dirty="0" smtClean="0"/>
              <a:t> </a:t>
            </a:r>
            <a:r>
              <a:rPr lang="en-US" dirty="0" smtClean="0"/>
              <a:t>long</a:t>
            </a:r>
            <a:r>
              <a:rPr lang="ru-RU" dirty="0" smtClean="0"/>
              <a:t> </a:t>
            </a:r>
            <a:r>
              <a:rPr lang="en-US" dirty="0" smtClean="0"/>
              <a:t>register</a:t>
            </a:r>
            <a:r>
              <a:rPr lang="ru-RU" dirty="0" smtClean="0"/>
              <a:t> </a:t>
            </a:r>
            <a:r>
              <a:rPr lang="en-US" dirty="0" smtClean="0"/>
              <a:t>return</a:t>
            </a:r>
            <a:r>
              <a:rPr lang="ru-RU" dirty="0" smtClean="0"/>
              <a:t> </a:t>
            </a:r>
            <a:r>
              <a:rPr lang="en-US" dirty="0" smtClean="0"/>
              <a:t>short</a:t>
            </a:r>
            <a:r>
              <a:rPr lang="ru-RU" dirty="0" smtClean="0"/>
              <a:t> </a:t>
            </a:r>
            <a:r>
              <a:rPr lang="en-US" dirty="0" smtClean="0"/>
              <a:t>signed</a:t>
            </a:r>
            <a:r>
              <a:rPr lang="ru-RU" dirty="0" smtClean="0"/>
              <a:t> </a:t>
            </a:r>
            <a:r>
              <a:rPr lang="en-US" dirty="0" err="1" smtClean="0"/>
              <a:t>sizeof</a:t>
            </a:r>
            <a:r>
              <a:rPr lang="ru-RU" dirty="0" smtClean="0"/>
              <a:t> </a:t>
            </a:r>
            <a:r>
              <a:rPr lang="en-US" dirty="0" smtClean="0"/>
              <a:t>static</a:t>
            </a:r>
          </a:p>
          <a:p>
            <a:pPr lvl="1"/>
            <a:r>
              <a:rPr lang="en-US" dirty="0" err="1" smtClean="0"/>
              <a:t>struct</a:t>
            </a:r>
            <a:r>
              <a:rPr lang="ru-RU" dirty="0" smtClean="0"/>
              <a:t> </a:t>
            </a:r>
            <a:r>
              <a:rPr lang="en-US" dirty="0" smtClean="0"/>
              <a:t>switch</a:t>
            </a:r>
            <a:r>
              <a:rPr lang="ru-RU" dirty="0" smtClean="0"/>
              <a:t> </a:t>
            </a:r>
            <a:r>
              <a:rPr lang="en-US" dirty="0" err="1" smtClean="0"/>
              <a:t>typedef</a:t>
            </a:r>
            <a:r>
              <a:rPr lang="ru-RU" dirty="0" smtClean="0"/>
              <a:t> </a:t>
            </a:r>
            <a:r>
              <a:rPr lang="en-US" dirty="0" smtClean="0"/>
              <a:t>union</a:t>
            </a:r>
            <a:r>
              <a:rPr lang="ru-RU" dirty="0" smtClean="0"/>
              <a:t> </a:t>
            </a:r>
            <a:r>
              <a:rPr lang="en-US" dirty="0" smtClean="0"/>
              <a:t>unsigned</a:t>
            </a:r>
            <a:r>
              <a:rPr lang="ru-RU" dirty="0" smtClean="0"/>
              <a:t> </a:t>
            </a:r>
            <a:r>
              <a:rPr lang="en-US" dirty="0" smtClean="0"/>
              <a:t>void</a:t>
            </a:r>
            <a:r>
              <a:rPr lang="ru-RU" dirty="0" smtClean="0"/>
              <a:t> </a:t>
            </a:r>
            <a:r>
              <a:rPr lang="en-US" dirty="0" smtClean="0"/>
              <a:t>volatile</a:t>
            </a:r>
            <a:r>
              <a:rPr lang="ru-RU" dirty="0" smtClean="0"/>
              <a:t> </a:t>
            </a:r>
            <a:r>
              <a:rPr lang="en-US" dirty="0" smtClean="0"/>
              <a:t>while</a:t>
            </a:r>
          </a:p>
          <a:p>
            <a:endParaRPr lang="ru-RU" dirty="0" smtClean="0"/>
          </a:p>
          <a:p>
            <a:r>
              <a:rPr lang="en-US" dirty="0" smtClean="0"/>
              <a:t>C99:</a:t>
            </a:r>
          </a:p>
          <a:p>
            <a:pPr lvl="1"/>
            <a:r>
              <a:rPr lang="en-US" dirty="0" smtClean="0"/>
              <a:t>_Bool/bool _Complex/complex _Imaginary/imaginary inline restrict</a:t>
            </a:r>
          </a:p>
          <a:p>
            <a:endParaRPr lang="ru-RU" dirty="0" smtClean="0"/>
          </a:p>
          <a:p>
            <a:r>
              <a:rPr lang="en-US" dirty="0" smtClean="0"/>
              <a:t>C11:</a:t>
            </a:r>
          </a:p>
          <a:p>
            <a:pPr lvl="1"/>
            <a:r>
              <a:rPr lang="en-US" dirty="0"/>
              <a:t>_</a:t>
            </a:r>
            <a:r>
              <a:rPr lang="en-US" dirty="0" err="1" smtClean="0"/>
              <a:t>Alignas</a:t>
            </a:r>
            <a:r>
              <a:rPr lang="en-US" dirty="0" smtClean="0"/>
              <a:t>/</a:t>
            </a:r>
            <a:r>
              <a:rPr lang="en-US" dirty="0" err="1" smtClean="0"/>
              <a:t>alignas</a:t>
            </a:r>
            <a:r>
              <a:rPr lang="en-US" dirty="0" smtClean="0"/>
              <a:t> _</a:t>
            </a:r>
            <a:r>
              <a:rPr lang="en-US" dirty="0" err="1" smtClean="0"/>
              <a:t>Alignof</a:t>
            </a:r>
            <a:r>
              <a:rPr lang="en-US" dirty="0" smtClean="0"/>
              <a:t>/</a:t>
            </a:r>
            <a:r>
              <a:rPr lang="en-US" dirty="0" err="1" smtClean="0"/>
              <a:t>alignof</a:t>
            </a:r>
            <a:r>
              <a:rPr lang="en-US" dirty="0" smtClean="0"/>
              <a:t> _Atomic/</a:t>
            </a:r>
            <a:r>
              <a:rPr lang="en-US" dirty="0" err="1" smtClean="0"/>
              <a:t>atomic_bool</a:t>
            </a:r>
            <a:r>
              <a:rPr lang="en-US" dirty="0" smtClean="0"/>
              <a:t>, </a:t>
            </a:r>
            <a:r>
              <a:rPr lang="en-US" dirty="0" err="1" smtClean="0"/>
              <a:t>atomic_int</a:t>
            </a:r>
            <a:r>
              <a:rPr lang="en-US" dirty="0" smtClean="0"/>
              <a:t>, etc. _Generic _</a:t>
            </a:r>
            <a:r>
              <a:rPr lang="en-US" dirty="0" err="1" smtClean="0"/>
              <a:t>Noreturn</a:t>
            </a:r>
            <a:r>
              <a:rPr lang="en-US" dirty="0" smtClean="0"/>
              <a:t>/</a:t>
            </a:r>
            <a:r>
              <a:rPr lang="en-US" dirty="0" err="1" smtClean="0"/>
              <a:t>noreturn</a:t>
            </a:r>
            <a:r>
              <a:rPr lang="en-US" dirty="0"/>
              <a:t> </a:t>
            </a:r>
            <a:r>
              <a:rPr lang="en-US" dirty="0" smtClean="0"/>
              <a:t>_</a:t>
            </a:r>
            <a:r>
              <a:rPr lang="en-US" dirty="0" err="1" smtClean="0"/>
              <a:t>Static_assert</a:t>
            </a:r>
            <a:r>
              <a:rPr lang="en-US" dirty="0" smtClean="0"/>
              <a:t>/</a:t>
            </a:r>
            <a:r>
              <a:rPr lang="en-US" dirty="0" err="1" smtClean="0"/>
              <a:t>static_assert</a:t>
            </a:r>
            <a:r>
              <a:rPr lang="en-US" dirty="0" smtClean="0"/>
              <a:t> _</a:t>
            </a:r>
            <a:r>
              <a:rPr lang="en-US" dirty="0" err="1" smtClean="0"/>
              <a:t>Thread_local</a:t>
            </a:r>
            <a:r>
              <a:rPr lang="en-US" dirty="0" smtClean="0"/>
              <a:t>/</a:t>
            </a:r>
            <a:r>
              <a:rPr lang="en-US" dirty="0" err="1" smtClean="0"/>
              <a:t>thread_local</a:t>
            </a:r>
            <a:endParaRPr lang="en-US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02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1969-1973, Bell Laboratories</a:t>
            </a:r>
            <a:r>
              <a:rPr lang="ru-RU" dirty="0">
                <a:solidFill>
                  <a:schemeClr val="bg1"/>
                </a:solidFill>
              </a:rPr>
              <a:t>, США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8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</p:spTree>
    <p:extLst>
      <p:ext uri="{BB962C8B-B14F-4D97-AF65-F5344CB8AC3E}">
        <p14:creationId xmlns:p14="http://schemas.microsoft.com/office/powerpoint/2010/main" val="24516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и скобки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Скобки</a:t>
            </a:r>
          </a:p>
          <a:p>
            <a:pPr lvl="1"/>
            <a:r>
              <a:rPr lang="ru-RU" dirty="0" smtClean="0"/>
              <a:t> </a:t>
            </a:r>
            <a:r>
              <a:rPr lang="en-US" dirty="0" smtClean="0"/>
              <a:t>[ ] { } ( )</a:t>
            </a:r>
          </a:p>
          <a:p>
            <a:r>
              <a:rPr lang="ru-RU" dirty="0" smtClean="0"/>
              <a:t>Унарные</a:t>
            </a:r>
          </a:p>
          <a:p>
            <a:pPr lvl="1"/>
            <a:r>
              <a:rPr lang="ru-RU" dirty="0" smtClean="0"/>
              <a:t> </a:t>
            </a:r>
            <a:r>
              <a:rPr lang="en-US" dirty="0"/>
              <a:t>-- ++ </a:t>
            </a:r>
            <a:r>
              <a:rPr lang="ru-RU" dirty="0" smtClean="0"/>
              <a:t>! </a:t>
            </a:r>
            <a:r>
              <a:rPr lang="en-US" dirty="0" smtClean="0"/>
              <a:t>~ &amp;</a:t>
            </a:r>
            <a:r>
              <a:rPr lang="ru-RU" dirty="0" smtClean="0"/>
              <a:t> * + -</a:t>
            </a:r>
            <a:endParaRPr lang="en-US" dirty="0" smtClean="0"/>
          </a:p>
          <a:p>
            <a:r>
              <a:rPr lang="ru-RU" dirty="0" smtClean="0"/>
              <a:t>Бинарные </a:t>
            </a:r>
          </a:p>
          <a:p>
            <a:pPr lvl="1"/>
            <a:r>
              <a:rPr lang="en-US" dirty="0" smtClean="0"/>
              <a:t>&amp;&amp; || &lt;&lt; &gt;&gt; -&gt; . , &amp; ^ | * + - </a:t>
            </a:r>
            <a:r>
              <a:rPr lang="ru-RU" dirty="0" smtClean="0"/>
              <a:t>/ </a:t>
            </a:r>
            <a:r>
              <a:rPr lang="en-US" dirty="0" smtClean="0"/>
              <a:t>%</a:t>
            </a:r>
            <a:endParaRPr lang="ru-RU" dirty="0" smtClean="0"/>
          </a:p>
          <a:p>
            <a:pPr lvl="1"/>
            <a:r>
              <a:rPr lang="en-US" dirty="0" smtClean="0"/>
              <a:t>= == &lt; &gt; &lt;= &gt;= != += -= /= %= &lt;&lt;= &gt;&gt;= &amp;= |= ^=</a:t>
            </a:r>
          </a:p>
          <a:p>
            <a:r>
              <a:rPr lang="ru-RU" dirty="0" smtClean="0"/>
              <a:t>Тернарные</a:t>
            </a:r>
          </a:p>
          <a:p>
            <a:pPr lvl="1"/>
            <a:r>
              <a:rPr lang="ru-RU" dirty="0" smtClean="0"/>
              <a:t> </a:t>
            </a:r>
            <a:r>
              <a:rPr lang="en-US" dirty="0" smtClean="0"/>
              <a:t>?:</a:t>
            </a:r>
            <a:endParaRPr lang="ru-RU" dirty="0" smtClean="0"/>
          </a:p>
          <a:p>
            <a:r>
              <a:rPr lang="ru-RU" dirty="0" smtClean="0"/>
              <a:t>Другое</a:t>
            </a:r>
          </a:p>
          <a:p>
            <a:pPr lvl="1"/>
            <a:r>
              <a:rPr lang="en-US" dirty="0" smtClean="0"/>
              <a:t>…</a:t>
            </a:r>
            <a:r>
              <a:rPr lang="ru-RU" dirty="0" smtClean="0"/>
              <a:t> 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8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 smtClean="0"/>
              <a:t>Целые</a:t>
            </a:r>
            <a:endParaRPr lang="ru-RU" dirty="0"/>
          </a:p>
          <a:p>
            <a:r>
              <a:rPr lang="ru-RU" dirty="0" smtClean="0"/>
              <a:t>Символьные</a:t>
            </a:r>
            <a:endParaRPr lang="ru-RU" dirty="0"/>
          </a:p>
          <a:p>
            <a:r>
              <a:rPr lang="ru-RU" dirty="0" smtClean="0"/>
              <a:t>С плавающей точкой</a:t>
            </a:r>
          </a:p>
          <a:p>
            <a:r>
              <a:rPr lang="ru-RU" dirty="0" smtClean="0"/>
              <a:t>Константы перечислимых типов</a:t>
            </a:r>
          </a:p>
          <a:p>
            <a:r>
              <a:rPr lang="ru-RU" dirty="0" smtClean="0"/>
              <a:t>Строковые литералы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2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Целые константы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8-ричная константа </a:t>
            </a:r>
            <a:r>
              <a:rPr lang="ru-RU" dirty="0" smtClean="0">
                <a:solidFill>
                  <a:schemeClr val="bg1"/>
                </a:solidFill>
              </a:rPr>
              <a:t>начинается с цифры 0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10-тичная </a:t>
            </a:r>
            <a:r>
              <a:rPr lang="ru-RU" dirty="0">
                <a:solidFill>
                  <a:schemeClr val="bg1"/>
                </a:solidFill>
              </a:rPr>
              <a:t>константа </a:t>
            </a:r>
            <a:r>
              <a:rPr lang="ru-RU" dirty="0" smtClean="0">
                <a:solidFill>
                  <a:schemeClr val="bg1"/>
                </a:solidFill>
              </a:rPr>
              <a:t>начинается </a:t>
            </a:r>
            <a:r>
              <a:rPr lang="ru-RU" dirty="0">
                <a:solidFill>
                  <a:schemeClr val="bg1"/>
                </a:solidFill>
              </a:rPr>
              <a:t>не с цифры 0 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16-ричная </a:t>
            </a:r>
            <a:r>
              <a:rPr lang="ru-RU" dirty="0">
                <a:solidFill>
                  <a:schemeClr val="bg1"/>
                </a:solidFill>
              </a:rPr>
              <a:t>константа </a:t>
            </a:r>
            <a:r>
              <a:rPr lang="ru-RU" dirty="0" smtClean="0">
                <a:solidFill>
                  <a:schemeClr val="bg1"/>
                </a:solidFill>
              </a:rPr>
              <a:t>начинается с 0х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Далее идут цифры или буквы от а до </a:t>
            </a:r>
            <a:r>
              <a:rPr lang="en-US" dirty="0" smtClean="0">
                <a:solidFill>
                  <a:schemeClr val="bg1"/>
                </a:solidFill>
              </a:rPr>
              <a:t>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(регистр </a:t>
            </a:r>
            <a:r>
              <a:rPr lang="ru-RU" dirty="0">
                <a:solidFill>
                  <a:schemeClr val="bg1"/>
                </a:solidFill>
              </a:rPr>
              <a:t>не </a:t>
            </a:r>
            <a:r>
              <a:rPr lang="ru-RU" dirty="0" smtClean="0">
                <a:solidFill>
                  <a:schemeClr val="bg1"/>
                </a:solidFill>
              </a:rPr>
              <a:t>важен)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Целая константа может заканчиваться суффиксом </a:t>
            </a:r>
            <a:r>
              <a:rPr lang="en-US" dirty="0" smtClean="0">
                <a:solidFill>
                  <a:schemeClr val="bg1"/>
                </a:solidFill>
              </a:rPr>
              <a:t>L, LL, </a:t>
            </a:r>
            <a:r>
              <a:rPr lang="en-US" dirty="0">
                <a:solidFill>
                  <a:schemeClr val="bg1"/>
                </a:solidFill>
              </a:rPr>
              <a:t>U, UL, </a:t>
            </a:r>
            <a:r>
              <a:rPr lang="en-US" dirty="0" smtClean="0">
                <a:solidFill>
                  <a:schemeClr val="bg1"/>
                </a:solidFill>
              </a:rPr>
              <a:t>ULL</a:t>
            </a:r>
            <a:r>
              <a:rPr lang="ru-RU" dirty="0" smtClean="0">
                <a:solidFill>
                  <a:schemeClr val="bg1"/>
                </a:solidFill>
              </a:rPr>
              <a:t>, влияющим на её тип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Регистр </a:t>
            </a:r>
            <a:r>
              <a:rPr lang="ru-RU" dirty="0">
                <a:solidFill>
                  <a:schemeClr val="bg1"/>
                </a:solidFill>
              </a:rPr>
              <a:t>не </a:t>
            </a:r>
            <a:r>
              <a:rPr lang="ru-RU" dirty="0" smtClean="0">
                <a:solidFill>
                  <a:schemeClr val="bg1"/>
                </a:solidFill>
              </a:rPr>
              <a:t>важен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Целые константы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Общий вид</a:t>
            </a:r>
          </a:p>
          <a:p>
            <a:pPr lvl="1"/>
            <a:r>
              <a:rPr lang="ru-RU" dirty="0" smtClean="0"/>
              <a:t>0 восьмеричные-цифры</a:t>
            </a:r>
            <a:r>
              <a:rPr lang="en-US" dirty="0" smtClean="0"/>
              <a:t> </a:t>
            </a:r>
            <a:r>
              <a:rPr lang="ru-RU" dirty="0" smtClean="0"/>
              <a:t>суффикс</a:t>
            </a:r>
          </a:p>
          <a:p>
            <a:pPr lvl="1"/>
            <a:r>
              <a:rPr lang="ru-RU" dirty="0" smtClean="0"/>
              <a:t>не-</a:t>
            </a:r>
            <a:r>
              <a:rPr lang="ru-RU" dirty="0" smtClean="0"/>
              <a:t>0 десятичные-цифры </a:t>
            </a:r>
            <a:r>
              <a:rPr lang="ru-RU" dirty="0"/>
              <a:t>суффикс</a:t>
            </a:r>
            <a:endParaRPr lang="ru-RU" dirty="0" smtClean="0"/>
          </a:p>
          <a:p>
            <a:pPr lvl="1"/>
            <a:r>
              <a:rPr lang="ru-RU" dirty="0" smtClean="0"/>
              <a:t>0</a:t>
            </a:r>
            <a:r>
              <a:rPr lang="en-US" dirty="0" smtClean="0"/>
              <a:t>x </a:t>
            </a:r>
            <a:r>
              <a:rPr lang="ru-RU" dirty="0" smtClean="0"/>
              <a:t>шестнадцатеричные-цифры </a:t>
            </a:r>
            <a:r>
              <a:rPr lang="ru-RU" dirty="0"/>
              <a:t>суффикс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Суффикс – пустая строка или </a:t>
            </a:r>
            <a:r>
              <a:rPr lang="en-US" dirty="0" smtClean="0">
                <a:solidFill>
                  <a:schemeClr val="bg1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, LL, </a:t>
            </a:r>
            <a:r>
              <a:rPr lang="en-US" dirty="0">
                <a:solidFill>
                  <a:schemeClr val="bg1"/>
                </a:solidFill>
              </a:rPr>
              <a:t>U, UL, </a:t>
            </a:r>
            <a:r>
              <a:rPr lang="en-US" dirty="0" smtClean="0">
                <a:solidFill>
                  <a:schemeClr val="bg1"/>
                </a:solidFill>
              </a:rPr>
              <a:t>ULL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Регистр </a:t>
            </a:r>
            <a:r>
              <a:rPr lang="ru-RU" dirty="0">
                <a:solidFill>
                  <a:schemeClr val="bg1"/>
                </a:solidFill>
              </a:rPr>
              <a:t>не </a:t>
            </a:r>
            <a:r>
              <a:rPr lang="ru-RU" dirty="0" smtClean="0">
                <a:solidFill>
                  <a:schemeClr val="bg1"/>
                </a:solidFill>
              </a:rPr>
              <a:t>важен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Значение определяется по правилам записи чисел в позиционной систем счисления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Целые константы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Общий вид</a:t>
            </a:r>
          </a:p>
          <a:p>
            <a:pPr lvl="1"/>
            <a:r>
              <a:rPr lang="ru-RU" dirty="0" smtClean="0"/>
              <a:t>0 восьмеричные-цифры</a:t>
            </a:r>
            <a:r>
              <a:rPr lang="en-US" dirty="0" smtClean="0"/>
              <a:t> </a:t>
            </a:r>
            <a:r>
              <a:rPr lang="ru-RU" dirty="0" smtClean="0"/>
              <a:t>суффикс</a:t>
            </a:r>
          </a:p>
          <a:p>
            <a:pPr lvl="1"/>
            <a:r>
              <a:rPr lang="ru-RU" dirty="0" smtClean="0"/>
              <a:t>не-</a:t>
            </a:r>
            <a:r>
              <a:rPr lang="ru-RU" dirty="0" smtClean="0"/>
              <a:t>0 десятичные-цифры </a:t>
            </a:r>
            <a:r>
              <a:rPr lang="ru-RU" dirty="0"/>
              <a:t>суффикс</a:t>
            </a:r>
            <a:endParaRPr lang="ru-RU" dirty="0" smtClean="0"/>
          </a:p>
          <a:p>
            <a:pPr lvl="1"/>
            <a:r>
              <a:rPr lang="ru-RU" dirty="0" smtClean="0"/>
              <a:t>0</a:t>
            </a:r>
            <a:r>
              <a:rPr lang="en-US" dirty="0" smtClean="0"/>
              <a:t>x </a:t>
            </a:r>
            <a:r>
              <a:rPr lang="ru-RU" dirty="0" smtClean="0"/>
              <a:t>шестнадцатеричные-цифры </a:t>
            </a:r>
            <a:r>
              <a:rPr lang="ru-RU" dirty="0"/>
              <a:t>суффикс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Суффикс – пустая строка или </a:t>
            </a:r>
            <a:r>
              <a:rPr lang="en-US" dirty="0" smtClean="0"/>
              <a:t>L</a:t>
            </a:r>
            <a:r>
              <a:rPr lang="en-US" dirty="0" smtClean="0"/>
              <a:t>, LL, </a:t>
            </a:r>
            <a:r>
              <a:rPr lang="en-US" dirty="0"/>
              <a:t>U, UL, </a:t>
            </a:r>
            <a:r>
              <a:rPr lang="en-US" dirty="0" smtClean="0"/>
              <a:t>ULL</a:t>
            </a:r>
            <a:endParaRPr lang="ru-RU" dirty="0" smtClean="0"/>
          </a:p>
          <a:p>
            <a:pPr lvl="1"/>
            <a:r>
              <a:rPr lang="ru-RU" dirty="0" smtClean="0"/>
              <a:t>Регистр </a:t>
            </a:r>
            <a:r>
              <a:rPr lang="ru-RU" dirty="0"/>
              <a:t>не </a:t>
            </a:r>
            <a:r>
              <a:rPr lang="ru-RU" dirty="0" smtClean="0"/>
              <a:t>важен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Значение определяется по правилам записи чисел в позиционной систем счисления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Целые константы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Общий вид</a:t>
            </a:r>
          </a:p>
          <a:p>
            <a:pPr lvl="1"/>
            <a:r>
              <a:rPr lang="ru-RU" dirty="0" smtClean="0"/>
              <a:t>0 восьмеричные-цифры</a:t>
            </a:r>
            <a:r>
              <a:rPr lang="en-US" dirty="0" smtClean="0"/>
              <a:t> </a:t>
            </a:r>
            <a:r>
              <a:rPr lang="ru-RU" dirty="0" smtClean="0"/>
              <a:t>суффикс</a:t>
            </a:r>
          </a:p>
          <a:p>
            <a:pPr lvl="1"/>
            <a:r>
              <a:rPr lang="ru-RU" dirty="0" smtClean="0"/>
              <a:t>не-</a:t>
            </a:r>
            <a:r>
              <a:rPr lang="ru-RU" dirty="0" smtClean="0"/>
              <a:t>0 десятичные-цифры </a:t>
            </a:r>
            <a:r>
              <a:rPr lang="ru-RU" dirty="0"/>
              <a:t>суффикс</a:t>
            </a:r>
            <a:endParaRPr lang="ru-RU" dirty="0" smtClean="0"/>
          </a:p>
          <a:p>
            <a:pPr lvl="1"/>
            <a:r>
              <a:rPr lang="ru-RU" dirty="0" smtClean="0"/>
              <a:t>0</a:t>
            </a:r>
            <a:r>
              <a:rPr lang="en-US" dirty="0" smtClean="0"/>
              <a:t>x </a:t>
            </a:r>
            <a:r>
              <a:rPr lang="ru-RU" dirty="0" smtClean="0"/>
              <a:t>шестнадцатеричные-цифры </a:t>
            </a:r>
            <a:r>
              <a:rPr lang="ru-RU" dirty="0"/>
              <a:t>суффикс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Суффикс – пустая строка или </a:t>
            </a:r>
            <a:r>
              <a:rPr lang="en-US" dirty="0" smtClean="0"/>
              <a:t>L</a:t>
            </a:r>
            <a:r>
              <a:rPr lang="en-US" dirty="0" smtClean="0"/>
              <a:t>, LL, </a:t>
            </a:r>
            <a:r>
              <a:rPr lang="en-US" dirty="0"/>
              <a:t>U, UL, </a:t>
            </a:r>
            <a:r>
              <a:rPr lang="en-US" dirty="0" smtClean="0"/>
              <a:t>ULL</a:t>
            </a:r>
            <a:endParaRPr lang="ru-RU" dirty="0" smtClean="0"/>
          </a:p>
          <a:p>
            <a:pPr lvl="1"/>
            <a:r>
              <a:rPr lang="ru-RU" dirty="0" smtClean="0"/>
              <a:t>Регистр </a:t>
            </a:r>
            <a:r>
              <a:rPr lang="ru-RU" dirty="0"/>
              <a:t>не </a:t>
            </a:r>
            <a:r>
              <a:rPr lang="ru-RU" dirty="0" smtClean="0"/>
              <a:t>важен</a:t>
            </a:r>
          </a:p>
          <a:p>
            <a:endParaRPr lang="ru-RU" dirty="0"/>
          </a:p>
          <a:p>
            <a:r>
              <a:rPr lang="ru-RU" dirty="0" smtClean="0"/>
              <a:t>Значение определяется по правилам записи чисел в позиционной систем счисления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целых констант</a:t>
            </a:r>
            <a:endParaRPr lang="ru-RU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36937682"/>
              </p:ext>
            </p:extLst>
          </p:nvPr>
        </p:nvGraphicFramePr>
        <p:xfrm>
          <a:off x="609600" y="1600200"/>
          <a:ext cx="5384799" cy="384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856"/>
                <a:gridCol w="2448272"/>
                <a:gridCol w="234667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10-я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8-я или 16-я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первый из</a:t>
                      </a:r>
                      <a:r>
                        <a:rPr lang="ru-RU" baseline="0" dirty="0" smtClean="0"/>
                        <a:t> типов, достаточный для хранения значения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</a:tr>
              <a:tr h="1825992"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ru-RU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long int</a:t>
                      </a:r>
                    </a:p>
                    <a:p>
                      <a:endParaRPr lang="ru-RU" dirty="0" smtClean="0"/>
                    </a:p>
                    <a:p>
                      <a:r>
                        <a:rPr lang="en-US" dirty="0" smtClean="0"/>
                        <a:t>long </a:t>
                      </a:r>
                      <a:r>
                        <a:rPr lang="en-US" dirty="0" err="1" smtClean="0"/>
                        <a:t>long</a:t>
                      </a:r>
                      <a:r>
                        <a:rPr lang="en-US" dirty="0" smtClean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</a:p>
                    <a:p>
                      <a:r>
                        <a:rPr lang="en-US" dirty="0" smtClean="0"/>
                        <a:t>unsigned int</a:t>
                      </a:r>
                    </a:p>
                    <a:p>
                      <a:r>
                        <a:rPr lang="en-US" dirty="0" smtClean="0"/>
                        <a:t>long int</a:t>
                      </a:r>
                    </a:p>
                    <a:p>
                      <a:r>
                        <a:rPr lang="en-US" dirty="0" smtClean="0"/>
                        <a:t>unsigned long int</a:t>
                      </a:r>
                    </a:p>
                    <a:p>
                      <a:r>
                        <a:rPr lang="en-US" dirty="0" smtClean="0"/>
                        <a:t>long </a:t>
                      </a:r>
                      <a:r>
                        <a:rPr lang="en-US" dirty="0" err="1" smtClean="0"/>
                        <a:t>long</a:t>
                      </a:r>
                      <a:r>
                        <a:rPr lang="en-US" dirty="0" smtClean="0"/>
                        <a:t> int</a:t>
                      </a:r>
                      <a:endParaRPr lang="ru-R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unsigned long </a:t>
                      </a:r>
                      <a:r>
                        <a:rPr lang="en-US" dirty="0" err="1" smtClean="0"/>
                        <a:t>long</a:t>
                      </a:r>
                      <a:r>
                        <a:rPr lang="en-US" dirty="0" smtClean="0"/>
                        <a:t> int</a:t>
                      </a:r>
                      <a:endParaRPr lang="ru-RU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int</a:t>
                      </a:r>
                    </a:p>
                    <a:p>
                      <a:r>
                        <a:rPr lang="en-US" dirty="0" smtClean="0"/>
                        <a:t>unsigned long int</a:t>
                      </a:r>
                    </a:p>
                    <a:p>
                      <a:r>
                        <a:rPr lang="en-US" dirty="0" smtClean="0"/>
                        <a:t>unsigned long </a:t>
                      </a:r>
                      <a:r>
                        <a:rPr lang="en-US" dirty="0" err="1" smtClean="0"/>
                        <a:t>long</a:t>
                      </a:r>
                      <a:r>
                        <a:rPr lang="en-US" baseline="0" dirty="0" smtClean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50248948"/>
              </p:ext>
            </p:extLst>
          </p:nvPr>
        </p:nvGraphicFramePr>
        <p:xfrm>
          <a:off x="6197600" y="1600200"/>
          <a:ext cx="5384799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80"/>
                <a:gridCol w="2419648"/>
                <a:gridCol w="234667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10-я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8-я или 16-я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первый из</a:t>
                      </a:r>
                      <a:r>
                        <a:rPr lang="ru-RU" baseline="0" dirty="0" smtClean="0"/>
                        <a:t> типов, достаточный для хранения значения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int</a:t>
                      </a:r>
                    </a:p>
                    <a:p>
                      <a:endParaRPr lang="ru-RU" dirty="0" smtClean="0"/>
                    </a:p>
                    <a:p>
                      <a:r>
                        <a:rPr lang="en-US" dirty="0" smtClean="0"/>
                        <a:t>long </a:t>
                      </a:r>
                      <a:r>
                        <a:rPr lang="en-US" dirty="0" err="1" smtClean="0"/>
                        <a:t>long</a:t>
                      </a:r>
                      <a:r>
                        <a:rPr lang="en-US" dirty="0" smtClean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int</a:t>
                      </a:r>
                    </a:p>
                    <a:p>
                      <a:r>
                        <a:rPr lang="en-US" dirty="0" smtClean="0"/>
                        <a:t>unsigned long int</a:t>
                      </a:r>
                    </a:p>
                    <a:p>
                      <a:r>
                        <a:rPr lang="en-US" dirty="0" smtClean="0"/>
                        <a:t>long </a:t>
                      </a:r>
                      <a:r>
                        <a:rPr lang="en-US" dirty="0" err="1" smtClean="0"/>
                        <a:t>long</a:t>
                      </a:r>
                      <a:r>
                        <a:rPr lang="en-US" dirty="0" smtClean="0"/>
                        <a:t> int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unsigned long </a:t>
                      </a:r>
                      <a:r>
                        <a:rPr lang="en-US" dirty="0" err="1" smtClean="0"/>
                        <a:t>long</a:t>
                      </a:r>
                      <a:r>
                        <a:rPr lang="en-US" dirty="0" smtClean="0"/>
                        <a:t> int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long int</a:t>
                      </a:r>
                    </a:p>
                    <a:p>
                      <a:r>
                        <a:rPr lang="en-US" dirty="0" smtClean="0"/>
                        <a:t>unsigned long </a:t>
                      </a:r>
                      <a:r>
                        <a:rPr lang="en-US" dirty="0" err="1" smtClean="0"/>
                        <a:t>long</a:t>
                      </a:r>
                      <a:r>
                        <a:rPr lang="en-US" baseline="0" dirty="0" smtClean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</a:t>
                      </a:r>
                      <a:r>
                        <a:rPr lang="en-US" dirty="0" err="1" smtClean="0"/>
                        <a:t>long</a:t>
                      </a:r>
                      <a:r>
                        <a:rPr lang="en-US" baseline="0" dirty="0" smtClean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</a:t>
                      </a:r>
                      <a:r>
                        <a:rPr lang="en-US" dirty="0" err="1" smtClean="0"/>
                        <a:t>long</a:t>
                      </a:r>
                      <a:r>
                        <a:rPr lang="en-US" dirty="0" smtClean="0"/>
                        <a:t> int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unsigned long </a:t>
                      </a:r>
                      <a:r>
                        <a:rPr lang="en-US" dirty="0" err="1" smtClean="0"/>
                        <a:t>long</a:t>
                      </a:r>
                      <a:r>
                        <a:rPr lang="en-US" dirty="0" smtClean="0"/>
                        <a:t> int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long </a:t>
                      </a:r>
                      <a:r>
                        <a:rPr lang="en-US" dirty="0" err="1" smtClean="0"/>
                        <a:t>long</a:t>
                      </a:r>
                      <a:r>
                        <a:rPr lang="en-US" dirty="0" smtClean="0"/>
                        <a:t> int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5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Символьные константы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Необязательный префикс </a:t>
            </a:r>
            <a:r>
              <a:rPr lang="en-US" dirty="0" smtClean="0">
                <a:solidFill>
                  <a:schemeClr val="bg1"/>
                </a:solidFill>
              </a:rPr>
              <a:t>L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без префикса – </a:t>
            </a:r>
            <a:r>
              <a:rPr lang="en-US" sz="2000" dirty="0" smtClean="0">
                <a:solidFill>
                  <a:schemeClr val="bg1"/>
                </a:solidFill>
              </a:rPr>
              <a:t>char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с префиксом – </a:t>
            </a:r>
            <a:r>
              <a:rPr lang="en-US" sz="2000" dirty="0" err="1" smtClean="0">
                <a:solidFill>
                  <a:schemeClr val="bg1"/>
                </a:solidFill>
              </a:rPr>
              <a:t>wchar</a:t>
            </a:r>
            <a:r>
              <a:rPr lang="ru-RU" sz="2000" dirty="0" smtClean="0">
                <a:solidFill>
                  <a:schemeClr val="bg1"/>
                </a:solidFill>
              </a:rPr>
              <a:t>_</a:t>
            </a:r>
            <a:r>
              <a:rPr lang="en-US" sz="2000" dirty="0" smtClean="0">
                <a:solidFill>
                  <a:schemeClr val="bg1"/>
                </a:solidFill>
              </a:rPr>
              <a:t>t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stddef.h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  <a:endParaRPr lang="ru-RU" sz="2000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апостроф символ апостроф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сам символ не апостроф и не перевод строки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значение – код символа в кодировке файла с исходным кодом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апостроф </a:t>
            </a:r>
            <a:r>
              <a:rPr lang="en-US" dirty="0" smtClean="0">
                <a:solidFill>
                  <a:schemeClr val="bg1"/>
                </a:solidFill>
              </a:rPr>
              <a:t>escape-</a:t>
            </a:r>
            <a:r>
              <a:rPr lang="ru-RU" dirty="0" smtClean="0">
                <a:solidFill>
                  <a:schemeClr val="bg1"/>
                </a:solidFill>
              </a:rPr>
              <a:t>послед. апостроф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см. справа разрешенные варианты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значение может зависеть от реализации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2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Символьные константы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/>
              <a:t>Общий вид</a:t>
            </a:r>
          </a:p>
          <a:p>
            <a:pPr lvl="1"/>
            <a:r>
              <a:rPr lang="ru-RU" sz="1800" dirty="0" smtClean="0"/>
              <a:t>префикс </a:t>
            </a:r>
            <a:r>
              <a:rPr lang="en-US" sz="1800" dirty="0"/>
              <a:t>'</a:t>
            </a:r>
            <a:r>
              <a:rPr lang="en-US" sz="1800" dirty="0" smtClean="0"/>
              <a:t> </a:t>
            </a:r>
            <a:r>
              <a:rPr lang="ru-RU" sz="1800" dirty="0" smtClean="0"/>
              <a:t>символ </a:t>
            </a:r>
            <a:r>
              <a:rPr lang="en-US" sz="1800" dirty="0" smtClean="0"/>
              <a:t>'</a:t>
            </a:r>
            <a:endParaRPr lang="ru-RU" sz="1800" dirty="0" smtClean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 smtClean="0"/>
              <a:t>префикс </a:t>
            </a:r>
            <a:r>
              <a:rPr lang="en-US" sz="1800" dirty="0"/>
              <a:t>' </a:t>
            </a:r>
            <a:r>
              <a:rPr lang="en-US" sz="1800" dirty="0" smtClean="0"/>
              <a:t>escape-</a:t>
            </a:r>
            <a:r>
              <a:rPr lang="ru-RU" sz="1800" dirty="0" smtClean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 smtClean="0"/>
          </a:p>
          <a:p>
            <a:r>
              <a:rPr lang="ru-RU" sz="2400" dirty="0" smtClean="0">
                <a:solidFill>
                  <a:schemeClr val="bg1"/>
                </a:solidFill>
              </a:rPr>
              <a:t>Тип</a:t>
            </a: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префикс отсутствует</a:t>
            </a:r>
            <a:r>
              <a:rPr lang="en-US" sz="1800" dirty="0">
                <a:solidFill>
                  <a:schemeClr val="bg1"/>
                </a:solidFill>
              </a:rPr>
              <a:t> – char</a:t>
            </a: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префикс </a:t>
            </a:r>
            <a:r>
              <a:rPr lang="en-US" sz="1800" dirty="0">
                <a:solidFill>
                  <a:schemeClr val="bg1"/>
                </a:solidFill>
              </a:rPr>
              <a:t>L – </a:t>
            </a:r>
            <a:r>
              <a:rPr lang="en-US" sz="1800" dirty="0" err="1">
                <a:solidFill>
                  <a:schemeClr val="bg1"/>
                </a:solidFill>
              </a:rPr>
              <a:t>wchar_t</a:t>
            </a:r>
            <a:r>
              <a:rPr lang="en-US" sz="1800" dirty="0">
                <a:solidFill>
                  <a:schemeClr val="bg1"/>
                </a:solidFill>
              </a:rPr>
              <a:t> (</a:t>
            </a:r>
            <a:r>
              <a:rPr lang="en-US" sz="1800" dirty="0" err="1">
                <a:solidFill>
                  <a:schemeClr val="bg1"/>
                </a:solidFill>
              </a:rPr>
              <a:t>stddef.h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sz="1800" dirty="0" smtClean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Значение 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код </a:t>
            </a:r>
            <a:r>
              <a:rPr lang="ru-RU" sz="1800" dirty="0">
                <a:solidFill>
                  <a:schemeClr val="bg1"/>
                </a:solidFill>
              </a:rPr>
              <a:t>символа </a:t>
            </a:r>
            <a:r>
              <a:rPr lang="ru-RU" sz="1800" dirty="0" smtClean="0">
                <a:solidFill>
                  <a:schemeClr val="bg1"/>
                </a:solidFill>
              </a:rPr>
              <a:t>– зависит от кодировки </a:t>
            </a:r>
            <a:r>
              <a:rPr lang="ru-RU" sz="1800" dirty="0">
                <a:solidFill>
                  <a:schemeClr val="bg1"/>
                </a:solidFill>
              </a:rPr>
              <a:t>файла с исходным </a:t>
            </a:r>
            <a:r>
              <a:rPr lang="ru-RU" sz="1800" dirty="0" smtClean="0">
                <a:solidFill>
                  <a:schemeClr val="bg1"/>
                </a:solidFill>
              </a:rPr>
              <a:t>кодом</a:t>
            </a: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код символа, заданного </a:t>
            </a:r>
            <a:r>
              <a:rPr lang="en-US" sz="1800" dirty="0" smtClean="0">
                <a:solidFill>
                  <a:schemeClr val="bg1"/>
                </a:solidFill>
              </a:rPr>
              <a:t>escape-</a:t>
            </a:r>
            <a:r>
              <a:rPr lang="ru-RU" sz="1800" dirty="0" smtClean="0">
                <a:solidFill>
                  <a:schemeClr val="bg1"/>
                </a:solidFill>
              </a:rPr>
              <a:t>последовательностью, -- зависит от платформы</a:t>
            </a:r>
            <a:endParaRPr lang="ru-RU" sz="1600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57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Символьные константы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/>
              <a:t>Общий вид</a:t>
            </a:r>
          </a:p>
          <a:p>
            <a:pPr lvl="1"/>
            <a:r>
              <a:rPr lang="ru-RU" sz="1800" dirty="0" smtClean="0"/>
              <a:t>префикс </a:t>
            </a:r>
            <a:r>
              <a:rPr lang="en-US" sz="1800" dirty="0"/>
              <a:t>'</a:t>
            </a:r>
            <a:r>
              <a:rPr lang="en-US" sz="1800" dirty="0" smtClean="0"/>
              <a:t> </a:t>
            </a:r>
            <a:r>
              <a:rPr lang="ru-RU" sz="1800" dirty="0" smtClean="0"/>
              <a:t>символ </a:t>
            </a:r>
            <a:r>
              <a:rPr lang="en-US" sz="1800" dirty="0" smtClean="0"/>
              <a:t>'</a:t>
            </a:r>
            <a:endParaRPr lang="ru-RU" sz="1800" dirty="0" smtClean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 smtClean="0"/>
              <a:t>префикс </a:t>
            </a:r>
            <a:r>
              <a:rPr lang="en-US" sz="1800" dirty="0"/>
              <a:t>' </a:t>
            </a:r>
            <a:r>
              <a:rPr lang="en-US" sz="1800" dirty="0" smtClean="0"/>
              <a:t>escape-</a:t>
            </a:r>
            <a:r>
              <a:rPr lang="ru-RU" sz="1800" dirty="0" smtClean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 smtClean="0"/>
          </a:p>
          <a:p>
            <a:r>
              <a:rPr lang="ru-RU" sz="2400" dirty="0" smtClean="0"/>
              <a:t>Тип</a:t>
            </a:r>
          </a:p>
          <a:p>
            <a:pPr lvl="1"/>
            <a:r>
              <a:rPr lang="ru-RU" sz="1800" dirty="0" smtClean="0"/>
              <a:t>префикс отсутствует</a:t>
            </a:r>
            <a:r>
              <a:rPr lang="en-US" sz="1800" dirty="0"/>
              <a:t> – char</a:t>
            </a:r>
          </a:p>
          <a:p>
            <a:pPr lvl="1"/>
            <a:r>
              <a:rPr lang="ru-RU" sz="1800" dirty="0" smtClean="0"/>
              <a:t>префикс </a:t>
            </a:r>
            <a:r>
              <a:rPr lang="en-US" sz="1800" dirty="0"/>
              <a:t>L – </a:t>
            </a:r>
            <a:r>
              <a:rPr lang="en-US" sz="1800" dirty="0" err="1"/>
              <a:t>wchar_t</a:t>
            </a:r>
            <a:r>
              <a:rPr lang="en-US" sz="1800" dirty="0"/>
              <a:t> (</a:t>
            </a:r>
            <a:r>
              <a:rPr lang="en-US" sz="1800" dirty="0" err="1"/>
              <a:t>stddef.h</a:t>
            </a:r>
            <a:r>
              <a:rPr lang="en-US" sz="1800" dirty="0"/>
              <a:t>)</a:t>
            </a:r>
          </a:p>
          <a:p>
            <a:pPr lvl="1"/>
            <a:endParaRPr lang="en-US" sz="1800" dirty="0" smtClean="0"/>
          </a:p>
          <a:p>
            <a:r>
              <a:rPr lang="ru-RU" sz="2400" dirty="0" smtClean="0">
                <a:solidFill>
                  <a:schemeClr val="bg1"/>
                </a:solidFill>
              </a:rPr>
              <a:t>Значение </a:t>
            </a: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код символа, заданного </a:t>
            </a:r>
            <a:r>
              <a:rPr lang="en-US" sz="1800" dirty="0" smtClean="0">
                <a:solidFill>
                  <a:schemeClr val="bg1"/>
                </a:solidFill>
              </a:rPr>
              <a:t>escape-</a:t>
            </a:r>
            <a:r>
              <a:rPr lang="ru-RU" sz="1800" dirty="0" smtClean="0">
                <a:solidFill>
                  <a:schemeClr val="bg1"/>
                </a:solidFill>
              </a:rPr>
              <a:t>последовательностью, -- зависит от платформы</a:t>
            </a:r>
            <a:endParaRPr lang="ru-RU" sz="1600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1969-1973, Bell Laboratories</a:t>
            </a:r>
            <a:r>
              <a:rPr lang="ru-RU" dirty="0"/>
              <a:t>, США</a:t>
            </a:r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</p:spTree>
    <p:extLst>
      <p:ext uri="{BB962C8B-B14F-4D97-AF65-F5344CB8AC3E}">
        <p14:creationId xmlns:p14="http://schemas.microsoft.com/office/powerpoint/2010/main" val="233626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Символьные константы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/>
              <a:t>Общий вид</a:t>
            </a:r>
          </a:p>
          <a:p>
            <a:pPr lvl="1"/>
            <a:r>
              <a:rPr lang="ru-RU" sz="1800" dirty="0" smtClean="0"/>
              <a:t>префикс </a:t>
            </a:r>
            <a:r>
              <a:rPr lang="en-US" sz="1800" dirty="0"/>
              <a:t>'</a:t>
            </a:r>
            <a:r>
              <a:rPr lang="en-US" sz="1800" dirty="0" smtClean="0"/>
              <a:t> </a:t>
            </a:r>
            <a:r>
              <a:rPr lang="ru-RU" sz="1800" dirty="0" smtClean="0"/>
              <a:t>символ </a:t>
            </a:r>
            <a:r>
              <a:rPr lang="en-US" sz="1800" dirty="0"/>
              <a:t>'</a:t>
            </a:r>
            <a:endParaRPr lang="ru-RU" sz="1800" dirty="0" smtClean="0"/>
          </a:p>
          <a:p>
            <a:pPr lvl="2"/>
            <a:r>
              <a:rPr lang="ru-RU" sz="1400" dirty="0" smtClean="0"/>
              <a:t>символ не </a:t>
            </a:r>
            <a:r>
              <a:rPr lang="en-US" sz="1400" dirty="0" smtClean="0"/>
              <a:t>'</a:t>
            </a:r>
            <a:r>
              <a:rPr lang="ru-RU" sz="1400" dirty="0" smtClean="0"/>
              <a:t> и не перевод строки</a:t>
            </a:r>
          </a:p>
          <a:p>
            <a:pPr lvl="1"/>
            <a:r>
              <a:rPr lang="ru-RU" sz="1800" dirty="0" smtClean="0"/>
              <a:t>префикс </a:t>
            </a:r>
            <a:r>
              <a:rPr lang="en-US" sz="1800" dirty="0"/>
              <a:t>' </a:t>
            </a:r>
            <a:r>
              <a:rPr lang="en-US" sz="1800" dirty="0" smtClean="0"/>
              <a:t>escape-</a:t>
            </a:r>
            <a:r>
              <a:rPr lang="ru-RU" sz="1800" dirty="0" smtClean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 smtClean="0"/>
          </a:p>
          <a:p>
            <a:r>
              <a:rPr lang="ru-RU" sz="2400" dirty="0" smtClean="0"/>
              <a:t>Тип</a:t>
            </a:r>
          </a:p>
          <a:p>
            <a:pPr lvl="1"/>
            <a:r>
              <a:rPr lang="ru-RU" sz="1800" dirty="0" smtClean="0"/>
              <a:t>префикс отсутствует</a:t>
            </a:r>
            <a:r>
              <a:rPr lang="en-US" sz="1800" dirty="0"/>
              <a:t> – char</a:t>
            </a:r>
          </a:p>
          <a:p>
            <a:pPr lvl="1"/>
            <a:r>
              <a:rPr lang="ru-RU" sz="1800" dirty="0" smtClean="0"/>
              <a:t>префикс </a:t>
            </a:r>
            <a:r>
              <a:rPr lang="en-US" sz="1800" dirty="0"/>
              <a:t>L – </a:t>
            </a:r>
            <a:r>
              <a:rPr lang="en-US" sz="1800" dirty="0" err="1"/>
              <a:t>wchar_t</a:t>
            </a:r>
            <a:r>
              <a:rPr lang="en-US" sz="1800" dirty="0"/>
              <a:t> (</a:t>
            </a:r>
            <a:r>
              <a:rPr lang="en-US" sz="1800" dirty="0" err="1"/>
              <a:t>stddef.h</a:t>
            </a:r>
            <a:r>
              <a:rPr lang="en-US" sz="1800" dirty="0"/>
              <a:t>)</a:t>
            </a:r>
          </a:p>
          <a:p>
            <a:pPr lvl="1"/>
            <a:endParaRPr lang="en-US" sz="1800" dirty="0" smtClean="0"/>
          </a:p>
          <a:p>
            <a:r>
              <a:rPr lang="ru-RU" sz="2400" dirty="0"/>
              <a:t>Значение </a:t>
            </a:r>
            <a:endParaRPr lang="ru-RU" sz="2400" dirty="0" smtClean="0"/>
          </a:p>
          <a:p>
            <a:pPr lvl="1"/>
            <a:r>
              <a:rPr lang="ru-RU" sz="1800" dirty="0" smtClean="0"/>
              <a:t>код </a:t>
            </a:r>
            <a:r>
              <a:rPr lang="ru-RU" sz="1800" dirty="0"/>
              <a:t>символа </a:t>
            </a:r>
            <a:r>
              <a:rPr lang="ru-RU" sz="1800" dirty="0" smtClean="0"/>
              <a:t>– зависит от кодировки </a:t>
            </a:r>
            <a:r>
              <a:rPr lang="ru-RU" sz="1800" dirty="0"/>
              <a:t>файла с исходным </a:t>
            </a:r>
            <a:r>
              <a:rPr lang="ru-RU" sz="1800" dirty="0" smtClean="0"/>
              <a:t>кодом</a:t>
            </a:r>
          </a:p>
          <a:p>
            <a:pPr lvl="1"/>
            <a:r>
              <a:rPr lang="ru-RU" sz="1800" dirty="0" smtClean="0"/>
              <a:t>код символа, заданного </a:t>
            </a:r>
            <a:r>
              <a:rPr lang="en-US" sz="1800" dirty="0" smtClean="0"/>
              <a:t>escape-</a:t>
            </a:r>
            <a:r>
              <a:rPr lang="ru-RU" sz="1800" dirty="0" smtClean="0"/>
              <a:t>последовательностью, -- зависит от платформы</a:t>
            </a:r>
            <a:endParaRPr lang="ru-RU" sz="1600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06267"/>
              </p:ext>
            </p:extLst>
          </p:nvPr>
        </p:nvGraphicFramePr>
        <p:xfrm>
          <a:off x="6197600" y="1600203"/>
          <a:ext cx="5384800" cy="458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632"/>
                <a:gridCol w="3398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Escape-</a:t>
                      </a:r>
                      <a:r>
                        <a:rPr lang="ru-RU" sz="1400" dirty="0" smtClean="0"/>
                        <a:t>последовательность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\n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Переход в начало следующей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\t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Горизонтальная табуляция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\v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Вертикальная табуляция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\b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Возврат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на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\r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озврат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 начало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\f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Перевод страницы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\a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Звуковой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сигнал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или мигание экрана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\\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Обратная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наклонная черта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\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\?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Знак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вопроса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4093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\'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Одиночная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кавычка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\"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войная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кавычка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\</a:t>
                      </a:r>
                      <a:r>
                        <a:rPr lang="en-US" sz="1400" dirty="0" err="1" smtClean="0"/>
                        <a:t>ooo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восьмеричным кодом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\</a:t>
                      </a:r>
                      <a:r>
                        <a:rPr lang="en-US" sz="1400" dirty="0" err="1" smtClean="0"/>
                        <a:t>xhh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шестнадцатеричным кодом hh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3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с плавающей точкой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Общий вид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знак целая-часть 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ru-RU" dirty="0" smtClean="0">
                <a:solidFill>
                  <a:schemeClr val="bg1"/>
                </a:solidFill>
              </a:rPr>
              <a:t> дробная-часть Е знак-порядка порядок суффикс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Целая часть, </a:t>
            </a:r>
            <a:r>
              <a:rPr lang="ru-RU" dirty="0">
                <a:solidFill>
                  <a:schemeClr val="bg1"/>
                </a:solidFill>
              </a:rPr>
              <a:t>дробная </a:t>
            </a:r>
            <a:r>
              <a:rPr lang="ru-RU" dirty="0" smtClean="0">
                <a:solidFill>
                  <a:schemeClr val="bg1"/>
                </a:solidFill>
              </a:rPr>
              <a:t>часть и порядок -- последовательности цифр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ru-RU" dirty="0">
                <a:solidFill>
                  <a:schemeClr val="bg1"/>
                </a:solidFill>
              </a:rPr>
              <a:t>определяется </a:t>
            </a:r>
            <a:r>
              <a:rPr lang="ru-RU" dirty="0" smtClean="0">
                <a:solidFill>
                  <a:schemeClr val="bg1"/>
                </a:solidFill>
              </a:rPr>
              <a:t>суффиксом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F </a:t>
            </a:r>
            <a:r>
              <a:rPr lang="ru-RU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тип float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L </a:t>
            </a:r>
            <a:r>
              <a:rPr lang="ru-RU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ru-RU" dirty="0">
                <a:solidFill>
                  <a:schemeClr val="bg1"/>
                </a:solidFill>
              </a:rPr>
              <a:t>long </a:t>
            </a:r>
            <a:r>
              <a:rPr lang="ru-RU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Без суффикса </a:t>
            </a:r>
            <a:r>
              <a:rPr lang="en-US" dirty="0" smtClean="0">
                <a:solidFill>
                  <a:schemeClr val="bg1"/>
                </a:solidFill>
              </a:rPr>
              <a:t>-&gt;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ru-RU" dirty="0" err="1" smtClean="0">
                <a:solidFill>
                  <a:schemeClr val="bg1"/>
                </a:solidFill>
              </a:rPr>
              <a:t>double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Регистр суффикса не учитывается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Могут отсутствовать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Целая часть или дробная часть (но не обе вместе)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Десятичная точка или Е с порядком (но не обе вместе)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Знак, знак порядка, суффикс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8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с плавающей точкой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Общий вид</a:t>
            </a:r>
          </a:p>
          <a:p>
            <a:pPr lvl="1"/>
            <a:r>
              <a:rPr lang="ru-RU" dirty="0" smtClean="0"/>
              <a:t>знак целая-часть </a:t>
            </a:r>
            <a:r>
              <a:rPr lang="en-US" dirty="0" smtClean="0"/>
              <a:t>.</a:t>
            </a:r>
            <a:r>
              <a:rPr lang="ru-RU" dirty="0" smtClean="0"/>
              <a:t> дробная-часть Е знак-порядка порядок суффикс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Целая часть, </a:t>
            </a:r>
            <a:r>
              <a:rPr lang="ru-RU" dirty="0">
                <a:solidFill>
                  <a:schemeClr val="bg1"/>
                </a:solidFill>
              </a:rPr>
              <a:t>дробная </a:t>
            </a:r>
            <a:r>
              <a:rPr lang="ru-RU" dirty="0" smtClean="0">
                <a:solidFill>
                  <a:schemeClr val="bg1"/>
                </a:solidFill>
              </a:rPr>
              <a:t>часть и порядок -- последовательности цифр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ru-RU" dirty="0">
                <a:solidFill>
                  <a:schemeClr val="bg1"/>
                </a:solidFill>
              </a:rPr>
              <a:t>определяется </a:t>
            </a:r>
            <a:r>
              <a:rPr lang="ru-RU" dirty="0" smtClean="0">
                <a:solidFill>
                  <a:schemeClr val="bg1"/>
                </a:solidFill>
              </a:rPr>
              <a:t>суффиксом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F </a:t>
            </a:r>
            <a:r>
              <a:rPr lang="ru-RU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тип float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L </a:t>
            </a:r>
            <a:r>
              <a:rPr lang="ru-RU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ru-RU" dirty="0">
                <a:solidFill>
                  <a:schemeClr val="bg1"/>
                </a:solidFill>
              </a:rPr>
              <a:t>long </a:t>
            </a:r>
            <a:r>
              <a:rPr lang="ru-RU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Без суффикса </a:t>
            </a:r>
            <a:r>
              <a:rPr lang="en-US" dirty="0" smtClean="0">
                <a:solidFill>
                  <a:schemeClr val="bg1"/>
                </a:solidFill>
              </a:rPr>
              <a:t>-&gt;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ru-RU" dirty="0" err="1" smtClean="0">
                <a:solidFill>
                  <a:schemeClr val="bg1"/>
                </a:solidFill>
              </a:rPr>
              <a:t>double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Регистр суффикса не учитывается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Могут отсутствовать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Целая часть или дробная часть (но не обе вместе)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Десятичная точка или Е с порядком (но не обе вместе)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Знак, знак порядка, суффикс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с плавающей точкой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Общий вид</a:t>
            </a:r>
          </a:p>
          <a:p>
            <a:pPr lvl="1"/>
            <a:r>
              <a:rPr lang="ru-RU" dirty="0" smtClean="0"/>
              <a:t>знак целая-часть </a:t>
            </a:r>
            <a:r>
              <a:rPr lang="en-US" dirty="0" smtClean="0"/>
              <a:t>.</a:t>
            </a:r>
            <a:r>
              <a:rPr lang="ru-RU" dirty="0" smtClean="0"/>
              <a:t> дробная-часть Е знак-порядка порядок суффикс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Целая часть, </a:t>
            </a:r>
            <a:r>
              <a:rPr lang="ru-RU" dirty="0"/>
              <a:t>дробная </a:t>
            </a:r>
            <a:r>
              <a:rPr lang="ru-RU" dirty="0" smtClean="0"/>
              <a:t>часть и порядок -- последовательности цифр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ru-RU" dirty="0">
                <a:solidFill>
                  <a:schemeClr val="bg1"/>
                </a:solidFill>
              </a:rPr>
              <a:t>определяется </a:t>
            </a:r>
            <a:r>
              <a:rPr lang="ru-RU" dirty="0" smtClean="0">
                <a:solidFill>
                  <a:schemeClr val="bg1"/>
                </a:solidFill>
              </a:rPr>
              <a:t>суффиксом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F </a:t>
            </a:r>
            <a:r>
              <a:rPr lang="ru-RU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тип float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L </a:t>
            </a:r>
            <a:r>
              <a:rPr lang="ru-RU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ru-RU" dirty="0">
                <a:solidFill>
                  <a:schemeClr val="bg1"/>
                </a:solidFill>
              </a:rPr>
              <a:t>long </a:t>
            </a:r>
            <a:r>
              <a:rPr lang="ru-RU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Без суффикса </a:t>
            </a:r>
            <a:r>
              <a:rPr lang="en-US" dirty="0" smtClean="0">
                <a:solidFill>
                  <a:schemeClr val="bg1"/>
                </a:solidFill>
              </a:rPr>
              <a:t>-&gt;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ru-RU" dirty="0" err="1" smtClean="0">
                <a:solidFill>
                  <a:schemeClr val="bg1"/>
                </a:solidFill>
              </a:rPr>
              <a:t>double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Регистр суффикса не учитывается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Могут отсутствовать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Целая часть или дробная часть (но не обе вместе)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Десятичная точка или Е с порядком (но не обе вместе)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Знак, знак порядка, суффикс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1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с плавающей точкой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Общий вид</a:t>
            </a:r>
          </a:p>
          <a:p>
            <a:pPr lvl="1"/>
            <a:r>
              <a:rPr lang="ru-RU" dirty="0" smtClean="0"/>
              <a:t>знак целая-часть </a:t>
            </a:r>
            <a:r>
              <a:rPr lang="en-US" dirty="0" smtClean="0"/>
              <a:t>.</a:t>
            </a:r>
            <a:r>
              <a:rPr lang="ru-RU" dirty="0" smtClean="0"/>
              <a:t> дробная-часть Е знак-порядка порядок суффикс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Целая часть, </a:t>
            </a:r>
            <a:r>
              <a:rPr lang="ru-RU" dirty="0"/>
              <a:t>дробная </a:t>
            </a:r>
            <a:r>
              <a:rPr lang="ru-RU" dirty="0" smtClean="0"/>
              <a:t>часть и порядок -- последовательности цифр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Тип </a:t>
            </a:r>
            <a:r>
              <a:rPr lang="ru-RU" dirty="0"/>
              <a:t>определяется </a:t>
            </a:r>
            <a:r>
              <a:rPr lang="ru-RU" dirty="0" smtClean="0"/>
              <a:t>суффиксом</a:t>
            </a:r>
          </a:p>
          <a:p>
            <a:pPr lvl="1"/>
            <a:r>
              <a:rPr lang="ru-RU" dirty="0" smtClean="0"/>
              <a:t>F </a:t>
            </a:r>
            <a:r>
              <a:rPr lang="ru-RU" dirty="0" smtClean="0"/>
              <a:t>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dirty="0" smtClean="0"/>
              <a:t>тип float</a:t>
            </a:r>
          </a:p>
          <a:p>
            <a:pPr lvl="1"/>
            <a:r>
              <a:rPr lang="ru-RU" dirty="0" smtClean="0"/>
              <a:t>L </a:t>
            </a:r>
            <a:r>
              <a:rPr lang="ru-RU" dirty="0" smtClean="0"/>
              <a:t>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dirty="0" smtClean="0"/>
              <a:t>тип </a:t>
            </a:r>
            <a:r>
              <a:rPr lang="ru-RU" dirty="0"/>
              <a:t>long </a:t>
            </a:r>
            <a:r>
              <a:rPr lang="ru-RU" dirty="0" smtClean="0"/>
              <a:t>double</a:t>
            </a:r>
          </a:p>
          <a:p>
            <a:pPr lvl="1"/>
            <a:r>
              <a:rPr lang="ru-RU" dirty="0" smtClean="0"/>
              <a:t>Без суффикса </a:t>
            </a:r>
            <a:r>
              <a:rPr lang="en-US" dirty="0" smtClean="0"/>
              <a:t>-&gt;</a:t>
            </a:r>
            <a:r>
              <a:rPr lang="ru-RU" dirty="0" smtClean="0"/>
              <a:t> </a:t>
            </a:r>
            <a:r>
              <a:rPr lang="ru-RU" dirty="0" smtClean="0"/>
              <a:t>тип </a:t>
            </a:r>
            <a:r>
              <a:rPr lang="ru-RU" dirty="0" err="1" smtClean="0"/>
              <a:t>double</a:t>
            </a:r>
            <a:endParaRPr lang="ru-RU" dirty="0" smtClean="0"/>
          </a:p>
          <a:p>
            <a:pPr lvl="1"/>
            <a:r>
              <a:rPr lang="ru-RU" dirty="0" smtClean="0"/>
              <a:t>Регистр суффикса не учитывается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Могут отсутствовать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Целая часть или дробная часть (но не обе вместе)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Десятичная точка или Е с порядком (но не обе вместе)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Знак, знак порядка, суффикс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8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с плавающей точкой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Общий вид</a:t>
            </a:r>
          </a:p>
          <a:p>
            <a:pPr lvl="1"/>
            <a:r>
              <a:rPr lang="ru-RU" dirty="0" smtClean="0"/>
              <a:t>знак целая-часть </a:t>
            </a:r>
            <a:r>
              <a:rPr lang="en-US" dirty="0" smtClean="0"/>
              <a:t>.</a:t>
            </a:r>
            <a:r>
              <a:rPr lang="ru-RU" dirty="0" smtClean="0"/>
              <a:t> дробная-часть Е знак-порядка порядок суффикс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Целая часть, </a:t>
            </a:r>
            <a:r>
              <a:rPr lang="ru-RU" dirty="0"/>
              <a:t>дробная </a:t>
            </a:r>
            <a:r>
              <a:rPr lang="ru-RU" dirty="0" smtClean="0"/>
              <a:t>часть и порядок -- последовательности цифр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Тип </a:t>
            </a:r>
            <a:r>
              <a:rPr lang="ru-RU" dirty="0"/>
              <a:t>определяется </a:t>
            </a:r>
            <a:r>
              <a:rPr lang="ru-RU" dirty="0" smtClean="0"/>
              <a:t>суффиксом</a:t>
            </a:r>
          </a:p>
          <a:p>
            <a:pPr lvl="1"/>
            <a:r>
              <a:rPr lang="ru-RU" dirty="0" smtClean="0"/>
              <a:t>F </a:t>
            </a:r>
            <a:r>
              <a:rPr lang="ru-RU" dirty="0" smtClean="0"/>
              <a:t>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dirty="0" smtClean="0"/>
              <a:t>тип float</a:t>
            </a:r>
          </a:p>
          <a:p>
            <a:pPr lvl="1"/>
            <a:r>
              <a:rPr lang="ru-RU" dirty="0" smtClean="0"/>
              <a:t>L </a:t>
            </a:r>
            <a:r>
              <a:rPr lang="ru-RU" dirty="0" smtClean="0"/>
              <a:t>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dirty="0" smtClean="0"/>
              <a:t>тип </a:t>
            </a:r>
            <a:r>
              <a:rPr lang="ru-RU" dirty="0"/>
              <a:t>long </a:t>
            </a:r>
            <a:r>
              <a:rPr lang="ru-RU" dirty="0" smtClean="0"/>
              <a:t>double</a:t>
            </a:r>
          </a:p>
          <a:p>
            <a:pPr lvl="1"/>
            <a:r>
              <a:rPr lang="ru-RU" dirty="0" smtClean="0"/>
              <a:t>Без суффикса </a:t>
            </a:r>
            <a:r>
              <a:rPr lang="en-US" dirty="0" smtClean="0"/>
              <a:t>-&gt;</a:t>
            </a:r>
            <a:r>
              <a:rPr lang="ru-RU" dirty="0" smtClean="0"/>
              <a:t> </a:t>
            </a:r>
            <a:r>
              <a:rPr lang="ru-RU" dirty="0" smtClean="0"/>
              <a:t>тип </a:t>
            </a:r>
            <a:r>
              <a:rPr lang="ru-RU" dirty="0" err="1" smtClean="0"/>
              <a:t>double</a:t>
            </a:r>
            <a:endParaRPr lang="ru-RU" dirty="0" smtClean="0"/>
          </a:p>
          <a:p>
            <a:pPr lvl="1"/>
            <a:r>
              <a:rPr lang="ru-RU" dirty="0" smtClean="0"/>
              <a:t>Регистр суффикса не учитывается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Могут отсутствовать</a:t>
            </a:r>
          </a:p>
          <a:p>
            <a:pPr lvl="1"/>
            <a:r>
              <a:rPr lang="ru-RU" dirty="0"/>
              <a:t>Целая часть или дробная часть (но не обе вместе)</a:t>
            </a:r>
            <a:endParaRPr lang="en-US" dirty="0"/>
          </a:p>
          <a:p>
            <a:pPr lvl="1"/>
            <a:r>
              <a:rPr lang="ru-RU" dirty="0"/>
              <a:t>Десятичная точка или Е с порядком (но не обе вместе)</a:t>
            </a:r>
          </a:p>
          <a:p>
            <a:pPr lvl="1"/>
            <a:r>
              <a:rPr lang="ru-RU" dirty="0"/>
              <a:t>Знак, знак порядка, суффикс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9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с плавающей точкой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Общий вид</a:t>
            </a:r>
          </a:p>
          <a:p>
            <a:pPr lvl="1"/>
            <a:r>
              <a:rPr lang="ru-RU" dirty="0" smtClean="0"/>
              <a:t>знак целая-часть </a:t>
            </a:r>
            <a:r>
              <a:rPr lang="en-US" dirty="0" smtClean="0"/>
              <a:t>.</a:t>
            </a:r>
            <a:r>
              <a:rPr lang="ru-RU" dirty="0" smtClean="0"/>
              <a:t> дробная-часть Е знак-порядка порядок суффикс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Целая часть, </a:t>
            </a:r>
            <a:r>
              <a:rPr lang="ru-RU" dirty="0"/>
              <a:t>дробная </a:t>
            </a:r>
            <a:r>
              <a:rPr lang="ru-RU" dirty="0" smtClean="0"/>
              <a:t>часть и порядок -- последовательности цифр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Тип </a:t>
            </a:r>
            <a:r>
              <a:rPr lang="ru-RU" dirty="0"/>
              <a:t>определяется </a:t>
            </a:r>
            <a:r>
              <a:rPr lang="ru-RU" dirty="0" smtClean="0"/>
              <a:t>суффиксом</a:t>
            </a:r>
          </a:p>
          <a:p>
            <a:pPr lvl="1"/>
            <a:r>
              <a:rPr lang="ru-RU" dirty="0" smtClean="0"/>
              <a:t>F </a:t>
            </a:r>
            <a:r>
              <a:rPr lang="ru-RU" dirty="0" smtClean="0"/>
              <a:t>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dirty="0" smtClean="0"/>
              <a:t>тип float</a:t>
            </a:r>
          </a:p>
          <a:p>
            <a:pPr lvl="1"/>
            <a:r>
              <a:rPr lang="ru-RU" dirty="0" smtClean="0"/>
              <a:t>L </a:t>
            </a:r>
            <a:r>
              <a:rPr lang="ru-RU" dirty="0" smtClean="0"/>
              <a:t>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dirty="0" smtClean="0"/>
              <a:t>тип </a:t>
            </a:r>
            <a:r>
              <a:rPr lang="ru-RU" dirty="0"/>
              <a:t>long </a:t>
            </a:r>
            <a:r>
              <a:rPr lang="ru-RU" dirty="0" smtClean="0"/>
              <a:t>double</a:t>
            </a:r>
          </a:p>
          <a:p>
            <a:pPr lvl="1"/>
            <a:r>
              <a:rPr lang="ru-RU" dirty="0" smtClean="0"/>
              <a:t>Без суффикса </a:t>
            </a:r>
            <a:r>
              <a:rPr lang="en-US" dirty="0" smtClean="0"/>
              <a:t>-&gt;</a:t>
            </a:r>
            <a:r>
              <a:rPr lang="ru-RU" dirty="0" smtClean="0"/>
              <a:t> </a:t>
            </a:r>
            <a:r>
              <a:rPr lang="ru-RU" dirty="0" smtClean="0"/>
              <a:t>тип </a:t>
            </a:r>
            <a:r>
              <a:rPr lang="ru-RU" dirty="0" err="1" smtClean="0"/>
              <a:t>double</a:t>
            </a:r>
            <a:endParaRPr lang="ru-RU" dirty="0" smtClean="0"/>
          </a:p>
          <a:p>
            <a:pPr lvl="1"/>
            <a:r>
              <a:rPr lang="ru-RU" dirty="0" smtClean="0"/>
              <a:t>Регистр суффикса не учитывается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Могут отсутствовать</a:t>
            </a:r>
          </a:p>
          <a:p>
            <a:pPr lvl="1"/>
            <a:r>
              <a:rPr lang="ru-RU" dirty="0"/>
              <a:t>Целая часть или дробная часть (но не обе вместе)</a:t>
            </a:r>
            <a:endParaRPr lang="en-US" dirty="0"/>
          </a:p>
          <a:p>
            <a:pPr lvl="1"/>
            <a:r>
              <a:rPr lang="ru-RU" dirty="0"/>
              <a:t>Десятичная точка или Е с порядком (но не обе вместе)</a:t>
            </a:r>
          </a:p>
          <a:p>
            <a:pPr lvl="1"/>
            <a:r>
              <a:rPr lang="ru-RU" dirty="0"/>
              <a:t>Знак, знак порядка, суффикс</a:t>
            </a:r>
          </a:p>
          <a:p>
            <a:endParaRPr lang="ru-RU" dirty="0" smtClean="0"/>
          </a:p>
          <a:p>
            <a:r>
              <a:rPr lang="ru-RU" dirty="0" smtClean="0"/>
              <a:t>Значение – </a:t>
            </a:r>
            <a:r>
              <a:rPr lang="ru-RU" dirty="0"/>
              <a:t>машинно-представимое </a:t>
            </a:r>
            <a:r>
              <a:rPr lang="ru-RU" dirty="0" smtClean="0"/>
              <a:t>число, ближайшее к </a:t>
            </a:r>
            <a:r>
              <a:rPr lang="ru-RU" dirty="0"/>
              <a:t>10 </a:t>
            </a:r>
            <a:r>
              <a:rPr lang="ru-RU" baseline="30000" dirty="0"/>
              <a:t>значение </a:t>
            </a:r>
            <a:r>
              <a:rPr lang="ru-RU" baseline="30000" dirty="0" smtClean="0"/>
              <a:t>порядка</a:t>
            </a:r>
            <a:r>
              <a:rPr lang="ru-RU" dirty="0" smtClean="0"/>
              <a:t> ∙ (значение целой части + значение дробной части)</a:t>
            </a:r>
            <a:endParaRPr lang="ru-RU" baseline="30000" dirty="0" smtClean="0"/>
          </a:p>
          <a:p>
            <a:pPr lvl="1"/>
            <a:r>
              <a:rPr lang="ru-RU" dirty="0" smtClean="0"/>
              <a:t>Значение 0.1 ≠ 0.1</a:t>
            </a:r>
          </a:p>
          <a:p>
            <a:pPr lvl="1"/>
            <a:r>
              <a:rPr lang="ru-RU" dirty="0"/>
              <a:t>Значение </a:t>
            </a:r>
            <a:r>
              <a:rPr lang="ru-RU" dirty="0" smtClean="0"/>
              <a:t>0.125 = 0.125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2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перечислимых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Общий вид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идентификатор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Имеют тип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Значения задаются внутри перечислений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явно или назначаются автоматически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4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перечислимых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Общий вид</a:t>
            </a:r>
          </a:p>
          <a:p>
            <a:pPr lvl="1"/>
            <a:r>
              <a:rPr lang="ru-RU" dirty="0" smtClean="0"/>
              <a:t>идентификатор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Имеют тип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Значения задаются внутри перечислений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явно или назначаются автоматически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1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перечислимых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Общий вид</a:t>
            </a:r>
          </a:p>
          <a:p>
            <a:pPr lvl="1"/>
            <a:r>
              <a:rPr lang="ru-RU" dirty="0" smtClean="0"/>
              <a:t>идентификатор</a:t>
            </a:r>
          </a:p>
          <a:p>
            <a:endParaRPr lang="ru-RU" dirty="0" smtClean="0"/>
          </a:p>
          <a:p>
            <a:r>
              <a:rPr lang="ru-RU" dirty="0" smtClean="0"/>
              <a:t>Тип </a:t>
            </a:r>
            <a:r>
              <a:rPr lang="en-US" dirty="0" err="1" smtClean="0"/>
              <a:t>int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Значения задаются внутри перечислений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явно или назначаются автоматически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62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12624</TotalTime>
  <Words>5961</Words>
  <Application>Microsoft Office PowerPoint</Application>
  <PresentationFormat>Widescreen</PresentationFormat>
  <Paragraphs>1257</Paragraphs>
  <Slides>111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6" baseType="lpstr">
      <vt:lpstr>Arial</vt:lpstr>
      <vt:lpstr>Calibri</vt:lpstr>
      <vt:lpstr>Consolas</vt:lpstr>
      <vt:lpstr>Symbol</vt:lpstr>
      <vt:lpstr>Office Theme</vt:lpstr>
      <vt:lpstr>Концепции и лексика языка Си</vt:lpstr>
      <vt:lpstr>План лекции</vt:lpstr>
      <vt:lpstr>План лекции</vt:lpstr>
      <vt:lpstr>План лекции</vt:lpstr>
      <vt:lpstr>План лекции</vt:lpstr>
      <vt:lpstr>Метаинформация о языке Си</vt:lpstr>
      <vt:lpstr>Метаинформация о языке Си</vt:lpstr>
      <vt:lpstr>Метаинформация о языке Си</vt:lpstr>
      <vt:lpstr>Метаинформация о языке Си</vt:lpstr>
      <vt:lpstr>Метаинформация о языке Си</vt:lpstr>
      <vt:lpstr>Метаинформация о языке Си</vt:lpstr>
      <vt:lpstr>PowerPoint Presentation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Область видимости</vt:lpstr>
      <vt:lpstr>Область видимости</vt:lpstr>
      <vt:lpstr>Область видимости</vt:lpstr>
      <vt:lpstr>Область видимости</vt:lpstr>
      <vt:lpstr>Область видимости</vt:lpstr>
      <vt:lpstr>Виды областей видимости</vt:lpstr>
      <vt:lpstr>Виды областей видимости</vt:lpstr>
      <vt:lpstr>Виды областей видимости</vt:lpstr>
      <vt:lpstr>Виды областей видимости</vt:lpstr>
      <vt:lpstr>Виды областей видимости</vt:lpstr>
      <vt:lpstr>Вложенные области видимости</vt:lpstr>
      <vt:lpstr>Вложенные области видимости</vt:lpstr>
      <vt:lpstr>Вложенные области видимости</vt:lpstr>
      <vt:lpstr>Вложенные области видимости</vt:lpstr>
      <vt:lpstr>Связывание идентификаторов</vt:lpstr>
      <vt:lpstr>Связывание идентификаторов</vt:lpstr>
      <vt:lpstr>Связывание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Время жизни объектов</vt:lpstr>
      <vt:lpstr>Время жизни объектов</vt:lpstr>
      <vt:lpstr>Время жизни объектов</vt:lpstr>
      <vt:lpstr>Время жизни объектов</vt:lpstr>
      <vt:lpstr>Время жизни объектов</vt:lpstr>
      <vt:lpstr>Статическое хранение объектов</vt:lpstr>
      <vt:lpstr>Статическое хранение объектов</vt:lpstr>
      <vt:lpstr>Статическое хранение объектов</vt:lpstr>
      <vt:lpstr>Статическое хранение объектов</vt:lpstr>
      <vt:lpstr>Статическое хранение объектов</vt:lpstr>
      <vt:lpstr>Автоматическое хранение объектов</vt:lpstr>
      <vt:lpstr>Автоматическое хранение объектов</vt:lpstr>
      <vt:lpstr>Автоматическое хранение объектов</vt:lpstr>
      <vt:lpstr>Автоматическое хранение объектов</vt:lpstr>
      <vt:lpstr>Потоковое хранение объектов (С11)</vt:lpstr>
      <vt:lpstr>Потоковое хранение объектов (С11)</vt:lpstr>
      <vt:lpstr>Потоковое хранение объектов (С11)</vt:lpstr>
      <vt:lpstr>Потоковое хранение объектов (С11)</vt:lpstr>
      <vt:lpstr>Потоковое хранение объектов (С11)</vt:lpstr>
      <vt:lpstr>PowerPoint Presentation</vt:lpstr>
      <vt:lpstr>Лексемы языка Си</vt:lpstr>
      <vt:lpstr>Символы-разделители языка Си</vt:lpstr>
      <vt:lpstr>Идентификаторы языка Си</vt:lpstr>
      <vt:lpstr>Идентификаторы языка Си</vt:lpstr>
      <vt:lpstr>Идентификаторы языка Си</vt:lpstr>
      <vt:lpstr>Идентификаторы языка Си</vt:lpstr>
      <vt:lpstr>Ключевые слова языка Си</vt:lpstr>
      <vt:lpstr>Ключевые слова языка Си</vt:lpstr>
      <vt:lpstr>Ключевые слова языка Си</vt:lpstr>
      <vt:lpstr>Ключевые слова языка Си</vt:lpstr>
      <vt:lpstr>Операторы и скобки</vt:lpstr>
      <vt:lpstr>Константы языка Си</vt:lpstr>
      <vt:lpstr>Целые константы</vt:lpstr>
      <vt:lpstr>Целые константы</vt:lpstr>
      <vt:lpstr>Целые константы</vt:lpstr>
      <vt:lpstr>Целые константы</vt:lpstr>
      <vt:lpstr>Тип целых констант</vt:lpstr>
      <vt:lpstr>Символьные константы</vt:lpstr>
      <vt:lpstr>Символьные константы</vt:lpstr>
      <vt:lpstr>Символьные константы</vt:lpstr>
      <vt:lpstr>Символьные константы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перечислимых типов</vt:lpstr>
      <vt:lpstr>Константы перечислимых типов</vt:lpstr>
      <vt:lpstr>Константы перечислимых типов</vt:lpstr>
      <vt:lpstr>Константы перечислимых типов</vt:lpstr>
      <vt:lpstr>Константы перечислимых типов</vt:lpstr>
      <vt:lpstr>Строковые литералы</vt:lpstr>
      <vt:lpstr>Строковые литералы</vt:lpstr>
      <vt:lpstr>Строковые литералы</vt:lpstr>
      <vt:lpstr>Строковые литералы</vt:lpstr>
      <vt:lpstr>Перед делением на лексемы</vt:lpstr>
      <vt:lpstr>Перед делением на лексемы</vt:lpstr>
      <vt:lpstr>Перед делением на лексемы</vt:lpstr>
      <vt:lpstr>Перед делением на лексемы</vt:lpstr>
      <vt:lpstr>Перед делением на лексемы</vt:lpstr>
      <vt:lpstr>Заключение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Общие Сведения о языке СИ</dc:title>
  <dc:creator>Petrov, Evgueni S</dc:creator>
  <cp:lastModifiedBy>Evgenii Petrov</cp:lastModifiedBy>
  <cp:revision>163</cp:revision>
  <dcterms:created xsi:type="dcterms:W3CDTF">2012-09-10T02:34:21Z</dcterms:created>
  <dcterms:modified xsi:type="dcterms:W3CDTF">2020-09-16T12:30:58Z</dcterms:modified>
</cp:coreProperties>
</file>