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0"/>
  </p:notesMasterIdLst>
  <p:sldIdLst>
    <p:sldId id="256" r:id="rId2"/>
    <p:sldId id="257" r:id="rId3"/>
    <p:sldId id="375" r:id="rId4"/>
    <p:sldId id="387" r:id="rId5"/>
    <p:sldId id="388" r:id="rId6"/>
    <p:sldId id="389" r:id="rId7"/>
    <p:sldId id="390" r:id="rId8"/>
    <p:sldId id="391" r:id="rId9"/>
    <p:sldId id="386" r:id="rId10"/>
    <p:sldId id="392" r:id="rId11"/>
    <p:sldId id="393" r:id="rId12"/>
    <p:sldId id="394" r:id="rId13"/>
    <p:sldId id="395" r:id="rId14"/>
    <p:sldId id="396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399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376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62" r:id="rId42"/>
    <p:sldId id="463" r:id="rId43"/>
    <p:sldId id="464" r:id="rId44"/>
    <p:sldId id="465" r:id="rId45"/>
    <p:sldId id="466" r:id="rId46"/>
    <p:sldId id="377" r:id="rId47"/>
    <p:sldId id="407" r:id="rId48"/>
    <p:sldId id="408" r:id="rId49"/>
    <p:sldId id="409" r:id="rId50"/>
    <p:sldId id="410" r:id="rId51"/>
    <p:sldId id="378" r:id="rId52"/>
    <p:sldId id="411" r:id="rId53"/>
    <p:sldId id="412" r:id="rId54"/>
    <p:sldId id="413" r:id="rId55"/>
    <p:sldId id="414" r:id="rId56"/>
    <p:sldId id="415" r:id="rId57"/>
    <p:sldId id="385" r:id="rId58"/>
    <p:sldId id="379" r:id="rId59"/>
    <p:sldId id="416" r:id="rId60"/>
    <p:sldId id="417" r:id="rId61"/>
    <p:sldId id="418" r:id="rId62"/>
    <p:sldId id="419" r:id="rId63"/>
    <p:sldId id="381" r:id="rId64"/>
    <p:sldId id="420" r:id="rId65"/>
    <p:sldId id="421" r:id="rId66"/>
    <p:sldId id="422" r:id="rId67"/>
    <p:sldId id="423" r:id="rId68"/>
    <p:sldId id="424" r:id="rId69"/>
    <p:sldId id="425" r:id="rId70"/>
    <p:sldId id="426" r:id="rId71"/>
    <p:sldId id="467" r:id="rId72"/>
    <p:sldId id="468" r:id="rId73"/>
    <p:sldId id="469" r:id="rId74"/>
    <p:sldId id="470" r:id="rId75"/>
    <p:sldId id="471" r:id="rId76"/>
    <p:sldId id="382" r:id="rId77"/>
    <p:sldId id="427" r:id="rId78"/>
    <p:sldId id="428" r:id="rId79"/>
    <p:sldId id="429" r:id="rId80"/>
    <p:sldId id="430" r:id="rId81"/>
    <p:sldId id="383" r:id="rId82"/>
    <p:sldId id="431" r:id="rId83"/>
    <p:sldId id="432" r:id="rId84"/>
    <p:sldId id="433" r:id="rId85"/>
    <p:sldId id="434" r:id="rId86"/>
    <p:sldId id="435" r:id="rId87"/>
    <p:sldId id="364" r:id="rId88"/>
    <p:sldId id="436" r:id="rId89"/>
    <p:sldId id="437" r:id="rId90"/>
    <p:sldId id="438" r:id="rId91"/>
    <p:sldId id="439" r:id="rId92"/>
    <p:sldId id="440" r:id="rId93"/>
    <p:sldId id="371" r:id="rId94"/>
    <p:sldId id="441" r:id="rId95"/>
    <p:sldId id="442" r:id="rId96"/>
    <p:sldId id="443" r:id="rId97"/>
    <p:sldId id="444" r:id="rId98"/>
    <p:sldId id="374" r:id="rId9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28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Преобразования типов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Общий тип типов </a:t>
            </a:r>
            <a:r>
              <a:rPr lang="en-US" sz="2000" dirty="0" smtClean="0">
                <a:solidFill>
                  <a:schemeClr val="bg1"/>
                </a:solidFill>
              </a:rPr>
              <a:t>T1 </a:t>
            </a:r>
            <a:r>
              <a:rPr lang="ru-RU" sz="2000" dirty="0" smtClean="0">
                <a:solidFill>
                  <a:schemeClr val="bg1"/>
                </a:solidFill>
              </a:rPr>
              <a:t>и </a:t>
            </a:r>
            <a:r>
              <a:rPr lang="en-US" sz="2000" dirty="0" smtClean="0">
                <a:solidFill>
                  <a:schemeClr val="bg1"/>
                </a:solidFill>
              </a:rPr>
              <a:t>T2</a:t>
            </a:r>
            <a:r>
              <a:rPr lang="ru-RU" sz="2000" dirty="0" smtClean="0">
                <a:solidFill>
                  <a:schemeClr val="bg1"/>
                </a:solidFill>
              </a:rPr>
              <a:t> – это тип </a:t>
            </a:r>
            <a:r>
              <a:rPr lang="en-US" sz="2000" dirty="0" smtClean="0">
                <a:solidFill>
                  <a:schemeClr val="bg1"/>
                </a:solidFill>
              </a:rPr>
              <a:t>T </a:t>
            </a:r>
            <a:r>
              <a:rPr lang="ru-RU" sz="2000" dirty="0" smtClean="0">
                <a:solidFill>
                  <a:schemeClr val="bg1"/>
                </a:solidFill>
              </a:rPr>
              <a:t>такой, что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Если </a:t>
            </a:r>
            <a:r>
              <a:rPr lang="ru-RU" sz="1600" dirty="0">
                <a:solidFill>
                  <a:schemeClr val="bg1"/>
                </a:solidFill>
              </a:rPr>
              <a:t>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4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Общий тип типов </a:t>
            </a:r>
            <a:r>
              <a:rPr lang="en-US" sz="2000" dirty="0" smtClean="0"/>
              <a:t>T1 </a:t>
            </a:r>
            <a:r>
              <a:rPr lang="ru-RU" sz="2000" dirty="0" smtClean="0"/>
              <a:t>и </a:t>
            </a:r>
            <a:r>
              <a:rPr lang="en-US" sz="2000" dirty="0" smtClean="0"/>
              <a:t>T2</a:t>
            </a:r>
            <a:r>
              <a:rPr lang="ru-RU" sz="2000" dirty="0" smtClean="0"/>
              <a:t> – это тип </a:t>
            </a:r>
            <a:r>
              <a:rPr lang="en-US" sz="2000" dirty="0" smtClean="0"/>
              <a:t>T </a:t>
            </a:r>
            <a:r>
              <a:rPr lang="ru-RU" sz="2000" dirty="0" smtClean="0"/>
              <a:t>такой, что</a:t>
            </a:r>
            <a:endParaRPr lang="en-US" sz="2000" dirty="0" smtClean="0"/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Если </a:t>
            </a:r>
            <a:r>
              <a:rPr lang="ru-RU" sz="1600" dirty="0">
                <a:solidFill>
                  <a:schemeClr val="bg1"/>
                </a:solidFill>
              </a:rPr>
              <a:t>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3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Общий тип типов </a:t>
            </a:r>
            <a:r>
              <a:rPr lang="en-US" sz="2000" dirty="0" smtClean="0"/>
              <a:t>T1 </a:t>
            </a:r>
            <a:r>
              <a:rPr lang="ru-RU" sz="2000" dirty="0" smtClean="0"/>
              <a:t>и </a:t>
            </a:r>
            <a:r>
              <a:rPr lang="en-US" sz="2000" dirty="0" smtClean="0"/>
              <a:t>T2</a:t>
            </a:r>
            <a:r>
              <a:rPr lang="ru-RU" sz="2000" dirty="0" smtClean="0"/>
              <a:t> – это тип </a:t>
            </a:r>
            <a:r>
              <a:rPr lang="en-US" sz="2000" dirty="0" smtClean="0"/>
              <a:t>T </a:t>
            </a:r>
            <a:r>
              <a:rPr lang="ru-RU" sz="2000" dirty="0" smtClean="0"/>
              <a:t>такой, что</a:t>
            </a:r>
            <a:endParaRPr lang="en-US" sz="2000" dirty="0" smtClean="0"/>
          </a:p>
          <a:p>
            <a:pPr lvl="1"/>
            <a:r>
              <a:rPr lang="ru-RU" sz="1600" dirty="0" smtClean="0"/>
              <a:t>Есть путь из Т1 в Т </a:t>
            </a:r>
          </a:p>
          <a:p>
            <a:pPr lvl="1"/>
            <a:r>
              <a:rPr lang="ru-RU" sz="1600" dirty="0" smtClean="0"/>
              <a:t>Есть путь из Т2 в Т</a:t>
            </a:r>
          </a:p>
          <a:p>
            <a:pPr lvl="1"/>
            <a:r>
              <a:rPr lang="ru-RU" sz="1600" dirty="0" smtClean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/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Если </a:t>
            </a:r>
            <a:r>
              <a:rPr lang="ru-RU" sz="1600" dirty="0">
                <a:solidFill>
                  <a:schemeClr val="bg1"/>
                </a:solidFill>
              </a:rPr>
              <a:t>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76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Общий тип типов </a:t>
            </a:r>
            <a:r>
              <a:rPr lang="en-US" sz="2000" dirty="0" smtClean="0"/>
              <a:t>T1 </a:t>
            </a:r>
            <a:r>
              <a:rPr lang="ru-RU" sz="2000" dirty="0" smtClean="0"/>
              <a:t>и </a:t>
            </a:r>
            <a:r>
              <a:rPr lang="en-US" sz="2000" dirty="0" smtClean="0"/>
              <a:t>T2</a:t>
            </a:r>
            <a:r>
              <a:rPr lang="ru-RU" sz="2000" dirty="0" smtClean="0"/>
              <a:t> – это тип </a:t>
            </a:r>
            <a:r>
              <a:rPr lang="en-US" sz="2000" dirty="0" smtClean="0"/>
              <a:t>T </a:t>
            </a:r>
            <a:r>
              <a:rPr lang="ru-RU" sz="2000" dirty="0" smtClean="0"/>
              <a:t>такой, что</a:t>
            </a:r>
            <a:endParaRPr lang="en-US" sz="2000" dirty="0" smtClean="0"/>
          </a:p>
          <a:p>
            <a:pPr lvl="1"/>
            <a:r>
              <a:rPr lang="ru-RU" sz="1600" dirty="0" smtClean="0"/>
              <a:t>Есть путь из Т1 в Т </a:t>
            </a:r>
          </a:p>
          <a:p>
            <a:pPr lvl="1"/>
            <a:r>
              <a:rPr lang="ru-RU" sz="1600" dirty="0" smtClean="0"/>
              <a:t>Есть путь из Т2 в Т</a:t>
            </a:r>
          </a:p>
          <a:p>
            <a:pPr lvl="1"/>
            <a:r>
              <a:rPr lang="ru-RU" sz="1600" dirty="0" smtClean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/>
          </a:p>
          <a:p>
            <a:pPr lvl="1"/>
            <a:r>
              <a:rPr lang="ru-RU" sz="1600" dirty="0" smtClean="0"/>
              <a:t>Если </a:t>
            </a:r>
            <a:r>
              <a:rPr lang="ru-RU" sz="1600" dirty="0"/>
              <a:t>множество значений нижнего типа </a:t>
            </a:r>
            <a:r>
              <a:rPr lang="ru-RU" sz="1600" dirty="0"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/>
              <a:t>унктирная стрелка</a:t>
            </a:r>
            <a:r>
              <a:rPr lang="ru-RU" sz="1600" dirty="0" smtClean="0"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ym typeface="Symbol" panose="05050102010706020507" pitchFamily="18" charset="2"/>
              </a:rPr>
              <a:t>стрелка</a:t>
            </a:r>
          </a:p>
          <a:p>
            <a:endParaRPr lang="ru-RU" sz="2000" dirty="0"/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5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Общий тип типов </a:t>
            </a:r>
            <a:r>
              <a:rPr lang="en-US" sz="2000" dirty="0" smtClean="0"/>
              <a:t>T1 </a:t>
            </a:r>
            <a:r>
              <a:rPr lang="ru-RU" sz="2000" dirty="0" smtClean="0"/>
              <a:t>и </a:t>
            </a:r>
            <a:r>
              <a:rPr lang="en-US" sz="2000" dirty="0" smtClean="0"/>
              <a:t>T2</a:t>
            </a:r>
            <a:r>
              <a:rPr lang="ru-RU" sz="2000" dirty="0" smtClean="0"/>
              <a:t> – это тип </a:t>
            </a:r>
            <a:r>
              <a:rPr lang="en-US" sz="2000" dirty="0" smtClean="0"/>
              <a:t>T </a:t>
            </a:r>
            <a:r>
              <a:rPr lang="ru-RU" sz="2000" dirty="0" smtClean="0"/>
              <a:t>такой, что</a:t>
            </a:r>
            <a:endParaRPr lang="en-US" sz="2000" dirty="0" smtClean="0"/>
          </a:p>
          <a:p>
            <a:pPr lvl="1"/>
            <a:r>
              <a:rPr lang="ru-RU" sz="1600" dirty="0" smtClean="0"/>
              <a:t>Есть путь из Т1 в Т </a:t>
            </a:r>
          </a:p>
          <a:p>
            <a:pPr lvl="1"/>
            <a:r>
              <a:rPr lang="ru-RU" sz="1600" dirty="0" smtClean="0"/>
              <a:t>Есть путь из Т2 в Т</a:t>
            </a:r>
          </a:p>
          <a:p>
            <a:pPr lvl="1"/>
            <a:r>
              <a:rPr lang="ru-RU" sz="1600" dirty="0" smtClean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/>
          </a:p>
          <a:p>
            <a:pPr lvl="1"/>
            <a:r>
              <a:rPr lang="ru-RU" sz="1600" dirty="0" smtClean="0"/>
              <a:t>Если </a:t>
            </a:r>
            <a:r>
              <a:rPr lang="ru-RU" sz="1600" dirty="0"/>
              <a:t>множество значений нижнего типа </a:t>
            </a:r>
            <a:r>
              <a:rPr lang="ru-RU" sz="1600" dirty="0"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/>
              <a:t>унктирная стрелка</a:t>
            </a:r>
            <a:r>
              <a:rPr lang="ru-RU" sz="1600" dirty="0" smtClean="0"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ym typeface="Symbol" panose="05050102010706020507" pitchFamily="18" charset="2"/>
              </a:rPr>
              <a:t>стрелка</a:t>
            </a:r>
          </a:p>
          <a:p>
            <a:endParaRPr lang="ru-RU" sz="2000" dirty="0"/>
          </a:p>
          <a:p>
            <a:r>
              <a:rPr lang="ru-RU" sz="2000" dirty="0" smtClean="0"/>
              <a:t>Целочисленное повышение – это автоматическое преобразование битового поля, </a:t>
            </a:r>
            <a:r>
              <a:rPr lang="en-US" sz="2000" dirty="0" smtClean="0"/>
              <a:t>char, unsigned char, short, unsigned short </a:t>
            </a:r>
            <a:r>
              <a:rPr lang="ru-RU" sz="2000" dirty="0" smtClean="0"/>
              <a:t>к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dirty="0" smtClean="0"/>
              <a:t>unsigned </a:t>
            </a:r>
            <a:r>
              <a:rPr lang="en-US" sz="2000" dirty="0" err="1" smtClean="0"/>
              <a:t>int</a:t>
            </a:r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2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Пусть 1, 2, 4, 8, 8 – размер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ru-RU" sz="2400" dirty="0" smtClean="0">
                <a:solidFill>
                  <a:schemeClr val="bg1"/>
                </a:solidFill>
              </a:rPr>
              <a:t>байтах </a:t>
            </a:r>
            <a:r>
              <a:rPr lang="en-US" sz="2400" dirty="0" smtClean="0">
                <a:solidFill>
                  <a:schemeClr val="bg1"/>
                </a:solidFill>
              </a:rPr>
              <a:t>char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short,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, long, long </a:t>
            </a:r>
            <a:r>
              <a:rPr lang="en-US" sz="2400" dirty="0" err="1" smtClean="0">
                <a:solidFill>
                  <a:schemeClr val="bg1"/>
                </a:solidFill>
              </a:rPr>
              <a:t>long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Случай </a:t>
            </a:r>
            <a:r>
              <a:rPr lang="en-US" sz="1800" dirty="0" smtClean="0">
                <a:solidFill>
                  <a:schemeClr val="bg1"/>
                </a:solidFill>
              </a:rPr>
              <a:t>Unix/Linux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1830099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общий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Пусть 1, 2, 4, 8, 8 – размер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ru-RU" sz="2400" dirty="0" smtClean="0">
                <a:solidFill>
                  <a:schemeClr val="bg1"/>
                </a:solidFill>
              </a:rPr>
              <a:t>байтах </a:t>
            </a:r>
            <a:r>
              <a:rPr lang="en-US" sz="2400" dirty="0" smtClean="0">
                <a:solidFill>
                  <a:schemeClr val="bg1"/>
                </a:solidFill>
              </a:rPr>
              <a:t>char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short,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, long, long </a:t>
            </a:r>
            <a:r>
              <a:rPr lang="en-US" sz="2400" dirty="0" err="1" smtClean="0">
                <a:solidFill>
                  <a:schemeClr val="bg1"/>
                </a:solidFill>
              </a:rPr>
              <a:t>long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Случай </a:t>
            </a:r>
            <a:r>
              <a:rPr lang="en-US" sz="1800" dirty="0" smtClean="0">
                <a:solidFill>
                  <a:schemeClr val="bg1"/>
                </a:solidFill>
              </a:rPr>
              <a:t>Unix/Linux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2728849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общий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6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7906293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общий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5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4682938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общий </a:t>
                      </a:r>
                      <a:r>
                        <a:rPr lang="en-US" dirty="0" smtClean="0"/>
                        <a:t>T1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5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2964913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общий </a:t>
                      </a:r>
                      <a:r>
                        <a:rPr lang="en-US" dirty="0" smtClean="0"/>
                        <a:t>T1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31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Преобразования</a:t>
            </a:r>
            <a:endParaRPr lang="en-US" dirty="0" smtClean="0"/>
          </a:p>
          <a:p>
            <a:pPr lvl="1"/>
            <a:r>
              <a:rPr lang="ru-RU" dirty="0"/>
              <a:t>Ц</a:t>
            </a:r>
            <a:r>
              <a:rPr lang="ru-RU" dirty="0" smtClean="0"/>
              <a:t>елых и типов с плавающей точкой</a:t>
            </a:r>
          </a:p>
          <a:p>
            <a:pPr lvl="1"/>
            <a:r>
              <a:rPr lang="en-US" dirty="0" smtClean="0"/>
              <a:t>l-value</a:t>
            </a:r>
          </a:p>
          <a:p>
            <a:pPr lvl="1"/>
            <a:r>
              <a:rPr lang="ru-RU" dirty="0" smtClean="0"/>
              <a:t>Массивов</a:t>
            </a:r>
          </a:p>
          <a:p>
            <a:pPr lvl="1"/>
            <a:r>
              <a:rPr lang="ru-RU" dirty="0" smtClean="0"/>
              <a:t>Функциональных типов</a:t>
            </a:r>
          </a:p>
          <a:p>
            <a:pPr lvl="1"/>
            <a:r>
              <a:rPr lang="ru-RU" dirty="0" smtClean="0"/>
              <a:t>С типом </a:t>
            </a:r>
            <a:r>
              <a:rPr lang="en-US" dirty="0" smtClean="0"/>
              <a:t>void</a:t>
            </a:r>
          </a:p>
          <a:p>
            <a:pPr lvl="1"/>
            <a:r>
              <a:rPr lang="ru-RU" dirty="0" smtClean="0"/>
              <a:t>Указателей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0181240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общий </a:t>
                      </a:r>
                      <a:r>
                        <a:rPr lang="en-US" dirty="0" smtClean="0"/>
                        <a:t>T1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9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0108301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общий </a:t>
                      </a:r>
                      <a:r>
                        <a:rPr lang="en-US" dirty="0" smtClean="0"/>
                        <a:t>T1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unsinged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3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4522143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общий </a:t>
                      </a:r>
                      <a:r>
                        <a:rPr lang="en-US" dirty="0" smtClean="0"/>
                        <a:t>T1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unsinged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03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Пусть 1, 2, 4, 8, 8 – размер </a:t>
            </a:r>
            <a:r>
              <a:rPr lang="ru-RU" sz="2400" dirty="0"/>
              <a:t>в </a:t>
            </a:r>
            <a:r>
              <a:rPr lang="ru-RU" sz="2400" dirty="0" smtClean="0"/>
              <a:t>байтах </a:t>
            </a:r>
            <a:r>
              <a:rPr lang="en-US" sz="2400" dirty="0" smtClean="0"/>
              <a:t>char</a:t>
            </a:r>
            <a:r>
              <a:rPr lang="ru-RU" sz="2400" dirty="0" smtClean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long </a:t>
            </a:r>
            <a:r>
              <a:rPr lang="en-US" sz="2400" dirty="0" err="1" smtClean="0"/>
              <a:t>long</a:t>
            </a:r>
            <a:endParaRPr lang="en-US" sz="2400" dirty="0" smtClean="0"/>
          </a:p>
          <a:p>
            <a:pPr lvl="1"/>
            <a:r>
              <a:rPr lang="ru-RU" sz="1800" dirty="0" smtClean="0"/>
              <a:t>Случай </a:t>
            </a:r>
            <a:r>
              <a:rPr lang="en-US" sz="1800" dirty="0" smtClean="0"/>
              <a:t>Unix/Linux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определения общего типа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60758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общий </a:t>
                      </a:r>
                      <a:r>
                        <a:rPr lang="en-US" dirty="0" smtClean="0"/>
                        <a:t>T1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T2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unsinged </a:t>
                      </a:r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ru-RU" dirty="0"/>
                    </a:p>
                  </a:txBody>
                  <a:tcPr anchor="ctr"/>
                </a:tc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1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арифметические преобразования</a:t>
            </a:r>
            <a:endParaRPr lang="ru-RU" dirty="0"/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Операнды бинарной операции, </a:t>
            </a:r>
            <a:r>
              <a:rPr lang="ru-RU" sz="2400" dirty="0">
                <a:solidFill>
                  <a:schemeClr val="bg1"/>
                </a:solidFill>
              </a:rPr>
              <a:t>кроме операций </a:t>
            </a:r>
            <a:r>
              <a:rPr lang="ru-RU" sz="2400" dirty="0" smtClean="0">
                <a:solidFill>
                  <a:schemeClr val="bg1"/>
                </a:solidFill>
              </a:rPr>
              <a:t>присваивания и сдвига, </a:t>
            </a:r>
            <a:r>
              <a:rPr lang="ru-RU" sz="2400" dirty="0" smtClean="0">
                <a:solidFill>
                  <a:schemeClr val="bg1"/>
                </a:solidFill>
              </a:rPr>
              <a:t>имеющие целые или вещественные типы Т1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ru-RU" sz="2400" dirty="0" smtClean="0">
                <a:solidFill>
                  <a:schemeClr val="bg1"/>
                </a:solidFill>
              </a:rPr>
              <a:t>Т2 неявно преобразуются </a:t>
            </a:r>
            <a:r>
              <a:rPr lang="ru-RU" sz="2400" dirty="0" smtClean="0">
                <a:solidFill>
                  <a:schemeClr val="bg1"/>
                </a:solidFill>
              </a:rPr>
              <a:t>к </a:t>
            </a:r>
            <a:r>
              <a:rPr lang="ru-RU" sz="2400" dirty="0" smtClean="0">
                <a:solidFill>
                  <a:schemeClr val="bg1"/>
                </a:solidFill>
              </a:rPr>
              <a:t>общему </a:t>
            </a:r>
            <a:r>
              <a:rPr lang="ru-RU" sz="2400" dirty="0">
                <a:solidFill>
                  <a:schemeClr val="bg1"/>
                </a:solidFill>
              </a:rPr>
              <a:t>типу Т1 и Т2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Над операндами любой операции выполняется неявное целочисленное повышение</a:t>
            </a:r>
          </a:p>
          <a:p>
            <a:endParaRPr lang="ru-RU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Правый операнд </a:t>
            </a:r>
            <a:r>
              <a:rPr lang="ru-RU" sz="2400" dirty="0" smtClean="0">
                <a:solidFill>
                  <a:schemeClr val="bg1"/>
                </a:solidFill>
              </a:rPr>
              <a:t>присваивания </a:t>
            </a:r>
            <a:r>
              <a:rPr lang="ru-RU" sz="2400" dirty="0" smtClean="0">
                <a:solidFill>
                  <a:schemeClr val="bg1"/>
                </a:solidFill>
              </a:rPr>
              <a:t>и сдвига </a:t>
            </a:r>
            <a:r>
              <a:rPr lang="ru-RU" sz="2400" dirty="0" smtClean="0">
                <a:solidFill>
                  <a:schemeClr val="bg1"/>
                </a:solidFill>
              </a:rPr>
              <a:t>неявно преобразуется </a:t>
            </a:r>
            <a:r>
              <a:rPr lang="ru-RU" sz="2400" dirty="0" smtClean="0">
                <a:solidFill>
                  <a:schemeClr val="bg1"/>
                </a:solidFill>
              </a:rPr>
              <a:t>к типу левого операнда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1125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арифметические преобразования</a:t>
            </a:r>
            <a:endParaRPr lang="ru-RU" dirty="0"/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Операнды бинарной операции, </a:t>
            </a:r>
            <a:r>
              <a:rPr lang="ru-RU" sz="2400" dirty="0"/>
              <a:t>кроме операций </a:t>
            </a:r>
            <a:r>
              <a:rPr lang="ru-RU" sz="2400" dirty="0" smtClean="0"/>
              <a:t>присваивания и сдвига, </a:t>
            </a:r>
            <a:r>
              <a:rPr lang="ru-RU" sz="2400" dirty="0" smtClean="0"/>
              <a:t>имеющие целые или вещественные типы Т1 </a:t>
            </a:r>
            <a:r>
              <a:rPr lang="ru-RU" sz="2400" dirty="0" smtClean="0"/>
              <a:t>и </a:t>
            </a:r>
            <a:r>
              <a:rPr lang="ru-RU" sz="2400" dirty="0" smtClean="0"/>
              <a:t>Т2 неявно преобразуются </a:t>
            </a:r>
            <a:r>
              <a:rPr lang="ru-RU" sz="2400" dirty="0" smtClean="0"/>
              <a:t>к </a:t>
            </a:r>
            <a:r>
              <a:rPr lang="ru-RU" sz="2400" dirty="0" smtClean="0"/>
              <a:t>общему </a:t>
            </a:r>
            <a:r>
              <a:rPr lang="ru-RU" sz="2400" dirty="0"/>
              <a:t>типу Т1 и Т2</a:t>
            </a:r>
            <a:endParaRPr lang="ru-RU" sz="2400" dirty="0" smtClean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Над операндами любой операции выполняется неявное целочисленное повышение</a:t>
            </a:r>
          </a:p>
          <a:p>
            <a:endParaRPr lang="ru-RU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Правый операнд </a:t>
            </a:r>
            <a:r>
              <a:rPr lang="ru-RU" sz="2400" dirty="0" smtClean="0">
                <a:solidFill>
                  <a:schemeClr val="bg1"/>
                </a:solidFill>
              </a:rPr>
              <a:t>присваивания </a:t>
            </a:r>
            <a:r>
              <a:rPr lang="ru-RU" sz="2400" dirty="0" smtClean="0">
                <a:solidFill>
                  <a:schemeClr val="bg1"/>
                </a:solidFill>
              </a:rPr>
              <a:t>и сдвига </a:t>
            </a:r>
            <a:r>
              <a:rPr lang="ru-RU" sz="2400" dirty="0" smtClean="0">
                <a:solidFill>
                  <a:schemeClr val="bg1"/>
                </a:solidFill>
              </a:rPr>
              <a:t>неявно преобразуется </a:t>
            </a:r>
            <a:r>
              <a:rPr lang="ru-RU" sz="2400" dirty="0" smtClean="0">
                <a:solidFill>
                  <a:schemeClr val="bg1"/>
                </a:solidFill>
              </a:rPr>
              <a:t>к типу левого операнда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5953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арифметические преобразования</a:t>
            </a:r>
            <a:endParaRPr lang="ru-RU" dirty="0"/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Операнды бинарной операции, </a:t>
            </a:r>
            <a:r>
              <a:rPr lang="ru-RU" sz="2400" dirty="0"/>
              <a:t>кроме операций </a:t>
            </a:r>
            <a:r>
              <a:rPr lang="ru-RU" sz="2400" dirty="0" smtClean="0"/>
              <a:t>присваивания и сдвига, </a:t>
            </a:r>
            <a:r>
              <a:rPr lang="ru-RU" sz="2400" dirty="0" smtClean="0"/>
              <a:t>имеющие целые или вещественные типы Т1 </a:t>
            </a:r>
            <a:r>
              <a:rPr lang="ru-RU" sz="2400" dirty="0" smtClean="0"/>
              <a:t>и </a:t>
            </a:r>
            <a:r>
              <a:rPr lang="ru-RU" sz="2400" dirty="0" smtClean="0"/>
              <a:t>Т2 неявно преобразуются </a:t>
            </a:r>
            <a:r>
              <a:rPr lang="ru-RU" sz="2400" dirty="0" smtClean="0"/>
              <a:t>к </a:t>
            </a:r>
            <a:r>
              <a:rPr lang="ru-RU" sz="2400" dirty="0" smtClean="0"/>
              <a:t>общему </a:t>
            </a:r>
            <a:r>
              <a:rPr lang="ru-RU" sz="2400" dirty="0"/>
              <a:t>типу Т1 и Т2</a:t>
            </a:r>
            <a:endParaRPr lang="ru-RU" sz="2400" dirty="0" smtClean="0"/>
          </a:p>
          <a:p>
            <a:pPr lvl="1"/>
            <a:r>
              <a:rPr lang="ru-RU" sz="2000" dirty="0" smtClean="0"/>
              <a:t>Над операндами любой операции выполняется неявное целочисленное повышение</a:t>
            </a:r>
          </a:p>
          <a:p>
            <a:endParaRPr lang="ru-RU" sz="2400" dirty="0" smtClean="0">
              <a:sym typeface="Symbol" panose="05050102010706020507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Правый операнд </a:t>
            </a:r>
            <a:r>
              <a:rPr lang="ru-RU" sz="2400" dirty="0" smtClean="0">
                <a:solidFill>
                  <a:schemeClr val="bg1"/>
                </a:solidFill>
              </a:rPr>
              <a:t>присваивания </a:t>
            </a:r>
            <a:r>
              <a:rPr lang="ru-RU" sz="2400" dirty="0" smtClean="0">
                <a:solidFill>
                  <a:schemeClr val="bg1"/>
                </a:solidFill>
              </a:rPr>
              <a:t>и сдвига </a:t>
            </a:r>
            <a:r>
              <a:rPr lang="ru-RU" sz="2400" dirty="0" smtClean="0">
                <a:solidFill>
                  <a:schemeClr val="bg1"/>
                </a:solidFill>
              </a:rPr>
              <a:t>неявно преобразуется </a:t>
            </a:r>
            <a:r>
              <a:rPr lang="ru-RU" sz="2400" dirty="0" smtClean="0">
                <a:solidFill>
                  <a:schemeClr val="bg1"/>
                </a:solidFill>
              </a:rPr>
              <a:t>к типу левого операнда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421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арифметические преобразования</a:t>
            </a:r>
            <a:endParaRPr lang="ru-RU" dirty="0"/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Операнды бинарной операции, </a:t>
            </a:r>
            <a:r>
              <a:rPr lang="ru-RU" sz="2400" dirty="0"/>
              <a:t>кроме операций </a:t>
            </a:r>
            <a:r>
              <a:rPr lang="ru-RU" sz="2400" dirty="0" smtClean="0"/>
              <a:t>присваивания и сдвига, </a:t>
            </a:r>
            <a:r>
              <a:rPr lang="ru-RU" sz="2400" dirty="0" smtClean="0"/>
              <a:t>имеющие целые или вещественные типы Т1 </a:t>
            </a:r>
            <a:r>
              <a:rPr lang="ru-RU" sz="2400" dirty="0" smtClean="0"/>
              <a:t>и </a:t>
            </a:r>
            <a:r>
              <a:rPr lang="ru-RU" sz="2400" dirty="0" smtClean="0"/>
              <a:t>Т2 неявно преобразуются </a:t>
            </a:r>
            <a:r>
              <a:rPr lang="ru-RU" sz="2400" dirty="0" smtClean="0"/>
              <a:t>к </a:t>
            </a:r>
            <a:r>
              <a:rPr lang="ru-RU" sz="2400" dirty="0" smtClean="0"/>
              <a:t>общему </a:t>
            </a:r>
            <a:r>
              <a:rPr lang="ru-RU" sz="2400" dirty="0"/>
              <a:t>типу Т1 и Т2</a:t>
            </a:r>
            <a:endParaRPr lang="ru-RU" sz="2400" dirty="0" smtClean="0"/>
          </a:p>
          <a:p>
            <a:pPr lvl="1"/>
            <a:r>
              <a:rPr lang="ru-RU" sz="2000" dirty="0" smtClean="0"/>
              <a:t>Над операндами любой операции выполняется неявное целочисленное повышение</a:t>
            </a:r>
          </a:p>
          <a:p>
            <a:endParaRPr lang="ru-RU" sz="2400" dirty="0" smtClean="0">
              <a:sym typeface="Symbol" panose="05050102010706020507" pitchFamily="18" charset="2"/>
            </a:endParaRPr>
          </a:p>
          <a:p>
            <a:r>
              <a:rPr lang="ru-RU" sz="2400" dirty="0" smtClean="0"/>
              <a:t>Правый операнд </a:t>
            </a:r>
            <a:r>
              <a:rPr lang="ru-RU" sz="2400" dirty="0" smtClean="0"/>
              <a:t>присваивания </a:t>
            </a:r>
            <a:r>
              <a:rPr lang="ru-RU" sz="2400" dirty="0" smtClean="0"/>
              <a:t>и сдвига </a:t>
            </a:r>
            <a:r>
              <a:rPr lang="ru-RU" sz="2400" dirty="0" smtClean="0"/>
              <a:t>неявно преобразуется </a:t>
            </a:r>
            <a:r>
              <a:rPr lang="ru-RU" sz="2400" dirty="0" smtClean="0"/>
              <a:t>к типу левого операнда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2502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bool 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(unsigned count, 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 a)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   for 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i = 0; i &lt; count - 1; ++i)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       if (a[i] &gt; a[i + 1])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return false;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   return true;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общий тип в i &lt;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== 0, то 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- 1 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2^32 - 1 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и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выход за границу 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массива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правильно --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i 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+ 1 &lt;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ru-RU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 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n)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double e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factorial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1;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e += 1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onsolas" panose="020B0609020204030204" pitchFamily="49" charset="0"/>
              </a:rPr>
              <a:t>//</a:t>
            </a:r>
            <a:r>
              <a:rPr lang="ru-RU" sz="1800" dirty="0">
                <a:latin typeface="Consolas" panose="020B0609020204030204" pitchFamily="49" charset="0"/>
              </a:rPr>
              <a:t> общий тип в i &lt; </a:t>
            </a:r>
            <a:r>
              <a:rPr lang="ru-RU" sz="1800" dirty="0" err="1">
                <a:latin typeface="Consolas" panose="020B0609020204030204" pitchFamily="49" charset="0"/>
              </a:rPr>
              <a:t>count</a:t>
            </a:r>
            <a:r>
              <a:rPr lang="ru-RU" sz="1800" dirty="0"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latin typeface="Consolas" panose="020B0609020204030204" pitchFamily="49" charset="0"/>
              </a:rPr>
              <a:t>unsigned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latin typeface="Consolas" panose="020B0609020204030204" pitchFamily="49" charset="0"/>
              </a:rPr>
              <a:t>count</a:t>
            </a:r>
            <a:r>
              <a:rPr lang="ru-RU" sz="1800" dirty="0">
                <a:latin typeface="Consolas" panose="020B0609020204030204" pitchFamily="49" charset="0"/>
              </a:rPr>
              <a:t> == 0, то </a:t>
            </a:r>
            <a:endParaRPr lang="ru-RU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onsolas" panose="020B0609020204030204" pitchFamily="49" charset="0"/>
              </a:rPr>
              <a:t>// </a:t>
            </a:r>
            <a:r>
              <a:rPr lang="ru-RU" sz="1800" dirty="0" err="1" smtClean="0">
                <a:latin typeface="Consolas" panose="020B0609020204030204" pitchFamily="49" charset="0"/>
              </a:rPr>
              <a:t>count</a:t>
            </a:r>
            <a:r>
              <a:rPr lang="ru-RU" sz="1800" dirty="0">
                <a:latin typeface="Consolas" panose="020B0609020204030204" pitchFamily="49" charset="0"/>
              </a:rPr>
              <a:t> - 1 </a:t>
            </a:r>
            <a:r>
              <a:rPr lang="ru-RU" sz="1800" dirty="0" smtClean="0">
                <a:latin typeface="Consolas" panose="020B0609020204030204" pitchFamily="49" charset="0"/>
              </a:rPr>
              <a:t>==</a:t>
            </a:r>
            <a:r>
              <a:rPr lang="ru-RU" sz="1800" dirty="0">
                <a:latin typeface="Consolas" panose="020B0609020204030204" pitchFamily="49" charset="0"/>
              </a:rPr>
              <a:t> 2^32 - 1 </a:t>
            </a:r>
            <a:endParaRPr lang="ru-RU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onsolas" panose="020B0609020204030204" pitchFamily="49" charset="0"/>
              </a:rPr>
              <a:t>// и</a:t>
            </a:r>
            <a:r>
              <a:rPr lang="ru-RU" sz="1800" dirty="0">
                <a:latin typeface="Consolas" panose="020B0609020204030204" pitchFamily="49" charset="0"/>
              </a:rPr>
              <a:t> выход за границу </a:t>
            </a:r>
            <a:r>
              <a:rPr lang="ru-RU" sz="1800" dirty="0" smtClean="0">
                <a:latin typeface="Consolas" panose="020B0609020204030204" pitchFamily="49" charset="0"/>
              </a:rPr>
              <a:t>массива</a:t>
            </a:r>
          </a:p>
          <a:p>
            <a:pPr marL="0" indent="0">
              <a:buNone/>
            </a:pPr>
            <a:r>
              <a:rPr lang="ru-RU" sz="1800" dirty="0" smtClean="0">
                <a:latin typeface="Consolas" panose="020B0609020204030204" pitchFamily="49" charset="0"/>
              </a:rPr>
              <a:t>// правильно -- </a:t>
            </a:r>
            <a:r>
              <a:rPr lang="ru-RU" sz="1800" dirty="0">
                <a:latin typeface="Consolas" panose="020B0609020204030204" pitchFamily="49" charset="0"/>
              </a:rPr>
              <a:t>i </a:t>
            </a:r>
            <a:r>
              <a:rPr lang="ru-RU" sz="1800" dirty="0" smtClean="0">
                <a:latin typeface="Consolas" panose="020B0609020204030204" pitchFamily="49" charset="0"/>
              </a:rPr>
              <a:t>+ 1 &lt;</a:t>
            </a:r>
            <a:r>
              <a:rPr lang="ru-RU" sz="1800" dirty="0">
                <a:latin typeface="Consolas" panose="020B0609020204030204" pitchFamily="49" charset="0"/>
              </a:rPr>
              <a:t> </a:t>
            </a:r>
            <a:r>
              <a:rPr lang="ru-RU" sz="1800" dirty="0" err="1" smtClean="0"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 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n)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double e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factorial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1;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e += 1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Неявное преобразование тип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Автоматически выполняется над </a:t>
            </a:r>
            <a:r>
              <a:rPr lang="ru-RU" dirty="0" smtClean="0">
                <a:solidFill>
                  <a:schemeClr val="bg1"/>
                </a:solidFill>
              </a:rPr>
              <a:t>операндами многих операций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арифметических, сравнения, присваивания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Явное </a:t>
            </a:r>
            <a:r>
              <a:rPr lang="ru-RU" dirty="0">
                <a:solidFill>
                  <a:schemeClr val="bg1"/>
                </a:solidFill>
              </a:rPr>
              <a:t>преобразование </a:t>
            </a:r>
            <a:r>
              <a:rPr lang="ru-RU" dirty="0" smtClean="0">
                <a:solidFill>
                  <a:schemeClr val="bg1"/>
                </a:solidFill>
              </a:rPr>
              <a:t>типа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Операция 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общий тип в i 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== 0, то </a:t>
            </a:r>
            <a:endParaRPr lang="ru-RU" sz="18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==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2^32 - 1 </a:t>
            </a:r>
            <a:endParaRPr lang="ru-RU" sz="18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и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выход за границу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массива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правильно --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i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+ 1 &lt;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 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n)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double e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factorial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1;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e += 1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общий тип в i 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== 0, то </a:t>
            </a:r>
            <a:endParaRPr lang="ru-RU" sz="18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==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2^32 - 1 </a:t>
            </a:r>
            <a:endParaRPr lang="ru-RU" sz="18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и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выход за границу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массива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правильно --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i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+ 1 &lt;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factorial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e +=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latin typeface="Consolas" panose="020B0609020204030204" pitchFamily="49" charset="0"/>
              </a:rPr>
              <a:t>factorial</a:t>
            </a:r>
            <a:r>
              <a:rPr lang="ru-RU" sz="1800" dirty="0"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latin typeface="Consolas" panose="020B0609020204030204" pitchFamily="49" charset="0"/>
              </a:rPr>
              <a:t>int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 smtClean="0">
                <a:latin typeface="Consolas" panose="020B0609020204030204" pitchFamily="49" charset="0"/>
              </a:rPr>
              <a:t>factorial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684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общий тип в i 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== 0, то </a:t>
            </a:r>
            <a:endParaRPr lang="ru-RU" sz="18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==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2^32 - 1 </a:t>
            </a:r>
            <a:endParaRPr lang="ru-RU" sz="18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и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выход за границу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массива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правильно --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i 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+ 1 &lt;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factorial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e +=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правильно </a:t>
            </a:r>
            <a:r>
              <a:rPr lang="en-US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-- </a:t>
            </a:r>
            <a:r>
              <a:rPr lang="ru-RU" sz="1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1.0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/ </a:t>
            </a:r>
            <a:r>
              <a:rPr lang="ru-RU" sz="18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factorial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971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 может </a:t>
            </a:r>
            <a:r>
              <a:rPr lang="ru-RU" dirty="0" smtClean="0">
                <a:solidFill>
                  <a:schemeClr val="bg1"/>
                </a:solidFill>
              </a:rPr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>
                <a:solidFill>
                  <a:schemeClr val="bg1"/>
                </a:solidFill>
              </a:rPr>
              <a:t>sign propagation/extension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неотрицательно, то новые разряды заполняются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новые </a:t>
            </a:r>
            <a:r>
              <a:rPr lang="ru-RU" dirty="0" smtClean="0">
                <a:solidFill>
                  <a:schemeClr val="bg1"/>
                </a:solidFill>
              </a:rPr>
              <a:t>разряды </a:t>
            </a:r>
            <a:r>
              <a:rPr lang="ru-RU" dirty="0">
                <a:solidFill>
                  <a:schemeClr val="bg1"/>
                </a:solidFill>
              </a:rPr>
              <a:t>заполняются </a:t>
            </a:r>
            <a:r>
              <a:rPr lang="ru-RU" dirty="0" smtClean="0">
                <a:solidFill>
                  <a:schemeClr val="bg1"/>
                </a:solidFill>
              </a:rPr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 может </a:t>
            </a:r>
            <a:r>
              <a:rPr lang="ru-RU" dirty="0" smtClean="0">
                <a:solidFill>
                  <a:schemeClr val="bg1"/>
                </a:solidFill>
              </a:rPr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>
                <a:solidFill>
                  <a:schemeClr val="bg1"/>
                </a:solidFill>
              </a:rPr>
              <a:t>sign propagation/extension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неотрицательно, то новые разряды заполняются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новые </a:t>
            </a:r>
            <a:r>
              <a:rPr lang="ru-RU" dirty="0" smtClean="0">
                <a:solidFill>
                  <a:schemeClr val="bg1"/>
                </a:solidFill>
              </a:rPr>
              <a:t>разряды </a:t>
            </a:r>
            <a:r>
              <a:rPr lang="ru-RU" dirty="0">
                <a:solidFill>
                  <a:schemeClr val="bg1"/>
                </a:solidFill>
              </a:rPr>
              <a:t>заполняются </a:t>
            </a:r>
            <a:r>
              <a:rPr lang="ru-RU" dirty="0" smtClean="0">
                <a:solidFill>
                  <a:schemeClr val="bg1"/>
                </a:solidFill>
              </a:rPr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>
                <a:solidFill>
                  <a:schemeClr val="bg1"/>
                </a:solidFill>
              </a:rPr>
              <a:t>sign propagation/extension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неотрицательно, то новые разряды заполняются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новые </a:t>
            </a:r>
            <a:r>
              <a:rPr lang="ru-RU" dirty="0" smtClean="0">
                <a:solidFill>
                  <a:schemeClr val="bg1"/>
                </a:solidFill>
              </a:rPr>
              <a:t>разряды </a:t>
            </a:r>
            <a:r>
              <a:rPr lang="ru-RU" dirty="0">
                <a:solidFill>
                  <a:schemeClr val="bg1"/>
                </a:solidFill>
              </a:rPr>
              <a:t>заполняются </a:t>
            </a:r>
            <a:r>
              <a:rPr lang="ru-RU" dirty="0" smtClean="0">
                <a:solidFill>
                  <a:schemeClr val="bg1"/>
                </a:solidFill>
              </a:rPr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неотрицательно, то новые разряды заполняются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новые </a:t>
            </a:r>
            <a:r>
              <a:rPr lang="ru-RU" dirty="0" smtClean="0">
                <a:solidFill>
                  <a:schemeClr val="bg1"/>
                </a:solidFill>
              </a:rPr>
              <a:t>разряды </a:t>
            </a:r>
            <a:r>
              <a:rPr lang="ru-RU" dirty="0">
                <a:solidFill>
                  <a:schemeClr val="bg1"/>
                </a:solidFill>
              </a:rPr>
              <a:t>заполняются </a:t>
            </a:r>
            <a:r>
              <a:rPr lang="ru-RU" dirty="0" smtClean="0">
                <a:solidFill>
                  <a:schemeClr val="bg1"/>
                </a:solidFill>
              </a:rPr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значение </a:t>
            </a:r>
            <a:r>
              <a:rPr lang="ru-RU" dirty="0" smtClean="0"/>
              <a:t>неотрицательно, то новые разряды заполняются 0</a:t>
            </a:r>
          </a:p>
          <a:p>
            <a:pPr lvl="2"/>
            <a:r>
              <a:rPr lang="ru-RU" dirty="0" smtClean="0"/>
              <a:t>Иначе </a:t>
            </a:r>
            <a:r>
              <a:rPr lang="ru-RU" dirty="0"/>
              <a:t>новые </a:t>
            </a:r>
            <a:r>
              <a:rPr lang="ru-RU" dirty="0" smtClean="0"/>
              <a:t>разряды </a:t>
            </a:r>
            <a:r>
              <a:rPr lang="ru-RU" dirty="0"/>
              <a:t>заполняются </a:t>
            </a:r>
            <a:r>
              <a:rPr lang="ru-RU" dirty="0" smtClean="0"/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/>
              <a:t>Например, для дополнительного кода заполняются единицами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значение </a:t>
            </a:r>
            <a:r>
              <a:rPr lang="ru-RU" dirty="0" smtClean="0"/>
              <a:t>неотрицательно, то новые разряды заполняются 0</a:t>
            </a:r>
          </a:p>
          <a:p>
            <a:pPr lvl="2"/>
            <a:r>
              <a:rPr lang="ru-RU" dirty="0" smtClean="0"/>
              <a:t>Иначе </a:t>
            </a:r>
            <a:r>
              <a:rPr lang="ru-RU" dirty="0"/>
              <a:t>новые </a:t>
            </a:r>
            <a:r>
              <a:rPr lang="ru-RU" dirty="0" smtClean="0"/>
              <a:t>разряды </a:t>
            </a:r>
            <a:r>
              <a:rPr lang="ru-RU" dirty="0"/>
              <a:t>заполняются </a:t>
            </a:r>
            <a:r>
              <a:rPr lang="ru-RU" dirty="0" smtClean="0"/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/>
              <a:t>Например, для дополнительного кода заполняются единицами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значение не попадает в диапазон, </a:t>
            </a:r>
            <a:r>
              <a:rPr lang="ru-RU" dirty="0" smtClean="0"/>
              <a:t>то 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значение </a:t>
            </a:r>
            <a:r>
              <a:rPr lang="ru-RU" dirty="0" smtClean="0"/>
              <a:t>неотрицательно, то новые разряды заполняются 0</a:t>
            </a:r>
          </a:p>
          <a:p>
            <a:pPr lvl="2"/>
            <a:r>
              <a:rPr lang="ru-RU" dirty="0" smtClean="0"/>
              <a:t>Иначе </a:t>
            </a:r>
            <a:r>
              <a:rPr lang="ru-RU" dirty="0"/>
              <a:t>новые </a:t>
            </a:r>
            <a:r>
              <a:rPr lang="ru-RU" dirty="0" smtClean="0"/>
              <a:t>разряды </a:t>
            </a:r>
            <a:r>
              <a:rPr lang="ru-RU" dirty="0"/>
              <a:t>заполняются </a:t>
            </a:r>
            <a:r>
              <a:rPr lang="ru-RU" dirty="0" smtClean="0"/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/>
              <a:t>Например, для дополнительного кода заполняются единицами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значение не попадает в диапазон, </a:t>
            </a:r>
            <a:r>
              <a:rPr lang="ru-RU" dirty="0" smtClean="0"/>
              <a:t>то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Т </a:t>
            </a:r>
            <a:r>
              <a:rPr lang="ru-RU" dirty="0" err="1" smtClean="0"/>
              <a:t>беззнаковый</a:t>
            </a:r>
            <a:r>
              <a:rPr lang="ru-RU" dirty="0" smtClean="0"/>
              <a:t>, то к </a:t>
            </a:r>
            <a:r>
              <a:rPr lang="ru-RU" dirty="0" smtClean="0"/>
              <a:t>значению </a:t>
            </a:r>
            <a:r>
              <a:rPr lang="ru-RU" dirty="0" smtClean="0"/>
              <a:t>добавляется или вычитается 1 + </a:t>
            </a:r>
            <a:r>
              <a:rPr lang="en-US" dirty="0" smtClean="0"/>
              <a:t>max(</a:t>
            </a:r>
            <a:r>
              <a:rPr lang="ru-RU" dirty="0" smtClean="0"/>
              <a:t>диапазон Т</a:t>
            </a:r>
            <a:r>
              <a:rPr lang="en-US" dirty="0" smtClean="0"/>
              <a:t>)</a:t>
            </a:r>
            <a:r>
              <a:rPr lang="ru-RU" dirty="0" smtClean="0"/>
              <a:t> до тех пор, пока результат не попадет в диапазон Т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Автоматически выполняется над </a:t>
            </a:r>
            <a:r>
              <a:rPr lang="ru-RU" dirty="0" smtClean="0">
                <a:solidFill>
                  <a:schemeClr val="bg1"/>
                </a:solidFill>
              </a:rPr>
              <a:t>операндами многих операций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арифметических, сравнения, присваивания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Явное </a:t>
            </a:r>
            <a:r>
              <a:rPr lang="ru-RU" dirty="0">
                <a:solidFill>
                  <a:schemeClr val="bg1"/>
                </a:solidFill>
              </a:rPr>
              <a:t>преобразование </a:t>
            </a:r>
            <a:r>
              <a:rPr lang="ru-RU" dirty="0" smtClean="0">
                <a:solidFill>
                  <a:schemeClr val="bg1"/>
                </a:solidFill>
              </a:rPr>
              <a:t>типа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Операция 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838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значение </a:t>
            </a:r>
            <a:r>
              <a:rPr lang="ru-RU" dirty="0" smtClean="0"/>
              <a:t>неотрицательно, то новые разряды заполняются 0</a:t>
            </a:r>
          </a:p>
          <a:p>
            <a:pPr lvl="2"/>
            <a:r>
              <a:rPr lang="ru-RU" dirty="0" smtClean="0"/>
              <a:t>Иначе </a:t>
            </a:r>
            <a:r>
              <a:rPr lang="ru-RU" dirty="0"/>
              <a:t>новые </a:t>
            </a:r>
            <a:r>
              <a:rPr lang="ru-RU" dirty="0" smtClean="0"/>
              <a:t>разряды </a:t>
            </a:r>
            <a:r>
              <a:rPr lang="ru-RU" dirty="0"/>
              <a:t>заполняются </a:t>
            </a:r>
            <a:r>
              <a:rPr lang="ru-RU" dirty="0" smtClean="0"/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/>
              <a:t>Например, для дополнительного кода заполняются единицами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значение не попадает в диапазон, </a:t>
            </a:r>
            <a:r>
              <a:rPr lang="ru-RU" dirty="0" smtClean="0"/>
              <a:t>то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Т </a:t>
            </a:r>
            <a:r>
              <a:rPr lang="ru-RU" dirty="0" err="1" smtClean="0"/>
              <a:t>беззнаковый</a:t>
            </a:r>
            <a:r>
              <a:rPr lang="ru-RU" dirty="0" smtClean="0"/>
              <a:t>, то к </a:t>
            </a:r>
            <a:r>
              <a:rPr lang="ru-RU" dirty="0" smtClean="0"/>
              <a:t>значению </a:t>
            </a:r>
            <a:r>
              <a:rPr lang="ru-RU" dirty="0" smtClean="0"/>
              <a:t>добавляется или вычитается 1 + </a:t>
            </a:r>
            <a:r>
              <a:rPr lang="en-US" dirty="0" smtClean="0"/>
              <a:t>max(</a:t>
            </a:r>
            <a:r>
              <a:rPr lang="ru-RU" dirty="0" smtClean="0"/>
              <a:t>диапазон Т</a:t>
            </a:r>
            <a:r>
              <a:rPr lang="en-US" dirty="0" smtClean="0"/>
              <a:t>)</a:t>
            </a:r>
            <a:r>
              <a:rPr lang="ru-RU" dirty="0" smtClean="0"/>
              <a:t> до тех пор, пока результат не попадет в диапазон Т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Т </a:t>
            </a:r>
            <a:r>
              <a:rPr lang="ru-RU" dirty="0" smtClean="0"/>
              <a:t>знаковый, </a:t>
            </a:r>
            <a:r>
              <a:rPr lang="ru-RU" dirty="0"/>
              <a:t>то </a:t>
            </a:r>
            <a:r>
              <a:rPr lang="ru-RU" dirty="0" smtClean="0"/>
              <a:t>результат преобразования является </a:t>
            </a:r>
            <a:r>
              <a:rPr lang="en-US" dirty="0" smtClean="0"/>
              <a:t>implementation-defined</a:t>
            </a:r>
            <a:endParaRPr lang="ru-RU" dirty="0"/>
          </a:p>
          <a:p>
            <a:pPr lvl="2"/>
            <a:r>
              <a:rPr lang="ru-RU" dirty="0" smtClean="0"/>
              <a:t>Зависит </a:t>
            </a:r>
            <a:r>
              <a:rPr lang="ru-RU" dirty="0"/>
              <a:t>от </a:t>
            </a:r>
            <a:r>
              <a:rPr lang="ru-RU" dirty="0" smtClean="0"/>
              <a:t>компилятора, и/или процессора, и/или настроек операционной системы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79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преобразования целых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x0 = 0x30; // 00110000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y0 = x0; // 00000000 00000000 00000000 00110000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x1 = -5; // 11111011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y1 = x1; // 11111111 11111111 11111111 11111011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x2 = -1;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y2 = x2; // y ==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(UINT_MAX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unsigned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y3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x3; //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y ==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511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(UCHAR_MAX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83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преобразования целых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char</a:t>
            </a:r>
            <a:r>
              <a:rPr lang="en-US" sz="2800" dirty="0">
                <a:latin typeface="Consolas" panose="020B0609020204030204" pitchFamily="49" charset="0"/>
              </a:rPr>
              <a:t> x1 = -5; // 11111011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 y1 = x1; // 11111111 11111111 11111111 11111011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char</a:t>
            </a:r>
            <a:r>
              <a:rPr lang="en-US" sz="2800" dirty="0">
                <a:latin typeface="Consolas" panose="020B0609020204030204" pitchFamily="49" charset="0"/>
              </a:rPr>
              <a:t> x2 = -1;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unsigned</a:t>
            </a:r>
            <a:r>
              <a:rPr lang="en-US" sz="2800" dirty="0">
                <a:latin typeface="Consolas" panose="020B0609020204030204" pitchFamily="49" charset="0"/>
              </a:rPr>
              <a:t> y2 = x2; // y == </a:t>
            </a:r>
            <a:r>
              <a:rPr lang="en-US" sz="2800" dirty="0" smtClean="0">
                <a:latin typeface="Consolas" panose="020B0609020204030204" pitchFamily="49" charset="0"/>
              </a:rPr>
              <a:t>-1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(UINT_MAX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1)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 </a:t>
            </a:r>
            <a:r>
              <a:rPr lang="en-US" sz="2800" dirty="0" smtClean="0">
                <a:latin typeface="Consolas" panose="020B0609020204030204" pitchFamily="49" charset="0"/>
              </a:rPr>
              <a:t>char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y3</a:t>
            </a:r>
            <a:r>
              <a:rPr lang="en-US" sz="2800" dirty="0">
                <a:latin typeface="Consolas" panose="020B0609020204030204" pitchFamily="49" charset="0"/>
              </a:rPr>
              <a:t> = </a:t>
            </a:r>
            <a:r>
              <a:rPr lang="en-US" sz="2800" dirty="0" smtClean="0">
                <a:latin typeface="Consolas" panose="020B0609020204030204" pitchFamily="49" charset="0"/>
              </a:rPr>
              <a:t>x3; //</a:t>
            </a:r>
            <a:r>
              <a:rPr lang="en-US" sz="2800" dirty="0">
                <a:latin typeface="Consolas" panose="020B0609020204030204" pitchFamily="49" charset="0"/>
              </a:rPr>
              <a:t> y == </a:t>
            </a:r>
            <a:r>
              <a:rPr lang="en-US" sz="2800" dirty="0" smtClean="0">
                <a:latin typeface="Consolas" panose="020B0609020204030204" pitchFamily="49" charset="0"/>
              </a:rPr>
              <a:t>511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-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(UCHAR_MAX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1)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8208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преобразования целых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x1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y1 = x1;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11111111 11111111 11111111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char</a:t>
            </a:r>
            <a:r>
              <a:rPr lang="en-US" sz="2800" dirty="0">
                <a:latin typeface="Consolas" panose="020B0609020204030204" pitchFamily="49" charset="0"/>
              </a:rPr>
              <a:t> x2 = -1;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unsigned</a:t>
            </a:r>
            <a:r>
              <a:rPr lang="en-US" sz="2800" dirty="0">
                <a:latin typeface="Consolas" panose="020B0609020204030204" pitchFamily="49" charset="0"/>
              </a:rPr>
              <a:t> y2 = x2; // y == </a:t>
            </a:r>
            <a:r>
              <a:rPr lang="en-US" sz="2800" dirty="0" smtClean="0">
                <a:latin typeface="Consolas" panose="020B0609020204030204" pitchFamily="49" charset="0"/>
              </a:rPr>
              <a:t>-1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(UINT_MAX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1)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 </a:t>
            </a:r>
            <a:r>
              <a:rPr lang="en-US" sz="2800" dirty="0" smtClean="0">
                <a:latin typeface="Consolas" panose="020B0609020204030204" pitchFamily="49" charset="0"/>
              </a:rPr>
              <a:t>char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y3</a:t>
            </a:r>
            <a:r>
              <a:rPr lang="en-US" sz="2800" dirty="0">
                <a:latin typeface="Consolas" panose="020B0609020204030204" pitchFamily="49" charset="0"/>
              </a:rPr>
              <a:t> = </a:t>
            </a:r>
            <a:r>
              <a:rPr lang="en-US" sz="2800" dirty="0" smtClean="0">
                <a:latin typeface="Consolas" panose="020B0609020204030204" pitchFamily="49" charset="0"/>
              </a:rPr>
              <a:t>x3; //</a:t>
            </a:r>
            <a:r>
              <a:rPr lang="en-US" sz="2800" dirty="0">
                <a:latin typeface="Consolas" panose="020B0609020204030204" pitchFamily="49" charset="0"/>
              </a:rPr>
              <a:t> y == </a:t>
            </a:r>
            <a:r>
              <a:rPr lang="en-US" sz="2800" dirty="0" smtClean="0">
                <a:latin typeface="Consolas" panose="020B0609020204030204" pitchFamily="49" charset="0"/>
              </a:rPr>
              <a:t>511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-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(UCHAR_MAX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1)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1170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преобразования целых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x1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y1 = x1;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11111111 11111111 11111111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x2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y2 = x2;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y ==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-1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(UINT_MAX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1)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 </a:t>
            </a:r>
            <a:r>
              <a:rPr lang="en-US" sz="2800" dirty="0" smtClean="0">
                <a:latin typeface="Consolas" panose="020B0609020204030204" pitchFamily="49" charset="0"/>
              </a:rPr>
              <a:t>char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y3</a:t>
            </a:r>
            <a:r>
              <a:rPr lang="en-US" sz="2800" dirty="0">
                <a:latin typeface="Consolas" panose="020B0609020204030204" pitchFamily="49" charset="0"/>
              </a:rPr>
              <a:t> = </a:t>
            </a:r>
            <a:r>
              <a:rPr lang="en-US" sz="2800" dirty="0" smtClean="0">
                <a:latin typeface="Consolas" panose="020B0609020204030204" pitchFamily="49" charset="0"/>
              </a:rPr>
              <a:t>x3; //</a:t>
            </a:r>
            <a:r>
              <a:rPr lang="en-US" sz="2800" dirty="0">
                <a:latin typeface="Consolas" panose="020B0609020204030204" pitchFamily="49" charset="0"/>
              </a:rPr>
              <a:t> y == </a:t>
            </a:r>
            <a:r>
              <a:rPr lang="en-US" sz="2800" dirty="0" smtClean="0">
                <a:latin typeface="Consolas" panose="020B0609020204030204" pitchFamily="49" charset="0"/>
              </a:rPr>
              <a:t>511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-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(UCHAR_MAX</a:t>
            </a:r>
            <a:r>
              <a:rPr lang="en-US" sz="2800" dirty="0"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latin typeface="Consolas" panose="020B0609020204030204" pitchFamily="49" charset="0"/>
              </a:rPr>
              <a:t>1)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8788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преобразования целых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x1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y1 = x1;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11111111 11111111 11111111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x2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y2 = x2;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y ==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-1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(UINT_MAX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1)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x3 = 511;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unsigned </a:t>
            </a:r>
            <a:r>
              <a:rPr lang="en-US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y3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x3; 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y ==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511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(UCHAR_MAX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1)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75583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</a:t>
            </a:r>
            <a:r>
              <a:rPr lang="ru-RU" dirty="0" smtClean="0">
                <a:solidFill>
                  <a:schemeClr val="bg1"/>
                </a:solidFill>
              </a:rPr>
              <a:t>попадает в диапазон типа с </a:t>
            </a:r>
            <a:r>
              <a:rPr lang="ru-RU" dirty="0">
                <a:solidFill>
                  <a:schemeClr val="bg1"/>
                </a:solidFill>
              </a:rPr>
              <a:t>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ближайшее к нему меньшее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ли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большее значение 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целое </a:t>
            </a:r>
            <a:r>
              <a:rPr lang="ru-RU" dirty="0" smtClean="0">
                <a:solidFill>
                  <a:schemeClr val="bg1"/>
                </a:solidFill>
              </a:rPr>
              <a:t>не попадает </a:t>
            </a:r>
            <a:r>
              <a:rPr lang="ru-RU" dirty="0">
                <a:solidFill>
                  <a:schemeClr val="bg1"/>
                </a:solidFill>
              </a:rPr>
              <a:t>в диапазон типа с 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то результат не определен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/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</a:t>
            </a:r>
            <a:r>
              <a:rPr lang="ru-RU" dirty="0" smtClean="0">
                <a:solidFill>
                  <a:schemeClr val="bg1"/>
                </a:solidFill>
              </a:rPr>
              <a:t>попадает в диапазон типа с </a:t>
            </a:r>
            <a:r>
              <a:rPr lang="ru-RU" dirty="0">
                <a:solidFill>
                  <a:schemeClr val="bg1"/>
                </a:solidFill>
              </a:rPr>
              <a:t>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ближайшее к нему меньшее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ли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большее значение 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целое </a:t>
            </a:r>
            <a:r>
              <a:rPr lang="ru-RU" dirty="0" smtClean="0">
                <a:solidFill>
                  <a:schemeClr val="bg1"/>
                </a:solidFill>
              </a:rPr>
              <a:t>не попадает </a:t>
            </a:r>
            <a:r>
              <a:rPr lang="ru-RU" dirty="0">
                <a:solidFill>
                  <a:schemeClr val="bg1"/>
                </a:solidFill>
              </a:rPr>
              <a:t>в диапазон типа с 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то результат не определен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/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/>
          </a:p>
          <a:p>
            <a:r>
              <a:rPr lang="ru-RU" dirty="0" smtClean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Если целое </a:t>
            </a:r>
            <a:r>
              <a:rPr lang="ru-RU" dirty="0" smtClean="0">
                <a:solidFill>
                  <a:schemeClr val="bg1"/>
                </a:solidFill>
              </a:rPr>
              <a:t>попадает в диапазон типа с </a:t>
            </a:r>
            <a:r>
              <a:rPr lang="ru-RU" dirty="0">
                <a:solidFill>
                  <a:schemeClr val="bg1"/>
                </a:solidFill>
              </a:rPr>
              <a:t>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ближайшее к нему меньшее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ли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большее значение 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целое </a:t>
            </a:r>
            <a:r>
              <a:rPr lang="ru-RU" dirty="0" smtClean="0">
                <a:solidFill>
                  <a:schemeClr val="bg1"/>
                </a:solidFill>
              </a:rPr>
              <a:t>не попадает </a:t>
            </a:r>
            <a:r>
              <a:rPr lang="ru-RU" dirty="0">
                <a:solidFill>
                  <a:schemeClr val="bg1"/>
                </a:solidFill>
              </a:rPr>
              <a:t>в диапазон типа с 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то результат не определен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/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/>
          </a:p>
          <a:p>
            <a:r>
              <a:rPr lang="ru-RU" dirty="0" smtClean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/>
              <a:t>Если целое </a:t>
            </a:r>
            <a:r>
              <a:rPr lang="ru-RU" dirty="0" smtClean="0"/>
              <a:t>попадает в диапазон типа с </a:t>
            </a:r>
            <a:r>
              <a:rPr lang="ru-RU" dirty="0"/>
              <a:t>плавающей </a:t>
            </a:r>
            <a:r>
              <a:rPr lang="ru-RU" dirty="0" smtClean="0"/>
              <a:t>точкой, </a:t>
            </a:r>
            <a:r>
              <a:rPr lang="ru-RU" dirty="0"/>
              <a:t>то </a:t>
            </a:r>
            <a:r>
              <a:rPr lang="ru-RU" dirty="0" smtClean="0"/>
              <a:t>ближайшее к нему меньшее </a:t>
            </a:r>
            <a:r>
              <a:rPr lang="ru-RU" dirty="0" smtClean="0"/>
              <a:t>и</a:t>
            </a:r>
            <a:r>
              <a:rPr lang="ru-RU" dirty="0" smtClean="0"/>
              <a:t>ли</a:t>
            </a:r>
            <a:r>
              <a:rPr lang="ru-RU" dirty="0" smtClean="0"/>
              <a:t> </a:t>
            </a:r>
            <a:r>
              <a:rPr lang="ru-RU" dirty="0" smtClean="0"/>
              <a:t>большее значение с плавающей точкой</a:t>
            </a:r>
          </a:p>
          <a:p>
            <a:pPr lvl="1"/>
            <a:r>
              <a:rPr lang="ru-RU" dirty="0" smtClean="0"/>
              <a:t>Выбор зависит от реализации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целое </a:t>
            </a:r>
            <a:r>
              <a:rPr lang="ru-RU" dirty="0" smtClean="0">
                <a:solidFill>
                  <a:schemeClr val="bg1"/>
                </a:solidFill>
              </a:rPr>
              <a:t>не попадает </a:t>
            </a:r>
            <a:r>
              <a:rPr lang="ru-RU" dirty="0">
                <a:solidFill>
                  <a:schemeClr val="bg1"/>
                </a:solidFill>
              </a:rPr>
              <a:t>в диапазон типа с 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то результат не определен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Автоматически выполняется над </a:t>
            </a:r>
            <a:r>
              <a:rPr lang="ru-RU" dirty="0" smtClean="0"/>
              <a:t>операндами многих операций</a:t>
            </a:r>
          </a:p>
          <a:p>
            <a:pPr lvl="2"/>
            <a:r>
              <a:rPr lang="ru-RU" dirty="0" smtClean="0"/>
              <a:t>Например, арифметических, сравнения, присваивания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Явное </a:t>
            </a:r>
            <a:r>
              <a:rPr lang="ru-RU" dirty="0">
                <a:solidFill>
                  <a:schemeClr val="bg1"/>
                </a:solidFill>
              </a:rPr>
              <a:t>преобразование </a:t>
            </a:r>
            <a:r>
              <a:rPr lang="ru-RU" dirty="0" smtClean="0">
                <a:solidFill>
                  <a:schemeClr val="bg1"/>
                </a:solidFill>
              </a:rPr>
              <a:t>типа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Операция 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0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/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/>
          </a:p>
          <a:p>
            <a:r>
              <a:rPr lang="ru-RU" dirty="0" smtClean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/>
              <a:t>Если целое </a:t>
            </a:r>
            <a:r>
              <a:rPr lang="ru-RU" dirty="0" smtClean="0"/>
              <a:t>попадает в диапазон типа с </a:t>
            </a:r>
            <a:r>
              <a:rPr lang="ru-RU" dirty="0"/>
              <a:t>плавающей </a:t>
            </a:r>
            <a:r>
              <a:rPr lang="ru-RU" dirty="0" smtClean="0"/>
              <a:t>точкой, </a:t>
            </a:r>
            <a:r>
              <a:rPr lang="ru-RU" dirty="0"/>
              <a:t>то </a:t>
            </a:r>
            <a:r>
              <a:rPr lang="ru-RU" dirty="0" smtClean="0"/>
              <a:t>ближайшее к нему меньшее </a:t>
            </a:r>
            <a:r>
              <a:rPr lang="ru-RU" dirty="0" smtClean="0"/>
              <a:t>и</a:t>
            </a:r>
            <a:r>
              <a:rPr lang="ru-RU" dirty="0" smtClean="0"/>
              <a:t>ли</a:t>
            </a:r>
            <a:r>
              <a:rPr lang="ru-RU" dirty="0" smtClean="0"/>
              <a:t> </a:t>
            </a:r>
            <a:r>
              <a:rPr lang="ru-RU" dirty="0" smtClean="0"/>
              <a:t>большее значение с плавающей точкой</a:t>
            </a:r>
          </a:p>
          <a:p>
            <a:pPr lvl="1"/>
            <a:r>
              <a:rPr lang="ru-RU" dirty="0" smtClean="0"/>
              <a:t>Выбор зависит от реализации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целое </a:t>
            </a:r>
            <a:r>
              <a:rPr lang="ru-RU" dirty="0" smtClean="0"/>
              <a:t>не попадает </a:t>
            </a:r>
            <a:r>
              <a:rPr lang="ru-RU" dirty="0"/>
              <a:t>в диапазон типа с плавающей </a:t>
            </a:r>
            <a:r>
              <a:rPr lang="ru-RU" dirty="0" smtClean="0"/>
              <a:t>точкой, то результат не определен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6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Преобразование к </a:t>
            </a:r>
            <a:r>
              <a:rPr lang="ru-RU" dirty="0" smtClean="0">
                <a:solidFill>
                  <a:schemeClr val="bg1"/>
                </a:solidFill>
              </a:rPr>
              <a:t>большему типу </a:t>
            </a:r>
            <a:r>
              <a:rPr lang="en-US" dirty="0">
                <a:solidFill>
                  <a:schemeClr val="bg1"/>
                </a:solidFill>
              </a:rPr>
              <a:t>float --&gt; double --&gt; long 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сохраняется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меньшему типу </a:t>
            </a:r>
            <a:r>
              <a:rPr lang="ru-RU" dirty="0" smtClean="0">
                <a:solidFill>
                  <a:schemeClr val="bg1"/>
                </a:solidFill>
              </a:rPr>
              <a:t>Т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сохраняется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/>
              <a:t>Значение сохраняется</a:t>
            </a:r>
            <a:endParaRPr lang="ru-RU" dirty="0" smtClean="0"/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/>
              <a:t>Значение сохраняется</a:t>
            </a:r>
            <a:endParaRPr lang="ru-RU" dirty="0" smtClean="0"/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/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/>
              <a:t>Значение сохраняется</a:t>
            </a:r>
            <a:endParaRPr lang="ru-RU" dirty="0" smtClean="0"/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/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/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/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/>
              <a:t>Значение сохраняется</a:t>
            </a:r>
            <a:endParaRPr lang="ru-RU" dirty="0" smtClean="0"/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/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/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/>
              <a:t>Зависит от реализации</a:t>
            </a:r>
          </a:p>
          <a:p>
            <a:pPr lvl="1"/>
            <a:r>
              <a:rPr lang="ru-RU" dirty="0" smtClean="0"/>
              <a:t>Если не попадает в диапазон Т, то поведение не определено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2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других целых типов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Ранг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равен рангу </a:t>
            </a:r>
            <a:r>
              <a:rPr lang="ru-RU" dirty="0" smtClean="0"/>
              <a:t>совместимого</a:t>
            </a:r>
            <a:r>
              <a:rPr lang="ru-RU" dirty="0"/>
              <a:t> с ним целого </a:t>
            </a:r>
            <a:r>
              <a:rPr lang="ru-RU" dirty="0" smtClean="0"/>
              <a:t>типа</a:t>
            </a:r>
          </a:p>
          <a:p>
            <a:pPr lvl="1"/>
            <a:r>
              <a:rPr lang="ru-RU" dirty="0" smtClean="0"/>
              <a:t>т.е. целого типа, используемого для хранения значений </a:t>
            </a:r>
            <a:r>
              <a:rPr lang="en-US" dirty="0" err="1" smtClean="0"/>
              <a:t>enum</a:t>
            </a:r>
            <a:endParaRPr lang="ru-RU" dirty="0"/>
          </a:p>
          <a:p>
            <a:endParaRPr lang="en-US" dirty="0"/>
          </a:p>
          <a:p>
            <a:r>
              <a:rPr lang="ru-RU" dirty="0"/>
              <a:t>С99: Ранг _</a:t>
            </a:r>
            <a:r>
              <a:rPr lang="en-US" dirty="0"/>
              <a:t>Bool</a:t>
            </a:r>
            <a:r>
              <a:rPr lang="ru-RU" dirty="0"/>
              <a:t> ниже ранга любого другого целого типа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20" name="Соединительная линия уступом 18"/>
          <p:cNvCxnSpPr>
            <a:stCxn id="7" idx="0"/>
            <a:endCxn id="13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18"/>
          <p:cNvCxnSpPr>
            <a:stCxn id="8" idx="0"/>
            <a:endCxn id="13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18"/>
          <p:cNvCxnSpPr>
            <a:stCxn id="10" idx="0"/>
            <a:endCxn id="13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18"/>
          <p:cNvCxnSpPr>
            <a:stCxn id="13" idx="3"/>
            <a:endCxn id="14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18"/>
          <p:cNvCxnSpPr>
            <a:stCxn id="13" idx="0"/>
            <a:endCxn id="11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18"/>
          <p:cNvCxnSpPr>
            <a:stCxn id="9" idx="0"/>
            <a:endCxn id="13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18"/>
          <p:cNvCxnSpPr>
            <a:stCxn id="11" idx="3"/>
            <a:endCxn id="12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18"/>
          <p:cNvCxnSpPr>
            <a:stCxn id="11" idx="0"/>
            <a:endCxn id="17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18"/>
          <p:cNvCxnSpPr>
            <a:stCxn id="12" idx="0"/>
            <a:endCxn id="18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18"/>
          <p:cNvCxnSpPr>
            <a:stCxn id="17" idx="0"/>
            <a:endCxn id="15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18"/>
          <p:cNvCxnSpPr>
            <a:stCxn id="18" idx="0"/>
            <a:endCxn id="15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18"/>
          <p:cNvCxnSpPr>
            <a:stCxn id="17" idx="3"/>
            <a:endCxn id="18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18"/>
          <p:cNvCxnSpPr>
            <a:stCxn id="16" idx="0"/>
            <a:endCxn id="19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18"/>
          <p:cNvCxnSpPr>
            <a:stCxn id="15" idx="0"/>
            <a:endCxn id="16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96"/>
          <p:cNvCxnSpPr>
            <a:stCxn id="14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96"/>
          <p:cNvCxnSpPr>
            <a:stCxn id="12" idx="0"/>
            <a:endCxn id="17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18"/>
          <p:cNvCxnSpPr>
            <a:stCxn id="7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0"/>
            <a:endCxn id="14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9" idx="0"/>
            <a:endCxn id="14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42" name="TextBox 41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43" name="Прямая со стрелкой 18"/>
            <p:cNvCxnSpPr>
              <a:endCxn id="42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80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L-value – </a:t>
            </a:r>
            <a:r>
              <a:rPr lang="ru-RU" dirty="0" smtClean="0">
                <a:solidFill>
                  <a:schemeClr val="bg1"/>
                </a:solidFill>
              </a:rPr>
              <a:t>это </a:t>
            </a:r>
            <a:r>
              <a:rPr lang="ru-RU" dirty="0" smtClean="0">
                <a:solidFill>
                  <a:schemeClr val="bg1"/>
                </a:solidFill>
              </a:rPr>
              <a:t>выражение, обозначающее </a:t>
            </a:r>
            <a:r>
              <a:rPr lang="ru-RU" dirty="0" smtClean="0">
                <a:solidFill>
                  <a:schemeClr val="bg1"/>
                </a:solidFill>
              </a:rPr>
              <a:t>значение в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Имеет </a:t>
            </a:r>
            <a:r>
              <a:rPr lang="ru-RU" dirty="0">
                <a:solidFill>
                  <a:schemeClr val="bg1"/>
                </a:solidFill>
              </a:rPr>
              <a:t>полный тип или неполный тип, отличный от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 с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ошибка компиляции и предупреждение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</a:t>
            </a:r>
            <a:r>
              <a:rPr lang="ru-RU" dirty="0" smtClean="0">
                <a:solidFill>
                  <a:schemeClr val="bg1"/>
                </a:solidFill>
              </a:rPr>
              <a:t>над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полного типа,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являющимся массивом,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неявно преобразуют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обычное </a:t>
            </a:r>
            <a:r>
              <a:rPr lang="ru-RU" dirty="0" smtClean="0">
                <a:solidFill>
                  <a:schemeClr val="bg1"/>
                </a:solidFill>
              </a:rPr>
              <a:t>значение того же типа, кроме следующих операций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, ++, --, </a:t>
            </a:r>
            <a:r>
              <a:rPr lang="ru-RU" dirty="0" smtClean="0">
                <a:solidFill>
                  <a:schemeClr val="bg1"/>
                </a:solidFill>
              </a:rPr>
              <a:t>доступ к полю структуры, присваивание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L-value – </a:t>
            </a:r>
            <a:r>
              <a:rPr lang="ru-RU" dirty="0" smtClean="0"/>
              <a:t>это </a:t>
            </a:r>
            <a:r>
              <a:rPr lang="ru-RU" dirty="0" smtClean="0"/>
              <a:t>выражение, обозначающее </a:t>
            </a:r>
            <a:r>
              <a:rPr lang="ru-RU" dirty="0" smtClean="0"/>
              <a:t>значение в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Имеет </a:t>
            </a:r>
            <a:r>
              <a:rPr lang="ru-RU" dirty="0"/>
              <a:t>полный тип или неполный тип, отличный от </a:t>
            </a:r>
            <a:r>
              <a:rPr lang="en-US" dirty="0" smtClean="0"/>
              <a:t>void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 с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ошибка компиляции и предупреждение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</a:t>
            </a:r>
            <a:r>
              <a:rPr lang="ru-RU" dirty="0" smtClean="0">
                <a:solidFill>
                  <a:schemeClr val="bg1"/>
                </a:solidFill>
              </a:rPr>
              <a:t>над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полного типа,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являющимся массивом,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неявно преобразуют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обычное </a:t>
            </a:r>
            <a:r>
              <a:rPr lang="ru-RU" dirty="0" smtClean="0">
                <a:solidFill>
                  <a:schemeClr val="bg1"/>
                </a:solidFill>
              </a:rPr>
              <a:t>значение того же типа, кроме следующих операций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, ++, --, </a:t>
            </a:r>
            <a:r>
              <a:rPr lang="ru-RU" dirty="0" smtClean="0">
                <a:solidFill>
                  <a:schemeClr val="bg1"/>
                </a:solidFill>
              </a:rPr>
              <a:t>доступ к полю структуры, присваивание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Автоматически выполняется над </a:t>
            </a:r>
            <a:r>
              <a:rPr lang="ru-RU" dirty="0" smtClean="0"/>
              <a:t>операндами многих операций</a:t>
            </a:r>
          </a:p>
          <a:p>
            <a:pPr lvl="2"/>
            <a:r>
              <a:rPr lang="ru-RU" dirty="0" smtClean="0"/>
              <a:t>Например, арифметических, сравнения, присваивания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Явное </a:t>
            </a:r>
            <a:r>
              <a:rPr lang="ru-RU" dirty="0"/>
              <a:t>преобразование </a:t>
            </a:r>
            <a:r>
              <a:rPr lang="ru-RU" dirty="0" smtClean="0"/>
              <a:t>типа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Операция 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43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L-value – </a:t>
            </a:r>
            <a:r>
              <a:rPr lang="ru-RU" dirty="0" smtClean="0"/>
              <a:t>это </a:t>
            </a:r>
            <a:r>
              <a:rPr lang="ru-RU" dirty="0" smtClean="0"/>
              <a:t>выражение, обозначающее </a:t>
            </a:r>
            <a:r>
              <a:rPr lang="ru-RU" dirty="0" smtClean="0"/>
              <a:t>значение в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Имеет </a:t>
            </a:r>
            <a:r>
              <a:rPr lang="ru-RU" dirty="0"/>
              <a:t>полный тип или неполный тип, отличный от </a:t>
            </a:r>
            <a:r>
              <a:rPr lang="en-US" dirty="0" smtClean="0"/>
              <a:t>void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Операции с </a:t>
            </a:r>
            <a:r>
              <a:rPr lang="en-US" dirty="0" smtClean="0"/>
              <a:t>l-value</a:t>
            </a:r>
            <a:r>
              <a:rPr lang="ru-RU" dirty="0" smtClean="0"/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/>
              <a:t>Обычно ошибка компиляции и предупреждение</a:t>
            </a:r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Операции </a:t>
            </a:r>
            <a:r>
              <a:rPr lang="ru-RU" dirty="0" smtClean="0">
                <a:solidFill>
                  <a:schemeClr val="bg1"/>
                </a:solidFill>
              </a:rPr>
              <a:t>над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полного типа,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являющимся массивом,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неявно преобразуют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обычное </a:t>
            </a:r>
            <a:r>
              <a:rPr lang="ru-RU" dirty="0" smtClean="0">
                <a:solidFill>
                  <a:schemeClr val="bg1"/>
                </a:solidFill>
              </a:rPr>
              <a:t>значение того же типа, кроме следующих операций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, ++, --, </a:t>
            </a:r>
            <a:r>
              <a:rPr lang="ru-RU" dirty="0" smtClean="0">
                <a:solidFill>
                  <a:schemeClr val="bg1"/>
                </a:solidFill>
              </a:rPr>
              <a:t>доступ к полю структуры, присваивание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L-value – </a:t>
            </a:r>
            <a:r>
              <a:rPr lang="ru-RU" dirty="0" smtClean="0"/>
              <a:t>это </a:t>
            </a:r>
            <a:r>
              <a:rPr lang="ru-RU" dirty="0" smtClean="0"/>
              <a:t>выражение, обозначающее </a:t>
            </a:r>
            <a:r>
              <a:rPr lang="ru-RU" dirty="0" smtClean="0"/>
              <a:t>значение в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Имеет </a:t>
            </a:r>
            <a:r>
              <a:rPr lang="ru-RU" dirty="0"/>
              <a:t>полный тип или неполный тип, отличный от </a:t>
            </a:r>
            <a:r>
              <a:rPr lang="en-US" dirty="0" smtClean="0"/>
              <a:t>void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Операции с </a:t>
            </a:r>
            <a:r>
              <a:rPr lang="en-US" dirty="0" smtClean="0"/>
              <a:t>l-value</a:t>
            </a:r>
            <a:r>
              <a:rPr lang="ru-RU" dirty="0" smtClean="0"/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/>
              <a:t>Обычно ошибка компиляции и предупреждение</a:t>
            </a:r>
          </a:p>
          <a:p>
            <a:endParaRPr lang="ru-RU" dirty="0" smtClean="0"/>
          </a:p>
          <a:p>
            <a:r>
              <a:rPr lang="ru-RU" dirty="0"/>
              <a:t>Операции </a:t>
            </a:r>
            <a:r>
              <a:rPr lang="ru-RU" dirty="0" smtClean="0"/>
              <a:t>над </a:t>
            </a:r>
            <a:r>
              <a:rPr lang="en-US" dirty="0" smtClean="0"/>
              <a:t>l-value</a:t>
            </a:r>
            <a:r>
              <a:rPr lang="ru-RU" dirty="0" smtClean="0"/>
              <a:t> полного типа, </a:t>
            </a:r>
            <a:r>
              <a:rPr lang="ru-RU" dirty="0"/>
              <a:t>не </a:t>
            </a:r>
            <a:r>
              <a:rPr lang="ru-RU" dirty="0" smtClean="0"/>
              <a:t>являющимся массивом,</a:t>
            </a:r>
            <a:r>
              <a:rPr lang="en-US" dirty="0" smtClean="0"/>
              <a:t> </a:t>
            </a:r>
            <a:r>
              <a:rPr lang="ru-RU" dirty="0" smtClean="0"/>
              <a:t>неявно преобразуют </a:t>
            </a:r>
            <a:r>
              <a:rPr lang="en-US" dirty="0"/>
              <a:t>l-value </a:t>
            </a:r>
            <a:r>
              <a:rPr lang="ru-RU" dirty="0" smtClean="0"/>
              <a:t>в </a:t>
            </a:r>
            <a:r>
              <a:rPr lang="ru-RU" dirty="0"/>
              <a:t>обычное </a:t>
            </a:r>
            <a:r>
              <a:rPr lang="ru-RU" dirty="0" smtClean="0"/>
              <a:t>значение того же типа, кроме следующих операций</a:t>
            </a:r>
            <a:endParaRPr lang="ru-RU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, </a:t>
            </a:r>
            <a:r>
              <a:rPr lang="ru-RU" dirty="0" smtClean="0"/>
              <a:t>взятие адреса </a:t>
            </a:r>
            <a:r>
              <a:rPr lang="en-US" dirty="0" smtClean="0"/>
              <a:t>&amp;</a:t>
            </a:r>
            <a:r>
              <a:rPr lang="ru-RU" dirty="0"/>
              <a:t>, ++, --, </a:t>
            </a:r>
            <a:r>
              <a:rPr lang="ru-RU" dirty="0" smtClean="0"/>
              <a:t>доступ к полю структуры, присваивание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L-value – </a:t>
            </a:r>
            <a:r>
              <a:rPr lang="ru-RU" dirty="0" smtClean="0"/>
              <a:t>это </a:t>
            </a:r>
            <a:r>
              <a:rPr lang="ru-RU" dirty="0" smtClean="0"/>
              <a:t>выражение, обозначающее </a:t>
            </a:r>
            <a:r>
              <a:rPr lang="ru-RU" dirty="0" smtClean="0"/>
              <a:t>значение в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Имеет </a:t>
            </a:r>
            <a:r>
              <a:rPr lang="ru-RU" dirty="0"/>
              <a:t>полный тип или неполный тип, отличный от </a:t>
            </a:r>
            <a:r>
              <a:rPr lang="en-US" dirty="0" smtClean="0"/>
              <a:t>void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Операции с </a:t>
            </a:r>
            <a:r>
              <a:rPr lang="en-US" dirty="0" smtClean="0"/>
              <a:t>l-value</a:t>
            </a:r>
            <a:r>
              <a:rPr lang="ru-RU" dirty="0" smtClean="0"/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/>
              <a:t>Обычно ошибка компиляции и предупреждение</a:t>
            </a:r>
          </a:p>
          <a:p>
            <a:endParaRPr lang="ru-RU" dirty="0" smtClean="0"/>
          </a:p>
          <a:p>
            <a:r>
              <a:rPr lang="ru-RU" dirty="0"/>
              <a:t>Операции </a:t>
            </a:r>
            <a:r>
              <a:rPr lang="ru-RU" dirty="0" smtClean="0"/>
              <a:t>над </a:t>
            </a:r>
            <a:r>
              <a:rPr lang="en-US" dirty="0" smtClean="0"/>
              <a:t>l-value</a:t>
            </a:r>
            <a:r>
              <a:rPr lang="ru-RU" dirty="0" smtClean="0"/>
              <a:t> полного типа, </a:t>
            </a:r>
            <a:r>
              <a:rPr lang="ru-RU" dirty="0"/>
              <a:t>не </a:t>
            </a:r>
            <a:r>
              <a:rPr lang="ru-RU" dirty="0" smtClean="0"/>
              <a:t>являющимся массивом,</a:t>
            </a:r>
            <a:r>
              <a:rPr lang="en-US" dirty="0" smtClean="0"/>
              <a:t> </a:t>
            </a:r>
            <a:r>
              <a:rPr lang="ru-RU" dirty="0" smtClean="0"/>
              <a:t>неявно преобразуют </a:t>
            </a:r>
            <a:r>
              <a:rPr lang="en-US" dirty="0"/>
              <a:t>l-value </a:t>
            </a:r>
            <a:r>
              <a:rPr lang="ru-RU" dirty="0" smtClean="0"/>
              <a:t>в </a:t>
            </a:r>
            <a:r>
              <a:rPr lang="ru-RU" dirty="0"/>
              <a:t>обычное </a:t>
            </a:r>
            <a:r>
              <a:rPr lang="ru-RU" dirty="0" smtClean="0"/>
              <a:t>значение того же типа, кроме следующих операций</a:t>
            </a:r>
            <a:endParaRPr lang="ru-RU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, </a:t>
            </a:r>
            <a:r>
              <a:rPr lang="ru-RU" dirty="0" smtClean="0"/>
              <a:t>взятие адреса </a:t>
            </a:r>
            <a:r>
              <a:rPr lang="en-US" dirty="0" smtClean="0"/>
              <a:t>&amp;</a:t>
            </a:r>
            <a:r>
              <a:rPr lang="ru-RU" dirty="0"/>
              <a:t>, ++, --, </a:t>
            </a:r>
            <a:r>
              <a:rPr lang="ru-RU" dirty="0" smtClean="0"/>
              <a:t>доступ к полю структуры, присваивание</a:t>
            </a:r>
          </a:p>
          <a:p>
            <a:endParaRPr lang="ru-RU" dirty="0"/>
          </a:p>
          <a:p>
            <a:r>
              <a:rPr lang="ru-RU" dirty="0" smtClean="0"/>
              <a:t>Неявные преобразования, связанные с массивами, см. на следующем слайде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8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Кроме случаев, перечисленных ниже, массив </a:t>
            </a:r>
            <a:r>
              <a:rPr lang="ru-RU" dirty="0" smtClean="0">
                <a:solidFill>
                  <a:schemeClr val="bg1"/>
                </a:solidFill>
              </a:rPr>
              <a:t>типа Т </a:t>
            </a:r>
            <a:r>
              <a:rPr lang="ru-RU" dirty="0" smtClean="0">
                <a:solidFill>
                  <a:schemeClr val="bg1"/>
                </a:solidFill>
              </a:rPr>
              <a:t>неявно преобразуется </a:t>
            </a:r>
            <a:r>
              <a:rPr lang="ru-RU" dirty="0" smtClean="0">
                <a:solidFill>
                  <a:schemeClr val="bg1"/>
                </a:solidFill>
              </a:rPr>
              <a:t>в указатель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T* </a:t>
            </a:r>
            <a:r>
              <a:rPr lang="ru-RU" dirty="0" smtClean="0">
                <a:solidFill>
                  <a:schemeClr val="bg1"/>
                </a:solidFill>
              </a:rPr>
              <a:t>на свой нулевой элемент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Этот указатель не является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 smtClean="0">
                <a:solidFill>
                  <a:schemeClr val="bg1"/>
                </a:solidFill>
              </a:rPr>
              <a:t>pointer generation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Этот указатель не является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 smtClean="0">
                <a:solidFill>
                  <a:schemeClr val="bg1"/>
                </a:solidFill>
              </a:rPr>
              <a:t>pointer generation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 smtClean="0">
                <a:solidFill>
                  <a:schemeClr val="bg1"/>
                </a:solidFill>
              </a:rPr>
              <a:t>pointer generation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3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Генерация указателя не выполняется, если массив является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4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Генерация указателя не выполняется, если массив является</a:t>
            </a:r>
            <a:endParaRPr lang="ru-RU" dirty="0" smtClean="0"/>
          </a:p>
          <a:p>
            <a:pPr lvl="1"/>
            <a:r>
              <a:rPr lang="ru-RU" dirty="0" smtClean="0"/>
              <a:t>Операндом </a:t>
            </a:r>
            <a:r>
              <a:rPr lang="en-US" dirty="0" err="1" smtClean="0"/>
              <a:t>sizeof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9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Генерация указателя не выполняется, если массив является</a:t>
            </a:r>
            <a:endParaRPr lang="ru-RU" dirty="0" smtClean="0"/>
          </a:p>
          <a:p>
            <a:pPr lvl="1"/>
            <a:r>
              <a:rPr lang="ru-RU" dirty="0" smtClean="0"/>
              <a:t>Операндом </a:t>
            </a:r>
            <a:r>
              <a:rPr lang="en-US" dirty="0" err="1" smtClean="0"/>
              <a:t>sizeof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/>
              <a:t>Операндом унарного </a:t>
            </a:r>
            <a:r>
              <a:rPr lang="en-US" dirty="0" smtClean="0"/>
              <a:t>&amp;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7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Автоматически выполняется над </a:t>
            </a:r>
            <a:r>
              <a:rPr lang="ru-RU" dirty="0" smtClean="0"/>
              <a:t>операндами многих операций</a:t>
            </a:r>
          </a:p>
          <a:p>
            <a:pPr lvl="2"/>
            <a:r>
              <a:rPr lang="ru-RU" dirty="0" smtClean="0"/>
              <a:t>Например, арифметических, сравнения, присваивания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Явное </a:t>
            </a:r>
            <a:r>
              <a:rPr lang="ru-RU" dirty="0"/>
              <a:t>преобразование </a:t>
            </a:r>
            <a:r>
              <a:rPr lang="ru-RU" dirty="0" smtClean="0"/>
              <a:t>типа</a:t>
            </a:r>
          </a:p>
          <a:p>
            <a:pPr lvl="1"/>
            <a:r>
              <a:rPr lang="ru-RU" dirty="0" smtClean="0"/>
              <a:t>Операция </a:t>
            </a:r>
            <a:r>
              <a:rPr lang="en-US" dirty="0" smtClean="0"/>
              <a:t>(T) </a:t>
            </a:r>
            <a:r>
              <a:rPr lang="ru-RU" dirty="0" smtClean="0"/>
              <a:t>преобразует свой операнд к типу </a:t>
            </a:r>
            <a:r>
              <a:rPr lang="en-US" dirty="0" smtClean="0"/>
              <a:t>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Генерация указателя не выполняется, если массив является</a:t>
            </a:r>
            <a:endParaRPr lang="ru-RU" dirty="0" smtClean="0"/>
          </a:p>
          <a:p>
            <a:pPr lvl="1"/>
            <a:r>
              <a:rPr lang="ru-RU" dirty="0" smtClean="0"/>
              <a:t>Операндом </a:t>
            </a:r>
            <a:r>
              <a:rPr lang="en-US" dirty="0" err="1" smtClean="0"/>
              <a:t>sizeof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/>
              <a:t>Операндом унарного </a:t>
            </a:r>
            <a:r>
              <a:rPr lang="en-US" dirty="0" smtClean="0"/>
              <a:t>&amp;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/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6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dirty="0" smtClean="0"/>
              <a:t>генерации указателя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a[10] = {0};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) * 10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тип &amp;a -- 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(*)[10] 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    (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указатель на массив из 10 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с точностью до типа 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верно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    &amp;a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+ 1 == a + 10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506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dirty="0" smtClean="0"/>
              <a:t>генерации указателя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 </a:t>
            </a:r>
            <a:r>
              <a:rPr lang="ru-RU" dirty="0" err="1">
                <a:latin typeface="Consolas" panose="020B0609020204030204" pitchFamily="49" charset="0"/>
              </a:rPr>
              <a:t>sizeof</a:t>
            </a:r>
            <a:r>
              <a:rPr lang="ru-RU" dirty="0">
                <a:latin typeface="Consolas" panose="020B0609020204030204" pitchFamily="49" charset="0"/>
              </a:rPr>
              <a:t>(a) == </a:t>
            </a:r>
            <a:r>
              <a:rPr lang="ru-RU" dirty="0" err="1">
                <a:latin typeface="Consolas" panose="020B0609020204030204" pitchFamily="49" charset="0"/>
              </a:rPr>
              <a:t>sizeof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) * 10</a:t>
            </a: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 тип &amp;a -- </a:t>
            </a:r>
            <a:r>
              <a:rPr lang="ru-RU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 (*)[10] 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     (</a:t>
            </a:r>
            <a:r>
              <a:rPr lang="ru-RU" dirty="0">
                <a:latin typeface="Consolas" panose="020B0609020204030204" pitchFamily="49" charset="0"/>
              </a:rPr>
              <a:t>указатель на массив из 10 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 с точностью до типа </a:t>
            </a:r>
            <a:r>
              <a:rPr lang="ru-RU" dirty="0" smtClean="0">
                <a:latin typeface="Consolas" panose="020B0609020204030204" pitchFamily="49" charset="0"/>
              </a:rPr>
              <a:t>верно 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     &amp;a</a:t>
            </a:r>
            <a:r>
              <a:rPr lang="ru-RU" dirty="0">
                <a:latin typeface="Consolas" panose="020B0609020204030204" pitchFamily="49" charset="0"/>
              </a:rPr>
              <a:t> + 1 == a + 10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5908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dirty="0" smtClean="0"/>
              <a:t>генерации указателя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 *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 тип &amp;a -- </a:t>
            </a:r>
            <a:r>
              <a:rPr lang="ru-RU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 (*)[10] 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     (</a:t>
            </a:r>
            <a:r>
              <a:rPr lang="ru-RU" dirty="0">
                <a:latin typeface="Consolas" panose="020B0609020204030204" pitchFamily="49" charset="0"/>
              </a:rPr>
              <a:t>указатель на массив из 10 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 с точностью до типа </a:t>
            </a:r>
            <a:r>
              <a:rPr lang="ru-RU" dirty="0" smtClean="0">
                <a:latin typeface="Consolas" panose="020B0609020204030204" pitchFamily="49" charset="0"/>
              </a:rPr>
              <a:t>верно 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     &amp;a</a:t>
            </a:r>
            <a:r>
              <a:rPr lang="ru-RU" dirty="0">
                <a:latin typeface="Consolas" panose="020B0609020204030204" pitchFamily="49" charset="0"/>
              </a:rPr>
              <a:t> + 1 == a + 10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7195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dirty="0" smtClean="0"/>
              <a:t>генерации указателя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 *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тип &amp;a --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(*)[10] </a:t>
            </a: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   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указатель на массив из 10 </a:t>
            </a:r>
            <a:r>
              <a:rPr lang="en-US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 с точностью до типа </a:t>
            </a:r>
            <a:r>
              <a:rPr lang="ru-RU" dirty="0" smtClean="0">
                <a:latin typeface="Consolas" panose="020B0609020204030204" pitchFamily="49" charset="0"/>
              </a:rPr>
              <a:t>верно 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//     &amp;a</a:t>
            </a:r>
            <a:r>
              <a:rPr lang="ru-RU" dirty="0">
                <a:latin typeface="Consolas" panose="020B0609020204030204" pitchFamily="49" charset="0"/>
              </a:rPr>
              <a:t> + 1 == a + 10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1869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dirty="0" smtClean="0"/>
              <a:t>генерации указателя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 *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тип &amp;a --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(*)[10] </a:t>
            </a: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   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указатель на массив из 10 </a:t>
            </a:r>
            <a:r>
              <a:rPr lang="en-US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с точностью до типа 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верно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    &amp;a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+ 1 == a + 10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594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Кроме случаев, перечисленны</a:t>
            </a:r>
            <a:r>
              <a:rPr lang="ru-RU" dirty="0" smtClean="0">
                <a:solidFill>
                  <a:schemeClr val="bg1"/>
                </a:solidFill>
              </a:rPr>
              <a:t>х ниже, т</a:t>
            </a:r>
            <a:r>
              <a:rPr lang="ru-RU" dirty="0" smtClean="0">
                <a:solidFill>
                  <a:schemeClr val="bg1"/>
                </a:solidFill>
              </a:rPr>
              <a:t>ип «функция</a:t>
            </a:r>
            <a:r>
              <a:rPr lang="ru-RU" dirty="0" smtClean="0">
                <a:solidFill>
                  <a:schemeClr val="bg1"/>
                </a:solidFill>
              </a:rPr>
              <a:t>, возвращающая Т», преобразуется к типу «указатель на функцию, возвращающую Т»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в указатель на функцию не выполняется для выражения, являющегося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Операнду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ru-RU" dirty="0" smtClean="0">
                <a:solidFill>
                  <a:schemeClr val="bg1"/>
                </a:solidFill>
              </a:rPr>
              <a:t>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Кроме случаев, перечисленны</a:t>
            </a:r>
            <a:r>
              <a:rPr lang="ru-RU" dirty="0" smtClean="0"/>
              <a:t>х ниже, т</a:t>
            </a:r>
            <a:r>
              <a:rPr lang="ru-RU" dirty="0" smtClean="0"/>
              <a:t>ип «функция», </a:t>
            </a:r>
            <a:r>
              <a:rPr lang="ru-RU" dirty="0" smtClean="0"/>
              <a:t>преобразуется к типу «указатель на </a:t>
            </a:r>
            <a:r>
              <a:rPr lang="ru-RU" dirty="0" smtClean="0"/>
              <a:t>функцию»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в указатель на функцию не выполняется для выражения, являющегося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Операнду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ru-RU" dirty="0" smtClean="0">
                <a:solidFill>
                  <a:schemeClr val="bg1"/>
                </a:solidFill>
              </a:rPr>
              <a:t>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Кроме случаев, перечисленны</a:t>
            </a:r>
            <a:r>
              <a:rPr lang="ru-RU" dirty="0" smtClean="0"/>
              <a:t>х ниже, т</a:t>
            </a:r>
            <a:r>
              <a:rPr lang="ru-RU" dirty="0" smtClean="0"/>
              <a:t>ип «функция», </a:t>
            </a:r>
            <a:r>
              <a:rPr lang="ru-RU" dirty="0" smtClean="0"/>
              <a:t>преобразуется к типу «указатель на </a:t>
            </a:r>
            <a:r>
              <a:rPr lang="ru-RU" dirty="0" smtClean="0"/>
              <a:t>функцию»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Преобразование в указатель на функцию не выполняется для выражения, являющегося</a:t>
            </a:r>
            <a:endParaRPr lang="ru-RU" dirty="0" smtClean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Операнду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ru-RU" dirty="0" smtClean="0">
                <a:solidFill>
                  <a:schemeClr val="bg1"/>
                </a:solidFill>
              </a:rPr>
              <a:t>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Кроме случаев, перечисленны</a:t>
            </a:r>
            <a:r>
              <a:rPr lang="ru-RU" dirty="0" smtClean="0"/>
              <a:t>х ниже, т</a:t>
            </a:r>
            <a:r>
              <a:rPr lang="ru-RU" dirty="0" smtClean="0"/>
              <a:t>ип «функция», </a:t>
            </a:r>
            <a:r>
              <a:rPr lang="ru-RU" dirty="0" smtClean="0"/>
              <a:t>преобразуется к типу «указатель на </a:t>
            </a:r>
            <a:r>
              <a:rPr lang="ru-RU" dirty="0" smtClean="0"/>
              <a:t>функцию»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Преобразование в указатель на функцию не выполняется для выражения, являющегося</a:t>
            </a:r>
            <a:endParaRPr lang="ru-RU" dirty="0" smtClean="0"/>
          </a:p>
          <a:p>
            <a:pPr lvl="1"/>
            <a:r>
              <a:rPr lang="ru-RU" dirty="0"/>
              <a:t>О</a:t>
            </a:r>
            <a:r>
              <a:rPr lang="ru-RU" dirty="0" smtClean="0"/>
              <a:t>перандом </a:t>
            </a:r>
            <a:r>
              <a:rPr lang="en-US" dirty="0" err="1" smtClean="0"/>
              <a:t>sizeof</a:t>
            </a:r>
            <a:endParaRPr lang="ru-RU" dirty="0" smtClean="0"/>
          </a:p>
          <a:p>
            <a:pPr lvl="2"/>
            <a:r>
              <a:rPr lang="ru-RU" dirty="0" smtClean="0"/>
              <a:t>Операнду </a:t>
            </a:r>
            <a:r>
              <a:rPr lang="en-US" dirty="0" err="1" smtClean="0"/>
              <a:t>sizeof</a:t>
            </a:r>
            <a:r>
              <a:rPr lang="ru-RU" dirty="0" smtClean="0"/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ru-RU" dirty="0" smtClean="0">
                <a:solidFill>
                  <a:schemeClr val="bg1"/>
                </a:solidFill>
              </a:rPr>
              <a:t>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Автоматически выполняется над </a:t>
            </a:r>
            <a:r>
              <a:rPr lang="ru-RU" dirty="0" smtClean="0"/>
              <a:t>операндами многих операций</a:t>
            </a:r>
          </a:p>
          <a:p>
            <a:pPr lvl="2"/>
            <a:r>
              <a:rPr lang="ru-RU" dirty="0" smtClean="0"/>
              <a:t>Например, арифметических, сравнения, присваивания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Явное </a:t>
            </a:r>
            <a:r>
              <a:rPr lang="ru-RU" dirty="0"/>
              <a:t>преобразование </a:t>
            </a:r>
            <a:r>
              <a:rPr lang="ru-RU" dirty="0" smtClean="0"/>
              <a:t>типа</a:t>
            </a:r>
          </a:p>
          <a:p>
            <a:pPr lvl="1"/>
            <a:r>
              <a:rPr lang="ru-RU" dirty="0" smtClean="0"/>
              <a:t>Операция </a:t>
            </a:r>
            <a:r>
              <a:rPr lang="en-US" dirty="0" smtClean="0"/>
              <a:t>(T) </a:t>
            </a:r>
            <a:r>
              <a:rPr lang="ru-RU" dirty="0" smtClean="0"/>
              <a:t>преобразует свой операнд к типу </a:t>
            </a:r>
            <a:r>
              <a:rPr lang="en-US" dirty="0" smtClean="0"/>
              <a:t>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типы </a:t>
            </a:r>
            <a:r>
              <a:rPr lang="en-US" dirty="0" smtClean="0"/>
              <a:t>T1 </a:t>
            </a:r>
            <a:r>
              <a:rPr lang="ru-RU" dirty="0" smtClean="0"/>
              <a:t>и </a:t>
            </a:r>
            <a:r>
              <a:rPr lang="en-US" dirty="0" smtClean="0"/>
              <a:t>T2 </a:t>
            </a:r>
            <a:r>
              <a:rPr lang="ru-RU" dirty="0" smtClean="0"/>
              <a:t>совместимы (хранятся в памяти одинаковым способом), то п</a:t>
            </a:r>
            <a:r>
              <a:rPr lang="ru-RU" dirty="0" smtClean="0"/>
              <a:t>реобразование </a:t>
            </a:r>
            <a:r>
              <a:rPr lang="en-US" dirty="0" smtClean="0"/>
              <a:t>T1 &lt;-&gt; T2 </a:t>
            </a:r>
            <a:r>
              <a:rPr lang="ru-RU" dirty="0" smtClean="0"/>
              <a:t>сохраняет </a:t>
            </a:r>
            <a:r>
              <a:rPr lang="ru-RU" dirty="0" smtClean="0"/>
              <a:t>значение и представление значения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0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Кроме случаев, перечисленны</a:t>
            </a:r>
            <a:r>
              <a:rPr lang="ru-RU" dirty="0" smtClean="0"/>
              <a:t>х ниже, т</a:t>
            </a:r>
            <a:r>
              <a:rPr lang="ru-RU" dirty="0" smtClean="0"/>
              <a:t>ип «функция», </a:t>
            </a:r>
            <a:r>
              <a:rPr lang="ru-RU" dirty="0" smtClean="0"/>
              <a:t>преобразуется к типу «указатель на </a:t>
            </a:r>
            <a:r>
              <a:rPr lang="ru-RU" dirty="0" smtClean="0"/>
              <a:t>функцию»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Преобразование в указатель на функцию не выполняется для выражения, являющегося</a:t>
            </a:r>
            <a:endParaRPr lang="ru-RU" dirty="0" smtClean="0"/>
          </a:p>
          <a:p>
            <a:pPr lvl="1"/>
            <a:r>
              <a:rPr lang="ru-RU" dirty="0"/>
              <a:t>О</a:t>
            </a:r>
            <a:r>
              <a:rPr lang="ru-RU" dirty="0" smtClean="0"/>
              <a:t>перандом </a:t>
            </a:r>
            <a:r>
              <a:rPr lang="en-US" dirty="0" err="1" smtClean="0"/>
              <a:t>sizeof</a:t>
            </a:r>
            <a:endParaRPr lang="ru-RU" dirty="0" smtClean="0"/>
          </a:p>
          <a:p>
            <a:pPr lvl="2"/>
            <a:r>
              <a:rPr lang="ru-RU" dirty="0" smtClean="0"/>
              <a:t>Операнду </a:t>
            </a:r>
            <a:r>
              <a:rPr lang="en-US" dirty="0" err="1" smtClean="0"/>
              <a:t>sizeof</a:t>
            </a:r>
            <a:r>
              <a:rPr lang="ru-RU" dirty="0" smtClean="0"/>
              <a:t> запрещено иметь функциональный тип</a:t>
            </a:r>
          </a:p>
          <a:p>
            <a:pPr lvl="1"/>
            <a:r>
              <a:rPr lang="ru-RU" dirty="0"/>
              <a:t>Операндом </a:t>
            </a:r>
            <a:r>
              <a:rPr lang="ru-RU" dirty="0" smtClean="0"/>
              <a:t>унарного </a:t>
            </a:r>
            <a:r>
              <a:rPr lang="en-US" dirty="0" smtClean="0"/>
              <a:t>&amp;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9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</a:t>
            </a:r>
            <a:r>
              <a:rPr lang="ru-RU" dirty="0" smtClean="0"/>
              <a:t>Явные и неявные</a:t>
            </a:r>
            <a:r>
              <a:rPr lang="en-US" dirty="0" smtClean="0"/>
              <a:t>]</a:t>
            </a:r>
            <a:r>
              <a:rPr lang="ru-RU" dirty="0" smtClean="0"/>
              <a:t> преобразования </a:t>
            </a:r>
            <a:r>
              <a:rPr lang="ru-RU" dirty="0" smtClean="0"/>
              <a:t>типа </a:t>
            </a:r>
            <a:r>
              <a:rPr lang="en-US" dirty="0" smtClean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нельзя </a:t>
            </a:r>
            <a:r>
              <a:rPr lang="ru-RU" dirty="0" smtClean="0">
                <a:solidFill>
                  <a:schemeClr val="bg1"/>
                </a:solidFill>
              </a:rPr>
              <a:t>преобразовать ни в какой другой тип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Любой тип можно преобразовать к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 при этом значение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 smtClean="0"/>
              <a:t> </a:t>
            </a:r>
            <a:r>
              <a:rPr lang="ru-RU" dirty="0"/>
              <a:t>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Любой тип можно преобразовать к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 при этом значение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ru-RU" dirty="0" smtClean="0"/>
              <a:t>преобразования </a:t>
            </a:r>
            <a:r>
              <a:rPr lang="ru-RU" dirty="0"/>
              <a:t>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Любой тип можно преобразовать к </a:t>
            </a:r>
            <a:r>
              <a:rPr lang="en-US" dirty="0" smtClean="0"/>
              <a:t>void</a:t>
            </a:r>
            <a:r>
              <a:rPr lang="ru-RU" dirty="0" smtClean="0"/>
              <a:t> при этом значение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ru-RU" dirty="0" smtClean="0"/>
              <a:t>преобразования </a:t>
            </a:r>
            <a:r>
              <a:rPr lang="ru-RU" dirty="0"/>
              <a:t>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Любой тип можно преобразовать к </a:t>
            </a:r>
            <a:r>
              <a:rPr lang="en-US" dirty="0" smtClean="0"/>
              <a:t>void</a:t>
            </a:r>
            <a:r>
              <a:rPr lang="ru-RU" dirty="0" smtClean="0"/>
              <a:t> при этом значение</a:t>
            </a:r>
            <a:endParaRPr lang="en-US" dirty="0" smtClean="0"/>
          </a:p>
          <a:p>
            <a:pPr lvl="1"/>
            <a:r>
              <a:rPr lang="ru-RU" dirty="0" smtClean="0"/>
              <a:t>Вычисляется</a:t>
            </a:r>
          </a:p>
          <a:p>
            <a:pPr lvl="2"/>
            <a:r>
              <a:rPr lang="ru-RU" dirty="0" smtClean="0"/>
              <a:t>Так как вычисление может иметь побочные эффекты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ru-RU" dirty="0" smtClean="0"/>
              <a:t>преобразования </a:t>
            </a:r>
            <a:r>
              <a:rPr lang="ru-RU" dirty="0"/>
              <a:t>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Любой тип можно преобразовать к </a:t>
            </a:r>
            <a:r>
              <a:rPr lang="en-US" dirty="0" smtClean="0"/>
              <a:t>void</a:t>
            </a:r>
            <a:r>
              <a:rPr lang="ru-RU" dirty="0" smtClean="0"/>
              <a:t> при этом значение</a:t>
            </a:r>
            <a:endParaRPr lang="en-US" dirty="0" smtClean="0"/>
          </a:p>
          <a:p>
            <a:pPr lvl="1"/>
            <a:r>
              <a:rPr lang="ru-RU" dirty="0" smtClean="0"/>
              <a:t>Вычисляется</a:t>
            </a:r>
          </a:p>
          <a:p>
            <a:pPr lvl="2"/>
            <a:r>
              <a:rPr lang="ru-RU" dirty="0" smtClean="0"/>
              <a:t>Так как вычисление может иметь побочные эффекты</a:t>
            </a:r>
          </a:p>
          <a:p>
            <a:pPr lvl="1"/>
            <a:r>
              <a:rPr lang="ru-RU" dirty="0" smtClean="0"/>
              <a:t>Становится недоступным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ru-RU" dirty="0" smtClean="0"/>
              <a:t>преобразования </a:t>
            </a:r>
            <a:r>
              <a:rPr lang="ru-RU" dirty="0"/>
              <a:t>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Любой тип можно преобразовать к </a:t>
            </a:r>
            <a:r>
              <a:rPr lang="en-US" dirty="0" smtClean="0"/>
              <a:t>void</a:t>
            </a:r>
            <a:r>
              <a:rPr lang="ru-RU" dirty="0" smtClean="0"/>
              <a:t> при этом значение</a:t>
            </a:r>
            <a:endParaRPr lang="en-US" dirty="0" smtClean="0"/>
          </a:p>
          <a:p>
            <a:pPr lvl="1"/>
            <a:r>
              <a:rPr lang="ru-RU" dirty="0" smtClean="0"/>
              <a:t>Вычисляется</a:t>
            </a:r>
          </a:p>
          <a:p>
            <a:pPr lvl="2"/>
            <a:r>
              <a:rPr lang="ru-RU" dirty="0" smtClean="0"/>
              <a:t>Так как вычисление может иметь побочные эффекты</a:t>
            </a:r>
          </a:p>
          <a:p>
            <a:pPr lvl="1"/>
            <a:r>
              <a:rPr lang="ru-RU" dirty="0" smtClean="0"/>
              <a:t>Становится недоступным</a:t>
            </a:r>
          </a:p>
          <a:p>
            <a:endParaRPr lang="en-US" dirty="0" smtClean="0"/>
          </a:p>
          <a:p>
            <a:r>
              <a:rPr lang="ru-RU" dirty="0" smtClean="0"/>
              <a:t>Преобразование к </a:t>
            </a:r>
            <a:r>
              <a:rPr lang="en-US" dirty="0" smtClean="0"/>
              <a:t>void </a:t>
            </a:r>
            <a:r>
              <a:rPr lang="ru-RU" dirty="0" smtClean="0"/>
              <a:t>неявно выполняется над значением любого выражения, за которым следует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Целое 0 в </a:t>
            </a:r>
            <a:r>
              <a:rPr lang="ru-RU" sz="2800" dirty="0">
                <a:solidFill>
                  <a:schemeClr val="bg1"/>
                </a:solidFill>
              </a:rPr>
              <a:t>указатель любого </a:t>
            </a:r>
            <a:r>
              <a:rPr lang="ru-RU" sz="2800" dirty="0" smtClean="0">
                <a:solidFill>
                  <a:schemeClr val="bg1"/>
                </a:solidFill>
              </a:rPr>
              <a:t>типа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Получается нулевой указатель, отличный от всех остальных указателей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void* </a:t>
            </a:r>
            <a:r>
              <a:rPr lang="ru-RU" sz="2800" dirty="0" smtClean="0">
                <a:solidFill>
                  <a:schemeClr val="bg1"/>
                </a:solidFill>
              </a:rPr>
              <a:t>в любой Т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Любой </a:t>
            </a:r>
            <a:r>
              <a:rPr lang="ru-RU" sz="2800" dirty="0" smtClean="0">
                <a:solidFill>
                  <a:schemeClr val="bg1"/>
                </a:solidFill>
              </a:rPr>
              <a:t>Т* в </a:t>
            </a:r>
            <a:r>
              <a:rPr lang="en-US" sz="2800" dirty="0" smtClean="0">
                <a:solidFill>
                  <a:schemeClr val="bg1"/>
                </a:solidFill>
              </a:rPr>
              <a:t>void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err="1" smtClean="0">
                <a:solidFill>
                  <a:schemeClr val="bg1"/>
                </a:solidFill>
              </a:rPr>
              <a:t>const</a:t>
            </a:r>
            <a:r>
              <a:rPr lang="en-US" sz="2800" dirty="0" smtClean="0">
                <a:solidFill>
                  <a:schemeClr val="bg1"/>
                </a:solidFill>
              </a:rPr>
              <a:t>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 smtClean="0">
                <a:solidFill>
                  <a:schemeClr val="bg1"/>
                </a:solidFill>
              </a:rPr>
              <a:t>volatile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>
                <a:solidFill>
                  <a:schemeClr val="bg1"/>
                </a:solidFill>
              </a:rPr>
              <a:t>void* </a:t>
            </a:r>
            <a:r>
              <a:rPr lang="ru-RU" sz="2800" dirty="0" smtClean="0">
                <a:solidFill>
                  <a:schemeClr val="bg1"/>
                </a:solidFill>
              </a:rPr>
              <a:t>в любой Т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Любой </a:t>
            </a:r>
            <a:r>
              <a:rPr lang="ru-RU" sz="2800" dirty="0" smtClean="0">
                <a:solidFill>
                  <a:schemeClr val="bg1"/>
                </a:solidFill>
              </a:rPr>
              <a:t>Т* в </a:t>
            </a:r>
            <a:r>
              <a:rPr lang="en-US" sz="2800" dirty="0" smtClean="0">
                <a:solidFill>
                  <a:schemeClr val="bg1"/>
                </a:solidFill>
              </a:rPr>
              <a:t>void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err="1" smtClean="0">
                <a:solidFill>
                  <a:schemeClr val="bg1"/>
                </a:solidFill>
              </a:rPr>
              <a:t>const</a:t>
            </a:r>
            <a:r>
              <a:rPr lang="en-US" sz="2800" dirty="0" smtClean="0">
                <a:solidFill>
                  <a:schemeClr val="bg1"/>
                </a:solidFill>
              </a:rPr>
              <a:t>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 smtClean="0">
                <a:solidFill>
                  <a:schemeClr val="bg1"/>
                </a:solidFill>
              </a:rPr>
              <a:t>volatile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61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/>
              <a:t>void* </a:t>
            </a:r>
            <a:r>
              <a:rPr lang="ru-RU" sz="2800" dirty="0" smtClean="0"/>
              <a:t>в любой Т</a:t>
            </a:r>
            <a:r>
              <a:rPr lang="ru-RU" sz="2800" dirty="0" smtClean="0"/>
              <a:t>*</a:t>
            </a:r>
            <a:endParaRPr lang="en-US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Любой </a:t>
            </a:r>
            <a:r>
              <a:rPr lang="ru-RU" sz="2800" dirty="0" smtClean="0">
                <a:solidFill>
                  <a:schemeClr val="bg1"/>
                </a:solidFill>
              </a:rPr>
              <a:t>Т* в </a:t>
            </a:r>
            <a:r>
              <a:rPr lang="en-US" sz="2800" dirty="0" smtClean="0">
                <a:solidFill>
                  <a:schemeClr val="bg1"/>
                </a:solidFill>
              </a:rPr>
              <a:t>void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err="1" smtClean="0">
                <a:solidFill>
                  <a:schemeClr val="bg1"/>
                </a:solidFill>
              </a:rPr>
              <a:t>const</a:t>
            </a:r>
            <a:r>
              <a:rPr lang="en-US" sz="2800" dirty="0" smtClean="0">
                <a:solidFill>
                  <a:schemeClr val="bg1"/>
                </a:solidFill>
              </a:rPr>
              <a:t>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 smtClean="0">
                <a:solidFill>
                  <a:schemeClr val="bg1"/>
                </a:solidFill>
              </a:rPr>
              <a:t>volatile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449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Общий тип типов </a:t>
            </a:r>
            <a:r>
              <a:rPr lang="en-US" sz="2000" dirty="0" smtClean="0">
                <a:solidFill>
                  <a:schemeClr val="bg1"/>
                </a:solidFill>
              </a:rPr>
              <a:t>T1 </a:t>
            </a:r>
            <a:r>
              <a:rPr lang="ru-RU" sz="2000" dirty="0" smtClean="0">
                <a:solidFill>
                  <a:schemeClr val="bg1"/>
                </a:solidFill>
              </a:rPr>
              <a:t>и </a:t>
            </a:r>
            <a:r>
              <a:rPr lang="en-US" sz="2000" dirty="0" smtClean="0">
                <a:solidFill>
                  <a:schemeClr val="bg1"/>
                </a:solidFill>
              </a:rPr>
              <a:t>T2</a:t>
            </a:r>
            <a:r>
              <a:rPr lang="ru-RU" sz="2000" dirty="0" smtClean="0">
                <a:solidFill>
                  <a:schemeClr val="bg1"/>
                </a:solidFill>
              </a:rPr>
              <a:t> – это тип </a:t>
            </a:r>
            <a:r>
              <a:rPr lang="en-US" sz="2000" dirty="0" smtClean="0">
                <a:solidFill>
                  <a:schemeClr val="bg1"/>
                </a:solidFill>
              </a:rPr>
              <a:t>T </a:t>
            </a:r>
            <a:r>
              <a:rPr lang="ru-RU" sz="2000" dirty="0" smtClean="0">
                <a:solidFill>
                  <a:schemeClr val="bg1"/>
                </a:solidFill>
              </a:rPr>
              <a:t>такой, что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Если </a:t>
            </a:r>
            <a:r>
              <a:rPr lang="ru-RU" sz="1600" dirty="0">
                <a:solidFill>
                  <a:schemeClr val="bg1"/>
                </a:solidFill>
              </a:rPr>
              <a:t>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/>
              <a:t>void* </a:t>
            </a:r>
            <a:r>
              <a:rPr lang="ru-RU" sz="2800" dirty="0" smtClean="0"/>
              <a:t>в любой Т</a:t>
            </a:r>
            <a:r>
              <a:rPr lang="ru-RU" sz="2800" dirty="0" smtClean="0"/>
              <a:t>*</a:t>
            </a:r>
            <a:endParaRPr lang="en-US" sz="2800" dirty="0" smtClean="0"/>
          </a:p>
          <a:p>
            <a:r>
              <a:rPr lang="ru-RU" sz="2800" dirty="0" smtClean="0"/>
              <a:t>Любой </a:t>
            </a:r>
            <a:r>
              <a:rPr lang="ru-RU" sz="2800" dirty="0" smtClean="0"/>
              <a:t>Т* в </a:t>
            </a:r>
            <a:r>
              <a:rPr lang="en-US" sz="2800" dirty="0" smtClean="0"/>
              <a:t>void</a:t>
            </a:r>
            <a:r>
              <a:rPr lang="ru-RU" sz="2800" dirty="0" smtClean="0"/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err="1" smtClean="0">
                <a:solidFill>
                  <a:schemeClr val="bg1"/>
                </a:solidFill>
              </a:rPr>
              <a:t>const</a:t>
            </a:r>
            <a:r>
              <a:rPr lang="en-US" sz="2800" dirty="0" smtClean="0">
                <a:solidFill>
                  <a:schemeClr val="bg1"/>
                </a:solidFill>
              </a:rPr>
              <a:t>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 smtClean="0">
                <a:solidFill>
                  <a:schemeClr val="bg1"/>
                </a:solidFill>
              </a:rPr>
              <a:t>volatile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3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/>
              <a:t>void* </a:t>
            </a:r>
            <a:r>
              <a:rPr lang="ru-RU" sz="2800" dirty="0" smtClean="0"/>
              <a:t>в любой Т</a:t>
            </a:r>
            <a:r>
              <a:rPr lang="ru-RU" sz="2800" dirty="0" smtClean="0"/>
              <a:t>*</a:t>
            </a:r>
            <a:endParaRPr lang="en-US" sz="2800" dirty="0" smtClean="0"/>
          </a:p>
          <a:p>
            <a:r>
              <a:rPr lang="ru-RU" sz="2800" dirty="0" smtClean="0"/>
              <a:t>Любой </a:t>
            </a:r>
            <a:r>
              <a:rPr lang="ru-RU" sz="2800" dirty="0" smtClean="0"/>
              <a:t>Т* в </a:t>
            </a:r>
            <a:r>
              <a:rPr lang="en-US" sz="2800" dirty="0" smtClean="0"/>
              <a:t>void</a:t>
            </a:r>
            <a:r>
              <a:rPr lang="ru-RU" sz="2800" dirty="0" smtClean="0"/>
              <a:t>*</a:t>
            </a:r>
          </a:p>
          <a:p>
            <a:r>
              <a:rPr lang="ru-RU" sz="2800" dirty="0"/>
              <a:t>Любой </a:t>
            </a:r>
            <a:r>
              <a:rPr lang="en-US" sz="2800" dirty="0" smtClean="0"/>
              <a:t>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en-US" sz="2800" dirty="0" err="1" smtClean="0"/>
              <a:t>const</a:t>
            </a:r>
            <a:r>
              <a:rPr lang="en-US" sz="2800" dirty="0" smtClean="0"/>
              <a:t> 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smtClean="0"/>
              <a:t>volatile T</a:t>
            </a:r>
            <a:r>
              <a:rPr lang="ru-RU" sz="2800" dirty="0" smtClean="0"/>
              <a:t>*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26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/>
              <a:t>void* </a:t>
            </a:r>
            <a:r>
              <a:rPr lang="ru-RU" sz="2800" dirty="0" smtClean="0"/>
              <a:t>в любой Т</a:t>
            </a:r>
            <a:r>
              <a:rPr lang="ru-RU" sz="2800" dirty="0" smtClean="0"/>
              <a:t>*</a:t>
            </a:r>
            <a:endParaRPr lang="en-US" sz="2800" dirty="0" smtClean="0"/>
          </a:p>
          <a:p>
            <a:r>
              <a:rPr lang="ru-RU" sz="2800" dirty="0" smtClean="0"/>
              <a:t>Любой </a:t>
            </a:r>
            <a:r>
              <a:rPr lang="ru-RU" sz="2800" dirty="0" smtClean="0"/>
              <a:t>Т* в </a:t>
            </a:r>
            <a:r>
              <a:rPr lang="en-US" sz="2800" dirty="0" smtClean="0"/>
              <a:t>void</a:t>
            </a:r>
            <a:r>
              <a:rPr lang="ru-RU" sz="2800" dirty="0" smtClean="0"/>
              <a:t>*</a:t>
            </a:r>
          </a:p>
          <a:p>
            <a:r>
              <a:rPr lang="ru-RU" sz="2800" dirty="0"/>
              <a:t>Любой </a:t>
            </a:r>
            <a:r>
              <a:rPr lang="en-US" sz="2800" dirty="0" smtClean="0"/>
              <a:t>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en-US" sz="2800" dirty="0" err="1" smtClean="0"/>
              <a:t>const</a:t>
            </a:r>
            <a:r>
              <a:rPr lang="en-US" sz="2800" dirty="0" smtClean="0"/>
              <a:t> 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smtClean="0"/>
              <a:t>volatile T</a:t>
            </a:r>
            <a:r>
              <a:rPr lang="ru-RU" sz="2800" dirty="0" smtClean="0"/>
              <a:t>*</a:t>
            </a:r>
          </a:p>
          <a:p>
            <a:endParaRPr lang="ru-RU" sz="2800" dirty="0" smtClean="0"/>
          </a:p>
          <a:p>
            <a:r>
              <a:rPr lang="ru-RU" sz="2800" dirty="0" smtClean="0"/>
              <a:t>Во всех случаях:</a:t>
            </a:r>
          </a:p>
          <a:p>
            <a:pPr lvl="1"/>
            <a:r>
              <a:rPr lang="ru-RU" sz="2400" dirty="0" smtClean="0"/>
              <a:t>Меняется только тип выражения</a:t>
            </a:r>
          </a:p>
          <a:p>
            <a:pPr lvl="1"/>
            <a:r>
              <a:rPr lang="ru-RU" sz="2400" dirty="0" smtClean="0"/>
              <a:t>Значение указателя не меняется</a:t>
            </a:r>
          </a:p>
          <a:p>
            <a:pPr lvl="1"/>
            <a:r>
              <a:rPr lang="en-US" sz="2400" dirty="0" smtClean="0"/>
              <a:t>well-defined</a:t>
            </a:r>
            <a:endParaRPr lang="ru-RU" sz="24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95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Целое в указатель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Implementation-defined, </a:t>
            </a:r>
            <a:r>
              <a:rPr lang="ru-RU" sz="2400" dirty="0" smtClean="0">
                <a:solidFill>
                  <a:schemeClr val="bg1"/>
                </a:solidFill>
              </a:rPr>
              <a:t>результат может быть «негодным» указателем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Т* в целое типа Т1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Implementation-defined,</a:t>
            </a:r>
            <a:r>
              <a:rPr lang="ru-RU" sz="2400" dirty="0" smtClean="0">
                <a:solidFill>
                  <a:schemeClr val="bg1"/>
                </a:solidFill>
              </a:rPr>
              <a:t> если </a:t>
            </a:r>
            <a:r>
              <a:rPr lang="en-US" sz="2400" dirty="0" err="1" smtClean="0">
                <a:solidFill>
                  <a:schemeClr val="bg1"/>
                </a:solidFill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</a:rPr>
              <a:t>(T*) &lt;= </a:t>
            </a:r>
            <a:r>
              <a:rPr lang="en-US" sz="2400" dirty="0" err="1" smtClean="0">
                <a:solidFill>
                  <a:schemeClr val="bg1"/>
                </a:solidFill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ru-RU" sz="2400" dirty="0" smtClean="0">
                <a:solidFill>
                  <a:schemeClr val="bg1"/>
                </a:solidFill>
              </a:rPr>
              <a:t>Т1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 </a:t>
            </a:r>
            <a:r>
              <a:rPr lang="ru-RU" sz="2400" dirty="0" smtClean="0">
                <a:solidFill>
                  <a:schemeClr val="bg1"/>
                </a:solidFill>
              </a:rPr>
              <a:t>иначе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</a:t>
            </a:r>
            <a:r>
              <a:rPr lang="ru-RU" sz="2800" dirty="0">
                <a:solidFill>
                  <a:schemeClr val="bg1"/>
                </a:solidFill>
              </a:rPr>
              <a:t>на функцию в указатель </a:t>
            </a:r>
            <a:r>
              <a:rPr lang="ru-RU" sz="2800" dirty="0" smtClean="0">
                <a:solidFill>
                  <a:schemeClr val="bg1"/>
                </a:solidFill>
              </a:rPr>
              <a:t>на любую другую функцию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Целое в указатель</a:t>
            </a:r>
          </a:p>
          <a:p>
            <a:pPr lvl="1"/>
            <a:r>
              <a:rPr lang="en-US" sz="2400" dirty="0" smtClean="0"/>
              <a:t>Implementation-defined, </a:t>
            </a:r>
            <a:r>
              <a:rPr lang="ru-RU" sz="2400" dirty="0" smtClean="0"/>
              <a:t>результат может быть «негодным» указателем</a:t>
            </a:r>
          </a:p>
          <a:p>
            <a:endParaRPr lang="en-US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Т* в целое типа Т1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Implementation-defined,</a:t>
            </a:r>
            <a:r>
              <a:rPr lang="ru-RU" sz="2400" dirty="0" smtClean="0">
                <a:solidFill>
                  <a:schemeClr val="bg1"/>
                </a:solidFill>
              </a:rPr>
              <a:t> если </a:t>
            </a:r>
            <a:r>
              <a:rPr lang="en-US" sz="2400" dirty="0" err="1" smtClean="0">
                <a:solidFill>
                  <a:schemeClr val="bg1"/>
                </a:solidFill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</a:rPr>
              <a:t>(T*) &lt;= </a:t>
            </a:r>
            <a:r>
              <a:rPr lang="en-US" sz="2400" dirty="0" err="1" smtClean="0">
                <a:solidFill>
                  <a:schemeClr val="bg1"/>
                </a:solidFill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ru-RU" sz="2400" dirty="0" smtClean="0">
                <a:solidFill>
                  <a:schemeClr val="bg1"/>
                </a:solidFill>
              </a:rPr>
              <a:t>Т1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 </a:t>
            </a:r>
            <a:r>
              <a:rPr lang="ru-RU" sz="2400" dirty="0" smtClean="0">
                <a:solidFill>
                  <a:schemeClr val="bg1"/>
                </a:solidFill>
              </a:rPr>
              <a:t>иначе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</a:t>
            </a:r>
            <a:r>
              <a:rPr lang="ru-RU" sz="2800" dirty="0">
                <a:solidFill>
                  <a:schemeClr val="bg1"/>
                </a:solidFill>
              </a:rPr>
              <a:t>на функцию в указатель </a:t>
            </a:r>
            <a:r>
              <a:rPr lang="ru-RU" sz="2800" dirty="0" smtClean="0">
                <a:solidFill>
                  <a:schemeClr val="bg1"/>
                </a:solidFill>
              </a:rPr>
              <a:t>на любую другую функцию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Целое в указатель</a:t>
            </a:r>
          </a:p>
          <a:p>
            <a:pPr lvl="1"/>
            <a:r>
              <a:rPr lang="en-US" sz="2400" dirty="0" smtClean="0"/>
              <a:t>Implementation-defined, </a:t>
            </a:r>
            <a:r>
              <a:rPr lang="ru-RU" sz="2400" dirty="0" smtClean="0"/>
              <a:t>результат может быть «негодным» указателем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 smtClean="0"/>
              <a:t> если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(T*) &lt;=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ru-RU" sz="2400" dirty="0" smtClean="0"/>
              <a:t>Т1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/>
            <a:r>
              <a:rPr lang="en-US" sz="2400" dirty="0" smtClean="0"/>
              <a:t>Undefined behavior </a:t>
            </a:r>
            <a:r>
              <a:rPr lang="ru-RU" sz="2400" dirty="0" smtClean="0"/>
              <a:t>иначе</a:t>
            </a:r>
          </a:p>
          <a:p>
            <a:endParaRPr lang="en-US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</a:t>
            </a:r>
            <a:r>
              <a:rPr lang="ru-RU" sz="2800" dirty="0">
                <a:solidFill>
                  <a:schemeClr val="bg1"/>
                </a:solidFill>
              </a:rPr>
              <a:t>на функцию в указатель </a:t>
            </a:r>
            <a:r>
              <a:rPr lang="ru-RU" sz="2800" dirty="0" smtClean="0">
                <a:solidFill>
                  <a:schemeClr val="bg1"/>
                </a:solidFill>
              </a:rPr>
              <a:t>на любую другую функцию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Целое в указатель</a:t>
            </a:r>
          </a:p>
          <a:p>
            <a:pPr lvl="1"/>
            <a:r>
              <a:rPr lang="en-US" sz="2400" dirty="0" smtClean="0"/>
              <a:t>Implementation-defined, </a:t>
            </a:r>
            <a:r>
              <a:rPr lang="ru-RU" sz="2400" dirty="0" smtClean="0"/>
              <a:t>результат может быть «негодным» указателем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 smtClean="0"/>
              <a:t> если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(T*) &lt;=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ru-RU" sz="2400" dirty="0" smtClean="0"/>
              <a:t>Т1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/>
            <a:r>
              <a:rPr lang="en-US" sz="2400" dirty="0" smtClean="0"/>
              <a:t>Undefined behavior </a:t>
            </a:r>
            <a:r>
              <a:rPr lang="ru-RU" sz="2400" dirty="0" smtClean="0"/>
              <a:t>иначе</a:t>
            </a:r>
          </a:p>
          <a:p>
            <a:endParaRPr lang="en-US" sz="2800" dirty="0" smtClean="0"/>
          </a:p>
          <a:p>
            <a:r>
              <a:rPr lang="ru-RU" sz="2800" dirty="0" smtClean="0"/>
              <a:t>Любой Т1* в Т2*</a:t>
            </a:r>
          </a:p>
          <a:p>
            <a:pPr lvl="1"/>
            <a:r>
              <a:rPr lang="ru-RU" sz="2400" dirty="0" smtClean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/>
              <a:t>Undefined behavior, </a:t>
            </a:r>
            <a:r>
              <a:rPr lang="ru-RU" sz="2400" dirty="0" smtClean="0"/>
              <a:t>если значение указателя не выравнено для типа Т2</a:t>
            </a:r>
          </a:p>
          <a:p>
            <a:endParaRPr lang="en-US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</a:t>
            </a:r>
            <a:r>
              <a:rPr lang="ru-RU" sz="2800" dirty="0">
                <a:solidFill>
                  <a:schemeClr val="bg1"/>
                </a:solidFill>
              </a:rPr>
              <a:t>на функцию в указатель </a:t>
            </a:r>
            <a:r>
              <a:rPr lang="ru-RU" sz="2800" dirty="0" smtClean="0">
                <a:solidFill>
                  <a:schemeClr val="bg1"/>
                </a:solidFill>
              </a:rPr>
              <a:t>на любую другую функцию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Целое в указатель</a:t>
            </a:r>
          </a:p>
          <a:p>
            <a:pPr lvl="1"/>
            <a:r>
              <a:rPr lang="en-US" sz="2400" dirty="0" smtClean="0"/>
              <a:t>Implementation-defined, </a:t>
            </a:r>
            <a:r>
              <a:rPr lang="ru-RU" sz="2400" dirty="0" smtClean="0"/>
              <a:t>результат может быть «негодным» указателем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 smtClean="0"/>
              <a:t> если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(T*) &lt;=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ru-RU" sz="2400" dirty="0" smtClean="0"/>
              <a:t>Т1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/>
            <a:r>
              <a:rPr lang="en-US" sz="2400" dirty="0" smtClean="0"/>
              <a:t>Undefined behavior </a:t>
            </a:r>
            <a:r>
              <a:rPr lang="ru-RU" sz="2400" dirty="0" smtClean="0"/>
              <a:t>иначе</a:t>
            </a:r>
          </a:p>
          <a:p>
            <a:endParaRPr lang="en-US" sz="2800" dirty="0" smtClean="0"/>
          </a:p>
          <a:p>
            <a:r>
              <a:rPr lang="ru-RU" sz="2800" dirty="0" smtClean="0"/>
              <a:t>Любой Т1* в Т2*</a:t>
            </a:r>
          </a:p>
          <a:p>
            <a:pPr lvl="1"/>
            <a:r>
              <a:rPr lang="ru-RU" sz="2400" dirty="0" smtClean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/>
              <a:t>Undefined behavior, </a:t>
            </a:r>
            <a:r>
              <a:rPr lang="ru-RU" sz="2400" dirty="0" smtClean="0"/>
              <a:t>если значение указателя не выравнено для типа Т2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</a:t>
            </a:r>
            <a:r>
              <a:rPr lang="ru-RU" sz="2800" dirty="0"/>
              <a:t>на функцию в указатель </a:t>
            </a:r>
            <a:r>
              <a:rPr lang="ru-RU" sz="2800" dirty="0" smtClean="0"/>
              <a:t>на любую другую функцию</a:t>
            </a:r>
            <a:endParaRPr lang="en-US" sz="2800" dirty="0" smtClean="0"/>
          </a:p>
          <a:p>
            <a:pPr lvl="1"/>
            <a:r>
              <a:rPr lang="ru-RU" sz="2400" dirty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/>
              <a:t>Undefined behavior, </a:t>
            </a:r>
            <a:r>
              <a:rPr lang="ru-RU" sz="2400" dirty="0" smtClean="0"/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518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Преобразования</a:t>
            </a:r>
            <a:endParaRPr lang="en-US" dirty="0"/>
          </a:p>
          <a:p>
            <a:pPr lvl="1"/>
            <a:r>
              <a:rPr lang="ru-RU" dirty="0"/>
              <a:t>Целых и типов с плавающей точкой</a:t>
            </a:r>
          </a:p>
          <a:p>
            <a:pPr lvl="1"/>
            <a:r>
              <a:rPr lang="en-US" dirty="0"/>
              <a:t>l-value</a:t>
            </a:r>
          </a:p>
          <a:p>
            <a:pPr lvl="1"/>
            <a:r>
              <a:rPr lang="ru-RU" dirty="0"/>
              <a:t>Массивов</a:t>
            </a:r>
          </a:p>
          <a:p>
            <a:pPr lvl="1"/>
            <a:r>
              <a:rPr lang="ru-RU" dirty="0"/>
              <a:t>Функциональных типов</a:t>
            </a:r>
          </a:p>
          <a:p>
            <a:pPr lvl="1"/>
            <a:r>
              <a:rPr lang="ru-RU" dirty="0"/>
              <a:t>С типом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Указателей</a:t>
            </a:r>
            <a:endParaRPr lang="en-US" dirty="0"/>
          </a:p>
          <a:p>
            <a:pPr marL="0" indent="0">
              <a:buNone/>
            </a:pP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131515</TotalTime>
  <Words>6174</Words>
  <Application>Microsoft Office PowerPoint</Application>
  <PresentationFormat>Widescreen</PresentationFormat>
  <Paragraphs>1376</Paragraphs>
  <Slides>98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Calibri</vt:lpstr>
      <vt:lpstr>Consolas</vt:lpstr>
      <vt:lpstr>Symbol</vt:lpstr>
      <vt:lpstr>Office Theme</vt:lpstr>
      <vt:lpstr>Преобразования типов</vt:lpstr>
      <vt:lpstr>План лекции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Неявные арифметические преобразования</vt:lpstr>
      <vt:lpstr>Неявные арифметические преобразования</vt:lpstr>
      <vt:lpstr>Неявные арифметические преобразования</vt:lpstr>
      <vt:lpstr>Неявные арифметические преобразования</vt:lpstr>
      <vt:lpstr>Примеры неявных арифметич. преобразований</vt:lpstr>
      <vt:lpstr>Примеры неявных арифметич. преобразований</vt:lpstr>
      <vt:lpstr>Примеры неявных арифметич. преобразований</vt:lpstr>
      <vt:lpstr>Примеры неявных арифметич. преобразований</vt:lpstr>
      <vt:lpstr>Примеры неявных арифметич. преобразований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Примеры преобразования целых</vt:lpstr>
      <vt:lpstr>Примеры преобразования целых</vt:lpstr>
      <vt:lpstr>Примеры преобразования целых</vt:lpstr>
      <vt:lpstr>Примеры преобразования целых</vt:lpstr>
      <vt:lpstr>Примеры преобразования целых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других целых типов</vt:lpstr>
      <vt:lpstr>Преобразование l-value в обычное значение</vt:lpstr>
      <vt:lpstr>Преобразование l-value в обычное значение</vt:lpstr>
      <vt:lpstr>Преобразование l-value в обычное значение</vt:lpstr>
      <vt:lpstr>Преобразование l-value в обычное значение</vt:lpstr>
      <vt:lpstr>Преобразование l-value в обычное значение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Пример [не]генерации указателя</vt:lpstr>
      <vt:lpstr>Пример [не]генерации указателя</vt:lpstr>
      <vt:lpstr>Пример [не]генерации указателя</vt:lpstr>
      <vt:lpstr>Пример [не]генерации указателя</vt:lpstr>
      <vt:lpstr>Пример [не]генерации указателя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455</cp:revision>
  <dcterms:created xsi:type="dcterms:W3CDTF">2012-09-17T07:39:46Z</dcterms:created>
  <dcterms:modified xsi:type="dcterms:W3CDTF">2020-11-12T04:56:57Z</dcterms:modified>
</cp:coreProperties>
</file>