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63"/>
  </p:notesMasterIdLst>
  <p:sldIdLst>
    <p:sldId id="256" r:id="rId2"/>
    <p:sldId id="257" r:id="rId3"/>
    <p:sldId id="375" r:id="rId4"/>
    <p:sldId id="374" r:id="rId5"/>
    <p:sldId id="406" r:id="rId6"/>
    <p:sldId id="405" r:id="rId7"/>
    <p:sldId id="373" r:id="rId8"/>
    <p:sldId id="376" r:id="rId9"/>
    <p:sldId id="377" r:id="rId10"/>
    <p:sldId id="378" r:id="rId11"/>
    <p:sldId id="372" r:id="rId12"/>
    <p:sldId id="385" r:id="rId13"/>
    <p:sldId id="379" r:id="rId14"/>
    <p:sldId id="360" r:id="rId15"/>
    <p:sldId id="427" r:id="rId16"/>
    <p:sldId id="428" r:id="rId17"/>
    <p:sldId id="429" r:id="rId18"/>
    <p:sldId id="430" r:id="rId19"/>
    <p:sldId id="381" r:id="rId20"/>
    <p:sldId id="382" r:id="rId21"/>
    <p:sldId id="431" r:id="rId22"/>
    <p:sldId id="432" r:id="rId23"/>
    <p:sldId id="380" r:id="rId24"/>
    <p:sldId id="384" r:id="rId25"/>
    <p:sldId id="433" r:id="rId26"/>
    <p:sldId id="434" r:id="rId27"/>
    <p:sldId id="383" r:id="rId28"/>
    <p:sldId id="388" r:id="rId29"/>
    <p:sldId id="435" r:id="rId30"/>
    <p:sldId id="436" r:id="rId31"/>
    <p:sldId id="437" r:id="rId32"/>
    <p:sldId id="438" r:id="rId33"/>
    <p:sldId id="386" r:id="rId34"/>
    <p:sldId id="389" r:id="rId35"/>
    <p:sldId id="439" r:id="rId36"/>
    <p:sldId id="440" r:id="rId37"/>
    <p:sldId id="441" r:id="rId38"/>
    <p:sldId id="442" r:id="rId39"/>
    <p:sldId id="387" r:id="rId40"/>
    <p:sldId id="393" r:id="rId41"/>
    <p:sldId id="443" r:id="rId42"/>
    <p:sldId id="444" r:id="rId43"/>
    <p:sldId id="390" r:id="rId44"/>
    <p:sldId id="399" r:id="rId45"/>
    <p:sldId id="445" r:id="rId46"/>
    <p:sldId id="446" r:id="rId47"/>
    <p:sldId id="447" r:id="rId48"/>
    <p:sldId id="394" r:id="rId49"/>
    <p:sldId id="355" r:id="rId50"/>
    <p:sldId id="448" r:id="rId51"/>
    <p:sldId id="449" r:id="rId52"/>
    <p:sldId id="450" r:id="rId53"/>
    <p:sldId id="397" r:id="rId54"/>
    <p:sldId id="400" r:id="rId55"/>
    <p:sldId id="451" r:id="rId56"/>
    <p:sldId id="452" r:id="rId57"/>
    <p:sldId id="453" r:id="rId58"/>
    <p:sldId id="454" r:id="rId59"/>
    <p:sldId id="402" r:id="rId60"/>
    <p:sldId id="403" r:id="rId61"/>
    <p:sldId id="455" r:id="rId62"/>
    <p:sldId id="456" r:id="rId63"/>
    <p:sldId id="457" r:id="rId64"/>
    <p:sldId id="458" r:id="rId65"/>
    <p:sldId id="404" r:id="rId66"/>
    <p:sldId id="459" r:id="rId67"/>
    <p:sldId id="460" r:id="rId68"/>
    <p:sldId id="461" r:id="rId69"/>
    <p:sldId id="462" r:id="rId70"/>
    <p:sldId id="398" r:id="rId71"/>
    <p:sldId id="407" r:id="rId72"/>
    <p:sldId id="463" r:id="rId73"/>
    <p:sldId id="401" r:id="rId74"/>
    <p:sldId id="408" r:id="rId75"/>
    <p:sldId id="464" r:id="rId76"/>
    <p:sldId id="465" r:id="rId77"/>
    <p:sldId id="466" r:id="rId78"/>
    <p:sldId id="467" r:id="rId79"/>
    <p:sldId id="395" r:id="rId80"/>
    <p:sldId id="412" r:id="rId81"/>
    <p:sldId id="468" r:id="rId82"/>
    <p:sldId id="469" r:id="rId83"/>
    <p:sldId id="470" r:id="rId84"/>
    <p:sldId id="471" r:id="rId85"/>
    <p:sldId id="409" r:id="rId86"/>
    <p:sldId id="361" r:id="rId87"/>
    <p:sldId id="472" r:id="rId88"/>
    <p:sldId id="473" r:id="rId89"/>
    <p:sldId id="474" r:id="rId90"/>
    <p:sldId id="410" r:id="rId91"/>
    <p:sldId id="415" r:id="rId92"/>
    <p:sldId id="475" r:id="rId93"/>
    <p:sldId id="476" r:id="rId94"/>
    <p:sldId id="477" r:id="rId95"/>
    <p:sldId id="413" r:id="rId96"/>
    <p:sldId id="358" r:id="rId97"/>
    <p:sldId id="478" r:id="rId98"/>
    <p:sldId id="479" r:id="rId99"/>
    <p:sldId id="480" r:id="rId100"/>
    <p:sldId id="414" r:id="rId101"/>
    <p:sldId id="416" r:id="rId102"/>
    <p:sldId id="481" r:id="rId103"/>
    <p:sldId id="482" r:id="rId104"/>
    <p:sldId id="483" r:id="rId105"/>
    <p:sldId id="411" r:id="rId106"/>
    <p:sldId id="420" r:id="rId107"/>
    <p:sldId id="418" r:id="rId108"/>
    <p:sldId id="421" r:id="rId109"/>
    <p:sldId id="484" r:id="rId110"/>
    <p:sldId id="485" r:id="rId111"/>
    <p:sldId id="419" r:id="rId112"/>
    <p:sldId id="354" r:id="rId113"/>
    <p:sldId id="486" r:id="rId114"/>
    <p:sldId id="487" r:id="rId115"/>
    <p:sldId id="488" r:id="rId116"/>
    <p:sldId id="422" r:id="rId117"/>
    <p:sldId id="425" r:id="rId118"/>
    <p:sldId id="489" r:id="rId119"/>
    <p:sldId id="490" r:id="rId120"/>
    <p:sldId id="491" r:id="rId121"/>
    <p:sldId id="423" r:id="rId122"/>
    <p:sldId id="362" r:id="rId123"/>
    <p:sldId id="492" r:id="rId124"/>
    <p:sldId id="493" r:id="rId125"/>
    <p:sldId id="363" r:id="rId126"/>
    <p:sldId id="494" r:id="rId127"/>
    <p:sldId id="495" r:id="rId128"/>
    <p:sldId id="496" r:id="rId129"/>
    <p:sldId id="497" r:id="rId130"/>
    <p:sldId id="365" r:id="rId131"/>
    <p:sldId id="498" r:id="rId132"/>
    <p:sldId id="499" r:id="rId133"/>
    <p:sldId id="500" r:id="rId134"/>
    <p:sldId id="501" r:id="rId135"/>
    <p:sldId id="366" r:id="rId136"/>
    <p:sldId id="508" r:id="rId137"/>
    <p:sldId id="502" r:id="rId138"/>
    <p:sldId id="503" r:id="rId139"/>
    <p:sldId id="504" r:id="rId140"/>
    <p:sldId id="505" r:id="rId141"/>
    <p:sldId id="506" r:id="rId142"/>
    <p:sldId id="507" r:id="rId143"/>
    <p:sldId id="426" r:id="rId144"/>
    <p:sldId id="509" r:id="rId145"/>
    <p:sldId id="510" r:id="rId146"/>
    <p:sldId id="322" r:id="rId147"/>
    <p:sldId id="324" r:id="rId148"/>
    <p:sldId id="357" r:id="rId149"/>
    <p:sldId id="511" r:id="rId150"/>
    <p:sldId id="512" r:id="rId151"/>
    <p:sldId id="515" r:id="rId152"/>
    <p:sldId id="518" r:id="rId153"/>
    <p:sldId id="519" r:id="rId154"/>
    <p:sldId id="520" r:id="rId155"/>
    <p:sldId id="521" r:id="rId156"/>
    <p:sldId id="517" r:id="rId157"/>
    <p:sldId id="522" r:id="rId158"/>
    <p:sldId id="523" r:id="rId159"/>
    <p:sldId id="258" r:id="rId160"/>
    <p:sldId id="369" r:id="rId161"/>
    <p:sldId id="370" r:id="rId1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35" autoAdjust="0"/>
    <p:restoredTop sz="94660"/>
  </p:normalViewPr>
  <p:slideViewPr>
    <p:cSldViewPr>
      <p:cViewPr varScale="1">
        <p:scale>
          <a:sx n="108" d="100"/>
          <a:sy n="108" d="100"/>
        </p:scale>
        <p:origin x="144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viewProps" Target="view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9364-41B5-4343-9AE4-547B2BBB7679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6709-6BC4-4406-A8FB-37D4D1120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5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106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177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753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914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108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056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109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700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396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604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382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155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897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61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C6AE-4335-493E-925E-15FC4EDC4FBD}" type="datetime1">
              <a:rPr lang="ru-RU" smtClean="0"/>
              <a:t>15.10.2020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57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60C3-E476-4668-BAD1-69805058F807}" type="datetime1">
              <a:rPr lang="ru-RU" smtClean="0"/>
              <a:t>15.10.2020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93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AF3A-3232-4D49-9CBA-907B6336E814}" type="datetime1">
              <a:rPr lang="ru-RU" smtClean="0"/>
              <a:t>15.10.2020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90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78C8-7A35-4752-9C17-F0B1956F03A6}" type="datetime1">
              <a:rPr lang="ru-RU" smtClean="0"/>
              <a:t>15.10.2020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75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2A10-9080-4786-B265-5C3D016C6D10}" type="datetime1">
              <a:rPr lang="ru-RU" smtClean="0"/>
              <a:t>15.10.2020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57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CD91-73A8-4BDF-A733-9C4A1CE616DC}" type="datetime1">
              <a:rPr lang="ru-RU" smtClean="0"/>
              <a:t>15.10.2020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90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7AA1-1857-4A96-8EE9-2D59E50297E1}" type="datetime1">
              <a:rPr lang="ru-RU" smtClean="0"/>
              <a:t>15.10.2020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95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E94F-C085-4A9D-A4F7-9A49894C0BBF}" type="datetime1">
              <a:rPr lang="ru-RU" smtClean="0"/>
              <a:t>15.10.2020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68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213F-DF6A-4520-8E76-57F43B34A5BA}" type="datetime1">
              <a:rPr lang="ru-RU" smtClean="0"/>
              <a:t>15.10.2020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23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9F79-4E97-44E9-9187-928C28BE0EFC}" type="datetime1">
              <a:rPr lang="ru-RU" smtClean="0"/>
              <a:t>15.10.2020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39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BD48-6B2C-4E5F-9B92-1CC0FAD0B36B}" type="datetime1">
              <a:rPr lang="ru-RU" smtClean="0"/>
              <a:t>15.10.2020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87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A3C22-C6BE-40D6-87F3-D2130EF26DA7}" type="datetime1">
              <a:rPr lang="ru-RU" smtClean="0"/>
              <a:t>15.10.2020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10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Система типов языка С</a:t>
            </a:r>
            <a:r>
              <a:rPr lang="ru-RU" dirty="0"/>
              <a:t>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16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систем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Статические</a:t>
            </a:r>
            <a:r>
              <a:rPr lang="en-US" dirty="0" smtClean="0"/>
              <a:t> </a:t>
            </a:r>
            <a:endParaRPr lang="ru-RU" dirty="0" smtClean="0"/>
          </a:p>
          <a:p>
            <a:pPr lvl="1"/>
            <a:r>
              <a:rPr lang="ru-RU" dirty="0" smtClean="0"/>
              <a:t>Все типы и ошибки типизации определяются во время компиляции программы</a:t>
            </a:r>
          </a:p>
          <a:p>
            <a:pPr lvl="1"/>
            <a:r>
              <a:rPr lang="ru-RU" dirty="0" smtClean="0"/>
              <a:t>Например, </a:t>
            </a:r>
            <a:r>
              <a:rPr lang="ru-RU" dirty="0"/>
              <a:t>система типов языка </a:t>
            </a:r>
            <a:r>
              <a:rPr lang="ru-RU" dirty="0" smtClean="0"/>
              <a:t>Си и Паскаль</a:t>
            </a:r>
          </a:p>
          <a:p>
            <a:endParaRPr lang="ru-RU" dirty="0"/>
          </a:p>
          <a:p>
            <a:r>
              <a:rPr lang="ru-RU" dirty="0" smtClean="0"/>
              <a:t>Динамические</a:t>
            </a:r>
          </a:p>
          <a:p>
            <a:pPr lvl="1"/>
            <a:r>
              <a:rPr lang="ru-RU" dirty="0" smtClean="0"/>
              <a:t>Часть типов и/или ошибок </a:t>
            </a:r>
            <a:r>
              <a:rPr lang="ru-RU" dirty="0"/>
              <a:t>типизации </a:t>
            </a:r>
            <a:r>
              <a:rPr lang="ru-RU" dirty="0" smtClean="0"/>
              <a:t>определяется только во время исполнения программы</a:t>
            </a:r>
          </a:p>
          <a:p>
            <a:pPr lvl="1"/>
            <a:r>
              <a:rPr lang="ru-RU" dirty="0" smtClean="0"/>
              <a:t>Например, система типов языка С++</a:t>
            </a:r>
          </a:p>
          <a:p>
            <a:endParaRPr lang="ru-RU" dirty="0" smtClean="0"/>
          </a:p>
          <a:p>
            <a:r>
              <a:rPr lang="ru-RU" dirty="0" smtClean="0"/>
              <a:t>Сильные</a:t>
            </a:r>
          </a:p>
          <a:p>
            <a:pPr lvl="1"/>
            <a:r>
              <a:rPr lang="ru-RU" dirty="0" smtClean="0"/>
              <a:t>Системы типов, которые исключают ошибки типизации</a:t>
            </a:r>
            <a:endParaRPr lang="en-US" dirty="0" smtClean="0"/>
          </a:p>
          <a:p>
            <a:pPr lvl="1"/>
            <a:r>
              <a:rPr lang="ru-RU" dirty="0" smtClean="0"/>
              <a:t>Например, </a:t>
            </a:r>
            <a:r>
              <a:rPr lang="ru-RU" dirty="0"/>
              <a:t>система типов языка </a:t>
            </a:r>
            <a:r>
              <a:rPr lang="en-US" dirty="0" smtClean="0"/>
              <a:t>Python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97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типов в языке Си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Функциональные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Полные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Неполные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Целые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плавающей точкой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Вещественные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Комплексные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Производные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Типы языка Си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9025959" y="4722426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9025959" y="5118277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Структуры (</a:t>
            </a:r>
            <a:r>
              <a:rPr lang="en-US" dirty="0" err="1" smtClean="0"/>
              <a:t>struct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025959" y="5514127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Объединения</a:t>
            </a:r>
            <a:r>
              <a:rPr lang="en-US" dirty="0" smtClean="0"/>
              <a:t> (union)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025959" y="4326575"/>
            <a:ext cx="11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Указатели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711624" y="43970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void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Знаковые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Перечислимые (</a:t>
            </a:r>
            <a:r>
              <a:rPr lang="en-US" dirty="0" err="1" smtClean="0"/>
              <a:t>enum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2814483" y="5095660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Производные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4248193" y="4701964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4248193" y="5097815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Структуры (</a:t>
            </a:r>
            <a:r>
              <a:rPr lang="en-US" dirty="0" err="1" smtClean="0"/>
              <a:t>struct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4248193" y="5493665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Объединения</a:t>
            </a:r>
            <a:r>
              <a:rPr lang="en-US" dirty="0" smtClean="0"/>
              <a:t> (union)</a:t>
            </a:r>
            <a:endParaRPr lang="ru-RU" dirty="0"/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2"/>
            <a:endCxn id="14" idx="1"/>
          </p:cNvCxnSpPr>
          <p:nvPr/>
        </p:nvCxnSpPr>
        <p:spPr>
          <a:xfrm>
            <a:off x="7378057" y="5138041"/>
            <a:ext cx="1647902" cy="16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2"/>
            <a:endCxn id="16" idx="1"/>
          </p:cNvCxnSpPr>
          <p:nvPr/>
        </p:nvCxnSpPr>
        <p:spPr>
          <a:xfrm flipV="1">
            <a:off x="7378057" y="4511241"/>
            <a:ext cx="1647902" cy="62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13" idx="1"/>
          </p:cNvCxnSpPr>
          <p:nvPr/>
        </p:nvCxnSpPr>
        <p:spPr>
          <a:xfrm flipV="1">
            <a:off x="7378057" y="4907092"/>
            <a:ext cx="1647902" cy="23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1" idx="2"/>
            <a:endCxn id="15" idx="1"/>
          </p:cNvCxnSpPr>
          <p:nvPr/>
        </p:nvCxnSpPr>
        <p:spPr>
          <a:xfrm>
            <a:off x="7378057" y="5138041"/>
            <a:ext cx="1647902" cy="56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3"/>
            <a:endCxn id="17" idx="1"/>
          </p:cNvCxnSpPr>
          <p:nvPr/>
        </p:nvCxnSpPr>
        <p:spPr>
          <a:xfrm flipV="1">
            <a:off x="2481174" y="4581744"/>
            <a:ext cx="230450" cy="46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" idx="3"/>
            <a:endCxn id="22" idx="0"/>
          </p:cNvCxnSpPr>
          <p:nvPr/>
        </p:nvCxnSpPr>
        <p:spPr>
          <a:xfrm>
            <a:off x="2481174" y="5048097"/>
            <a:ext cx="919848" cy="23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2" idx="2"/>
            <a:endCxn id="25" idx="1"/>
          </p:cNvCxnSpPr>
          <p:nvPr/>
        </p:nvCxnSpPr>
        <p:spPr>
          <a:xfrm flipV="1">
            <a:off x="3770354" y="4886630"/>
            <a:ext cx="477839" cy="393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2" idx="2"/>
            <a:endCxn id="26" idx="1"/>
          </p:cNvCxnSpPr>
          <p:nvPr/>
        </p:nvCxnSpPr>
        <p:spPr>
          <a:xfrm>
            <a:off x="3770354" y="5280326"/>
            <a:ext cx="477839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2" idx="2"/>
            <a:endCxn id="27" idx="1"/>
          </p:cNvCxnSpPr>
          <p:nvPr/>
        </p:nvCxnSpPr>
        <p:spPr>
          <a:xfrm>
            <a:off x="3770354" y="5280326"/>
            <a:ext cx="477839" cy="39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signed char, short, 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, long, 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r>
              <a:rPr lang="en-US" sz="1400" dirty="0" smtClean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/long/long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11624" y="6021288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Перечислимые (</a:t>
            </a:r>
            <a:r>
              <a:rPr lang="en-US" dirty="0" err="1" smtClean="0"/>
              <a:t>enum</a:t>
            </a:r>
            <a:r>
              <a:rPr lang="ru-RU" dirty="0" smtClean="0"/>
              <a:t>)</a:t>
            </a:r>
            <a:endParaRPr lang="ru-RU" dirty="0"/>
          </a:p>
        </p:txBody>
      </p:sp>
      <p:cxnSp>
        <p:nvCxnSpPr>
          <p:cNvPr id="101" name="Straight Arrow Connector 100"/>
          <p:cNvCxnSpPr>
            <a:stCxn id="6" idx="3"/>
            <a:endCxn id="100" idx="1"/>
          </p:cNvCxnSpPr>
          <p:nvPr/>
        </p:nvCxnSpPr>
        <p:spPr>
          <a:xfrm>
            <a:off x="2481174" y="5048097"/>
            <a:ext cx="230450" cy="115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Комплексные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complex + [unsigned] </a:t>
            </a:r>
            <a:r>
              <a:rPr lang="en-US" sz="1400" dirty="0">
                <a:latin typeface="Consolas" panose="020B0609020204030204" pitchFamily="49" charset="0"/>
              </a:rPr>
              <a:t>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77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Объединения </a:t>
            </a:r>
            <a:r>
              <a:rPr lang="en-US" dirty="0"/>
              <a:t>union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Бесконечное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семейство типов </a:t>
            </a:r>
            <a:r>
              <a:rPr lang="en-US" dirty="0" smtClean="0">
                <a:solidFill>
                  <a:schemeClr val="bg1"/>
                </a:solidFill>
              </a:rPr>
              <a:t>union U {T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 E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; T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E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; … T</a:t>
            </a:r>
            <a:r>
              <a:rPr lang="en-US" baseline="-25000" dirty="0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E</a:t>
            </a:r>
            <a:r>
              <a:rPr lang="en-US" baseline="-25000" dirty="0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;}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могут быть разными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должны быть полными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типа </a:t>
            </a:r>
            <a:r>
              <a:rPr lang="ru-RU" dirty="0" smtClean="0">
                <a:solidFill>
                  <a:schemeClr val="bg1"/>
                </a:solidFill>
              </a:rPr>
              <a:t>«объединение из элементов типов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baseline="-25000" dirty="0" smtClean="0">
                <a:solidFill>
                  <a:schemeClr val="bg1"/>
                </a:solidFill>
              </a:rPr>
              <a:t>1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…, T</a:t>
            </a:r>
            <a:r>
              <a:rPr lang="en-US" baseline="-25000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» </a:t>
            </a:r>
            <a:r>
              <a:rPr lang="ru-RU" dirty="0">
                <a:solidFill>
                  <a:schemeClr val="bg1"/>
                </a:solidFill>
              </a:rPr>
              <a:t>–</a:t>
            </a:r>
            <a:r>
              <a:rPr lang="ru-RU" dirty="0" smtClean="0">
                <a:solidFill>
                  <a:schemeClr val="bg1"/>
                </a:solidFill>
              </a:rPr>
              <a:t> это объединение множеств значений типов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Доступ к элемент</a:t>
            </a:r>
            <a:r>
              <a:rPr lang="ru-RU" dirty="0">
                <a:solidFill>
                  <a:schemeClr val="bg1"/>
                </a:solidFill>
              </a:rPr>
              <a:t>у</a:t>
            </a:r>
            <a:r>
              <a:rPr lang="ru-RU" dirty="0" smtClean="0">
                <a:solidFill>
                  <a:schemeClr val="bg1"/>
                </a:solidFill>
              </a:rPr>
              <a:t> объединения по имени </a:t>
            </a:r>
            <a:r>
              <a:rPr lang="en-US" dirty="0" err="1" smtClean="0">
                <a:solidFill>
                  <a:schemeClr val="bg1"/>
                </a:solidFill>
              </a:rPr>
              <a:t>E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union U -&gt; </a:t>
            </a:r>
            <a:r>
              <a:rPr lang="en-US" dirty="0" err="1" smtClean="0">
                <a:solidFill>
                  <a:schemeClr val="bg1"/>
                </a:solidFill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endParaRPr lang="ru-RU" baseline="-25000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к элементу объединения </a:t>
            </a:r>
            <a:r>
              <a:rPr lang="ru-RU" dirty="0" smtClean="0">
                <a:solidFill>
                  <a:schemeClr val="bg1"/>
                </a:solidFill>
              </a:rPr>
              <a:t>по </a:t>
            </a:r>
            <a:r>
              <a:rPr lang="ru-RU" dirty="0">
                <a:solidFill>
                  <a:schemeClr val="bg1"/>
                </a:solidFill>
              </a:rPr>
              <a:t>имени </a:t>
            </a:r>
            <a:r>
              <a:rPr lang="en-US" dirty="0" err="1" smtClean="0">
                <a:solidFill>
                  <a:schemeClr val="bg1"/>
                </a:solidFill>
              </a:rPr>
              <a:t>E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 указателю </a:t>
            </a:r>
            <a:r>
              <a:rPr lang="en-US" dirty="0">
                <a:solidFill>
                  <a:schemeClr val="bg1"/>
                </a:solidFill>
              </a:rPr>
              <a:t>union </a:t>
            </a:r>
            <a:r>
              <a:rPr lang="en-US" dirty="0" smtClean="0">
                <a:solidFill>
                  <a:schemeClr val="bg1"/>
                </a:solidFill>
              </a:rPr>
              <a:t>U</a:t>
            </a:r>
            <a:r>
              <a:rPr lang="ru-RU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-&gt;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ru-RU" baseline="-25000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Результат чтения элемента по имени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не </a:t>
            </a:r>
            <a:r>
              <a:rPr lang="ru-RU" dirty="0" smtClean="0">
                <a:solidFill>
                  <a:schemeClr val="bg1"/>
                </a:solidFill>
              </a:rPr>
              <a:t>определен, если ему не предшествует запись элемента по этому имени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5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Объединения </a:t>
            </a:r>
            <a:r>
              <a:rPr lang="en-US" dirty="0"/>
              <a:t>union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Бесконечное</a:t>
            </a:r>
            <a:r>
              <a:rPr lang="en-US" dirty="0" smtClean="0"/>
              <a:t> </a:t>
            </a:r>
            <a:r>
              <a:rPr lang="ru-RU" dirty="0" smtClean="0"/>
              <a:t>семейство типов </a:t>
            </a:r>
            <a:r>
              <a:rPr lang="en-US" dirty="0" smtClean="0"/>
              <a:t>union U {T</a:t>
            </a:r>
            <a:r>
              <a:rPr lang="en-US" baseline="-25000" dirty="0" smtClean="0"/>
              <a:t>1</a:t>
            </a:r>
            <a:r>
              <a:rPr lang="en-US" dirty="0" smtClean="0"/>
              <a:t> E</a:t>
            </a:r>
            <a:r>
              <a:rPr lang="en-US" baseline="-25000" dirty="0" smtClean="0"/>
              <a:t>1</a:t>
            </a:r>
            <a:r>
              <a:rPr lang="en-US" dirty="0" smtClean="0"/>
              <a:t>; T</a:t>
            </a:r>
            <a:r>
              <a:rPr lang="en-US" baseline="-25000" dirty="0" smtClean="0"/>
              <a:t>2</a:t>
            </a:r>
            <a:r>
              <a:rPr lang="en-US" dirty="0" smtClean="0"/>
              <a:t> E</a:t>
            </a:r>
            <a:r>
              <a:rPr lang="en-US" baseline="-25000" dirty="0" smtClean="0"/>
              <a:t>2</a:t>
            </a:r>
            <a:r>
              <a:rPr lang="en-US" dirty="0" smtClean="0"/>
              <a:t>; … T</a:t>
            </a:r>
            <a:r>
              <a:rPr lang="en-US" baseline="-25000" dirty="0" smtClean="0"/>
              <a:t>N</a:t>
            </a:r>
            <a:r>
              <a:rPr lang="en-US" dirty="0" smtClean="0"/>
              <a:t> E</a:t>
            </a:r>
            <a:r>
              <a:rPr lang="en-US" baseline="-25000" dirty="0" smtClean="0"/>
              <a:t>N</a:t>
            </a:r>
            <a:r>
              <a:rPr lang="en-US" dirty="0" smtClean="0"/>
              <a:t>;}</a:t>
            </a:r>
          </a:p>
          <a:p>
            <a:pPr lvl="1"/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smtClean="0"/>
              <a:t>T</a:t>
            </a:r>
            <a:r>
              <a:rPr lang="en-US" baseline="-25000" dirty="0" smtClean="0"/>
              <a:t>N</a:t>
            </a:r>
            <a:r>
              <a:rPr lang="ru-RU" dirty="0" smtClean="0"/>
              <a:t> могут быть разными</a:t>
            </a:r>
            <a:r>
              <a:rPr lang="en-US" dirty="0" smtClean="0"/>
              <a:t> </a:t>
            </a:r>
            <a:r>
              <a:rPr lang="ru-RU" dirty="0" smtClean="0"/>
              <a:t>и должны быть полными</a:t>
            </a:r>
          </a:p>
          <a:p>
            <a:endParaRPr lang="ru-RU" dirty="0" smtClean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типа </a:t>
            </a:r>
            <a:r>
              <a:rPr lang="ru-RU" dirty="0" smtClean="0">
                <a:solidFill>
                  <a:schemeClr val="bg1"/>
                </a:solidFill>
              </a:rPr>
              <a:t>«объединение из элементов типов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baseline="-25000" dirty="0" smtClean="0">
                <a:solidFill>
                  <a:schemeClr val="bg1"/>
                </a:solidFill>
              </a:rPr>
              <a:t>1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…, T</a:t>
            </a:r>
            <a:r>
              <a:rPr lang="en-US" baseline="-25000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» </a:t>
            </a:r>
            <a:r>
              <a:rPr lang="ru-RU" dirty="0">
                <a:solidFill>
                  <a:schemeClr val="bg1"/>
                </a:solidFill>
              </a:rPr>
              <a:t>–</a:t>
            </a:r>
            <a:r>
              <a:rPr lang="ru-RU" dirty="0" smtClean="0">
                <a:solidFill>
                  <a:schemeClr val="bg1"/>
                </a:solidFill>
              </a:rPr>
              <a:t> это объединение множеств значений типов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Доступ к элемент</a:t>
            </a:r>
            <a:r>
              <a:rPr lang="ru-RU" dirty="0">
                <a:solidFill>
                  <a:schemeClr val="bg1"/>
                </a:solidFill>
              </a:rPr>
              <a:t>у</a:t>
            </a:r>
            <a:r>
              <a:rPr lang="ru-RU" dirty="0" smtClean="0">
                <a:solidFill>
                  <a:schemeClr val="bg1"/>
                </a:solidFill>
              </a:rPr>
              <a:t> объединения по имени </a:t>
            </a:r>
            <a:r>
              <a:rPr lang="en-US" dirty="0" err="1" smtClean="0">
                <a:solidFill>
                  <a:schemeClr val="bg1"/>
                </a:solidFill>
              </a:rPr>
              <a:t>E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union U -&gt; </a:t>
            </a:r>
            <a:r>
              <a:rPr lang="en-US" dirty="0" err="1" smtClean="0">
                <a:solidFill>
                  <a:schemeClr val="bg1"/>
                </a:solidFill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endParaRPr lang="ru-RU" baseline="-25000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к элементу объединения </a:t>
            </a:r>
            <a:r>
              <a:rPr lang="ru-RU" dirty="0" smtClean="0">
                <a:solidFill>
                  <a:schemeClr val="bg1"/>
                </a:solidFill>
              </a:rPr>
              <a:t>по </a:t>
            </a:r>
            <a:r>
              <a:rPr lang="ru-RU" dirty="0">
                <a:solidFill>
                  <a:schemeClr val="bg1"/>
                </a:solidFill>
              </a:rPr>
              <a:t>имени </a:t>
            </a:r>
            <a:r>
              <a:rPr lang="en-US" dirty="0" err="1" smtClean="0">
                <a:solidFill>
                  <a:schemeClr val="bg1"/>
                </a:solidFill>
              </a:rPr>
              <a:t>E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 указателю </a:t>
            </a:r>
            <a:r>
              <a:rPr lang="en-US" dirty="0">
                <a:solidFill>
                  <a:schemeClr val="bg1"/>
                </a:solidFill>
              </a:rPr>
              <a:t>union </a:t>
            </a:r>
            <a:r>
              <a:rPr lang="en-US" dirty="0" smtClean="0">
                <a:solidFill>
                  <a:schemeClr val="bg1"/>
                </a:solidFill>
              </a:rPr>
              <a:t>U</a:t>
            </a:r>
            <a:r>
              <a:rPr lang="ru-RU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-&gt;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ru-RU" baseline="-25000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Результат чтения элемента по имени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не </a:t>
            </a:r>
            <a:r>
              <a:rPr lang="ru-RU" dirty="0" smtClean="0">
                <a:solidFill>
                  <a:schemeClr val="bg1"/>
                </a:solidFill>
              </a:rPr>
              <a:t>определен, если ему не предшествует запись элемента по этому имени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38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Объединения </a:t>
            </a:r>
            <a:r>
              <a:rPr lang="en-US" dirty="0"/>
              <a:t>union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Бесконечное</a:t>
            </a:r>
            <a:r>
              <a:rPr lang="en-US" dirty="0" smtClean="0"/>
              <a:t> </a:t>
            </a:r>
            <a:r>
              <a:rPr lang="ru-RU" dirty="0" smtClean="0"/>
              <a:t>семейство типов </a:t>
            </a:r>
            <a:r>
              <a:rPr lang="en-US" dirty="0" smtClean="0"/>
              <a:t>union U {T</a:t>
            </a:r>
            <a:r>
              <a:rPr lang="en-US" baseline="-25000" dirty="0" smtClean="0"/>
              <a:t>1</a:t>
            </a:r>
            <a:r>
              <a:rPr lang="en-US" dirty="0" smtClean="0"/>
              <a:t> E</a:t>
            </a:r>
            <a:r>
              <a:rPr lang="en-US" baseline="-25000" dirty="0" smtClean="0"/>
              <a:t>1</a:t>
            </a:r>
            <a:r>
              <a:rPr lang="en-US" dirty="0" smtClean="0"/>
              <a:t>; T</a:t>
            </a:r>
            <a:r>
              <a:rPr lang="en-US" baseline="-25000" dirty="0" smtClean="0"/>
              <a:t>2</a:t>
            </a:r>
            <a:r>
              <a:rPr lang="en-US" dirty="0" smtClean="0"/>
              <a:t> E</a:t>
            </a:r>
            <a:r>
              <a:rPr lang="en-US" baseline="-25000" dirty="0" smtClean="0"/>
              <a:t>2</a:t>
            </a:r>
            <a:r>
              <a:rPr lang="en-US" dirty="0" smtClean="0"/>
              <a:t>; … T</a:t>
            </a:r>
            <a:r>
              <a:rPr lang="en-US" baseline="-25000" dirty="0" smtClean="0"/>
              <a:t>N</a:t>
            </a:r>
            <a:r>
              <a:rPr lang="en-US" dirty="0" smtClean="0"/>
              <a:t> E</a:t>
            </a:r>
            <a:r>
              <a:rPr lang="en-US" baseline="-25000" dirty="0" smtClean="0"/>
              <a:t>N</a:t>
            </a:r>
            <a:r>
              <a:rPr lang="en-US" dirty="0" smtClean="0"/>
              <a:t>;}</a:t>
            </a:r>
          </a:p>
          <a:p>
            <a:pPr lvl="1"/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smtClean="0"/>
              <a:t>T</a:t>
            </a:r>
            <a:r>
              <a:rPr lang="en-US" baseline="-25000" dirty="0" smtClean="0"/>
              <a:t>N</a:t>
            </a:r>
            <a:r>
              <a:rPr lang="ru-RU" dirty="0" smtClean="0"/>
              <a:t> могут быть разными</a:t>
            </a:r>
            <a:r>
              <a:rPr lang="en-US" dirty="0" smtClean="0"/>
              <a:t> </a:t>
            </a:r>
            <a:r>
              <a:rPr lang="ru-RU" dirty="0" smtClean="0"/>
              <a:t>и должны быть полными</a:t>
            </a:r>
          </a:p>
          <a:p>
            <a:endParaRPr lang="ru-RU" dirty="0" smtClean="0"/>
          </a:p>
          <a:p>
            <a:r>
              <a:rPr lang="ru-RU" dirty="0"/>
              <a:t>Множество значений типа </a:t>
            </a:r>
            <a:r>
              <a:rPr lang="ru-RU" dirty="0" smtClean="0"/>
              <a:t>«объединение из элементов типов </a:t>
            </a:r>
            <a:r>
              <a:rPr lang="en-US" dirty="0" smtClean="0"/>
              <a:t>T</a:t>
            </a:r>
            <a:r>
              <a:rPr lang="ru-RU" baseline="-25000" dirty="0" smtClean="0"/>
              <a:t>1</a:t>
            </a:r>
            <a:r>
              <a:rPr lang="ru-RU" dirty="0" smtClean="0"/>
              <a:t>, </a:t>
            </a:r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, …, T</a:t>
            </a:r>
            <a:r>
              <a:rPr lang="en-US" baseline="-25000" dirty="0" smtClean="0"/>
              <a:t>N</a:t>
            </a:r>
            <a:r>
              <a:rPr lang="ru-RU" dirty="0" smtClean="0"/>
              <a:t>» </a:t>
            </a:r>
            <a:r>
              <a:rPr lang="ru-RU" dirty="0"/>
              <a:t>–</a:t>
            </a:r>
            <a:r>
              <a:rPr lang="ru-RU" dirty="0" smtClean="0"/>
              <a:t> это объединение множеств значений типов </a:t>
            </a:r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Доступ к элемент</a:t>
            </a:r>
            <a:r>
              <a:rPr lang="ru-RU" dirty="0">
                <a:solidFill>
                  <a:schemeClr val="bg1"/>
                </a:solidFill>
              </a:rPr>
              <a:t>у</a:t>
            </a:r>
            <a:r>
              <a:rPr lang="ru-RU" dirty="0" smtClean="0">
                <a:solidFill>
                  <a:schemeClr val="bg1"/>
                </a:solidFill>
              </a:rPr>
              <a:t> объединения по имени </a:t>
            </a:r>
            <a:r>
              <a:rPr lang="en-US" dirty="0" err="1" smtClean="0">
                <a:solidFill>
                  <a:schemeClr val="bg1"/>
                </a:solidFill>
              </a:rPr>
              <a:t>E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union U -&gt; </a:t>
            </a:r>
            <a:r>
              <a:rPr lang="en-US" dirty="0" err="1" smtClean="0">
                <a:solidFill>
                  <a:schemeClr val="bg1"/>
                </a:solidFill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endParaRPr lang="ru-RU" baseline="-25000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к элементу объединения </a:t>
            </a:r>
            <a:r>
              <a:rPr lang="ru-RU" dirty="0" smtClean="0">
                <a:solidFill>
                  <a:schemeClr val="bg1"/>
                </a:solidFill>
              </a:rPr>
              <a:t>по </a:t>
            </a:r>
            <a:r>
              <a:rPr lang="ru-RU" dirty="0">
                <a:solidFill>
                  <a:schemeClr val="bg1"/>
                </a:solidFill>
              </a:rPr>
              <a:t>имени </a:t>
            </a:r>
            <a:r>
              <a:rPr lang="en-US" dirty="0" err="1" smtClean="0">
                <a:solidFill>
                  <a:schemeClr val="bg1"/>
                </a:solidFill>
              </a:rPr>
              <a:t>E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 указателю </a:t>
            </a:r>
            <a:r>
              <a:rPr lang="en-US" dirty="0">
                <a:solidFill>
                  <a:schemeClr val="bg1"/>
                </a:solidFill>
              </a:rPr>
              <a:t>union </a:t>
            </a:r>
            <a:r>
              <a:rPr lang="en-US" dirty="0" smtClean="0">
                <a:solidFill>
                  <a:schemeClr val="bg1"/>
                </a:solidFill>
              </a:rPr>
              <a:t>U</a:t>
            </a:r>
            <a:r>
              <a:rPr lang="ru-RU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-&gt;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ru-RU" baseline="-25000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Результат чтения элемента по имени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не </a:t>
            </a:r>
            <a:r>
              <a:rPr lang="ru-RU" dirty="0" smtClean="0">
                <a:solidFill>
                  <a:schemeClr val="bg1"/>
                </a:solidFill>
              </a:rPr>
              <a:t>определен, если ему не предшествует запись элемента по этому имени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65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Объединения </a:t>
            </a:r>
            <a:r>
              <a:rPr lang="en-US" dirty="0"/>
              <a:t>union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Бесконечное</a:t>
            </a:r>
            <a:r>
              <a:rPr lang="en-US" dirty="0" smtClean="0"/>
              <a:t> </a:t>
            </a:r>
            <a:r>
              <a:rPr lang="ru-RU" dirty="0" smtClean="0"/>
              <a:t>семейство типов </a:t>
            </a:r>
            <a:r>
              <a:rPr lang="en-US" dirty="0" smtClean="0"/>
              <a:t>union U {T</a:t>
            </a:r>
            <a:r>
              <a:rPr lang="en-US" baseline="-25000" dirty="0" smtClean="0"/>
              <a:t>1</a:t>
            </a:r>
            <a:r>
              <a:rPr lang="en-US" dirty="0" smtClean="0"/>
              <a:t> E</a:t>
            </a:r>
            <a:r>
              <a:rPr lang="en-US" baseline="-25000" dirty="0" smtClean="0"/>
              <a:t>1</a:t>
            </a:r>
            <a:r>
              <a:rPr lang="en-US" dirty="0" smtClean="0"/>
              <a:t>; T</a:t>
            </a:r>
            <a:r>
              <a:rPr lang="en-US" baseline="-25000" dirty="0" smtClean="0"/>
              <a:t>2</a:t>
            </a:r>
            <a:r>
              <a:rPr lang="en-US" dirty="0" smtClean="0"/>
              <a:t> E</a:t>
            </a:r>
            <a:r>
              <a:rPr lang="en-US" baseline="-25000" dirty="0" smtClean="0"/>
              <a:t>2</a:t>
            </a:r>
            <a:r>
              <a:rPr lang="en-US" dirty="0" smtClean="0"/>
              <a:t>; … T</a:t>
            </a:r>
            <a:r>
              <a:rPr lang="en-US" baseline="-25000" dirty="0" smtClean="0"/>
              <a:t>N</a:t>
            </a:r>
            <a:r>
              <a:rPr lang="en-US" dirty="0" smtClean="0"/>
              <a:t> E</a:t>
            </a:r>
            <a:r>
              <a:rPr lang="en-US" baseline="-25000" dirty="0" smtClean="0"/>
              <a:t>N</a:t>
            </a:r>
            <a:r>
              <a:rPr lang="en-US" dirty="0" smtClean="0"/>
              <a:t>;}</a:t>
            </a:r>
          </a:p>
          <a:p>
            <a:pPr lvl="1"/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smtClean="0"/>
              <a:t>T</a:t>
            </a:r>
            <a:r>
              <a:rPr lang="en-US" baseline="-25000" dirty="0" smtClean="0"/>
              <a:t>N</a:t>
            </a:r>
            <a:r>
              <a:rPr lang="ru-RU" dirty="0" smtClean="0"/>
              <a:t> могут быть разными</a:t>
            </a:r>
            <a:r>
              <a:rPr lang="en-US" dirty="0" smtClean="0"/>
              <a:t> </a:t>
            </a:r>
            <a:r>
              <a:rPr lang="ru-RU" dirty="0" smtClean="0"/>
              <a:t>и должны быть полными</a:t>
            </a:r>
          </a:p>
          <a:p>
            <a:endParaRPr lang="ru-RU" dirty="0" smtClean="0"/>
          </a:p>
          <a:p>
            <a:r>
              <a:rPr lang="ru-RU" dirty="0"/>
              <a:t>Множество значений типа </a:t>
            </a:r>
            <a:r>
              <a:rPr lang="ru-RU" dirty="0" smtClean="0"/>
              <a:t>«объединение из элементов типов </a:t>
            </a:r>
            <a:r>
              <a:rPr lang="en-US" dirty="0" smtClean="0"/>
              <a:t>T</a:t>
            </a:r>
            <a:r>
              <a:rPr lang="ru-RU" baseline="-25000" dirty="0" smtClean="0"/>
              <a:t>1</a:t>
            </a:r>
            <a:r>
              <a:rPr lang="ru-RU" dirty="0" smtClean="0"/>
              <a:t>, </a:t>
            </a:r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, …, T</a:t>
            </a:r>
            <a:r>
              <a:rPr lang="en-US" baseline="-25000" dirty="0" smtClean="0"/>
              <a:t>N</a:t>
            </a:r>
            <a:r>
              <a:rPr lang="ru-RU" dirty="0" smtClean="0"/>
              <a:t>» </a:t>
            </a:r>
            <a:r>
              <a:rPr lang="ru-RU" dirty="0"/>
              <a:t>–</a:t>
            </a:r>
            <a:r>
              <a:rPr lang="ru-RU" dirty="0" smtClean="0"/>
              <a:t> это объединение множеств значений типов </a:t>
            </a:r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Операции</a:t>
            </a:r>
          </a:p>
          <a:p>
            <a:pPr lvl="1"/>
            <a:r>
              <a:rPr lang="ru-RU" dirty="0" smtClean="0"/>
              <a:t>Доступ к элемент</a:t>
            </a:r>
            <a:r>
              <a:rPr lang="ru-RU" dirty="0"/>
              <a:t>у</a:t>
            </a:r>
            <a:r>
              <a:rPr lang="ru-RU" dirty="0" smtClean="0"/>
              <a:t> объединения по имени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 union U -&gt;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endParaRPr lang="ru-RU" baseline="-25000" dirty="0" smtClean="0"/>
          </a:p>
          <a:p>
            <a:pPr lvl="1"/>
            <a:r>
              <a:rPr lang="ru-RU" dirty="0"/>
              <a:t>Доступ к элементу объединения </a:t>
            </a:r>
            <a:r>
              <a:rPr lang="ru-RU" dirty="0" smtClean="0"/>
              <a:t>по </a:t>
            </a:r>
            <a:r>
              <a:rPr lang="ru-RU" dirty="0"/>
              <a:t>имени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ru-RU" dirty="0"/>
              <a:t> </a:t>
            </a:r>
            <a:r>
              <a:rPr lang="ru-RU" dirty="0" smtClean="0"/>
              <a:t>по указателю </a:t>
            </a:r>
            <a:r>
              <a:rPr lang="en-US" dirty="0"/>
              <a:t>union </a:t>
            </a:r>
            <a:r>
              <a:rPr lang="en-US" dirty="0" smtClean="0"/>
              <a:t>U</a:t>
            </a:r>
            <a:r>
              <a:rPr lang="ru-RU" dirty="0" smtClean="0"/>
              <a:t>*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ru-RU" baseline="-25000" dirty="0"/>
          </a:p>
          <a:p>
            <a:pPr lvl="1"/>
            <a:r>
              <a:rPr lang="ru-RU" dirty="0" smtClean="0"/>
              <a:t>Результат чтения элемента по имени 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ru-RU" dirty="0"/>
              <a:t> не </a:t>
            </a:r>
            <a:r>
              <a:rPr lang="ru-RU" dirty="0" smtClean="0"/>
              <a:t>определен, если ему не предшествует запись элемента по этому имени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91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типов в языке Си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Функциональные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Полные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Неполные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Целые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плавающей точкой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Вещественные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Комплексные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Производные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Типы языка Си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9025959" y="4722426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9025959" y="5118277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Структуры (</a:t>
            </a:r>
            <a:r>
              <a:rPr lang="en-US" dirty="0" err="1" smtClean="0"/>
              <a:t>struct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025959" y="5514127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Объединения</a:t>
            </a:r>
            <a:r>
              <a:rPr lang="en-US" dirty="0" smtClean="0"/>
              <a:t> (union)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025959" y="4326575"/>
            <a:ext cx="11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Указатели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711624" y="43970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void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Знаковые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Перечислимые (</a:t>
            </a:r>
            <a:r>
              <a:rPr lang="en-US" dirty="0" err="1" smtClean="0"/>
              <a:t>enum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2"/>
            <a:endCxn id="14" idx="1"/>
          </p:cNvCxnSpPr>
          <p:nvPr/>
        </p:nvCxnSpPr>
        <p:spPr>
          <a:xfrm>
            <a:off x="7378057" y="5138041"/>
            <a:ext cx="1647902" cy="16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2"/>
            <a:endCxn id="16" idx="1"/>
          </p:cNvCxnSpPr>
          <p:nvPr/>
        </p:nvCxnSpPr>
        <p:spPr>
          <a:xfrm flipV="1">
            <a:off x="7378057" y="4511241"/>
            <a:ext cx="1647902" cy="62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13" idx="1"/>
          </p:cNvCxnSpPr>
          <p:nvPr/>
        </p:nvCxnSpPr>
        <p:spPr>
          <a:xfrm flipV="1">
            <a:off x="7378057" y="4907092"/>
            <a:ext cx="1647902" cy="23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1" idx="2"/>
            <a:endCxn id="15" idx="1"/>
          </p:cNvCxnSpPr>
          <p:nvPr/>
        </p:nvCxnSpPr>
        <p:spPr>
          <a:xfrm>
            <a:off x="7378057" y="5138041"/>
            <a:ext cx="1647902" cy="56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3"/>
            <a:endCxn id="17" idx="1"/>
          </p:cNvCxnSpPr>
          <p:nvPr/>
        </p:nvCxnSpPr>
        <p:spPr>
          <a:xfrm flipV="1">
            <a:off x="2481174" y="4581744"/>
            <a:ext cx="230450" cy="46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signed char, short, 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, long, 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r>
              <a:rPr lang="en-US" sz="1400" dirty="0" smtClean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/long/long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Комплексные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complex + [unsigned] </a:t>
            </a:r>
            <a:r>
              <a:rPr lang="en-US" sz="1400" dirty="0">
                <a:latin typeface="Consolas" panose="020B0609020204030204" pitchFamily="49" charset="0"/>
              </a:rPr>
              <a:t>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91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</a:t>
            </a:r>
            <a:r>
              <a:rPr lang="en-US" dirty="0" smtClean="0"/>
              <a:t>void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Множество значений пусто</a:t>
            </a:r>
          </a:p>
          <a:p>
            <a:endParaRPr lang="ru-RU" dirty="0" smtClean="0"/>
          </a:p>
          <a:p>
            <a:r>
              <a:rPr lang="ru-RU" dirty="0" smtClean="0"/>
              <a:t>Набор операций пуст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37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типов в языке Си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Функциональные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Полные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Неполные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Целые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плавающей точкой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Вещественные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Комплексные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Производные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Типы языка Си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9025959" y="4722426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9025959" y="5118277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Структуры (</a:t>
            </a:r>
            <a:r>
              <a:rPr lang="en-US" dirty="0" err="1" smtClean="0"/>
              <a:t>struct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025959" y="5514127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Объединения</a:t>
            </a:r>
            <a:r>
              <a:rPr lang="en-US" dirty="0" smtClean="0"/>
              <a:t> (union)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025959" y="4326575"/>
            <a:ext cx="11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Указатели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711624" y="43970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void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Знаковые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Перечислимые (</a:t>
            </a:r>
            <a:r>
              <a:rPr lang="en-US" dirty="0" err="1" smtClean="0"/>
              <a:t>enum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2"/>
            <a:endCxn id="14" idx="1"/>
          </p:cNvCxnSpPr>
          <p:nvPr/>
        </p:nvCxnSpPr>
        <p:spPr>
          <a:xfrm>
            <a:off x="7378057" y="5138041"/>
            <a:ext cx="1647902" cy="16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2"/>
            <a:endCxn id="16" idx="1"/>
          </p:cNvCxnSpPr>
          <p:nvPr/>
        </p:nvCxnSpPr>
        <p:spPr>
          <a:xfrm flipV="1">
            <a:off x="7378057" y="4511241"/>
            <a:ext cx="1647902" cy="62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13" idx="1"/>
          </p:cNvCxnSpPr>
          <p:nvPr/>
        </p:nvCxnSpPr>
        <p:spPr>
          <a:xfrm flipV="1">
            <a:off x="7378057" y="4907092"/>
            <a:ext cx="1647902" cy="23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1" idx="2"/>
            <a:endCxn id="15" idx="1"/>
          </p:cNvCxnSpPr>
          <p:nvPr/>
        </p:nvCxnSpPr>
        <p:spPr>
          <a:xfrm>
            <a:off x="7378057" y="5138041"/>
            <a:ext cx="1647902" cy="56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3"/>
            <a:endCxn id="17" idx="1"/>
          </p:cNvCxnSpPr>
          <p:nvPr/>
        </p:nvCxnSpPr>
        <p:spPr>
          <a:xfrm flipV="1">
            <a:off x="2481174" y="4581744"/>
            <a:ext cx="230450" cy="46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signed char, short, 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, long, 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r>
              <a:rPr lang="en-US" sz="1400" dirty="0" smtClean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/long/long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11624" y="6021288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Перечислимые (</a:t>
            </a:r>
            <a:r>
              <a:rPr lang="en-US" dirty="0" err="1" smtClean="0"/>
              <a:t>enum</a:t>
            </a:r>
            <a:r>
              <a:rPr lang="ru-RU" dirty="0" smtClean="0"/>
              <a:t>)</a:t>
            </a:r>
            <a:endParaRPr lang="ru-RU" dirty="0"/>
          </a:p>
        </p:txBody>
      </p:sp>
      <p:cxnSp>
        <p:nvCxnSpPr>
          <p:cNvPr id="101" name="Straight Arrow Connector 100"/>
          <p:cNvCxnSpPr>
            <a:stCxn id="6" idx="3"/>
            <a:endCxn id="100" idx="1"/>
          </p:cNvCxnSpPr>
          <p:nvPr/>
        </p:nvCxnSpPr>
        <p:spPr>
          <a:xfrm>
            <a:off x="2481174" y="5048097"/>
            <a:ext cx="230450" cy="115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Комплексные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complex + [unsigned] </a:t>
            </a:r>
            <a:r>
              <a:rPr lang="en-US" sz="1400" dirty="0">
                <a:latin typeface="Consolas" panose="020B0609020204030204" pitchFamily="49" charset="0"/>
              </a:rPr>
              <a:t>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Неполные перечисления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Бесконечное семейство типов </a:t>
            </a:r>
            <a:r>
              <a:rPr lang="en-US" dirty="0" err="1" smtClean="0">
                <a:solidFill>
                  <a:schemeClr val="bg1"/>
                </a:solidFill>
              </a:rPr>
              <a:t>enum</a:t>
            </a:r>
            <a:r>
              <a:rPr lang="en-US" dirty="0" smtClean="0">
                <a:solidFill>
                  <a:schemeClr val="bg1"/>
                </a:solidFill>
              </a:rPr>
              <a:t> E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Перечисления с неизвестным списком именованных констант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Перечисление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ru-RU" dirty="0" smtClean="0">
                <a:solidFill>
                  <a:schemeClr val="bg1"/>
                </a:solidFill>
              </a:rPr>
              <a:t>становится полным после того, как компилятор встретит </a:t>
            </a:r>
            <a:r>
              <a:rPr lang="en-US" dirty="0" err="1" smtClean="0">
                <a:solidFill>
                  <a:schemeClr val="bg1"/>
                </a:solidFill>
              </a:rPr>
              <a:t>enum</a:t>
            </a:r>
            <a:r>
              <a:rPr lang="en-US" dirty="0" smtClean="0">
                <a:solidFill>
                  <a:schemeClr val="bg1"/>
                </a:solidFill>
              </a:rPr>
              <a:t> E { … }</a:t>
            </a:r>
            <a:r>
              <a:rPr lang="ru-RU" dirty="0" smtClean="0">
                <a:solidFill>
                  <a:schemeClr val="bg1"/>
                </a:solidFill>
              </a:rPr>
              <a:t> с тем же тэгом </a:t>
            </a:r>
            <a:r>
              <a:rPr lang="en-US" dirty="0" smtClean="0">
                <a:solidFill>
                  <a:schemeClr val="bg1"/>
                </a:solidFill>
              </a:rPr>
              <a:t>E </a:t>
            </a:r>
            <a:r>
              <a:rPr lang="ru-RU" dirty="0" smtClean="0">
                <a:solidFill>
                  <a:schemeClr val="bg1"/>
                </a:solidFill>
              </a:rPr>
              <a:t>и списком именованных констант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пусто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Набор операций пуст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19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Неполные перечисления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Бесконечное семейство типов </a:t>
            </a:r>
            <a:r>
              <a:rPr lang="en-US" dirty="0" err="1" smtClean="0"/>
              <a:t>enum</a:t>
            </a:r>
            <a:r>
              <a:rPr lang="en-US" dirty="0" smtClean="0"/>
              <a:t> E</a:t>
            </a:r>
          </a:p>
          <a:p>
            <a:pPr lvl="1"/>
            <a:r>
              <a:rPr lang="ru-RU" dirty="0" smtClean="0"/>
              <a:t>Перечисления с неизвестным списком именованных констант</a:t>
            </a:r>
          </a:p>
          <a:p>
            <a:pPr lvl="1"/>
            <a:r>
              <a:rPr lang="ru-RU" dirty="0" smtClean="0"/>
              <a:t>Перечисление </a:t>
            </a:r>
            <a:r>
              <a:rPr lang="en-US" dirty="0" err="1"/>
              <a:t>enum</a:t>
            </a:r>
            <a:r>
              <a:rPr lang="en-US" dirty="0"/>
              <a:t> E </a:t>
            </a:r>
            <a:r>
              <a:rPr lang="ru-RU" dirty="0" smtClean="0"/>
              <a:t>становится полным после того, как компилятор встретит </a:t>
            </a:r>
            <a:r>
              <a:rPr lang="en-US" dirty="0" err="1" smtClean="0"/>
              <a:t>enum</a:t>
            </a:r>
            <a:r>
              <a:rPr lang="en-US" dirty="0" smtClean="0"/>
              <a:t> E { … }</a:t>
            </a:r>
            <a:r>
              <a:rPr lang="ru-RU" dirty="0" smtClean="0"/>
              <a:t> с тем же тэгом </a:t>
            </a:r>
            <a:r>
              <a:rPr lang="en-US" dirty="0" smtClean="0"/>
              <a:t>E </a:t>
            </a:r>
            <a:r>
              <a:rPr lang="ru-RU" dirty="0" smtClean="0"/>
              <a:t>и списком именованных констант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пусто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Набор операций пуст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20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типов в языке Си</a:t>
            </a:r>
            <a:endParaRPr lang="ru-RU" dirty="0"/>
          </a:p>
        </p:txBody>
      </p:sp>
      <p:sp>
        <p:nvSpPr>
          <p:cNvPr id="153" name="Slide Number Placeholder 1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82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Неполные перечисления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Бесконечное семейство типов </a:t>
            </a:r>
            <a:r>
              <a:rPr lang="en-US" dirty="0" err="1" smtClean="0"/>
              <a:t>enum</a:t>
            </a:r>
            <a:r>
              <a:rPr lang="en-US" dirty="0" smtClean="0"/>
              <a:t> E</a:t>
            </a:r>
          </a:p>
          <a:p>
            <a:pPr lvl="1"/>
            <a:r>
              <a:rPr lang="ru-RU" dirty="0" smtClean="0"/>
              <a:t>Перечисления с неизвестным списком именованных констант</a:t>
            </a:r>
          </a:p>
          <a:p>
            <a:pPr lvl="1"/>
            <a:r>
              <a:rPr lang="ru-RU" dirty="0" smtClean="0"/>
              <a:t>Перечисление </a:t>
            </a:r>
            <a:r>
              <a:rPr lang="en-US" dirty="0" err="1"/>
              <a:t>enum</a:t>
            </a:r>
            <a:r>
              <a:rPr lang="en-US" dirty="0"/>
              <a:t> E </a:t>
            </a:r>
            <a:r>
              <a:rPr lang="ru-RU" dirty="0" smtClean="0"/>
              <a:t>становится полным после того, как компилятор встретит </a:t>
            </a:r>
            <a:r>
              <a:rPr lang="en-US" dirty="0" err="1" smtClean="0"/>
              <a:t>enum</a:t>
            </a:r>
            <a:r>
              <a:rPr lang="en-US" dirty="0" smtClean="0"/>
              <a:t> E { … }</a:t>
            </a:r>
            <a:r>
              <a:rPr lang="ru-RU" dirty="0" smtClean="0"/>
              <a:t> с тем же тэгом </a:t>
            </a:r>
            <a:r>
              <a:rPr lang="en-US" dirty="0" smtClean="0"/>
              <a:t>E </a:t>
            </a:r>
            <a:r>
              <a:rPr lang="ru-RU" dirty="0" smtClean="0"/>
              <a:t>и списком именованных констант</a:t>
            </a:r>
          </a:p>
          <a:p>
            <a:endParaRPr lang="ru-RU" dirty="0" smtClean="0"/>
          </a:p>
          <a:p>
            <a:r>
              <a:rPr lang="ru-RU" dirty="0" smtClean="0"/>
              <a:t>Множество значений пусто</a:t>
            </a:r>
          </a:p>
          <a:p>
            <a:endParaRPr lang="ru-RU" dirty="0" smtClean="0"/>
          </a:p>
          <a:p>
            <a:r>
              <a:rPr lang="ru-RU" dirty="0" smtClean="0"/>
              <a:t>Набор операций пуст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44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типов в языке Си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Функциональные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Полные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Неполные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Целые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плавающей точкой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Вещественные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Комплексные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Производные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Типы языка Си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9025959" y="4722426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9025959" y="5118277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Структуры (</a:t>
            </a:r>
            <a:r>
              <a:rPr lang="en-US" dirty="0" err="1" smtClean="0"/>
              <a:t>struct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025959" y="5514127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Объединения</a:t>
            </a:r>
            <a:r>
              <a:rPr lang="en-US" dirty="0" smtClean="0"/>
              <a:t> (union)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025959" y="4326575"/>
            <a:ext cx="11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Указатели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711624" y="43970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void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Знаковые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Перечислимые (</a:t>
            </a:r>
            <a:r>
              <a:rPr lang="en-US" dirty="0" err="1" smtClean="0"/>
              <a:t>enum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2814483" y="5095660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Производные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4248193" y="4701964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2"/>
            <a:endCxn id="14" idx="1"/>
          </p:cNvCxnSpPr>
          <p:nvPr/>
        </p:nvCxnSpPr>
        <p:spPr>
          <a:xfrm>
            <a:off x="7378057" y="5138041"/>
            <a:ext cx="1647902" cy="16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2"/>
            <a:endCxn id="16" idx="1"/>
          </p:cNvCxnSpPr>
          <p:nvPr/>
        </p:nvCxnSpPr>
        <p:spPr>
          <a:xfrm flipV="1">
            <a:off x="7378057" y="4511241"/>
            <a:ext cx="1647902" cy="62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13" idx="1"/>
          </p:cNvCxnSpPr>
          <p:nvPr/>
        </p:nvCxnSpPr>
        <p:spPr>
          <a:xfrm flipV="1">
            <a:off x="7378057" y="4907092"/>
            <a:ext cx="1647902" cy="23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1" idx="2"/>
            <a:endCxn id="15" idx="1"/>
          </p:cNvCxnSpPr>
          <p:nvPr/>
        </p:nvCxnSpPr>
        <p:spPr>
          <a:xfrm>
            <a:off x="7378057" y="5138041"/>
            <a:ext cx="1647902" cy="56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3"/>
            <a:endCxn id="17" idx="1"/>
          </p:cNvCxnSpPr>
          <p:nvPr/>
        </p:nvCxnSpPr>
        <p:spPr>
          <a:xfrm flipV="1">
            <a:off x="2481174" y="4581744"/>
            <a:ext cx="230450" cy="46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" idx="3"/>
            <a:endCxn id="22" idx="0"/>
          </p:cNvCxnSpPr>
          <p:nvPr/>
        </p:nvCxnSpPr>
        <p:spPr>
          <a:xfrm>
            <a:off x="2481174" y="5048097"/>
            <a:ext cx="919848" cy="23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2" idx="2"/>
            <a:endCxn id="25" idx="1"/>
          </p:cNvCxnSpPr>
          <p:nvPr/>
        </p:nvCxnSpPr>
        <p:spPr>
          <a:xfrm flipV="1">
            <a:off x="3770354" y="4886630"/>
            <a:ext cx="477839" cy="393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signed char, short, 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, long, 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r>
              <a:rPr lang="en-US" sz="1400" dirty="0" smtClean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/long/long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11624" y="6021288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Перечислимые (</a:t>
            </a:r>
            <a:r>
              <a:rPr lang="en-US" dirty="0" err="1" smtClean="0"/>
              <a:t>enum</a:t>
            </a:r>
            <a:r>
              <a:rPr lang="ru-RU" dirty="0" smtClean="0"/>
              <a:t>)</a:t>
            </a:r>
            <a:endParaRPr lang="ru-RU" dirty="0"/>
          </a:p>
        </p:txBody>
      </p:sp>
      <p:cxnSp>
        <p:nvCxnSpPr>
          <p:cNvPr id="101" name="Straight Arrow Connector 100"/>
          <p:cNvCxnSpPr>
            <a:stCxn id="6" idx="3"/>
            <a:endCxn id="100" idx="1"/>
          </p:cNvCxnSpPr>
          <p:nvPr/>
        </p:nvCxnSpPr>
        <p:spPr>
          <a:xfrm>
            <a:off x="2481174" y="5048097"/>
            <a:ext cx="230450" cy="115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Комплексные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complex + [unsigned] </a:t>
            </a:r>
            <a:r>
              <a:rPr lang="en-US" sz="1400" dirty="0">
                <a:latin typeface="Consolas" panose="020B0609020204030204" pitchFamily="49" charset="0"/>
              </a:rPr>
              <a:t>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12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Неполные массивы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Бесконечное семейство типов </a:t>
            </a:r>
            <a:r>
              <a:rPr lang="en-US" dirty="0" smtClean="0">
                <a:solidFill>
                  <a:schemeClr val="bg1"/>
                </a:solidFill>
              </a:rPr>
              <a:t>T[]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ru-RU" dirty="0" smtClean="0">
                <a:solidFill>
                  <a:schemeClr val="bg1"/>
                </a:solidFill>
              </a:rPr>
              <a:t>должен быть полным</a:t>
            </a: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типа «неполный массив типа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dirty="0" smtClean="0">
                <a:solidFill>
                  <a:schemeClr val="bg1"/>
                </a:solidFill>
              </a:rPr>
              <a:t>» – все непустые конечные последовательности значений типа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</a:t>
            </a:r>
            <a:r>
              <a:rPr lang="en-US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r>
              <a:rPr lang="ru-RU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 ≥ 1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30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endParaRPr lang="ru-RU" baseline="30000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Автоматическое преобразование в указатель на нулевой элемент </a:t>
            </a:r>
            <a:r>
              <a:rPr lang="en-US" dirty="0" smtClean="0">
                <a:solidFill>
                  <a:schemeClr val="bg1"/>
                </a:solidFill>
              </a:rPr>
              <a:t>T[] -&gt; T*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После преобразования в указатель – все операции с указателями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 том числе, доступ по индексу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52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Неполные массивы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Бесконечное семейство типов </a:t>
            </a:r>
            <a:r>
              <a:rPr lang="en-US" dirty="0" smtClean="0"/>
              <a:t>T[]</a:t>
            </a:r>
          </a:p>
          <a:p>
            <a:pPr lvl="1"/>
            <a:r>
              <a:rPr lang="ru-RU" dirty="0" smtClean="0"/>
              <a:t>Тип </a:t>
            </a:r>
            <a:r>
              <a:rPr lang="en-US" dirty="0" smtClean="0"/>
              <a:t>T </a:t>
            </a:r>
            <a:r>
              <a:rPr lang="ru-RU" dirty="0" smtClean="0"/>
              <a:t>должен быть полным</a:t>
            </a:r>
          </a:p>
          <a:p>
            <a:pPr lvl="1"/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типа «неполный массив типа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dirty="0" smtClean="0">
                <a:solidFill>
                  <a:schemeClr val="bg1"/>
                </a:solidFill>
              </a:rPr>
              <a:t>» – все непустые конечные последовательности значений типа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</a:t>
            </a:r>
            <a:r>
              <a:rPr lang="en-US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r>
              <a:rPr lang="ru-RU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 ≥ 1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30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endParaRPr lang="ru-RU" baseline="30000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Автоматическое преобразование в указатель на нулевой элемент </a:t>
            </a:r>
            <a:r>
              <a:rPr lang="en-US" dirty="0" smtClean="0">
                <a:solidFill>
                  <a:schemeClr val="bg1"/>
                </a:solidFill>
              </a:rPr>
              <a:t>T[] -&gt; T*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После преобразования в указатель – все операции с указателями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 том числе, доступ по индексу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Неполные массивы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Бесконечное семейство типов </a:t>
            </a:r>
            <a:r>
              <a:rPr lang="en-US" dirty="0" smtClean="0"/>
              <a:t>T[]</a:t>
            </a:r>
          </a:p>
          <a:p>
            <a:pPr lvl="1"/>
            <a:r>
              <a:rPr lang="ru-RU" dirty="0" smtClean="0"/>
              <a:t>Тип </a:t>
            </a:r>
            <a:r>
              <a:rPr lang="en-US" dirty="0" smtClean="0"/>
              <a:t>T </a:t>
            </a:r>
            <a:r>
              <a:rPr lang="ru-RU" dirty="0" smtClean="0"/>
              <a:t>должен быть полным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Множество значений</a:t>
            </a:r>
            <a:r>
              <a:rPr lang="en-US" dirty="0" smtClean="0"/>
              <a:t> </a:t>
            </a:r>
            <a:r>
              <a:rPr lang="ru-RU" dirty="0" smtClean="0"/>
              <a:t>типа «неполный массив типа </a:t>
            </a:r>
            <a:r>
              <a:rPr lang="en-US" dirty="0" smtClean="0"/>
              <a:t>T</a:t>
            </a:r>
            <a:r>
              <a:rPr lang="ru-RU" dirty="0" smtClean="0"/>
              <a:t>» – все непустые конечные последовательности значений типа </a:t>
            </a:r>
            <a:r>
              <a:rPr lang="en-US" dirty="0" smtClean="0"/>
              <a:t>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</a:t>
            </a:r>
            <a:r>
              <a:rPr lang="en-US" baseline="-25000" dirty="0" smtClean="0">
                <a:sym typeface="Symbol" panose="05050102010706020507" pitchFamily="18" charset="2"/>
              </a:rPr>
              <a:t>i</a:t>
            </a:r>
            <a:r>
              <a:rPr lang="ru-RU" baseline="-25000" dirty="0" smtClean="0">
                <a:sym typeface="Symbol" panose="05050102010706020507" pitchFamily="18" charset="2"/>
              </a:rPr>
              <a:t> ≥ 1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T</a:t>
            </a:r>
            <a:r>
              <a:rPr lang="en-US" baseline="30000" dirty="0" err="1" smtClean="0">
                <a:sym typeface="Symbol" panose="05050102010706020507" pitchFamily="18" charset="2"/>
              </a:rPr>
              <a:t>i</a:t>
            </a:r>
            <a:endParaRPr lang="ru-RU" baseline="30000" dirty="0" smtClean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Автоматическое преобразование в указатель на нулевой элемент </a:t>
            </a:r>
            <a:r>
              <a:rPr lang="en-US" dirty="0" smtClean="0">
                <a:solidFill>
                  <a:schemeClr val="bg1"/>
                </a:solidFill>
              </a:rPr>
              <a:t>T[] -&gt; T*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После преобразования в указатель – все операции с указателями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 том числе, доступ по индексу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12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Неполные массивы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Бесконечное семейство типов </a:t>
            </a:r>
            <a:r>
              <a:rPr lang="en-US" dirty="0" smtClean="0"/>
              <a:t>T[]</a:t>
            </a:r>
          </a:p>
          <a:p>
            <a:pPr lvl="1"/>
            <a:r>
              <a:rPr lang="ru-RU" dirty="0" smtClean="0"/>
              <a:t>Тип </a:t>
            </a:r>
            <a:r>
              <a:rPr lang="en-US" dirty="0" smtClean="0"/>
              <a:t>T </a:t>
            </a:r>
            <a:r>
              <a:rPr lang="ru-RU" dirty="0" smtClean="0"/>
              <a:t>должен быть полным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Множество значений</a:t>
            </a:r>
            <a:r>
              <a:rPr lang="en-US" dirty="0" smtClean="0"/>
              <a:t> </a:t>
            </a:r>
            <a:r>
              <a:rPr lang="ru-RU" dirty="0" smtClean="0"/>
              <a:t>типа «неполный массив типа </a:t>
            </a:r>
            <a:r>
              <a:rPr lang="en-US" dirty="0" smtClean="0"/>
              <a:t>T</a:t>
            </a:r>
            <a:r>
              <a:rPr lang="ru-RU" dirty="0" smtClean="0"/>
              <a:t>» – все непустые конечные последовательности значений типа </a:t>
            </a:r>
            <a:r>
              <a:rPr lang="en-US" dirty="0" smtClean="0"/>
              <a:t>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</a:t>
            </a:r>
            <a:r>
              <a:rPr lang="en-US" baseline="-25000" dirty="0" smtClean="0">
                <a:sym typeface="Symbol" panose="05050102010706020507" pitchFamily="18" charset="2"/>
              </a:rPr>
              <a:t>i</a:t>
            </a:r>
            <a:r>
              <a:rPr lang="ru-RU" baseline="-25000" dirty="0" smtClean="0">
                <a:sym typeface="Symbol" panose="05050102010706020507" pitchFamily="18" charset="2"/>
              </a:rPr>
              <a:t> ≥ 1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T</a:t>
            </a:r>
            <a:r>
              <a:rPr lang="en-US" baseline="30000" dirty="0" err="1" smtClean="0">
                <a:sym typeface="Symbol" panose="05050102010706020507" pitchFamily="18" charset="2"/>
              </a:rPr>
              <a:t>i</a:t>
            </a:r>
            <a:endParaRPr lang="ru-RU" baseline="30000" dirty="0" smtClean="0"/>
          </a:p>
          <a:p>
            <a:endParaRPr lang="en-US" dirty="0" smtClean="0"/>
          </a:p>
          <a:p>
            <a:r>
              <a:rPr lang="ru-RU" dirty="0" smtClean="0"/>
              <a:t>Операции</a:t>
            </a:r>
          </a:p>
          <a:p>
            <a:pPr lvl="1"/>
            <a:r>
              <a:rPr lang="ru-RU" dirty="0" smtClean="0"/>
              <a:t>Автоматическое преобразование в указатель на нулевой элемент </a:t>
            </a:r>
            <a:r>
              <a:rPr lang="en-US" dirty="0" smtClean="0"/>
              <a:t>T[] -&gt; T*</a:t>
            </a:r>
            <a:endParaRPr lang="ru-RU" dirty="0"/>
          </a:p>
          <a:p>
            <a:pPr lvl="1"/>
            <a:r>
              <a:rPr lang="ru-RU" dirty="0" smtClean="0"/>
              <a:t>После преобразования в указатель – все операции с указателями</a:t>
            </a:r>
          </a:p>
          <a:p>
            <a:pPr lvl="2"/>
            <a:r>
              <a:rPr lang="ru-RU" dirty="0" smtClean="0"/>
              <a:t>В том числе, доступ по индексу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08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типов в языке Си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Функциональные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Полные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Неполные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Целые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плавающей точкой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Вещественные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Комплексные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Производные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Типы языка Си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9025959" y="4722426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9025959" y="5118277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Структуры (</a:t>
            </a:r>
            <a:r>
              <a:rPr lang="en-US" dirty="0" err="1" smtClean="0"/>
              <a:t>struct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025959" y="5514127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Объединения</a:t>
            </a:r>
            <a:r>
              <a:rPr lang="en-US" dirty="0" smtClean="0"/>
              <a:t> (union)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025959" y="4326575"/>
            <a:ext cx="11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Указатели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711624" y="43970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void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Знаковые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Перечислимые (</a:t>
            </a:r>
            <a:r>
              <a:rPr lang="en-US" dirty="0" err="1" smtClean="0"/>
              <a:t>enum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2814483" y="5095660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Производные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4248193" y="4701964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4248193" y="5097815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Структуры (</a:t>
            </a:r>
            <a:r>
              <a:rPr lang="en-US" dirty="0" err="1" smtClean="0"/>
              <a:t>struct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4248193" y="5493665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Объединения</a:t>
            </a:r>
            <a:r>
              <a:rPr lang="en-US" dirty="0" smtClean="0"/>
              <a:t> (union)</a:t>
            </a:r>
            <a:endParaRPr lang="ru-RU" dirty="0"/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2"/>
            <a:endCxn id="14" idx="1"/>
          </p:cNvCxnSpPr>
          <p:nvPr/>
        </p:nvCxnSpPr>
        <p:spPr>
          <a:xfrm>
            <a:off x="7378057" y="5138041"/>
            <a:ext cx="1647902" cy="16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2"/>
            <a:endCxn id="16" idx="1"/>
          </p:cNvCxnSpPr>
          <p:nvPr/>
        </p:nvCxnSpPr>
        <p:spPr>
          <a:xfrm flipV="1">
            <a:off x="7378057" y="4511241"/>
            <a:ext cx="1647902" cy="62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13" idx="1"/>
          </p:cNvCxnSpPr>
          <p:nvPr/>
        </p:nvCxnSpPr>
        <p:spPr>
          <a:xfrm flipV="1">
            <a:off x="7378057" y="4907092"/>
            <a:ext cx="1647902" cy="23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1" idx="2"/>
            <a:endCxn id="15" idx="1"/>
          </p:cNvCxnSpPr>
          <p:nvPr/>
        </p:nvCxnSpPr>
        <p:spPr>
          <a:xfrm>
            <a:off x="7378057" y="5138041"/>
            <a:ext cx="1647902" cy="56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3"/>
            <a:endCxn id="17" idx="1"/>
          </p:cNvCxnSpPr>
          <p:nvPr/>
        </p:nvCxnSpPr>
        <p:spPr>
          <a:xfrm flipV="1">
            <a:off x="2481174" y="4581744"/>
            <a:ext cx="230450" cy="46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" idx="3"/>
            <a:endCxn id="22" idx="0"/>
          </p:cNvCxnSpPr>
          <p:nvPr/>
        </p:nvCxnSpPr>
        <p:spPr>
          <a:xfrm>
            <a:off x="2481174" y="5048097"/>
            <a:ext cx="919848" cy="23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2" idx="2"/>
            <a:endCxn id="25" idx="1"/>
          </p:cNvCxnSpPr>
          <p:nvPr/>
        </p:nvCxnSpPr>
        <p:spPr>
          <a:xfrm flipV="1">
            <a:off x="3770354" y="4886630"/>
            <a:ext cx="477839" cy="393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2" idx="2"/>
            <a:endCxn id="26" idx="1"/>
          </p:cNvCxnSpPr>
          <p:nvPr/>
        </p:nvCxnSpPr>
        <p:spPr>
          <a:xfrm>
            <a:off x="3770354" y="5280326"/>
            <a:ext cx="477839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2" idx="2"/>
            <a:endCxn id="27" idx="1"/>
          </p:cNvCxnSpPr>
          <p:nvPr/>
        </p:nvCxnSpPr>
        <p:spPr>
          <a:xfrm>
            <a:off x="3770354" y="5280326"/>
            <a:ext cx="477839" cy="39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signed char, short, 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, long, 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r>
              <a:rPr lang="en-US" sz="1400" dirty="0" smtClean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/long/long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11624" y="6021288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Перечислимые (</a:t>
            </a:r>
            <a:r>
              <a:rPr lang="en-US" dirty="0" err="1" smtClean="0"/>
              <a:t>enum</a:t>
            </a:r>
            <a:r>
              <a:rPr lang="ru-RU" dirty="0" smtClean="0"/>
              <a:t>)</a:t>
            </a:r>
            <a:endParaRPr lang="ru-RU" dirty="0"/>
          </a:p>
        </p:txBody>
      </p:sp>
      <p:cxnSp>
        <p:nvCxnSpPr>
          <p:cNvPr id="101" name="Straight Arrow Connector 100"/>
          <p:cNvCxnSpPr>
            <a:stCxn id="6" idx="3"/>
            <a:endCxn id="100" idx="1"/>
          </p:cNvCxnSpPr>
          <p:nvPr/>
        </p:nvCxnSpPr>
        <p:spPr>
          <a:xfrm>
            <a:off x="2481174" y="5048097"/>
            <a:ext cx="230450" cy="115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Комплексные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complex + [unsigned] </a:t>
            </a:r>
            <a:r>
              <a:rPr lang="en-US" sz="1400" dirty="0">
                <a:latin typeface="Consolas" panose="020B0609020204030204" pitchFamily="49" charset="0"/>
              </a:rPr>
              <a:t>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66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Неполные структуры </a:t>
            </a:r>
            <a:r>
              <a:rPr lang="ru-RU" dirty="0"/>
              <a:t>(объединения)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Бесконечное семейство типов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S </a:t>
            </a: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union  U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Структуры (объединения) с неизвестным или незавершенным списком элементов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полностью отсутствует список элементов </a:t>
            </a:r>
            <a:r>
              <a:rPr lang="en-US" dirty="0" smtClean="0">
                <a:solidFill>
                  <a:schemeClr val="bg1"/>
                </a:solidFill>
              </a:rPr>
              <a:t>{ … }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компилятор не встретил закрывающуюся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списка элементов</a:t>
            </a: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Внутри своего описания структура является неполным типом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Структура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S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union  U</a:t>
            </a:r>
            <a:r>
              <a:rPr lang="ru-RU" dirty="0">
                <a:solidFill>
                  <a:schemeClr val="bg1"/>
                </a:solidFill>
              </a:rPr>
              <a:t>) становится </a:t>
            </a:r>
            <a:r>
              <a:rPr lang="ru-RU" dirty="0" smtClean="0">
                <a:solidFill>
                  <a:schemeClr val="bg1"/>
                </a:solidFill>
              </a:rPr>
              <a:t>полной после того, как компилятор встретит </a:t>
            </a:r>
          </a:p>
          <a:p>
            <a:pPr lvl="2"/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S { … 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(union U { … }) </a:t>
            </a:r>
            <a:r>
              <a:rPr lang="ru-RU" dirty="0" smtClean="0">
                <a:solidFill>
                  <a:schemeClr val="bg1"/>
                </a:solidFill>
              </a:rPr>
              <a:t>с тем же тэгом и списком элементов или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закрывающуюся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ru-RU" dirty="0">
                <a:solidFill>
                  <a:schemeClr val="bg1"/>
                </a:solidFill>
              </a:rPr>
              <a:t> списка элементов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пусто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Набор операций пуст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70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Неполные структуры </a:t>
            </a:r>
            <a:r>
              <a:rPr lang="ru-RU" dirty="0" smtClean="0"/>
              <a:t>(</a:t>
            </a:r>
            <a:r>
              <a:rPr lang="ru-RU" dirty="0" smtClean="0"/>
              <a:t>объединения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Бесконечное семейство типов </a:t>
            </a:r>
            <a:r>
              <a:rPr lang="en-US" dirty="0" err="1" smtClean="0"/>
              <a:t>struct</a:t>
            </a:r>
            <a:r>
              <a:rPr lang="en-US" dirty="0" smtClean="0"/>
              <a:t> S </a:t>
            </a:r>
            <a:r>
              <a:rPr lang="ru-RU" dirty="0" smtClean="0"/>
              <a:t>(</a:t>
            </a:r>
            <a:r>
              <a:rPr lang="en-US" dirty="0" smtClean="0"/>
              <a:t>union  U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Структуры (объединения) с неизвестным или незавершенным списком элементов</a:t>
            </a:r>
          </a:p>
          <a:p>
            <a:pPr lvl="2"/>
            <a:r>
              <a:rPr lang="ru-RU" dirty="0" smtClean="0"/>
              <a:t>полностью отсутствует список элементов </a:t>
            </a:r>
            <a:r>
              <a:rPr lang="en-US" dirty="0" smtClean="0"/>
              <a:t>{ … }</a:t>
            </a:r>
            <a:endParaRPr lang="ru-RU" dirty="0" smtClean="0"/>
          </a:p>
          <a:p>
            <a:pPr lvl="2"/>
            <a:r>
              <a:rPr lang="ru-RU" dirty="0" smtClean="0"/>
              <a:t>компилятор не встретил закрывающуюся </a:t>
            </a:r>
            <a:r>
              <a:rPr lang="en-US" dirty="0" smtClean="0"/>
              <a:t>}</a:t>
            </a:r>
            <a:r>
              <a:rPr lang="ru-RU" dirty="0" smtClean="0"/>
              <a:t> списка элементов</a:t>
            </a:r>
          </a:p>
          <a:p>
            <a:pPr lvl="3"/>
            <a:r>
              <a:rPr lang="ru-RU" dirty="0" smtClean="0"/>
              <a:t>Внутри своего описания структура является неполным типом</a:t>
            </a:r>
            <a:endParaRPr lang="ru-RU" dirty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Структура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S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union  U</a:t>
            </a:r>
            <a:r>
              <a:rPr lang="ru-RU" dirty="0">
                <a:solidFill>
                  <a:schemeClr val="bg1"/>
                </a:solidFill>
              </a:rPr>
              <a:t>) становится </a:t>
            </a:r>
            <a:r>
              <a:rPr lang="ru-RU" dirty="0" smtClean="0">
                <a:solidFill>
                  <a:schemeClr val="bg1"/>
                </a:solidFill>
              </a:rPr>
              <a:t>полной после того, как компилятор встретит </a:t>
            </a:r>
          </a:p>
          <a:p>
            <a:pPr lvl="2"/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S { … 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(union U { … }) </a:t>
            </a:r>
            <a:r>
              <a:rPr lang="ru-RU" dirty="0" smtClean="0">
                <a:solidFill>
                  <a:schemeClr val="bg1"/>
                </a:solidFill>
              </a:rPr>
              <a:t>с тем же тэгом и списком элементов или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закрывающуюся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ru-RU" dirty="0">
                <a:solidFill>
                  <a:schemeClr val="bg1"/>
                </a:solidFill>
              </a:rPr>
              <a:t> списка элементов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пусто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Набор операций пуст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3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Неполные структуры </a:t>
            </a:r>
            <a:r>
              <a:rPr lang="ru-RU" dirty="0"/>
              <a:t>(объединения)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Бесконечное семейство типов </a:t>
            </a:r>
            <a:r>
              <a:rPr lang="en-US" dirty="0" err="1" smtClean="0"/>
              <a:t>struct</a:t>
            </a:r>
            <a:r>
              <a:rPr lang="en-US" dirty="0" smtClean="0"/>
              <a:t> S </a:t>
            </a:r>
            <a:r>
              <a:rPr lang="ru-RU" dirty="0" smtClean="0"/>
              <a:t>(</a:t>
            </a:r>
            <a:r>
              <a:rPr lang="en-US" dirty="0" smtClean="0"/>
              <a:t>union  U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Структуры (объединения) с неизвестным или незавершенным списком элементов</a:t>
            </a:r>
          </a:p>
          <a:p>
            <a:pPr lvl="2"/>
            <a:r>
              <a:rPr lang="ru-RU" dirty="0" smtClean="0"/>
              <a:t>полностью отсутствует список элементов </a:t>
            </a:r>
            <a:r>
              <a:rPr lang="en-US" dirty="0" smtClean="0"/>
              <a:t>{ … }</a:t>
            </a:r>
            <a:endParaRPr lang="ru-RU" dirty="0" smtClean="0"/>
          </a:p>
          <a:p>
            <a:pPr lvl="2"/>
            <a:r>
              <a:rPr lang="ru-RU" dirty="0" smtClean="0"/>
              <a:t>компилятор не встретил закрывающуюся </a:t>
            </a:r>
            <a:r>
              <a:rPr lang="en-US" dirty="0" smtClean="0"/>
              <a:t>}</a:t>
            </a:r>
            <a:r>
              <a:rPr lang="ru-RU" dirty="0" smtClean="0"/>
              <a:t> списка элементов</a:t>
            </a:r>
          </a:p>
          <a:p>
            <a:pPr lvl="3"/>
            <a:r>
              <a:rPr lang="ru-RU" dirty="0" smtClean="0"/>
              <a:t>Внутри своего описания структура является неполным типом</a:t>
            </a:r>
            <a:endParaRPr lang="ru-RU" dirty="0"/>
          </a:p>
          <a:p>
            <a:pPr lvl="1"/>
            <a:r>
              <a:rPr lang="ru-RU" dirty="0" smtClean="0"/>
              <a:t>Структура </a:t>
            </a:r>
            <a:r>
              <a:rPr lang="en-US" dirty="0" err="1" smtClean="0"/>
              <a:t>struct</a:t>
            </a:r>
            <a:r>
              <a:rPr lang="en-US" dirty="0" smtClean="0"/>
              <a:t> S </a:t>
            </a:r>
            <a:r>
              <a:rPr lang="ru-RU" dirty="0"/>
              <a:t>(</a:t>
            </a:r>
            <a:r>
              <a:rPr lang="en-US" dirty="0"/>
              <a:t>union  U</a:t>
            </a:r>
            <a:r>
              <a:rPr lang="ru-RU" dirty="0"/>
              <a:t>) становится </a:t>
            </a:r>
            <a:r>
              <a:rPr lang="ru-RU" dirty="0" smtClean="0"/>
              <a:t>полной после того, как компилятор встретит </a:t>
            </a:r>
          </a:p>
          <a:p>
            <a:pPr lvl="2"/>
            <a:r>
              <a:rPr lang="en-US" dirty="0" err="1" smtClean="0"/>
              <a:t>struct</a:t>
            </a:r>
            <a:r>
              <a:rPr lang="en-US" dirty="0" smtClean="0"/>
              <a:t> S { … }</a:t>
            </a:r>
            <a:r>
              <a:rPr lang="ru-RU" dirty="0" smtClean="0"/>
              <a:t> </a:t>
            </a:r>
            <a:r>
              <a:rPr lang="en-US" dirty="0" smtClean="0"/>
              <a:t>(union U { … }) </a:t>
            </a:r>
            <a:r>
              <a:rPr lang="ru-RU" dirty="0" smtClean="0"/>
              <a:t>с тем же тэгом и списком элементов или</a:t>
            </a:r>
          </a:p>
          <a:p>
            <a:pPr lvl="2"/>
            <a:r>
              <a:rPr lang="ru-RU" dirty="0"/>
              <a:t>закрывающуюся </a:t>
            </a:r>
            <a:r>
              <a:rPr lang="en-US" dirty="0"/>
              <a:t>}</a:t>
            </a:r>
            <a:r>
              <a:rPr lang="ru-RU" dirty="0"/>
              <a:t> списка элементов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пусто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Набор операций пуст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00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типов в языке Си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Типы языка Си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60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Неполные структуры </a:t>
            </a:r>
            <a:r>
              <a:rPr lang="ru-RU" dirty="0"/>
              <a:t>(объединения)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Бесконечное семейство типов </a:t>
            </a:r>
            <a:r>
              <a:rPr lang="en-US" dirty="0" err="1" smtClean="0"/>
              <a:t>struct</a:t>
            </a:r>
            <a:r>
              <a:rPr lang="en-US" dirty="0" smtClean="0"/>
              <a:t> S </a:t>
            </a:r>
            <a:r>
              <a:rPr lang="ru-RU" dirty="0" smtClean="0"/>
              <a:t>(</a:t>
            </a:r>
            <a:r>
              <a:rPr lang="en-US" dirty="0" smtClean="0"/>
              <a:t>union  U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Структуры (объединения) с неизвестным или незавершенным списком элементов</a:t>
            </a:r>
          </a:p>
          <a:p>
            <a:pPr lvl="2"/>
            <a:r>
              <a:rPr lang="ru-RU" dirty="0" smtClean="0"/>
              <a:t>полностью отсутствует список элементов </a:t>
            </a:r>
            <a:r>
              <a:rPr lang="en-US" dirty="0" smtClean="0"/>
              <a:t>{ … }</a:t>
            </a:r>
            <a:endParaRPr lang="ru-RU" dirty="0" smtClean="0"/>
          </a:p>
          <a:p>
            <a:pPr lvl="2"/>
            <a:r>
              <a:rPr lang="ru-RU" dirty="0" smtClean="0"/>
              <a:t>компилятор не встретил закрывающуюся </a:t>
            </a:r>
            <a:r>
              <a:rPr lang="en-US" dirty="0" smtClean="0"/>
              <a:t>}</a:t>
            </a:r>
            <a:r>
              <a:rPr lang="ru-RU" dirty="0" smtClean="0"/>
              <a:t> списка элементов</a:t>
            </a:r>
          </a:p>
          <a:p>
            <a:pPr lvl="3"/>
            <a:r>
              <a:rPr lang="ru-RU" dirty="0" smtClean="0"/>
              <a:t>Внутри своего описания структура является неполным типом</a:t>
            </a:r>
            <a:endParaRPr lang="ru-RU" dirty="0"/>
          </a:p>
          <a:p>
            <a:pPr lvl="1"/>
            <a:r>
              <a:rPr lang="ru-RU" dirty="0" smtClean="0"/>
              <a:t>Структура </a:t>
            </a:r>
            <a:r>
              <a:rPr lang="en-US" dirty="0" err="1" smtClean="0"/>
              <a:t>struct</a:t>
            </a:r>
            <a:r>
              <a:rPr lang="en-US" dirty="0" smtClean="0"/>
              <a:t> S </a:t>
            </a:r>
            <a:r>
              <a:rPr lang="ru-RU" dirty="0"/>
              <a:t>(</a:t>
            </a:r>
            <a:r>
              <a:rPr lang="en-US" dirty="0"/>
              <a:t>union  U</a:t>
            </a:r>
            <a:r>
              <a:rPr lang="ru-RU" dirty="0"/>
              <a:t>) становится </a:t>
            </a:r>
            <a:r>
              <a:rPr lang="ru-RU" dirty="0" smtClean="0"/>
              <a:t>полной после того, как компилятор встретит </a:t>
            </a:r>
          </a:p>
          <a:p>
            <a:pPr lvl="2"/>
            <a:r>
              <a:rPr lang="en-US" dirty="0" err="1" smtClean="0"/>
              <a:t>struct</a:t>
            </a:r>
            <a:r>
              <a:rPr lang="en-US" dirty="0" smtClean="0"/>
              <a:t> S { … }</a:t>
            </a:r>
            <a:r>
              <a:rPr lang="ru-RU" dirty="0" smtClean="0"/>
              <a:t> </a:t>
            </a:r>
            <a:r>
              <a:rPr lang="en-US" dirty="0" smtClean="0"/>
              <a:t>(union U { … }) </a:t>
            </a:r>
            <a:r>
              <a:rPr lang="ru-RU" dirty="0" smtClean="0"/>
              <a:t>с тем же тэгом и списком элементов или</a:t>
            </a:r>
          </a:p>
          <a:p>
            <a:pPr lvl="2"/>
            <a:r>
              <a:rPr lang="ru-RU" dirty="0"/>
              <a:t>закрывающуюся </a:t>
            </a:r>
            <a:r>
              <a:rPr lang="en-US" dirty="0"/>
              <a:t>}</a:t>
            </a:r>
            <a:r>
              <a:rPr lang="ru-RU" dirty="0"/>
              <a:t> списка элементов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Множество значений пусто</a:t>
            </a:r>
          </a:p>
          <a:p>
            <a:endParaRPr lang="ru-RU" dirty="0" smtClean="0"/>
          </a:p>
          <a:p>
            <a:r>
              <a:rPr lang="ru-RU" dirty="0" smtClean="0"/>
              <a:t>Набор операций пуст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36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типов в языке Си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Функциональные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Полные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Неполные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Целые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плавающей точкой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Вещественные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Комплексные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Производные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Типы языка Си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9025959" y="4722426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9025959" y="5118277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Структуры (</a:t>
            </a:r>
            <a:r>
              <a:rPr lang="en-US" dirty="0" err="1" smtClean="0"/>
              <a:t>struct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025959" y="5514127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Объединения</a:t>
            </a:r>
            <a:r>
              <a:rPr lang="en-US" dirty="0" smtClean="0"/>
              <a:t> (union)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025959" y="4326575"/>
            <a:ext cx="11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Указатели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711624" y="43970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void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Знаковые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Перечислимые (</a:t>
            </a:r>
            <a:r>
              <a:rPr lang="en-US" dirty="0" err="1" smtClean="0"/>
              <a:t>enum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2814483" y="5095660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Производные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4248193" y="4701964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4248193" y="5097815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Структуры (</a:t>
            </a:r>
            <a:r>
              <a:rPr lang="en-US" dirty="0" err="1" smtClean="0"/>
              <a:t>struct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4248193" y="5493665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Объединения</a:t>
            </a:r>
            <a:r>
              <a:rPr lang="en-US" dirty="0" smtClean="0"/>
              <a:t> (union)</a:t>
            </a:r>
            <a:endParaRPr lang="ru-RU" dirty="0"/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2"/>
            <a:endCxn id="14" idx="1"/>
          </p:cNvCxnSpPr>
          <p:nvPr/>
        </p:nvCxnSpPr>
        <p:spPr>
          <a:xfrm>
            <a:off x="7378057" y="5138041"/>
            <a:ext cx="1647902" cy="16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2"/>
            <a:endCxn id="16" idx="1"/>
          </p:cNvCxnSpPr>
          <p:nvPr/>
        </p:nvCxnSpPr>
        <p:spPr>
          <a:xfrm flipV="1">
            <a:off x="7378057" y="4511241"/>
            <a:ext cx="1647902" cy="62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13" idx="1"/>
          </p:cNvCxnSpPr>
          <p:nvPr/>
        </p:nvCxnSpPr>
        <p:spPr>
          <a:xfrm flipV="1">
            <a:off x="7378057" y="4907092"/>
            <a:ext cx="1647902" cy="23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1" idx="2"/>
            <a:endCxn id="15" idx="1"/>
          </p:cNvCxnSpPr>
          <p:nvPr/>
        </p:nvCxnSpPr>
        <p:spPr>
          <a:xfrm>
            <a:off x="7378057" y="5138041"/>
            <a:ext cx="1647902" cy="56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3"/>
            <a:endCxn id="17" idx="1"/>
          </p:cNvCxnSpPr>
          <p:nvPr/>
        </p:nvCxnSpPr>
        <p:spPr>
          <a:xfrm flipV="1">
            <a:off x="2481174" y="4581744"/>
            <a:ext cx="230450" cy="46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" idx="3"/>
            <a:endCxn id="22" idx="0"/>
          </p:cNvCxnSpPr>
          <p:nvPr/>
        </p:nvCxnSpPr>
        <p:spPr>
          <a:xfrm>
            <a:off x="2481174" y="5048097"/>
            <a:ext cx="919848" cy="23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2" idx="2"/>
            <a:endCxn id="25" idx="1"/>
          </p:cNvCxnSpPr>
          <p:nvPr/>
        </p:nvCxnSpPr>
        <p:spPr>
          <a:xfrm flipV="1">
            <a:off x="3770354" y="4886630"/>
            <a:ext cx="477839" cy="393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2" idx="2"/>
            <a:endCxn id="26" idx="1"/>
          </p:cNvCxnSpPr>
          <p:nvPr/>
        </p:nvCxnSpPr>
        <p:spPr>
          <a:xfrm>
            <a:off x="3770354" y="5280326"/>
            <a:ext cx="477839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2" idx="2"/>
            <a:endCxn id="27" idx="1"/>
          </p:cNvCxnSpPr>
          <p:nvPr/>
        </p:nvCxnSpPr>
        <p:spPr>
          <a:xfrm>
            <a:off x="3770354" y="5280326"/>
            <a:ext cx="477839" cy="39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signed char, short, 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, long, 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r>
              <a:rPr lang="en-US" sz="1400" dirty="0" smtClean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/long/long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11624" y="6021288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Перечислимые (</a:t>
            </a:r>
            <a:r>
              <a:rPr lang="en-US" dirty="0" err="1" smtClean="0"/>
              <a:t>enum</a:t>
            </a:r>
            <a:r>
              <a:rPr lang="ru-RU" dirty="0" smtClean="0"/>
              <a:t>)</a:t>
            </a:r>
            <a:endParaRPr lang="ru-RU" dirty="0"/>
          </a:p>
        </p:txBody>
      </p:sp>
      <p:cxnSp>
        <p:nvCxnSpPr>
          <p:cNvPr id="101" name="Straight Arrow Connector 100"/>
          <p:cNvCxnSpPr>
            <a:stCxn id="6" idx="3"/>
            <a:endCxn id="100" idx="1"/>
          </p:cNvCxnSpPr>
          <p:nvPr/>
        </p:nvCxnSpPr>
        <p:spPr>
          <a:xfrm>
            <a:off x="2481174" y="5048097"/>
            <a:ext cx="230450" cy="115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Комплексные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complex + [unsigned] </a:t>
            </a:r>
            <a:r>
              <a:rPr lang="en-US" sz="1400" dirty="0">
                <a:latin typeface="Consolas" panose="020B0609020204030204" pitchFamily="49" charset="0"/>
              </a:rPr>
              <a:t>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06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хранится в памяти?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Значение – это непрерывная последовательность байтов памяти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значения </a:t>
            </a:r>
            <a:r>
              <a:rPr lang="ru-RU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это длина </a:t>
            </a:r>
            <a:r>
              <a:rPr lang="ru-RU" dirty="0" smtClean="0">
                <a:solidFill>
                  <a:schemeClr val="bg1"/>
                </a:solidFill>
              </a:rPr>
              <a:t>это последовательности байтов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Битовое поле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это </a:t>
            </a:r>
            <a:r>
              <a:rPr lang="ru-RU" dirty="0">
                <a:solidFill>
                  <a:schemeClr val="bg1"/>
                </a:solidFill>
              </a:rPr>
              <a:t>непрерывная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последовательность битов памяти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</a:t>
            </a:r>
            <a:r>
              <a:rPr lang="ru-RU" dirty="0" smtClean="0">
                <a:solidFill>
                  <a:schemeClr val="bg1"/>
                </a:solidFill>
              </a:rPr>
              <a:t>битового поля – </a:t>
            </a:r>
            <a:r>
              <a:rPr lang="ru-RU" dirty="0">
                <a:solidFill>
                  <a:schemeClr val="bg1"/>
                </a:solidFill>
              </a:rPr>
              <a:t>это длина это последовательности </a:t>
            </a:r>
            <a:r>
              <a:rPr lang="ru-RU" dirty="0" smtClean="0">
                <a:solidFill>
                  <a:schemeClr val="bg1"/>
                </a:solidFill>
              </a:rPr>
              <a:t>битов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Хранятся внутри значений целых типов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Используются довольно редко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76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хранится в памяти?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Значение – это непрерывная последовательность байтов памяти</a:t>
            </a:r>
          </a:p>
          <a:p>
            <a:pPr lvl="1"/>
            <a:r>
              <a:rPr lang="ru-RU" dirty="0"/>
              <a:t>Размер значения </a:t>
            </a:r>
            <a:r>
              <a:rPr lang="ru-RU" dirty="0" smtClean="0"/>
              <a:t>– </a:t>
            </a:r>
            <a:r>
              <a:rPr lang="ru-RU" dirty="0"/>
              <a:t>это длина </a:t>
            </a:r>
            <a:r>
              <a:rPr lang="ru-RU" dirty="0" smtClean="0"/>
              <a:t>это последовательности байтов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Битовое поле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это </a:t>
            </a:r>
            <a:r>
              <a:rPr lang="ru-RU" dirty="0">
                <a:solidFill>
                  <a:schemeClr val="bg1"/>
                </a:solidFill>
              </a:rPr>
              <a:t>непрерывная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последовательность битов памяти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</a:t>
            </a:r>
            <a:r>
              <a:rPr lang="ru-RU" dirty="0" smtClean="0">
                <a:solidFill>
                  <a:schemeClr val="bg1"/>
                </a:solidFill>
              </a:rPr>
              <a:t>битового поля – </a:t>
            </a:r>
            <a:r>
              <a:rPr lang="ru-RU" dirty="0">
                <a:solidFill>
                  <a:schemeClr val="bg1"/>
                </a:solidFill>
              </a:rPr>
              <a:t>это длина это последовательности </a:t>
            </a:r>
            <a:r>
              <a:rPr lang="ru-RU" dirty="0" smtClean="0">
                <a:solidFill>
                  <a:schemeClr val="bg1"/>
                </a:solidFill>
              </a:rPr>
              <a:t>битов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Хранятся внутри значений целых типов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Используются довольно редко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38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хранится в памяти?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Значение – это непрерывная последовательность байтов памяти</a:t>
            </a:r>
          </a:p>
          <a:p>
            <a:pPr lvl="1"/>
            <a:r>
              <a:rPr lang="ru-RU" dirty="0"/>
              <a:t>Размер значения </a:t>
            </a:r>
            <a:r>
              <a:rPr lang="ru-RU" dirty="0" smtClean="0"/>
              <a:t>– </a:t>
            </a:r>
            <a:r>
              <a:rPr lang="ru-RU" dirty="0"/>
              <a:t>это длина </a:t>
            </a:r>
            <a:r>
              <a:rPr lang="ru-RU" dirty="0" smtClean="0"/>
              <a:t>это последовательности байтов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Битовое поле</a:t>
            </a:r>
            <a:r>
              <a:rPr lang="ru-RU" dirty="0"/>
              <a:t> </a:t>
            </a:r>
            <a:r>
              <a:rPr lang="ru-RU" dirty="0" smtClean="0"/>
              <a:t>– это </a:t>
            </a:r>
            <a:r>
              <a:rPr lang="ru-RU" dirty="0"/>
              <a:t>непрерывная </a:t>
            </a:r>
            <a:r>
              <a:rPr lang="ru-RU" dirty="0" smtClean="0"/>
              <a:t>последовательность битов памяти</a:t>
            </a:r>
          </a:p>
          <a:p>
            <a:pPr lvl="1"/>
            <a:r>
              <a:rPr lang="ru-RU" dirty="0"/>
              <a:t>Размер </a:t>
            </a:r>
            <a:r>
              <a:rPr lang="ru-RU" dirty="0" smtClean="0"/>
              <a:t>битового поля – </a:t>
            </a:r>
            <a:r>
              <a:rPr lang="ru-RU" dirty="0"/>
              <a:t>это длина это последовательности </a:t>
            </a:r>
            <a:r>
              <a:rPr lang="ru-RU" dirty="0" smtClean="0"/>
              <a:t>битов</a:t>
            </a:r>
            <a:endParaRPr lang="ru-RU" dirty="0"/>
          </a:p>
          <a:p>
            <a:pPr lvl="1"/>
            <a:r>
              <a:rPr lang="ru-RU" dirty="0" smtClean="0"/>
              <a:t>Хранятся внутри значений целых типов</a:t>
            </a:r>
          </a:p>
          <a:p>
            <a:pPr lvl="1"/>
            <a:r>
              <a:rPr lang="ru-RU" dirty="0" smtClean="0"/>
              <a:t>Используются довольно редко</a:t>
            </a:r>
          </a:p>
          <a:p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46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Двоичное представление значений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значений </a:t>
            </a:r>
            <a:r>
              <a:rPr lang="en-US" dirty="0" smtClean="0">
                <a:solidFill>
                  <a:schemeClr val="bg1"/>
                </a:solidFill>
              </a:rPr>
              <a:t>unsigned </a:t>
            </a:r>
            <a:r>
              <a:rPr lang="en-US" dirty="0">
                <a:solidFill>
                  <a:schemeClr val="bg1"/>
                </a:solidFill>
              </a:rPr>
              <a:t>char </a:t>
            </a:r>
            <a:r>
              <a:rPr lang="ru-RU" dirty="0">
                <a:solidFill>
                  <a:schemeClr val="bg1"/>
                </a:solidFill>
              </a:rPr>
              <a:t>хранится двоичная запись значения</a:t>
            </a: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Любое </a:t>
            </a:r>
            <a:r>
              <a:rPr lang="ru-RU" dirty="0">
                <a:solidFill>
                  <a:schemeClr val="bg1"/>
                </a:solidFill>
              </a:rPr>
              <a:t>значение </a:t>
            </a:r>
            <a:r>
              <a:rPr lang="ru-RU" dirty="0" smtClean="0">
                <a:solidFill>
                  <a:schemeClr val="bg1"/>
                </a:solidFill>
              </a:rPr>
              <a:t>типа Т размером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байтов можно скопировать в массив </a:t>
            </a:r>
            <a:r>
              <a:rPr lang="ru-RU" dirty="0" smtClean="0">
                <a:solidFill>
                  <a:schemeClr val="bg1"/>
                </a:solidFill>
              </a:rPr>
              <a:t>типа </a:t>
            </a:r>
            <a:r>
              <a:rPr lang="en-US" dirty="0" smtClean="0">
                <a:solidFill>
                  <a:schemeClr val="bg1"/>
                </a:solidFill>
              </a:rPr>
              <a:t>unsigned </a:t>
            </a:r>
            <a:r>
              <a:rPr lang="en-US" dirty="0">
                <a:solidFill>
                  <a:schemeClr val="bg1"/>
                </a:solidFill>
              </a:rPr>
              <a:t>char[N]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Значение этого </a:t>
            </a:r>
            <a:r>
              <a:rPr lang="ru-RU" dirty="0">
                <a:solidFill>
                  <a:schemeClr val="bg1"/>
                </a:solidFill>
              </a:rPr>
              <a:t>массива называется двоичным представлением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значения типа Т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Значения, отличные от </a:t>
            </a:r>
            <a:r>
              <a:rPr lang="en-US" dirty="0" err="1">
                <a:solidFill>
                  <a:schemeClr val="bg1"/>
                </a:solidFill>
              </a:rPr>
              <a:t>NaN</a:t>
            </a:r>
            <a:r>
              <a:rPr lang="ru-RU" dirty="0" smtClean="0">
                <a:solidFill>
                  <a:schemeClr val="bg1"/>
                </a:solidFill>
              </a:rPr>
              <a:t>-</a:t>
            </a:r>
            <a:r>
              <a:rPr lang="ru-RU" dirty="0" err="1" smtClean="0">
                <a:solidFill>
                  <a:schemeClr val="bg1"/>
                </a:solidFill>
              </a:rPr>
              <a:t>ов</a:t>
            </a:r>
            <a:r>
              <a:rPr lang="ru-RU" dirty="0" smtClean="0">
                <a:solidFill>
                  <a:schemeClr val="bg1"/>
                </a:solidFill>
              </a:rPr>
              <a:t> и имеющие одинаковое двоичное представление, </a:t>
            </a:r>
            <a:r>
              <a:rPr lang="ru-RU" dirty="0">
                <a:solidFill>
                  <a:schemeClr val="bg1"/>
                </a:solidFill>
              </a:rPr>
              <a:t>равны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Равные значения могут иметь разное двоичное </a:t>
            </a:r>
            <a:r>
              <a:rPr lang="ru-RU" dirty="0" smtClean="0">
                <a:solidFill>
                  <a:schemeClr val="bg1"/>
                </a:solidFill>
              </a:rPr>
              <a:t>представление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Некоторые значения типа </a:t>
            </a:r>
            <a:r>
              <a:rPr lang="en-US" dirty="0">
                <a:solidFill>
                  <a:schemeClr val="bg1"/>
                </a:solidFill>
              </a:rPr>
              <a:t>unsigned char[N] </a:t>
            </a:r>
            <a:r>
              <a:rPr lang="ru-RU" dirty="0" smtClean="0">
                <a:solidFill>
                  <a:schemeClr val="bg1"/>
                </a:solidFill>
              </a:rPr>
              <a:t>могут не быть двоичным представлением никакого значения типа Т размером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байтов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Такие значения называются особыми значениями</a:t>
            </a: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Доступ и изменение двоичного представления особых значений иначе, чем через символьный тип, ведет к </a:t>
            </a:r>
            <a:r>
              <a:rPr lang="en-US" dirty="0" smtClean="0">
                <a:solidFill>
                  <a:schemeClr val="bg1"/>
                </a:solidFill>
              </a:rPr>
              <a:t>undefined behavior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91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Двоичное представление значений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Для </a:t>
            </a:r>
            <a:r>
              <a:rPr lang="ru-RU" dirty="0" smtClean="0"/>
              <a:t>значений </a:t>
            </a:r>
            <a:r>
              <a:rPr lang="en-US" dirty="0" smtClean="0"/>
              <a:t>unsigned </a:t>
            </a:r>
            <a:r>
              <a:rPr lang="en-US" dirty="0"/>
              <a:t>char </a:t>
            </a:r>
            <a:r>
              <a:rPr lang="ru-RU" dirty="0"/>
              <a:t>хранится двоичная запись значения</a:t>
            </a:r>
          </a:p>
          <a:p>
            <a:pPr lvl="1"/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Любое </a:t>
            </a:r>
            <a:r>
              <a:rPr lang="ru-RU" dirty="0">
                <a:solidFill>
                  <a:schemeClr val="bg1"/>
                </a:solidFill>
              </a:rPr>
              <a:t>значение </a:t>
            </a:r>
            <a:r>
              <a:rPr lang="ru-RU" dirty="0" smtClean="0">
                <a:solidFill>
                  <a:schemeClr val="bg1"/>
                </a:solidFill>
              </a:rPr>
              <a:t>типа Т размером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байтов можно скопировать в массив </a:t>
            </a:r>
            <a:r>
              <a:rPr lang="ru-RU" dirty="0" smtClean="0">
                <a:solidFill>
                  <a:schemeClr val="bg1"/>
                </a:solidFill>
              </a:rPr>
              <a:t>типа </a:t>
            </a:r>
            <a:r>
              <a:rPr lang="en-US" dirty="0" smtClean="0">
                <a:solidFill>
                  <a:schemeClr val="bg1"/>
                </a:solidFill>
              </a:rPr>
              <a:t>unsigned </a:t>
            </a:r>
            <a:r>
              <a:rPr lang="en-US" dirty="0">
                <a:solidFill>
                  <a:schemeClr val="bg1"/>
                </a:solidFill>
              </a:rPr>
              <a:t>char[N]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Значение этого </a:t>
            </a:r>
            <a:r>
              <a:rPr lang="ru-RU" dirty="0">
                <a:solidFill>
                  <a:schemeClr val="bg1"/>
                </a:solidFill>
              </a:rPr>
              <a:t>массива называется двоичным представлением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значения типа Т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Значения, отличные от </a:t>
            </a:r>
            <a:r>
              <a:rPr lang="en-US" dirty="0" err="1">
                <a:solidFill>
                  <a:schemeClr val="bg1"/>
                </a:solidFill>
              </a:rPr>
              <a:t>NaN</a:t>
            </a:r>
            <a:r>
              <a:rPr lang="ru-RU" dirty="0" smtClean="0">
                <a:solidFill>
                  <a:schemeClr val="bg1"/>
                </a:solidFill>
              </a:rPr>
              <a:t>-</a:t>
            </a:r>
            <a:r>
              <a:rPr lang="ru-RU" dirty="0" err="1" smtClean="0">
                <a:solidFill>
                  <a:schemeClr val="bg1"/>
                </a:solidFill>
              </a:rPr>
              <a:t>ов</a:t>
            </a:r>
            <a:r>
              <a:rPr lang="ru-RU" dirty="0" smtClean="0">
                <a:solidFill>
                  <a:schemeClr val="bg1"/>
                </a:solidFill>
              </a:rPr>
              <a:t> и имеющие одинаковое двоичное представление, </a:t>
            </a:r>
            <a:r>
              <a:rPr lang="ru-RU" dirty="0">
                <a:solidFill>
                  <a:schemeClr val="bg1"/>
                </a:solidFill>
              </a:rPr>
              <a:t>равны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Равные значения могут иметь разное двоичное </a:t>
            </a:r>
            <a:r>
              <a:rPr lang="ru-RU" dirty="0" smtClean="0">
                <a:solidFill>
                  <a:schemeClr val="bg1"/>
                </a:solidFill>
              </a:rPr>
              <a:t>представление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Некоторые значения типа </a:t>
            </a:r>
            <a:r>
              <a:rPr lang="en-US" dirty="0">
                <a:solidFill>
                  <a:schemeClr val="bg1"/>
                </a:solidFill>
              </a:rPr>
              <a:t>unsigned char[N] </a:t>
            </a:r>
            <a:r>
              <a:rPr lang="ru-RU" dirty="0" smtClean="0">
                <a:solidFill>
                  <a:schemeClr val="bg1"/>
                </a:solidFill>
              </a:rPr>
              <a:t>могут не быть двоичным представлением никакого значения типа Т размером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байтов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Такие значения называются особыми значениями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Доступ </a:t>
            </a:r>
            <a:r>
              <a:rPr lang="ru-RU" dirty="0" smtClean="0">
                <a:solidFill>
                  <a:schemeClr val="bg1"/>
                </a:solidFill>
              </a:rPr>
              <a:t>и изменение двоичного представления особых значений иначе, чем через символьный тип, ведет к </a:t>
            </a:r>
            <a:r>
              <a:rPr lang="en-US" dirty="0" smtClean="0">
                <a:solidFill>
                  <a:schemeClr val="bg1"/>
                </a:solidFill>
              </a:rPr>
              <a:t>undefined behavior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55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Двоичное представление значений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Для </a:t>
            </a:r>
            <a:r>
              <a:rPr lang="ru-RU" dirty="0" smtClean="0"/>
              <a:t>значений </a:t>
            </a:r>
            <a:r>
              <a:rPr lang="en-US" dirty="0" smtClean="0"/>
              <a:t>unsigned </a:t>
            </a:r>
            <a:r>
              <a:rPr lang="en-US" dirty="0"/>
              <a:t>char </a:t>
            </a:r>
            <a:r>
              <a:rPr lang="ru-RU" dirty="0"/>
              <a:t>хранится двоичная запись значения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Любое </a:t>
            </a:r>
            <a:r>
              <a:rPr lang="ru-RU" dirty="0"/>
              <a:t>значение </a:t>
            </a:r>
            <a:r>
              <a:rPr lang="ru-RU" dirty="0" smtClean="0"/>
              <a:t>типа Т размером </a:t>
            </a:r>
            <a:r>
              <a:rPr lang="en-US" dirty="0"/>
              <a:t>N </a:t>
            </a:r>
            <a:r>
              <a:rPr lang="ru-RU" dirty="0"/>
              <a:t>байтов можно скопировать в массив </a:t>
            </a:r>
            <a:r>
              <a:rPr lang="ru-RU" dirty="0" smtClean="0"/>
              <a:t>типа </a:t>
            </a:r>
            <a:r>
              <a:rPr lang="en-US" dirty="0" smtClean="0"/>
              <a:t>unsigned </a:t>
            </a:r>
            <a:r>
              <a:rPr lang="en-US" dirty="0"/>
              <a:t>char[N]</a:t>
            </a:r>
            <a:endParaRPr lang="ru-RU" dirty="0"/>
          </a:p>
          <a:p>
            <a:pPr lvl="1"/>
            <a:r>
              <a:rPr lang="ru-RU" dirty="0" smtClean="0"/>
              <a:t>Значение этого </a:t>
            </a:r>
            <a:r>
              <a:rPr lang="ru-RU" dirty="0"/>
              <a:t>массива называется двоичным представлением</a:t>
            </a:r>
            <a:r>
              <a:rPr lang="en-US" dirty="0"/>
              <a:t> </a:t>
            </a:r>
            <a:r>
              <a:rPr lang="ru-RU" dirty="0" smtClean="0"/>
              <a:t>значения типа Т</a:t>
            </a:r>
            <a:endParaRPr lang="ru-RU" dirty="0"/>
          </a:p>
          <a:p>
            <a:pPr lvl="1"/>
            <a:r>
              <a:rPr lang="ru-RU" dirty="0"/>
              <a:t>Значения, отличные от </a:t>
            </a:r>
            <a:r>
              <a:rPr lang="en-US" dirty="0" err="1"/>
              <a:t>NaN</a:t>
            </a:r>
            <a:r>
              <a:rPr lang="ru-RU" dirty="0" smtClean="0"/>
              <a:t>-</a:t>
            </a:r>
            <a:r>
              <a:rPr lang="ru-RU" dirty="0" err="1" smtClean="0"/>
              <a:t>ов</a:t>
            </a:r>
            <a:r>
              <a:rPr lang="ru-RU" dirty="0" smtClean="0"/>
              <a:t> и имеющие одинаковое двоичное представление, </a:t>
            </a:r>
            <a:r>
              <a:rPr lang="ru-RU" dirty="0"/>
              <a:t>равны</a:t>
            </a:r>
          </a:p>
          <a:p>
            <a:pPr lvl="1"/>
            <a:r>
              <a:rPr lang="ru-RU" dirty="0"/>
              <a:t>Равные значения могут иметь разное двоичное </a:t>
            </a:r>
            <a:r>
              <a:rPr lang="ru-RU" dirty="0" smtClean="0"/>
              <a:t>представление</a:t>
            </a:r>
          </a:p>
          <a:p>
            <a:pPr lvl="1"/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Некоторые значения типа </a:t>
            </a:r>
            <a:r>
              <a:rPr lang="en-US" dirty="0">
                <a:solidFill>
                  <a:schemeClr val="bg1"/>
                </a:solidFill>
              </a:rPr>
              <a:t>unsigned char[N] </a:t>
            </a:r>
            <a:r>
              <a:rPr lang="ru-RU" dirty="0" smtClean="0">
                <a:solidFill>
                  <a:schemeClr val="bg1"/>
                </a:solidFill>
              </a:rPr>
              <a:t>могут не быть двоичным представлением никакого значения типа Т размером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байтов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Такие значения называются особыми значениями</a:t>
            </a:r>
          </a:p>
          <a:p>
            <a:pPr lvl="1"/>
            <a:r>
              <a:rPr lang="ru-RU" dirty="0" err="1" smtClean="0">
                <a:solidFill>
                  <a:schemeClr val="bg1"/>
                </a:solidFill>
              </a:rPr>
              <a:t>оступ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изменение двоичного представления особых значений иначе, чем через символьный тип, ведет к </a:t>
            </a:r>
            <a:r>
              <a:rPr lang="en-US" dirty="0" smtClean="0">
                <a:solidFill>
                  <a:schemeClr val="bg1"/>
                </a:solidFill>
              </a:rPr>
              <a:t>undefined behavior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62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Двоичное представление значений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Для </a:t>
            </a:r>
            <a:r>
              <a:rPr lang="ru-RU" dirty="0" smtClean="0"/>
              <a:t>значений </a:t>
            </a:r>
            <a:r>
              <a:rPr lang="en-US" dirty="0" smtClean="0"/>
              <a:t>unsigned </a:t>
            </a:r>
            <a:r>
              <a:rPr lang="en-US" dirty="0"/>
              <a:t>char </a:t>
            </a:r>
            <a:r>
              <a:rPr lang="ru-RU" dirty="0"/>
              <a:t>хранится двоичная запись значения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Любое </a:t>
            </a:r>
            <a:r>
              <a:rPr lang="ru-RU" dirty="0"/>
              <a:t>значение </a:t>
            </a:r>
            <a:r>
              <a:rPr lang="ru-RU" dirty="0" smtClean="0"/>
              <a:t>типа Т размером </a:t>
            </a:r>
            <a:r>
              <a:rPr lang="en-US" dirty="0"/>
              <a:t>N </a:t>
            </a:r>
            <a:r>
              <a:rPr lang="ru-RU" dirty="0"/>
              <a:t>байтов можно скопировать в массив </a:t>
            </a:r>
            <a:r>
              <a:rPr lang="ru-RU" dirty="0" smtClean="0"/>
              <a:t>типа </a:t>
            </a:r>
            <a:r>
              <a:rPr lang="en-US" dirty="0" smtClean="0"/>
              <a:t>unsigned </a:t>
            </a:r>
            <a:r>
              <a:rPr lang="en-US" dirty="0"/>
              <a:t>char[N]</a:t>
            </a:r>
            <a:endParaRPr lang="ru-RU" dirty="0"/>
          </a:p>
          <a:p>
            <a:pPr lvl="1"/>
            <a:r>
              <a:rPr lang="ru-RU" dirty="0" smtClean="0"/>
              <a:t>Значение этого </a:t>
            </a:r>
            <a:r>
              <a:rPr lang="ru-RU" dirty="0"/>
              <a:t>массива называется двоичным представлением</a:t>
            </a:r>
            <a:r>
              <a:rPr lang="en-US" dirty="0"/>
              <a:t> </a:t>
            </a:r>
            <a:r>
              <a:rPr lang="ru-RU" dirty="0" smtClean="0"/>
              <a:t>значения типа Т</a:t>
            </a:r>
            <a:endParaRPr lang="ru-RU" dirty="0"/>
          </a:p>
          <a:p>
            <a:pPr lvl="1"/>
            <a:r>
              <a:rPr lang="ru-RU" dirty="0"/>
              <a:t>Значения, отличные от </a:t>
            </a:r>
            <a:r>
              <a:rPr lang="en-US" dirty="0" err="1"/>
              <a:t>NaN</a:t>
            </a:r>
            <a:r>
              <a:rPr lang="ru-RU" dirty="0" smtClean="0"/>
              <a:t>-</a:t>
            </a:r>
            <a:r>
              <a:rPr lang="ru-RU" dirty="0" err="1" smtClean="0"/>
              <a:t>ов</a:t>
            </a:r>
            <a:r>
              <a:rPr lang="ru-RU" dirty="0" smtClean="0"/>
              <a:t> и имеющие одинаковое двоичное представление, </a:t>
            </a:r>
            <a:r>
              <a:rPr lang="ru-RU" dirty="0"/>
              <a:t>равны</a:t>
            </a:r>
          </a:p>
          <a:p>
            <a:pPr lvl="1"/>
            <a:r>
              <a:rPr lang="ru-RU" dirty="0"/>
              <a:t>Равные значения могут иметь разное двоичное </a:t>
            </a:r>
            <a:r>
              <a:rPr lang="ru-RU" dirty="0" smtClean="0"/>
              <a:t>представление</a:t>
            </a:r>
          </a:p>
          <a:p>
            <a:pPr lvl="1"/>
            <a:endParaRPr lang="ru-RU" dirty="0"/>
          </a:p>
          <a:p>
            <a:r>
              <a:rPr lang="ru-RU" dirty="0" smtClean="0"/>
              <a:t>Некоторые значения типа </a:t>
            </a:r>
            <a:r>
              <a:rPr lang="en-US" dirty="0"/>
              <a:t>unsigned char[N] </a:t>
            </a:r>
            <a:r>
              <a:rPr lang="ru-RU" dirty="0" smtClean="0"/>
              <a:t>могут не быть двоичным представлением никакого значения типа Т размером </a:t>
            </a:r>
            <a:r>
              <a:rPr lang="en-US" dirty="0" smtClean="0"/>
              <a:t>N </a:t>
            </a:r>
            <a:r>
              <a:rPr lang="ru-RU" dirty="0" smtClean="0"/>
              <a:t>байтов</a:t>
            </a:r>
          </a:p>
          <a:p>
            <a:pPr lvl="1"/>
            <a:r>
              <a:rPr lang="ru-RU" dirty="0" smtClean="0"/>
              <a:t>Такие значения называются особыми значениями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Доступ </a:t>
            </a:r>
            <a:r>
              <a:rPr lang="ru-RU" dirty="0" smtClean="0">
                <a:solidFill>
                  <a:schemeClr val="bg1"/>
                </a:solidFill>
              </a:rPr>
              <a:t>и изменение двоичного представления особых значений иначе, чем через символьный тип, ведет к </a:t>
            </a:r>
            <a:r>
              <a:rPr lang="en-US" dirty="0" smtClean="0">
                <a:solidFill>
                  <a:schemeClr val="bg1"/>
                </a:solidFill>
              </a:rPr>
              <a:t>undefined behavior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85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Двоичное представление значений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Для </a:t>
            </a:r>
            <a:r>
              <a:rPr lang="ru-RU" dirty="0" smtClean="0"/>
              <a:t>значений </a:t>
            </a:r>
            <a:r>
              <a:rPr lang="en-US" dirty="0" smtClean="0"/>
              <a:t>unsigned </a:t>
            </a:r>
            <a:r>
              <a:rPr lang="en-US" dirty="0"/>
              <a:t>char </a:t>
            </a:r>
            <a:r>
              <a:rPr lang="ru-RU" dirty="0"/>
              <a:t>хранится двоичная запись значения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Любое </a:t>
            </a:r>
            <a:r>
              <a:rPr lang="ru-RU" dirty="0"/>
              <a:t>значение </a:t>
            </a:r>
            <a:r>
              <a:rPr lang="ru-RU" dirty="0" smtClean="0"/>
              <a:t>типа Т размером </a:t>
            </a:r>
            <a:r>
              <a:rPr lang="en-US" dirty="0"/>
              <a:t>N </a:t>
            </a:r>
            <a:r>
              <a:rPr lang="ru-RU" dirty="0"/>
              <a:t>байтов можно скопировать в массив </a:t>
            </a:r>
            <a:r>
              <a:rPr lang="ru-RU" dirty="0" smtClean="0"/>
              <a:t>типа </a:t>
            </a:r>
            <a:r>
              <a:rPr lang="en-US" dirty="0" smtClean="0"/>
              <a:t>unsigned </a:t>
            </a:r>
            <a:r>
              <a:rPr lang="en-US" dirty="0"/>
              <a:t>char[N]</a:t>
            </a:r>
            <a:endParaRPr lang="ru-RU" dirty="0"/>
          </a:p>
          <a:p>
            <a:pPr lvl="1"/>
            <a:r>
              <a:rPr lang="ru-RU" dirty="0" smtClean="0"/>
              <a:t>Значение этого </a:t>
            </a:r>
            <a:r>
              <a:rPr lang="ru-RU" dirty="0"/>
              <a:t>массива называется двоичным представлением</a:t>
            </a:r>
            <a:r>
              <a:rPr lang="en-US" dirty="0"/>
              <a:t> </a:t>
            </a:r>
            <a:r>
              <a:rPr lang="ru-RU" dirty="0" smtClean="0"/>
              <a:t>значения типа Т</a:t>
            </a:r>
            <a:endParaRPr lang="ru-RU" dirty="0"/>
          </a:p>
          <a:p>
            <a:pPr lvl="1"/>
            <a:r>
              <a:rPr lang="ru-RU" dirty="0"/>
              <a:t>Значения, отличные от </a:t>
            </a:r>
            <a:r>
              <a:rPr lang="en-US" dirty="0" err="1"/>
              <a:t>NaN</a:t>
            </a:r>
            <a:r>
              <a:rPr lang="ru-RU" dirty="0" smtClean="0"/>
              <a:t>-</a:t>
            </a:r>
            <a:r>
              <a:rPr lang="ru-RU" dirty="0" err="1" smtClean="0"/>
              <a:t>ов</a:t>
            </a:r>
            <a:r>
              <a:rPr lang="ru-RU" dirty="0" smtClean="0"/>
              <a:t> и имеющие одинаковое двоичное представление, </a:t>
            </a:r>
            <a:r>
              <a:rPr lang="ru-RU" dirty="0"/>
              <a:t>равны</a:t>
            </a:r>
          </a:p>
          <a:p>
            <a:pPr lvl="1"/>
            <a:r>
              <a:rPr lang="ru-RU" dirty="0"/>
              <a:t>Равные значения могут иметь разное двоичное </a:t>
            </a:r>
            <a:r>
              <a:rPr lang="ru-RU" dirty="0" smtClean="0"/>
              <a:t>представление</a:t>
            </a:r>
          </a:p>
          <a:p>
            <a:pPr lvl="1"/>
            <a:endParaRPr lang="ru-RU" dirty="0"/>
          </a:p>
          <a:p>
            <a:r>
              <a:rPr lang="ru-RU" dirty="0" smtClean="0"/>
              <a:t>Некоторые значения типа </a:t>
            </a:r>
            <a:r>
              <a:rPr lang="en-US" dirty="0"/>
              <a:t>unsigned char[N] </a:t>
            </a:r>
            <a:r>
              <a:rPr lang="ru-RU" dirty="0" smtClean="0"/>
              <a:t>могут не быть двоичным представлением никакого значения типа Т размером </a:t>
            </a:r>
            <a:r>
              <a:rPr lang="en-US" dirty="0" smtClean="0"/>
              <a:t>N </a:t>
            </a:r>
            <a:r>
              <a:rPr lang="ru-RU" dirty="0" smtClean="0"/>
              <a:t>байтов</a:t>
            </a:r>
          </a:p>
          <a:p>
            <a:pPr lvl="1"/>
            <a:r>
              <a:rPr lang="ru-RU" dirty="0" smtClean="0"/>
              <a:t>Такие значения называются особыми значениями</a:t>
            </a:r>
          </a:p>
          <a:p>
            <a:pPr lvl="1"/>
            <a:r>
              <a:rPr lang="ru-RU" dirty="0" smtClean="0"/>
              <a:t>Доступ </a:t>
            </a:r>
            <a:r>
              <a:rPr lang="ru-RU" dirty="0" smtClean="0"/>
              <a:t>и изменение двоичного представления особых значений иначе, чем через символьный тип, </a:t>
            </a:r>
            <a:r>
              <a:rPr lang="ru-RU" dirty="0" smtClean="0"/>
              <a:t>-- это </a:t>
            </a:r>
            <a:r>
              <a:rPr lang="en-US" dirty="0" smtClean="0"/>
              <a:t>undefined </a:t>
            </a:r>
            <a:r>
              <a:rPr lang="en-US" dirty="0" smtClean="0"/>
              <a:t>behavior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26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типов в языке Си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Функциональные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Типы языка Си</a:t>
            </a:r>
            <a:endParaRPr lang="ru-RU" dirty="0"/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09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Представление </a:t>
            </a:r>
            <a:r>
              <a:rPr lang="ru-RU" dirty="0" err="1" smtClean="0"/>
              <a:t>беззнаковых</a:t>
            </a:r>
            <a:r>
              <a:rPr lang="ru-RU" dirty="0" smtClean="0"/>
              <a:t> целых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Двоичное представление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значения </a:t>
            </a:r>
            <a:r>
              <a:rPr lang="ru-RU" dirty="0" err="1" smtClean="0">
                <a:solidFill>
                  <a:schemeClr val="bg1"/>
                </a:solidFill>
              </a:rPr>
              <a:t>беззнакового</a:t>
            </a:r>
            <a:r>
              <a:rPr lang="ru-RU" dirty="0" smtClean="0">
                <a:solidFill>
                  <a:schemeClr val="bg1"/>
                </a:solidFill>
              </a:rPr>
              <a:t> целого типа != </a:t>
            </a:r>
            <a:r>
              <a:rPr lang="en-US" dirty="0" smtClean="0">
                <a:solidFill>
                  <a:schemeClr val="bg1"/>
                </a:solidFill>
              </a:rPr>
              <a:t>unsigned char</a:t>
            </a:r>
            <a:r>
              <a:rPr lang="ru-RU" dirty="0" smtClean="0">
                <a:solidFill>
                  <a:schemeClr val="bg1"/>
                </a:solidFill>
              </a:rPr>
              <a:t> делится на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Значащие биты 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Разложение значения по степеням 2 от 1 до 2</a:t>
            </a:r>
            <a:r>
              <a:rPr lang="en-US" dirty="0" smtClean="0">
                <a:solidFill>
                  <a:schemeClr val="bg1"/>
                </a:solidFill>
              </a:rPr>
              <a:t>^(</a:t>
            </a:r>
            <a:r>
              <a:rPr lang="ru-RU" dirty="0" smtClean="0">
                <a:solidFill>
                  <a:schemeClr val="bg1"/>
                </a:solidFill>
              </a:rPr>
              <a:t>число значащих битов - 1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Выравнивающие биты 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Значение не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определено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Как правило отсутствуют</a:t>
            </a:r>
            <a:r>
              <a:rPr lang="en-US" dirty="0" smtClean="0">
                <a:solidFill>
                  <a:schemeClr val="bg1"/>
                </a:solidFill>
              </a:rPr>
              <a:t> – implementation defined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Двоичное представление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 smtClean="0">
                <a:solidFill>
                  <a:schemeClr val="bg1"/>
                </a:solidFill>
              </a:rPr>
              <a:t>char</a:t>
            </a:r>
            <a:r>
              <a:rPr lang="ru-RU" dirty="0" smtClean="0">
                <a:solidFill>
                  <a:schemeClr val="bg1"/>
                </a:solidFill>
              </a:rPr>
              <a:t> не содержит выравнивающих битов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4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Представление </a:t>
            </a:r>
            <a:r>
              <a:rPr lang="ru-RU" dirty="0" err="1" smtClean="0"/>
              <a:t>беззнаковых</a:t>
            </a:r>
            <a:r>
              <a:rPr lang="ru-RU" dirty="0" smtClean="0"/>
              <a:t> целых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Двоичное представление</a:t>
            </a:r>
            <a:r>
              <a:rPr lang="en-US" dirty="0" smtClean="0"/>
              <a:t> </a:t>
            </a:r>
            <a:r>
              <a:rPr lang="ru-RU" dirty="0" smtClean="0"/>
              <a:t>значения </a:t>
            </a:r>
            <a:r>
              <a:rPr lang="ru-RU" dirty="0" err="1" smtClean="0"/>
              <a:t>беззнакового</a:t>
            </a:r>
            <a:r>
              <a:rPr lang="ru-RU" dirty="0" smtClean="0"/>
              <a:t> целого типа != </a:t>
            </a:r>
            <a:r>
              <a:rPr lang="en-US" dirty="0" smtClean="0"/>
              <a:t>unsigned char</a:t>
            </a:r>
            <a:r>
              <a:rPr lang="ru-RU" dirty="0" smtClean="0"/>
              <a:t> делится на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Значащие биты 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Разложение значения по степеням 2 от 1 до 2</a:t>
            </a:r>
            <a:r>
              <a:rPr lang="en-US" dirty="0" smtClean="0">
                <a:solidFill>
                  <a:schemeClr val="bg1"/>
                </a:solidFill>
              </a:rPr>
              <a:t>^(</a:t>
            </a:r>
            <a:r>
              <a:rPr lang="ru-RU" dirty="0" smtClean="0">
                <a:solidFill>
                  <a:schemeClr val="bg1"/>
                </a:solidFill>
              </a:rPr>
              <a:t>число значащих битов - 1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Выравнивающие биты 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Значение не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определено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Как правило отсутствуют</a:t>
            </a:r>
            <a:r>
              <a:rPr lang="en-US" dirty="0" smtClean="0">
                <a:solidFill>
                  <a:schemeClr val="bg1"/>
                </a:solidFill>
              </a:rPr>
              <a:t> – implementation defined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Двоичное представление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 smtClean="0">
                <a:solidFill>
                  <a:schemeClr val="bg1"/>
                </a:solidFill>
              </a:rPr>
              <a:t>char</a:t>
            </a:r>
            <a:r>
              <a:rPr lang="ru-RU" dirty="0" smtClean="0">
                <a:solidFill>
                  <a:schemeClr val="bg1"/>
                </a:solidFill>
              </a:rPr>
              <a:t> не содержит выравнивающих битов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42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Представление </a:t>
            </a:r>
            <a:r>
              <a:rPr lang="ru-RU" dirty="0" err="1" smtClean="0"/>
              <a:t>беззнаковых</a:t>
            </a:r>
            <a:r>
              <a:rPr lang="ru-RU" dirty="0" smtClean="0"/>
              <a:t> целых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Двоичное представление</a:t>
            </a:r>
            <a:r>
              <a:rPr lang="en-US" dirty="0" smtClean="0"/>
              <a:t> </a:t>
            </a:r>
            <a:r>
              <a:rPr lang="ru-RU" dirty="0" smtClean="0"/>
              <a:t>значения </a:t>
            </a:r>
            <a:r>
              <a:rPr lang="ru-RU" dirty="0" err="1" smtClean="0"/>
              <a:t>беззнакового</a:t>
            </a:r>
            <a:r>
              <a:rPr lang="ru-RU" dirty="0" smtClean="0"/>
              <a:t> целого типа != </a:t>
            </a:r>
            <a:r>
              <a:rPr lang="en-US" dirty="0" smtClean="0"/>
              <a:t>unsigned char</a:t>
            </a:r>
            <a:r>
              <a:rPr lang="ru-RU" dirty="0" smtClean="0"/>
              <a:t> делится на</a:t>
            </a:r>
          </a:p>
          <a:p>
            <a:pPr lvl="1"/>
            <a:r>
              <a:rPr lang="ru-RU" dirty="0" smtClean="0"/>
              <a:t>Значащие биты </a:t>
            </a:r>
          </a:p>
          <a:p>
            <a:pPr lvl="2"/>
            <a:r>
              <a:rPr lang="ru-RU" dirty="0" smtClean="0"/>
              <a:t>Разложение значения по степеням 2 от 1 до </a:t>
            </a:r>
            <a:r>
              <a:rPr lang="ru-RU" dirty="0" smtClean="0"/>
              <a:t>2</a:t>
            </a:r>
            <a:r>
              <a:rPr lang="ru-RU" baseline="30000" dirty="0" smtClean="0"/>
              <a:t>число </a:t>
            </a:r>
            <a:r>
              <a:rPr lang="ru-RU" baseline="30000" dirty="0" smtClean="0"/>
              <a:t>значащих битов - </a:t>
            </a:r>
            <a:r>
              <a:rPr lang="ru-RU" baseline="30000" dirty="0" smtClean="0"/>
              <a:t>1</a:t>
            </a:r>
            <a:endParaRPr lang="ru-RU" baseline="30000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Выравнивающие биты 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Значение не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определено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Как правило отсутствуют</a:t>
            </a:r>
            <a:r>
              <a:rPr lang="en-US" dirty="0" smtClean="0">
                <a:solidFill>
                  <a:schemeClr val="bg1"/>
                </a:solidFill>
              </a:rPr>
              <a:t> – implementation defined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Двоичное представление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 smtClean="0">
                <a:solidFill>
                  <a:schemeClr val="bg1"/>
                </a:solidFill>
              </a:rPr>
              <a:t>char</a:t>
            </a:r>
            <a:r>
              <a:rPr lang="ru-RU" dirty="0" smtClean="0">
                <a:solidFill>
                  <a:schemeClr val="bg1"/>
                </a:solidFill>
              </a:rPr>
              <a:t> не содержит выравнивающих битов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40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Представление </a:t>
            </a:r>
            <a:r>
              <a:rPr lang="ru-RU" dirty="0" err="1" smtClean="0"/>
              <a:t>беззнаковых</a:t>
            </a:r>
            <a:r>
              <a:rPr lang="ru-RU" dirty="0" smtClean="0"/>
              <a:t> целых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Двоичное представление</a:t>
            </a:r>
            <a:r>
              <a:rPr lang="en-US" dirty="0" smtClean="0"/>
              <a:t> </a:t>
            </a:r>
            <a:r>
              <a:rPr lang="ru-RU" dirty="0" smtClean="0"/>
              <a:t>значения </a:t>
            </a:r>
            <a:r>
              <a:rPr lang="ru-RU" dirty="0" err="1" smtClean="0"/>
              <a:t>беззнакового</a:t>
            </a:r>
            <a:r>
              <a:rPr lang="ru-RU" dirty="0" smtClean="0"/>
              <a:t> целого типа != </a:t>
            </a:r>
            <a:r>
              <a:rPr lang="en-US" dirty="0" smtClean="0"/>
              <a:t>unsigned char</a:t>
            </a:r>
            <a:r>
              <a:rPr lang="ru-RU" dirty="0" smtClean="0"/>
              <a:t> делится на</a:t>
            </a:r>
          </a:p>
          <a:p>
            <a:pPr lvl="1"/>
            <a:r>
              <a:rPr lang="ru-RU" dirty="0" smtClean="0"/>
              <a:t>Значащие биты </a:t>
            </a:r>
          </a:p>
          <a:p>
            <a:pPr lvl="2"/>
            <a:r>
              <a:rPr lang="ru-RU" dirty="0" smtClean="0"/>
              <a:t>Разложение значения по степеням 2 от 1 до </a:t>
            </a:r>
            <a:r>
              <a:rPr lang="ru-RU" dirty="0" smtClean="0"/>
              <a:t>2</a:t>
            </a:r>
            <a:r>
              <a:rPr lang="ru-RU" baseline="30000" dirty="0" smtClean="0"/>
              <a:t>число </a:t>
            </a:r>
            <a:r>
              <a:rPr lang="ru-RU" baseline="30000" dirty="0" smtClean="0"/>
              <a:t>значащих битов - </a:t>
            </a:r>
            <a:r>
              <a:rPr lang="ru-RU" baseline="30000" dirty="0" smtClean="0"/>
              <a:t>1</a:t>
            </a:r>
            <a:endParaRPr lang="ru-RU" baseline="30000" dirty="0" smtClean="0"/>
          </a:p>
          <a:p>
            <a:pPr lvl="1"/>
            <a:r>
              <a:rPr lang="ru-RU" dirty="0" smtClean="0"/>
              <a:t>Выравнивающие биты </a:t>
            </a:r>
          </a:p>
          <a:p>
            <a:pPr lvl="2"/>
            <a:r>
              <a:rPr lang="ru-RU" dirty="0" smtClean="0"/>
              <a:t>Значение не</a:t>
            </a:r>
            <a:r>
              <a:rPr lang="en-US" dirty="0" smtClean="0"/>
              <a:t> </a:t>
            </a:r>
            <a:r>
              <a:rPr lang="ru-RU" dirty="0" smtClean="0"/>
              <a:t>определено</a:t>
            </a:r>
          </a:p>
          <a:p>
            <a:pPr lvl="2"/>
            <a:r>
              <a:rPr lang="ru-RU" dirty="0" smtClean="0"/>
              <a:t>Как правило отсутствуют</a:t>
            </a:r>
            <a:r>
              <a:rPr lang="en-US" dirty="0" smtClean="0"/>
              <a:t> – implementation defined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Двоичное представление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 smtClean="0">
                <a:solidFill>
                  <a:schemeClr val="bg1"/>
                </a:solidFill>
              </a:rPr>
              <a:t>char</a:t>
            </a:r>
            <a:r>
              <a:rPr lang="ru-RU" dirty="0" smtClean="0">
                <a:solidFill>
                  <a:schemeClr val="bg1"/>
                </a:solidFill>
              </a:rPr>
              <a:t> не содержит выравнивающих битов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55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Представление </a:t>
            </a:r>
            <a:r>
              <a:rPr lang="ru-RU" dirty="0" err="1" smtClean="0"/>
              <a:t>беззнаковых</a:t>
            </a:r>
            <a:r>
              <a:rPr lang="ru-RU" dirty="0" smtClean="0"/>
              <a:t> целых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Двоичное представление</a:t>
            </a:r>
            <a:r>
              <a:rPr lang="en-US" dirty="0" smtClean="0"/>
              <a:t> </a:t>
            </a:r>
            <a:r>
              <a:rPr lang="ru-RU" dirty="0" smtClean="0"/>
              <a:t>значения </a:t>
            </a:r>
            <a:r>
              <a:rPr lang="ru-RU" dirty="0" err="1" smtClean="0"/>
              <a:t>беззнакового</a:t>
            </a:r>
            <a:r>
              <a:rPr lang="ru-RU" dirty="0" smtClean="0"/>
              <a:t> целого типа != </a:t>
            </a:r>
            <a:r>
              <a:rPr lang="en-US" dirty="0" smtClean="0"/>
              <a:t>unsigned char</a:t>
            </a:r>
            <a:r>
              <a:rPr lang="ru-RU" dirty="0" smtClean="0"/>
              <a:t> делится на</a:t>
            </a:r>
          </a:p>
          <a:p>
            <a:pPr lvl="1"/>
            <a:r>
              <a:rPr lang="ru-RU" dirty="0" smtClean="0"/>
              <a:t>Значащие биты </a:t>
            </a:r>
          </a:p>
          <a:p>
            <a:pPr lvl="2"/>
            <a:r>
              <a:rPr lang="ru-RU" dirty="0" smtClean="0"/>
              <a:t>Разложение значения по степеням 2 от 1 до </a:t>
            </a:r>
            <a:r>
              <a:rPr lang="ru-RU" dirty="0" smtClean="0"/>
              <a:t>2</a:t>
            </a:r>
            <a:r>
              <a:rPr lang="ru-RU" baseline="30000" dirty="0" smtClean="0"/>
              <a:t>число </a:t>
            </a:r>
            <a:r>
              <a:rPr lang="ru-RU" baseline="30000" dirty="0" smtClean="0"/>
              <a:t>значащих битов - </a:t>
            </a:r>
            <a:r>
              <a:rPr lang="ru-RU" baseline="30000" dirty="0" smtClean="0"/>
              <a:t>1</a:t>
            </a:r>
            <a:endParaRPr lang="ru-RU" baseline="30000" dirty="0" smtClean="0"/>
          </a:p>
          <a:p>
            <a:pPr lvl="1"/>
            <a:r>
              <a:rPr lang="ru-RU" dirty="0" smtClean="0"/>
              <a:t>Выравнивающие биты </a:t>
            </a:r>
          </a:p>
          <a:p>
            <a:pPr lvl="2"/>
            <a:r>
              <a:rPr lang="ru-RU" dirty="0" smtClean="0"/>
              <a:t>Значение не</a:t>
            </a:r>
            <a:r>
              <a:rPr lang="en-US" dirty="0" smtClean="0"/>
              <a:t> </a:t>
            </a:r>
            <a:r>
              <a:rPr lang="ru-RU" dirty="0" smtClean="0"/>
              <a:t>определено</a:t>
            </a:r>
          </a:p>
          <a:p>
            <a:pPr lvl="2"/>
            <a:r>
              <a:rPr lang="ru-RU" dirty="0" smtClean="0"/>
              <a:t>Как правило отсутствуют</a:t>
            </a:r>
            <a:r>
              <a:rPr lang="en-US" dirty="0" smtClean="0"/>
              <a:t> – implementation defined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Двоичное представление </a:t>
            </a:r>
            <a:r>
              <a:rPr lang="en-US" dirty="0"/>
              <a:t>unsigned </a:t>
            </a:r>
            <a:r>
              <a:rPr lang="en-US" dirty="0" smtClean="0"/>
              <a:t>char</a:t>
            </a:r>
            <a:r>
              <a:rPr lang="ru-RU" dirty="0" smtClean="0"/>
              <a:t> не содержит выравнивающих битов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74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знаковых целых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Значащие биты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Разложение вспомогательного значения </a:t>
            </a:r>
            <a:r>
              <a:rPr lang="en-US" dirty="0" smtClean="0">
                <a:solidFill>
                  <a:schemeClr val="bg1"/>
                </a:solidFill>
              </a:rPr>
              <a:t>X </a:t>
            </a:r>
            <a:r>
              <a:rPr lang="ru-RU" dirty="0" smtClean="0">
                <a:solidFill>
                  <a:schemeClr val="bg1"/>
                </a:solidFill>
              </a:rPr>
              <a:t>по </a:t>
            </a:r>
            <a:r>
              <a:rPr lang="ru-RU" dirty="0">
                <a:solidFill>
                  <a:schemeClr val="bg1"/>
                </a:solidFill>
              </a:rPr>
              <a:t>степеням 2 от 1 до </a:t>
            </a:r>
            <a:r>
              <a:rPr lang="ru-RU" dirty="0" smtClean="0">
                <a:solidFill>
                  <a:schemeClr val="bg1"/>
                </a:solidFill>
              </a:rPr>
              <a:t>2</a:t>
            </a:r>
            <a:r>
              <a:rPr lang="ru-RU" baseline="30000" dirty="0" smtClean="0">
                <a:solidFill>
                  <a:schemeClr val="bg1"/>
                </a:solidFill>
              </a:rPr>
              <a:t>число </a:t>
            </a:r>
            <a:r>
              <a:rPr lang="ru-RU" baseline="30000" dirty="0">
                <a:solidFill>
                  <a:schemeClr val="bg1"/>
                </a:solidFill>
              </a:rPr>
              <a:t>значащих битов - </a:t>
            </a:r>
            <a:r>
              <a:rPr lang="ru-RU" baseline="30000" dirty="0" smtClean="0">
                <a:solidFill>
                  <a:schemeClr val="bg1"/>
                </a:solidFill>
              </a:rPr>
              <a:t>1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Выбор </a:t>
            </a:r>
            <a:r>
              <a:rPr lang="en-US" dirty="0" smtClean="0">
                <a:solidFill>
                  <a:schemeClr val="bg1"/>
                </a:solidFill>
              </a:rPr>
              <a:t>X </a:t>
            </a:r>
            <a:r>
              <a:rPr lang="ru-RU" dirty="0" smtClean="0">
                <a:solidFill>
                  <a:schemeClr val="bg1"/>
                </a:solidFill>
              </a:rPr>
              <a:t>зависит от знакового бита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Знаковый бит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Выравнивающие биты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Значение не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определено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Как </a:t>
            </a:r>
            <a:r>
              <a:rPr lang="ru-RU" dirty="0">
                <a:solidFill>
                  <a:schemeClr val="bg1"/>
                </a:solidFill>
              </a:rPr>
              <a:t>правило </a:t>
            </a:r>
            <a:r>
              <a:rPr lang="ru-RU" dirty="0" smtClean="0">
                <a:solidFill>
                  <a:schemeClr val="bg1"/>
                </a:solidFill>
              </a:rPr>
              <a:t>отсутствуют</a:t>
            </a:r>
            <a:r>
              <a:rPr lang="en-US" dirty="0">
                <a:solidFill>
                  <a:schemeClr val="bg1"/>
                </a:solidFill>
              </a:rPr>
              <a:t> – implementation </a:t>
            </a:r>
            <a:r>
              <a:rPr lang="en-US" dirty="0" smtClean="0">
                <a:solidFill>
                  <a:schemeClr val="bg1"/>
                </a:solidFill>
              </a:rPr>
              <a:t>defined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Знаковый бит = 0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значением </a:t>
            </a:r>
            <a:r>
              <a:rPr lang="ru-RU" dirty="0">
                <a:solidFill>
                  <a:schemeClr val="bg1"/>
                </a:solidFill>
              </a:rPr>
              <a:t>является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Знаковый бит = 1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значением является </a:t>
            </a:r>
            <a:r>
              <a:rPr lang="en-US" dirty="0" smtClean="0">
                <a:solidFill>
                  <a:schemeClr val="bg1"/>
                </a:solidFill>
              </a:rPr>
              <a:t>implementation defined </a:t>
            </a:r>
            <a:r>
              <a:rPr lang="ru-RU" dirty="0" smtClean="0">
                <a:solidFill>
                  <a:schemeClr val="bg1"/>
                </a:solidFill>
              </a:rPr>
              <a:t>одно из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«знак и абсолютная величина»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«</a:t>
            </a:r>
            <a:r>
              <a:rPr lang="ru-RU" dirty="0">
                <a:solidFill>
                  <a:schemeClr val="bg1"/>
                </a:solidFill>
              </a:rPr>
              <a:t>дополнительный код</a:t>
            </a:r>
            <a:r>
              <a:rPr lang="ru-RU" dirty="0" smtClean="0">
                <a:solidFill>
                  <a:schemeClr val="bg1"/>
                </a:solidFill>
              </a:rPr>
              <a:t>», «дополнение до нуля»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+ 1 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«</a:t>
            </a:r>
            <a:r>
              <a:rPr lang="ru-RU" dirty="0">
                <a:solidFill>
                  <a:schemeClr val="bg1"/>
                </a:solidFill>
              </a:rPr>
              <a:t>дополнительный код плюс один</a:t>
            </a:r>
            <a:r>
              <a:rPr lang="ru-RU" dirty="0" smtClean="0">
                <a:solidFill>
                  <a:schemeClr val="bg1"/>
                </a:solidFill>
              </a:rPr>
              <a:t>», «дополнение до единицы»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673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знаковых целых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Значащие биты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Разложение вспомогательного значения </a:t>
            </a:r>
            <a:r>
              <a:rPr lang="en-US" dirty="0" smtClean="0">
                <a:solidFill>
                  <a:schemeClr val="bg1"/>
                </a:solidFill>
              </a:rPr>
              <a:t>X </a:t>
            </a:r>
            <a:r>
              <a:rPr lang="ru-RU" dirty="0" smtClean="0">
                <a:solidFill>
                  <a:schemeClr val="bg1"/>
                </a:solidFill>
              </a:rPr>
              <a:t>по </a:t>
            </a:r>
            <a:r>
              <a:rPr lang="ru-RU" dirty="0">
                <a:solidFill>
                  <a:schemeClr val="bg1"/>
                </a:solidFill>
              </a:rPr>
              <a:t>степеням 2 от 1 до </a:t>
            </a:r>
            <a:r>
              <a:rPr lang="ru-RU" dirty="0" smtClean="0">
                <a:solidFill>
                  <a:schemeClr val="bg1"/>
                </a:solidFill>
              </a:rPr>
              <a:t>2</a:t>
            </a:r>
            <a:r>
              <a:rPr lang="ru-RU" baseline="30000" dirty="0" smtClean="0">
                <a:solidFill>
                  <a:schemeClr val="bg1"/>
                </a:solidFill>
              </a:rPr>
              <a:t>число </a:t>
            </a:r>
            <a:r>
              <a:rPr lang="ru-RU" baseline="30000" dirty="0">
                <a:solidFill>
                  <a:schemeClr val="bg1"/>
                </a:solidFill>
              </a:rPr>
              <a:t>значащих битов - </a:t>
            </a:r>
            <a:r>
              <a:rPr lang="ru-RU" baseline="30000" dirty="0" smtClean="0">
                <a:solidFill>
                  <a:schemeClr val="bg1"/>
                </a:solidFill>
              </a:rPr>
              <a:t>1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Выбор </a:t>
            </a:r>
            <a:r>
              <a:rPr lang="en-US" dirty="0" smtClean="0">
                <a:solidFill>
                  <a:schemeClr val="bg1"/>
                </a:solidFill>
              </a:rPr>
              <a:t>X </a:t>
            </a:r>
            <a:r>
              <a:rPr lang="ru-RU" dirty="0" smtClean="0">
                <a:solidFill>
                  <a:schemeClr val="bg1"/>
                </a:solidFill>
              </a:rPr>
              <a:t>зависит от знакового бита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/>
              <a:t>Знаковый бит</a:t>
            </a:r>
          </a:p>
          <a:p>
            <a:endParaRPr lang="ru-RU" dirty="0" smtClean="0"/>
          </a:p>
          <a:p>
            <a:r>
              <a:rPr lang="ru-RU" dirty="0" smtClean="0"/>
              <a:t>Выравнивающие биты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Значение не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определено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Как </a:t>
            </a:r>
            <a:r>
              <a:rPr lang="ru-RU" dirty="0">
                <a:solidFill>
                  <a:schemeClr val="bg1"/>
                </a:solidFill>
              </a:rPr>
              <a:t>правило </a:t>
            </a:r>
            <a:r>
              <a:rPr lang="ru-RU" dirty="0" smtClean="0">
                <a:solidFill>
                  <a:schemeClr val="bg1"/>
                </a:solidFill>
              </a:rPr>
              <a:t>отсутствуют</a:t>
            </a:r>
            <a:r>
              <a:rPr lang="en-US" dirty="0">
                <a:solidFill>
                  <a:schemeClr val="bg1"/>
                </a:solidFill>
              </a:rPr>
              <a:t> – implementation </a:t>
            </a:r>
            <a:r>
              <a:rPr lang="en-US" dirty="0" smtClean="0">
                <a:solidFill>
                  <a:schemeClr val="bg1"/>
                </a:solidFill>
              </a:rPr>
              <a:t>defined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Знаковый бит = 0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значением </a:t>
            </a:r>
            <a:r>
              <a:rPr lang="ru-RU" dirty="0">
                <a:solidFill>
                  <a:schemeClr val="bg1"/>
                </a:solidFill>
              </a:rPr>
              <a:t>является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Знаковый бит = 1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значением является </a:t>
            </a:r>
            <a:r>
              <a:rPr lang="en-US" dirty="0" smtClean="0">
                <a:solidFill>
                  <a:schemeClr val="bg1"/>
                </a:solidFill>
              </a:rPr>
              <a:t>implementation defined </a:t>
            </a:r>
            <a:r>
              <a:rPr lang="ru-RU" dirty="0" smtClean="0">
                <a:solidFill>
                  <a:schemeClr val="bg1"/>
                </a:solidFill>
              </a:rPr>
              <a:t>одно из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«знак и абсолютная величина»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«</a:t>
            </a:r>
            <a:r>
              <a:rPr lang="ru-RU" dirty="0">
                <a:solidFill>
                  <a:schemeClr val="bg1"/>
                </a:solidFill>
              </a:rPr>
              <a:t>дополнительный код</a:t>
            </a:r>
            <a:r>
              <a:rPr lang="ru-RU" dirty="0" smtClean="0">
                <a:solidFill>
                  <a:schemeClr val="bg1"/>
                </a:solidFill>
              </a:rPr>
              <a:t>», «дополнение до нуля»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+ 1 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«</a:t>
            </a:r>
            <a:r>
              <a:rPr lang="ru-RU" dirty="0">
                <a:solidFill>
                  <a:schemeClr val="bg1"/>
                </a:solidFill>
              </a:rPr>
              <a:t>дополнительный код плюс один</a:t>
            </a:r>
            <a:r>
              <a:rPr lang="ru-RU" dirty="0" smtClean="0">
                <a:solidFill>
                  <a:schemeClr val="bg1"/>
                </a:solidFill>
              </a:rPr>
              <a:t>», «дополнение до единицы»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6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знаковых целых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Значащие биты</a:t>
            </a:r>
          </a:p>
          <a:p>
            <a:pPr lvl="1"/>
            <a:r>
              <a:rPr lang="ru-RU" dirty="0" smtClean="0"/>
              <a:t>Разложение вспомогательного значения </a:t>
            </a:r>
            <a:r>
              <a:rPr lang="en-US" dirty="0" smtClean="0"/>
              <a:t>X </a:t>
            </a:r>
            <a:r>
              <a:rPr lang="ru-RU" dirty="0" smtClean="0"/>
              <a:t>по </a:t>
            </a:r>
            <a:r>
              <a:rPr lang="ru-RU" dirty="0"/>
              <a:t>степеням 2 от 1 до </a:t>
            </a:r>
            <a:r>
              <a:rPr lang="ru-RU" dirty="0" smtClean="0"/>
              <a:t>2</a:t>
            </a:r>
            <a:r>
              <a:rPr lang="ru-RU" baseline="30000" dirty="0" smtClean="0"/>
              <a:t>число </a:t>
            </a:r>
            <a:r>
              <a:rPr lang="ru-RU" baseline="30000" dirty="0"/>
              <a:t>значащих битов - </a:t>
            </a:r>
            <a:r>
              <a:rPr lang="ru-RU" baseline="30000" dirty="0" smtClean="0"/>
              <a:t>1</a:t>
            </a:r>
          </a:p>
          <a:p>
            <a:pPr lvl="2"/>
            <a:r>
              <a:rPr lang="ru-RU" dirty="0" smtClean="0"/>
              <a:t>Выбор </a:t>
            </a:r>
            <a:r>
              <a:rPr lang="en-US" dirty="0" smtClean="0"/>
              <a:t>X </a:t>
            </a:r>
            <a:r>
              <a:rPr lang="ru-RU" dirty="0" smtClean="0"/>
              <a:t>зависит от знакового бита</a:t>
            </a:r>
            <a:endParaRPr lang="en-US" dirty="0" smtClean="0"/>
          </a:p>
          <a:p>
            <a:pPr lvl="2"/>
            <a:endParaRPr lang="ru-RU" dirty="0" smtClean="0"/>
          </a:p>
          <a:p>
            <a:r>
              <a:rPr lang="ru-RU" dirty="0" smtClean="0"/>
              <a:t>Знаковый бит</a:t>
            </a:r>
          </a:p>
          <a:p>
            <a:endParaRPr lang="ru-RU" dirty="0" smtClean="0"/>
          </a:p>
          <a:p>
            <a:r>
              <a:rPr lang="ru-RU" dirty="0" smtClean="0"/>
              <a:t>Выравнивающие биты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Значение не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определено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Как </a:t>
            </a:r>
            <a:r>
              <a:rPr lang="ru-RU" dirty="0">
                <a:solidFill>
                  <a:schemeClr val="bg1"/>
                </a:solidFill>
              </a:rPr>
              <a:t>правило </a:t>
            </a:r>
            <a:r>
              <a:rPr lang="ru-RU" dirty="0" smtClean="0">
                <a:solidFill>
                  <a:schemeClr val="bg1"/>
                </a:solidFill>
              </a:rPr>
              <a:t>отсутствуют</a:t>
            </a:r>
            <a:r>
              <a:rPr lang="en-US" dirty="0">
                <a:solidFill>
                  <a:schemeClr val="bg1"/>
                </a:solidFill>
              </a:rPr>
              <a:t> – implementation </a:t>
            </a:r>
            <a:r>
              <a:rPr lang="en-US" dirty="0" smtClean="0">
                <a:solidFill>
                  <a:schemeClr val="bg1"/>
                </a:solidFill>
              </a:rPr>
              <a:t>defined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Знаковый бит = 0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значением </a:t>
            </a:r>
            <a:r>
              <a:rPr lang="ru-RU" dirty="0">
                <a:solidFill>
                  <a:schemeClr val="bg1"/>
                </a:solidFill>
              </a:rPr>
              <a:t>является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Знаковый бит = 1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значением является </a:t>
            </a:r>
            <a:r>
              <a:rPr lang="en-US" dirty="0" smtClean="0">
                <a:solidFill>
                  <a:schemeClr val="bg1"/>
                </a:solidFill>
              </a:rPr>
              <a:t>implementation defined </a:t>
            </a:r>
            <a:r>
              <a:rPr lang="ru-RU" dirty="0" smtClean="0">
                <a:solidFill>
                  <a:schemeClr val="bg1"/>
                </a:solidFill>
              </a:rPr>
              <a:t>одно из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«знак и абсолютная величина»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«</a:t>
            </a:r>
            <a:r>
              <a:rPr lang="ru-RU" dirty="0">
                <a:solidFill>
                  <a:schemeClr val="bg1"/>
                </a:solidFill>
              </a:rPr>
              <a:t>дополнительный код</a:t>
            </a:r>
            <a:r>
              <a:rPr lang="ru-RU" dirty="0" smtClean="0">
                <a:solidFill>
                  <a:schemeClr val="bg1"/>
                </a:solidFill>
              </a:rPr>
              <a:t>», «дополнение до нуля»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+ 1 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«</a:t>
            </a:r>
            <a:r>
              <a:rPr lang="ru-RU" dirty="0">
                <a:solidFill>
                  <a:schemeClr val="bg1"/>
                </a:solidFill>
              </a:rPr>
              <a:t>дополнительный код плюс один</a:t>
            </a:r>
            <a:r>
              <a:rPr lang="ru-RU" dirty="0" smtClean="0">
                <a:solidFill>
                  <a:schemeClr val="bg1"/>
                </a:solidFill>
              </a:rPr>
              <a:t>», «дополнение до единицы»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858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знаковых целых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Значащие биты</a:t>
            </a:r>
          </a:p>
          <a:p>
            <a:pPr lvl="1"/>
            <a:r>
              <a:rPr lang="ru-RU" dirty="0" smtClean="0"/>
              <a:t>Разложение вспомогательного значения </a:t>
            </a:r>
            <a:r>
              <a:rPr lang="en-US" dirty="0" smtClean="0"/>
              <a:t>X </a:t>
            </a:r>
            <a:r>
              <a:rPr lang="ru-RU" dirty="0" smtClean="0"/>
              <a:t>по </a:t>
            </a:r>
            <a:r>
              <a:rPr lang="ru-RU" dirty="0"/>
              <a:t>степеням 2 от 1 до </a:t>
            </a:r>
            <a:r>
              <a:rPr lang="ru-RU" dirty="0" smtClean="0"/>
              <a:t>2</a:t>
            </a:r>
            <a:r>
              <a:rPr lang="ru-RU" baseline="30000" dirty="0" smtClean="0"/>
              <a:t>число </a:t>
            </a:r>
            <a:r>
              <a:rPr lang="ru-RU" baseline="30000" dirty="0"/>
              <a:t>значащих битов - </a:t>
            </a:r>
            <a:r>
              <a:rPr lang="ru-RU" baseline="30000" dirty="0" smtClean="0"/>
              <a:t>1</a:t>
            </a:r>
          </a:p>
          <a:p>
            <a:pPr lvl="2"/>
            <a:r>
              <a:rPr lang="ru-RU" dirty="0" smtClean="0"/>
              <a:t>Выбор </a:t>
            </a:r>
            <a:r>
              <a:rPr lang="en-US" dirty="0" smtClean="0"/>
              <a:t>X </a:t>
            </a:r>
            <a:r>
              <a:rPr lang="ru-RU" dirty="0" smtClean="0"/>
              <a:t>зависит от знакового бита</a:t>
            </a:r>
            <a:endParaRPr lang="en-US" dirty="0" smtClean="0"/>
          </a:p>
          <a:p>
            <a:pPr lvl="2"/>
            <a:endParaRPr lang="ru-RU" dirty="0" smtClean="0"/>
          </a:p>
          <a:p>
            <a:r>
              <a:rPr lang="ru-RU" dirty="0" smtClean="0"/>
              <a:t>Знаковый бит</a:t>
            </a:r>
          </a:p>
          <a:p>
            <a:endParaRPr lang="ru-RU" dirty="0" smtClean="0"/>
          </a:p>
          <a:p>
            <a:r>
              <a:rPr lang="ru-RU" dirty="0" smtClean="0"/>
              <a:t>Выравнивающие биты </a:t>
            </a:r>
          </a:p>
          <a:p>
            <a:pPr lvl="1"/>
            <a:r>
              <a:rPr lang="ru-RU" dirty="0" smtClean="0"/>
              <a:t>Значение не</a:t>
            </a:r>
            <a:r>
              <a:rPr lang="en-US" dirty="0" smtClean="0"/>
              <a:t> </a:t>
            </a:r>
            <a:r>
              <a:rPr lang="ru-RU" dirty="0" smtClean="0"/>
              <a:t>определено</a:t>
            </a:r>
          </a:p>
          <a:p>
            <a:pPr lvl="1"/>
            <a:r>
              <a:rPr lang="ru-RU" dirty="0" smtClean="0"/>
              <a:t>Как </a:t>
            </a:r>
            <a:r>
              <a:rPr lang="ru-RU" dirty="0"/>
              <a:t>правило </a:t>
            </a:r>
            <a:r>
              <a:rPr lang="ru-RU" dirty="0" smtClean="0"/>
              <a:t>отсутствуют</a:t>
            </a:r>
            <a:r>
              <a:rPr lang="en-US" dirty="0"/>
              <a:t> – implementation </a:t>
            </a:r>
            <a:r>
              <a:rPr lang="en-US" dirty="0" smtClean="0"/>
              <a:t>defined</a:t>
            </a:r>
            <a:endParaRPr lang="en-US" dirty="0"/>
          </a:p>
          <a:p>
            <a:endParaRPr lang="ru-RU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Знаковый бит = 0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значением </a:t>
            </a:r>
            <a:r>
              <a:rPr lang="ru-RU" dirty="0">
                <a:solidFill>
                  <a:schemeClr val="bg1"/>
                </a:solidFill>
              </a:rPr>
              <a:t>является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Знаковый бит = 1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значением является </a:t>
            </a:r>
            <a:r>
              <a:rPr lang="en-US" dirty="0" smtClean="0">
                <a:solidFill>
                  <a:schemeClr val="bg1"/>
                </a:solidFill>
              </a:rPr>
              <a:t>implementation defined </a:t>
            </a:r>
            <a:r>
              <a:rPr lang="ru-RU" dirty="0" smtClean="0">
                <a:solidFill>
                  <a:schemeClr val="bg1"/>
                </a:solidFill>
              </a:rPr>
              <a:t>одно из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«знак и абсолютная величина»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«</a:t>
            </a:r>
            <a:r>
              <a:rPr lang="ru-RU" dirty="0">
                <a:solidFill>
                  <a:schemeClr val="bg1"/>
                </a:solidFill>
              </a:rPr>
              <a:t>дополнительный код</a:t>
            </a:r>
            <a:r>
              <a:rPr lang="ru-RU" dirty="0" smtClean="0">
                <a:solidFill>
                  <a:schemeClr val="bg1"/>
                </a:solidFill>
              </a:rPr>
              <a:t>», «дополнение до нуля»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+ 1 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«</a:t>
            </a:r>
            <a:r>
              <a:rPr lang="ru-RU" dirty="0">
                <a:solidFill>
                  <a:schemeClr val="bg1"/>
                </a:solidFill>
              </a:rPr>
              <a:t>дополнительный код плюс один</a:t>
            </a:r>
            <a:r>
              <a:rPr lang="ru-RU" dirty="0" smtClean="0">
                <a:solidFill>
                  <a:schemeClr val="bg1"/>
                </a:solidFill>
              </a:rPr>
              <a:t>», «дополнение до единицы»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431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знаковых целых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Значащие биты</a:t>
            </a:r>
          </a:p>
          <a:p>
            <a:pPr lvl="1"/>
            <a:r>
              <a:rPr lang="ru-RU" dirty="0" smtClean="0"/>
              <a:t>Разложение вспомогательного значения </a:t>
            </a:r>
            <a:r>
              <a:rPr lang="en-US" dirty="0" smtClean="0"/>
              <a:t>X </a:t>
            </a:r>
            <a:r>
              <a:rPr lang="ru-RU" dirty="0" smtClean="0"/>
              <a:t>по </a:t>
            </a:r>
            <a:r>
              <a:rPr lang="ru-RU" dirty="0"/>
              <a:t>степеням 2 от 1 до </a:t>
            </a:r>
            <a:r>
              <a:rPr lang="ru-RU" dirty="0" smtClean="0"/>
              <a:t>2</a:t>
            </a:r>
            <a:r>
              <a:rPr lang="ru-RU" baseline="30000" dirty="0" smtClean="0"/>
              <a:t>число </a:t>
            </a:r>
            <a:r>
              <a:rPr lang="ru-RU" baseline="30000" dirty="0"/>
              <a:t>значащих битов - </a:t>
            </a:r>
            <a:r>
              <a:rPr lang="ru-RU" baseline="30000" dirty="0" smtClean="0"/>
              <a:t>1</a:t>
            </a:r>
          </a:p>
          <a:p>
            <a:pPr lvl="2"/>
            <a:r>
              <a:rPr lang="ru-RU" dirty="0" smtClean="0"/>
              <a:t>Выбор </a:t>
            </a:r>
            <a:r>
              <a:rPr lang="en-US" dirty="0" smtClean="0"/>
              <a:t>X </a:t>
            </a:r>
            <a:r>
              <a:rPr lang="ru-RU" dirty="0" smtClean="0"/>
              <a:t>зависит от знакового бита</a:t>
            </a:r>
            <a:endParaRPr lang="en-US" dirty="0" smtClean="0"/>
          </a:p>
          <a:p>
            <a:pPr lvl="2"/>
            <a:endParaRPr lang="ru-RU" dirty="0" smtClean="0"/>
          </a:p>
          <a:p>
            <a:r>
              <a:rPr lang="ru-RU" dirty="0" smtClean="0"/>
              <a:t>Знаковый бит</a:t>
            </a:r>
          </a:p>
          <a:p>
            <a:endParaRPr lang="ru-RU" dirty="0" smtClean="0"/>
          </a:p>
          <a:p>
            <a:r>
              <a:rPr lang="ru-RU" dirty="0" smtClean="0"/>
              <a:t>Выравнивающие биты </a:t>
            </a:r>
          </a:p>
          <a:p>
            <a:pPr lvl="1"/>
            <a:r>
              <a:rPr lang="ru-RU" dirty="0" smtClean="0"/>
              <a:t>Значение не</a:t>
            </a:r>
            <a:r>
              <a:rPr lang="en-US" dirty="0" smtClean="0"/>
              <a:t> </a:t>
            </a:r>
            <a:r>
              <a:rPr lang="ru-RU" dirty="0" smtClean="0"/>
              <a:t>определено</a:t>
            </a:r>
          </a:p>
          <a:p>
            <a:pPr lvl="1"/>
            <a:r>
              <a:rPr lang="ru-RU" dirty="0" smtClean="0"/>
              <a:t>Как </a:t>
            </a:r>
            <a:r>
              <a:rPr lang="ru-RU" dirty="0"/>
              <a:t>правило </a:t>
            </a:r>
            <a:r>
              <a:rPr lang="ru-RU" dirty="0" smtClean="0"/>
              <a:t>отсутствуют</a:t>
            </a:r>
            <a:r>
              <a:rPr lang="en-US" dirty="0"/>
              <a:t> – implementation </a:t>
            </a:r>
            <a:r>
              <a:rPr lang="en-US" dirty="0" smtClean="0"/>
              <a:t>defined</a:t>
            </a:r>
            <a:endParaRPr lang="en-US" dirty="0"/>
          </a:p>
          <a:p>
            <a:endParaRPr lang="ru-RU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Знаковый бит = 0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значением </a:t>
            </a:r>
            <a:r>
              <a:rPr lang="ru-RU" dirty="0">
                <a:solidFill>
                  <a:schemeClr val="bg1"/>
                </a:solidFill>
              </a:rPr>
              <a:t>является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/>
              <a:t>Знаковый бит = 1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значением является </a:t>
            </a:r>
            <a:r>
              <a:rPr lang="en-US" dirty="0" smtClean="0">
                <a:solidFill>
                  <a:schemeClr val="bg1"/>
                </a:solidFill>
              </a:rPr>
              <a:t>implementation defined </a:t>
            </a:r>
            <a:r>
              <a:rPr lang="ru-RU" dirty="0" smtClean="0">
                <a:solidFill>
                  <a:schemeClr val="bg1"/>
                </a:solidFill>
              </a:rPr>
              <a:t>одно из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«знак и абсолютная величина»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«</a:t>
            </a:r>
            <a:r>
              <a:rPr lang="ru-RU" dirty="0">
                <a:solidFill>
                  <a:schemeClr val="bg1"/>
                </a:solidFill>
              </a:rPr>
              <a:t>дополнительный код</a:t>
            </a:r>
            <a:r>
              <a:rPr lang="ru-RU" dirty="0" smtClean="0">
                <a:solidFill>
                  <a:schemeClr val="bg1"/>
                </a:solidFill>
              </a:rPr>
              <a:t>», «дополнение до нуля»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+ 1 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«</a:t>
            </a:r>
            <a:r>
              <a:rPr lang="ru-RU" dirty="0">
                <a:solidFill>
                  <a:schemeClr val="bg1"/>
                </a:solidFill>
              </a:rPr>
              <a:t>дополнительный код плюс один</a:t>
            </a:r>
            <a:r>
              <a:rPr lang="ru-RU" dirty="0" smtClean="0">
                <a:solidFill>
                  <a:schemeClr val="bg1"/>
                </a:solidFill>
              </a:rPr>
              <a:t>», «дополнение до единицы»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61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Бесконечное семейство типов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функционального типа – это функции, имеющие одинаковый прототип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Операция – вызов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 зависимости от вида прототипа делятся на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«Функция, возвращающая Т»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en-US" dirty="0">
                <a:solidFill>
                  <a:schemeClr val="bg1"/>
                </a:solidFill>
              </a:rPr>
              <a:t>f();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«Функция, возвращающая Т и принимающая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T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…, T</a:t>
            </a:r>
            <a:r>
              <a:rPr lang="en-US" baseline="-25000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en-US" dirty="0">
                <a:solidFill>
                  <a:schemeClr val="bg1"/>
                </a:solidFill>
              </a:rPr>
              <a:t>f(T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«</a:t>
            </a:r>
            <a:r>
              <a:rPr lang="ru-RU" dirty="0" err="1" smtClean="0">
                <a:solidFill>
                  <a:schemeClr val="bg1"/>
                </a:solidFill>
              </a:rPr>
              <a:t>Вариадическая</a:t>
            </a:r>
            <a:r>
              <a:rPr lang="ru-RU" dirty="0" smtClean="0">
                <a:solidFill>
                  <a:schemeClr val="bg1"/>
                </a:solidFill>
              </a:rPr>
              <a:t> функция, возвращающая Т и принимающая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T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…, T</a:t>
            </a:r>
            <a:r>
              <a:rPr lang="en-US" baseline="-25000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en-US" dirty="0">
                <a:solidFill>
                  <a:schemeClr val="bg1"/>
                </a:solidFill>
              </a:rPr>
              <a:t>f(T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, …);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9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знаковых целых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Значащие биты</a:t>
            </a:r>
          </a:p>
          <a:p>
            <a:pPr lvl="1"/>
            <a:r>
              <a:rPr lang="ru-RU" dirty="0" smtClean="0"/>
              <a:t>Разложение вспомогательного значения </a:t>
            </a:r>
            <a:r>
              <a:rPr lang="en-US" dirty="0" smtClean="0"/>
              <a:t>X </a:t>
            </a:r>
            <a:r>
              <a:rPr lang="ru-RU" dirty="0" smtClean="0"/>
              <a:t>по </a:t>
            </a:r>
            <a:r>
              <a:rPr lang="ru-RU" dirty="0"/>
              <a:t>степеням 2 от 1 до </a:t>
            </a:r>
            <a:r>
              <a:rPr lang="ru-RU" dirty="0" smtClean="0"/>
              <a:t>2</a:t>
            </a:r>
            <a:r>
              <a:rPr lang="ru-RU" baseline="30000" dirty="0" smtClean="0"/>
              <a:t>число </a:t>
            </a:r>
            <a:r>
              <a:rPr lang="ru-RU" baseline="30000" dirty="0"/>
              <a:t>значащих битов - </a:t>
            </a:r>
            <a:r>
              <a:rPr lang="ru-RU" baseline="30000" dirty="0" smtClean="0"/>
              <a:t>1</a:t>
            </a:r>
          </a:p>
          <a:p>
            <a:pPr lvl="2"/>
            <a:r>
              <a:rPr lang="ru-RU" dirty="0" smtClean="0"/>
              <a:t>Выбор </a:t>
            </a:r>
            <a:r>
              <a:rPr lang="en-US" dirty="0" smtClean="0"/>
              <a:t>X </a:t>
            </a:r>
            <a:r>
              <a:rPr lang="ru-RU" dirty="0" smtClean="0"/>
              <a:t>зависит от знакового бита</a:t>
            </a:r>
            <a:endParaRPr lang="en-US" dirty="0" smtClean="0"/>
          </a:p>
          <a:p>
            <a:pPr lvl="2"/>
            <a:endParaRPr lang="ru-RU" dirty="0" smtClean="0"/>
          </a:p>
          <a:p>
            <a:r>
              <a:rPr lang="ru-RU" dirty="0" smtClean="0"/>
              <a:t>Знаковый бит</a:t>
            </a:r>
          </a:p>
          <a:p>
            <a:endParaRPr lang="ru-RU" dirty="0" smtClean="0"/>
          </a:p>
          <a:p>
            <a:r>
              <a:rPr lang="ru-RU" dirty="0" smtClean="0"/>
              <a:t>Выравнивающие биты </a:t>
            </a:r>
          </a:p>
          <a:p>
            <a:pPr lvl="1"/>
            <a:r>
              <a:rPr lang="ru-RU" dirty="0" smtClean="0"/>
              <a:t>Значение не</a:t>
            </a:r>
            <a:r>
              <a:rPr lang="en-US" dirty="0" smtClean="0"/>
              <a:t> </a:t>
            </a:r>
            <a:r>
              <a:rPr lang="ru-RU" dirty="0" smtClean="0"/>
              <a:t>определено</a:t>
            </a:r>
          </a:p>
          <a:p>
            <a:pPr lvl="1"/>
            <a:r>
              <a:rPr lang="ru-RU" dirty="0" smtClean="0"/>
              <a:t>Как </a:t>
            </a:r>
            <a:r>
              <a:rPr lang="ru-RU" dirty="0"/>
              <a:t>правило </a:t>
            </a:r>
            <a:r>
              <a:rPr lang="ru-RU" dirty="0" smtClean="0"/>
              <a:t>отсутствуют</a:t>
            </a:r>
            <a:r>
              <a:rPr lang="en-US" dirty="0"/>
              <a:t> – implementation </a:t>
            </a:r>
            <a:r>
              <a:rPr lang="en-US" dirty="0" smtClean="0"/>
              <a:t>defined</a:t>
            </a:r>
            <a:endParaRPr lang="en-US" dirty="0"/>
          </a:p>
          <a:p>
            <a:endParaRPr lang="ru-RU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Знаковый бит = 0</a:t>
            </a:r>
          </a:p>
          <a:p>
            <a:pPr lvl="1"/>
            <a:r>
              <a:rPr lang="ru-RU" dirty="0" smtClean="0"/>
              <a:t>значением </a:t>
            </a:r>
            <a:r>
              <a:rPr lang="ru-RU" dirty="0"/>
              <a:t>является </a:t>
            </a:r>
            <a:r>
              <a:rPr lang="en-US" dirty="0"/>
              <a:t>X</a:t>
            </a:r>
            <a:endParaRPr lang="ru-RU" dirty="0"/>
          </a:p>
          <a:p>
            <a:r>
              <a:rPr lang="ru-RU" dirty="0" smtClean="0"/>
              <a:t>Знаковый бит = 1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значением является </a:t>
            </a:r>
            <a:r>
              <a:rPr lang="en-US" dirty="0" smtClean="0">
                <a:solidFill>
                  <a:schemeClr val="bg1"/>
                </a:solidFill>
              </a:rPr>
              <a:t>implementation defined </a:t>
            </a:r>
            <a:r>
              <a:rPr lang="ru-RU" dirty="0" smtClean="0">
                <a:solidFill>
                  <a:schemeClr val="bg1"/>
                </a:solidFill>
              </a:rPr>
              <a:t>одно из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«знак и абсолютная величина»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«</a:t>
            </a:r>
            <a:r>
              <a:rPr lang="ru-RU" dirty="0">
                <a:solidFill>
                  <a:schemeClr val="bg1"/>
                </a:solidFill>
              </a:rPr>
              <a:t>дополнительный код</a:t>
            </a:r>
            <a:r>
              <a:rPr lang="ru-RU" dirty="0" smtClean="0">
                <a:solidFill>
                  <a:schemeClr val="bg1"/>
                </a:solidFill>
              </a:rPr>
              <a:t>», «дополнение до нуля»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+ 1 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«</a:t>
            </a:r>
            <a:r>
              <a:rPr lang="ru-RU" dirty="0">
                <a:solidFill>
                  <a:schemeClr val="bg1"/>
                </a:solidFill>
              </a:rPr>
              <a:t>дополнительный код плюс один</a:t>
            </a:r>
            <a:r>
              <a:rPr lang="ru-RU" dirty="0" smtClean="0">
                <a:solidFill>
                  <a:schemeClr val="bg1"/>
                </a:solidFill>
              </a:rPr>
              <a:t>», «дополнение до единицы»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107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знаковых целых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Значащие биты</a:t>
            </a:r>
          </a:p>
          <a:p>
            <a:pPr lvl="1"/>
            <a:r>
              <a:rPr lang="ru-RU" dirty="0" smtClean="0"/>
              <a:t>Разложение вспомогательного значения </a:t>
            </a:r>
            <a:r>
              <a:rPr lang="en-US" dirty="0" smtClean="0"/>
              <a:t>X </a:t>
            </a:r>
            <a:r>
              <a:rPr lang="ru-RU" dirty="0" smtClean="0"/>
              <a:t>по </a:t>
            </a:r>
            <a:r>
              <a:rPr lang="ru-RU" dirty="0"/>
              <a:t>степеням 2 от 1 до </a:t>
            </a:r>
            <a:r>
              <a:rPr lang="ru-RU" dirty="0" smtClean="0"/>
              <a:t>2</a:t>
            </a:r>
            <a:r>
              <a:rPr lang="ru-RU" baseline="30000" dirty="0" smtClean="0"/>
              <a:t>число </a:t>
            </a:r>
            <a:r>
              <a:rPr lang="ru-RU" baseline="30000" dirty="0"/>
              <a:t>значащих битов - </a:t>
            </a:r>
            <a:r>
              <a:rPr lang="ru-RU" baseline="30000" dirty="0" smtClean="0"/>
              <a:t>1</a:t>
            </a:r>
          </a:p>
          <a:p>
            <a:pPr lvl="2"/>
            <a:r>
              <a:rPr lang="ru-RU" dirty="0" smtClean="0"/>
              <a:t>Выбор </a:t>
            </a:r>
            <a:r>
              <a:rPr lang="en-US" dirty="0" smtClean="0"/>
              <a:t>X </a:t>
            </a:r>
            <a:r>
              <a:rPr lang="ru-RU" dirty="0" smtClean="0"/>
              <a:t>зависит от знакового бита</a:t>
            </a:r>
            <a:endParaRPr lang="en-US" dirty="0" smtClean="0"/>
          </a:p>
          <a:p>
            <a:pPr lvl="2"/>
            <a:endParaRPr lang="ru-RU" dirty="0" smtClean="0"/>
          </a:p>
          <a:p>
            <a:r>
              <a:rPr lang="ru-RU" dirty="0" smtClean="0"/>
              <a:t>Знаковый бит</a:t>
            </a:r>
          </a:p>
          <a:p>
            <a:endParaRPr lang="ru-RU" dirty="0" smtClean="0"/>
          </a:p>
          <a:p>
            <a:r>
              <a:rPr lang="ru-RU" dirty="0" smtClean="0"/>
              <a:t>Выравнивающие биты </a:t>
            </a:r>
          </a:p>
          <a:p>
            <a:pPr lvl="1"/>
            <a:r>
              <a:rPr lang="ru-RU" dirty="0" smtClean="0"/>
              <a:t>Значение не</a:t>
            </a:r>
            <a:r>
              <a:rPr lang="en-US" dirty="0" smtClean="0"/>
              <a:t> </a:t>
            </a:r>
            <a:r>
              <a:rPr lang="ru-RU" dirty="0" smtClean="0"/>
              <a:t>определено</a:t>
            </a:r>
          </a:p>
          <a:p>
            <a:pPr lvl="1"/>
            <a:r>
              <a:rPr lang="ru-RU" dirty="0" smtClean="0"/>
              <a:t>Как </a:t>
            </a:r>
            <a:r>
              <a:rPr lang="ru-RU" dirty="0"/>
              <a:t>правило </a:t>
            </a:r>
            <a:r>
              <a:rPr lang="ru-RU" dirty="0" smtClean="0"/>
              <a:t>отсутствуют</a:t>
            </a:r>
            <a:r>
              <a:rPr lang="en-US" dirty="0"/>
              <a:t> – implementation </a:t>
            </a:r>
            <a:r>
              <a:rPr lang="en-US" dirty="0" smtClean="0"/>
              <a:t>defined</a:t>
            </a:r>
            <a:endParaRPr lang="en-US" dirty="0"/>
          </a:p>
          <a:p>
            <a:endParaRPr lang="ru-RU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Знаковый бит = 0</a:t>
            </a:r>
          </a:p>
          <a:p>
            <a:pPr lvl="1"/>
            <a:r>
              <a:rPr lang="ru-RU" dirty="0" smtClean="0"/>
              <a:t>значением </a:t>
            </a:r>
            <a:r>
              <a:rPr lang="ru-RU" dirty="0"/>
              <a:t>является </a:t>
            </a:r>
            <a:r>
              <a:rPr lang="en-US" dirty="0"/>
              <a:t>X</a:t>
            </a:r>
            <a:endParaRPr lang="ru-RU" dirty="0"/>
          </a:p>
          <a:p>
            <a:r>
              <a:rPr lang="ru-RU" dirty="0" smtClean="0"/>
              <a:t>Знаковый бит = 1</a:t>
            </a:r>
          </a:p>
          <a:p>
            <a:pPr lvl="1"/>
            <a:r>
              <a:rPr lang="ru-RU" dirty="0" smtClean="0"/>
              <a:t>значением является </a:t>
            </a:r>
            <a:r>
              <a:rPr lang="en-US" dirty="0" smtClean="0"/>
              <a:t>implementation defined </a:t>
            </a:r>
            <a:r>
              <a:rPr lang="ru-RU" dirty="0" smtClean="0"/>
              <a:t>одно из</a:t>
            </a:r>
            <a:endParaRPr lang="ru-RU" dirty="0"/>
          </a:p>
          <a:p>
            <a:pPr lvl="2"/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«знак и абсолютная величина»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«</a:t>
            </a:r>
            <a:r>
              <a:rPr lang="ru-RU" dirty="0">
                <a:solidFill>
                  <a:schemeClr val="bg1"/>
                </a:solidFill>
              </a:rPr>
              <a:t>дополнительный код</a:t>
            </a:r>
            <a:r>
              <a:rPr lang="ru-RU" dirty="0" smtClean="0">
                <a:solidFill>
                  <a:schemeClr val="bg1"/>
                </a:solidFill>
              </a:rPr>
              <a:t>», «дополнение до нуля»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– 2</a:t>
            </a:r>
            <a:r>
              <a:rPr lang="ru-RU" baseline="30000" dirty="0">
                <a:solidFill>
                  <a:schemeClr val="bg1"/>
                </a:solidFill>
              </a:rPr>
              <a:t>число значащих битов</a:t>
            </a:r>
            <a:r>
              <a:rPr lang="ru-RU" dirty="0">
                <a:solidFill>
                  <a:schemeClr val="bg1"/>
                </a:solidFill>
              </a:rPr>
              <a:t> + 1 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«</a:t>
            </a:r>
            <a:r>
              <a:rPr lang="ru-RU" dirty="0">
                <a:solidFill>
                  <a:schemeClr val="bg1"/>
                </a:solidFill>
              </a:rPr>
              <a:t>дополнительный код плюс один</a:t>
            </a:r>
            <a:r>
              <a:rPr lang="ru-RU" dirty="0" smtClean="0">
                <a:solidFill>
                  <a:schemeClr val="bg1"/>
                </a:solidFill>
              </a:rPr>
              <a:t>», «дополнение до единицы»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83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знаковых целых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Значащие биты</a:t>
            </a:r>
          </a:p>
          <a:p>
            <a:pPr lvl="1"/>
            <a:r>
              <a:rPr lang="ru-RU" dirty="0" smtClean="0"/>
              <a:t>Разложение вспомогательного значения </a:t>
            </a:r>
            <a:r>
              <a:rPr lang="en-US" dirty="0" smtClean="0"/>
              <a:t>X </a:t>
            </a:r>
            <a:r>
              <a:rPr lang="ru-RU" dirty="0" smtClean="0"/>
              <a:t>по </a:t>
            </a:r>
            <a:r>
              <a:rPr lang="ru-RU" dirty="0"/>
              <a:t>степеням 2 от 1 до </a:t>
            </a:r>
            <a:r>
              <a:rPr lang="ru-RU" dirty="0" smtClean="0"/>
              <a:t>2</a:t>
            </a:r>
            <a:r>
              <a:rPr lang="ru-RU" baseline="30000" dirty="0" smtClean="0"/>
              <a:t>число </a:t>
            </a:r>
            <a:r>
              <a:rPr lang="ru-RU" baseline="30000" dirty="0"/>
              <a:t>значащих битов - </a:t>
            </a:r>
            <a:r>
              <a:rPr lang="ru-RU" baseline="30000" dirty="0" smtClean="0"/>
              <a:t>1</a:t>
            </a:r>
          </a:p>
          <a:p>
            <a:pPr lvl="2"/>
            <a:r>
              <a:rPr lang="ru-RU" dirty="0" smtClean="0"/>
              <a:t>Выбор </a:t>
            </a:r>
            <a:r>
              <a:rPr lang="en-US" dirty="0" smtClean="0"/>
              <a:t>X </a:t>
            </a:r>
            <a:r>
              <a:rPr lang="ru-RU" dirty="0" smtClean="0"/>
              <a:t>зависит от знакового бита</a:t>
            </a:r>
            <a:endParaRPr lang="en-US" dirty="0" smtClean="0"/>
          </a:p>
          <a:p>
            <a:pPr lvl="2"/>
            <a:endParaRPr lang="ru-RU" dirty="0" smtClean="0"/>
          </a:p>
          <a:p>
            <a:r>
              <a:rPr lang="ru-RU" dirty="0" smtClean="0"/>
              <a:t>Знаковый бит</a:t>
            </a:r>
          </a:p>
          <a:p>
            <a:endParaRPr lang="ru-RU" dirty="0" smtClean="0"/>
          </a:p>
          <a:p>
            <a:r>
              <a:rPr lang="ru-RU" dirty="0" smtClean="0"/>
              <a:t>Выравнивающие биты </a:t>
            </a:r>
          </a:p>
          <a:p>
            <a:pPr lvl="1"/>
            <a:r>
              <a:rPr lang="ru-RU" dirty="0" smtClean="0"/>
              <a:t>Значение не</a:t>
            </a:r>
            <a:r>
              <a:rPr lang="en-US" dirty="0" smtClean="0"/>
              <a:t> </a:t>
            </a:r>
            <a:r>
              <a:rPr lang="ru-RU" dirty="0" smtClean="0"/>
              <a:t>определено</a:t>
            </a:r>
          </a:p>
          <a:p>
            <a:pPr lvl="1"/>
            <a:r>
              <a:rPr lang="ru-RU" dirty="0" smtClean="0"/>
              <a:t>Как </a:t>
            </a:r>
            <a:r>
              <a:rPr lang="ru-RU" dirty="0"/>
              <a:t>правило </a:t>
            </a:r>
            <a:r>
              <a:rPr lang="ru-RU" dirty="0" smtClean="0"/>
              <a:t>отсутствуют</a:t>
            </a:r>
            <a:r>
              <a:rPr lang="en-US" dirty="0"/>
              <a:t> – implementation </a:t>
            </a:r>
            <a:r>
              <a:rPr lang="en-US" dirty="0" smtClean="0"/>
              <a:t>defined</a:t>
            </a:r>
            <a:endParaRPr lang="en-US" dirty="0"/>
          </a:p>
          <a:p>
            <a:endParaRPr lang="ru-RU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Знаковый бит = 0</a:t>
            </a:r>
          </a:p>
          <a:p>
            <a:pPr lvl="1"/>
            <a:r>
              <a:rPr lang="ru-RU" dirty="0" smtClean="0"/>
              <a:t>значением </a:t>
            </a:r>
            <a:r>
              <a:rPr lang="ru-RU" dirty="0"/>
              <a:t>является </a:t>
            </a:r>
            <a:r>
              <a:rPr lang="en-US" dirty="0"/>
              <a:t>X</a:t>
            </a:r>
            <a:endParaRPr lang="ru-RU" dirty="0"/>
          </a:p>
          <a:p>
            <a:r>
              <a:rPr lang="ru-RU" dirty="0" smtClean="0"/>
              <a:t>Знаковый бит = 1</a:t>
            </a:r>
          </a:p>
          <a:p>
            <a:pPr lvl="1"/>
            <a:r>
              <a:rPr lang="ru-RU" dirty="0" smtClean="0"/>
              <a:t>значением является </a:t>
            </a:r>
            <a:r>
              <a:rPr lang="en-US" dirty="0" smtClean="0"/>
              <a:t>implementation defined </a:t>
            </a:r>
            <a:r>
              <a:rPr lang="ru-RU" dirty="0" smtClean="0"/>
              <a:t>одно из</a:t>
            </a:r>
            <a:endParaRPr lang="ru-RU" dirty="0"/>
          </a:p>
          <a:p>
            <a:pPr lvl="2"/>
            <a:r>
              <a:rPr lang="ru-RU" dirty="0"/>
              <a:t>– </a:t>
            </a:r>
            <a:r>
              <a:rPr lang="en-US" dirty="0" smtClean="0"/>
              <a:t>X</a:t>
            </a:r>
            <a:endParaRPr lang="ru-RU" dirty="0" smtClean="0"/>
          </a:p>
          <a:p>
            <a:pPr lvl="3"/>
            <a:r>
              <a:rPr lang="ru-RU" dirty="0" smtClean="0"/>
              <a:t> </a:t>
            </a:r>
            <a:r>
              <a:rPr lang="ru-RU" dirty="0"/>
              <a:t>«знак и абсолютная величина»</a:t>
            </a:r>
          </a:p>
          <a:p>
            <a:pPr lvl="2"/>
            <a:r>
              <a:rPr lang="en-US" dirty="0"/>
              <a:t>X</a:t>
            </a:r>
            <a:r>
              <a:rPr lang="ru-RU" dirty="0"/>
              <a:t> – 2</a:t>
            </a:r>
            <a:r>
              <a:rPr lang="ru-RU" baseline="30000" dirty="0"/>
              <a:t>число значащих битов</a:t>
            </a:r>
            <a:r>
              <a:rPr lang="ru-RU" dirty="0"/>
              <a:t> </a:t>
            </a:r>
            <a:endParaRPr lang="ru-RU" dirty="0" smtClean="0"/>
          </a:p>
          <a:p>
            <a:pPr lvl="3"/>
            <a:r>
              <a:rPr lang="ru-RU" dirty="0" smtClean="0"/>
              <a:t>«</a:t>
            </a:r>
            <a:r>
              <a:rPr lang="ru-RU" dirty="0"/>
              <a:t>дополнительный код</a:t>
            </a:r>
            <a:r>
              <a:rPr lang="ru-RU" dirty="0" smtClean="0"/>
              <a:t>», «дополнение до нуля»</a:t>
            </a:r>
            <a:endParaRPr lang="ru-RU" dirty="0"/>
          </a:p>
          <a:p>
            <a:pPr lvl="2"/>
            <a:r>
              <a:rPr lang="en-US" dirty="0"/>
              <a:t>X</a:t>
            </a:r>
            <a:r>
              <a:rPr lang="ru-RU" dirty="0"/>
              <a:t> – 2</a:t>
            </a:r>
            <a:r>
              <a:rPr lang="ru-RU" baseline="30000" dirty="0"/>
              <a:t>число значащих битов</a:t>
            </a:r>
            <a:r>
              <a:rPr lang="ru-RU" dirty="0"/>
              <a:t> + 1 </a:t>
            </a:r>
            <a:endParaRPr lang="ru-RU" dirty="0" smtClean="0"/>
          </a:p>
          <a:p>
            <a:pPr lvl="3"/>
            <a:r>
              <a:rPr lang="ru-RU" dirty="0" smtClean="0"/>
              <a:t>«</a:t>
            </a:r>
            <a:r>
              <a:rPr lang="ru-RU" dirty="0"/>
              <a:t>дополнительный код плюс один</a:t>
            </a:r>
            <a:r>
              <a:rPr lang="ru-RU" dirty="0" smtClean="0"/>
              <a:t>», «дополнение до единицы»</a:t>
            </a:r>
            <a:endParaRPr lang="ru-RU" dirty="0"/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41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Особые значения </a:t>
            </a:r>
            <a:r>
              <a:rPr lang="ru-RU" dirty="0" smtClean="0"/>
              <a:t>знаковых </a:t>
            </a:r>
            <a:r>
              <a:rPr lang="ru-RU" dirty="0" smtClean="0"/>
              <a:t>целых типов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Являются </a:t>
            </a:r>
            <a:r>
              <a:rPr lang="en-US" dirty="0" smtClean="0">
                <a:solidFill>
                  <a:schemeClr val="bg1"/>
                </a:solidFill>
              </a:rPr>
              <a:t>implementation defined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«дополнительный код» </a:t>
            </a:r>
            <a:r>
              <a:rPr lang="ru-RU" dirty="0">
                <a:solidFill>
                  <a:schemeClr val="bg1"/>
                </a:solidFill>
              </a:rPr>
              <a:t>или «знак и абсолютная величина», </a:t>
            </a:r>
            <a:r>
              <a:rPr lang="ru-RU" dirty="0" smtClean="0">
                <a:solidFill>
                  <a:schemeClr val="bg1"/>
                </a:solidFill>
              </a:rPr>
              <a:t>то знаковый бит=1 и все значащие биты=0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«дополнительный код плюс один», то знаковый бит=1 и все значащие </a:t>
            </a:r>
            <a:r>
              <a:rPr lang="ru-RU" dirty="0" smtClean="0">
                <a:solidFill>
                  <a:schemeClr val="bg1"/>
                </a:solidFill>
              </a:rPr>
              <a:t>биты=1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5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Особые значения </a:t>
            </a:r>
            <a:r>
              <a:rPr lang="ru-RU" dirty="0" smtClean="0"/>
              <a:t>знаковых </a:t>
            </a:r>
            <a:r>
              <a:rPr lang="ru-RU" dirty="0" smtClean="0"/>
              <a:t>целых типов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Являются </a:t>
            </a:r>
            <a:r>
              <a:rPr lang="en-US" dirty="0" smtClean="0"/>
              <a:t>implementation defined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«дополнительный код» </a:t>
            </a:r>
            <a:r>
              <a:rPr lang="ru-RU" dirty="0">
                <a:solidFill>
                  <a:schemeClr val="bg1"/>
                </a:solidFill>
              </a:rPr>
              <a:t>или «знак и абсолютная величина», </a:t>
            </a:r>
            <a:r>
              <a:rPr lang="ru-RU" dirty="0" smtClean="0">
                <a:solidFill>
                  <a:schemeClr val="bg1"/>
                </a:solidFill>
              </a:rPr>
              <a:t>то знаковый бит=1 и все значащие биты=0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«дополнительный код плюс один», то знаковый бит=1 и все значащие </a:t>
            </a:r>
            <a:r>
              <a:rPr lang="ru-RU" dirty="0" smtClean="0">
                <a:solidFill>
                  <a:schemeClr val="bg1"/>
                </a:solidFill>
              </a:rPr>
              <a:t>биты=1</a:t>
            </a:r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4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Особые значения </a:t>
            </a:r>
            <a:r>
              <a:rPr lang="ru-RU" dirty="0" smtClean="0"/>
              <a:t>знаковых </a:t>
            </a:r>
            <a:r>
              <a:rPr lang="ru-RU" dirty="0" smtClean="0"/>
              <a:t>целых типов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Являются </a:t>
            </a:r>
            <a:r>
              <a:rPr lang="en-US" dirty="0" smtClean="0"/>
              <a:t>implementation defined</a:t>
            </a:r>
            <a:endParaRPr lang="ru-RU" dirty="0" smtClean="0"/>
          </a:p>
          <a:p>
            <a:pPr lvl="1"/>
            <a:r>
              <a:rPr lang="ru-RU" dirty="0" smtClean="0"/>
              <a:t>Если «дополнительный код» </a:t>
            </a:r>
            <a:r>
              <a:rPr lang="ru-RU" dirty="0"/>
              <a:t>или «знак и абсолютная величина», </a:t>
            </a:r>
            <a:r>
              <a:rPr lang="ru-RU" dirty="0" smtClean="0"/>
              <a:t>то знаковый бит=1 и все значащие биты=0</a:t>
            </a:r>
            <a:endParaRPr lang="ru-RU" dirty="0"/>
          </a:p>
          <a:p>
            <a:pPr lvl="1"/>
            <a:r>
              <a:rPr lang="ru-RU" dirty="0" smtClean="0"/>
              <a:t>Если «дополнительный код плюс один», то знаковый бит=1 и все значащие </a:t>
            </a:r>
            <a:r>
              <a:rPr lang="ru-RU" dirty="0" smtClean="0"/>
              <a:t>биты=1</a:t>
            </a:r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88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</a:t>
            </a:r>
            <a:r>
              <a:rPr lang="en-US" dirty="0" smtClean="0"/>
              <a:t>double</a:t>
            </a:r>
            <a:r>
              <a:rPr lang="ru-RU" dirty="0" smtClean="0"/>
              <a:t> </a:t>
            </a:r>
            <a:r>
              <a:rPr lang="ru-RU" dirty="0"/>
              <a:t>– стандарт </a:t>
            </a:r>
            <a:r>
              <a:rPr lang="en-US" dirty="0"/>
              <a:t>IEEE </a:t>
            </a:r>
            <a:r>
              <a:rPr lang="en-US" dirty="0" smtClean="0"/>
              <a:t>754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139534"/>
              </p:ext>
            </p:extLst>
          </p:nvPr>
        </p:nvGraphicFramePr>
        <p:xfrm>
          <a:off x="2063552" y="1916832"/>
          <a:ext cx="8450176" cy="1356126"/>
        </p:xfrm>
        <a:graphic>
          <a:graphicData uri="http://schemas.openxmlformats.org/drawingml/2006/table">
            <a:tbl>
              <a:tblPr/>
              <a:tblGrid>
                <a:gridCol w="1320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23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24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25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26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27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28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29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30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31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32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33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34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35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36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37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38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39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40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41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42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43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44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45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46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47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48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49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50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51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52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53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54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55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56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57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58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59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60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61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62"/>
                    </a:ext>
                  </a:extLst>
                </a:gridCol>
                <a:gridCol w="132034">
                  <a:extLst>
                    <a:ext uri="{9D8B030D-6E8A-4147-A177-3AD203B41FA5}">
                      <a16:colId xmlns="" xmlns:a16="http://schemas.microsoft.com/office/drawing/2014/main" val="20063"/>
                    </a:ext>
                  </a:extLst>
                </a:gridCol>
              </a:tblGrid>
              <a:tr h="213267">
                <a:tc gridSpan="7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Знак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0E0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3217">
                <a:tc>
                  <a:txBody>
                    <a:bodyPr/>
                    <a:lstStyle/>
                    <a:p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 gridSpan="11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(11 битов)</a:t>
                      </a:r>
                      <a:b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Порядок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2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(52 бита)</a:t>
                      </a:r>
                      <a:b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Мантисса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3267"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3267"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63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56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55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48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47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40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39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32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31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24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23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16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15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8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7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 dirty="0">
                          <a:effectLst/>
                        </a:rPr>
                        <a:t>0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730508"/>
              </p:ext>
            </p:extLst>
          </p:nvPr>
        </p:nvGraphicFramePr>
        <p:xfrm>
          <a:off x="2063552" y="3501008"/>
          <a:ext cx="8424936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318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381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699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Порядок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Мантисса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Мантисса !=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Формула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r>
                        <a:rPr lang="en-US" dirty="0" smtClean="0"/>
                        <a:t>x000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 и -0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Денормализов. числа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(-1)</a:t>
                      </a:r>
                      <a:r>
                        <a:rPr lang="ru-RU" baseline="30000" dirty="0" smtClean="0"/>
                        <a:t>знак</a:t>
                      </a:r>
                      <a:r>
                        <a:rPr lang="en-US" dirty="0" smtClean="0"/>
                        <a:t>∙2</a:t>
                      </a:r>
                      <a:r>
                        <a:rPr lang="ru-RU" baseline="30000" dirty="0" smtClean="0"/>
                        <a:t>порядок-1022</a:t>
                      </a:r>
                      <a:r>
                        <a:rPr lang="en-US" baseline="0" dirty="0" smtClean="0"/>
                        <a:t>∙</a:t>
                      </a:r>
                      <a:r>
                        <a:rPr lang="ru-RU" baseline="0" dirty="0" smtClean="0"/>
                        <a:t>(0.мантисса)</a:t>
                      </a:r>
                      <a:r>
                        <a:rPr lang="ru-RU" baseline="-25000" dirty="0" smtClean="0"/>
                        <a:t>(2)</a:t>
                      </a:r>
                      <a:endParaRPr lang="ru-RU" baseline="-25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0x001 … 0x7fe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Нормализованные</a:t>
                      </a:r>
                      <a:r>
                        <a:rPr lang="ru-RU" baseline="0" dirty="0" smtClean="0"/>
                        <a:t> числа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(-1)</a:t>
                      </a:r>
                      <a:r>
                        <a:rPr lang="ru-RU" baseline="30000" dirty="0" smtClean="0"/>
                        <a:t>знак</a:t>
                      </a:r>
                      <a:r>
                        <a:rPr lang="en-US" dirty="0" smtClean="0"/>
                        <a:t>∙2</a:t>
                      </a:r>
                      <a:r>
                        <a:rPr lang="ru-RU" baseline="30000" dirty="0" smtClean="0"/>
                        <a:t>порядок-1023</a:t>
                      </a:r>
                      <a:r>
                        <a:rPr lang="en-US" baseline="0" dirty="0" smtClean="0"/>
                        <a:t>∙</a:t>
                      </a:r>
                      <a:r>
                        <a:rPr lang="ru-RU" baseline="0" dirty="0" smtClean="0"/>
                        <a:t>(1.мантисса)</a:t>
                      </a:r>
                      <a:r>
                        <a:rPr lang="ru-RU" baseline="-25000" dirty="0" smtClean="0"/>
                        <a:t>(2)</a:t>
                      </a:r>
                      <a:endParaRPr lang="ru-RU" baseline="0" dirty="0" smtClean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0x7ff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en-US" dirty="0" smtClean="0">
                          <a:sym typeface="Symbol"/>
                        </a:rPr>
                        <a:t> </a:t>
                      </a:r>
                      <a:r>
                        <a:rPr lang="ru-RU" dirty="0" smtClean="0">
                          <a:sym typeface="Symbol"/>
                        </a:rPr>
                        <a:t>или</a:t>
                      </a:r>
                      <a:r>
                        <a:rPr lang="ru-RU" baseline="0" dirty="0" smtClean="0">
                          <a:sym typeface="Symbol"/>
                        </a:rPr>
                        <a:t> -</a:t>
                      </a: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272780"/>
              </p:ext>
            </p:extLst>
          </p:nvPr>
        </p:nvGraphicFramePr>
        <p:xfrm>
          <a:off x="2063552" y="5733256"/>
          <a:ext cx="8424936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3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083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3ff0 0000 0000 0000</a:t>
                      </a:r>
                      <a:r>
                        <a:rPr lang="en-US" sz="1600" baseline="-25000" dirty="0" smtClean="0"/>
                        <a:t>(16)</a:t>
                      </a:r>
                      <a:r>
                        <a:rPr lang="en-US" sz="1600" dirty="0" smtClean="0"/>
                        <a:t> = 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indent="0">
                        <a:buNone/>
                      </a:pPr>
                      <a:r>
                        <a:rPr lang="ru-RU" sz="1600" dirty="0" smtClean="0"/>
                        <a:t>0000 0000 0000 0000</a:t>
                      </a:r>
                      <a:r>
                        <a:rPr lang="en-US" sz="1600" baseline="-25000" dirty="0" smtClean="0"/>
                        <a:t>(16)</a:t>
                      </a:r>
                      <a:r>
                        <a:rPr lang="ru-RU" sz="1600" dirty="0" smtClean="0"/>
                        <a:t> = 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7ff0 0000 0000 0000</a:t>
                      </a:r>
                      <a:r>
                        <a:rPr lang="en-US" sz="1600" baseline="-25000" dirty="0" smtClean="0"/>
                        <a:t>(16)</a:t>
                      </a:r>
                      <a:r>
                        <a:rPr lang="en-US" sz="1600" dirty="0" smtClean="0">
                          <a:effectLst/>
                        </a:rPr>
                        <a:t> = ∞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3ff0 0000 0000 0001</a:t>
                      </a:r>
                      <a:r>
                        <a:rPr lang="en-US" sz="1600" baseline="-25000" dirty="0" smtClean="0"/>
                        <a:t>(16)</a:t>
                      </a:r>
                      <a:r>
                        <a:rPr lang="en-US" sz="1600" dirty="0" smtClean="0"/>
                        <a:t> ≈ 1.0000000000000002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 8000 0000 0000 0000</a:t>
                      </a:r>
                      <a:r>
                        <a:rPr lang="en-US" sz="1600" baseline="-25000" dirty="0" smtClean="0"/>
                        <a:t>(16)</a:t>
                      </a:r>
                      <a:r>
                        <a:rPr lang="ru-RU" sz="1600" dirty="0" smtClean="0"/>
                        <a:t> = –0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fff0 0000 0000 0000</a:t>
                      </a:r>
                      <a:r>
                        <a:rPr lang="en-US" sz="1600" baseline="-25000" dirty="0" smtClean="0"/>
                        <a:t>(16)</a:t>
                      </a:r>
                      <a:r>
                        <a:rPr lang="en-US" sz="1600" dirty="0" smtClean="0">
                          <a:effectLst/>
                        </a:rPr>
                        <a:t> = −∞</a:t>
                      </a:r>
                    </a:p>
                    <a:p>
                      <a:r>
                        <a:rPr lang="nl-NL" sz="1600" dirty="0" smtClean="0">
                          <a:effectLst/>
                        </a:rPr>
                        <a:t>3fd5 5555 5555 5555</a:t>
                      </a:r>
                      <a:r>
                        <a:rPr lang="en-US" sz="1600" baseline="-25000" dirty="0" smtClean="0"/>
                        <a:t>(16)</a:t>
                      </a:r>
                      <a:r>
                        <a:rPr lang="nl-NL" sz="1600" dirty="0" smtClean="0">
                          <a:effectLst/>
                        </a:rPr>
                        <a:t> ≈ 1/3 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6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</a:t>
            </a:r>
            <a:r>
              <a:rPr lang="en-US" dirty="0" smtClean="0"/>
              <a:t>float </a:t>
            </a:r>
            <a:r>
              <a:rPr lang="ru-RU" dirty="0" smtClean="0"/>
              <a:t>– стандарт </a:t>
            </a:r>
            <a:r>
              <a:rPr lang="en-US" dirty="0" smtClean="0"/>
              <a:t>IEEE 754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748076"/>
              </p:ext>
            </p:extLst>
          </p:nvPr>
        </p:nvGraphicFramePr>
        <p:xfrm>
          <a:off x="2063552" y="1916832"/>
          <a:ext cx="8424928" cy="1356126"/>
        </p:xfrm>
        <a:graphic>
          <a:graphicData uri="http://schemas.openxmlformats.org/drawingml/2006/table">
            <a:tbl>
              <a:tblPr/>
              <a:tblGrid>
                <a:gridCol w="2632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23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24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25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26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27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28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29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30"/>
                    </a:ext>
                  </a:extLst>
                </a:gridCol>
                <a:gridCol w="263279">
                  <a:extLst>
                    <a:ext uri="{9D8B030D-6E8A-4147-A177-3AD203B41FA5}">
                      <a16:colId xmlns="" xmlns:a16="http://schemas.microsoft.com/office/drawing/2014/main" val="20031"/>
                    </a:ext>
                  </a:extLst>
                </a:gridCol>
              </a:tblGrid>
              <a:tr h="213267">
                <a:tc gridSpan="7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Знак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0E0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3217">
                <a:tc>
                  <a:txBody>
                    <a:bodyPr/>
                    <a:lstStyle/>
                    <a:p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 gridSpan="8"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битов)</a:t>
                      </a:r>
                      <a:b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Порядок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бита)</a:t>
                      </a:r>
                      <a:b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Мантисса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3267"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3267">
                <a:tc gridSpan="4">
                  <a:txBody>
                    <a:bodyPr/>
                    <a:lstStyle/>
                    <a:p>
                      <a:pPr algn="l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r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439526"/>
              </p:ext>
            </p:extLst>
          </p:nvPr>
        </p:nvGraphicFramePr>
        <p:xfrm>
          <a:off x="2063552" y="3501008"/>
          <a:ext cx="8424936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318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381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699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Порядок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Мантисса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Мантисса !=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Формула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r>
                        <a:rPr lang="en-US" dirty="0" smtClean="0"/>
                        <a:t>x00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 и -0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Денормализов. числа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(-1)</a:t>
                      </a:r>
                      <a:r>
                        <a:rPr lang="ru-RU" baseline="30000" dirty="0" smtClean="0"/>
                        <a:t>знак</a:t>
                      </a:r>
                      <a:r>
                        <a:rPr lang="en-US" dirty="0" smtClean="0"/>
                        <a:t>∙2</a:t>
                      </a:r>
                      <a:r>
                        <a:rPr lang="ru-RU" baseline="30000" dirty="0" smtClean="0"/>
                        <a:t>порядок-12</a:t>
                      </a:r>
                      <a:r>
                        <a:rPr lang="en-US" baseline="30000" dirty="0" smtClean="0"/>
                        <a:t>6</a:t>
                      </a:r>
                      <a:r>
                        <a:rPr lang="en-US" baseline="0" dirty="0" smtClean="0"/>
                        <a:t>∙</a:t>
                      </a:r>
                      <a:r>
                        <a:rPr lang="ru-RU" baseline="0" dirty="0" smtClean="0"/>
                        <a:t>(0.мантисса)</a:t>
                      </a:r>
                      <a:r>
                        <a:rPr lang="ru-RU" baseline="-25000" dirty="0" smtClean="0"/>
                        <a:t>(2)</a:t>
                      </a:r>
                      <a:endParaRPr lang="ru-RU" baseline="-25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0x01 … 0xfe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Нормализованные</a:t>
                      </a:r>
                      <a:r>
                        <a:rPr lang="ru-RU" baseline="0" dirty="0" smtClean="0"/>
                        <a:t> числа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(-1)</a:t>
                      </a:r>
                      <a:r>
                        <a:rPr lang="ru-RU" baseline="30000" dirty="0" smtClean="0"/>
                        <a:t>знак</a:t>
                      </a:r>
                      <a:r>
                        <a:rPr lang="en-US" dirty="0" smtClean="0"/>
                        <a:t>∙2</a:t>
                      </a:r>
                      <a:r>
                        <a:rPr lang="ru-RU" baseline="30000" dirty="0" smtClean="0"/>
                        <a:t>порядок-12</a:t>
                      </a:r>
                      <a:r>
                        <a:rPr lang="en-US" baseline="30000" dirty="0" smtClean="0"/>
                        <a:t>7</a:t>
                      </a:r>
                      <a:r>
                        <a:rPr lang="en-US" baseline="0" dirty="0" smtClean="0"/>
                        <a:t>∙</a:t>
                      </a:r>
                      <a:r>
                        <a:rPr lang="ru-RU" baseline="0" dirty="0" smtClean="0"/>
                        <a:t>(1.мантисса)</a:t>
                      </a:r>
                      <a:r>
                        <a:rPr lang="ru-RU" baseline="-25000" dirty="0" smtClean="0"/>
                        <a:t>(2)</a:t>
                      </a:r>
                      <a:endParaRPr lang="ru-RU" baseline="0" dirty="0" smtClean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0xff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en-US" dirty="0" smtClean="0">
                          <a:sym typeface="Symbol"/>
                        </a:rPr>
                        <a:t> </a:t>
                      </a:r>
                      <a:r>
                        <a:rPr lang="ru-RU" dirty="0" smtClean="0">
                          <a:sym typeface="Symbol"/>
                        </a:rPr>
                        <a:t>или</a:t>
                      </a:r>
                      <a:r>
                        <a:rPr lang="ru-RU" baseline="0" dirty="0" smtClean="0">
                          <a:sym typeface="Symbol"/>
                        </a:rPr>
                        <a:t> -</a:t>
                      </a: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84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массивов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Двоичное представление значения типа массив состоит из двоичных представлений значений его </a:t>
            </a:r>
            <a:r>
              <a:rPr lang="ru-RU" dirty="0" smtClean="0">
                <a:solidFill>
                  <a:schemeClr val="bg1"/>
                </a:solidFill>
              </a:rPr>
              <a:t>элементов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Представления значений элементов непрерывно расположены </a:t>
            </a:r>
            <a:r>
              <a:rPr lang="ru-RU" dirty="0">
                <a:solidFill>
                  <a:schemeClr val="bg1"/>
                </a:solidFill>
              </a:rPr>
              <a:t>в памяти </a:t>
            </a:r>
            <a:r>
              <a:rPr lang="ru-RU" dirty="0" smtClean="0">
                <a:solidFill>
                  <a:schemeClr val="bg1"/>
                </a:solidFill>
              </a:rPr>
              <a:t>в порядке возрастания индексов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Значение массива не является особым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Даже значение какого-то элемента является особым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То есть доступ к элементу массива всегда возможен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85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массивов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Двоичное представление значения типа массив состоит из двоичных представлений значений его </a:t>
            </a:r>
            <a:r>
              <a:rPr lang="ru-RU" dirty="0" smtClean="0"/>
              <a:t>элементов</a:t>
            </a:r>
          </a:p>
          <a:p>
            <a:pPr lvl="1"/>
            <a:r>
              <a:rPr lang="ru-RU" dirty="0" smtClean="0"/>
              <a:t>Представления значений элементов непрерывно расположены </a:t>
            </a:r>
            <a:r>
              <a:rPr lang="ru-RU" dirty="0"/>
              <a:t>в памяти </a:t>
            </a:r>
            <a:r>
              <a:rPr lang="ru-RU" dirty="0" smtClean="0"/>
              <a:t>в порядке возрастания индексов</a:t>
            </a:r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Значение массива не является особым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Даже значение какого-то элемента является особым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То есть доступ к элементу массива всегда возможен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10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Бесконечное семейство типов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функционального типа – это функции, имеющие одинаковый прототип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Операция – вызов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 зависимости от вида прототипа делятся на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«Функция, возвращающая Т»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en-US" dirty="0">
                <a:solidFill>
                  <a:schemeClr val="bg1"/>
                </a:solidFill>
              </a:rPr>
              <a:t>f();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«Функция, возвращающая Т и принимающая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T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…, T</a:t>
            </a:r>
            <a:r>
              <a:rPr lang="en-US" baseline="-25000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en-US" dirty="0">
                <a:solidFill>
                  <a:schemeClr val="bg1"/>
                </a:solidFill>
              </a:rPr>
              <a:t>f(T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«</a:t>
            </a:r>
            <a:r>
              <a:rPr lang="ru-RU" dirty="0" err="1" smtClean="0">
                <a:solidFill>
                  <a:schemeClr val="bg1"/>
                </a:solidFill>
              </a:rPr>
              <a:t>Вариадическая</a:t>
            </a:r>
            <a:r>
              <a:rPr lang="ru-RU" dirty="0" smtClean="0">
                <a:solidFill>
                  <a:schemeClr val="bg1"/>
                </a:solidFill>
              </a:rPr>
              <a:t> функция, возвращающая Т и принимающая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T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…, T</a:t>
            </a:r>
            <a:r>
              <a:rPr lang="en-US" baseline="-25000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en-US" dirty="0">
                <a:solidFill>
                  <a:schemeClr val="bg1"/>
                </a:solidFill>
              </a:rPr>
              <a:t>f(T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, …);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91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массивов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Двоичное представление значения типа массив состоит из двоичных представлений значений его </a:t>
            </a:r>
            <a:r>
              <a:rPr lang="ru-RU" dirty="0" smtClean="0"/>
              <a:t>элементов</a:t>
            </a:r>
          </a:p>
          <a:p>
            <a:pPr lvl="1"/>
            <a:r>
              <a:rPr lang="ru-RU" dirty="0" smtClean="0"/>
              <a:t>Представления значений элементов непрерывно расположены </a:t>
            </a:r>
            <a:r>
              <a:rPr lang="ru-RU" dirty="0"/>
              <a:t>в памяти </a:t>
            </a:r>
            <a:r>
              <a:rPr lang="ru-RU" dirty="0" smtClean="0"/>
              <a:t>в порядке возрастания индексов</a:t>
            </a:r>
          </a:p>
          <a:p>
            <a:endParaRPr lang="ru-RU" dirty="0"/>
          </a:p>
          <a:p>
            <a:r>
              <a:rPr lang="ru-RU" dirty="0" smtClean="0"/>
              <a:t>Значение массива не является особым</a:t>
            </a:r>
          </a:p>
          <a:p>
            <a:pPr lvl="1"/>
            <a:r>
              <a:rPr lang="ru-RU" dirty="0" smtClean="0"/>
              <a:t>Даже </a:t>
            </a:r>
            <a:r>
              <a:rPr lang="ru-RU" dirty="0" smtClean="0"/>
              <a:t>если значение </a:t>
            </a:r>
            <a:r>
              <a:rPr lang="ru-RU" dirty="0" smtClean="0"/>
              <a:t>какого-то элемента является особым</a:t>
            </a:r>
          </a:p>
          <a:p>
            <a:pPr lvl="2"/>
            <a:r>
              <a:rPr lang="ru-RU" dirty="0" smtClean="0"/>
              <a:t>То есть доступ к элементу массива всегда </a:t>
            </a:r>
            <a:r>
              <a:rPr lang="en-US" dirty="0"/>
              <a:t>well-defined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34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</a:t>
            </a:r>
            <a:r>
              <a:rPr lang="ru-RU" dirty="0" smtClean="0"/>
              <a:t>структур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solidFill>
                  <a:schemeClr val="bg1"/>
                </a:solidFill>
              </a:rPr>
              <a:t>Двоичное представление значения типа </a:t>
            </a:r>
            <a:r>
              <a:rPr lang="ru-RU" dirty="0" smtClean="0">
                <a:solidFill>
                  <a:schemeClr val="bg1"/>
                </a:solidFill>
              </a:rPr>
              <a:t>структура </a:t>
            </a:r>
            <a:r>
              <a:rPr lang="ru-RU" dirty="0" smtClean="0">
                <a:solidFill>
                  <a:schemeClr val="bg1"/>
                </a:solidFill>
              </a:rPr>
              <a:t>состоит </a:t>
            </a:r>
            <a:r>
              <a:rPr lang="ru-RU" dirty="0">
                <a:solidFill>
                  <a:schemeClr val="bg1"/>
                </a:solidFill>
              </a:rPr>
              <a:t>из двоичных представлений </a:t>
            </a:r>
            <a:r>
              <a:rPr lang="ru-RU" dirty="0" smtClean="0">
                <a:solidFill>
                  <a:schemeClr val="bg1"/>
                </a:solidFill>
              </a:rPr>
              <a:t>значений его </a:t>
            </a:r>
            <a:r>
              <a:rPr lang="ru-RU" dirty="0" smtClean="0">
                <a:solidFill>
                  <a:schemeClr val="bg1"/>
                </a:solidFill>
              </a:rPr>
              <a:t>элементов и выравнивающих байтов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Представления значений элементов </a:t>
            </a:r>
            <a:r>
              <a:rPr lang="ru-RU" dirty="0" smtClean="0">
                <a:solidFill>
                  <a:schemeClr val="bg1"/>
                </a:solidFill>
              </a:rPr>
              <a:t>расположены </a:t>
            </a:r>
            <a:r>
              <a:rPr lang="ru-RU" dirty="0">
                <a:solidFill>
                  <a:schemeClr val="bg1"/>
                </a:solidFill>
              </a:rPr>
              <a:t>в памяти в порядке </a:t>
            </a:r>
            <a:r>
              <a:rPr lang="ru-RU" dirty="0" smtClean="0">
                <a:solidFill>
                  <a:schemeClr val="bg1"/>
                </a:solidFill>
              </a:rPr>
              <a:t>описания элементов в списке 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Между </a:t>
            </a:r>
            <a:r>
              <a:rPr lang="ru-RU" dirty="0" smtClean="0">
                <a:solidFill>
                  <a:schemeClr val="bg1"/>
                </a:solidFill>
              </a:rPr>
              <a:t>представлениями </a:t>
            </a:r>
            <a:r>
              <a:rPr lang="ru-RU" dirty="0">
                <a:solidFill>
                  <a:schemeClr val="bg1"/>
                </a:solidFill>
              </a:rPr>
              <a:t>значений элементов </a:t>
            </a:r>
            <a:r>
              <a:rPr lang="ru-RU" dirty="0" smtClean="0">
                <a:solidFill>
                  <a:schemeClr val="bg1"/>
                </a:solidFill>
              </a:rPr>
              <a:t>могут быть выравнивающие байты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Значения </a:t>
            </a:r>
            <a:r>
              <a:rPr lang="ru-RU" dirty="0" smtClean="0">
                <a:solidFill>
                  <a:schemeClr val="bg1"/>
                </a:solidFill>
              </a:rPr>
              <a:t>выравнивающих байтов не определены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Значение </a:t>
            </a:r>
            <a:r>
              <a:rPr lang="ru-RU" dirty="0" smtClean="0">
                <a:solidFill>
                  <a:schemeClr val="bg1"/>
                </a:solidFill>
              </a:rPr>
              <a:t>структуры никогда </a:t>
            </a:r>
            <a:r>
              <a:rPr lang="ru-RU" dirty="0" smtClean="0">
                <a:solidFill>
                  <a:schemeClr val="bg1"/>
                </a:solidFill>
              </a:rPr>
              <a:t>не является особым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Даже если значение какого-то их элемента является особым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То есть доступ к </a:t>
            </a:r>
            <a:r>
              <a:rPr lang="ru-RU" dirty="0" smtClean="0">
                <a:solidFill>
                  <a:schemeClr val="bg1"/>
                </a:solidFill>
              </a:rPr>
              <a:t>элементам структур и объединений всегда возможен</a:t>
            </a: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90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</a:t>
            </a:r>
            <a:r>
              <a:rPr lang="ru-RU" dirty="0" smtClean="0"/>
              <a:t>структур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Двоичное представление значения типа </a:t>
            </a:r>
            <a:r>
              <a:rPr lang="ru-RU" dirty="0" smtClean="0"/>
              <a:t>структура </a:t>
            </a:r>
            <a:r>
              <a:rPr lang="ru-RU" dirty="0" smtClean="0"/>
              <a:t>состоит </a:t>
            </a:r>
            <a:r>
              <a:rPr lang="ru-RU" dirty="0"/>
              <a:t>из двоичных представлений </a:t>
            </a:r>
            <a:r>
              <a:rPr lang="ru-RU" dirty="0" smtClean="0"/>
              <a:t>значений его </a:t>
            </a:r>
            <a:r>
              <a:rPr lang="ru-RU" dirty="0" smtClean="0"/>
              <a:t>элементов и выравнивающих байтов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Представления значений элементов </a:t>
            </a:r>
            <a:r>
              <a:rPr lang="ru-RU" dirty="0" smtClean="0">
                <a:solidFill>
                  <a:schemeClr val="bg1"/>
                </a:solidFill>
              </a:rPr>
              <a:t>расположены </a:t>
            </a:r>
            <a:r>
              <a:rPr lang="ru-RU" dirty="0">
                <a:solidFill>
                  <a:schemeClr val="bg1"/>
                </a:solidFill>
              </a:rPr>
              <a:t>в памяти в порядке </a:t>
            </a:r>
            <a:r>
              <a:rPr lang="ru-RU" dirty="0" smtClean="0">
                <a:solidFill>
                  <a:schemeClr val="bg1"/>
                </a:solidFill>
              </a:rPr>
              <a:t>описания элементов в списке 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Между </a:t>
            </a:r>
            <a:r>
              <a:rPr lang="ru-RU" dirty="0" smtClean="0">
                <a:solidFill>
                  <a:schemeClr val="bg1"/>
                </a:solidFill>
              </a:rPr>
              <a:t>представлениями </a:t>
            </a:r>
            <a:r>
              <a:rPr lang="ru-RU" dirty="0">
                <a:solidFill>
                  <a:schemeClr val="bg1"/>
                </a:solidFill>
              </a:rPr>
              <a:t>значений элементов </a:t>
            </a:r>
            <a:r>
              <a:rPr lang="ru-RU" dirty="0" smtClean="0">
                <a:solidFill>
                  <a:schemeClr val="bg1"/>
                </a:solidFill>
              </a:rPr>
              <a:t>могут быть выравнивающие байты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Значения </a:t>
            </a:r>
            <a:r>
              <a:rPr lang="ru-RU" dirty="0" smtClean="0">
                <a:solidFill>
                  <a:schemeClr val="bg1"/>
                </a:solidFill>
              </a:rPr>
              <a:t>выравнивающих байтов не определены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Значение </a:t>
            </a:r>
            <a:r>
              <a:rPr lang="ru-RU" dirty="0" smtClean="0">
                <a:solidFill>
                  <a:schemeClr val="bg1"/>
                </a:solidFill>
              </a:rPr>
              <a:t>структуры никогда </a:t>
            </a:r>
            <a:r>
              <a:rPr lang="ru-RU" dirty="0" smtClean="0">
                <a:solidFill>
                  <a:schemeClr val="bg1"/>
                </a:solidFill>
              </a:rPr>
              <a:t>не является особым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Даже если значение какого-то их элемента является особым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То есть доступ к </a:t>
            </a:r>
            <a:r>
              <a:rPr lang="ru-RU" dirty="0" smtClean="0">
                <a:solidFill>
                  <a:schemeClr val="bg1"/>
                </a:solidFill>
              </a:rPr>
              <a:t>элементам структур и объединений всегда возможен</a:t>
            </a: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75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</a:t>
            </a:r>
            <a:r>
              <a:rPr lang="ru-RU" dirty="0" smtClean="0"/>
              <a:t>структур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Двоичное представление значения типа </a:t>
            </a:r>
            <a:r>
              <a:rPr lang="ru-RU" dirty="0" smtClean="0"/>
              <a:t>структура </a:t>
            </a:r>
            <a:r>
              <a:rPr lang="ru-RU" dirty="0" smtClean="0"/>
              <a:t>состоит </a:t>
            </a:r>
            <a:r>
              <a:rPr lang="ru-RU" dirty="0"/>
              <a:t>из двоичных представлений </a:t>
            </a:r>
            <a:r>
              <a:rPr lang="ru-RU" dirty="0" smtClean="0"/>
              <a:t>значений его </a:t>
            </a:r>
            <a:r>
              <a:rPr lang="ru-RU" dirty="0" smtClean="0"/>
              <a:t>элементов и выравнивающих байтов</a:t>
            </a:r>
          </a:p>
          <a:p>
            <a:pPr lvl="1"/>
            <a:r>
              <a:rPr lang="ru-RU" dirty="0" smtClean="0"/>
              <a:t>Представления значений элементов </a:t>
            </a:r>
            <a:r>
              <a:rPr lang="ru-RU" dirty="0" smtClean="0"/>
              <a:t>расположены </a:t>
            </a:r>
            <a:r>
              <a:rPr lang="ru-RU" dirty="0"/>
              <a:t>в памяти в порядке </a:t>
            </a:r>
            <a:r>
              <a:rPr lang="ru-RU" dirty="0" smtClean="0"/>
              <a:t>описания элементов в списке 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Между </a:t>
            </a:r>
            <a:r>
              <a:rPr lang="ru-RU" dirty="0" smtClean="0">
                <a:solidFill>
                  <a:schemeClr val="bg1"/>
                </a:solidFill>
              </a:rPr>
              <a:t>представлениями </a:t>
            </a:r>
            <a:r>
              <a:rPr lang="ru-RU" dirty="0">
                <a:solidFill>
                  <a:schemeClr val="bg1"/>
                </a:solidFill>
              </a:rPr>
              <a:t>значений элементов </a:t>
            </a:r>
            <a:r>
              <a:rPr lang="ru-RU" dirty="0" smtClean="0">
                <a:solidFill>
                  <a:schemeClr val="bg1"/>
                </a:solidFill>
              </a:rPr>
              <a:t>могут быть выравнивающие байты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Значения </a:t>
            </a:r>
            <a:r>
              <a:rPr lang="ru-RU" dirty="0" smtClean="0">
                <a:solidFill>
                  <a:schemeClr val="bg1"/>
                </a:solidFill>
              </a:rPr>
              <a:t>выравнивающих байтов не определены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Значение </a:t>
            </a:r>
            <a:r>
              <a:rPr lang="ru-RU" dirty="0" smtClean="0">
                <a:solidFill>
                  <a:schemeClr val="bg1"/>
                </a:solidFill>
              </a:rPr>
              <a:t>структуры никогда </a:t>
            </a:r>
            <a:r>
              <a:rPr lang="ru-RU" dirty="0" smtClean="0">
                <a:solidFill>
                  <a:schemeClr val="bg1"/>
                </a:solidFill>
              </a:rPr>
              <a:t>не является особым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Даже если значение какого-то их элемента является особым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То есть доступ к </a:t>
            </a:r>
            <a:r>
              <a:rPr lang="ru-RU" dirty="0" smtClean="0">
                <a:solidFill>
                  <a:schemeClr val="bg1"/>
                </a:solidFill>
              </a:rPr>
              <a:t>элементам структур и объединений всегда возможен</a:t>
            </a: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89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</a:t>
            </a:r>
            <a:r>
              <a:rPr lang="ru-RU" dirty="0" smtClean="0"/>
              <a:t>структур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Двоичное представление значения типа </a:t>
            </a:r>
            <a:r>
              <a:rPr lang="ru-RU" dirty="0" smtClean="0"/>
              <a:t>структура </a:t>
            </a:r>
            <a:r>
              <a:rPr lang="ru-RU" dirty="0" smtClean="0"/>
              <a:t>состоит </a:t>
            </a:r>
            <a:r>
              <a:rPr lang="ru-RU" dirty="0"/>
              <a:t>из двоичных представлений </a:t>
            </a:r>
            <a:r>
              <a:rPr lang="ru-RU" dirty="0" smtClean="0"/>
              <a:t>значений его </a:t>
            </a:r>
            <a:r>
              <a:rPr lang="ru-RU" dirty="0" smtClean="0"/>
              <a:t>элементов и выравнивающих байтов</a:t>
            </a:r>
          </a:p>
          <a:p>
            <a:pPr lvl="1"/>
            <a:r>
              <a:rPr lang="ru-RU" dirty="0" smtClean="0"/>
              <a:t>Представления значений элементов </a:t>
            </a:r>
            <a:r>
              <a:rPr lang="ru-RU" dirty="0" smtClean="0"/>
              <a:t>расположены </a:t>
            </a:r>
            <a:r>
              <a:rPr lang="ru-RU" dirty="0"/>
              <a:t>в памяти в порядке </a:t>
            </a:r>
            <a:r>
              <a:rPr lang="ru-RU" dirty="0" smtClean="0"/>
              <a:t>описания элементов в списке элементов</a:t>
            </a:r>
          </a:p>
          <a:p>
            <a:pPr lvl="1"/>
            <a:r>
              <a:rPr lang="ru-RU" dirty="0"/>
              <a:t>Между </a:t>
            </a:r>
            <a:r>
              <a:rPr lang="ru-RU" dirty="0" smtClean="0"/>
              <a:t>представлениями </a:t>
            </a:r>
            <a:r>
              <a:rPr lang="ru-RU" dirty="0"/>
              <a:t>значений элементов </a:t>
            </a:r>
            <a:r>
              <a:rPr lang="ru-RU" dirty="0" smtClean="0"/>
              <a:t>могут быть выравнивающие байты</a:t>
            </a:r>
            <a:endParaRPr lang="ru-RU" dirty="0" smtClean="0"/>
          </a:p>
          <a:p>
            <a:pPr lvl="2"/>
            <a:r>
              <a:rPr lang="ru-RU" dirty="0" smtClean="0"/>
              <a:t>Значения </a:t>
            </a:r>
            <a:r>
              <a:rPr lang="ru-RU" dirty="0" smtClean="0"/>
              <a:t>выравнивающих байтов не определены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Значение </a:t>
            </a:r>
            <a:r>
              <a:rPr lang="ru-RU" dirty="0" smtClean="0">
                <a:solidFill>
                  <a:schemeClr val="bg1"/>
                </a:solidFill>
              </a:rPr>
              <a:t>структуры никогда </a:t>
            </a:r>
            <a:r>
              <a:rPr lang="ru-RU" dirty="0" smtClean="0">
                <a:solidFill>
                  <a:schemeClr val="bg1"/>
                </a:solidFill>
              </a:rPr>
              <a:t>не является особым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Даже если значение какого-то их элемента является особым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То есть доступ к </a:t>
            </a:r>
            <a:r>
              <a:rPr lang="ru-RU" dirty="0" smtClean="0">
                <a:solidFill>
                  <a:schemeClr val="bg1"/>
                </a:solidFill>
              </a:rPr>
              <a:t>элементам структур и объединений всегда возможен</a:t>
            </a:r>
          </a:p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15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</a:t>
            </a:r>
            <a:r>
              <a:rPr lang="ru-RU" dirty="0" smtClean="0"/>
              <a:t>структур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Двоичное представление значения типа </a:t>
            </a:r>
            <a:r>
              <a:rPr lang="ru-RU" dirty="0" smtClean="0"/>
              <a:t>структура </a:t>
            </a:r>
            <a:r>
              <a:rPr lang="ru-RU" dirty="0" smtClean="0"/>
              <a:t>состоит </a:t>
            </a:r>
            <a:r>
              <a:rPr lang="ru-RU" dirty="0"/>
              <a:t>из двоичных представлений </a:t>
            </a:r>
            <a:r>
              <a:rPr lang="ru-RU" dirty="0" smtClean="0"/>
              <a:t>значений его </a:t>
            </a:r>
            <a:r>
              <a:rPr lang="ru-RU" dirty="0" smtClean="0"/>
              <a:t>элементов и выравнивающих байтов</a:t>
            </a:r>
          </a:p>
          <a:p>
            <a:pPr lvl="1"/>
            <a:r>
              <a:rPr lang="ru-RU" dirty="0" smtClean="0"/>
              <a:t>Представления значений элементов </a:t>
            </a:r>
            <a:r>
              <a:rPr lang="ru-RU" dirty="0" smtClean="0"/>
              <a:t>расположены </a:t>
            </a:r>
            <a:r>
              <a:rPr lang="ru-RU" dirty="0"/>
              <a:t>в памяти в порядке </a:t>
            </a:r>
            <a:r>
              <a:rPr lang="ru-RU" dirty="0" smtClean="0"/>
              <a:t>описания элементов в списке элементов</a:t>
            </a:r>
          </a:p>
          <a:p>
            <a:pPr lvl="1"/>
            <a:r>
              <a:rPr lang="ru-RU" dirty="0"/>
              <a:t>Между </a:t>
            </a:r>
            <a:r>
              <a:rPr lang="ru-RU" dirty="0" smtClean="0"/>
              <a:t>представлениями </a:t>
            </a:r>
            <a:r>
              <a:rPr lang="ru-RU" dirty="0"/>
              <a:t>значений элементов </a:t>
            </a:r>
            <a:r>
              <a:rPr lang="ru-RU" dirty="0" smtClean="0"/>
              <a:t>могут быть выравнивающие байты</a:t>
            </a:r>
            <a:endParaRPr lang="ru-RU" dirty="0" smtClean="0"/>
          </a:p>
          <a:p>
            <a:pPr lvl="2"/>
            <a:r>
              <a:rPr lang="ru-RU" dirty="0" smtClean="0"/>
              <a:t>Значения </a:t>
            </a:r>
            <a:r>
              <a:rPr lang="ru-RU" dirty="0" smtClean="0"/>
              <a:t>выравнивающих байтов не определены</a:t>
            </a:r>
          </a:p>
          <a:p>
            <a:endParaRPr lang="ru-RU" dirty="0" smtClean="0"/>
          </a:p>
          <a:p>
            <a:r>
              <a:rPr lang="ru-RU" dirty="0" smtClean="0"/>
              <a:t>Значение </a:t>
            </a:r>
            <a:r>
              <a:rPr lang="ru-RU" dirty="0" smtClean="0"/>
              <a:t>структуры никогда </a:t>
            </a:r>
            <a:r>
              <a:rPr lang="ru-RU" dirty="0" smtClean="0"/>
              <a:t>не является особым</a:t>
            </a:r>
          </a:p>
          <a:p>
            <a:pPr lvl="1"/>
            <a:r>
              <a:rPr lang="ru-RU" dirty="0" smtClean="0"/>
              <a:t>Даже если значение какого-то </a:t>
            </a:r>
            <a:r>
              <a:rPr lang="ru-RU" dirty="0" smtClean="0"/>
              <a:t>элемента </a:t>
            </a:r>
            <a:r>
              <a:rPr lang="ru-RU" dirty="0" smtClean="0"/>
              <a:t>является особым</a:t>
            </a:r>
          </a:p>
          <a:p>
            <a:pPr lvl="1"/>
            <a:r>
              <a:rPr lang="ru-RU" dirty="0"/>
              <a:t>То есть доступ к </a:t>
            </a:r>
            <a:r>
              <a:rPr lang="ru-RU" dirty="0" smtClean="0"/>
              <a:t>элементам </a:t>
            </a:r>
            <a:r>
              <a:rPr lang="ru-RU" dirty="0" smtClean="0"/>
              <a:t>структур </a:t>
            </a:r>
            <a:r>
              <a:rPr lang="ru-RU" dirty="0" smtClean="0"/>
              <a:t>всегда </a:t>
            </a:r>
            <a:r>
              <a:rPr lang="en-US" dirty="0" smtClean="0"/>
              <a:t>well-defined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0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</a:t>
            </a:r>
            <a:r>
              <a:rPr lang="ru-RU" dirty="0" smtClean="0"/>
              <a:t>объединений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Двоичное представление значения типа </a:t>
            </a:r>
            <a:r>
              <a:rPr lang="ru-RU" dirty="0" smtClean="0">
                <a:solidFill>
                  <a:schemeClr val="bg1"/>
                </a:solidFill>
              </a:rPr>
              <a:t>объединение состоит из двоичного представления значения одного из его элементов, </a:t>
            </a:r>
            <a:r>
              <a:rPr lang="ru-RU" dirty="0" smtClean="0">
                <a:solidFill>
                  <a:schemeClr val="bg1"/>
                </a:solidFill>
              </a:rPr>
              <a:t>за которым могут следовать </a:t>
            </a:r>
            <a:r>
              <a:rPr lang="ru-RU" dirty="0" smtClean="0">
                <a:solidFill>
                  <a:schemeClr val="bg1"/>
                </a:solidFill>
              </a:rPr>
              <a:t>выравнивающие байты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Значения </a:t>
            </a:r>
            <a:r>
              <a:rPr lang="ru-RU" dirty="0" smtClean="0">
                <a:solidFill>
                  <a:schemeClr val="bg1"/>
                </a:solidFill>
              </a:rPr>
              <a:t>выравнивающих байтов не определены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Значение объединения </a:t>
            </a:r>
            <a:r>
              <a:rPr lang="ru-RU" dirty="0" smtClean="0">
                <a:solidFill>
                  <a:schemeClr val="bg1"/>
                </a:solidFill>
              </a:rPr>
              <a:t>никогда не является особым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Даже </a:t>
            </a:r>
            <a:r>
              <a:rPr lang="ru-RU" dirty="0" smtClean="0">
                <a:solidFill>
                  <a:schemeClr val="bg1"/>
                </a:solidFill>
              </a:rPr>
              <a:t>если значение какого-то </a:t>
            </a:r>
            <a:r>
              <a:rPr lang="ru-RU" dirty="0" smtClean="0">
                <a:solidFill>
                  <a:schemeClr val="bg1"/>
                </a:solidFill>
              </a:rPr>
              <a:t>элемента </a:t>
            </a:r>
            <a:r>
              <a:rPr lang="ru-RU" dirty="0" smtClean="0">
                <a:solidFill>
                  <a:schemeClr val="bg1"/>
                </a:solidFill>
              </a:rPr>
              <a:t>является особым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То </a:t>
            </a:r>
            <a:r>
              <a:rPr lang="ru-RU" dirty="0">
                <a:solidFill>
                  <a:schemeClr val="bg1"/>
                </a:solidFill>
              </a:rPr>
              <a:t>есть доступ к </a:t>
            </a:r>
            <a:r>
              <a:rPr lang="ru-RU" dirty="0" smtClean="0">
                <a:solidFill>
                  <a:schemeClr val="bg1"/>
                </a:solidFill>
              </a:rPr>
              <a:t>элементам </a:t>
            </a:r>
            <a:r>
              <a:rPr lang="ru-RU" dirty="0" smtClean="0">
                <a:solidFill>
                  <a:schemeClr val="bg1"/>
                </a:solidFill>
              </a:rPr>
              <a:t>объединения </a:t>
            </a:r>
            <a:r>
              <a:rPr lang="ru-RU" dirty="0" smtClean="0">
                <a:solidFill>
                  <a:schemeClr val="bg1"/>
                </a:solidFill>
              </a:rPr>
              <a:t>всегда </a:t>
            </a:r>
            <a:r>
              <a:rPr lang="en-US" dirty="0">
                <a:solidFill>
                  <a:schemeClr val="bg1"/>
                </a:solidFill>
              </a:rPr>
              <a:t>well-defined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65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</a:t>
            </a:r>
            <a:r>
              <a:rPr lang="ru-RU" dirty="0" smtClean="0"/>
              <a:t>объединений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Двоичное представление значения типа </a:t>
            </a:r>
            <a:r>
              <a:rPr lang="ru-RU" dirty="0" smtClean="0"/>
              <a:t>объединение состоит из двоичного представления значения одного из его элементов, </a:t>
            </a:r>
            <a:r>
              <a:rPr lang="ru-RU" dirty="0" smtClean="0"/>
              <a:t>за которым могут следовать </a:t>
            </a:r>
            <a:r>
              <a:rPr lang="ru-RU" dirty="0" smtClean="0"/>
              <a:t>выравнивающие байты</a:t>
            </a:r>
          </a:p>
          <a:p>
            <a:pPr lvl="1"/>
            <a:r>
              <a:rPr lang="ru-RU" dirty="0" smtClean="0"/>
              <a:t>Значения </a:t>
            </a:r>
            <a:r>
              <a:rPr lang="ru-RU" dirty="0" smtClean="0"/>
              <a:t>выравнивающих байтов не определены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Значение объединения </a:t>
            </a:r>
            <a:r>
              <a:rPr lang="ru-RU" dirty="0" smtClean="0">
                <a:solidFill>
                  <a:schemeClr val="bg1"/>
                </a:solidFill>
              </a:rPr>
              <a:t>никогда не является особым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Даже </a:t>
            </a:r>
            <a:r>
              <a:rPr lang="ru-RU" dirty="0" smtClean="0">
                <a:solidFill>
                  <a:schemeClr val="bg1"/>
                </a:solidFill>
              </a:rPr>
              <a:t>если значение какого-то </a:t>
            </a:r>
            <a:r>
              <a:rPr lang="ru-RU" dirty="0" smtClean="0">
                <a:solidFill>
                  <a:schemeClr val="bg1"/>
                </a:solidFill>
              </a:rPr>
              <a:t>элемента </a:t>
            </a:r>
            <a:r>
              <a:rPr lang="ru-RU" dirty="0" smtClean="0">
                <a:solidFill>
                  <a:schemeClr val="bg1"/>
                </a:solidFill>
              </a:rPr>
              <a:t>является особым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То </a:t>
            </a:r>
            <a:r>
              <a:rPr lang="ru-RU" dirty="0">
                <a:solidFill>
                  <a:schemeClr val="bg1"/>
                </a:solidFill>
              </a:rPr>
              <a:t>есть доступ к </a:t>
            </a:r>
            <a:r>
              <a:rPr lang="ru-RU" dirty="0" smtClean="0">
                <a:solidFill>
                  <a:schemeClr val="bg1"/>
                </a:solidFill>
              </a:rPr>
              <a:t>элементам </a:t>
            </a:r>
            <a:r>
              <a:rPr lang="ru-RU" dirty="0" smtClean="0">
                <a:solidFill>
                  <a:schemeClr val="bg1"/>
                </a:solidFill>
              </a:rPr>
              <a:t>объединения </a:t>
            </a:r>
            <a:r>
              <a:rPr lang="ru-RU" dirty="0" smtClean="0">
                <a:solidFill>
                  <a:schemeClr val="bg1"/>
                </a:solidFill>
              </a:rPr>
              <a:t>всегда </a:t>
            </a:r>
            <a:r>
              <a:rPr lang="en-US" dirty="0">
                <a:solidFill>
                  <a:schemeClr val="bg1"/>
                </a:solidFill>
              </a:rPr>
              <a:t>well-defined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0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</a:t>
            </a:r>
            <a:r>
              <a:rPr lang="ru-RU" dirty="0" smtClean="0"/>
              <a:t>объединений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Двоичное представление значения типа </a:t>
            </a:r>
            <a:r>
              <a:rPr lang="ru-RU" dirty="0" smtClean="0"/>
              <a:t>объединение состоит из двоичного представления значения одного из его элементов, </a:t>
            </a:r>
            <a:r>
              <a:rPr lang="ru-RU" dirty="0" smtClean="0"/>
              <a:t>за которым могут следовать </a:t>
            </a:r>
            <a:r>
              <a:rPr lang="ru-RU" dirty="0" smtClean="0"/>
              <a:t>выравнивающие байты</a:t>
            </a:r>
          </a:p>
          <a:p>
            <a:pPr lvl="1"/>
            <a:r>
              <a:rPr lang="ru-RU" dirty="0" smtClean="0"/>
              <a:t>Значения </a:t>
            </a:r>
            <a:r>
              <a:rPr lang="ru-RU" dirty="0" smtClean="0"/>
              <a:t>выравнивающих байтов не определены</a:t>
            </a:r>
          </a:p>
          <a:p>
            <a:endParaRPr lang="ru-RU" dirty="0" smtClean="0"/>
          </a:p>
          <a:p>
            <a:r>
              <a:rPr lang="ru-RU" dirty="0" smtClean="0"/>
              <a:t>Значение объединения </a:t>
            </a:r>
            <a:r>
              <a:rPr lang="ru-RU" dirty="0" smtClean="0"/>
              <a:t>никогда не является особым</a:t>
            </a:r>
          </a:p>
          <a:p>
            <a:pPr lvl="1"/>
            <a:r>
              <a:rPr lang="ru-RU" dirty="0" smtClean="0"/>
              <a:t>Даже </a:t>
            </a:r>
            <a:r>
              <a:rPr lang="ru-RU" dirty="0" smtClean="0"/>
              <a:t>если значение какого-то </a:t>
            </a:r>
            <a:r>
              <a:rPr lang="ru-RU" dirty="0" smtClean="0"/>
              <a:t>элемента </a:t>
            </a:r>
            <a:r>
              <a:rPr lang="ru-RU" dirty="0" smtClean="0"/>
              <a:t>является особым</a:t>
            </a:r>
          </a:p>
          <a:p>
            <a:pPr lvl="1"/>
            <a:r>
              <a:rPr lang="ru-RU" dirty="0" smtClean="0"/>
              <a:t>То </a:t>
            </a:r>
            <a:r>
              <a:rPr lang="ru-RU" dirty="0"/>
              <a:t>есть доступ к </a:t>
            </a:r>
            <a:r>
              <a:rPr lang="ru-RU" dirty="0" smtClean="0"/>
              <a:t>элементам </a:t>
            </a:r>
            <a:r>
              <a:rPr lang="ru-RU" dirty="0" smtClean="0"/>
              <a:t>объединения </a:t>
            </a:r>
            <a:r>
              <a:rPr lang="ru-RU" dirty="0" smtClean="0"/>
              <a:t>всегда </a:t>
            </a:r>
            <a:r>
              <a:rPr lang="en-US" dirty="0"/>
              <a:t>well-defined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31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 тип и система типов?</a:t>
            </a:r>
          </a:p>
          <a:p>
            <a:r>
              <a:rPr lang="ru-RU" dirty="0"/>
              <a:t>Классификация типов языка Си</a:t>
            </a:r>
          </a:p>
          <a:p>
            <a:pPr lvl="1"/>
            <a:r>
              <a:rPr lang="ru-RU" dirty="0"/>
              <a:t>Функциональные</a:t>
            </a:r>
          </a:p>
          <a:p>
            <a:pPr lvl="1"/>
            <a:r>
              <a:rPr lang="ru-RU" dirty="0"/>
              <a:t>Полные</a:t>
            </a:r>
            <a:endParaRPr lang="en-US" dirty="0"/>
          </a:p>
          <a:p>
            <a:pPr lvl="2"/>
            <a:r>
              <a:rPr lang="ru-RU" dirty="0"/>
              <a:t>Целые, с плавающей точкой, и т.п.</a:t>
            </a:r>
          </a:p>
          <a:p>
            <a:pPr lvl="1"/>
            <a:r>
              <a:rPr lang="ru-RU" dirty="0"/>
              <a:t>Неполные</a:t>
            </a:r>
          </a:p>
          <a:p>
            <a:pPr lvl="2"/>
            <a:r>
              <a:rPr lang="en-US" dirty="0"/>
              <a:t>void</a:t>
            </a:r>
            <a:r>
              <a:rPr lang="ru-RU" dirty="0"/>
              <a:t> и другие</a:t>
            </a:r>
          </a:p>
          <a:p>
            <a:r>
              <a:rPr lang="ru-RU" dirty="0"/>
              <a:t>Представление типов в памяти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27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Бесконечное семейство типов</a:t>
            </a:r>
          </a:p>
          <a:p>
            <a:endParaRPr lang="ru-RU" dirty="0" smtClean="0"/>
          </a:p>
          <a:p>
            <a:r>
              <a:rPr lang="ru-RU" dirty="0" smtClean="0"/>
              <a:t>Множество значений функционального типа – это функции, имеющие одинаковый прототип</a:t>
            </a:r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Операция – вызов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 зависимости от вида прототипа делятся на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«Функция, возвращающая Т»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en-US" dirty="0">
                <a:solidFill>
                  <a:schemeClr val="bg1"/>
                </a:solidFill>
              </a:rPr>
              <a:t>f();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«Функция, возвращающая Т и принимающая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T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…, T</a:t>
            </a:r>
            <a:r>
              <a:rPr lang="en-US" baseline="-25000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en-US" dirty="0">
                <a:solidFill>
                  <a:schemeClr val="bg1"/>
                </a:solidFill>
              </a:rPr>
              <a:t>f(T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«</a:t>
            </a:r>
            <a:r>
              <a:rPr lang="ru-RU" dirty="0" err="1" smtClean="0">
                <a:solidFill>
                  <a:schemeClr val="bg1"/>
                </a:solidFill>
              </a:rPr>
              <a:t>Вариадическая</a:t>
            </a:r>
            <a:r>
              <a:rPr lang="ru-RU" dirty="0" smtClean="0">
                <a:solidFill>
                  <a:schemeClr val="bg1"/>
                </a:solidFill>
              </a:rPr>
              <a:t> функция, возвращающая Т и принимающая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T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…, T</a:t>
            </a:r>
            <a:r>
              <a:rPr lang="en-US" baseline="-25000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en-US" dirty="0">
                <a:solidFill>
                  <a:schemeClr val="bg1"/>
                </a:solidFill>
              </a:rPr>
              <a:t>f(T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, …);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40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Композиция типов 1/2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Композицией совместимых типов Т1 и Т2 называется тип, построенный по правилам:</a:t>
            </a:r>
          </a:p>
          <a:p>
            <a:endParaRPr lang="ru-RU" dirty="0" smtClean="0"/>
          </a:p>
          <a:p>
            <a:r>
              <a:rPr lang="ru-RU" dirty="0" smtClean="0"/>
              <a:t>Если Т1 (или Т2) – это массив фиксированного размера, то Т1 (соотв. Т2)</a:t>
            </a:r>
          </a:p>
          <a:p>
            <a:pPr lvl="1"/>
            <a:r>
              <a:rPr lang="ru-RU" dirty="0" smtClean="0"/>
              <a:t>С99: Если </a:t>
            </a:r>
            <a:r>
              <a:rPr lang="ru-RU" dirty="0"/>
              <a:t>Т1 </a:t>
            </a:r>
            <a:r>
              <a:rPr lang="ru-RU" dirty="0" smtClean="0"/>
              <a:t>(или </a:t>
            </a:r>
            <a:r>
              <a:rPr lang="ru-RU" dirty="0"/>
              <a:t>Т2) </a:t>
            </a:r>
            <a:r>
              <a:rPr lang="ru-RU" dirty="0" smtClean="0"/>
              <a:t>– это массив переменного размера</a:t>
            </a:r>
            <a:r>
              <a:rPr lang="ru-RU" dirty="0"/>
              <a:t>, то Т1 (соотв. Т2)</a:t>
            </a:r>
          </a:p>
          <a:p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/>
              <a:t>Т1 </a:t>
            </a:r>
            <a:r>
              <a:rPr lang="ru-RU" dirty="0" smtClean="0"/>
              <a:t>(или </a:t>
            </a:r>
            <a:r>
              <a:rPr lang="ru-RU" dirty="0"/>
              <a:t>Т2) </a:t>
            </a:r>
            <a:r>
              <a:rPr lang="ru-RU" dirty="0" smtClean="0"/>
              <a:t>– это </a:t>
            </a:r>
            <a:r>
              <a:rPr lang="ru-RU" dirty="0"/>
              <a:t>прототип функции </a:t>
            </a:r>
            <a:r>
              <a:rPr lang="ru-RU" dirty="0" smtClean="0"/>
              <a:t>(т.е. функция с списком формальных параметров), то </a:t>
            </a:r>
            <a:r>
              <a:rPr lang="ru-RU" dirty="0"/>
              <a:t>Т1 (соотв. Т2</a:t>
            </a:r>
            <a:r>
              <a:rPr lang="ru-RU" dirty="0" smtClean="0"/>
              <a:t>)</a:t>
            </a:r>
            <a:endParaRPr lang="en-US" dirty="0"/>
          </a:p>
          <a:p>
            <a:endParaRPr lang="ru-RU" dirty="0" smtClean="0"/>
          </a:p>
          <a:p>
            <a:r>
              <a:rPr lang="ru-RU" dirty="0" smtClean="0"/>
              <a:t>Если Т1 и Т2 – это прототипы функций, то тип формального параметра композиции является композицией типов формальных параметров</a:t>
            </a:r>
            <a:endParaRPr lang="en-US" dirty="0"/>
          </a:p>
          <a:p>
            <a:endParaRPr lang="ru-RU" dirty="0" smtClean="0"/>
          </a:p>
          <a:p>
            <a:r>
              <a:rPr lang="ru-RU" dirty="0" smtClean="0"/>
              <a:t>Если </a:t>
            </a:r>
            <a:r>
              <a:rPr lang="en-US" dirty="0" smtClean="0"/>
              <a:t>T1 </a:t>
            </a:r>
            <a:r>
              <a:rPr lang="ru-RU" dirty="0" smtClean="0"/>
              <a:t>и </a:t>
            </a:r>
            <a:r>
              <a:rPr lang="en-US" dirty="0" smtClean="0"/>
              <a:t>T2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это производные типы, то правила применяются рекурсивно к типам, от которых произведены Т1 и Т2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883094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Композиция типов 2/2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Единица трансляции А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(*)(),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(*)[3]);</a:t>
            </a:r>
          </a:p>
          <a:p>
            <a:endParaRPr lang="ru-RU" dirty="0" smtClean="0"/>
          </a:p>
          <a:p>
            <a:r>
              <a:rPr lang="ru-RU" dirty="0" smtClean="0"/>
              <a:t>Единица трансляции Б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(*)(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*),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(*)[]);</a:t>
            </a:r>
          </a:p>
          <a:p>
            <a:endParaRPr lang="ru-RU" dirty="0"/>
          </a:p>
          <a:p>
            <a:r>
              <a:rPr lang="ru-RU" dirty="0" smtClean="0"/>
              <a:t>Композиция типов функции </a:t>
            </a:r>
            <a:r>
              <a:rPr lang="en-US" dirty="0" smtClean="0"/>
              <a:t>f</a:t>
            </a:r>
          </a:p>
          <a:p>
            <a:pPr marL="0" indent="0" algn="ctr">
              <a:buNone/>
            </a:pPr>
            <a:r>
              <a:rPr lang="fr-F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fr-F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(*)(</a:t>
            </a:r>
            <a:r>
              <a:rPr lang="fr-F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*), </a:t>
            </a:r>
            <a:r>
              <a:rPr lang="fr-F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(*)[3]);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210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Бесконечное семейство типов</a:t>
            </a:r>
          </a:p>
          <a:p>
            <a:endParaRPr lang="ru-RU" dirty="0" smtClean="0"/>
          </a:p>
          <a:p>
            <a:r>
              <a:rPr lang="ru-RU" dirty="0" smtClean="0"/>
              <a:t>Множество значений функционального типа – это функции, имеющие одинаковый прототип</a:t>
            </a:r>
          </a:p>
          <a:p>
            <a:endParaRPr lang="en-US" dirty="0" smtClean="0"/>
          </a:p>
          <a:p>
            <a:r>
              <a:rPr lang="ru-RU" dirty="0" smtClean="0"/>
              <a:t>Операция – вызов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 зависимости от вида прототипа делятся на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«Функция, возвращающая Т»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en-US" dirty="0">
                <a:solidFill>
                  <a:schemeClr val="bg1"/>
                </a:solidFill>
              </a:rPr>
              <a:t>f();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«Функция, возвращающая Т и принимающая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T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…, T</a:t>
            </a:r>
            <a:r>
              <a:rPr lang="en-US" baseline="-25000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en-US" dirty="0">
                <a:solidFill>
                  <a:schemeClr val="bg1"/>
                </a:solidFill>
              </a:rPr>
              <a:t>f(T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«</a:t>
            </a:r>
            <a:r>
              <a:rPr lang="ru-RU" dirty="0" err="1" smtClean="0">
                <a:solidFill>
                  <a:schemeClr val="bg1"/>
                </a:solidFill>
              </a:rPr>
              <a:t>Вариадическая</a:t>
            </a:r>
            <a:r>
              <a:rPr lang="ru-RU" dirty="0" smtClean="0">
                <a:solidFill>
                  <a:schemeClr val="bg1"/>
                </a:solidFill>
              </a:rPr>
              <a:t> функция, возвращающая Т и принимающая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T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…, T</a:t>
            </a:r>
            <a:r>
              <a:rPr lang="en-US" baseline="-25000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en-US" dirty="0">
                <a:solidFill>
                  <a:schemeClr val="bg1"/>
                </a:solidFill>
              </a:rPr>
              <a:t>f(T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, …);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15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Бесконечное семейство типов</a:t>
            </a:r>
          </a:p>
          <a:p>
            <a:endParaRPr lang="ru-RU" dirty="0" smtClean="0"/>
          </a:p>
          <a:p>
            <a:r>
              <a:rPr lang="ru-RU" dirty="0" smtClean="0"/>
              <a:t>Множество значений функционального типа – это функции, имеющие одинаковый прототип</a:t>
            </a:r>
          </a:p>
          <a:p>
            <a:endParaRPr lang="en-US" dirty="0" smtClean="0"/>
          </a:p>
          <a:p>
            <a:r>
              <a:rPr lang="ru-RU" dirty="0" smtClean="0"/>
              <a:t>Операция – вызов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зависимости от вида прототипа делятся на</a:t>
            </a:r>
          </a:p>
          <a:p>
            <a:pPr lvl="1"/>
            <a:r>
              <a:rPr lang="ru-RU" dirty="0" smtClean="0"/>
              <a:t>«Функция, возвращающая Т»</a:t>
            </a:r>
          </a:p>
          <a:p>
            <a:pPr lvl="2"/>
            <a:r>
              <a:rPr lang="en-US" dirty="0" smtClean="0"/>
              <a:t>T </a:t>
            </a:r>
            <a:r>
              <a:rPr lang="en-US" dirty="0"/>
              <a:t>f();</a:t>
            </a:r>
          </a:p>
          <a:p>
            <a:pPr lvl="1"/>
            <a:r>
              <a:rPr lang="ru-RU" dirty="0" smtClean="0"/>
              <a:t>«Функция, возвращающая Т и принимающая </a:t>
            </a:r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, T</a:t>
            </a:r>
            <a:r>
              <a:rPr lang="en-US" baseline="-25000" dirty="0" smtClean="0"/>
              <a:t>2</a:t>
            </a:r>
            <a:r>
              <a:rPr lang="en-US" dirty="0" smtClean="0"/>
              <a:t>, …, T</a:t>
            </a:r>
            <a:r>
              <a:rPr lang="en-US" baseline="-25000" dirty="0" smtClean="0"/>
              <a:t>N</a:t>
            </a:r>
            <a:r>
              <a:rPr lang="ru-RU" dirty="0" smtClean="0"/>
              <a:t>»</a:t>
            </a:r>
            <a:endParaRPr lang="en-US" dirty="0" smtClean="0"/>
          </a:p>
          <a:p>
            <a:pPr lvl="2"/>
            <a:r>
              <a:rPr lang="en-US" dirty="0" smtClean="0"/>
              <a:t>T </a:t>
            </a:r>
            <a:r>
              <a:rPr lang="en-US" dirty="0"/>
              <a:t>f(T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en-US" dirty="0"/>
              <a:t>);</a:t>
            </a:r>
          </a:p>
          <a:p>
            <a:pPr lvl="1"/>
            <a:r>
              <a:rPr lang="ru-RU" dirty="0" smtClean="0"/>
              <a:t>«</a:t>
            </a:r>
            <a:r>
              <a:rPr lang="ru-RU" dirty="0" err="1" smtClean="0"/>
              <a:t>Вариадическая</a:t>
            </a:r>
            <a:r>
              <a:rPr lang="ru-RU" dirty="0" smtClean="0"/>
              <a:t> функция, возвращающая Т и принимающая </a:t>
            </a:r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, T</a:t>
            </a:r>
            <a:r>
              <a:rPr lang="en-US" baseline="-25000" dirty="0" smtClean="0"/>
              <a:t>2</a:t>
            </a:r>
            <a:r>
              <a:rPr lang="en-US" dirty="0" smtClean="0"/>
              <a:t>, …, T</a:t>
            </a:r>
            <a:r>
              <a:rPr lang="en-US" baseline="-25000" dirty="0" smtClean="0"/>
              <a:t>N</a:t>
            </a:r>
            <a:r>
              <a:rPr lang="ru-RU" dirty="0" smtClean="0"/>
              <a:t>»</a:t>
            </a:r>
          </a:p>
          <a:p>
            <a:pPr lvl="2"/>
            <a:r>
              <a:rPr lang="en-US" dirty="0" smtClean="0"/>
              <a:t>T </a:t>
            </a:r>
            <a:r>
              <a:rPr lang="en-US" dirty="0"/>
              <a:t>f(T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, …, T</a:t>
            </a:r>
            <a:r>
              <a:rPr lang="en-US" baseline="-25000" dirty="0"/>
              <a:t>N</a:t>
            </a:r>
            <a:r>
              <a:rPr lang="en-US" dirty="0"/>
              <a:t>, …);</a:t>
            </a:r>
            <a:endParaRPr lang="ru-RU" dirty="0"/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7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типов в языке Си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Функциональные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Полные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Типы языка Си</a:t>
            </a:r>
            <a:endParaRPr lang="ru-RU" dirty="0"/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73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такое тип и система типов?</a:t>
            </a:r>
          </a:p>
          <a:p>
            <a:r>
              <a:rPr lang="ru-RU" dirty="0" smtClean="0"/>
              <a:t>Классификация типов языка Си</a:t>
            </a:r>
          </a:p>
          <a:p>
            <a:pPr lvl="1"/>
            <a:r>
              <a:rPr lang="ru-RU" dirty="0" smtClean="0"/>
              <a:t>Функциональные</a:t>
            </a:r>
          </a:p>
          <a:p>
            <a:pPr lvl="1"/>
            <a:r>
              <a:rPr lang="ru-RU" dirty="0" smtClean="0"/>
              <a:t>Полные</a:t>
            </a:r>
            <a:endParaRPr lang="en-US" dirty="0" smtClean="0"/>
          </a:p>
          <a:p>
            <a:pPr lvl="2"/>
            <a:r>
              <a:rPr lang="ru-RU" dirty="0"/>
              <a:t>Ц</a:t>
            </a:r>
            <a:r>
              <a:rPr lang="ru-RU" dirty="0" smtClean="0"/>
              <a:t>елые, с плавающей точкой, и т.п.</a:t>
            </a:r>
          </a:p>
          <a:p>
            <a:pPr lvl="1"/>
            <a:r>
              <a:rPr lang="ru-RU" dirty="0" smtClean="0"/>
              <a:t>Неполные</a:t>
            </a:r>
          </a:p>
          <a:p>
            <a:pPr lvl="2"/>
            <a:r>
              <a:rPr lang="en-US" dirty="0" smtClean="0"/>
              <a:t>void</a:t>
            </a:r>
            <a:r>
              <a:rPr lang="ru-RU" dirty="0" smtClean="0"/>
              <a:t> и другие</a:t>
            </a:r>
          </a:p>
          <a:p>
            <a:r>
              <a:rPr lang="ru-RU" dirty="0" smtClean="0"/>
              <a:t>Представление типов в памяти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45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Бесконечное семейство типов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Элементы множества значений имеют известный размер в байтах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45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Бесконечное семейство типов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Элементы множества значений имеют известный размер в байтах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17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Бесконечное семейство типов</a:t>
            </a:r>
          </a:p>
          <a:p>
            <a:endParaRPr lang="ru-RU" dirty="0" smtClean="0"/>
          </a:p>
          <a:p>
            <a:r>
              <a:rPr lang="ru-RU" dirty="0" smtClean="0"/>
              <a:t>Элементы множества значений имеют известный размер в байтах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94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типов в языке Си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Функциональные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Полные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Неполные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Типы языка Си</a:t>
            </a:r>
            <a:endParaRPr lang="ru-RU" dirty="0"/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21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Неполные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Бесконечное семейство типов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Используются для конструирования производных типов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слайды про указатели, массивы, структуры и объединения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18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Неполные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Бесконечное семейство типов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Используются для конструирования производных типов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слайды про указатели, массивы, структуры и объединения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5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Неполные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Бесконечное семейство типов</a:t>
            </a:r>
          </a:p>
          <a:p>
            <a:endParaRPr lang="ru-RU" dirty="0" smtClean="0"/>
          </a:p>
          <a:p>
            <a:r>
              <a:rPr lang="ru-RU" dirty="0" smtClean="0"/>
              <a:t>Используются для конструирования производных типов</a:t>
            </a:r>
          </a:p>
          <a:p>
            <a:pPr lvl="1"/>
            <a:r>
              <a:rPr lang="ru-RU" dirty="0" smtClean="0"/>
              <a:t>см. слайды про указатели, массивы, структуры и объединения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48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типов в языке Си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Функциональные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Полные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Неполные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Целые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Типы языка Си</a:t>
            </a:r>
            <a:endParaRPr lang="ru-RU" dirty="0"/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83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Бесконечное семейство типов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«Бесконечное» – это не опечатка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состоит из обычных или комплексных целых чисел (</a:t>
            </a:r>
            <a:r>
              <a:rPr lang="en-US" dirty="0" smtClean="0">
                <a:solidFill>
                  <a:schemeClr val="bg1"/>
                </a:solidFill>
              </a:rPr>
              <a:t>C99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Для всех целых типов – арифметика и проверка равенства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Дополнительно для </a:t>
            </a:r>
            <a:r>
              <a:rPr lang="ru-RU" dirty="0">
                <a:solidFill>
                  <a:schemeClr val="bg1"/>
                </a:solidFill>
              </a:rPr>
              <a:t>обычных целых – </a:t>
            </a:r>
            <a:r>
              <a:rPr lang="ru-RU" dirty="0" smtClean="0">
                <a:solidFill>
                  <a:schemeClr val="bg1"/>
                </a:solidFill>
              </a:rPr>
              <a:t>побитовые и проверка порядка</a:t>
            </a:r>
          </a:p>
          <a:p>
            <a:pPr lvl="1"/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Результат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арифметических операций над некоторыми значениями может быть не определён или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implementation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defined</a:t>
            </a:r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Результат сравнения всегда определён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89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Бесконечное семейство типов</a:t>
            </a:r>
          </a:p>
          <a:p>
            <a:pPr lvl="1"/>
            <a:r>
              <a:rPr lang="ru-RU" dirty="0" smtClean="0"/>
              <a:t>«Бесконечное» – это не опечатка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состоит из обычных или комплексных целых чисел (</a:t>
            </a:r>
            <a:r>
              <a:rPr lang="en-US" dirty="0" smtClean="0">
                <a:solidFill>
                  <a:schemeClr val="bg1"/>
                </a:solidFill>
              </a:rPr>
              <a:t>C99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Для всех целых типов – арифметика и проверка равенства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Дополнительно для </a:t>
            </a:r>
            <a:r>
              <a:rPr lang="ru-RU" dirty="0">
                <a:solidFill>
                  <a:schemeClr val="bg1"/>
                </a:solidFill>
              </a:rPr>
              <a:t>обычных целых – </a:t>
            </a:r>
            <a:r>
              <a:rPr lang="ru-RU" dirty="0" smtClean="0">
                <a:solidFill>
                  <a:schemeClr val="bg1"/>
                </a:solidFill>
              </a:rPr>
              <a:t>побитовые и проверка порядка</a:t>
            </a:r>
          </a:p>
          <a:p>
            <a:pPr lvl="1"/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Результат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арифметических операций над некоторыми значениями может быть не определён или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implementation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defined</a:t>
            </a:r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Результат сравнения всегда определён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11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тип и система типов?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Тип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данных – это множество значений и набор операций над ними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Система типов языка программирования – это набор правил, который назначает типы переменным, выражениям, функциям и т.п. частям программы на этом языке</a:t>
            </a: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54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Бесконечное семейство типов</a:t>
            </a:r>
          </a:p>
          <a:p>
            <a:pPr lvl="1"/>
            <a:r>
              <a:rPr lang="ru-RU" dirty="0" smtClean="0"/>
              <a:t>«Бесконечное» – это не опечатка</a:t>
            </a:r>
          </a:p>
          <a:p>
            <a:endParaRPr lang="ru-RU" dirty="0" smtClean="0"/>
          </a:p>
          <a:p>
            <a:r>
              <a:rPr lang="ru-RU" dirty="0" smtClean="0"/>
              <a:t>Множество значений состоит из обычных или комплексных целых чисел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Для всех целых типов – арифметика и проверка равенства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Дополнительно для </a:t>
            </a:r>
            <a:r>
              <a:rPr lang="ru-RU" dirty="0">
                <a:solidFill>
                  <a:schemeClr val="bg1"/>
                </a:solidFill>
              </a:rPr>
              <a:t>обычных целых – </a:t>
            </a:r>
            <a:r>
              <a:rPr lang="ru-RU" dirty="0" smtClean="0">
                <a:solidFill>
                  <a:schemeClr val="bg1"/>
                </a:solidFill>
              </a:rPr>
              <a:t>побитовые и проверка порядка</a:t>
            </a:r>
          </a:p>
          <a:p>
            <a:pPr lvl="1"/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Результат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арифметических операций над некоторыми значениями может быть не определён или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implementation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defined</a:t>
            </a:r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Результат сравнения всегда определён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2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Бесконечное семейство типов</a:t>
            </a:r>
          </a:p>
          <a:p>
            <a:pPr lvl="1"/>
            <a:r>
              <a:rPr lang="ru-RU" dirty="0" smtClean="0"/>
              <a:t>«Бесконечное» – это не опечатка</a:t>
            </a:r>
          </a:p>
          <a:p>
            <a:endParaRPr lang="ru-RU" dirty="0" smtClean="0"/>
          </a:p>
          <a:p>
            <a:r>
              <a:rPr lang="ru-RU" dirty="0" smtClean="0"/>
              <a:t>Множество значений состоит из обычных или комплексных целых чисел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</a:p>
          <a:p>
            <a:endParaRPr lang="ru-RU" dirty="0"/>
          </a:p>
          <a:p>
            <a:r>
              <a:rPr lang="ru-RU" dirty="0" smtClean="0"/>
              <a:t>Операции</a:t>
            </a:r>
          </a:p>
          <a:p>
            <a:pPr lvl="1"/>
            <a:r>
              <a:rPr lang="ru-RU" dirty="0" smtClean="0"/>
              <a:t>Для всех целых типов – арифметика и проверка равенства</a:t>
            </a:r>
          </a:p>
          <a:p>
            <a:pPr lvl="1"/>
            <a:r>
              <a:rPr lang="ru-RU" dirty="0" smtClean="0"/>
              <a:t>Дополнительно для </a:t>
            </a:r>
            <a:r>
              <a:rPr lang="ru-RU" dirty="0"/>
              <a:t>обычных целых – </a:t>
            </a:r>
            <a:r>
              <a:rPr lang="ru-RU" dirty="0" smtClean="0"/>
              <a:t>побитовые и проверка порядка</a:t>
            </a:r>
          </a:p>
          <a:p>
            <a:pPr lvl="1"/>
            <a:endParaRPr lang="ru-RU" dirty="0" smtClean="0">
              <a:sym typeface="Symbol" panose="05050102010706020507" pitchFamily="18" charset="2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Результат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арифметических операций над некоторыми значениями может быть не определён или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implementation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defined</a:t>
            </a:r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Результат сравнения всегда определён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56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Бесконечное семейство типов</a:t>
            </a:r>
          </a:p>
          <a:p>
            <a:pPr lvl="1"/>
            <a:r>
              <a:rPr lang="ru-RU" dirty="0" smtClean="0"/>
              <a:t>«Бесконечное» – это не опечатка</a:t>
            </a:r>
          </a:p>
          <a:p>
            <a:endParaRPr lang="ru-RU" dirty="0" smtClean="0"/>
          </a:p>
          <a:p>
            <a:r>
              <a:rPr lang="ru-RU" dirty="0" smtClean="0"/>
              <a:t>Множество значений состоит из обычных или комплексных целых чисел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</a:p>
          <a:p>
            <a:endParaRPr lang="ru-RU" dirty="0"/>
          </a:p>
          <a:p>
            <a:r>
              <a:rPr lang="ru-RU" dirty="0" smtClean="0"/>
              <a:t>Операции</a:t>
            </a:r>
          </a:p>
          <a:p>
            <a:pPr lvl="1"/>
            <a:r>
              <a:rPr lang="ru-RU" dirty="0" smtClean="0"/>
              <a:t>Для всех целых типов – арифметика и проверка равенства</a:t>
            </a:r>
          </a:p>
          <a:p>
            <a:pPr lvl="1"/>
            <a:r>
              <a:rPr lang="ru-RU" dirty="0" smtClean="0"/>
              <a:t>Дополнительно для </a:t>
            </a:r>
            <a:r>
              <a:rPr lang="ru-RU" dirty="0"/>
              <a:t>обычных целых – </a:t>
            </a:r>
            <a:r>
              <a:rPr lang="ru-RU" dirty="0" smtClean="0"/>
              <a:t>побитовые и проверка порядка</a:t>
            </a:r>
          </a:p>
          <a:p>
            <a:pPr lvl="1"/>
            <a:endParaRPr lang="ru-RU" dirty="0" smtClean="0">
              <a:sym typeface="Symbol" panose="05050102010706020507" pitchFamily="18" charset="2"/>
            </a:endParaRPr>
          </a:p>
          <a:p>
            <a:pPr lvl="1"/>
            <a:r>
              <a:rPr lang="ru-RU" dirty="0" smtClean="0">
                <a:sym typeface="Symbol" panose="05050102010706020507" pitchFamily="18" charset="2"/>
              </a:rPr>
              <a:t>Результат </a:t>
            </a:r>
            <a:r>
              <a:rPr lang="ru-RU" dirty="0">
                <a:sym typeface="Symbol" panose="05050102010706020507" pitchFamily="18" charset="2"/>
              </a:rPr>
              <a:t>арифметических операций над некоторыми значениями может быть не определён или </a:t>
            </a:r>
            <a:r>
              <a:rPr lang="en-US" dirty="0">
                <a:sym typeface="Symbol" panose="05050102010706020507" pitchFamily="18" charset="2"/>
              </a:rPr>
              <a:t>implementation </a:t>
            </a:r>
            <a:r>
              <a:rPr lang="en-US" dirty="0" smtClean="0">
                <a:sym typeface="Symbol" panose="05050102010706020507" pitchFamily="18" charset="2"/>
              </a:rPr>
              <a:t>defined</a:t>
            </a:r>
            <a:endParaRPr lang="ru-RU" dirty="0" smtClean="0">
              <a:sym typeface="Symbol" panose="05050102010706020507" pitchFamily="18" charset="2"/>
            </a:endParaRPr>
          </a:p>
          <a:p>
            <a:pPr lvl="1"/>
            <a:r>
              <a:rPr lang="ru-RU" dirty="0" smtClean="0">
                <a:sym typeface="Symbol" panose="05050102010706020507" pitchFamily="18" charset="2"/>
              </a:rPr>
              <a:t>Результат сравнения всегда определён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26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типов в языке Си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Функциональные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Полные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Неполные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Целые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плавающей точкой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Типы языка Си</a:t>
            </a:r>
            <a:endParaRPr lang="ru-RU" dirty="0"/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71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с «плавающей точкой»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Конечное семейство типов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содержит обычные или комплексные нецелые числа (</a:t>
            </a:r>
            <a:r>
              <a:rPr lang="en-US" dirty="0" smtClean="0">
                <a:solidFill>
                  <a:schemeClr val="bg1"/>
                </a:solidFill>
              </a:rPr>
              <a:t>C99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Как правило, целые числа тоже содержит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Арифметика, проверка равенства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Для обычных чисел с плавающей точкой – проверка порядка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Результат арифметических операций всегда определен, но может отличаться </a:t>
            </a:r>
            <a:r>
              <a:rPr lang="ru-RU" dirty="0">
                <a:solidFill>
                  <a:schemeClr val="bg1"/>
                </a:solidFill>
              </a:rPr>
              <a:t>от результата </a:t>
            </a:r>
            <a:r>
              <a:rPr lang="ru-RU" dirty="0" smtClean="0">
                <a:solidFill>
                  <a:schemeClr val="bg1"/>
                </a:solidFill>
              </a:rPr>
              <a:t>соотв. арифметической операции в математике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Результат сравнения всегда определён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34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с «плавающей точкой»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Конечное семейство типов</a:t>
            </a:r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содержит обычные или комплексные нецелые числа (</a:t>
            </a:r>
            <a:r>
              <a:rPr lang="en-US" dirty="0" smtClean="0">
                <a:solidFill>
                  <a:schemeClr val="bg1"/>
                </a:solidFill>
              </a:rPr>
              <a:t>C99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Как правило, целые числа тоже содержит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Арифметика, проверка равенства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Для обычных чисел с плавающей точкой – проверка порядка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Результат арифметических операций всегда определен, но может отличаться </a:t>
            </a:r>
            <a:r>
              <a:rPr lang="ru-RU" dirty="0">
                <a:solidFill>
                  <a:schemeClr val="bg1"/>
                </a:solidFill>
              </a:rPr>
              <a:t>от результата </a:t>
            </a:r>
            <a:r>
              <a:rPr lang="ru-RU" dirty="0" smtClean="0">
                <a:solidFill>
                  <a:schemeClr val="bg1"/>
                </a:solidFill>
              </a:rPr>
              <a:t>соотв. арифметической операции в математике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Результат сравнения всегда определён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11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с «плавающей точкой»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Конечное семейство типов</a:t>
            </a:r>
          </a:p>
          <a:p>
            <a:endParaRPr lang="ru-RU" dirty="0"/>
          </a:p>
          <a:p>
            <a:r>
              <a:rPr lang="ru-RU" dirty="0" smtClean="0"/>
              <a:t>Множество значений содержит обычные или комплексные нецелые числа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Как правило, целые числа тоже содержит</a:t>
            </a:r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Арифметика, проверка равенства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Для обычных чисел с плавающей точкой – проверка порядка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Результат арифметических операций всегда определен, но может отличаться </a:t>
            </a:r>
            <a:r>
              <a:rPr lang="ru-RU" dirty="0">
                <a:solidFill>
                  <a:schemeClr val="bg1"/>
                </a:solidFill>
              </a:rPr>
              <a:t>от результата </a:t>
            </a:r>
            <a:r>
              <a:rPr lang="ru-RU" dirty="0" smtClean="0">
                <a:solidFill>
                  <a:schemeClr val="bg1"/>
                </a:solidFill>
              </a:rPr>
              <a:t>соотв. арифметической операции в математике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Результат сравнения всегда определён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91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с «плавающей точкой»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Конечное семейство типов</a:t>
            </a:r>
          </a:p>
          <a:p>
            <a:endParaRPr lang="ru-RU" dirty="0"/>
          </a:p>
          <a:p>
            <a:r>
              <a:rPr lang="ru-RU" dirty="0" smtClean="0"/>
              <a:t>Множество значений содержит обычные или комплексные нецелые числа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Как правило, целые числа тоже содержит</a:t>
            </a:r>
          </a:p>
          <a:p>
            <a:endParaRPr lang="ru-RU" dirty="0"/>
          </a:p>
          <a:p>
            <a:r>
              <a:rPr lang="ru-RU" dirty="0" smtClean="0"/>
              <a:t>Операции</a:t>
            </a:r>
          </a:p>
          <a:p>
            <a:pPr lvl="1"/>
            <a:r>
              <a:rPr lang="ru-RU" dirty="0" smtClean="0"/>
              <a:t>Арифметика, проверка равенства</a:t>
            </a:r>
          </a:p>
          <a:p>
            <a:pPr lvl="1"/>
            <a:r>
              <a:rPr lang="ru-RU" dirty="0" smtClean="0"/>
              <a:t>Для обычных чисел с плавающей точкой – проверка порядка</a:t>
            </a:r>
          </a:p>
          <a:p>
            <a:pPr lvl="1"/>
            <a:endParaRPr lang="ru-RU" dirty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Результат арифметических операций всегда определен, но может отличаться </a:t>
            </a:r>
            <a:r>
              <a:rPr lang="ru-RU" dirty="0">
                <a:solidFill>
                  <a:schemeClr val="bg1"/>
                </a:solidFill>
              </a:rPr>
              <a:t>от результата </a:t>
            </a:r>
            <a:r>
              <a:rPr lang="ru-RU" dirty="0" smtClean="0">
                <a:solidFill>
                  <a:schemeClr val="bg1"/>
                </a:solidFill>
              </a:rPr>
              <a:t>соотв. арифметической операции в математике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Результат сравнения всегда определён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32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с «плавающей точкой»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Конечное семейство типов</a:t>
            </a:r>
          </a:p>
          <a:p>
            <a:endParaRPr lang="ru-RU" dirty="0"/>
          </a:p>
          <a:p>
            <a:r>
              <a:rPr lang="ru-RU" dirty="0" smtClean="0"/>
              <a:t>Множество значений содержит обычные или комплексные нецелые числа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Как правило, целые числа тоже содержит</a:t>
            </a:r>
          </a:p>
          <a:p>
            <a:endParaRPr lang="ru-RU" dirty="0"/>
          </a:p>
          <a:p>
            <a:r>
              <a:rPr lang="ru-RU" dirty="0" smtClean="0"/>
              <a:t>Операции</a:t>
            </a:r>
          </a:p>
          <a:p>
            <a:pPr lvl="1"/>
            <a:r>
              <a:rPr lang="ru-RU" dirty="0" smtClean="0"/>
              <a:t>Арифметика, проверка равенства</a:t>
            </a:r>
          </a:p>
          <a:p>
            <a:pPr lvl="1"/>
            <a:r>
              <a:rPr lang="ru-RU" dirty="0" smtClean="0"/>
              <a:t>Для обычных чисел с плавающей точкой – проверка порядка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Результат арифметических операций всегда определен, но может отличаться </a:t>
            </a:r>
            <a:r>
              <a:rPr lang="ru-RU" dirty="0"/>
              <a:t>от результата </a:t>
            </a:r>
            <a:r>
              <a:rPr lang="ru-RU" dirty="0" smtClean="0"/>
              <a:t>соотв. арифметической операции в математике</a:t>
            </a:r>
          </a:p>
          <a:p>
            <a:pPr lvl="1"/>
            <a:r>
              <a:rPr lang="ru-RU" dirty="0" smtClean="0"/>
              <a:t>Результат сравнения всегда определён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типов в языке Си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Функциональные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Полные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Неполные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Целые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плавающей точкой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Производные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Типы языка Си</a:t>
            </a:r>
            <a:endParaRPr lang="ru-RU" dirty="0"/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7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тип и система типов?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</a:t>
            </a:r>
            <a:r>
              <a:rPr lang="en-US" dirty="0" smtClean="0"/>
              <a:t> </a:t>
            </a:r>
            <a:r>
              <a:rPr lang="ru-RU" dirty="0" smtClean="0"/>
              <a:t>данных – это множество значений и набор операций над ними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Результат операции может принадлежать множеству значений другого типа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Например, результат сравнения чисел принадлежит множеству значений булевского типа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Система типов языка программирования – это набор правил, который назначает типы переменным, выражениям, функциям и т.п. частям программы на этом языке</a:t>
            </a:r>
          </a:p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39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Бесконечное семейство типов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и набор операций выражаются через множества значений и наборы операций других типов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24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Бесконечное семейство типов</a:t>
            </a:r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и набор операций выражаются через множества значений и наборы операций других типов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90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Бесконечное семейство типов</a:t>
            </a:r>
          </a:p>
          <a:p>
            <a:endParaRPr lang="ru-RU" dirty="0"/>
          </a:p>
          <a:p>
            <a:r>
              <a:rPr lang="ru-RU" dirty="0" smtClean="0"/>
              <a:t>Множество значений и набор операций выражаются через множества значений и наборы операций других типов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38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типов в языке Си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Функциональные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Полные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Неполные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Целые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плавающей точкой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Производные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Типы языка Си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Перечислимые (</a:t>
            </a:r>
            <a:r>
              <a:rPr lang="en-US" dirty="0" err="1" smtClean="0"/>
              <a:t>enum</a:t>
            </a:r>
            <a:r>
              <a:rPr lang="ru-RU" dirty="0" smtClean="0"/>
              <a:t>)</a:t>
            </a:r>
            <a:endParaRPr lang="ru-RU" dirty="0"/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97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Перечислимые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Бесконечное семейство типов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перечислимого типа – это значения именованных констант, описанных внутри </a:t>
            </a:r>
            <a:r>
              <a:rPr lang="en-US" dirty="0" smtClean="0">
                <a:solidFill>
                  <a:schemeClr val="bg1"/>
                </a:solidFill>
              </a:rPr>
              <a:t>{} </a:t>
            </a:r>
            <a:r>
              <a:rPr lang="ru-RU" dirty="0" smtClean="0">
                <a:solidFill>
                  <a:schemeClr val="bg1"/>
                </a:solidFill>
              </a:rPr>
              <a:t>после соответствующего </a:t>
            </a:r>
            <a:r>
              <a:rPr lang="en-US" dirty="0" err="1" smtClean="0">
                <a:solidFill>
                  <a:schemeClr val="bg1"/>
                </a:solidFill>
              </a:rPr>
              <a:t>enum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Операции см. на слайде про целые типы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50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Перечислимые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Бесконечное семейство типов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перечислимого типа – это значения именованных констант, описанных внутри </a:t>
            </a:r>
            <a:r>
              <a:rPr lang="en-US" dirty="0" smtClean="0">
                <a:solidFill>
                  <a:schemeClr val="bg1"/>
                </a:solidFill>
              </a:rPr>
              <a:t>{} </a:t>
            </a:r>
            <a:r>
              <a:rPr lang="ru-RU" dirty="0" smtClean="0">
                <a:solidFill>
                  <a:schemeClr val="bg1"/>
                </a:solidFill>
              </a:rPr>
              <a:t>после соответствующего </a:t>
            </a:r>
            <a:r>
              <a:rPr lang="en-US" dirty="0" err="1" smtClean="0">
                <a:solidFill>
                  <a:schemeClr val="bg1"/>
                </a:solidFill>
              </a:rPr>
              <a:t>enum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Операции см. на слайде про целые типы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85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Перечислимые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Бесконечное семейство типов</a:t>
            </a:r>
          </a:p>
          <a:p>
            <a:endParaRPr lang="ru-RU" dirty="0" smtClean="0"/>
          </a:p>
          <a:p>
            <a:r>
              <a:rPr lang="ru-RU" dirty="0" smtClean="0"/>
              <a:t>Множество значений перечислимого типа – это значения именованных констант, описанных внутри </a:t>
            </a:r>
            <a:r>
              <a:rPr lang="en-US" dirty="0" smtClean="0"/>
              <a:t>{} </a:t>
            </a:r>
            <a:r>
              <a:rPr lang="ru-RU" dirty="0" smtClean="0"/>
              <a:t>после соответствующего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Операции см. на слайде про целые типы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4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Перечислимые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Бесконечное семейство типов</a:t>
            </a:r>
          </a:p>
          <a:p>
            <a:endParaRPr lang="ru-RU" dirty="0" smtClean="0"/>
          </a:p>
          <a:p>
            <a:r>
              <a:rPr lang="ru-RU" dirty="0" smtClean="0"/>
              <a:t>Множество значений перечислимого типа – это значения именованных констант, описанных внутри </a:t>
            </a:r>
            <a:r>
              <a:rPr lang="en-US" dirty="0" smtClean="0"/>
              <a:t>{} </a:t>
            </a:r>
            <a:r>
              <a:rPr lang="ru-RU" dirty="0" smtClean="0"/>
              <a:t>после соответствующего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</a:p>
          <a:p>
            <a:endParaRPr lang="ru-RU" dirty="0" smtClean="0"/>
          </a:p>
          <a:p>
            <a:r>
              <a:rPr lang="ru-RU" dirty="0" smtClean="0"/>
              <a:t>Операции см. на слайде про целые типы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90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типов в языке Си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Функциональные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Полные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Неполные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Целые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плавающей точкой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Производные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Типы языка Си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Перечислимые (</a:t>
            </a:r>
            <a:r>
              <a:rPr lang="en-US" dirty="0" err="1" smtClean="0"/>
              <a:t>enum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2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</a:t>
            </a:r>
            <a:r>
              <a:rPr lang="en-US" dirty="0" smtClean="0"/>
              <a:t>char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Множество значений является интервалом и содержит не менее 128 неотрицательных элементов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неотрицательные элементы взаимно-однозначно соответствуют символам </a:t>
            </a:r>
            <a:r>
              <a:rPr lang="en-US" dirty="0" smtClean="0">
                <a:solidFill>
                  <a:schemeClr val="bg1"/>
                </a:solidFill>
              </a:rPr>
              <a:t>ASCII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наличие отрицательных значений является </a:t>
            </a:r>
            <a:r>
              <a:rPr lang="en-US" dirty="0" smtClean="0">
                <a:solidFill>
                  <a:schemeClr val="bg1"/>
                </a:solidFill>
              </a:rPr>
              <a:t>implementation defined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обычно множество значений </a:t>
            </a:r>
            <a:r>
              <a:rPr lang="en-US" dirty="0" smtClean="0">
                <a:solidFill>
                  <a:schemeClr val="bg1"/>
                </a:solidFill>
              </a:rPr>
              <a:t>char </a:t>
            </a:r>
            <a:r>
              <a:rPr lang="ru-RU" dirty="0" smtClean="0">
                <a:solidFill>
                  <a:schemeClr val="bg1"/>
                </a:solidFill>
              </a:rPr>
              <a:t>содержит 256 элементов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Набор операций см. на слайде про целые типы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78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тип и система типов?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</a:t>
            </a:r>
            <a:r>
              <a:rPr lang="en-US" dirty="0" smtClean="0"/>
              <a:t> </a:t>
            </a:r>
            <a:r>
              <a:rPr lang="ru-RU" dirty="0" smtClean="0"/>
              <a:t>данных – это множество значений и набор операций над ними</a:t>
            </a:r>
          </a:p>
          <a:p>
            <a:pPr lvl="1"/>
            <a:r>
              <a:rPr lang="ru-RU" dirty="0" smtClean="0"/>
              <a:t>Результат операции может принадлежать множеству значений другого типа</a:t>
            </a:r>
          </a:p>
          <a:p>
            <a:pPr lvl="2"/>
            <a:r>
              <a:rPr lang="ru-RU" dirty="0" smtClean="0"/>
              <a:t>Например, результат сравнения чисел принадлежит множеству значений булевского типа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Система типов языка программирования – это набор правил, который назначает типы переменным, выражениям, функциям и т.п. частям программы на этом языке</a:t>
            </a:r>
          </a:p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82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</a:t>
            </a:r>
            <a:r>
              <a:rPr lang="en-US" dirty="0" smtClean="0"/>
              <a:t>char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Множество значений является интервалом и содержит не менее 128 неотрицательных элементов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неотрицательные элементы взаимно-однозначно соответствуют символам </a:t>
            </a:r>
            <a:r>
              <a:rPr lang="en-US" dirty="0" smtClean="0">
                <a:solidFill>
                  <a:schemeClr val="bg1"/>
                </a:solidFill>
              </a:rPr>
              <a:t>ASCII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наличие отрицательных значений является </a:t>
            </a:r>
            <a:r>
              <a:rPr lang="en-US" dirty="0" smtClean="0">
                <a:solidFill>
                  <a:schemeClr val="bg1"/>
                </a:solidFill>
              </a:rPr>
              <a:t>implementation defined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обычно множество значений </a:t>
            </a:r>
            <a:r>
              <a:rPr lang="en-US" dirty="0" smtClean="0">
                <a:solidFill>
                  <a:schemeClr val="bg1"/>
                </a:solidFill>
              </a:rPr>
              <a:t>char </a:t>
            </a:r>
            <a:r>
              <a:rPr lang="ru-RU" dirty="0" smtClean="0">
                <a:solidFill>
                  <a:schemeClr val="bg1"/>
                </a:solidFill>
              </a:rPr>
              <a:t>содержит 256 элементов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Набор операций см. на слайде про целые типы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17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</a:t>
            </a:r>
            <a:r>
              <a:rPr lang="en-US" dirty="0" smtClean="0"/>
              <a:t>char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Множество значений является интервалом и содержит не менее 128 неотрицательных элементов</a:t>
            </a:r>
          </a:p>
          <a:p>
            <a:pPr lvl="1"/>
            <a:r>
              <a:rPr lang="ru-RU" dirty="0" smtClean="0"/>
              <a:t>неотрицательные элементы взаимно-однозначно соответствуют символам </a:t>
            </a:r>
            <a:r>
              <a:rPr lang="en-US" dirty="0" smtClean="0"/>
              <a:t>ASCII</a:t>
            </a:r>
            <a:endParaRPr lang="ru-RU" dirty="0" smtClean="0"/>
          </a:p>
          <a:p>
            <a:pPr lvl="1"/>
            <a:r>
              <a:rPr lang="ru-RU" dirty="0" smtClean="0"/>
              <a:t>наличие отрицательных значений является </a:t>
            </a:r>
            <a:r>
              <a:rPr lang="en-US" dirty="0" smtClean="0"/>
              <a:t>implementation defined</a:t>
            </a:r>
            <a:endParaRPr lang="ru-RU" dirty="0" smtClean="0"/>
          </a:p>
          <a:p>
            <a:pPr lvl="1"/>
            <a:r>
              <a:rPr lang="ru-RU" dirty="0" smtClean="0"/>
              <a:t>обычно множество значений </a:t>
            </a:r>
            <a:r>
              <a:rPr lang="en-US" dirty="0" smtClean="0"/>
              <a:t>char </a:t>
            </a:r>
            <a:r>
              <a:rPr lang="ru-RU" dirty="0" smtClean="0"/>
              <a:t>содержит 256 элементов</a:t>
            </a:r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Набор операций см. на слайде про целые типы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88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</a:t>
            </a:r>
            <a:r>
              <a:rPr lang="en-US" dirty="0" smtClean="0"/>
              <a:t>char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Множество значений является интервалом и содержит не менее 128 неотрицательных элементов</a:t>
            </a:r>
          </a:p>
          <a:p>
            <a:pPr lvl="1"/>
            <a:r>
              <a:rPr lang="ru-RU" dirty="0" smtClean="0"/>
              <a:t>неотрицательные элементы взаимно-однозначно соответствуют символам </a:t>
            </a:r>
            <a:r>
              <a:rPr lang="en-US" dirty="0" smtClean="0"/>
              <a:t>ASCII</a:t>
            </a:r>
            <a:endParaRPr lang="ru-RU" dirty="0" smtClean="0"/>
          </a:p>
          <a:p>
            <a:pPr lvl="1"/>
            <a:r>
              <a:rPr lang="ru-RU" dirty="0" smtClean="0"/>
              <a:t>наличие отрицательных значений является </a:t>
            </a:r>
            <a:r>
              <a:rPr lang="en-US" dirty="0" smtClean="0"/>
              <a:t>implementation defined</a:t>
            </a:r>
            <a:endParaRPr lang="ru-RU" dirty="0" smtClean="0"/>
          </a:p>
          <a:p>
            <a:pPr lvl="1"/>
            <a:r>
              <a:rPr lang="ru-RU" dirty="0" smtClean="0"/>
              <a:t>обычно множество значений </a:t>
            </a:r>
            <a:r>
              <a:rPr lang="en-US" dirty="0" smtClean="0"/>
              <a:t>char </a:t>
            </a:r>
            <a:r>
              <a:rPr lang="ru-RU" dirty="0" smtClean="0"/>
              <a:t>содержит 256 элементов</a:t>
            </a:r>
          </a:p>
          <a:p>
            <a:endParaRPr lang="ru-RU" dirty="0"/>
          </a:p>
          <a:p>
            <a:r>
              <a:rPr lang="ru-RU" dirty="0" smtClean="0"/>
              <a:t>Набор операций см. на слайде про целые типы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02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типов в языке Си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Функциональные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Полные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Неполные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Целые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Производные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Типы языка Си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Перечислимые (</a:t>
            </a:r>
            <a:r>
              <a:rPr lang="en-US" dirty="0" err="1" smtClean="0"/>
              <a:t>enum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signed char, short, 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, long, 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r>
              <a:rPr lang="en-US" sz="1400" dirty="0" smtClean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53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Знаковые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Конечное семейство типов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знакового типа является интервалом целых чисел и содержит отрицательные и неотрицательные значения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signed char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 short 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int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 long  long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long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(char) ==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(signed char)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52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Знаковые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Конечное семейство типов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знакового типа является интервалом целых чисел и содержит отрицательные и неотрицательные значения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signed char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 short 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int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 long  long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long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(char) ==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(signed char)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7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Знаковые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Конечное семейство типов</a:t>
            </a:r>
          </a:p>
          <a:p>
            <a:endParaRPr lang="ru-RU" dirty="0" smtClean="0"/>
          </a:p>
          <a:p>
            <a:r>
              <a:rPr lang="ru-RU" dirty="0" smtClean="0"/>
              <a:t>Множество значений знакового типа является интервалом целых чисел и содержит </a:t>
            </a:r>
            <a:r>
              <a:rPr lang="ru-RU" dirty="0" smtClean="0"/>
              <a:t>отрицательные, </a:t>
            </a:r>
            <a:r>
              <a:rPr lang="ru-RU" dirty="0"/>
              <a:t>положительные значения и ноль </a:t>
            </a:r>
            <a:r>
              <a:rPr lang="en-US" dirty="0" smtClean="0">
                <a:solidFill>
                  <a:schemeClr val="bg1"/>
                </a:solidFill>
              </a:rPr>
              <a:t>signed </a:t>
            </a:r>
            <a:r>
              <a:rPr lang="en-US" dirty="0" smtClean="0">
                <a:solidFill>
                  <a:schemeClr val="bg1"/>
                </a:solidFill>
              </a:rPr>
              <a:t>char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 short 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int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 long  long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long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(char) ==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(signed char)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07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Знаковые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Конечное семейство типов</a:t>
            </a:r>
          </a:p>
          <a:p>
            <a:endParaRPr lang="ru-RU" dirty="0" smtClean="0"/>
          </a:p>
          <a:p>
            <a:r>
              <a:rPr lang="ru-RU" dirty="0" smtClean="0"/>
              <a:t>Множество значений знакового типа является интервалом целых чисел и </a:t>
            </a:r>
            <a:r>
              <a:rPr lang="ru-RU" dirty="0"/>
              <a:t>содержит отрицательные, положительные значения и ноль</a:t>
            </a:r>
          </a:p>
          <a:p>
            <a:pPr lvl="1"/>
            <a:r>
              <a:rPr lang="ru-RU" dirty="0"/>
              <a:t>0 </a:t>
            </a:r>
            <a:r>
              <a:rPr lang="ru-RU" dirty="0">
                <a:sym typeface="Symbol" panose="05050102010706020507" pitchFamily="18" charset="2"/>
              </a:rPr>
              <a:t> </a:t>
            </a:r>
            <a:r>
              <a:rPr lang="en-US" dirty="0"/>
              <a:t>signed char </a:t>
            </a:r>
            <a:r>
              <a:rPr lang="en-US" dirty="0">
                <a:sym typeface="Symbol" panose="05050102010706020507" pitchFamily="18" charset="2"/>
              </a:rPr>
              <a:t> short  </a:t>
            </a:r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 long  long </a:t>
            </a:r>
            <a:r>
              <a:rPr lang="en-US" dirty="0" err="1">
                <a:sym typeface="Symbol" panose="05050102010706020507" pitchFamily="18" charset="2"/>
              </a:rPr>
              <a:t>long</a:t>
            </a:r>
            <a:endParaRPr lang="ru-RU" dirty="0"/>
          </a:p>
          <a:p>
            <a:pPr lvl="1"/>
            <a:r>
              <a:rPr lang="en-US" dirty="0" err="1" smtClean="0"/>
              <a:t>sizeof</a:t>
            </a:r>
            <a:r>
              <a:rPr lang="en-US" dirty="0" smtClean="0"/>
              <a:t>(char</a:t>
            </a:r>
            <a:r>
              <a:rPr lang="en-US" dirty="0"/>
              <a:t>) == </a:t>
            </a:r>
            <a:r>
              <a:rPr lang="en-US" dirty="0" err="1"/>
              <a:t>sizeof</a:t>
            </a:r>
            <a:r>
              <a:rPr lang="en-US" dirty="0"/>
              <a:t>(signed char)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7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Знаковые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Конечное семейство типов</a:t>
            </a:r>
          </a:p>
          <a:p>
            <a:endParaRPr lang="ru-RU" dirty="0" smtClean="0"/>
          </a:p>
          <a:p>
            <a:r>
              <a:rPr lang="ru-RU" dirty="0" smtClean="0"/>
              <a:t>Множество значений знакового типа является интервалом целых чисел и содержит </a:t>
            </a:r>
            <a:r>
              <a:rPr lang="ru-RU" dirty="0" smtClean="0"/>
              <a:t>отрицательные, положительные значения и ноль</a:t>
            </a:r>
            <a:endParaRPr lang="ru-RU" dirty="0" smtClean="0"/>
          </a:p>
          <a:p>
            <a:pPr lvl="1"/>
            <a:r>
              <a:rPr lang="ru-RU" dirty="0" smtClean="0"/>
              <a:t>0 </a:t>
            </a:r>
            <a:r>
              <a:rPr lang="ru-RU" dirty="0" smtClean="0">
                <a:sym typeface="Symbol" panose="05050102010706020507" pitchFamily="18" charset="2"/>
              </a:rPr>
              <a:t> </a:t>
            </a:r>
            <a:r>
              <a:rPr lang="en-US" dirty="0" smtClean="0"/>
              <a:t>signed </a:t>
            </a:r>
            <a:r>
              <a:rPr lang="en-US" dirty="0" smtClean="0"/>
              <a:t>char </a:t>
            </a:r>
            <a:r>
              <a:rPr lang="en-US" dirty="0" smtClean="0">
                <a:sym typeface="Symbol" panose="05050102010706020507" pitchFamily="18" charset="2"/>
              </a:rPr>
              <a:t> short  </a:t>
            </a:r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 long  long </a:t>
            </a:r>
            <a:r>
              <a:rPr lang="en-US" dirty="0" err="1" smtClean="0">
                <a:sym typeface="Symbol" panose="05050102010706020507" pitchFamily="18" charset="2"/>
              </a:rPr>
              <a:t>long</a:t>
            </a:r>
            <a:endParaRPr lang="ru-RU" dirty="0" smtClean="0"/>
          </a:p>
          <a:p>
            <a:pPr lvl="1"/>
            <a:r>
              <a:rPr lang="en-US" dirty="0" err="1"/>
              <a:t>sizeof</a:t>
            </a:r>
            <a:r>
              <a:rPr lang="en-US" dirty="0"/>
              <a:t>(char) == </a:t>
            </a:r>
            <a:r>
              <a:rPr lang="en-US" dirty="0" err="1"/>
              <a:t>sizeof</a:t>
            </a:r>
            <a:r>
              <a:rPr lang="en-US" dirty="0"/>
              <a:t>(signed char)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Набор операций см. на слайде про целые типы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12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типов в языке Си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Функциональные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Полные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Неполные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Целые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плавающей точкой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Производные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Типы языка Си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Знаковые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Перечислимые (</a:t>
            </a:r>
            <a:r>
              <a:rPr lang="en-US" dirty="0" err="1" smtClean="0"/>
              <a:t>enum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signed char, short, 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, long, 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r>
              <a:rPr lang="en-US" sz="1400" dirty="0" smtClean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/long/long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86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тип и система типов?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</a:t>
            </a:r>
            <a:r>
              <a:rPr lang="en-US" dirty="0" smtClean="0"/>
              <a:t> </a:t>
            </a:r>
            <a:r>
              <a:rPr lang="ru-RU" dirty="0" smtClean="0"/>
              <a:t>данных – это множество значений и набор операций над ними</a:t>
            </a:r>
          </a:p>
          <a:p>
            <a:pPr lvl="1"/>
            <a:r>
              <a:rPr lang="ru-RU" dirty="0" smtClean="0"/>
              <a:t>Результат операции может принадлежать множеству значений другого типа</a:t>
            </a:r>
          </a:p>
          <a:p>
            <a:pPr lvl="2"/>
            <a:r>
              <a:rPr lang="ru-RU" dirty="0" smtClean="0"/>
              <a:t>Например, результат сравнения чисел принадлежит множеству значений булевского типа</a:t>
            </a:r>
          </a:p>
          <a:p>
            <a:endParaRPr lang="ru-RU" dirty="0" smtClean="0"/>
          </a:p>
          <a:p>
            <a:r>
              <a:rPr lang="ru-RU" dirty="0" smtClean="0"/>
              <a:t>Система типов языка программирования – это набор правил, который назначает типы переменным, выражениям, функциям и т.п. частям программы на этом языке</a:t>
            </a:r>
          </a:p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36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Беззнаковые</a:t>
            </a:r>
            <a:r>
              <a:rPr lang="ru-RU" dirty="0" smtClean="0"/>
              <a:t>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Конечное семейство типов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</a:t>
            </a:r>
            <a:r>
              <a:rPr lang="ru-RU" dirty="0" err="1" smtClean="0">
                <a:solidFill>
                  <a:schemeClr val="bg1"/>
                </a:solidFill>
              </a:rPr>
              <a:t>беззнакового</a:t>
            </a:r>
            <a:r>
              <a:rPr lang="ru-RU" dirty="0" smtClean="0">
                <a:solidFill>
                  <a:schemeClr val="bg1"/>
                </a:solidFill>
              </a:rPr>
              <a:t> типа является интервалом неотрицательных целых чисел и содержит ноль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0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 smtClean="0">
                <a:solidFill>
                  <a:schemeClr val="bg1"/>
                </a:solidFill>
              </a:rPr>
              <a:t>unsigned char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short 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int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long 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long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long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Арифметические операции выполняются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по модулю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1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+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максимальное значение в множестве значений)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Результат всегда определён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7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Беззнаковые</a:t>
            </a:r>
            <a:r>
              <a:rPr lang="ru-RU" dirty="0" smtClean="0"/>
              <a:t>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Конечное семейство типов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</a:t>
            </a:r>
            <a:r>
              <a:rPr lang="ru-RU" dirty="0" err="1" smtClean="0">
                <a:solidFill>
                  <a:schemeClr val="bg1"/>
                </a:solidFill>
              </a:rPr>
              <a:t>беззнакового</a:t>
            </a:r>
            <a:r>
              <a:rPr lang="ru-RU" dirty="0" smtClean="0">
                <a:solidFill>
                  <a:schemeClr val="bg1"/>
                </a:solidFill>
              </a:rPr>
              <a:t> типа является интервалом неотрицательных целых чисел и содержит ноль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0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 smtClean="0">
                <a:solidFill>
                  <a:schemeClr val="bg1"/>
                </a:solidFill>
              </a:rPr>
              <a:t>unsigned char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short 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int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long 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long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long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Арифметические операции выполняются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по модулю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1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+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максимальное значение в множестве значений)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Результат всегда определён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33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Беззнаковые</a:t>
            </a:r>
            <a:r>
              <a:rPr lang="ru-RU" dirty="0" smtClean="0"/>
              <a:t>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Конечное семейство типов</a:t>
            </a:r>
          </a:p>
          <a:p>
            <a:endParaRPr lang="ru-RU" dirty="0" smtClean="0"/>
          </a:p>
          <a:p>
            <a:r>
              <a:rPr lang="ru-RU" dirty="0" smtClean="0"/>
              <a:t>Множество значений </a:t>
            </a:r>
            <a:r>
              <a:rPr lang="ru-RU" dirty="0" err="1" smtClean="0"/>
              <a:t>беззнакового</a:t>
            </a:r>
            <a:r>
              <a:rPr lang="ru-RU" dirty="0" smtClean="0"/>
              <a:t> типа является интервалом неотрицательных целых чисел и содержит ноль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0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 smtClean="0">
                <a:solidFill>
                  <a:schemeClr val="bg1"/>
                </a:solidFill>
              </a:rPr>
              <a:t>unsigned char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short 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int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long  </a:t>
            </a:r>
            <a:r>
              <a:rPr lang="en-US" dirty="0">
                <a:solidFill>
                  <a:schemeClr val="bg1"/>
                </a:solidFill>
              </a:rPr>
              <a:t>unsigned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long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long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Арифметические операции выполняются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по модулю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1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+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максимальное значение в множестве значений)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Результат всегда определён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4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Беззнаковые</a:t>
            </a:r>
            <a:r>
              <a:rPr lang="ru-RU" dirty="0" smtClean="0"/>
              <a:t>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Конечное семейство типов</a:t>
            </a:r>
          </a:p>
          <a:p>
            <a:endParaRPr lang="ru-RU" dirty="0" smtClean="0"/>
          </a:p>
          <a:p>
            <a:r>
              <a:rPr lang="ru-RU" dirty="0" smtClean="0"/>
              <a:t>Множество значений </a:t>
            </a:r>
            <a:r>
              <a:rPr lang="ru-RU" dirty="0" err="1" smtClean="0"/>
              <a:t>беззнакового</a:t>
            </a:r>
            <a:r>
              <a:rPr lang="ru-RU" dirty="0" smtClean="0"/>
              <a:t> типа является интервалом неотрицательных целых чисел и содержит ноль</a:t>
            </a:r>
          </a:p>
          <a:p>
            <a:pPr lvl="1"/>
            <a:r>
              <a:rPr lang="ru-RU" dirty="0" smtClean="0"/>
              <a:t>0 </a:t>
            </a:r>
            <a:r>
              <a:rPr lang="ru-RU" dirty="0" smtClean="0">
                <a:sym typeface="Symbol" panose="05050102010706020507" pitchFamily="18" charset="2"/>
              </a:rPr>
              <a:t> </a:t>
            </a:r>
            <a:r>
              <a:rPr lang="en-US" dirty="0" smtClean="0"/>
              <a:t>unsigned char </a:t>
            </a:r>
            <a:r>
              <a:rPr lang="en-US" dirty="0" smtClean="0">
                <a:sym typeface="Symbol" panose="05050102010706020507" pitchFamily="18" charset="2"/>
              </a:rPr>
              <a:t> </a:t>
            </a:r>
            <a:r>
              <a:rPr lang="en-US" dirty="0"/>
              <a:t>unsigned </a:t>
            </a:r>
            <a:r>
              <a:rPr lang="en-US" dirty="0" smtClean="0">
                <a:sym typeface="Symbol" panose="05050102010706020507" pitchFamily="18" charset="2"/>
              </a:rPr>
              <a:t>short  </a:t>
            </a:r>
            <a:r>
              <a:rPr lang="en-US" dirty="0"/>
              <a:t>unsigned </a:t>
            </a:r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 </a:t>
            </a:r>
            <a:r>
              <a:rPr lang="en-US" dirty="0"/>
              <a:t>unsigned </a:t>
            </a:r>
            <a:r>
              <a:rPr lang="en-US" dirty="0" smtClean="0">
                <a:sym typeface="Symbol" panose="05050102010706020507" pitchFamily="18" charset="2"/>
              </a:rPr>
              <a:t>long  </a:t>
            </a:r>
            <a:r>
              <a:rPr lang="en-US" dirty="0"/>
              <a:t>unsigned </a:t>
            </a:r>
            <a:r>
              <a:rPr lang="en-US" dirty="0" smtClean="0">
                <a:sym typeface="Symbol" panose="05050102010706020507" pitchFamily="18" charset="2"/>
              </a:rPr>
              <a:t>long </a:t>
            </a:r>
            <a:r>
              <a:rPr lang="en-US" dirty="0" err="1" smtClean="0">
                <a:sym typeface="Symbol" panose="05050102010706020507" pitchFamily="18" charset="2"/>
              </a:rPr>
              <a:t>long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Арифметические операции выполняются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по модулю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1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+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максимальное значение в множестве значений)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Результат всегда определён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1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Беззнаковые</a:t>
            </a:r>
            <a:r>
              <a:rPr lang="ru-RU" dirty="0" smtClean="0"/>
              <a:t>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Конечное семейство типов</a:t>
            </a:r>
          </a:p>
          <a:p>
            <a:endParaRPr lang="ru-RU" dirty="0" smtClean="0"/>
          </a:p>
          <a:p>
            <a:r>
              <a:rPr lang="ru-RU" dirty="0" smtClean="0"/>
              <a:t>Множество значений </a:t>
            </a:r>
            <a:r>
              <a:rPr lang="ru-RU" dirty="0" err="1" smtClean="0"/>
              <a:t>беззнакового</a:t>
            </a:r>
            <a:r>
              <a:rPr lang="ru-RU" dirty="0" smtClean="0"/>
              <a:t> типа является интервалом неотрицательных целых чисел и содержит ноль</a:t>
            </a:r>
          </a:p>
          <a:p>
            <a:pPr lvl="1"/>
            <a:r>
              <a:rPr lang="ru-RU" dirty="0" smtClean="0"/>
              <a:t>0 </a:t>
            </a:r>
            <a:r>
              <a:rPr lang="ru-RU" dirty="0" smtClean="0">
                <a:sym typeface="Symbol" panose="05050102010706020507" pitchFamily="18" charset="2"/>
              </a:rPr>
              <a:t> </a:t>
            </a:r>
            <a:r>
              <a:rPr lang="en-US" dirty="0" smtClean="0"/>
              <a:t>unsigned char </a:t>
            </a:r>
            <a:r>
              <a:rPr lang="en-US" dirty="0" smtClean="0">
                <a:sym typeface="Symbol" panose="05050102010706020507" pitchFamily="18" charset="2"/>
              </a:rPr>
              <a:t> </a:t>
            </a:r>
            <a:r>
              <a:rPr lang="en-US" dirty="0"/>
              <a:t>unsigned </a:t>
            </a:r>
            <a:r>
              <a:rPr lang="en-US" dirty="0" smtClean="0">
                <a:sym typeface="Symbol" panose="05050102010706020507" pitchFamily="18" charset="2"/>
              </a:rPr>
              <a:t>short  </a:t>
            </a:r>
            <a:r>
              <a:rPr lang="en-US" dirty="0"/>
              <a:t>unsigned </a:t>
            </a:r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 </a:t>
            </a:r>
            <a:r>
              <a:rPr lang="en-US" dirty="0"/>
              <a:t>unsigned </a:t>
            </a:r>
            <a:r>
              <a:rPr lang="en-US" dirty="0" smtClean="0">
                <a:sym typeface="Symbol" panose="05050102010706020507" pitchFamily="18" charset="2"/>
              </a:rPr>
              <a:t>long  </a:t>
            </a:r>
            <a:r>
              <a:rPr lang="en-US" dirty="0"/>
              <a:t>unsigned </a:t>
            </a:r>
            <a:r>
              <a:rPr lang="en-US" dirty="0" smtClean="0">
                <a:sym typeface="Symbol" panose="05050102010706020507" pitchFamily="18" charset="2"/>
              </a:rPr>
              <a:t>long </a:t>
            </a:r>
            <a:r>
              <a:rPr lang="en-US" dirty="0" err="1" smtClean="0">
                <a:sym typeface="Symbol" panose="05050102010706020507" pitchFamily="18" charset="2"/>
              </a:rPr>
              <a:t>long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Набор операций см. на слайде про целые типы</a:t>
            </a:r>
          </a:p>
          <a:p>
            <a:pPr lvl="1"/>
            <a:r>
              <a:rPr lang="ru-RU" dirty="0" smtClean="0">
                <a:sym typeface="Symbol" panose="05050102010706020507" pitchFamily="18" charset="2"/>
              </a:rPr>
              <a:t>Арифметические операции </a:t>
            </a:r>
            <a:r>
              <a:rPr lang="ru-RU" dirty="0" smtClean="0">
                <a:sym typeface="Symbol" panose="05050102010706020507" pitchFamily="18" charset="2"/>
              </a:rPr>
              <a:t>над значениями </a:t>
            </a:r>
            <a:r>
              <a:rPr lang="ru-RU" dirty="0" err="1" smtClean="0">
                <a:sym typeface="Symbol" panose="05050102010706020507" pitchFamily="18" charset="2"/>
              </a:rPr>
              <a:t>беззнакового</a:t>
            </a:r>
            <a:r>
              <a:rPr lang="ru-RU" dirty="0" smtClean="0">
                <a:sym typeface="Symbol" panose="05050102010706020507" pitchFamily="18" charset="2"/>
              </a:rPr>
              <a:t> типа </a:t>
            </a:r>
            <a:r>
              <a:rPr lang="en-US" dirty="0" smtClean="0">
                <a:sym typeface="Symbol" panose="05050102010706020507" pitchFamily="18" charset="2"/>
              </a:rPr>
              <a:t>UT </a:t>
            </a:r>
            <a:r>
              <a:rPr lang="ru-RU" dirty="0" smtClean="0">
                <a:sym typeface="Symbol" panose="05050102010706020507" pitchFamily="18" charset="2"/>
              </a:rPr>
              <a:t>выполняются </a:t>
            </a:r>
            <a:r>
              <a:rPr lang="ru-RU" dirty="0">
                <a:sym typeface="Symbol" panose="05050102010706020507" pitchFamily="18" charset="2"/>
              </a:rPr>
              <a:t>по модулю </a:t>
            </a:r>
            <a:r>
              <a:rPr lang="ru-RU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8∙sizeof(UT)</a:t>
            </a:r>
            <a:r>
              <a:rPr lang="ru-RU" baseline="30000" dirty="0" smtClean="0">
                <a:sym typeface="Symbol" panose="05050102010706020507" pitchFamily="18" charset="2"/>
              </a:rPr>
              <a:t> </a:t>
            </a:r>
            <a:endParaRPr lang="ru-RU" baseline="30000" dirty="0" smtClean="0">
              <a:sym typeface="Symbol" panose="05050102010706020507" pitchFamily="18" charset="2"/>
            </a:endParaRPr>
          </a:p>
          <a:p>
            <a:pPr lvl="1"/>
            <a:r>
              <a:rPr lang="ru-RU" dirty="0" smtClean="0">
                <a:sym typeface="Symbol" panose="05050102010706020507" pitchFamily="18" charset="2"/>
              </a:rPr>
              <a:t>Результат всегда определён</a:t>
            </a:r>
            <a:endParaRPr lang="ru-RU" dirty="0">
              <a:sym typeface="Symbol" panose="05050102010706020507" pitchFamily="18" charset="2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8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 знаковых и </a:t>
            </a:r>
            <a:r>
              <a:rPr lang="ru-RU" dirty="0" err="1" smtClean="0"/>
              <a:t>беззнаковых</a:t>
            </a:r>
            <a:r>
              <a:rPr lang="ru-RU" dirty="0" smtClean="0"/>
              <a:t>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</a:rPr>
              <a:t>T </a:t>
            </a:r>
            <a:r>
              <a:rPr lang="ru-RU" dirty="0" smtClean="0">
                <a:solidFill>
                  <a:schemeClr val="bg1"/>
                </a:solidFill>
              </a:rPr>
              <a:t>– знаковый целый </a:t>
            </a:r>
            <a:r>
              <a:rPr lang="ru-RU" dirty="0">
                <a:solidFill>
                  <a:schemeClr val="bg1"/>
                </a:solidFill>
              </a:rPr>
              <a:t>тип, </a:t>
            </a:r>
            <a:r>
              <a:rPr lang="en-US" dirty="0">
                <a:solidFill>
                  <a:schemeClr val="bg1"/>
                </a:solidFill>
              </a:rPr>
              <a:t>UT </a:t>
            </a:r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ru-RU" dirty="0" smtClean="0">
                <a:solidFill>
                  <a:schemeClr val="bg1"/>
                </a:solidFill>
              </a:rPr>
              <a:t>соответствующий </a:t>
            </a:r>
            <a:r>
              <a:rPr lang="ru-RU" dirty="0" err="1">
                <a:solidFill>
                  <a:schemeClr val="bg1"/>
                </a:solidFill>
              </a:rPr>
              <a:t>беззнаковый</a:t>
            </a:r>
            <a:r>
              <a:rPr lang="ru-RU" dirty="0">
                <a:solidFill>
                  <a:schemeClr val="bg1"/>
                </a:solidFill>
              </a:rPr>
              <a:t> целый тип, то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(T) ==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(UT)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Диапазон неотрицательных значений </a:t>
            </a:r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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диапазон значений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UT</a:t>
            </a:r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 зависимости от компилятора (</a:t>
            </a:r>
            <a:r>
              <a:rPr lang="en-US" dirty="0" smtClean="0">
                <a:solidFill>
                  <a:schemeClr val="bg1"/>
                </a:solidFill>
              </a:rPr>
              <a:t>implementation defined) </a:t>
            </a:r>
            <a:r>
              <a:rPr lang="ru-RU" dirty="0" smtClean="0">
                <a:solidFill>
                  <a:schemeClr val="bg1"/>
                </a:solidFill>
              </a:rPr>
              <a:t>диапазон </a:t>
            </a:r>
            <a:r>
              <a:rPr lang="ru-RU" dirty="0">
                <a:solidFill>
                  <a:schemeClr val="bg1"/>
                </a:solidFill>
              </a:rPr>
              <a:t>значений </a:t>
            </a:r>
            <a:r>
              <a:rPr lang="en-US" dirty="0">
                <a:solidFill>
                  <a:schemeClr val="bg1"/>
                </a:solidFill>
              </a:rPr>
              <a:t>char </a:t>
            </a:r>
            <a:r>
              <a:rPr lang="ru-RU" dirty="0" smtClean="0">
                <a:solidFill>
                  <a:schemeClr val="bg1"/>
                </a:solidFill>
              </a:rPr>
              <a:t>совпадает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 диапазоном </a:t>
            </a:r>
            <a:r>
              <a:rPr lang="ru-RU" dirty="0">
                <a:solidFill>
                  <a:schemeClr val="bg1"/>
                </a:solidFill>
              </a:rPr>
              <a:t>значений </a:t>
            </a:r>
            <a:r>
              <a:rPr lang="en-US" dirty="0">
                <a:solidFill>
                  <a:schemeClr val="bg1"/>
                </a:solidFill>
              </a:rPr>
              <a:t>signed </a:t>
            </a:r>
            <a:r>
              <a:rPr lang="en-US" dirty="0" smtClean="0">
                <a:solidFill>
                  <a:schemeClr val="bg1"/>
                </a:solidFill>
              </a:rPr>
              <a:t>char</a:t>
            </a:r>
            <a:r>
              <a:rPr lang="ru-RU" dirty="0" smtClean="0">
                <a:solidFill>
                  <a:schemeClr val="bg1"/>
                </a:solidFill>
              </a:rPr>
              <a:t> или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 диапазоном </a:t>
            </a:r>
            <a:r>
              <a:rPr lang="ru-RU" dirty="0">
                <a:solidFill>
                  <a:schemeClr val="bg1"/>
                </a:solidFill>
              </a:rPr>
              <a:t>значений </a:t>
            </a:r>
            <a:r>
              <a:rPr lang="en-US" dirty="0">
                <a:solidFill>
                  <a:schemeClr val="bg1"/>
                </a:solidFill>
              </a:rPr>
              <a:t>unsigned char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49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 знаковых и </a:t>
            </a:r>
            <a:r>
              <a:rPr lang="ru-RU" dirty="0" err="1" smtClean="0"/>
              <a:t>беззнаковых</a:t>
            </a:r>
            <a:r>
              <a:rPr lang="ru-RU" dirty="0" smtClean="0"/>
              <a:t>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</a:t>
            </a:r>
            <a:r>
              <a:rPr lang="en-US" dirty="0"/>
              <a:t>T </a:t>
            </a:r>
            <a:r>
              <a:rPr lang="ru-RU" dirty="0" smtClean="0"/>
              <a:t>– знаковый целый </a:t>
            </a:r>
            <a:r>
              <a:rPr lang="ru-RU" dirty="0"/>
              <a:t>тип, </a:t>
            </a:r>
            <a:r>
              <a:rPr lang="en-US" dirty="0"/>
              <a:t>UT </a:t>
            </a:r>
            <a:r>
              <a:rPr lang="ru-RU" dirty="0"/>
              <a:t>– </a:t>
            </a:r>
            <a:r>
              <a:rPr lang="ru-RU" dirty="0" smtClean="0"/>
              <a:t>соответствующий </a:t>
            </a:r>
            <a:r>
              <a:rPr lang="ru-RU" dirty="0" err="1"/>
              <a:t>беззнаковый</a:t>
            </a:r>
            <a:r>
              <a:rPr lang="ru-RU" dirty="0"/>
              <a:t> целый тип, то</a:t>
            </a:r>
            <a:endParaRPr lang="en-US" dirty="0"/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(T) ==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(UT)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Диапазон неотрицательных значений </a:t>
            </a:r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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диапазон значений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UT</a:t>
            </a:r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 зависимости от компилятора (</a:t>
            </a:r>
            <a:r>
              <a:rPr lang="en-US" dirty="0" smtClean="0">
                <a:solidFill>
                  <a:schemeClr val="bg1"/>
                </a:solidFill>
              </a:rPr>
              <a:t>implementation defined) </a:t>
            </a:r>
            <a:r>
              <a:rPr lang="ru-RU" dirty="0" smtClean="0">
                <a:solidFill>
                  <a:schemeClr val="bg1"/>
                </a:solidFill>
              </a:rPr>
              <a:t>диапазон </a:t>
            </a:r>
            <a:r>
              <a:rPr lang="ru-RU" dirty="0">
                <a:solidFill>
                  <a:schemeClr val="bg1"/>
                </a:solidFill>
              </a:rPr>
              <a:t>значений </a:t>
            </a:r>
            <a:r>
              <a:rPr lang="en-US" dirty="0">
                <a:solidFill>
                  <a:schemeClr val="bg1"/>
                </a:solidFill>
              </a:rPr>
              <a:t>char </a:t>
            </a:r>
            <a:r>
              <a:rPr lang="ru-RU" dirty="0" smtClean="0">
                <a:solidFill>
                  <a:schemeClr val="bg1"/>
                </a:solidFill>
              </a:rPr>
              <a:t>совпадает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 диапазоном </a:t>
            </a:r>
            <a:r>
              <a:rPr lang="ru-RU" dirty="0">
                <a:solidFill>
                  <a:schemeClr val="bg1"/>
                </a:solidFill>
              </a:rPr>
              <a:t>значений </a:t>
            </a:r>
            <a:r>
              <a:rPr lang="en-US" dirty="0">
                <a:solidFill>
                  <a:schemeClr val="bg1"/>
                </a:solidFill>
              </a:rPr>
              <a:t>signed </a:t>
            </a:r>
            <a:r>
              <a:rPr lang="en-US" dirty="0" smtClean="0">
                <a:solidFill>
                  <a:schemeClr val="bg1"/>
                </a:solidFill>
              </a:rPr>
              <a:t>char</a:t>
            </a:r>
            <a:r>
              <a:rPr lang="ru-RU" dirty="0" smtClean="0">
                <a:solidFill>
                  <a:schemeClr val="bg1"/>
                </a:solidFill>
              </a:rPr>
              <a:t> или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 диапазоном </a:t>
            </a:r>
            <a:r>
              <a:rPr lang="ru-RU" dirty="0">
                <a:solidFill>
                  <a:schemeClr val="bg1"/>
                </a:solidFill>
              </a:rPr>
              <a:t>значений </a:t>
            </a:r>
            <a:r>
              <a:rPr lang="en-US" dirty="0">
                <a:solidFill>
                  <a:schemeClr val="bg1"/>
                </a:solidFill>
              </a:rPr>
              <a:t>unsigned char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29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 знаковых и </a:t>
            </a:r>
            <a:r>
              <a:rPr lang="ru-RU" dirty="0" err="1" smtClean="0"/>
              <a:t>беззнаковых</a:t>
            </a:r>
            <a:r>
              <a:rPr lang="ru-RU" dirty="0" smtClean="0"/>
              <a:t>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</a:t>
            </a:r>
            <a:r>
              <a:rPr lang="en-US" dirty="0"/>
              <a:t>T </a:t>
            </a:r>
            <a:r>
              <a:rPr lang="ru-RU" dirty="0" smtClean="0"/>
              <a:t>– знаковый целый </a:t>
            </a:r>
            <a:r>
              <a:rPr lang="ru-RU" dirty="0"/>
              <a:t>тип, </a:t>
            </a:r>
            <a:r>
              <a:rPr lang="en-US" dirty="0"/>
              <a:t>UT </a:t>
            </a:r>
            <a:r>
              <a:rPr lang="ru-RU" dirty="0"/>
              <a:t>– </a:t>
            </a:r>
            <a:r>
              <a:rPr lang="ru-RU" dirty="0" smtClean="0"/>
              <a:t>соответствующий </a:t>
            </a:r>
            <a:r>
              <a:rPr lang="ru-RU" dirty="0" err="1"/>
              <a:t>беззнаковый</a:t>
            </a:r>
            <a:r>
              <a:rPr lang="ru-RU" dirty="0"/>
              <a:t> целый тип, то</a:t>
            </a:r>
            <a:endParaRPr lang="en-US" dirty="0"/>
          </a:p>
          <a:p>
            <a:pPr lvl="1"/>
            <a:r>
              <a:rPr lang="en-US" dirty="0" err="1"/>
              <a:t>sizeof</a:t>
            </a:r>
            <a:r>
              <a:rPr lang="en-US" dirty="0"/>
              <a:t>(T) == </a:t>
            </a:r>
            <a:r>
              <a:rPr lang="en-US" dirty="0" err="1"/>
              <a:t>sizeof</a:t>
            </a:r>
            <a:r>
              <a:rPr lang="en-US" dirty="0"/>
              <a:t>(UT)</a:t>
            </a:r>
          </a:p>
          <a:p>
            <a:pPr lvl="1"/>
            <a:r>
              <a:rPr lang="ru-RU" dirty="0" smtClean="0"/>
              <a:t>Диапазон неотрицательных значений </a:t>
            </a:r>
            <a:r>
              <a:rPr lang="en-US" dirty="0" smtClean="0"/>
              <a:t>T </a:t>
            </a:r>
            <a:r>
              <a:rPr lang="en-US" dirty="0" smtClean="0">
                <a:sym typeface="Symbol" panose="05050102010706020507" pitchFamily="18" charset="2"/>
              </a:rPr>
              <a:t> </a:t>
            </a:r>
            <a:r>
              <a:rPr lang="ru-RU" dirty="0" smtClean="0">
                <a:sym typeface="Symbol" panose="05050102010706020507" pitchFamily="18" charset="2"/>
              </a:rPr>
              <a:t>диапазон значений </a:t>
            </a:r>
            <a:r>
              <a:rPr lang="en-US" dirty="0" smtClean="0">
                <a:sym typeface="Symbol" panose="05050102010706020507" pitchFamily="18" charset="2"/>
              </a:rPr>
              <a:t>UT</a:t>
            </a:r>
            <a:endParaRPr lang="ru-RU" dirty="0" smtClean="0">
              <a:sym typeface="Symbol" panose="05050102010706020507" pitchFamily="18" charset="2"/>
            </a:endParaRPr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В зависимости от компилятора (</a:t>
            </a:r>
            <a:r>
              <a:rPr lang="en-US" dirty="0" smtClean="0">
                <a:solidFill>
                  <a:schemeClr val="bg1"/>
                </a:solidFill>
              </a:rPr>
              <a:t>implementation defined) </a:t>
            </a:r>
            <a:r>
              <a:rPr lang="ru-RU" dirty="0" smtClean="0">
                <a:solidFill>
                  <a:schemeClr val="bg1"/>
                </a:solidFill>
              </a:rPr>
              <a:t>диапазон </a:t>
            </a:r>
            <a:r>
              <a:rPr lang="ru-RU" dirty="0">
                <a:solidFill>
                  <a:schemeClr val="bg1"/>
                </a:solidFill>
              </a:rPr>
              <a:t>значений </a:t>
            </a:r>
            <a:r>
              <a:rPr lang="en-US" dirty="0">
                <a:solidFill>
                  <a:schemeClr val="bg1"/>
                </a:solidFill>
              </a:rPr>
              <a:t>char </a:t>
            </a:r>
            <a:r>
              <a:rPr lang="ru-RU" dirty="0" smtClean="0">
                <a:solidFill>
                  <a:schemeClr val="bg1"/>
                </a:solidFill>
              </a:rPr>
              <a:t>совпадает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 диапазоном </a:t>
            </a:r>
            <a:r>
              <a:rPr lang="ru-RU" dirty="0">
                <a:solidFill>
                  <a:schemeClr val="bg1"/>
                </a:solidFill>
              </a:rPr>
              <a:t>значений </a:t>
            </a:r>
            <a:r>
              <a:rPr lang="en-US" dirty="0">
                <a:solidFill>
                  <a:schemeClr val="bg1"/>
                </a:solidFill>
              </a:rPr>
              <a:t>signed </a:t>
            </a:r>
            <a:r>
              <a:rPr lang="en-US" dirty="0" smtClean="0">
                <a:solidFill>
                  <a:schemeClr val="bg1"/>
                </a:solidFill>
              </a:rPr>
              <a:t>char</a:t>
            </a:r>
            <a:r>
              <a:rPr lang="ru-RU" dirty="0" smtClean="0">
                <a:solidFill>
                  <a:schemeClr val="bg1"/>
                </a:solidFill>
              </a:rPr>
              <a:t> или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 диапазоном </a:t>
            </a:r>
            <a:r>
              <a:rPr lang="ru-RU" dirty="0">
                <a:solidFill>
                  <a:schemeClr val="bg1"/>
                </a:solidFill>
              </a:rPr>
              <a:t>значений </a:t>
            </a:r>
            <a:r>
              <a:rPr lang="en-US" dirty="0">
                <a:solidFill>
                  <a:schemeClr val="bg1"/>
                </a:solidFill>
              </a:rPr>
              <a:t>unsigned char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41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 знаковых и </a:t>
            </a:r>
            <a:r>
              <a:rPr lang="ru-RU" dirty="0" err="1" smtClean="0"/>
              <a:t>беззнаковых</a:t>
            </a:r>
            <a:r>
              <a:rPr lang="ru-RU" dirty="0" smtClean="0"/>
              <a:t>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</a:t>
            </a:r>
            <a:r>
              <a:rPr lang="en-US" dirty="0"/>
              <a:t>T </a:t>
            </a:r>
            <a:r>
              <a:rPr lang="ru-RU" dirty="0" smtClean="0"/>
              <a:t>– знаковый целый </a:t>
            </a:r>
            <a:r>
              <a:rPr lang="ru-RU" dirty="0"/>
              <a:t>тип, </a:t>
            </a:r>
            <a:r>
              <a:rPr lang="en-US" dirty="0"/>
              <a:t>UT </a:t>
            </a:r>
            <a:r>
              <a:rPr lang="ru-RU" dirty="0"/>
              <a:t>– </a:t>
            </a:r>
            <a:r>
              <a:rPr lang="ru-RU" dirty="0" smtClean="0"/>
              <a:t>соответствующий </a:t>
            </a:r>
            <a:r>
              <a:rPr lang="ru-RU" dirty="0" err="1"/>
              <a:t>беззнаковый</a:t>
            </a:r>
            <a:r>
              <a:rPr lang="ru-RU" dirty="0"/>
              <a:t> целый тип, то</a:t>
            </a:r>
            <a:endParaRPr lang="en-US" dirty="0"/>
          </a:p>
          <a:p>
            <a:pPr lvl="1"/>
            <a:r>
              <a:rPr lang="en-US" dirty="0" err="1"/>
              <a:t>sizeof</a:t>
            </a:r>
            <a:r>
              <a:rPr lang="en-US" dirty="0"/>
              <a:t>(T) == </a:t>
            </a:r>
            <a:r>
              <a:rPr lang="en-US" dirty="0" err="1"/>
              <a:t>sizeof</a:t>
            </a:r>
            <a:r>
              <a:rPr lang="en-US" dirty="0"/>
              <a:t>(UT)</a:t>
            </a:r>
          </a:p>
          <a:p>
            <a:pPr lvl="1"/>
            <a:r>
              <a:rPr lang="ru-RU" dirty="0" smtClean="0"/>
              <a:t>Диапазон неотрицательных значений </a:t>
            </a:r>
            <a:r>
              <a:rPr lang="en-US" dirty="0" smtClean="0"/>
              <a:t>T </a:t>
            </a:r>
            <a:r>
              <a:rPr lang="en-US" dirty="0" smtClean="0">
                <a:sym typeface="Symbol" panose="05050102010706020507" pitchFamily="18" charset="2"/>
              </a:rPr>
              <a:t> </a:t>
            </a:r>
            <a:r>
              <a:rPr lang="ru-RU" dirty="0" smtClean="0">
                <a:sym typeface="Symbol" panose="05050102010706020507" pitchFamily="18" charset="2"/>
              </a:rPr>
              <a:t>диапазон значений </a:t>
            </a:r>
            <a:r>
              <a:rPr lang="en-US" dirty="0" smtClean="0">
                <a:sym typeface="Symbol" panose="05050102010706020507" pitchFamily="18" charset="2"/>
              </a:rPr>
              <a:t>UT</a:t>
            </a:r>
            <a:endParaRPr lang="ru-RU" dirty="0" smtClean="0">
              <a:sym typeface="Symbol" panose="05050102010706020507" pitchFamily="18" charset="2"/>
            </a:endParaRPr>
          </a:p>
          <a:p>
            <a:endParaRPr lang="en-US" dirty="0" smtClean="0"/>
          </a:p>
          <a:p>
            <a:r>
              <a:rPr lang="ru-RU" dirty="0" smtClean="0"/>
              <a:t>В зависимости от компилятора (</a:t>
            </a:r>
            <a:r>
              <a:rPr lang="en-US" dirty="0" smtClean="0"/>
              <a:t>implementation defined) </a:t>
            </a:r>
            <a:r>
              <a:rPr lang="ru-RU" dirty="0" smtClean="0"/>
              <a:t>диапазон </a:t>
            </a:r>
            <a:r>
              <a:rPr lang="ru-RU" dirty="0"/>
              <a:t>значений </a:t>
            </a:r>
            <a:r>
              <a:rPr lang="en-US" dirty="0"/>
              <a:t>char </a:t>
            </a:r>
            <a:r>
              <a:rPr lang="ru-RU" dirty="0" smtClean="0"/>
              <a:t>совпадает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 диапазоном </a:t>
            </a:r>
            <a:r>
              <a:rPr lang="ru-RU" dirty="0">
                <a:solidFill>
                  <a:schemeClr val="bg1"/>
                </a:solidFill>
              </a:rPr>
              <a:t>значений </a:t>
            </a:r>
            <a:r>
              <a:rPr lang="en-US" dirty="0">
                <a:solidFill>
                  <a:schemeClr val="bg1"/>
                </a:solidFill>
              </a:rPr>
              <a:t>signed </a:t>
            </a:r>
            <a:r>
              <a:rPr lang="en-US" dirty="0" smtClean="0">
                <a:solidFill>
                  <a:schemeClr val="bg1"/>
                </a:solidFill>
              </a:rPr>
              <a:t>char</a:t>
            </a:r>
            <a:r>
              <a:rPr lang="ru-RU" dirty="0" smtClean="0">
                <a:solidFill>
                  <a:schemeClr val="bg1"/>
                </a:solidFill>
              </a:rPr>
              <a:t> или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 диапазоном </a:t>
            </a:r>
            <a:r>
              <a:rPr lang="ru-RU" dirty="0">
                <a:solidFill>
                  <a:schemeClr val="bg1"/>
                </a:solidFill>
              </a:rPr>
              <a:t>значений </a:t>
            </a:r>
            <a:r>
              <a:rPr lang="en-US" dirty="0">
                <a:solidFill>
                  <a:schemeClr val="bg1"/>
                </a:solidFill>
              </a:rPr>
              <a:t>unsigned char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51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 знаковых и </a:t>
            </a:r>
            <a:r>
              <a:rPr lang="ru-RU" dirty="0" err="1" smtClean="0"/>
              <a:t>беззнаковых</a:t>
            </a:r>
            <a:r>
              <a:rPr lang="ru-RU" dirty="0" smtClean="0"/>
              <a:t>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</a:t>
            </a:r>
            <a:r>
              <a:rPr lang="en-US" dirty="0"/>
              <a:t>T </a:t>
            </a:r>
            <a:r>
              <a:rPr lang="ru-RU" dirty="0" smtClean="0"/>
              <a:t>– знаковый целый </a:t>
            </a:r>
            <a:r>
              <a:rPr lang="ru-RU" dirty="0"/>
              <a:t>тип, </a:t>
            </a:r>
            <a:r>
              <a:rPr lang="en-US" dirty="0"/>
              <a:t>UT </a:t>
            </a:r>
            <a:r>
              <a:rPr lang="ru-RU" dirty="0"/>
              <a:t>– </a:t>
            </a:r>
            <a:r>
              <a:rPr lang="ru-RU" dirty="0" smtClean="0"/>
              <a:t>соответствующий </a:t>
            </a:r>
            <a:r>
              <a:rPr lang="ru-RU" dirty="0" err="1"/>
              <a:t>беззнаковый</a:t>
            </a:r>
            <a:r>
              <a:rPr lang="ru-RU" dirty="0"/>
              <a:t> целый тип, то</a:t>
            </a:r>
            <a:endParaRPr lang="en-US" dirty="0"/>
          </a:p>
          <a:p>
            <a:pPr lvl="1"/>
            <a:r>
              <a:rPr lang="en-US" dirty="0" err="1"/>
              <a:t>sizeof</a:t>
            </a:r>
            <a:r>
              <a:rPr lang="en-US" dirty="0"/>
              <a:t>(T) == </a:t>
            </a:r>
            <a:r>
              <a:rPr lang="en-US" dirty="0" err="1"/>
              <a:t>sizeof</a:t>
            </a:r>
            <a:r>
              <a:rPr lang="en-US" dirty="0"/>
              <a:t>(UT)</a:t>
            </a:r>
          </a:p>
          <a:p>
            <a:pPr lvl="1"/>
            <a:r>
              <a:rPr lang="ru-RU" dirty="0" smtClean="0"/>
              <a:t>Диапазон неотрицательных значений </a:t>
            </a:r>
            <a:r>
              <a:rPr lang="en-US" dirty="0" smtClean="0"/>
              <a:t>T </a:t>
            </a:r>
            <a:r>
              <a:rPr lang="en-US" dirty="0" smtClean="0">
                <a:sym typeface="Symbol" panose="05050102010706020507" pitchFamily="18" charset="2"/>
              </a:rPr>
              <a:t> </a:t>
            </a:r>
            <a:r>
              <a:rPr lang="ru-RU" dirty="0" smtClean="0">
                <a:sym typeface="Symbol" panose="05050102010706020507" pitchFamily="18" charset="2"/>
              </a:rPr>
              <a:t>диапазон значений </a:t>
            </a:r>
            <a:r>
              <a:rPr lang="en-US" dirty="0" smtClean="0">
                <a:sym typeface="Symbol" panose="05050102010706020507" pitchFamily="18" charset="2"/>
              </a:rPr>
              <a:t>UT</a:t>
            </a:r>
            <a:endParaRPr lang="ru-RU" dirty="0" smtClean="0">
              <a:sym typeface="Symbol" panose="05050102010706020507" pitchFamily="18" charset="2"/>
            </a:endParaRPr>
          </a:p>
          <a:p>
            <a:endParaRPr lang="en-US" dirty="0" smtClean="0"/>
          </a:p>
          <a:p>
            <a:r>
              <a:rPr lang="ru-RU" dirty="0" smtClean="0"/>
              <a:t>В зависимости от компилятора (</a:t>
            </a:r>
            <a:r>
              <a:rPr lang="en-US" dirty="0" smtClean="0"/>
              <a:t>implementation defined) </a:t>
            </a:r>
            <a:r>
              <a:rPr lang="ru-RU" dirty="0" smtClean="0"/>
              <a:t>диапазон </a:t>
            </a:r>
            <a:r>
              <a:rPr lang="ru-RU" dirty="0"/>
              <a:t>значений </a:t>
            </a:r>
            <a:r>
              <a:rPr lang="en-US" dirty="0"/>
              <a:t>char </a:t>
            </a:r>
            <a:r>
              <a:rPr lang="ru-RU" dirty="0" smtClean="0"/>
              <a:t>совпадает </a:t>
            </a:r>
          </a:p>
          <a:p>
            <a:pPr lvl="1"/>
            <a:r>
              <a:rPr lang="ru-RU" dirty="0" smtClean="0"/>
              <a:t>с диапазоном </a:t>
            </a:r>
            <a:r>
              <a:rPr lang="ru-RU" dirty="0"/>
              <a:t>значений </a:t>
            </a:r>
            <a:r>
              <a:rPr lang="en-US" dirty="0"/>
              <a:t>signed </a:t>
            </a:r>
            <a:r>
              <a:rPr lang="en-US" dirty="0" smtClean="0"/>
              <a:t>char</a:t>
            </a:r>
            <a:r>
              <a:rPr lang="ru-RU" dirty="0" smtClean="0"/>
              <a:t> или</a:t>
            </a:r>
            <a:endParaRPr lang="en-US" dirty="0"/>
          </a:p>
          <a:p>
            <a:pPr lvl="1"/>
            <a:r>
              <a:rPr lang="ru-RU" dirty="0" smtClean="0"/>
              <a:t>с диапазоном </a:t>
            </a:r>
            <a:r>
              <a:rPr lang="ru-RU" dirty="0"/>
              <a:t>значений </a:t>
            </a:r>
            <a:r>
              <a:rPr lang="en-US" dirty="0"/>
              <a:t>unsigned char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57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систем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Статические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типы и ошибки типизации определяются во время компиляции программы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ru-RU" dirty="0">
                <a:solidFill>
                  <a:schemeClr val="bg1"/>
                </a:solidFill>
              </a:rPr>
              <a:t>система типов языка </a:t>
            </a:r>
            <a:r>
              <a:rPr lang="ru-RU" dirty="0" smtClean="0">
                <a:solidFill>
                  <a:schemeClr val="bg1"/>
                </a:solidFill>
              </a:rPr>
              <a:t>Си и Паскаль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Динамические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Часть типов и/или ошибок </a:t>
            </a:r>
            <a:r>
              <a:rPr lang="ru-RU" dirty="0">
                <a:solidFill>
                  <a:schemeClr val="bg1"/>
                </a:solidFill>
              </a:rPr>
              <a:t>типизации </a:t>
            </a:r>
            <a:r>
              <a:rPr lang="ru-RU" dirty="0" smtClean="0">
                <a:solidFill>
                  <a:schemeClr val="bg1"/>
                </a:solidFill>
              </a:rPr>
              <a:t>определяется только во время исполнения программы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Например, система типов языка С++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Сильные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Системы типов, которые исключают ошибки типизации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ru-RU" dirty="0">
                <a:solidFill>
                  <a:schemeClr val="bg1"/>
                </a:solidFill>
              </a:rPr>
              <a:t>система типов языка </a:t>
            </a:r>
            <a:r>
              <a:rPr lang="en-US" dirty="0" smtClean="0">
                <a:solidFill>
                  <a:schemeClr val="bg1"/>
                </a:solidFill>
              </a:rPr>
              <a:t>Python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16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типов в языке Си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Функциональные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Полные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Неполные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Целые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плавающей точкой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Производные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Типы языка Си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Знаковые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Перечислимые (</a:t>
            </a:r>
            <a:r>
              <a:rPr lang="en-US" dirty="0" err="1" smtClean="0"/>
              <a:t>enum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signed char, short, 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, long, 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r>
              <a:rPr lang="en-US" sz="1400" dirty="0" smtClean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/long/long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Комплексные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complex + [unsigned] </a:t>
            </a:r>
            <a:r>
              <a:rPr lang="en-US" sz="1400" dirty="0">
                <a:latin typeface="Consolas" panose="020B0609020204030204" pitchFamily="49" charset="0"/>
              </a:rPr>
              <a:t>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59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Комплексные целые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Конечное семейство типов в </a:t>
            </a:r>
            <a:r>
              <a:rPr lang="en-US" dirty="0" smtClean="0">
                <a:solidFill>
                  <a:schemeClr val="bg1"/>
                </a:solidFill>
              </a:rPr>
              <a:t>C99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комплексного целого типа является подмножеством комплексных чисел с целыми вещественной и мнимой частью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04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Комплексные целые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Конечное семейство типов в </a:t>
            </a:r>
            <a:r>
              <a:rPr lang="en-US" dirty="0" smtClean="0"/>
              <a:t>C99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Множество значений комплексного целого типа является подмножеством комплексных чисел с целыми вещественной и мнимой частью</a:t>
            </a:r>
          </a:p>
          <a:p>
            <a:endParaRPr lang="en-US" dirty="0" smtClean="0"/>
          </a:p>
          <a:p>
            <a:r>
              <a:rPr lang="ru-RU" dirty="0" smtClean="0"/>
              <a:t>Набор операций см. на слайде про целые типы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35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типов в языке Си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Функциональные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Полные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Неполные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Целые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плавающей точкой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Вещественные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Производные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Типы языка Си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Знаковые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Перечислимые (</a:t>
            </a:r>
            <a:r>
              <a:rPr lang="en-US" dirty="0" err="1" smtClean="0"/>
              <a:t>enum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signed char, short, 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, long, 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r>
              <a:rPr lang="en-US" sz="1400" dirty="0" smtClean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/long/long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Комплексные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complex + [unsigned] </a:t>
            </a:r>
            <a:r>
              <a:rPr lang="en-US" sz="1400" dirty="0">
                <a:latin typeface="Consolas" panose="020B0609020204030204" pitchFamily="49" charset="0"/>
              </a:rPr>
              <a:t>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47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Вещественные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Конечное семейство типов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вещественного типа является интервалом вещественных чисел и содержит ноль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0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 smtClean="0">
                <a:solidFill>
                  <a:schemeClr val="bg1"/>
                </a:solidFill>
              </a:rPr>
              <a:t>float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 </a:t>
            </a:r>
            <a:r>
              <a:rPr lang="en-US" dirty="0" smtClean="0">
                <a:solidFill>
                  <a:schemeClr val="bg1"/>
                </a:solidFill>
              </a:rPr>
              <a:t>double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 long double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Набор операций см. на слайде про типы с плавающей точкой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30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Вещественные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Конечное семейство типов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вещественного типа является интервалом вещественных чисел и содержит ноль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0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 smtClean="0">
                <a:solidFill>
                  <a:schemeClr val="bg1"/>
                </a:solidFill>
              </a:rPr>
              <a:t>float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 </a:t>
            </a:r>
            <a:r>
              <a:rPr lang="en-US" dirty="0" smtClean="0">
                <a:solidFill>
                  <a:schemeClr val="bg1"/>
                </a:solidFill>
              </a:rPr>
              <a:t>double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 long double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Набор операций см. на слайде про типы с плавающей точкой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19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Вещественные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Конечное семейство типов</a:t>
            </a:r>
          </a:p>
          <a:p>
            <a:endParaRPr lang="ru-RU" dirty="0" smtClean="0"/>
          </a:p>
          <a:p>
            <a:r>
              <a:rPr lang="ru-RU" dirty="0" smtClean="0"/>
              <a:t>Множество значений вещественного типа является интервалом вещественных чисел и содержит ноль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0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 smtClean="0">
                <a:solidFill>
                  <a:schemeClr val="bg1"/>
                </a:solidFill>
              </a:rPr>
              <a:t>float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 </a:t>
            </a:r>
            <a:r>
              <a:rPr lang="en-US" dirty="0" smtClean="0">
                <a:solidFill>
                  <a:schemeClr val="bg1"/>
                </a:solidFill>
              </a:rPr>
              <a:t>double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 long double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Набор операций см. на слайде про типы с плавающей точкой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45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Вещественные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Конечное семейство типов</a:t>
            </a:r>
          </a:p>
          <a:p>
            <a:endParaRPr lang="ru-RU" dirty="0" smtClean="0"/>
          </a:p>
          <a:p>
            <a:r>
              <a:rPr lang="ru-RU" dirty="0" smtClean="0"/>
              <a:t>Множество значений вещественного типа является интервалом вещественных чисел и содержит ноль</a:t>
            </a:r>
          </a:p>
          <a:p>
            <a:pPr lvl="1"/>
            <a:r>
              <a:rPr lang="ru-RU" dirty="0" smtClean="0"/>
              <a:t>0 </a:t>
            </a:r>
            <a:r>
              <a:rPr lang="ru-RU" dirty="0" smtClean="0">
                <a:sym typeface="Symbol" panose="05050102010706020507" pitchFamily="18" charset="2"/>
              </a:rPr>
              <a:t> </a:t>
            </a:r>
            <a:r>
              <a:rPr lang="en-US" dirty="0" smtClean="0"/>
              <a:t>float </a:t>
            </a:r>
            <a:r>
              <a:rPr lang="en-US" dirty="0" smtClean="0">
                <a:sym typeface="Symbol" panose="05050102010706020507" pitchFamily="18" charset="2"/>
              </a:rPr>
              <a:t> </a:t>
            </a:r>
            <a:r>
              <a:rPr lang="en-US" dirty="0" smtClean="0"/>
              <a:t>double </a:t>
            </a:r>
            <a:r>
              <a:rPr lang="en-US" dirty="0" smtClean="0">
                <a:sym typeface="Symbol" panose="05050102010706020507" pitchFamily="18" charset="2"/>
              </a:rPr>
              <a:t> long double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Набор операций см. на слайде про типы с плавающей точкой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49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Вещественные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Конечное семейство типов</a:t>
            </a:r>
          </a:p>
          <a:p>
            <a:endParaRPr lang="ru-RU" dirty="0" smtClean="0"/>
          </a:p>
          <a:p>
            <a:r>
              <a:rPr lang="ru-RU" dirty="0" smtClean="0"/>
              <a:t>Множество значений вещественного типа является интервалом вещественных чисел и содержит ноль</a:t>
            </a:r>
          </a:p>
          <a:p>
            <a:pPr lvl="1"/>
            <a:r>
              <a:rPr lang="ru-RU" dirty="0" smtClean="0"/>
              <a:t>0 </a:t>
            </a:r>
            <a:r>
              <a:rPr lang="ru-RU" dirty="0" smtClean="0">
                <a:sym typeface="Symbol" panose="05050102010706020507" pitchFamily="18" charset="2"/>
              </a:rPr>
              <a:t> </a:t>
            </a:r>
            <a:r>
              <a:rPr lang="en-US" dirty="0" smtClean="0"/>
              <a:t>float </a:t>
            </a:r>
            <a:r>
              <a:rPr lang="en-US" dirty="0" smtClean="0">
                <a:sym typeface="Symbol" panose="05050102010706020507" pitchFamily="18" charset="2"/>
              </a:rPr>
              <a:t> </a:t>
            </a:r>
            <a:r>
              <a:rPr lang="en-US" dirty="0" smtClean="0"/>
              <a:t>double </a:t>
            </a:r>
            <a:r>
              <a:rPr lang="en-US" dirty="0" smtClean="0">
                <a:sym typeface="Symbol" panose="05050102010706020507" pitchFamily="18" charset="2"/>
              </a:rPr>
              <a:t> long double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Набор операций см. на слайде про типы с плавающей точкой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6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типов в языке Си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Функциональные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Полные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Неполные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Целые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плавающей точкой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Вещественные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Комплексные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Производные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Типы языка Си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Знаковые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Перечислимые (</a:t>
            </a:r>
            <a:r>
              <a:rPr lang="en-US" dirty="0" err="1" smtClean="0"/>
              <a:t>enum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signed char, short, 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, long, 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r>
              <a:rPr lang="en-US" sz="1400" dirty="0" smtClean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/long/long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Комплексные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complex + [unsigned] </a:t>
            </a:r>
            <a:r>
              <a:rPr lang="en-US" sz="1400" dirty="0">
                <a:latin typeface="Consolas" panose="020B0609020204030204" pitchFamily="49" charset="0"/>
              </a:rPr>
              <a:t>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92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систем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Статические</a:t>
            </a:r>
            <a:r>
              <a:rPr lang="en-US" dirty="0" smtClean="0"/>
              <a:t> </a:t>
            </a:r>
            <a:endParaRPr lang="ru-RU" dirty="0" smtClean="0"/>
          </a:p>
          <a:p>
            <a:pPr lvl="1"/>
            <a:r>
              <a:rPr lang="ru-RU" dirty="0" smtClean="0"/>
              <a:t>Все типы и ошибки типизации определяются во время компиляции программы</a:t>
            </a:r>
          </a:p>
          <a:p>
            <a:pPr lvl="1"/>
            <a:r>
              <a:rPr lang="ru-RU" dirty="0" smtClean="0"/>
              <a:t>Например, </a:t>
            </a:r>
            <a:r>
              <a:rPr lang="ru-RU" dirty="0"/>
              <a:t>система типов языка </a:t>
            </a:r>
            <a:r>
              <a:rPr lang="ru-RU" dirty="0" smtClean="0"/>
              <a:t>Си и Паскаль</a:t>
            </a:r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Динамические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Часть типов и/или ошибок </a:t>
            </a:r>
            <a:r>
              <a:rPr lang="ru-RU" dirty="0">
                <a:solidFill>
                  <a:schemeClr val="bg1"/>
                </a:solidFill>
              </a:rPr>
              <a:t>типизации </a:t>
            </a:r>
            <a:r>
              <a:rPr lang="ru-RU" dirty="0" smtClean="0">
                <a:solidFill>
                  <a:schemeClr val="bg1"/>
                </a:solidFill>
              </a:rPr>
              <a:t>определяется только во время исполнения программы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Например, система типов языка С++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Сильные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Системы типов, которые исключают ошибки типизации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ru-RU" dirty="0">
                <a:solidFill>
                  <a:schemeClr val="bg1"/>
                </a:solidFill>
              </a:rPr>
              <a:t>система типов языка </a:t>
            </a:r>
            <a:r>
              <a:rPr lang="en-US" dirty="0" smtClean="0">
                <a:solidFill>
                  <a:schemeClr val="bg1"/>
                </a:solidFill>
              </a:rPr>
              <a:t>Python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87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Комплексные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Конечное семейство типов в </a:t>
            </a:r>
            <a:r>
              <a:rPr lang="en-US" dirty="0" smtClean="0">
                <a:solidFill>
                  <a:schemeClr val="bg1"/>
                </a:solidFill>
              </a:rPr>
              <a:t>C99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комплексного типа является подмножеством комплексных чисел, содержащим ноль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0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complex </a:t>
            </a:r>
            <a:r>
              <a:rPr lang="en-US" dirty="0" smtClean="0">
                <a:solidFill>
                  <a:schemeClr val="bg1"/>
                </a:solidFill>
              </a:rPr>
              <a:t>float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complex </a:t>
            </a:r>
            <a:r>
              <a:rPr lang="en-US" dirty="0" smtClean="0">
                <a:solidFill>
                  <a:schemeClr val="bg1"/>
                </a:solidFill>
              </a:rPr>
              <a:t>double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complex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long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double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24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Комплексные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Конечное семейство типов в </a:t>
            </a:r>
            <a:r>
              <a:rPr lang="en-US" dirty="0" smtClean="0"/>
              <a:t>C99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комплексного типа является подмножеством комплексных чисел, содержащим ноль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0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complex </a:t>
            </a:r>
            <a:r>
              <a:rPr lang="en-US" dirty="0" smtClean="0">
                <a:solidFill>
                  <a:schemeClr val="bg1"/>
                </a:solidFill>
              </a:rPr>
              <a:t>float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complex </a:t>
            </a:r>
            <a:r>
              <a:rPr lang="en-US" dirty="0" smtClean="0">
                <a:solidFill>
                  <a:schemeClr val="bg1"/>
                </a:solidFill>
              </a:rPr>
              <a:t>double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complex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long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double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02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Комплексные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Конечное семейство типов в </a:t>
            </a:r>
            <a:r>
              <a:rPr lang="en-US" dirty="0" smtClean="0"/>
              <a:t>C99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Множество значений комплексного типа является подмножеством комплексных чисел, содержащим ноль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0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complex </a:t>
            </a:r>
            <a:r>
              <a:rPr lang="en-US" dirty="0" smtClean="0">
                <a:solidFill>
                  <a:schemeClr val="bg1"/>
                </a:solidFill>
              </a:rPr>
              <a:t>float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complex </a:t>
            </a:r>
            <a:r>
              <a:rPr lang="en-US" dirty="0" smtClean="0">
                <a:solidFill>
                  <a:schemeClr val="bg1"/>
                </a:solidFill>
              </a:rPr>
              <a:t>double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 complex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long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double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94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Комплексные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Конечное семейство типов в </a:t>
            </a:r>
            <a:r>
              <a:rPr lang="en-US" dirty="0" smtClean="0"/>
              <a:t>C99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Множество значений комплексного типа является подмножеством комплексных чисел, содержащим ноль</a:t>
            </a:r>
          </a:p>
          <a:p>
            <a:pPr lvl="1"/>
            <a:r>
              <a:rPr lang="ru-RU" dirty="0"/>
              <a:t>0 </a:t>
            </a:r>
            <a:r>
              <a:rPr lang="ru-RU" dirty="0">
                <a:sym typeface="Symbol" panose="05050102010706020507" pitchFamily="18" charset="2"/>
              </a:rPr>
              <a:t> </a:t>
            </a:r>
            <a:r>
              <a:rPr lang="en-US" dirty="0" smtClean="0">
                <a:sym typeface="Symbol" panose="05050102010706020507" pitchFamily="18" charset="2"/>
              </a:rPr>
              <a:t>complex </a:t>
            </a:r>
            <a:r>
              <a:rPr lang="en-US" dirty="0" smtClean="0"/>
              <a:t>float </a:t>
            </a:r>
            <a:r>
              <a:rPr lang="en-US" dirty="0">
                <a:sym typeface="Symbol" panose="05050102010706020507" pitchFamily="18" charset="2"/>
              </a:rPr>
              <a:t> complex </a:t>
            </a:r>
            <a:r>
              <a:rPr lang="en-US" dirty="0" smtClean="0"/>
              <a:t>double </a:t>
            </a:r>
            <a:r>
              <a:rPr lang="en-US" dirty="0">
                <a:sym typeface="Symbol" panose="05050102010706020507" pitchFamily="18" charset="2"/>
              </a:rPr>
              <a:t> complex </a:t>
            </a:r>
            <a:r>
              <a:rPr lang="en-US" dirty="0" smtClean="0">
                <a:sym typeface="Symbol" panose="05050102010706020507" pitchFamily="18" charset="2"/>
              </a:rPr>
              <a:t>long </a:t>
            </a:r>
            <a:r>
              <a:rPr lang="en-US" dirty="0">
                <a:sym typeface="Symbol" panose="05050102010706020507" pitchFamily="18" charset="2"/>
              </a:rPr>
              <a:t>double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Набор операций см. на слайде про целые типы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10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Комплексные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Конечное семейство типов в </a:t>
            </a:r>
            <a:r>
              <a:rPr lang="en-US" dirty="0" smtClean="0"/>
              <a:t>C99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Множество значений комплексного типа является подмножеством комплексных чисел, содержащим ноль</a:t>
            </a:r>
          </a:p>
          <a:p>
            <a:pPr lvl="1"/>
            <a:r>
              <a:rPr lang="ru-RU" dirty="0"/>
              <a:t>0 </a:t>
            </a:r>
            <a:r>
              <a:rPr lang="ru-RU" dirty="0">
                <a:sym typeface="Symbol" panose="05050102010706020507" pitchFamily="18" charset="2"/>
              </a:rPr>
              <a:t> </a:t>
            </a:r>
            <a:r>
              <a:rPr lang="en-US" dirty="0" smtClean="0">
                <a:sym typeface="Symbol" panose="05050102010706020507" pitchFamily="18" charset="2"/>
              </a:rPr>
              <a:t>complex </a:t>
            </a:r>
            <a:r>
              <a:rPr lang="en-US" dirty="0" smtClean="0"/>
              <a:t>float </a:t>
            </a:r>
            <a:r>
              <a:rPr lang="en-US" dirty="0">
                <a:sym typeface="Symbol" panose="05050102010706020507" pitchFamily="18" charset="2"/>
              </a:rPr>
              <a:t> complex </a:t>
            </a:r>
            <a:r>
              <a:rPr lang="en-US" dirty="0" smtClean="0"/>
              <a:t>double </a:t>
            </a:r>
            <a:r>
              <a:rPr lang="en-US" dirty="0">
                <a:sym typeface="Symbol" panose="05050102010706020507" pitchFamily="18" charset="2"/>
              </a:rPr>
              <a:t> complex </a:t>
            </a:r>
            <a:r>
              <a:rPr lang="en-US" dirty="0" smtClean="0">
                <a:sym typeface="Symbol" panose="05050102010706020507" pitchFamily="18" charset="2"/>
              </a:rPr>
              <a:t>long </a:t>
            </a:r>
            <a:r>
              <a:rPr lang="en-US" dirty="0">
                <a:sym typeface="Symbol" panose="05050102010706020507" pitchFamily="18" charset="2"/>
              </a:rPr>
              <a:t>double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Набор операций см. на слайде про целые типы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50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типов в языке Си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Функциональные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Полные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Неполные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Целые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плавающей точкой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Вещественные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Комплексные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Производные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Типы языка Си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025959" y="4326575"/>
            <a:ext cx="11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Указатели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Знаковые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Перечислимые (</a:t>
            </a:r>
            <a:r>
              <a:rPr lang="en-US" dirty="0" err="1" smtClean="0"/>
              <a:t>enum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2"/>
            <a:endCxn id="16" idx="1"/>
          </p:cNvCxnSpPr>
          <p:nvPr/>
        </p:nvCxnSpPr>
        <p:spPr>
          <a:xfrm flipV="1">
            <a:off x="7378057" y="4511241"/>
            <a:ext cx="1647902" cy="62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signed char, short, 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, long, 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r>
              <a:rPr lang="en-US" sz="1400" dirty="0" smtClean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/long/long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Комплексные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complex + [unsigned] </a:t>
            </a:r>
            <a:r>
              <a:rPr lang="en-US" sz="1400" dirty="0">
                <a:latin typeface="Consolas" panose="020B0609020204030204" pitchFamily="49" charset="0"/>
              </a:rPr>
              <a:t>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10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Указатели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Бесконечное семейство типов </a:t>
            </a:r>
            <a:r>
              <a:rPr lang="en-US" dirty="0" smtClean="0">
                <a:solidFill>
                  <a:schemeClr val="bg1"/>
                </a:solidFill>
              </a:rPr>
              <a:t>T*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ru-RU" dirty="0" smtClean="0">
                <a:solidFill>
                  <a:schemeClr val="bg1"/>
                </a:solidFill>
              </a:rPr>
              <a:t>может быть неполным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типа «указатель на тип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dirty="0" smtClean="0">
                <a:solidFill>
                  <a:schemeClr val="bg1"/>
                </a:solidFill>
              </a:rPr>
              <a:t>» совпадает с множеством адресов памяти и содержит нулевой адрес </a:t>
            </a:r>
            <a:r>
              <a:rPr lang="en-US" dirty="0" smtClean="0">
                <a:solidFill>
                  <a:schemeClr val="bg1"/>
                </a:solidFill>
              </a:rPr>
              <a:t>NULL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Одно и то же множество значений у всех типов этого семейства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Арифметика указателей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смещение на целое число значений типа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(T*, </a:t>
            </a:r>
            <a:r>
              <a:rPr lang="ru-RU" dirty="0">
                <a:solidFill>
                  <a:schemeClr val="bg1"/>
                </a:solidFill>
              </a:rPr>
              <a:t>целое</a:t>
            </a:r>
            <a:r>
              <a:rPr lang="en-US" dirty="0">
                <a:solidFill>
                  <a:schemeClr val="bg1"/>
                </a:solidFill>
              </a:rPr>
              <a:t>) -&gt; T</a:t>
            </a:r>
            <a:r>
              <a:rPr lang="en-US" dirty="0" smtClean="0">
                <a:solidFill>
                  <a:schemeClr val="bg1"/>
                </a:solidFill>
              </a:rPr>
              <a:t>*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расстояние между указателями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типа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dirty="0" smtClean="0">
                <a:solidFill>
                  <a:schemeClr val="bg1"/>
                </a:solidFill>
              </a:rPr>
              <a:t> (</a:t>
            </a:r>
            <a:r>
              <a:rPr lang="en-US" dirty="0" smtClean="0">
                <a:solidFill>
                  <a:schemeClr val="bg1"/>
                </a:solidFill>
              </a:rPr>
              <a:t>T*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 smtClean="0">
                <a:solidFill>
                  <a:schemeClr val="bg1"/>
                </a:solidFill>
              </a:rPr>
              <a:t>) -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целое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Разыменование </a:t>
            </a:r>
            <a:r>
              <a:rPr lang="en-US" dirty="0" smtClean="0">
                <a:solidFill>
                  <a:schemeClr val="bg1"/>
                </a:solidFill>
              </a:rPr>
              <a:t>T* -&gt; T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Взятие адреса </a:t>
            </a:r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en-US" dirty="0">
                <a:solidFill>
                  <a:schemeClr val="bg1"/>
                </a:solidFill>
              </a:rPr>
              <a:t>-&gt;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dirty="0" smtClean="0">
                <a:solidFill>
                  <a:schemeClr val="bg1"/>
                </a:solidFill>
              </a:rPr>
              <a:t>*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Доступ по индексу – смещение + разыменование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Проверка равенства, проверка порядка (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>
                <a:solidFill>
                  <a:schemeClr val="bg1"/>
                </a:solidFill>
              </a:rPr>
              <a:t>)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булевское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76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Указатели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Бесконечное семейство типов </a:t>
            </a:r>
            <a:r>
              <a:rPr lang="en-US" dirty="0" smtClean="0"/>
              <a:t>T*</a:t>
            </a:r>
            <a:endParaRPr lang="ru-RU" dirty="0" smtClean="0"/>
          </a:p>
          <a:p>
            <a:pPr lvl="1"/>
            <a:r>
              <a:rPr lang="ru-RU" dirty="0" smtClean="0"/>
              <a:t>Тип </a:t>
            </a:r>
            <a:r>
              <a:rPr lang="en-US" dirty="0" smtClean="0"/>
              <a:t>T </a:t>
            </a:r>
            <a:r>
              <a:rPr lang="ru-RU" dirty="0" smtClean="0"/>
              <a:t>может быть неполным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Множество значений типа «указатель на тип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dirty="0" smtClean="0">
                <a:solidFill>
                  <a:schemeClr val="bg1"/>
                </a:solidFill>
              </a:rPr>
              <a:t>» совпадает с множеством адресов памяти и содержит нулевой адрес </a:t>
            </a:r>
            <a:r>
              <a:rPr lang="en-US" dirty="0" smtClean="0">
                <a:solidFill>
                  <a:schemeClr val="bg1"/>
                </a:solidFill>
              </a:rPr>
              <a:t>NULL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Одно и то же множество значений у всех типов этого семейства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Арифметика указателей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смещение на целое число значений типа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(T*, </a:t>
            </a:r>
            <a:r>
              <a:rPr lang="ru-RU" dirty="0">
                <a:solidFill>
                  <a:schemeClr val="bg1"/>
                </a:solidFill>
              </a:rPr>
              <a:t>целое</a:t>
            </a:r>
            <a:r>
              <a:rPr lang="en-US" dirty="0">
                <a:solidFill>
                  <a:schemeClr val="bg1"/>
                </a:solidFill>
              </a:rPr>
              <a:t>) -&gt; T</a:t>
            </a:r>
            <a:r>
              <a:rPr lang="en-US" dirty="0" smtClean="0">
                <a:solidFill>
                  <a:schemeClr val="bg1"/>
                </a:solidFill>
              </a:rPr>
              <a:t>*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расстояние между указателями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типа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dirty="0" smtClean="0">
                <a:solidFill>
                  <a:schemeClr val="bg1"/>
                </a:solidFill>
              </a:rPr>
              <a:t> (</a:t>
            </a:r>
            <a:r>
              <a:rPr lang="en-US" dirty="0" smtClean="0">
                <a:solidFill>
                  <a:schemeClr val="bg1"/>
                </a:solidFill>
              </a:rPr>
              <a:t>T*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 smtClean="0">
                <a:solidFill>
                  <a:schemeClr val="bg1"/>
                </a:solidFill>
              </a:rPr>
              <a:t>) -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целое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Разыменование </a:t>
            </a:r>
            <a:r>
              <a:rPr lang="en-US" dirty="0" smtClean="0">
                <a:solidFill>
                  <a:schemeClr val="bg1"/>
                </a:solidFill>
              </a:rPr>
              <a:t>T* -&gt; T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Взятие адреса </a:t>
            </a:r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en-US" dirty="0">
                <a:solidFill>
                  <a:schemeClr val="bg1"/>
                </a:solidFill>
              </a:rPr>
              <a:t>-&gt;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dirty="0" smtClean="0">
                <a:solidFill>
                  <a:schemeClr val="bg1"/>
                </a:solidFill>
              </a:rPr>
              <a:t>*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Доступ по индексу – смещение + разыменование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Проверка равенства, проверка порядка (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>
                <a:solidFill>
                  <a:schemeClr val="bg1"/>
                </a:solidFill>
              </a:rPr>
              <a:t>)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булевское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21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Указатели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Бесконечное семейство типов </a:t>
            </a:r>
            <a:r>
              <a:rPr lang="en-US" dirty="0" smtClean="0"/>
              <a:t>T*</a:t>
            </a:r>
            <a:endParaRPr lang="ru-RU" dirty="0" smtClean="0"/>
          </a:p>
          <a:p>
            <a:pPr lvl="1"/>
            <a:r>
              <a:rPr lang="ru-RU" dirty="0" smtClean="0"/>
              <a:t>Тип </a:t>
            </a:r>
            <a:r>
              <a:rPr lang="en-US" dirty="0" smtClean="0"/>
              <a:t>T </a:t>
            </a:r>
            <a:r>
              <a:rPr lang="ru-RU" dirty="0" smtClean="0"/>
              <a:t>может быть неполным</a:t>
            </a:r>
          </a:p>
          <a:p>
            <a:endParaRPr lang="ru-RU" dirty="0" smtClean="0"/>
          </a:p>
          <a:p>
            <a:r>
              <a:rPr lang="ru-RU" dirty="0" smtClean="0"/>
              <a:t>Множество значений типа «указатель на тип </a:t>
            </a:r>
            <a:r>
              <a:rPr lang="en-US" dirty="0" smtClean="0"/>
              <a:t>T</a:t>
            </a:r>
            <a:r>
              <a:rPr lang="ru-RU" dirty="0" smtClean="0"/>
              <a:t>» совпадает с множеством адресов памяти и содержит нулевой адрес </a:t>
            </a:r>
            <a:r>
              <a:rPr lang="en-US" dirty="0" smtClean="0"/>
              <a:t>NULL</a:t>
            </a:r>
            <a:endParaRPr lang="ru-RU" dirty="0" smtClean="0"/>
          </a:p>
          <a:p>
            <a:pPr lvl="1"/>
            <a:r>
              <a:rPr lang="ru-RU" dirty="0" smtClean="0"/>
              <a:t>Одно и то же множество значений у всех типов этого семейства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Арифметика указателей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смещение на целое число значений типа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(T*, </a:t>
            </a:r>
            <a:r>
              <a:rPr lang="ru-RU" dirty="0">
                <a:solidFill>
                  <a:schemeClr val="bg1"/>
                </a:solidFill>
              </a:rPr>
              <a:t>целое</a:t>
            </a:r>
            <a:r>
              <a:rPr lang="en-US" dirty="0">
                <a:solidFill>
                  <a:schemeClr val="bg1"/>
                </a:solidFill>
              </a:rPr>
              <a:t>) -&gt; T</a:t>
            </a:r>
            <a:r>
              <a:rPr lang="en-US" dirty="0" smtClean="0">
                <a:solidFill>
                  <a:schemeClr val="bg1"/>
                </a:solidFill>
              </a:rPr>
              <a:t>*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расстояние между указателями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типа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dirty="0" smtClean="0">
                <a:solidFill>
                  <a:schemeClr val="bg1"/>
                </a:solidFill>
              </a:rPr>
              <a:t> (</a:t>
            </a:r>
            <a:r>
              <a:rPr lang="en-US" dirty="0" smtClean="0">
                <a:solidFill>
                  <a:schemeClr val="bg1"/>
                </a:solidFill>
              </a:rPr>
              <a:t>T*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 smtClean="0">
                <a:solidFill>
                  <a:schemeClr val="bg1"/>
                </a:solidFill>
              </a:rPr>
              <a:t>) -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целое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Разыменование </a:t>
            </a:r>
            <a:r>
              <a:rPr lang="en-US" dirty="0" smtClean="0">
                <a:solidFill>
                  <a:schemeClr val="bg1"/>
                </a:solidFill>
              </a:rPr>
              <a:t>T* -&gt; T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Взятие адреса </a:t>
            </a:r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en-US" dirty="0">
                <a:solidFill>
                  <a:schemeClr val="bg1"/>
                </a:solidFill>
              </a:rPr>
              <a:t>-&gt;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dirty="0" smtClean="0">
                <a:solidFill>
                  <a:schemeClr val="bg1"/>
                </a:solidFill>
              </a:rPr>
              <a:t>*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Доступ по индексу – смещение + разыменование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Проверка равенства, проверка порядка (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T*</a:t>
            </a:r>
            <a:r>
              <a:rPr lang="ru-RU" dirty="0">
                <a:solidFill>
                  <a:schemeClr val="bg1"/>
                </a:solidFill>
              </a:rPr>
              <a:t>)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булевское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6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Указатели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Бесконечное семейство типов </a:t>
            </a:r>
            <a:r>
              <a:rPr lang="en-US" dirty="0" smtClean="0"/>
              <a:t>T*</a:t>
            </a:r>
            <a:endParaRPr lang="ru-RU" dirty="0" smtClean="0"/>
          </a:p>
          <a:p>
            <a:pPr lvl="1"/>
            <a:r>
              <a:rPr lang="ru-RU" dirty="0" smtClean="0"/>
              <a:t>Тип </a:t>
            </a:r>
            <a:r>
              <a:rPr lang="en-US" dirty="0" smtClean="0"/>
              <a:t>T </a:t>
            </a:r>
            <a:r>
              <a:rPr lang="ru-RU" dirty="0" smtClean="0"/>
              <a:t>может быть неполным</a:t>
            </a:r>
          </a:p>
          <a:p>
            <a:endParaRPr lang="ru-RU" dirty="0" smtClean="0"/>
          </a:p>
          <a:p>
            <a:r>
              <a:rPr lang="ru-RU" dirty="0" smtClean="0"/>
              <a:t>Множество значений типа «указатель на тип </a:t>
            </a:r>
            <a:r>
              <a:rPr lang="en-US" dirty="0" smtClean="0"/>
              <a:t>T</a:t>
            </a:r>
            <a:r>
              <a:rPr lang="ru-RU" dirty="0" smtClean="0"/>
              <a:t>» совпадает с множеством адресов памяти и содержит нулевой адрес </a:t>
            </a:r>
            <a:r>
              <a:rPr lang="en-US" dirty="0" smtClean="0"/>
              <a:t>NULL</a:t>
            </a:r>
            <a:endParaRPr lang="ru-RU" dirty="0" smtClean="0"/>
          </a:p>
          <a:p>
            <a:pPr lvl="1"/>
            <a:r>
              <a:rPr lang="ru-RU" dirty="0" smtClean="0"/>
              <a:t>Одно и то же множество значений у всех типов этого семейства</a:t>
            </a:r>
          </a:p>
          <a:p>
            <a:endParaRPr lang="ru-RU" dirty="0" smtClean="0"/>
          </a:p>
          <a:p>
            <a:r>
              <a:rPr lang="ru-RU" dirty="0" smtClean="0"/>
              <a:t>Операции</a:t>
            </a:r>
          </a:p>
          <a:p>
            <a:pPr lvl="1"/>
            <a:r>
              <a:rPr lang="ru-RU" dirty="0" smtClean="0"/>
              <a:t>Арифметика указателей</a:t>
            </a:r>
          </a:p>
          <a:p>
            <a:pPr lvl="2"/>
            <a:r>
              <a:rPr lang="ru-RU" dirty="0" smtClean="0"/>
              <a:t>смещение на целое число значений типа </a:t>
            </a:r>
            <a:r>
              <a:rPr lang="en-US" dirty="0" smtClean="0"/>
              <a:t>T</a:t>
            </a:r>
            <a:r>
              <a:rPr lang="ru-RU" dirty="0" smtClean="0"/>
              <a:t> </a:t>
            </a:r>
            <a:r>
              <a:rPr lang="en-US" dirty="0"/>
              <a:t>(T*, </a:t>
            </a:r>
            <a:r>
              <a:rPr lang="ru-RU" dirty="0"/>
              <a:t>целое</a:t>
            </a:r>
            <a:r>
              <a:rPr lang="en-US" dirty="0"/>
              <a:t>) -&gt; T</a:t>
            </a:r>
            <a:r>
              <a:rPr lang="en-US" dirty="0" smtClean="0"/>
              <a:t>*</a:t>
            </a:r>
            <a:endParaRPr lang="ru-RU" dirty="0" smtClean="0"/>
          </a:p>
          <a:p>
            <a:pPr lvl="2"/>
            <a:r>
              <a:rPr lang="ru-RU" dirty="0" smtClean="0"/>
              <a:t>расстояние между указателями</a:t>
            </a:r>
            <a:r>
              <a:rPr lang="en-US" dirty="0" smtClean="0"/>
              <a:t> </a:t>
            </a:r>
            <a:r>
              <a:rPr lang="ru-RU" dirty="0" smtClean="0"/>
              <a:t>типа </a:t>
            </a:r>
            <a:r>
              <a:rPr lang="en-US" dirty="0" smtClean="0"/>
              <a:t>T</a:t>
            </a:r>
            <a:r>
              <a:rPr lang="ru-RU" dirty="0" smtClean="0"/>
              <a:t> (</a:t>
            </a:r>
            <a:r>
              <a:rPr lang="en-US" dirty="0" smtClean="0"/>
              <a:t>T*</a:t>
            </a:r>
            <a:r>
              <a:rPr lang="ru-RU" dirty="0" smtClean="0"/>
              <a:t>, </a:t>
            </a:r>
            <a:r>
              <a:rPr lang="en-US" dirty="0"/>
              <a:t>T*</a:t>
            </a:r>
            <a:r>
              <a:rPr lang="ru-RU" dirty="0" smtClean="0"/>
              <a:t>) -</a:t>
            </a:r>
            <a:r>
              <a:rPr lang="en-US" dirty="0" smtClean="0"/>
              <a:t>&gt; </a:t>
            </a:r>
            <a:r>
              <a:rPr lang="ru-RU" dirty="0" smtClean="0"/>
              <a:t>целое</a:t>
            </a:r>
            <a:endParaRPr lang="en-US" dirty="0" smtClean="0"/>
          </a:p>
          <a:p>
            <a:pPr lvl="1"/>
            <a:r>
              <a:rPr lang="ru-RU" dirty="0" smtClean="0"/>
              <a:t>Разыменование </a:t>
            </a:r>
            <a:r>
              <a:rPr lang="en-US" dirty="0" smtClean="0"/>
              <a:t>T* -&gt; T</a:t>
            </a:r>
            <a:endParaRPr lang="ru-RU" dirty="0" smtClean="0"/>
          </a:p>
          <a:p>
            <a:pPr lvl="1"/>
            <a:r>
              <a:rPr lang="ru-RU" dirty="0" smtClean="0"/>
              <a:t>Взятие адреса </a:t>
            </a:r>
            <a:r>
              <a:rPr lang="en-US" dirty="0" smtClean="0"/>
              <a:t>T </a:t>
            </a:r>
            <a:r>
              <a:rPr lang="en-US" dirty="0"/>
              <a:t>-&gt; </a:t>
            </a:r>
            <a:r>
              <a:rPr lang="en-US" dirty="0" smtClean="0"/>
              <a:t>T</a:t>
            </a:r>
            <a:r>
              <a:rPr lang="ru-RU" dirty="0" smtClean="0"/>
              <a:t>*</a:t>
            </a:r>
          </a:p>
          <a:p>
            <a:pPr lvl="1"/>
            <a:r>
              <a:rPr lang="ru-RU" dirty="0" smtClean="0"/>
              <a:t>Доступ по индексу – смещение + разыменование</a:t>
            </a:r>
            <a:endParaRPr lang="en-US" dirty="0" smtClean="0"/>
          </a:p>
          <a:p>
            <a:pPr lvl="1"/>
            <a:r>
              <a:rPr lang="ru-RU" dirty="0" smtClean="0"/>
              <a:t>Проверка равенства, проверка порядка (</a:t>
            </a:r>
            <a:r>
              <a:rPr lang="en-US" dirty="0"/>
              <a:t>T*</a:t>
            </a:r>
            <a:r>
              <a:rPr lang="ru-RU" dirty="0"/>
              <a:t>, </a:t>
            </a:r>
            <a:r>
              <a:rPr lang="en-US" dirty="0"/>
              <a:t>T*</a:t>
            </a:r>
            <a:r>
              <a:rPr lang="ru-RU" dirty="0"/>
              <a:t>) -</a:t>
            </a:r>
            <a:r>
              <a:rPr lang="en-US" dirty="0"/>
              <a:t>&gt; </a:t>
            </a:r>
            <a:r>
              <a:rPr lang="ru-RU" dirty="0" smtClean="0"/>
              <a:t>булевское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28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систем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Статические</a:t>
            </a:r>
            <a:r>
              <a:rPr lang="en-US" dirty="0" smtClean="0"/>
              <a:t> </a:t>
            </a:r>
            <a:endParaRPr lang="ru-RU" dirty="0" smtClean="0"/>
          </a:p>
          <a:p>
            <a:pPr lvl="1"/>
            <a:r>
              <a:rPr lang="ru-RU" dirty="0" smtClean="0"/>
              <a:t>Все типы и ошибки типизации определяются во время компиляции программы</a:t>
            </a:r>
          </a:p>
          <a:p>
            <a:pPr lvl="1"/>
            <a:r>
              <a:rPr lang="ru-RU" dirty="0" smtClean="0"/>
              <a:t>Например, </a:t>
            </a:r>
            <a:r>
              <a:rPr lang="ru-RU" dirty="0"/>
              <a:t>система типов языка </a:t>
            </a:r>
            <a:r>
              <a:rPr lang="ru-RU" dirty="0" smtClean="0"/>
              <a:t>Си и Паскаль</a:t>
            </a:r>
          </a:p>
          <a:p>
            <a:endParaRPr lang="ru-RU" dirty="0"/>
          </a:p>
          <a:p>
            <a:r>
              <a:rPr lang="ru-RU" dirty="0" smtClean="0"/>
              <a:t>Динамические</a:t>
            </a:r>
          </a:p>
          <a:p>
            <a:pPr lvl="1"/>
            <a:r>
              <a:rPr lang="ru-RU" dirty="0" smtClean="0"/>
              <a:t>Часть типов и/или ошибок </a:t>
            </a:r>
            <a:r>
              <a:rPr lang="ru-RU" dirty="0"/>
              <a:t>типизации </a:t>
            </a:r>
            <a:r>
              <a:rPr lang="ru-RU" dirty="0" smtClean="0"/>
              <a:t>определяется только во время исполнения программы</a:t>
            </a:r>
          </a:p>
          <a:p>
            <a:pPr lvl="1"/>
            <a:r>
              <a:rPr lang="ru-RU" dirty="0" smtClean="0"/>
              <a:t>Например, система типов языка С++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Сильные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Системы типов, которые исключают ошибки типизации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ru-RU" dirty="0">
                <a:solidFill>
                  <a:schemeClr val="bg1"/>
                </a:solidFill>
              </a:rPr>
              <a:t>система типов языка </a:t>
            </a:r>
            <a:r>
              <a:rPr lang="en-US" dirty="0" smtClean="0">
                <a:solidFill>
                  <a:schemeClr val="bg1"/>
                </a:solidFill>
              </a:rPr>
              <a:t>Python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38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типов в языке Си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Функциональные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Полные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Неполные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Целые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плавающей точкой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Вещественные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Комплексные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Производные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Типы языка Си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9025959" y="4722426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025959" y="4326575"/>
            <a:ext cx="11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Указатели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Знаковые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Перечислимые (</a:t>
            </a:r>
            <a:r>
              <a:rPr lang="en-US" dirty="0" err="1" smtClean="0"/>
              <a:t>enum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2"/>
            <a:endCxn id="16" idx="1"/>
          </p:cNvCxnSpPr>
          <p:nvPr/>
        </p:nvCxnSpPr>
        <p:spPr>
          <a:xfrm flipV="1">
            <a:off x="7378057" y="4511241"/>
            <a:ext cx="1647902" cy="62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13" idx="1"/>
          </p:cNvCxnSpPr>
          <p:nvPr/>
        </p:nvCxnSpPr>
        <p:spPr>
          <a:xfrm flipV="1">
            <a:off x="7378057" y="4907092"/>
            <a:ext cx="1647902" cy="23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signed char, short, 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, long, 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r>
              <a:rPr lang="en-US" sz="1400" dirty="0" smtClean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/long/long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Комплексные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complex + [unsigned] </a:t>
            </a:r>
            <a:r>
              <a:rPr lang="en-US" sz="1400" dirty="0">
                <a:latin typeface="Consolas" panose="020B0609020204030204" pitchFamily="49" charset="0"/>
              </a:rPr>
              <a:t>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82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Бесконечное семейство типов </a:t>
            </a:r>
            <a:r>
              <a:rPr lang="en-US" dirty="0" smtClean="0">
                <a:solidFill>
                  <a:schemeClr val="bg1"/>
                </a:solidFill>
              </a:rPr>
              <a:t>T[N]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ru-RU" dirty="0" smtClean="0">
                <a:solidFill>
                  <a:schemeClr val="bg1"/>
                </a:solidFill>
              </a:rPr>
              <a:t>полный, целое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&gt; 0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типа </a:t>
            </a:r>
            <a:r>
              <a:rPr lang="ru-RU" dirty="0" smtClean="0">
                <a:solidFill>
                  <a:schemeClr val="bg1"/>
                </a:solidFill>
              </a:rPr>
              <a:t>«массив из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элементов типа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» </a:t>
            </a:r>
            <a:r>
              <a:rPr lang="ru-RU" dirty="0" smtClean="0">
                <a:solidFill>
                  <a:schemeClr val="bg1"/>
                </a:solidFill>
              </a:rPr>
              <a:t>-- это множество последовательностей длины </a:t>
            </a:r>
            <a:r>
              <a:rPr lang="en-US" dirty="0" smtClean="0">
                <a:solidFill>
                  <a:schemeClr val="bg1"/>
                </a:solidFill>
              </a:rPr>
              <a:t>N, </a:t>
            </a:r>
            <a:r>
              <a:rPr lang="ru-RU" dirty="0" smtClean="0">
                <a:solidFill>
                  <a:schemeClr val="bg1"/>
                </a:solidFill>
              </a:rPr>
              <a:t>состоящих из значений типа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Декартова степень множества значений типа </a:t>
            </a:r>
            <a:r>
              <a:rPr lang="en-US" dirty="0" smtClean="0">
                <a:solidFill>
                  <a:schemeClr val="bg1"/>
                </a:solidFill>
              </a:rPr>
              <a:t>T -- T</a:t>
            </a:r>
            <a:r>
              <a:rPr lang="en-US" baseline="30000" dirty="0" smtClean="0">
                <a:solidFill>
                  <a:schemeClr val="bg1"/>
                </a:solidFill>
              </a:rPr>
              <a:t>N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Автоматическое преобразование в указатель на нулевой элемент </a:t>
            </a:r>
            <a:r>
              <a:rPr lang="en-US" dirty="0" smtClean="0">
                <a:solidFill>
                  <a:schemeClr val="bg1"/>
                </a:solidFill>
              </a:rPr>
              <a:t>T[N] -&gt; T*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После преобразования </a:t>
            </a:r>
            <a:r>
              <a:rPr lang="ru-RU" dirty="0">
                <a:solidFill>
                  <a:schemeClr val="bg1"/>
                </a:solidFill>
              </a:rPr>
              <a:t>в указатель </a:t>
            </a:r>
            <a:r>
              <a:rPr lang="ru-RU" dirty="0" smtClean="0">
                <a:solidFill>
                  <a:schemeClr val="bg1"/>
                </a:solidFill>
              </a:rPr>
              <a:t>– все операции над указателями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 том числе, доступ по индексу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6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Бесконечное семейство типов </a:t>
            </a:r>
            <a:r>
              <a:rPr lang="en-US" dirty="0" smtClean="0"/>
              <a:t>T[N]</a:t>
            </a:r>
            <a:endParaRPr lang="ru-RU" dirty="0" smtClean="0"/>
          </a:p>
          <a:p>
            <a:pPr lvl="1"/>
            <a:r>
              <a:rPr lang="ru-RU" dirty="0" smtClean="0"/>
              <a:t>Тип </a:t>
            </a:r>
            <a:r>
              <a:rPr lang="en-US" dirty="0" smtClean="0"/>
              <a:t>T </a:t>
            </a:r>
            <a:r>
              <a:rPr lang="ru-RU" dirty="0" smtClean="0"/>
              <a:t>полный, целое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en-US" dirty="0" smtClean="0"/>
              <a:t>&gt; 0</a:t>
            </a:r>
            <a:endParaRPr lang="ru-RU" dirty="0"/>
          </a:p>
          <a:p>
            <a:endParaRPr lang="ru-RU" dirty="0" smtClean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типа </a:t>
            </a:r>
            <a:r>
              <a:rPr lang="ru-RU" dirty="0" smtClean="0">
                <a:solidFill>
                  <a:schemeClr val="bg1"/>
                </a:solidFill>
              </a:rPr>
              <a:t>«массив из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элементов типа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» </a:t>
            </a:r>
            <a:r>
              <a:rPr lang="ru-RU" dirty="0" smtClean="0">
                <a:solidFill>
                  <a:schemeClr val="bg1"/>
                </a:solidFill>
              </a:rPr>
              <a:t>-- это множество последовательностей длины </a:t>
            </a:r>
            <a:r>
              <a:rPr lang="en-US" dirty="0" smtClean="0">
                <a:solidFill>
                  <a:schemeClr val="bg1"/>
                </a:solidFill>
              </a:rPr>
              <a:t>N, </a:t>
            </a:r>
            <a:r>
              <a:rPr lang="ru-RU" dirty="0" smtClean="0">
                <a:solidFill>
                  <a:schemeClr val="bg1"/>
                </a:solidFill>
              </a:rPr>
              <a:t>состоящих из значений типа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Декартова степень множества значений типа </a:t>
            </a:r>
            <a:r>
              <a:rPr lang="en-US" dirty="0" smtClean="0">
                <a:solidFill>
                  <a:schemeClr val="bg1"/>
                </a:solidFill>
              </a:rPr>
              <a:t>T -- T</a:t>
            </a:r>
            <a:r>
              <a:rPr lang="en-US" baseline="30000" dirty="0" smtClean="0">
                <a:solidFill>
                  <a:schemeClr val="bg1"/>
                </a:solidFill>
              </a:rPr>
              <a:t>N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Автоматическое преобразование в указатель на нулевой элемент </a:t>
            </a:r>
            <a:r>
              <a:rPr lang="en-US" dirty="0" smtClean="0">
                <a:solidFill>
                  <a:schemeClr val="bg1"/>
                </a:solidFill>
              </a:rPr>
              <a:t>T[N] -&gt; T*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После преобразования </a:t>
            </a:r>
            <a:r>
              <a:rPr lang="ru-RU" dirty="0">
                <a:solidFill>
                  <a:schemeClr val="bg1"/>
                </a:solidFill>
              </a:rPr>
              <a:t>в указатель </a:t>
            </a:r>
            <a:r>
              <a:rPr lang="ru-RU" dirty="0" smtClean="0">
                <a:solidFill>
                  <a:schemeClr val="bg1"/>
                </a:solidFill>
              </a:rPr>
              <a:t>– все операции над указателями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 том числе, доступ по индексу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35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Бесконечное семейство типов </a:t>
            </a:r>
            <a:r>
              <a:rPr lang="en-US" dirty="0" smtClean="0"/>
              <a:t>T[N]</a:t>
            </a:r>
            <a:endParaRPr lang="ru-RU" dirty="0" smtClean="0"/>
          </a:p>
          <a:p>
            <a:pPr lvl="1"/>
            <a:r>
              <a:rPr lang="ru-RU" dirty="0" smtClean="0"/>
              <a:t>Тип </a:t>
            </a:r>
            <a:r>
              <a:rPr lang="en-US" dirty="0" smtClean="0"/>
              <a:t>T </a:t>
            </a:r>
            <a:r>
              <a:rPr lang="ru-RU" dirty="0" smtClean="0"/>
              <a:t>полный, целое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en-US" dirty="0" smtClean="0"/>
              <a:t>&gt; 0</a:t>
            </a:r>
            <a:endParaRPr lang="ru-RU" dirty="0"/>
          </a:p>
          <a:p>
            <a:endParaRPr lang="ru-RU" dirty="0" smtClean="0"/>
          </a:p>
          <a:p>
            <a:r>
              <a:rPr lang="ru-RU" dirty="0"/>
              <a:t>Множество значений типа </a:t>
            </a:r>
            <a:r>
              <a:rPr lang="ru-RU" dirty="0" smtClean="0"/>
              <a:t>«массив из </a:t>
            </a:r>
            <a:r>
              <a:rPr lang="en-US" dirty="0" smtClean="0"/>
              <a:t>N </a:t>
            </a:r>
            <a:r>
              <a:rPr lang="ru-RU" dirty="0" smtClean="0"/>
              <a:t>элементов типа </a:t>
            </a:r>
            <a:r>
              <a:rPr lang="en-US" dirty="0" smtClean="0"/>
              <a:t>T</a:t>
            </a:r>
            <a:r>
              <a:rPr lang="ru-RU" dirty="0"/>
              <a:t>» </a:t>
            </a:r>
            <a:r>
              <a:rPr lang="ru-RU" dirty="0" smtClean="0"/>
              <a:t>-- это множество последовательностей длины </a:t>
            </a:r>
            <a:r>
              <a:rPr lang="en-US" dirty="0" smtClean="0"/>
              <a:t>N, </a:t>
            </a:r>
            <a:r>
              <a:rPr lang="ru-RU" dirty="0" smtClean="0"/>
              <a:t>состоящих из значений типа </a:t>
            </a:r>
            <a:r>
              <a:rPr lang="en-US" dirty="0" smtClean="0"/>
              <a:t>T</a:t>
            </a:r>
            <a:endParaRPr lang="ru-RU" dirty="0" smtClean="0"/>
          </a:p>
          <a:p>
            <a:pPr lvl="1"/>
            <a:r>
              <a:rPr lang="ru-RU" dirty="0" smtClean="0"/>
              <a:t>Декартова степень множества значений типа </a:t>
            </a:r>
            <a:r>
              <a:rPr lang="en-US" dirty="0" smtClean="0"/>
              <a:t>T -- T</a:t>
            </a:r>
            <a:r>
              <a:rPr lang="en-US" baseline="30000" dirty="0" smtClean="0"/>
              <a:t>N</a:t>
            </a:r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Автоматическое преобразование в указатель на нулевой элемент </a:t>
            </a:r>
            <a:r>
              <a:rPr lang="en-US" dirty="0" smtClean="0">
                <a:solidFill>
                  <a:schemeClr val="bg1"/>
                </a:solidFill>
              </a:rPr>
              <a:t>T[N] -&gt; T*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После преобразования </a:t>
            </a:r>
            <a:r>
              <a:rPr lang="ru-RU" dirty="0">
                <a:solidFill>
                  <a:schemeClr val="bg1"/>
                </a:solidFill>
              </a:rPr>
              <a:t>в указатель </a:t>
            </a:r>
            <a:r>
              <a:rPr lang="ru-RU" dirty="0" smtClean="0">
                <a:solidFill>
                  <a:schemeClr val="bg1"/>
                </a:solidFill>
              </a:rPr>
              <a:t>– все операции над указателями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 том числе, доступ по индексу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56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Бесконечное семейство типов </a:t>
            </a:r>
            <a:r>
              <a:rPr lang="en-US" dirty="0" smtClean="0"/>
              <a:t>T[N]</a:t>
            </a:r>
            <a:endParaRPr lang="ru-RU" dirty="0" smtClean="0"/>
          </a:p>
          <a:p>
            <a:pPr lvl="1"/>
            <a:r>
              <a:rPr lang="ru-RU" dirty="0" smtClean="0"/>
              <a:t>Тип </a:t>
            </a:r>
            <a:r>
              <a:rPr lang="en-US" dirty="0" smtClean="0"/>
              <a:t>T </a:t>
            </a:r>
            <a:r>
              <a:rPr lang="ru-RU" dirty="0" smtClean="0"/>
              <a:t>полный, целое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en-US" dirty="0" smtClean="0"/>
              <a:t>&gt; 0</a:t>
            </a:r>
            <a:endParaRPr lang="ru-RU" dirty="0"/>
          </a:p>
          <a:p>
            <a:endParaRPr lang="ru-RU" dirty="0" smtClean="0"/>
          </a:p>
          <a:p>
            <a:r>
              <a:rPr lang="ru-RU" dirty="0"/>
              <a:t>Множество значений типа </a:t>
            </a:r>
            <a:r>
              <a:rPr lang="ru-RU" dirty="0" smtClean="0"/>
              <a:t>«массив из </a:t>
            </a:r>
            <a:r>
              <a:rPr lang="en-US" dirty="0" smtClean="0"/>
              <a:t>N </a:t>
            </a:r>
            <a:r>
              <a:rPr lang="ru-RU" dirty="0" smtClean="0"/>
              <a:t>элементов типа </a:t>
            </a:r>
            <a:r>
              <a:rPr lang="en-US" dirty="0" smtClean="0"/>
              <a:t>T</a:t>
            </a:r>
            <a:r>
              <a:rPr lang="ru-RU" dirty="0"/>
              <a:t>» </a:t>
            </a:r>
            <a:r>
              <a:rPr lang="ru-RU" dirty="0" smtClean="0"/>
              <a:t>-- это множество последовательностей длины </a:t>
            </a:r>
            <a:r>
              <a:rPr lang="en-US" dirty="0" smtClean="0"/>
              <a:t>N, </a:t>
            </a:r>
            <a:r>
              <a:rPr lang="ru-RU" dirty="0" smtClean="0"/>
              <a:t>состоящих из значений типа </a:t>
            </a:r>
            <a:r>
              <a:rPr lang="en-US" dirty="0" smtClean="0"/>
              <a:t>T</a:t>
            </a:r>
            <a:endParaRPr lang="ru-RU" dirty="0" smtClean="0"/>
          </a:p>
          <a:p>
            <a:pPr lvl="1"/>
            <a:r>
              <a:rPr lang="ru-RU" dirty="0" smtClean="0"/>
              <a:t>Декартова степень множества значений типа </a:t>
            </a:r>
            <a:r>
              <a:rPr lang="en-US" dirty="0" smtClean="0"/>
              <a:t>T -- T</a:t>
            </a:r>
            <a:r>
              <a:rPr lang="en-US" baseline="30000" dirty="0" smtClean="0"/>
              <a:t>N</a:t>
            </a:r>
          </a:p>
          <a:p>
            <a:endParaRPr lang="en-US" dirty="0" smtClean="0"/>
          </a:p>
          <a:p>
            <a:r>
              <a:rPr lang="ru-RU" dirty="0" smtClean="0"/>
              <a:t>Операции</a:t>
            </a:r>
          </a:p>
          <a:p>
            <a:pPr lvl="1"/>
            <a:r>
              <a:rPr lang="ru-RU" dirty="0" smtClean="0"/>
              <a:t>Автоматическое преобразование в указатель на нулевой элемент </a:t>
            </a:r>
            <a:r>
              <a:rPr lang="en-US" dirty="0" smtClean="0"/>
              <a:t>T[N] -&gt; T*</a:t>
            </a:r>
            <a:endParaRPr lang="ru-RU" dirty="0" smtClean="0"/>
          </a:p>
          <a:p>
            <a:pPr lvl="1"/>
            <a:r>
              <a:rPr lang="ru-RU" dirty="0" smtClean="0"/>
              <a:t>После преобразования </a:t>
            </a:r>
            <a:r>
              <a:rPr lang="ru-RU" dirty="0"/>
              <a:t>в указатель </a:t>
            </a:r>
            <a:r>
              <a:rPr lang="ru-RU" dirty="0" smtClean="0"/>
              <a:t>– все операции над указателями</a:t>
            </a:r>
          </a:p>
          <a:p>
            <a:pPr lvl="2"/>
            <a:r>
              <a:rPr lang="ru-RU" dirty="0" smtClean="0"/>
              <a:t>В том числе, доступ по индексу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01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типов в языке Си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89309" y="192184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Функциональные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89309" y="3563053"/>
            <a:ext cx="95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Полные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89309" y="4863431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Неполные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62112" y="227923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Целые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162112" y="3605642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плавающей точкой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151759" y="346097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Вещественные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151759" y="3738120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Комплексные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22186" y="49533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Производные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0472" y="357676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Типы языка Си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9025959" y="4722426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9025959" y="5118277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Структуры (</a:t>
            </a:r>
            <a:r>
              <a:rPr lang="en-US" dirty="0" err="1" smtClean="0"/>
              <a:t>struct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025959" y="4326575"/>
            <a:ext cx="11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Указатели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277193" y="2276343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Знаковые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277193" y="2616631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Беззнаковые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77193" y="159576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Перечислимые (</a:t>
            </a:r>
            <a:r>
              <a:rPr lang="en-US" dirty="0" err="1" smtClean="0"/>
              <a:t>enum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277193" y="1936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12" idx="2"/>
            <a:endCxn id="4" idx="1"/>
          </p:cNvCxnSpPr>
          <p:nvPr/>
        </p:nvCxnSpPr>
        <p:spPr>
          <a:xfrm flipV="1">
            <a:off x="848709" y="2106511"/>
            <a:ext cx="440600" cy="165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5" idx="1"/>
          </p:cNvCxnSpPr>
          <p:nvPr/>
        </p:nvCxnSpPr>
        <p:spPr>
          <a:xfrm flipV="1">
            <a:off x="848709" y="3747719"/>
            <a:ext cx="440600" cy="1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1"/>
          </p:cNvCxnSpPr>
          <p:nvPr/>
        </p:nvCxnSpPr>
        <p:spPr>
          <a:xfrm>
            <a:off x="848709" y="3761433"/>
            <a:ext cx="440600" cy="128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 flipV="1">
            <a:off x="2245533" y="2463900"/>
            <a:ext cx="916579" cy="12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>
            <a:off x="2245533" y="3747719"/>
            <a:ext cx="916579" cy="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11" idx="0"/>
          </p:cNvCxnSpPr>
          <p:nvPr/>
        </p:nvCxnSpPr>
        <p:spPr>
          <a:xfrm>
            <a:off x="2245533" y="3747719"/>
            <a:ext cx="4763192" cy="139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20" idx="1"/>
          </p:cNvCxnSpPr>
          <p:nvPr/>
        </p:nvCxnSpPr>
        <p:spPr>
          <a:xfrm flipV="1">
            <a:off x="3990352" y="1780433"/>
            <a:ext cx="286841" cy="6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21" idx="1"/>
          </p:cNvCxnSpPr>
          <p:nvPr/>
        </p:nvCxnSpPr>
        <p:spPr>
          <a:xfrm flipV="1">
            <a:off x="3990352" y="2120721"/>
            <a:ext cx="286841" cy="3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18" idx="1"/>
          </p:cNvCxnSpPr>
          <p:nvPr/>
        </p:nvCxnSpPr>
        <p:spPr>
          <a:xfrm flipV="1">
            <a:off x="3990352" y="2461009"/>
            <a:ext cx="286841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2"/>
            <a:endCxn id="14" idx="1"/>
          </p:cNvCxnSpPr>
          <p:nvPr/>
        </p:nvCxnSpPr>
        <p:spPr>
          <a:xfrm>
            <a:off x="7378057" y="5138041"/>
            <a:ext cx="1647902" cy="16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3"/>
            <a:endCxn id="9" idx="1"/>
          </p:cNvCxnSpPr>
          <p:nvPr/>
        </p:nvCxnSpPr>
        <p:spPr>
          <a:xfrm flipV="1">
            <a:off x="5392274" y="3645640"/>
            <a:ext cx="759485" cy="1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1"/>
          </p:cNvCxnSpPr>
          <p:nvPr/>
        </p:nvCxnSpPr>
        <p:spPr>
          <a:xfrm>
            <a:off x="5392274" y="3790308"/>
            <a:ext cx="759485" cy="1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2"/>
            <a:endCxn id="16" idx="1"/>
          </p:cNvCxnSpPr>
          <p:nvPr/>
        </p:nvCxnSpPr>
        <p:spPr>
          <a:xfrm flipV="1">
            <a:off x="7378057" y="4511241"/>
            <a:ext cx="1647902" cy="62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13" idx="1"/>
          </p:cNvCxnSpPr>
          <p:nvPr/>
        </p:nvCxnSpPr>
        <p:spPr>
          <a:xfrm flipV="1">
            <a:off x="7378057" y="4907092"/>
            <a:ext cx="1647902" cy="23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19" idx="1"/>
          </p:cNvCxnSpPr>
          <p:nvPr/>
        </p:nvCxnSpPr>
        <p:spPr>
          <a:xfrm>
            <a:off x="3990352" y="2463900"/>
            <a:ext cx="286841" cy="3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8037" y="230712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signed char, short, 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, long, 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r>
              <a:rPr lang="en-US" sz="1400" dirty="0" smtClean="0">
                <a:latin typeface="Consolas" panose="020B0609020204030204" pitchFamily="49" charset="0"/>
              </a:rPr>
              <a:t>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8037" y="2647409"/>
            <a:ext cx="41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unsigned + char/short/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/long/long </a:t>
            </a:r>
            <a:r>
              <a:rPr lang="en-US" sz="1400" dirty="0" err="1" smtClean="0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35022" y="349175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float, double, long double (C99)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13625" y="3768898"/>
            <a:ext cx="35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complex + float/double/long double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277193" y="295691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Комплексные (</a:t>
            </a:r>
            <a:r>
              <a:rPr lang="en-US" dirty="0" smtClean="0"/>
              <a:t>C99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6332498" y="2987696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complex + [unsigned] </a:t>
            </a:r>
            <a:r>
              <a:rPr lang="en-US" sz="1400" dirty="0">
                <a:latin typeface="Consolas" panose="020B0609020204030204" pitchFamily="49" charset="0"/>
              </a:rPr>
              <a:t>char/short/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/long/long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endParaRPr lang="ru-RU" sz="1400" dirty="0">
              <a:latin typeface="Consolas" panose="020B0609020204030204" pitchFamily="49" charset="0"/>
            </a:endParaRPr>
          </a:p>
        </p:txBody>
      </p:sp>
      <p:cxnSp>
        <p:nvCxnSpPr>
          <p:cNvPr id="149" name="Straight Arrow Connector 148"/>
          <p:cNvCxnSpPr>
            <a:stCxn id="7" idx="3"/>
            <a:endCxn id="147" idx="1"/>
          </p:cNvCxnSpPr>
          <p:nvPr/>
        </p:nvCxnSpPr>
        <p:spPr>
          <a:xfrm>
            <a:off x="3990352" y="2463900"/>
            <a:ext cx="286841" cy="67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71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Структуры </a:t>
            </a:r>
            <a:r>
              <a:rPr lang="en-US" dirty="0" err="1" smtClean="0"/>
              <a:t>struct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Бесконечное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семейство типов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S {T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 E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; T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E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; … T</a:t>
            </a:r>
            <a:r>
              <a:rPr lang="en-US" baseline="-25000" dirty="0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E</a:t>
            </a:r>
            <a:r>
              <a:rPr lang="en-US" baseline="-25000" dirty="0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;}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могут быть разными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</a:rPr>
              <a:t>N</a:t>
            </a:r>
            <a:r>
              <a:rPr lang="ru-RU" baseline="-25000" dirty="0" smtClean="0">
                <a:solidFill>
                  <a:schemeClr val="bg1"/>
                </a:solidFill>
              </a:rPr>
              <a:t>-1</a:t>
            </a:r>
            <a:r>
              <a:rPr lang="en-US" baseline="-25000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должны </a:t>
            </a:r>
            <a:r>
              <a:rPr lang="ru-RU" dirty="0">
                <a:solidFill>
                  <a:schemeClr val="bg1"/>
                </a:solidFill>
              </a:rPr>
              <a:t>быть полными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может </a:t>
            </a:r>
            <a:r>
              <a:rPr lang="ru-RU" dirty="0">
                <a:solidFill>
                  <a:schemeClr val="bg1"/>
                </a:solidFill>
              </a:rPr>
              <a:t>быть </a:t>
            </a:r>
            <a:r>
              <a:rPr lang="ru-RU" dirty="0" smtClean="0">
                <a:solidFill>
                  <a:schemeClr val="bg1"/>
                </a:solidFill>
              </a:rPr>
              <a:t>неполным </a:t>
            </a:r>
            <a:r>
              <a:rPr lang="ru-RU" dirty="0">
                <a:solidFill>
                  <a:schemeClr val="bg1"/>
                </a:solidFill>
              </a:rPr>
              <a:t>типом-массивом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TCharBuffer</a:t>
            </a:r>
            <a:r>
              <a:rPr lang="en-US" dirty="0">
                <a:solidFill>
                  <a:schemeClr val="bg1"/>
                </a:solidFill>
              </a:rPr>
              <a:t> 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Size; char Data[];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};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типа </a:t>
            </a:r>
            <a:r>
              <a:rPr lang="ru-RU" dirty="0" smtClean="0">
                <a:solidFill>
                  <a:schemeClr val="bg1"/>
                </a:solidFill>
              </a:rPr>
              <a:t>«структура из элементов типов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baseline="-25000" dirty="0" smtClean="0">
                <a:solidFill>
                  <a:schemeClr val="bg1"/>
                </a:solidFill>
              </a:rPr>
              <a:t>1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…, T</a:t>
            </a:r>
            <a:r>
              <a:rPr lang="en-US" baseline="-25000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» </a:t>
            </a:r>
            <a:r>
              <a:rPr lang="ru-RU" dirty="0">
                <a:solidFill>
                  <a:schemeClr val="bg1"/>
                </a:solidFill>
              </a:rPr>
              <a:t>-- это множество последовательностей длины </a:t>
            </a:r>
            <a:r>
              <a:rPr lang="en-US" dirty="0">
                <a:solidFill>
                  <a:schemeClr val="bg1"/>
                </a:solidFill>
              </a:rPr>
              <a:t>N, </a:t>
            </a:r>
            <a:r>
              <a:rPr lang="ru-RU" dirty="0">
                <a:solidFill>
                  <a:schemeClr val="bg1"/>
                </a:solidFill>
              </a:rPr>
              <a:t>состоящих из значений </a:t>
            </a:r>
            <a:r>
              <a:rPr lang="ru-RU" dirty="0" smtClean="0">
                <a:solidFill>
                  <a:schemeClr val="bg1"/>
                </a:solidFill>
              </a:rPr>
              <a:t>типов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Декартово произведение множеств значений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baseline="-25000" dirty="0" smtClean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×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dirty="0">
                <a:solidFill>
                  <a:schemeClr val="bg1"/>
                </a:solidFill>
              </a:rPr>
              <a:t> ×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>
                <a:solidFill>
                  <a:schemeClr val="bg1"/>
                </a:solidFill>
              </a:rPr>
              <a:t> ×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Доступ к элемент</a:t>
            </a:r>
            <a:r>
              <a:rPr lang="ru-RU" dirty="0">
                <a:solidFill>
                  <a:schemeClr val="bg1"/>
                </a:solidFill>
              </a:rPr>
              <a:t>у</a:t>
            </a:r>
            <a:r>
              <a:rPr lang="ru-RU" dirty="0" smtClean="0">
                <a:solidFill>
                  <a:schemeClr val="bg1"/>
                </a:solidFill>
              </a:rPr>
              <a:t> структуры по имени </a:t>
            </a:r>
            <a:r>
              <a:rPr lang="en-US" dirty="0" err="1" smtClean="0">
                <a:solidFill>
                  <a:schemeClr val="bg1"/>
                </a:solidFill>
              </a:rPr>
              <a:t>E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S -&gt; </a:t>
            </a:r>
            <a:r>
              <a:rPr lang="en-US" dirty="0" err="1" smtClean="0">
                <a:solidFill>
                  <a:schemeClr val="bg1"/>
                </a:solidFill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endParaRPr lang="ru-RU" baseline="-25000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к элементу структуры </a:t>
            </a:r>
            <a:r>
              <a:rPr lang="ru-RU" dirty="0" smtClean="0">
                <a:solidFill>
                  <a:schemeClr val="bg1"/>
                </a:solidFill>
              </a:rPr>
              <a:t>по </a:t>
            </a:r>
            <a:r>
              <a:rPr lang="ru-RU" dirty="0">
                <a:solidFill>
                  <a:schemeClr val="bg1"/>
                </a:solidFill>
              </a:rPr>
              <a:t>имени </a:t>
            </a:r>
            <a:r>
              <a:rPr lang="en-US" dirty="0" err="1" smtClean="0">
                <a:solidFill>
                  <a:schemeClr val="bg1"/>
                </a:solidFill>
              </a:rPr>
              <a:t>E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 указателю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ru-RU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-&gt;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ru-RU" baseline="-25000" dirty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79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Структуры </a:t>
            </a:r>
            <a:r>
              <a:rPr lang="en-US" dirty="0" err="1" smtClean="0"/>
              <a:t>struct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Бесконечное</a:t>
            </a:r>
            <a:r>
              <a:rPr lang="en-US" dirty="0" smtClean="0"/>
              <a:t> </a:t>
            </a:r>
            <a:r>
              <a:rPr lang="ru-RU" dirty="0" smtClean="0"/>
              <a:t>семейство типов </a:t>
            </a:r>
            <a:r>
              <a:rPr lang="en-US" dirty="0" err="1" smtClean="0"/>
              <a:t>struct</a:t>
            </a:r>
            <a:r>
              <a:rPr lang="en-US" dirty="0" smtClean="0"/>
              <a:t> S {T</a:t>
            </a:r>
            <a:r>
              <a:rPr lang="en-US" baseline="-25000" dirty="0" smtClean="0"/>
              <a:t>1</a:t>
            </a:r>
            <a:r>
              <a:rPr lang="en-US" dirty="0" smtClean="0"/>
              <a:t> E</a:t>
            </a:r>
            <a:r>
              <a:rPr lang="en-US" baseline="-25000" dirty="0" smtClean="0"/>
              <a:t>1</a:t>
            </a:r>
            <a:r>
              <a:rPr lang="en-US" dirty="0" smtClean="0"/>
              <a:t>; T</a:t>
            </a:r>
            <a:r>
              <a:rPr lang="en-US" baseline="-25000" dirty="0" smtClean="0"/>
              <a:t>2</a:t>
            </a:r>
            <a:r>
              <a:rPr lang="en-US" dirty="0" smtClean="0"/>
              <a:t> E</a:t>
            </a:r>
            <a:r>
              <a:rPr lang="en-US" baseline="-25000" dirty="0" smtClean="0"/>
              <a:t>2</a:t>
            </a:r>
            <a:r>
              <a:rPr lang="en-US" dirty="0" smtClean="0"/>
              <a:t>; … T</a:t>
            </a:r>
            <a:r>
              <a:rPr lang="en-US" baseline="-25000" dirty="0" smtClean="0"/>
              <a:t>N</a:t>
            </a:r>
            <a:r>
              <a:rPr lang="en-US" dirty="0" smtClean="0"/>
              <a:t> E</a:t>
            </a:r>
            <a:r>
              <a:rPr lang="en-US" baseline="-25000" dirty="0" smtClean="0"/>
              <a:t>N</a:t>
            </a:r>
            <a:r>
              <a:rPr lang="en-US" dirty="0" smtClean="0"/>
              <a:t>;}</a:t>
            </a:r>
          </a:p>
          <a:p>
            <a:pPr lvl="1"/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smtClean="0"/>
              <a:t>T</a:t>
            </a:r>
            <a:r>
              <a:rPr lang="en-US" baseline="-25000" dirty="0" smtClean="0"/>
              <a:t>N</a:t>
            </a:r>
            <a:r>
              <a:rPr lang="ru-RU" dirty="0" smtClean="0"/>
              <a:t> могут быть разными</a:t>
            </a:r>
          </a:p>
          <a:p>
            <a:pPr lvl="1"/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smtClean="0"/>
              <a:t>T</a:t>
            </a:r>
            <a:r>
              <a:rPr lang="en-US" baseline="-25000" dirty="0" smtClean="0"/>
              <a:t>N</a:t>
            </a:r>
            <a:r>
              <a:rPr lang="ru-RU" baseline="-25000" dirty="0" smtClean="0"/>
              <a:t>-1</a:t>
            </a:r>
            <a:r>
              <a:rPr lang="en-US" baseline="-25000" dirty="0" smtClean="0"/>
              <a:t> </a:t>
            </a:r>
            <a:r>
              <a:rPr lang="ru-RU" dirty="0" smtClean="0"/>
              <a:t>должны </a:t>
            </a:r>
            <a:r>
              <a:rPr lang="ru-RU" dirty="0"/>
              <a:t>быть полными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</a:t>
            </a:r>
            <a:r>
              <a:rPr lang="en-US" baseline="-25000" dirty="0" smtClean="0"/>
              <a:t>N</a:t>
            </a:r>
            <a:r>
              <a:rPr lang="ru-RU" dirty="0" smtClean="0"/>
              <a:t> может </a:t>
            </a:r>
            <a:r>
              <a:rPr lang="ru-RU" dirty="0"/>
              <a:t>быть </a:t>
            </a:r>
            <a:r>
              <a:rPr lang="ru-RU" dirty="0" smtClean="0"/>
              <a:t>неполным </a:t>
            </a:r>
            <a:r>
              <a:rPr lang="ru-RU" dirty="0"/>
              <a:t>типом-массивом</a:t>
            </a:r>
          </a:p>
          <a:p>
            <a:pPr lvl="2"/>
            <a:r>
              <a:rPr lang="ru-RU" dirty="0"/>
              <a:t>Например,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TCharBuffer</a:t>
            </a:r>
            <a:r>
              <a:rPr lang="en-US" dirty="0"/>
              <a:t> {</a:t>
            </a:r>
            <a:r>
              <a:rPr lang="ru-RU" dirty="0"/>
              <a:t> </a:t>
            </a:r>
            <a:r>
              <a:rPr lang="en-US" dirty="0" err="1"/>
              <a:t>int</a:t>
            </a:r>
            <a:r>
              <a:rPr lang="en-US" dirty="0"/>
              <a:t> Size; char Data[];</a:t>
            </a:r>
            <a:r>
              <a:rPr lang="ru-RU" dirty="0"/>
              <a:t> </a:t>
            </a:r>
            <a:r>
              <a:rPr lang="en-US" dirty="0"/>
              <a:t>};</a:t>
            </a:r>
            <a:endParaRPr lang="ru-RU" dirty="0"/>
          </a:p>
          <a:p>
            <a:endParaRPr lang="ru-RU" dirty="0" smtClean="0"/>
          </a:p>
          <a:p>
            <a:r>
              <a:rPr lang="ru-RU" dirty="0">
                <a:solidFill>
                  <a:schemeClr val="bg1"/>
                </a:solidFill>
              </a:rPr>
              <a:t>Множество значений типа </a:t>
            </a:r>
            <a:r>
              <a:rPr lang="ru-RU" dirty="0" smtClean="0">
                <a:solidFill>
                  <a:schemeClr val="bg1"/>
                </a:solidFill>
              </a:rPr>
              <a:t>«структура из элементов типов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baseline="-25000" dirty="0" smtClean="0">
                <a:solidFill>
                  <a:schemeClr val="bg1"/>
                </a:solidFill>
              </a:rPr>
              <a:t>1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…, T</a:t>
            </a:r>
            <a:r>
              <a:rPr lang="en-US" baseline="-25000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» </a:t>
            </a:r>
            <a:r>
              <a:rPr lang="ru-RU" dirty="0">
                <a:solidFill>
                  <a:schemeClr val="bg1"/>
                </a:solidFill>
              </a:rPr>
              <a:t>-- это множество последовательностей длины </a:t>
            </a:r>
            <a:r>
              <a:rPr lang="en-US" dirty="0">
                <a:solidFill>
                  <a:schemeClr val="bg1"/>
                </a:solidFill>
              </a:rPr>
              <a:t>N, </a:t>
            </a:r>
            <a:r>
              <a:rPr lang="ru-RU" dirty="0">
                <a:solidFill>
                  <a:schemeClr val="bg1"/>
                </a:solidFill>
              </a:rPr>
              <a:t>состоящих из значений </a:t>
            </a:r>
            <a:r>
              <a:rPr lang="ru-RU" dirty="0" smtClean="0">
                <a:solidFill>
                  <a:schemeClr val="bg1"/>
                </a:solidFill>
              </a:rPr>
              <a:t>типов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Декартово произведение множеств значений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ru-RU" baseline="-25000" dirty="0" smtClean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×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dirty="0">
                <a:solidFill>
                  <a:schemeClr val="bg1"/>
                </a:solidFill>
              </a:rPr>
              <a:t> ×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>
                <a:solidFill>
                  <a:schemeClr val="bg1"/>
                </a:solidFill>
              </a:rPr>
              <a:t> ×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Доступ к элемент</a:t>
            </a:r>
            <a:r>
              <a:rPr lang="ru-RU" dirty="0">
                <a:solidFill>
                  <a:schemeClr val="bg1"/>
                </a:solidFill>
              </a:rPr>
              <a:t>у</a:t>
            </a:r>
            <a:r>
              <a:rPr lang="ru-RU" dirty="0" smtClean="0">
                <a:solidFill>
                  <a:schemeClr val="bg1"/>
                </a:solidFill>
              </a:rPr>
              <a:t> структуры по имени </a:t>
            </a:r>
            <a:r>
              <a:rPr lang="en-US" dirty="0" err="1" smtClean="0">
                <a:solidFill>
                  <a:schemeClr val="bg1"/>
                </a:solidFill>
              </a:rPr>
              <a:t>E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S -&gt; </a:t>
            </a:r>
            <a:r>
              <a:rPr lang="en-US" dirty="0" err="1" smtClean="0">
                <a:solidFill>
                  <a:schemeClr val="bg1"/>
                </a:solidFill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endParaRPr lang="ru-RU" baseline="-25000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к элементу структуры </a:t>
            </a:r>
            <a:r>
              <a:rPr lang="ru-RU" dirty="0" smtClean="0">
                <a:solidFill>
                  <a:schemeClr val="bg1"/>
                </a:solidFill>
              </a:rPr>
              <a:t>по </a:t>
            </a:r>
            <a:r>
              <a:rPr lang="ru-RU" dirty="0">
                <a:solidFill>
                  <a:schemeClr val="bg1"/>
                </a:solidFill>
              </a:rPr>
              <a:t>имени </a:t>
            </a:r>
            <a:r>
              <a:rPr lang="en-US" dirty="0" err="1" smtClean="0">
                <a:solidFill>
                  <a:schemeClr val="bg1"/>
                </a:solidFill>
              </a:rPr>
              <a:t>E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 указателю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ru-RU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-&gt;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ru-RU" baseline="-25000" dirty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8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Структуры </a:t>
            </a:r>
            <a:r>
              <a:rPr lang="en-US" dirty="0" err="1" smtClean="0"/>
              <a:t>struct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Бесконечное</a:t>
            </a:r>
            <a:r>
              <a:rPr lang="en-US" dirty="0" smtClean="0"/>
              <a:t> </a:t>
            </a:r>
            <a:r>
              <a:rPr lang="ru-RU" dirty="0" smtClean="0"/>
              <a:t>семейство типов </a:t>
            </a:r>
            <a:r>
              <a:rPr lang="en-US" dirty="0" err="1" smtClean="0"/>
              <a:t>struct</a:t>
            </a:r>
            <a:r>
              <a:rPr lang="en-US" dirty="0" smtClean="0"/>
              <a:t> S {T</a:t>
            </a:r>
            <a:r>
              <a:rPr lang="en-US" baseline="-25000" dirty="0" smtClean="0"/>
              <a:t>1</a:t>
            </a:r>
            <a:r>
              <a:rPr lang="en-US" dirty="0" smtClean="0"/>
              <a:t> E</a:t>
            </a:r>
            <a:r>
              <a:rPr lang="en-US" baseline="-25000" dirty="0" smtClean="0"/>
              <a:t>1</a:t>
            </a:r>
            <a:r>
              <a:rPr lang="en-US" dirty="0" smtClean="0"/>
              <a:t>; T</a:t>
            </a:r>
            <a:r>
              <a:rPr lang="en-US" baseline="-25000" dirty="0" smtClean="0"/>
              <a:t>2</a:t>
            </a:r>
            <a:r>
              <a:rPr lang="en-US" dirty="0" smtClean="0"/>
              <a:t> E</a:t>
            </a:r>
            <a:r>
              <a:rPr lang="en-US" baseline="-25000" dirty="0" smtClean="0"/>
              <a:t>2</a:t>
            </a:r>
            <a:r>
              <a:rPr lang="en-US" dirty="0" smtClean="0"/>
              <a:t>; … T</a:t>
            </a:r>
            <a:r>
              <a:rPr lang="en-US" baseline="-25000" dirty="0" smtClean="0"/>
              <a:t>N</a:t>
            </a:r>
            <a:r>
              <a:rPr lang="en-US" dirty="0" smtClean="0"/>
              <a:t> E</a:t>
            </a:r>
            <a:r>
              <a:rPr lang="en-US" baseline="-25000" dirty="0" smtClean="0"/>
              <a:t>N</a:t>
            </a:r>
            <a:r>
              <a:rPr lang="en-US" dirty="0" smtClean="0"/>
              <a:t>;}</a:t>
            </a:r>
          </a:p>
          <a:p>
            <a:pPr lvl="1"/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smtClean="0"/>
              <a:t>T</a:t>
            </a:r>
            <a:r>
              <a:rPr lang="en-US" baseline="-25000" dirty="0" smtClean="0"/>
              <a:t>N</a:t>
            </a:r>
            <a:r>
              <a:rPr lang="ru-RU" dirty="0" smtClean="0"/>
              <a:t> могут быть разными</a:t>
            </a:r>
          </a:p>
          <a:p>
            <a:pPr lvl="1"/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smtClean="0"/>
              <a:t>T</a:t>
            </a:r>
            <a:r>
              <a:rPr lang="en-US" baseline="-25000" dirty="0" smtClean="0"/>
              <a:t>N</a:t>
            </a:r>
            <a:r>
              <a:rPr lang="ru-RU" baseline="-25000" dirty="0" smtClean="0"/>
              <a:t>-1</a:t>
            </a:r>
            <a:r>
              <a:rPr lang="en-US" baseline="-25000" dirty="0" smtClean="0"/>
              <a:t> </a:t>
            </a:r>
            <a:r>
              <a:rPr lang="ru-RU" dirty="0" smtClean="0"/>
              <a:t>должны </a:t>
            </a:r>
            <a:r>
              <a:rPr lang="ru-RU" dirty="0"/>
              <a:t>быть полными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</a:t>
            </a:r>
            <a:r>
              <a:rPr lang="en-US" baseline="-25000" dirty="0" smtClean="0"/>
              <a:t>N</a:t>
            </a:r>
            <a:r>
              <a:rPr lang="ru-RU" dirty="0" smtClean="0"/>
              <a:t> может </a:t>
            </a:r>
            <a:r>
              <a:rPr lang="ru-RU" dirty="0"/>
              <a:t>быть </a:t>
            </a:r>
            <a:r>
              <a:rPr lang="ru-RU" dirty="0" smtClean="0"/>
              <a:t>неполным </a:t>
            </a:r>
            <a:r>
              <a:rPr lang="ru-RU" dirty="0"/>
              <a:t>типом-массивом</a:t>
            </a:r>
          </a:p>
          <a:p>
            <a:pPr lvl="2"/>
            <a:r>
              <a:rPr lang="ru-RU" dirty="0"/>
              <a:t>Например,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TCharBuffer</a:t>
            </a:r>
            <a:r>
              <a:rPr lang="en-US" dirty="0"/>
              <a:t> {</a:t>
            </a:r>
            <a:r>
              <a:rPr lang="ru-RU" dirty="0"/>
              <a:t> </a:t>
            </a:r>
            <a:r>
              <a:rPr lang="en-US" dirty="0" err="1"/>
              <a:t>int</a:t>
            </a:r>
            <a:r>
              <a:rPr lang="en-US" dirty="0"/>
              <a:t> Size; char Data[];</a:t>
            </a:r>
            <a:r>
              <a:rPr lang="ru-RU" dirty="0"/>
              <a:t> </a:t>
            </a:r>
            <a:r>
              <a:rPr lang="en-US" dirty="0"/>
              <a:t>};</a:t>
            </a:r>
            <a:endParaRPr lang="ru-RU" dirty="0"/>
          </a:p>
          <a:p>
            <a:endParaRPr lang="ru-RU" dirty="0" smtClean="0"/>
          </a:p>
          <a:p>
            <a:r>
              <a:rPr lang="ru-RU" dirty="0"/>
              <a:t>Множество значений типа </a:t>
            </a:r>
            <a:r>
              <a:rPr lang="ru-RU" dirty="0" smtClean="0"/>
              <a:t>«структура из элементов типов </a:t>
            </a:r>
            <a:r>
              <a:rPr lang="en-US" dirty="0" smtClean="0"/>
              <a:t>T</a:t>
            </a:r>
            <a:r>
              <a:rPr lang="ru-RU" baseline="-25000" dirty="0" smtClean="0"/>
              <a:t>1</a:t>
            </a:r>
            <a:r>
              <a:rPr lang="ru-RU" dirty="0" smtClean="0"/>
              <a:t>, </a:t>
            </a:r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, …, T</a:t>
            </a:r>
            <a:r>
              <a:rPr lang="en-US" baseline="-25000" dirty="0" smtClean="0"/>
              <a:t>N</a:t>
            </a:r>
            <a:r>
              <a:rPr lang="ru-RU" dirty="0" smtClean="0"/>
              <a:t>» </a:t>
            </a:r>
            <a:r>
              <a:rPr lang="ru-RU" dirty="0"/>
              <a:t>-- это множество последовательностей длины </a:t>
            </a:r>
            <a:r>
              <a:rPr lang="en-US" dirty="0" smtClean="0"/>
              <a:t>N</a:t>
            </a:r>
            <a:r>
              <a:rPr lang="ru-RU" dirty="0" smtClean="0"/>
              <a:t> таких</a:t>
            </a:r>
            <a:r>
              <a:rPr lang="en-US" dirty="0" smtClean="0"/>
              <a:t>, </a:t>
            </a:r>
            <a:r>
              <a:rPr lang="ru-RU" dirty="0" smtClean="0"/>
              <a:t>что </a:t>
            </a:r>
            <a:r>
              <a:rPr lang="en-US" dirty="0" smtClean="0"/>
              <a:t>i-</a:t>
            </a:r>
            <a:r>
              <a:rPr lang="ru-RU" dirty="0" smtClean="0"/>
              <a:t>й </a:t>
            </a:r>
            <a:r>
              <a:rPr lang="ru-RU" dirty="0" smtClean="0"/>
              <a:t>элемент каждой последовательности принадлежит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ru-RU" dirty="0"/>
              <a:t> </a:t>
            </a:r>
            <a:r>
              <a:rPr lang="en-US" dirty="0" smtClean="0"/>
              <a:t>(i=1, …, N)</a:t>
            </a:r>
            <a:endParaRPr lang="ru-RU" dirty="0" smtClean="0"/>
          </a:p>
          <a:p>
            <a:pPr lvl="1"/>
            <a:r>
              <a:rPr lang="ru-RU" dirty="0" smtClean="0"/>
              <a:t>Декартово произведение множеств значений </a:t>
            </a:r>
            <a:r>
              <a:rPr lang="en-US" dirty="0" smtClean="0"/>
              <a:t>T</a:t>
            </a:r>
            <a:r>
              <a:rPr lang="ru-RU" baseline="-25000" dirty="0" smtClean="0"/>
              <a:t>1</a:t>
            </a:r>
            <a:r>
              <a:rPr lang="ru-RU" dirty="0"/>
              <a:t> </a:t>
            </a:r>
            <a:r>
              <a:rPr lang="ru-RU" dirty="0" smtClean="0"/>
              <a:t>× </a:t>
            </a:r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r>
              <a:rPr lang="ru-RU" dirty="0"/>
              <a:t> ×</a:t>
            </a:r>
            <a:r>
              <a:rPr lang="en-US" dirty="0" smtClean="0"/>
              <a:t> …</a:t>
            </a:r>
            <a:r>
              <a:rPr lang="ru-RU" dirty="0"/>
              <a:t> ×</a:t>
            </a: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baseline="-25000" dirty="0"/>
              <a:t>N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Операции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Доступ к элемент</a:t>
            </a:r>
            <a:r>
              <a:rPr lang="ru-RU" dirty="0">
                <a:solidFill>
                  <a:schemeClr val="bg1"/>
                </a:solidFill>
              </a:rPr>
              <a:t>у</a:t>
            </a:r>
            <a:r>
              <a:rPr lang="ru-RU" dirty="0" smtClean="0">
                <a:solidFill>
                  <a:schemeClr val="bg1"/>
                </a:solidFill>
              </a:rPr>
              <a:t> структуры по имени </a:t>
            </a:r>
            <a:r>
              <a:rPr lang="en-US" dirty="0" err="1" smtClean="0">
                <a:solidFill>
                  <a:schemeClr val="bg1"/>
                </a:solidFill>
              </a:rPr>
              <a:t>E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S -&gt; </a:t>
            </a:r>
            <a:r>
              <a:rPr lang="en-US" dirty="0" err="1" smtClean="0">
                <a:solidFill>
                  <a:schemeClr val="bg1"/>
                </a:solidFill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endParaRPr lang="ru-RU" baseline="-25000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 к элементу структуры </a:t>
            </a:r>
            <a:r>
              <a:rPr lang="ru-RU" dirty="0" smtClean="0">
                <a:solidFill>
                  <a:schemeClr val="bg1"/>
                </a:solidFill>
              </a:rPr>
              <a:t>по </a:t>
            </a:r>
            <a:r>
              <a:rPr lang="ru-RU" dirty="0">
                <a:solidFill>
                  <a:schemeClr val="bg1"/>
                </a:solidFill>
              </a:rPr>
              <a:t>имени </a:t>
            </a:r>
            <a:r>
              <a:rPr lang="en-US" dirty="0" err="1" smtClean="0">
                <a:solidFill>
                  <a:schemeClr val="bg1"/>
                </a:solidFill>
              </a:rPr>
              <a:t>E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 указателю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ru-RU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-&gt;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ru-RU" baseline="-25000" dirty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90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Структуры </a:t>
            </a:r>
            <a:r>
              <a:rPr lang="en-US" dirty="0" err="1" smtClean="0"/>
              <a:t>struct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Бесконечное</a:t>
            </a:r>
            <a:r>
              <a:rPr lang="en-US" dirty="0" smtClean="0"/>
              <a:t> </a:t>
            </a:r>
            <a:r>
              <a:rPr lang="ru-RU" dirty="0" smtClean="0"/>
              <a:t>семейство типов </a:t>
            </a:r>
            <a:r>
              <a:rPr lang="en-US" dirty="0" err="1" smtClean="0"/>
              <a:t>struct</a:t>
            </a:r>
            <a:r>
              <a:rPr lang="en-US" dirty="0" smtClean="0"/>
              <a:t> S {T</a:t>
            </a:r>
            <a:r>
              <a:rPr lang="en-US" baseline="-25000" dirty="0" smtClean="0"/>
              <a:t>1</a:t>
            </a:r>
            <a:r>
              <a:rPr lang="en-US" dirty="0" smtClean="0"/>
              <a:t> E</a:t>
            </a:r>
            <a:r>
              <a:rPr lang="en-US" baseline="-25000" dirty="0" smtClean="0"/>
              <a:t>1</a:t>
            </a:r>
            <a:r>
              <a:rPr lang="en-US" dirty="0" smtClean="0"/>
              <a:t>; T</a:t>
            </a:r>
            <a:r>
              <a:rPr lang="en-US" baseline="-25000" dirty="0" smtClean="0"/>
              <a:t>2</a:t>
            </a:r>
            <a:r>
              <a:rPr lang="en-US" dirty="0" smtClean="0"/>
              <a:t> E</a:t>
            </a:r>
            <a:r>
              <a:rPr lang="en-US" baseline="-25000" dirty="0" smtClean="0"/>
              <a:t>2</a:t>
            </a:r>
            <a:r>
              <a:rPr lang="en-US" dirty="0" smtClean="0"/>
              <a:t>; … T</a:t>
            </a:r>
            <a:r>
              <a:rPr lang="en-US" baseline="-25000" dirty="0" smtClean="0"/>
              <a:t>N</a:t>
            </a:r>
            <a:r>
              <a:rPr lang="en-US" dirty="0" smtClean="0"/>
              <a:t> E</a:t>
            </a:r>
            <a:r>
              <a:rPr lang="en-US" baseline="-25000" dirty="0" smtClean="0"/>
              <a:t>N</a:t>
            </a:r>
            <a:r>
              <a:rPr lang="en-US" dirty="0" smtClean="0"/>
              <a:t>;}</a:t>
            </a:r>
          </a:p>
          <a:p>
            <a:pPr lvl="1"/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smtClean="0"/>
              <a:t>T</a:t>
            </a:r>
            <a:r>
              <a:rPr lang="en-US" baseline="-25000" dirty="0" smtClean="0"/>
              <a:t>N</a:t>
            </a:r>
            <a:r>
              <a:rPr lang="ru-RU" dirty="0" smtClean="0"/>
              <a:t> могут быть разными</a:t>
            </a:r>
          </a:p>
          <a:p>
            <a:pPr lvl="1"/>
            <a:r>
              <a:rPr lang="en-US" dirty="0"/>
              <a:t>T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smtClean="0"/>
              <a:t>T</a:t>
            </a:r>
            <a:r>
              <a:rPr lang="en-US" baseline="-25000" dirty="0" smtClean="0"/>
              <a:t>N</a:t>
            </a:r>
            <a:r>
              <a:rPr lang="ru-RU" baseline="-25000" dirty="0" smtClean="0"/>
              <a:t>-1</a:t>
            </a:r>
            <a:r>
              <a:rPr lang="en-US" baseline="-25000" dirty="0" smtClean="0"/>
              <a:t> </a:t>
            </a:r>
            <a:r>
              <a:rPr lang="ru-RU" dirty="0" smtClean="0"/>
              <a:t>должны </a:t>
            </a:r>
            <a:r>
              <a:rPr lang="ru-RU" dirty="0"/>
              <a:t>быть полными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</a:t>
            </a:r>
            <a:r>
              <a:rPr lang="en-US" baseline="-25000" dirty="0" smtClean="0"/>
              <a:t>N</a:t>
            </a:r>
            <a:r>
              <a:rPr lang="ru-RU" dirty="0" smtClean="0"/>
              <a:t> может </a:t>
            </a:r>
            <a:r>
              <a:rPr lang="ru-RU" dirty="0"/>
              <a:t>быть </a:t>
            </a:r>
            <a:r>
              <a:rPr lang="ru-RU" dirty="0" smtClean="0"/>
              <a:t>неполным </a:t>
            </a:r>
            <a:r>
              <a:rPr lang="ru-RU" dirty="0"/>
              <a:t>типом-массивом</a:t>
            </a:r>
          </a:p>
          <a:p>
            <a:pPr lvl="2"/>
            <a:r>
              <a:rPr lang="ru-RU" dirty="0"/>
              <a:t>Например,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TCharBuffer</a:t>
            </a:r>
            <a:r>
              <a:rPr lang="en-US" dirty="0"/>
              <a:t> {</a:t>
            </a:r>
            <a:r>
              <a:rPr lang="ru-RU" dirty="0"/>
              <a:t> </a:t>
            </a:r>
            <a:r>
              <a:rPr lang="en-US" dirty="0" err="1"/>
              <a:t>int</a:t>
            </a:r>
            <a:r>
              <a:rPr lang="en-US" dirty="0"/>
              <a:t> Size; char Data[];</a:t>
            </a:r>
            <a:r>
              <a:rPr lang="ru-RU" dirty="0"/>
              <a:t> </a:t>
            </a:r>
            <a:r>
              <a:rPr lang="en-US" dirty="0"/>
              <a:t>};</a:t>
            </a:r>
            <a:endParaRPr lang="ru-RU" dirty="0"/>
          </a:p>
          <a:p>
            <a:endParaRPr lang="ru-RU" dirty="0" smtClean="0"/>
          </a:p>
          <a:p>
            <a:r>
              <a:rPr lang="ru-RU" dirty="0"/>
              <a:t>Множество значений типа </a:t>
            </a:r>
            <a:r>
              <a:rPr lang="ru-RU" dirty="0" smtClean="0"/>
              <a:t>«структура из элементов типов </a:t>
            </a:r>
            <a:r>
              <a:rPr lang="en-US" dirty="0" smtClean="0"/>
              <a:t>T</a:t>
            </a:r>
            <a:r>
              <a:rPr lang="ru-RU" baseline="-25000" dirty="0" smtClean="0"/>
              <a:t>1</a:t>
            </a:r>
            <a:r>
              <a:rPr lang="ru-RU" dirty="0" smtClean="0"/>
              <a:t>, </a:t>
            </a:r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, …, T</a:t>
            </a:r>
            <a:r>
              <a:rPr lang="en-US" baseline="-25000" dirty="0" smtClean="0"/>
              <a:t>N</a:t>
            </a:r>
            <a:r>
              <a:rPr lang="ru-RU" dirty="0" smtClean="0"/>
              <a:t>» </a:t>
            </a:r>
            <a:r>
              <a:rPr lang="ru-RU" dirty="0"/>
              <a:t>-- это множество последовательностей длины </a:t>
            </a:r>
            <a:r>
              <a:rPr lang="en-US" dirty="0" smtClean="0"/>
              <a:t>N</a:t>
            </a:r>
            <a:r>
              <a:rPr lang="ru-RU" dirty="0"/>
              <a:t> таких</a:t>
            </a:r>
            <a:r>
              <a:rPr lang="en-US" dirty="0"/>
              <a:t>, </a:t>
            </a:r>
            <a:r>
              <a:rPr lang="ru-RU" dirty="0"/>
              <a:t>что </a:t>
            </a:r>
            <a:r>
              <a:rPr lang="en-US" dirty="0"/>
              <a:t>i-</a:t>
            </a:r>
            <a:r>
              <a:rPr lang="ru-RU" dirty="0"/>
              <a:t>й элемент каждой последовательности принадлежит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ru-RU" dirty="0"/>
              <a:t> </a:t>
            </a:r>
            <a:r>
              <a:rPr lang="en-US" dirty="0"/>
              <a:t>(i=1, …, N)</a:t>
            </a:r>
            <a:endParaRPr lang="ru-RU" dirty="0" smtClean="0"/>
          </a:p>
          <a:p>
            <a:pPr lvl="1"/>
            <a:r>
              <a:rPr lang="ru-RU" dirty="0" smtClean="0"/>
              <a:t>Декартово произведение множеств значений </a:t>
            </a:r>
            <a:r>
              <a:rPr lang="en-US" dirty="0" smtClean="0"/>
              <a:t>T</a:t>
            </a:r>
            <a:r>
              <a:rPr lang="ru-RU" baseline="-25000" dirty="0" smtClean="0"/>
              <a:t>1</a:t>
            </a:r>
            <a:r>
              <a:rPr lang="ru-RU" dirty="0"/>
              <a:t> </a:t>
            </a:r>
            <a:r>
              <a:rPr lang="ru-RU" dirty="0" smtClean="0"/>
              <a:t>× </a:t>
            </a:r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r>
              <a:rPr lang="ru-RU" dirty="0"/>
              <a:t> ×</a:t>
            </a:r>
            <a:r>
              <a:rPr lang="en-US" dirty="0" smtClean="0"/>
              <a:t> …</a:t>
            </a:r>
            <a:r>
              <a:rPr lang="ru-RU" dirty="0"/>
              <a:t> ×</a:t>
            </a: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baseline="-25000" dirty="0"/>
              <a:t>N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Операции</a:t>
            </a:r>
          </a:p>
          <a:p>
            <a:pPr lvl="1"/>
            <a:r>
              <a:rPr lang="ru-RU" dirty="0" smtClean="0"/>
              <a:t>Доступ к элемент</a:t>
            </a:r>
            <a:r>
              <a:rPr lang="ru-RU" dirty="0"/>
              <a:t>у</a:t>
            </a:r>
            <a:r>
              <a:rPr lang="ru-RU" dirty="0" smtClean="0"/>
              <a:t> структуры по имени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S -&gt;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endParaRPr lang="ru-RU" baseline="-25000" dirty="0" smtClean="0"/>
          </a:p>
          <a:p>
            <a:pPr lvl="1"/>
            <a:r>
              <a:rPr lang="ru-RU" dirty="0"/>
              <a:t>Доступ к элементу структуры </a:t>
            </a:r>
            <a:r>
              <a:rPr lang="ru-RU" dirty="0" smtClean="0"/>
              <a:t>по </a:t>
            </a:r>
            <a:r>
              <a:rPr lang="ru-RU" dirty="0"/>
              <a:t>имени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ru-RU" dirty="0"/>
              <a:t> </a:t>
            </a:r>
            <a:r>
              <a:rPr lang="ru-RU" dirty="0" smtClean="0"/>
              <a:t>по указателю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S</a:t>
            </a:r>
            <a:r>
              <a:rPr lang="ru-RU" dirty="0" smtClean="0"/>
              <a:t>*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ru-RU" baseline="-25000" dirty="0"/>
          </a:p>
          <a:p>
            <a:pPr lvl="1"/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26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50853</TotalTime>
  <Words>9690</Words>
  <Application>Microsoft Office PowerPoint</Application>
  <PresentationFormat>Widescreen</PresentationFormat>
  <Paragraphs>1995</Paragraphs>
  <Slides>161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161</vt:i4>
      </vt:variant>
    </vt:vector>
  </HeadingPairs>
  <TitlesOfParts>
    <vt:vector size="167" baseType="lpstr">
      <vt:lpstr>Arial</vt:lpstr>
      <vt:lpstr>Calibri</vt:lpstr>
      <vt:lpstr>Calibri Light</vt:lpstr>
      <vt:lpstr>Consolas</vt:lpstr>
      <vt:lpstr>Symbol</vt:lpstr>
      <vt:lpstr>Тема Office</vt:lpstr>
      <vt:lpstr>Система типов языка Си</vt:lpstr>
      <vt:lpstr>План лекции</vt:lpstr>
      <vt:lpstr>Что такое тип и система типов?</vt:lpstr>
      <vt:lpstr>Что такое тип и система типов?</vt:lpstr>
      <vt:lpstr>Что такое тип и система типов?</vt:lpstr>
      <vt:lpstr>Что такое тип и система типов?</vt:lpstr>
      <vt:lpstr>Классификация систем типов</vt:lpstr>
      <vt:lpstr>Классификация систем типов</vt:lpstr>
      <vt:lpstr>Классификация систем типов</vt:lpstr>
      <vt:lpstr>Классификация систем типов</vt:lpstr>
      <vt:lpstr>Классификация типов в языке Си</vt:lpstr>
      <vt:lpstr>Классификация типов в языке Си</vt:lpstr>
      <vt:lpstr>Классификация типов в языке Си</vt:lpstr>
      <vt:lpstr>Функциональные типы</vt:lpstr>
      <vt:lpstr>Функциональные типы</vt:lpstr>
      <vt:lpstr>Функциональные типы</vt:lpstr>
      <vt:lpstr>Функциональные типы</vt:lpstr>
      <vt:lpstr>Функциональные типы</vt:lpstr>
      <vt:lpstr>Классификация типов в языке Си</vt:lpstr>
      <vt:lpstr>Полные типы</vt:lpstr>
      <vt:lpstr>Полные типы</vt:lpstr>
      <vt:lpstr>Полные типы</vt:lpstr>
      <vt:lpstr>Классификация типов в языке Си</vt:lpstr>
      <vt:lpstr>Неполные типы</vt:lpstr>
      <vt:lpstr>Неполные типы</vt:lpstr>
      <vt:lpstr>Неполные типы</vt:lpstr>
      <vt:lpstr>Классификация типов в языке Си</vt:lpstr>
      <vt:lpstr>Целые типы</vt:lpstr>
      <vt:lpstr>Целые типы</vt:lpstr>
      <vt:lpstr>Целые типы</vt:lpstr>
      <vt:lpstr>Целые типы</vt:lpstr>
      <vt:lpstr>Целые типы</vt:lpstr>
      <vt:lpstr>Классификация типов в языке Си</vt:lpstr>
      <vt:lpstr>Типы с «плавающей точкой»</vt:lpstr>
      <vt:lpstr>Типы с «плавающей точкой»</vt:lpstr>
      <vt:lpstr>Типы с «плавающей точкой»</vt:lpstr>
      <vt:lpstr>Типы с «плавающей точкой»</vt:lpstr>
      <vt:lpstr>Типы с «плавающей точкой»</vt:lpstr>
      <vt:lpstr>Классификация типов в языке Си</vt:lpstr>
      <vt:lpstr>Производные типы</vt:lpstr>
      <vt:lpstr>Производные типы</vt:lpstr>
      <vt:lpstr>Производные типы</vt:lpstr>
      <vt:lpstr>Классификация типов в языке Си</vt:lpstr>
      <vt:lpstr>Перечислимые типы</vt:lpstr>
      <vt:lpstr>Перечислимые типы</vt:lpstr>
      <vt:lpstr>Перечислимые типы</vt:lpstr>
      <vt:lpstr>Перечислимые типы</vt:lpstr>
      <vt:lpstr>Классификация типов в языке Си</vt:lpstr>
      <vt:lpstr>Тип char</vt:lpstr>
      <vt:lpstr>Тип char</vt:lpstr>
      <vt:lpstr>Тип char</vt:lpstr>
      <vt:lpstr>Тип char</vt:lpstr>
      <vt:lpstr>Классификация типов в языке Си</vt:lpstr>
      <vt:lpstr>Знаковые типы</vt:lpstr>
      <vt:lpstr>Знаковые типы</vt:lpstr>
      <vt:lpstr>Знаковые типы</vt:lpstr>
      <vt:lpstr>Знаковые типы</vt:lpstr>
      <vt:lpstr>Знаковые типы</vt:lpstr>
      <vt:lpstr>Классификация типов в языке Си</vt:lpstr>
      <vt:lpstr>Беззнаковые типы</vt:lpstr>
      <vt:lpstr>Беззнаковые типы</vt:lpstr>
      <vt:lpstr>Беззнаковые типы</vt:lpstr>
      <vt:lpstr>Беззнаковые типы</vt:lpstr>
      <vt:lpstr>Беззнаковые типы</vt:lpstr>
      <vt:lpstr>Связь знаковых и беззнаковых типов</vt:lpstr>
      <vt:lpstr>Связь знаковых и беззнаковых типов</vt:lpstr>
      <vt:lpstr>Связь знаковых и беззнаковых типов</vt:lpstr>
      <vt:lpstr>Связь знаковых и беззнаковых типов</vt:lpstr>
      <vt:lpstr>Связь знаковых и беззнаковых типов</vt:lpstr>
      <vt:lpstr>Классификация типов в языке Си</vt:lpstr>
      <vt:lpstr>Комплексные целые типы</vt:lpstr>
      <vt:lpstr>Комплексные целые типы</vt:lpstr>
      <vt:lpstr>Классификация типов в языке Си</vt:lpstr>
      <vt:lpstr>Вещественные типы</vt:lpstr>
      <vt:lpstr>Вещественные типы</vt:lpstr>
      <vt:lpstr>Вещественные типы</vt:lpstr>
      <vt:lpstr>Вещественные типы</vt:lpstr>
      <vt:lpstr>Вещественные типы</vt:lpstr>
      <vt:lpstr>Классификация типов в языке Си</vt:lpstr>
      <vt:lpstr>Комплексные типы</vt:lpstr>
      <vt:lpstr>Комплексные типы</vt:lpstr>
      <vt:lpstr>Комплексные типы</vt:lpstr>
      <vt:lpstr>Комплексные типы</vt:lpstr>
      <vt:lpstr>Комплексные типы</vt:lpstr>
      <vt:lpstr>Классификация типов в языке Си</vt:lpstr>
      <vt:lpstr>Указатели</vt:lpstr>
      <vt:lpstr>Указатели</vt:lpstr>
      <vt:lpstr>Указатели</vt:lpstr>
      <vt:lpstr>Указатели</vt:lpstr>
      <vt:lpstr>Классификация типов в языке Си</vt:lpstr>
      <vt:lpstr>Массивы</vt:lpstr>
      <vt:lpstr>Массивы</vt:lpstr>
      <vt:lpstr>Массивы</vt:lpstr>
      <vt:lpstr>Массивы</vt:lpstr>
      <vt:lpstr>Классификация типов в языке Си</vt:lpstr>
      <vt:lpstr>Структуры struct</vt:lpstr>
      <vt:lpstr>Структуры struct</vt:lpstr>
      <vt:lpstr>Структуры struct</vt:lpstr>
      <vt:lpstr>Структуры struct</vt:lpstr>
      <vt:lpstr>Классификация типов в языке Си</vt:lpstr>
      <vt:lpstr>Объединения union</vt:lpstr>
      <vt:lpstr>Объединения union</vt:lpstr>
      <vt:lpstr>Объединения union</vt:lpstr>
      <vt:lpstr>Объединения union</vt:lpstr>
      <vt:lpstr>Классификация типов в языке Си</vt:lpstr>
      <vt:lpstr>Тип void</vt:lpstr>
      <vt:lpstr>Классификация типов в языке Си</vt:lpstr>
      <vt:lpstr>Неполные перечисления</vt:lpstr>
      <vt:lpstr>Неполные перечисления</vt:lpstr>
      <vt:lpstr>Неполные перечисления</vt:lpstr>
      <vt:lpstr>Классификация типов в языке Си</vt:lpstr>
      <vt:lpstr>Неполные массивы</vt:lpstr>
      <vt:lpstr>Неполные массивы</vt:lpstr>
      <vt:lpstr>Неполные массивы</vt:lpstr>
      <vt:lpstr>Неполные массивы</vt:lpstr>
      <vt:lpstr>Классификация типов в языке Си</vt:lpstr>
      <vt:lpstr>Неполные структуры (объединения)</vt:lpstr>
      <vt:lpstr>Неполные структуры (объединения)</vt:lpstr>
      <vt:lpstr>Неполные структуры (объединения)</vt:lpstr>
      <vt:lpstr>Неполные структуры (объединения)</vt:lpstr>
      <vt:lpstr>Классификация типов в языке Си</vt:lpstr>
      <vt:lpstr>Что хранится в памяти?</vt:lpstr>
      <vt:lpstr>Что хранится в памяти?</vt:lpstr>
      <vt:lpstr>Что хранится в памяти?</vt:lpstr>
      <vt:lpstr>Двоичное представление значений</vt:lpstr>
      <vt:lpstr>Двоичное представление значений</vt:lpstr>
      <vt:lpstr>Двоичное представление значений</vt:lpstr>
      <vt:lpstr>Двоичное представление значений</vt:lpstr>
      <vt:lpstr>Двоичное представление значений</vt:lpstr>
      <vt:lpstr>Представление беззнаковых целых типов</vt:lpstr>
      <vt:lpstr>Представление беззнаковых целых типов</vt:lpstr>
      <vt:lpstr>Представление беззнаковых целых типов</vt:lpstr>
      <vt:lpstr>Представление беззнаковых целых типов</vt:lpstr>
      <vt:lpstr>Представление беззнаковых целых типов</vt:lpstr>
      <vt:lpstr>Представление знаковых целых типов</vt:lpstr>
      <vt:lpstr>Представление знаковых целых типов</vt:lpstr>
      <vt:lpstr>Представление знаковых целых типов</vt:lpstr>
      <vt:lpstr>Представление знаковых целых типов</vt:lpstr>
      <vt:lpstr>Представление знаковых целых типов</vt:lpstr>
      <vt:lpstr>Представление знаковых целых типов</vt:lpstr>
      <vt:lpstr>Представление знаковых целых типов</vt:lpstr>
      <vt:lpstr>Представление знаковых целых типов</vt:lpstr>
      <vt:lpstr>Особые значения знаковых целых типов</vt:lpstr>
      <vt:lpstr>Особые значения знаковых целых типов</vt:lpstr>
      <vt:lpstr>Особые значения знаковых целых типов</vt:lpstr>
      <vt:lpstr>Представление double – стандарт IEEE 754</vt:lpstr>
      <vt:lpstr>Представление float – стандарт IEEE 754</vt:lpstr>
      <vt:lpstr>Представление массивов</vt:lpstr>
      <vt:lpstr>Представление массивов</vt:lpstr>
      <vt:lpstr>Представление массивов</vt:lpstr>
      <vt:lpstr>Представление структур</vt:lpstr>
      <vt:lpstr>Представление структур</vt:lpstr>
      <vt:lpstr>Представление структур</vt:lpstr>
      <vt:lpstr>Представление структур</vt:lpstr>
      <vt:lpstr>Представление структур</vt:lpstr>
      <vt:lpstr>Представление объединений</vt:lpstr>
      <vt:lpstr>Представление объединений</vt:lpstr>
      <vt:lpstr>Представление объединений</vt:lpstr>
      <vt:lpstr>Заключение</vt:lpstr>
      <vt:lpstr>Композиция типов 1/2</vt:lpstr>
      <vt:lpstr>Композиция типов 2/2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Простые типы данных языка С</dc:title>
  <dc:creator>Petrov, Evgueni S</dc:creator>
  <cp:lastModifiedBy>Evgenii Petrov</cp:lastModifiedBy>
  <cp:revision>409</cp:revision>
  <dcterms:created xsi:type="dcterms:W3CDTF">2012-09-17T07:39:46Z</dcterms:created>
  <dcterms:modified xsi:type="dcterms:W3CDTF">2020-10-15T16:54:35Z</dcterms:modified>
</cp:coreProperties>
</file>