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08"/>
  </p:notesMasterIdLst>
  <p:sldIdLst>
    <p:sldId id="256" r:id="rId2"/>
    <p:sldId id="257" r:id="rId3"/>
    <p:sldId id="382" r:id="rId4"/>
    <p:sldId id="423" r:id="rId5"/>
    <p:sldId id="424" r:id="rId6"/>
    <p:sldId id="422" r:id="rId7"/>
    <p:sldId id="421" r:id="rId8"/>
    <p:sldId id="425" r:id="rId9"/>
    <p:sldId id="427" r:id="rId10"/>
    <p:sldId id="440" r:id="rId11"/>
    <p:sldId id="418" r:id="rId12"/>
    <p:sldId id="429" r:id="rId13"/>
    <p:sldId id="430" r:id="rId14"/>
    <p:sldId id="431" r:id="rId15"/>
    <p:sldId id="432" r:id="rId16"/>
    <p:sldId id="383" r:id="rId17"/>
    <p:sldId id="437" r:id="rId18"/>
    <p:sldId id="438" r:id="rId19"/>
    <p:sldId id="439" r:id="rId20"/>
    <p:sldId id="419" r:id="rId21"/>
    <p:sldId id="433" r:id="rId22"/>
    <p:sldId id="434" r:id="rId23"/>
    <p:sldId id="435" r:id="rId24"/>
    <p:sldId id="436" r:id="rId25"/>
    <p:sldId id="375" r:id="rId26"/>
    <p:sldId id="441" r:id="rId27"/>
    <p:sldId id="442" r:id="rId28"/>
    <p:sldId id="443" r:id="rId29"/>
    <p:sldId id="444" r:id="rId30"/>
    <p:sldId id="445" r:id="rId31"/>
    <p:sldId id="446" r:id="rId32"/>
    <p:sldId id="447" r:id="rId33"/>
    <p:sldId id="395" r:id="rId34"/>
    <p:sldId id="448" r:id="rId35"/>
    <p:sldId id="449" r:id="rId36"/>
    <p:sldId id="450" r:id="rId37"/>
    <p:sldId id="451" r:id="rId38"/>
    <p:sldId id="452" r:id="rId39"/>
    <p:sldId id="396" r:id="rId40"/>
    <p:sldId id="453" r:id="rId41"/>
    <p:sldId id="454" r:id="rId42"/>
    <p:sldId id="455" r:id="rId43"/>
    <p:sldId id="381" r:id="rId44"/>
    <p:sldId id="456" r:id="rId45"/>
    <p:sldId id="457" r:id="rId46"/>
    <p:sldId id="458" r:id="rId47"/>
    <p:sldId id="459" r:id="rId48"/>
    <p:sldId id="460" r:id="rId49"/>
    <p:sldId id="461" r:id="rId50"/>
    <p:sldId id="462" r:id="rId51"/>
    <p:sldId id="463" r:id="rId52"/>
    <p:sldId id="464" r:id="rId53"/>
    <p:sldId id="465" r:id="rId54"/>
    <p:sldId id="466" r:id="rId55"/>
    <p:sldId id="467" r:id="rId56"/>
    <p:sldId id="468" r:id="rId57"/>
    <p:sldId id="469" r:id="rId58"/>
    <p:sldId id="385" r:id="rId59"/>
    <p:sldId id="470" r:id="rId60"/>
    <p:sldId id="471" r:id="rId61"/>
    <p:sldId id="472" r:id="rId62"/>
    <p:sldId id="473" r:id="rId63"/>
    <p:sldId id="474" r:id="rId64"/>
    <p:sldId id="475" r:id="rId65"/>
    <p:sldId id="476" r:id="rId66"/>
    <p:sldId id="480" r:id="rId67"/>
    <p:sldId id="481" r:id="rId68"/>
    <p:sldId id="482" r:id="rId69"/>
    <p:sldId id="483" r:id="rId70"/>
    <p:sldId id="484" r:id="rId71"/>
    <p:sldId id="485" r:id="rId72"/>
    <p:sldId id="388" r:id="rId73"/>
    <p:sldId id="486" r:id="rId74"/>
    <p:sldId id="487" r:id="rId75"/>
    <p:sldId id="488" r:id="rId76"/>
    <p:sldId id="489" r:id="rId77"/>
    <p:sldId id="490" r:id="rId78"/>
    <p:sldId id="491" r:id="rId79"/>
    <p:sldId id="492" r:id="rId80"/>
    <p:sldId id="510" r:id="rId81"/>
    <p:sldId id="511" r:id="rId82"/>
    <p:sldId id="512" r:id="rId83"/>
    <p:sldId id="509" r:id="rId84"/>
    <p:sldId id="399" r:id="rId85"/>
    <p:sldId id="493" r:id="rId86"/>
    <p:sldId id="494" r:id="rId87"/>
    <p:sldId id="495" r:id="rId88"/>
    <p:sldId id="496" r:id="rId89"/>
    <p:sldId id="397" r:id="rId90"/>
    <p:sldId id="497" r:id="rId91"/>
    <p:sldId id="398" r:id="rId92"/>
    <p:sldId id="400" r:id="rId93"/>
    <p:sldId id="498" r:id="rId94"/>
    <p:sldId id="505" r:id="rId95"/>
    <p:sldId id="499" r:id="rId96"/>
    <p:sldId id="500" r:id="rId97"/>
    <p:sldId id="501" r:id="rId98"/>
    <p:sldId id="502" r:id="rId99"/>
    <p:sldId id="503" r:id="rId100"/>
    <p:sldId id="504" r:id="rId101"/>
    <p:sldId id="401" r:id="rId102"/>
    <p:sldId id="506" r:id="rId103"/>
    <p:sldId id="507" r:id="rId104"/>
    <p:sldId id="508" r:id="rId105"/>
    <p:sldId id="411" r:id="rId106"/>
    <p:sldId id="417" r:id="rId10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D8E8"/>
    <a:srgbClr val="E9EDF4"/>
    <a:srgbClr val="4F81BD"/>
    <a:srgbClr val="DCE6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9" d="100"/>
          <a:sy n="99" d="100"/>
        </p:scale>
        <p:origin x="108" y="4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tableStyles" Target="tableStyle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notesMaster" Target="notesMasters/notesMaster1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presProps" Target="presProps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viewProps" Target="view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389364-41B5-4343-9AE4-547B2BBB7679}" type="datetimeFigureOut">
              <a:rPr lang="ru-RU" smtClean="0"/>
              <a:t>25.09.2020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BC6709-6BC4-4406-A8FB-37D4D1120A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0955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E8346-1AE4-4D18-AE08-A571B45FDA13}" type="datetimeFigureOut">
              <a:rPr lang="ru-RU" smtClean="0"/>
              <a:t>25.09.2020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0749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E8346-1AE4-4D18-AE08-A571B45FDA13}" type="datetimeFigureOut">
              <a:rPr lang="ru-RU" smtClean="0"/>
              <a:t>25.09.2020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836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E8346-1AE4-4D18-AE08-A571B45FDA13}" type="datetimeFigureOut">
              <a:rPr lang="ru-RU" smtClean="0"/>
              <a:t>25.09.2020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8596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E8346-1AE4-4D18-AE08-A571B45FDA13}" type="datetimeFigureOut">
              <a:rPr lang="ru-RU" smtClean="0"/>
              <a:t>25.09.2020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6336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E8346-1AE4-4D18-AE08-A571B45FDA13}" type="datetimeFigureOut">
              <a:rPr lang="ru-RU" smtClean="0"/>
              <a:t>25.09.2020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4963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E8346-1AE4-4D18-AE08-A571B45FDA13}" type="datetimeFigureOut">
              <a:rPr lang="ru-RU" smtClean="0"/>
              <a:t>25.09.2020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33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E8346-1AE4-4D18-AE08-A571B45FDA13}" type="datetimeFigureOut">
              <a:rPr lang="ru-RU" smtClean="0"/>
              <a:t>25.09.2020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9883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E8346-1AE4-4D18-AE08-A571B45FDA13}" type="datetimeFigureOut">
              <a:rPr lang="ru-RU" smtClean="0"/>
              <a:t>25.09.2020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7638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E8346-1AE4-4D18-AE08-A571B45FDA13}" type="datetimeFigureOut">
              <a:rPr lang="ru-RU" smtClean="0"/>
              <a:t>25.09.2020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8535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E8346-1AE4-4D18-AE08-A571B45FDA13}" type="datetimeFigureOut">
              <a:rPr lang="ru-RU" smtClean="0"/>
              <a:t>25.09.2020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9645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E8346-1AE4-4D18-AE08-A571B45FDA13}" type="datetimeFigureOut">
              <a:rPr lang="ru-RU" smtClean="0"/>
              <a:t>25.09.2020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3648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5E8346-1AE4-4D18-AE08-A571B45FDA13}" type="datetimeFigureOut">
              <a:rPr lang="ru-RU" smtClean="0"/>
              <a:t>25.09.2020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E2822-3F92-4355-B47E-F2E8C9595E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8413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Maurice_Wilkes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Maurice_Wilkes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iki/David_Wheeler_(computer_scientist)" TargetMode="External"/><Relationship Id="rId4" Type="http://schemas.openxmlformats.org/officeDocument/2006/relationships/image" Target="../media/image2.jpe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s://archive.org/details/programsforelect00wilk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David_Wheeler_(computer_scientist)" TargetMode="External"/><Relationship Id="rId5" Type="http://schemas.openxmlformats.org/officeDocument/2006/relationships/image" Target="../media/image2.jpeg"/><Relationship Id="rId4" Type="http://schemas.openxmlformats.org/officeDocument/2006/relationships/hyperlink" Target="https://en.wikipedia.org/wiki/Maurice_Wilkes" TargetMode="Externa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deone.com/cbtjEy" TargetMode="Externa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Функции в программах на языке Си</a:t>
            </a:r>
            <a:endParaRPr lang="ru-R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Лекция 5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51675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dirty="0"/>
              <a:t>Понятие </a:t>
            </a:r>
            <a:r>
              <a:rPr lang="ru-RU" dirty="0" smtClean="0"/>
              <a:t>подпрограммы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Подпрограмма – это </a:t>
            </a:r>
            <a:r>
              <a:rPr lang="ru-RU" dirty="0" smtClean="0"/>
              <a:t>фрагмент компьютерной </a:t>
            </a:r>
            <a:r>
              <a:rPr lang="ru-RU" dirty="0" smtClean="0"/>
              <a:t>программы, </a:t>
            </a:r>
            <a:r>
              <a:rPr lang="ru-RU" dirty="0" smtClean="0"/>
              <a:t>который</a:t>
            </a:r>
            <a:endParaRPr lang="ru-RU" dirty="0" smtClean="0"/>
          </a:p>
          <a:p>
            <a:pPr lvl="1"/>
            <a:r>
              <a:rPr lang="ru-RU" dirty="0" smtClean="0"/>
              <a:t>Получает на вход </a:t>
            </a:r>
            <a:r>
              <a:rPr lang="ru-RU" dirty="0" smtClean="0"/>
              <a:t>адрес команды и после завершения своей работы передает управление по этому адресу</a:t>
            </a:r>
          </a:p>
          <a:p>
            <a:pPr lvl="2"/>
            <a:r>
              <a:rPr lang="ru-RU" dirty="0" smtClean="0"/>
              <a:t>Кроме адреса команды может иметь и другие входы</a:t>
            </a:r>
            <a:endParaRPr lang="ru-RU" dirty="0" smtClean="0"/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Может передавать управление другим подпрограммам</a:t>
            </a:r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210638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dirty="0" smtClean="0"/>
              <a:t>Пример </a:t>
            </a:r>
            <a:r>
              <a:rPr lang="ru-RU" dirty="0" err="1" smtClean="0"/>
              <a:t>вариадической</a:t>
            </a:r>
            <a:r>
              <a:rPr lang="ru-RU" dirty="0" smtClean="0"/>
              <a:t> функции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3168" y="1600201"/>
            <a:ext cx="53848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stdio.h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stdarg.h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print_int_args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arg1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...) {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2B91AF"/>
                </a:solidFill>
                <a:latin typeface="Consolas" panose="020B0609020204030204" pitchFamily="49" charset="0"/>
              </a:rPr>
              <a:t> </a:t>
            </a:r>
            <a:r>
              <a:rPr lang="ru-RU" sz="16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va_list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6F008A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 err="1" smtClean="0">
                <a:solidFill>
                  <a:srgbClr val="6F008A"/>
                </a:solidFill>
                <a:latin typeface="Consolas" panose="020B0609020204030204" pitchFamily="49" charset="0"/>
              </a:rPr>
              <a:t>va_start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arg1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ru-RU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nn-NO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endParaRPr lang="ru-RU" sz="16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6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i </a:t>
            </a:r>
            <a:r>
              <a:rPr lang="nn-NO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nn-NO" sz="16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arg1</a:t>
            </a:r>
            <a:r>
              <a:rPr lang="nn-NO" sz="16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nn-NO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i </a:t>
            </a:r>
            <a:r>
              <a:rPr lang="nn-NO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&gt;= 0</a:t>
            </a:r>
            <a:r>
              <a:rPr lang="nn-NO" sz="16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nn-NO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i = </a:t>
            </a:r>
            <a:r>
              <a:rPr lang="nn-NO" sz="1600" dirty="0" smtClean="0">
                <a:solidFill>
                  <a:srgbClr val="6F008A"/>
                </a:solidFill>
                <a:latin typeface="Consolas" panose="020B0609020204030204" pitchFamily="49" charset="0"/>
              </a:rPr>
              <a:t>va_arg</a:t>
            </a:r>
            <a:r>
              <a:rPr lang="nn-NO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(ap, </a:t>
            </a:r>
            <a:r>
              <a:rPr lang="nn-NO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ru-RU" sz="16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ru-RU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nn-NO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"%d 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dirty="0" smtClean="0">
                <a:solidFill>
                  <a:srgbClr val="6F008A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 err="1" smtClean="0">
                <a:solidFill>
                  <a:srgbClr val="6F008A"/>
                </a:solidFill>
                <a:latin typeface="Consolas" panose="020B0609020204030204" pitchFamily="49" charset="0"/>
              </a:rPr>
              <a:t>va_end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ru-RU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"\n"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ru-RU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951984" y="1600201"/>
            <a:ext cx="612068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main(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ru-RU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ru-RU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print_int_args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(-1);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// что будет напечатано?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print_int_args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(5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2, 14, 84, 97, 15, 24, 48, -1);</a:t>
            </a:r>
          </a:p>
          <a:p>
            <a:pPr marL="0" indent="0">
              <a:buNone/>
            </a:pPr>
            <a:r>
              <a:rPr lang="ru-RU" sz="16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 </a:t>
            </a:r>
            <a:r>
              <a:rPr lang="ru-RU" sz="16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print_int_args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 (); -- синтаксическая ошибка </a:t>
            </a:r>
            <a:r>
              <a:rPr lang="ru-RU" sz="16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или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ru-RU" sz="16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ru-RU" sz="16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предупреждение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 </a:t>
            </a:r>
            <a:r>
              <a:rPr lang="ru-RU" sz="16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print_int_args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 (84, 51); -- ошибка </a:t>
            </a:r>
            <a:r>
              <a:rPr lang="ru-RU" sz="16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времени</a:t>
            </a:r>
            <a:endParaRPr lang="en-US" sz="1600" dirty="0" smtClean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//</a:t>
            </a:r>
            <a:r>
              <a:rPr lang="ru-RU" sz="16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исполнения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print_int_args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(0.5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-1);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 0.5 -&gt; 0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ru-RU" sz="16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print_int_args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 (0.5, 1.5, -1); -- ошибка врем</a:t>
            </a:r>
            <a:r>
              <a:rPr lang="ru-RU" sz="16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.</a:t>
            </a:r>
            <a:endParaRPr lang="en-US" sz="1600" dirty="0" smtClean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//</a:t>
            </a:r>
            <a:r>
              <a:rPr lang="ru-RU" sz="16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исполнения для 1.5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return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0;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68580" indent="0">
              <a:buNone/>
            </a:pPr>
            <a:endParaRPr lang="en-US" sz="16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2579721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dirty="0" smtClean="0"/>
              <a:t>Чего не могут </a:t>
            </a:r>
            <a:r>
              <a:rPr lang="ru-RU" dirty="0" err="1" smtClean="0"/>
              <a:t>вариадические</a:t>
            </a:r>
            <a:r>
              <a:rPr lang="ru-RU" dirty="0" smtClean="0"/>
              <a:t> </a:t>
            </a:r>
            <a:r>
              <a:rPr lang="ru-RU" dirty="0" smtClean="0"/>
              <a:t>функции?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Проверить, кончились ли </a:t>
            </a:r>
            <a:r>
              <a:rPr lang="ru-RU" dirty="0">
                <a:solidFill>
                  <a:schemeClr val="bg1"/>
                </a:solidFill>
              </a:rPr>
              <a:t>значения </a:t>
            </a:r>
            <a:r>
              <a:rPr lang="ru-RU" dirty="0" smtClean="0">
                <a:solidFill>
                  <a:schemeClr val="bg1"/>
                </a:solidFill>
              </a:rPr>
              <a:t>фактических параметров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Используем какой-либо явный признак конца списка значений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Проверить типы значений фактических параметров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Все </a:t>
            </a:r>
            <a:r>
              <a:rPr lang="ru-RU" dirty="0" smtClean="0">
                <a:solidFill>
                  <a:schemeClr val="bg1"/>
                </a:solidFill>
              </a:rPr>
              <a:t>по-разному </a:t>
            </a:r>
            <a:r>
              <a:rPr lang="ru-RU" dirty="0" smtClean="0">
                <a:solidFill>
                  <a:schemeClr val="bg1"/>
                </a:solidFill>
              </a:rPr>
              <a:t>обходят это ограничение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Передать все </a:t>
            </a:r>
            <a:r>
              <a:rPr lang="ru-RU" dirty="0">
                <a:solidFill>
                  <a:schemeClr val="bg1"/>
                </a:solidFill>
              </a:rPr>
              <a:t>значения фактических </a:t>
            </a:r>
            <a:r>
              <a:rPr lang="ru-RU" dirty="0" smtClean="0">
                <a:solidFill>
                  <a:schemeClr val="bg1"/>
                </a:solidFill>
              </a:rPr>
              <a:t>параметров другой </a:t>
            </a:r>
            <a:r>
              <a:rPr lang="ru-RU" dirty="0" err="1" smtClean="0">
                <a:solidFill>
                  <a:schemeClr val="bg1"/>
                </a:solidFill>
              </a:rPr>
              <a:t>вариадической</a:t>
            </a:r>
            <a:r>
              <a:rPr lang="ru-RU" dirty="0" smtClean="0">
                <a:solidFill>
                  <a:schemeClr val="bg1"/>
                </a:solidFill>
              </a:rPr>
              <a:t> функции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Для каждой </a:t>
            </a:r>
            <a:r>
              <a:rPr lang="ru-RU" dirty="0" err="1" smtClean="0">
                <a:solidFill>
                  <a:schemeClr val="bg1"/>
                </a:solidFill>
              </a:rPr>
              <a:t>вариадической</a:t>
            </a:r>
            <a:r>
              <a:rPr lang="ru-RU" dirty="0" smtClean="0">
                <a:solidFill>
                  <a:schemeClr val="bg1"/>
                </a:solidFill>
              </a:rPr>
              <a:t> функции нужна аналогичная функция с постоянным числом параметров, последний из которых </a:t>
            </a:r>
            <a:r>
              <a:rPr lang="en-US" dirty="0" err="1" smtClean="0">
                <a:solidFill>
                  <a:schemeClr val="bg1"/>
                </a:solidFill>
              </a:rPr>
              <a:t>va_list</a:t>
            </a:r>
            <a:endParaRPr lang="en-US" dirty="0" smtClean="0">
              <a:solidFill>
                <a:schemeClr val="bg1"/>
              </a:solidFill>
            </a:endParaRPr>
          </a:p>
          <a:p>
            <a:pPr lvl="2"/>
            <a:r>
              <a:rPr lang="en-US" dirty="0" err="1" smtClean="0">
                <a:solidFill>
                  <a:schemeClr val="bg1"/>
                </a:solidFill>
              </a:rPr>
              <a:t>int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printf</a:t>
            </a:r>
            <a:r>
              <a:rPr lang="en-US" dirty="0" smtClean="0">
                <a:solidFill>
                  <a:schemeClr val="bg1"/>
                </a:solidFill>
              </a:rPr>
              <a:t>(</a:t>
            </a:r>
            <a:r>
              <a:rPr lang="en-US" dirty="0" err="1" smtClean="0">
                <a:solidFill>
                  <a:schemeClr val="bg1"/>
                </a:solidFill>
              </a:rPr>
              <a:t>const</a:t>
            </a:r>
            <a:r>
              <a:rPr lang="en-US" dirty="0" smtClean="0">
                <a:solidFill>
                  <a:schemeClr val="bg1"/>
                </a:solidFill>
              </a:rPr>
              <a:t> char*f, ...)</a:t>
            </a:r>
          </a:p>
          <a:p>
            <a:pPr lvl="2"/>
            <a:r>
              <a:rPr lang="en-US" dirty="0" err="1" smtClean="0">
                <a:solidFill>
                  <a:schemeClr val="bg1"/>
                </a:solidFill>
              </a:rPr>
              <a:t>int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vprintf</a:t>
            </a:r>
            <a:r>
              <a:rPr lang="en-US" dirty="0" smtClean="0">
                <a:solidFill>
                  <a:schemeClr val="bg1"/>
                </a:solidFill>
              </a:rPr>
              <a:t>(</a:t>
            </a:r>
            <a:r>
              <a:rPr lang="en-US" dirty="0" err="1" smtClean="0">
                <a:solidFill>
                  <a:schemeClr val="bg1"/>
                </a:solidFill>
              </a:rPr>
              <a:t>const</a:t>
            </a:r>
            <a:r>
              <a:rPr lang="en-US" dirty="0" smtClean="0">
                <a:solidFill>
                  <a:schemeClr val="bg1"/>
                </a:solidFill>
              </a:rPr>
              <a:t> char *f, </a:t>
            </a:r>
            <a:r>
              <a:rPr lang="en-US" dirty="0" err="1" smtClean="0">
                <a:solidFill>
                  <a:schemeClr val="bg1"/>
                </a:solidFill>
              </a:rPr>
              <a:t>va_list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vals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954861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dirty="0" smtClean="0"/>
              <a:t>Чего не могут </a:t>
            </a:r>
            <a:r>
              <a:rPr lang="ru-RU" dirty="0" err="1" smtClean="0"/>
              <a:t>вариадические</a:t>
            </a:r>
            <a:r>
              <a:rPr lang="ru-RU" dirty="0" smtClean="0"/>
              <a:t> </a:t>
            </a:r>
            <a:r>
              <a:rPr lang="ru-RU" dirty="0" smtClean="0"/>
              <a:t>функции?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 smtClean="0"/>
              <a:t>Проверить, кончились ли </a:t>
            </a:r>
            <a:r>
              <a:rPr lang="ru-RU" dirty="0"/>
              <a:t>значения </a:t>
            </a:r>
            <a:r>
              <a:rPr lang="ru-RU" dirty="0" smtClean="0"/>
              <a:t>фактических параметров</a:t>
            </a:r>
          </a:p>
          <a:p>
            <a:pPr lvl="1"/>
            <a:r>
              <a:rPr lang="ru-RU" dirty="0" smtClean="0"/>
              <a:t>Используем какой-либо явный признак конца списка значений</a:t>
            </a:r>
            <a:endParaRPr lang="en-US" dirty="0" smtClean="0"/>
          </a:p>
          <a:p>
            <a:endParaRPr lang="ru-RU" dirty="0" smtClean="0"/>
          </a:p>
          <a:p>
            <a:r>
              <a:rPr lang="ru-RU" dirty="0" smtClean="0">
                <a:solidFill>
                  <a:schemeClr val="bg1"/>
                </a:solidFill>
              </a:rPr>
              <a:t>Проверить типы значений фактических параметров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Все </a:t>
            </a:r>
            <a:r>
              <a:rPr lang="ru-RU" dirty="0" smtClean="0">
                <a:solidFill>
                  <a:schemeClr val="bg1"/>
                </a:solidFill>
              </a:rPr>
              <a:t>по-разному </a:t>
            </a:r>
            <a:r>
              <a:rPr lang="ru-RU" dirty="0" smtClean="0">
                <a:solidFill>
                  <a:schemeClr val="bg1"/>
                </a:solidFill>
              </a:rPr>
              <a:t>обходят это ограничение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Передать все </a:t>
            </a:r>
            <a:r>
              <a:rPr lang="ru-RU" dirty="0">
                <a:solidFill>
                  <a:schemeClr val="bg1"/>
                </a:solidFill>
              </a:rPr>
              <a:t>значения фактических </a:t>
            </a:r>
            <a:r>
              <a:rPr lang="ru-RU" dirty="0" smtClean="0">
                <a:solidFill>
                  <a:schemeClr val="bg1"/>
                </a:solidFill>
              </a:rPr>
              <a:t>параметров другой </a:t>
            </a:r>
            <a:r>
              <a:rPr lang="ru-RU" dirty="0" err="1" smtClean="0">
                <a:solidFill>
                  <a:schemeClr val="bg1"/>
                </a:solidFill>
              </a:rPr>
              <a:t>вариадической</a:t>
            </a:r>
            <a:r>
              <a:rPr lang="ru-RU" dirty="0" smtClean="0">
                <a:solidFill>
                  <a:schemeClr val="bg1"/>
                </a:solidFill>
              </a:rPr>
              <a:t> функции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Для каждой </a:t>
            </a:r>
            <a:r>
              <a:rPr lang="ru-RU" dirty="0" err="1" smtClean="0">
                <a:solidFill>
                  <a:schemeClr val="bg1"/>
                </a:solidFill>
              </a:rPr>
              <a:t>вариадической</a:t>
            </a:r>
            <a:r>
              <a:rPr lang="ru-RU" dirty="0" smtClean="0">
                <a:solidFill>
                  <a:schemeClr val="bg1"/>
                </a:solidFill>
              </a:rPr>
              <a:t> функции нужна аналогичная функция с постоянным числом параметров, последний из которых </a:t>
            </a:r>
            <a:r>
              <a:rPr lang="en-US" dirty="0" err="1" smtClean="0">
                <a:solidFill>
                  <a:schemeClr val="bg1"/>
                </a:solidFill>
              </a:rPr>
              <a:t>va_list</a:t>
            </a:r>
            <a:endParaRPr lang="en-US" dirty="0" smtClean="0">
              <a:solidFill>
                <a:schemeClr val="bg1"/>
              </a:solidFill>
            </a:endParaRPr>
          </a:p>
          <a:p>
            <a:pPr lvl="2"/>
            <a:r>
              <a:rPr lang="en-US" dirty="0" err="1" smtClean="0">
                <a:solidFill>
                  <a:schemeClr val="bg1"/>
                </a:solidFill>
              </a:rPr>
              <a:t>int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printf</a:t>
            </a:r>
            <a:r>
              <a:rPr lang="en-US" dirty="0" smtClean="0">
                <a:solidFill>
                  <a:schemeClr val="bg1"/>
                </a:solidFill>
              </a:rPr>
              <a:t>(</a:t>
            </a:r>
            <a:r>
              <a:rPr lang="en-US" dirty="0" err="1" smtClean="0">
                <a:solidFill>
                  <a:schemeClr val="bg1"/>
                </a:solidFill>
              </a:rPr>
              <a:t>const</a:t>
            </a:r>
            <a:r>
              <a:rPr lang="en-US" dirty="0" smtClean="0">
                <a:solidFill>
                  <a:schemeClr val="bg1"/>
                </a:solidFill>
              </a:rPr>
              <a:t> char*f, ...)</a:t>
            </a:r>
          </a:p>
          <a:p>
            <a:pPr lvl="2"/>
            <a:r>
              <a:rPr lang="en-US" dirty="0" err="1" smtClean="0">
                <a:solidFill>
                  <a:schemeClr val="bg1"/>
                </a:solidFill>
              </a:rPr>
              <a:t>int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vprintf</a:t>
            </a:r>
            <a:r>
              <a:rPr lang="en-US" dirty="0" smtClean="0">
                <a:solidFill>
                  <a:schemeClr val="bg1"/>
                </a:solidFill>
              </a:rPr>
              <a:t>(</a:t>
            </a:r>
            <a:r>
              <a:rPr lang="en-US" dirty="0" err="1" smtClean="0">
                <a:solidFill>
                  <a:schemeClr val="bg1"/>
                </a:solidFill>
              </a:rPr>
              <a:t>const</a:t>
            </a:r>
            <a:r>
              <a:rPr lang="en-US" dirty="0" smtClean="0">
                <a:solidFill>
                  <a:schemeClr val="bg1"/>
                </a:solidFill>
              </a:rPr>
              <a:t> char *f, </a:t>
            </a:r>
            <a:r>
              <a:rPr lang="en-US" dirty="0" err="1" smtClean="0">
                <a:solidFill>
                  <a:schemeClr val="bg1"/>
                </a:solidFill>
              </a:rPr>
              <a:t>va_list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vals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4159152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dirty="0" smtClean="0"/>
              <a:t>Чего не могут </a:t>
            </a:r>
            <a:r>
              <a:rPr lang="ru-RU" dirty="0" err="1" smtClean="0"/>
              <a:t>вариадические</a:t>
            </a:r>
            <a:r>
              <a:rPr lang="ru-RU" dirty="0" smtClean="0"/>
              <a:t> </a:t>
            </a:r>
            <a:r>
              <a:rPr lang="ru-RU" dirty="0" smtClean="0"/>
              <a:t>функции?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 smtClean="0"/>
              <a:t>Проверить, кончились ли </a:t>
            </a:r>
            <a:r>
              <a:rPr lang="ru-RU" dirty="0"/>
              <a:t>значения </a:t>
            </a:r>
            <a:r>
              <a:rPr lang="ru-RU" dirty="0" smtClean="0"/>
              <a:t>фактических параметров</a:t>
            </a:r>
          </a:p>
          <a:p>
            <a:pPr lvl="1"/>
            <a:r>
              <a:rPr lang="ru-RU" dirty="0" smtClean="0"/>
              <a:t>Используем какой-либо явный признак конца списка значений</a:t>
            </a:r>
            <a:endParaRPr lang="en-US" dirty="0" smtClean="0"/>
          </a:p>
          <a:p>
            <a:endParaRPr lang="ru-RU" dirty="0" smtClean="0"/>
          </a:p>
          <a:p>
            <a:r>
              <a:rPr lang="ru-RU" dirty="0" smtClean="0"/>
              <a:t>Проверить типы значений фактических параметров</a:t>
            </a:r>
          </a:p>
          <a:p>
            <a:pPr lvl="1"/>
            <a:r>
              <a:rPr lang="ru-RU" dirty="0" smtClean="0"/>
              <a:t>Все </a:t>
            </a:r>
            <a:r>
              <a:rPr lang="ru-RU" dirty="0" smtClean="0"/>
              <a:t>по-разному </a:t>
            </a:r>
            <a:r>
              <a:rPr lang="ru-RU" dirty="0" smtClean="0"/>
              <a:t>обходят это ограничение</a:t>
            </a:r>
          </a:p>
          <a:p>
            <a:endParaRPr lang="ru-RU" dirty="0" smtClean="0"/>
          </a:p>
          <a:p>
            <a:r>
              <a:rPr lang="ru-RU" dirty="0" smtClean="0">
                <a:solidFill>
                  <a:schemeClr val="bg1"/>
                </a:solidFill>
              </a:rPr>
              <a:t>Передать все </a:t>
            </a:r>
            <a:r>
              <a:rPr lang="ru-RU" dirty="0">
                <a:solidFill>
                  <a:schemeClr val="bg1"/>
                </a:solidFill>
              </a:rPr>
              <a:t>значения фактических </a:t>
            </a:r>
            <a:r>
              <a:rPr lang="ru-RU" dirty="0" smtClean="0">
                <a:solidFill>
                  <a:schemeClr val="bg1"/>
                </a:solidFill>
              </a:rPr>
              <a:t>параметров другой </a:t>
            </a:r>
            <a:r>
              <a:rPr lang="ru-RU" dirty="0" err="1" smtClean="0">
                <a:solidFill>
                  <a:schemeClr val="bg1"/>
                </a:solidFill>
              </a:rPr>
              <a:t>вариадической</a:t>
            </a:r>
            <a:r>
              <a:rPr lang="ru-RU" dirty="0" smtClean="0">
                <a:solidFill>
                  <a:schemeClr val="bg1"/>
                </a:solidFill>
              </a:rPr>
              <a:t> функции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Для каждой </a:t>
            </a:r>
            <a:r>
              <a:rPr lang="ru-RU" dirty="0" err="1" smtClean="0">
                <a:solidFill>
                  <a:schemeClr val="bg1"/>
                </a:solidFill>
              </a:rPr>
              <a:t>вариадической</a:t>
            </a:r>
            <a:r>
              <a:rPr lang="ru-RU" dirty="0" smtClean="0">
                <a:solidFill>
                  <a:schemeClr val="bg1"/>
                </a:solidFill>
              </a:rPr>
              <a:t> функции нужна аналогичная функция с постоянным числом параметров, последний из которых </a:t>
            </a:r>
            <a:r>
              <a:rPr lang="en-US" dirty="0" err="1" smtClean="0">
                <a:solidFill>
                  <a:schemeClr val="bg1"/>
                </a:solidFill>
              </a:rPr>
              <a:t>va_list</a:t>
            </a:r>
            <a:endParaRPr lang="en-US" dirty="0" smtClean="0">
              <a:solidFill>
                <a:schemeClr val="bg1"/>
              </a:solidFill>
            </a:endParaRPr>
          </a:p>
          <a:p>
            <a:pPr lvl="2"/>
            <a:r>
              <a:rPr lang="en-US" dirty="0" err="1" smtClean="0">
                <a:solidFill>
                  <a:schemeClr val="bg1"/>
                </a:solidFill>
              </a:rPr>
              <a:t>int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printf</a:t>
            </a:r>
            <a:r>
              <a:rPr lang="en-US" dirty="0" smtClean="0">
                <a:solidFill>
                  <a:schemeClr val="bg1"/>
                </a:solidFill>
              </a:rPr>
              <a:t>(</a:t>
            </a:r>
            <a:r>
              <a:rPr lang="en-US" dirty="0" err="1" smtClean="0">
                <a:solidFill>
                  <a:schemeClr val="bg1"/>
                </a:solidFill>
              </a:rPr>
              <a:t>const</a:t>
            </a:r>
            <a:r>
              <a:rPr lang="en-US" dirty="0" smtClean="0">
                <a:solidFill>
                  <a:schemeClr val="bg1"/>
                </a:solidFill>
              </a:rPr>
              <a:t> char*f, ...)</a:t>
            </a:r>
          </a:p>
          <a:p>
            <a:pPr lvl="2"/>
            <a:r>
              <a:rPr lang="en-US" dirty="0" err="1" smtClean="0">
                <a:solidFill>
                  <a:schemeClr val="bg1"/>
                </a:solidFill>
              </a:rPr>
              <a:t>int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vprintf</a:t>
            </a:r>
            <a:r>
              <a:rPr lang="en-US" dirty="0" smtClean="0">
                <a:solidFill>
                  <a:schemeClr val="bg1"/>
                </a:solidFill>
              </a:rPr>
              <a:t>(</a:t>
            </a:r>
            <a:r>
              <a:rPr lang="en-US" dirty="0" err="1" smtClean="0">
                <a:solidFill>
                  <a:schemeClr val="bg1"/>
                </a:solidFill>
              </a:rPr>
              <a:t>const</a:t>
            </a:r>
            <a:r>
              <a:rPr lang="en-US" dirty="0" smtClean="0">
                <a:solidFill>
                  <a:schemeClr val="bg1"/>
                </a:solidFill>
              </a:rPr>
              <a:t> char *f, </a:t>
            </a:r>
            <a:r>
              <a:rPr lang="en-US" dirty="0" err="1" smtClean="0">
                <a:solidFill>
                  <a:schemeClr val="bg1"/>
                </a:solidFill>
              </a:rPr>
              <a:t>va_list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vals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412764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dirty="0" smtClean="0"/>
              <a:t>Чего не могут </a:t>
            </a:r>
            <a:r>
              <a:rPr lang="ru-RU" dirty="0" err="1" smtClean="0"/>
              <a:t>вариадические</a:t>
            </a:r>
            <a:r>
              <a:rPr lang="ru-RU" dirty="0" smtClean="0"/>
              <a:t> </a:t>
            </a:r>
            <a:r>
              <a:rPr lang="ru-RU" dirty="0" smtClean="0"/>
              <a:t>функции?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 smtClean="0"/>
              <a:t>Проверить, кончились ли </a:t>
            </a:r>
            <a:r>
              <a:rPr lang="ru-RU" dirty="0"/>
              <a:t>значения </a:t>
            </a:r>
            <a:r>
              <a:rPr lang="ru-RU" dirty="0" smtClean="0"/>
              <a:t>фактических параметров</a:t>
            </a:r>
          </a:p>
          <a:p>
            <a:pPr lvl="1"/>
            <a:r>
              <a:rPr lang="ru-RU" dirty="0" smtClean="0"/>
              <a:t>Используем какой-либо явный признак конца списка значений</a:t>
            </a:r>
            <a:endParaRPr lang="en-US" dirty="0" smtClean="0"/>
          </a:p>
          <a:p>
            <a:endParaRPr lang="ru-RU" dirty="0" smtClean="0"/>
          </a:p>
          <a:p>
            <a:r>
              <a:rPr lang="ru-RU" dirty="0" smtClean="0"/>
              <a:t>Проверить типы значений фактических параметров</a:t>
            </a:r>
          </a:p>
          <a:p>
            <a:pPr lvl="1"/>
            <a:r>
              <a:rPr lang="ru-RU" dirty="0" smtClean="0"/>
              <a:t>Все </a:t>
            </a:r>
            <a:r>
              <a:rPr lang="ru-RU" dirty="0" smtClean="0"/>
              <a:t>по-разному </a:t>
            </a:r>
            <a:r>
              <a:rPr lang="ru-RU" dirty="0" smtClean="0"/>
              <a:t>обходят это ограничение</a:t>
            </a:r>
          </a:p>
          <a:p>
            <a:endParaRPr lang="ru-RU" dirty="0" smtClean="0"/>
          </a:p>
          <a:p>
            <a:r>
              <a:rPr lang="ru-RU" dirty="0" smtClean="0"/>
              <a:t>Передать все </a:t>
            </a:r>
            <a:r>
              <a:rPr lang="ru-RU" dirty="0"/>
              <a:t>значения фактических </a:t>
            </a:r>
            <a:r>
              <a:rPr lang="ru-RU" dirty="0" smtClean="0"/>
              <a:t>параметров другой </a:t>
            </a:r>
            <a:r>
              <a:rPr lang="ru-RU" dirty="0" err="1" smtClean="0"/>
              <a:t>вариадической</a:t>
            </a:r>
            <a:r>
              <a:rPr lang="ru-RU" dirty="0" smtClean="0"/>
              <a:t> функции</a:t>
            </a:r>
          </a:p>
          <a:p>
            <a:pPr lvl="1"/>
            <a:r>
              <a:rPr lang="ru-RU" dirty="0" smtClean="0"/>
              <a:t>Для каждой </a:t>
            </a:r>
            <a:r>
              <a:rPr lang="ru-RU" dirty="0" err="1" smtClean="0"/>
              <a:t>вариадической</a:t>
            </a:r>
            <a:r>
              <a:rPr lang="ru-RU" dirty="0" smtClean="0"/>
              <a:t> функции нужна аналогичная функция с постоянным числом параметров, последний из которых </a:t>
            </a:r>
            <a:r>
              <a:rPr lang="en-US" dirty="0" err="1" smtClean="0"/>
              <a:t>va_list</a:t>
            </a:r>
            <a:endParaRPr lang="en-US" dirty="0" smtClean="0"/>
          </a:p>
          <a:p>
            <a:pPr lvl="2"/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printf</a:t>
            </a:r>
            <a:r>
              <a:rPr lang="en-US" dirty="0" smtClean="0"/>
              <a:t>(</a:t>
            </a:r>
            <a:r>
              <a:rPr lang="en-US" dirty="0" err="1" smtClean="0"/>
              <a:t>const</a:t>
            </a:r>
            <a:r>
              <a:rPr lang="en-US" dirty="0" smtClean="0"/>
              <a:t> char*f, ...)</a:t>
            </a:r>
          </a:p>
          <a:p>
            <a:pPr lvl="2"/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vprintf</a:t>
            </a:r>
            <a:r>
              <a:rPr lang="en-US" dirty="0" smtClean="0"/>
              <a:t>(</a:t>
            </a:r>
            <a:r>
              <a:rPr lang="en-US" dirty="0" err="1" smtClean="0"/>
              <a:t>const</a:t>
            </a:r>
            <a:r>
              <a:rPr lang="en-US" dirty="0" smtClean="0"/>
              <a:t> char *f, </a:t>
            </a:r>
            <a:r>
              <a:rPr lang="en-US" dirty="0" err="1" smtClean="0"/>
              <a:t>va_list</a:t>
            </a:r>
            <a:r>
              <a:rPr lang="en-US" dirty="0" smtClean="0"/>
              <a:t> </a:t>
            </a:r>
            <a:r>
              <a:rPr lang="en-US" dirty="0" err="1" smtClean="0"/>
              <a:t>vals</a:t>
            </a:r>
            <a:r>
              <a:rPr lang="en-US" dirty="0" smtClean="0"/>
              <a:t>)</a:t>
            </a:r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939745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Понятие подпрограммы</a:t>
            </a:r>
          </a:p>
          <a:p>
            <a:pPr lvl="1"/>
            <a:r>
              <a:rPr lang="ru-RU" dirty="0"/>
              <a:t>Граф вызовов</a:t>
            </a:r>
          </a:p>
          <a:p>
            <a:pPr lvl="1"/>
            <a:r>
              <a:rPr lang="ru-RU" dirty="0"/>
              <a:t>Стек вызовов</a:t>
            </a:r>
          </a:p>
          <a:p>
            <a:pPr lvl="1"/>
            <a:r>
              <a:rPr lang="ru-RU" dirty="0"/>
              <a:t>Стековый кадр</a:t>
            </a:r>
          </a:p>
          <a:p>
            <a:endParaRPr lang="ru-RU" dirty="0"/>
          </a:p>
          <a:p>
            <a:r>
              <a:rPr lang="ru-RU" dirty="0"/>
              <a:t>Использование функций в программах на языке Си</a:t>
            </a:r>
          </a:p>
          <a:p>
            <a:pPr lvl="1"/>
            <a:r>
              <a:rPr lang="ru-RU" dirty="0"/>
              <a:t>Формальные и фактические параметры</a:t>
            </a:r>
          </a:p>
          <a:p>
            <a:pPr lvl="1"/>
            <a:r>
              <a:rPr lang="ru-RU" dirty="0"/>
              <a:t>Возвращаемое значение</a:t>
            </a:r>
          </a:p>
          <a:p>
            <a:pPr lvl="1"/>
            <a:r>
              <a:rPr lang="ru-RU" dirty="0" err="1"/>
              <a:t>Вариадические</a:t>
            </a:r>
            <a:r>
              <a:rPr lang="ru-RU"/>
              <a:t> функции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22491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Sir Maurice Vincent Wilkes, with the WITCH computer at the National Museum of Computing, Bletchley Park, Buckinghamshire, Eng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1745" y="104556"/>
            <a:ext cx="4608512" cy="6648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 rot="16200000">
            <a:off x="5695704" y="3244333"/>
            <a:ext cx="6210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https://www.britannica.com/biography/Maurice-Vincent-Wilkes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467150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 smtClean="0"/>
              <a:t>Граф вызовов</a:t>
            </a:r>
            <a:r>
              <a:rPr lang="en-US" dirty="0" smtClean="0"/>
              <a:t>, call graph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Подпрограмма А вызывает подпрограмму Б, если А передает управление Б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Граф вызовов, </a:t>
            </a:r>
            <a:r>
              <a:rPr lang="en-US" dirty="0" smtClean="0">
                <a:solidFill>
                  <a:schemeClr val="bg1"/>
                </a:solidFill>
              </a:rPr>
              <a:t>call graph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Вершины – подпрограммы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Дуга из вершины А в вершину Б тогда только тогда, когда подпрограмма А вызывает подпрограмму Б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Движение </a:t>
            </a:r>
            <a:r>
              <a:rPr lang="ru-RU" dirty="0">
                <a:solidFill>
                  <a:schemeClr val="bg1"/>
                </a:solidFill>
              </a:rPr>
              <a:t>по дугам графа вызовов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В направлении дуги – вызов подпрограммы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Против направления дуги – возврат из подпрограммы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73078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 smtClean="0"/>
              <a:t>Граф вызовов</a:t>
            </a:r>
            <a:r>
              <a:rPr lang="en-US" dirty="0" smtClean="0"/>
              <a:t>, call graph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 smtClean="0"/>
              <a:t>Подпрограмма А вызывает подпрограмму Б, если А передает управление Б</a:t>
            </a:r>
          </a:p>
          <a:p>
            <a:endParaRPr lang="en-US" dirty="0" smtClean="0"/>
          </a:p>
          <a:p>
            <a:r>
              <a:rPr lang="ru-RU" dirty="0" smtClean="0">
                <a:solidFill>
                  <a:schemeClr val="bg1"/>
                </a:solidFill>
              </a:rPr>
              <a:t>Граф вызовов, </a:t>
            </a:r>
            <a:r>
              <a:rPr lang="en-US" dirty="0" smtClean="0">
                <a:solidFill>
                  <a:schemeClr val="bg1"/>
                </a:solidFill>
              </a:rPr>
              <a:t>call graph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Вершины – подпрограммы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Дуга из вершины А в вершину Б тогда только тогда, когда подпрограмма А вызывает подпрограмму Б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Движение </a:t>
            </a:r>
            <a:r>
              <a:rPr lang="ru-RU" dirty="0">
                <a:solidFill>
                  <a:schemeClr val="bg1"/>
                </a:solidFill>
              </a:rPr>
              <a:t>по дугам графа вызовов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В направлении дуги – вызов подпрограммы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Против направления дуги – возврат из подпрограммы</a:t>
            </a:r>
          </a:p>
          <a:p>
            <a:endParaRPr lang="ru-RU" dirty="0" smtClean="0"/>
          </a:p>
          <a:p>
            <a:endParaRPr lang="en-US" dirty="0" smtClean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0484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 smtClean="0"/>
              <a:t>Граф вызовов</a:t>
            </a:r>
            <a:r>
              <a:rPr lang="en-US" dirty="0" smtClean="0"/>
              <a:t>, call graph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 smtClean="0"/>
              <a:t>Подпрограмма А вызывает подпрограмму Б, если А передает управление Б</a:t>
            </a:r>
          </a:p>
          <a:p>
            <a:endParaRPr lang="en-US" dirty="0" smtClean="0"/>
          </a:p>
          <a:p>
            <a:r>
              <a:rPr lang="ru-RU" dirty="0" smtClean="0"/>
              <a:t>Граф вызовов, </a:t>
            </a:r>
            <a:r>
              <a:rPr lang="en-US" dirty="0" smtClean="0"/>
              <a:t>call graph</a:t>
            </a:r>
          </a:p>
          <a:p>
            <a:pPr lvl="1"/>
            <a:r>
              <a:rPr lang="ru-RU" dirty="0" smtClean="0"/>
              <a:t>Вершины – подпрограммы</a:t>
            </a:r>
          </a:p>
          <a:p>
            <a:pPr lvl="1"/>
            <a:r>
              <a:rPr lang="ru-RU" dirty="0" smtClean="0"/>
              <a:t>Дуга из вершины А в вершину Б тогда только тогда, когда подпрограмма А вызывает подпрограмму Б</a:t>
            </a:r>
          </a:p>
          <a:p>
            <a:endParaRPr lang="ru-RU" dirty="0" smtClean="0"/>
          </a:p>
          <a:p>
            <a:r>
              <a:rPr lang="ru-RU" dirty="0" smtClean="0">
                <a:solidFill>
                  <a:schemeClr val="bg1"/>
                </a:solidFill>
              </a:rPr>
              <a:t>Движение </a:t>
            </a:r>
            <a:r>
              <a:rPr lang="ru-RU" dirty="0">
                <a:solidFill>
                  <a:schemeClr val="bg1"/>
                </a:solidFill>
              </a:rPr>
              <a:t>по дугам графа вызовов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В направлении дуги – вызов подпрограммы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Против направления дуги – возврат из подпрограммы</a:t>
            </a:r>
          </a:p>
          <a:p>
            <a:endParaRPr lang="ru-RU" dirty="0" smtClean="0"/>
          </a:p>
          <a:p>
            <a:endParaRPr lang="en-US" dirty="0" smtClean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4562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 smtClean="0"/>
              <a:t>Граф вызовов</a:t>
            </a:r>
            <a:r>
              <a:rPr lang="en-US" dirty="0" smtClean="0"/>
              <a:t>, call graph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 smtClean="0"/>
              <a:t>Подпрограмма А вызывает подпрограмму Б, если А передает управление Б</a:t>
            </a:r>
          </a:p>
          <a:p>
            <a:endParaRPr lang="en-US" dirty="0" smtClean="0"/>
          </a:p>
          <a:p>
            <a:r>
              <a:rPr lang="ru-RU" dirty="0" smtClean="0"/>
              <a:t>Граф вызовов, </a:t>
            </a:r>
            <a:r>
              <a:rPr lang="en-US" dirty="0" smtClean="0"/>
              <a:t>call graph</a:t>
            </a:r>
          </a:p>
          <a:p>
            <a:pPr lvl="1"/>
            <a:r>
              <a:rPr lang="ru-RU" dirty="0" smtClean="0"/>
              <a:t>Вершины – подпрограммы</a:t>
            </a:r>
          </a:p>
          <a:p>
            <a:pPr lvl="1"/>
            <a:r>
              <a:rPr lang="ru-RU" dirty="0" smtClean="0"/>
              <a:t>Дуга из вершины А в вершину Б тогда только тогда, когда подпрограмма А вызывает подпрограмму Б</a:t>
            </a:r>
          </a:p>
          <a:p>
            <a:endParaRPr lang="ru-RU" dirty="0" smtClean="0"/>
          </a:p>
          <a:p>
            <a:r>
              <a:rPr lang="ru-RU" dirty="0" smtClean="0">
                <a:solidFill>
                  <a:schemeClr val="bg1"/>
                </a:solidFill>
              </a:rPr>
              <a:t>Движение </a:t>
            </a:r>
            <a:r>
              <a:rPr lang="ru-RU" dirty="0">
                <a:solidFill>
                  <a:schemeClr val="bg1"/>
                </a:solidFill>
              </a:rPr>
              <a:t>по дугам графа вызовов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В направлении дуги – вызов подпрограммы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Против направления дуги – возврат из подпрограммы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endParaRPr lang="en-US" dirty="0" smtClean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f(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{}</a:t>
            </a:r>
          </a:p>
          <a:p>
            <a:pPr marL="0" indent="0">
              <a:buNone/>
            </a:pP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g(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x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x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== 0)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f();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g(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x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- 1);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main()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f();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g(10);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600" dirty="0"/>
          </a:p>
        </p:txBody>
      </p:sp>
      <p:grpSp>
        <p:nvGrpSpPr>
          <p:cNvPr id="25" name="Группа 24"/>
          <p:cNvGrpSpPr/>
          <p:nvPr/>
        </p:nvGrpSpPr>
        <p:grpSpPr>
          <a:xfrm>
            <a:off x="8616280" y="1988840"/>
            <a:ext cx="2661532" cy="3161482"/>
            <a:chOff x="8700227" y="1539382"/>
            <a:chExt cx="2661532" cy="3161482"/>
          </a:xfrm>
        </p:grpSpPr>
        <p:sp>
          <p:nvSpPr>
            <p:cNvPr id="5" name="TextBox 4"/>
            <p:cNvSpPr txBox="1"/>
            <p:nvPr/>
          </p:nvSpPr>
          <p:spPr>
            <a:xfrm>
              <a:off x="9048328" y="4331532"/>
              <a:ext cx="14510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 main()</a:t>
              </a:r>
              <a:endParaRPr lang="ru-RU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9784083" y="2721566"/>
              <a:ext cx="15776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FF"/>
                  </a:solidFill>
                  <a:latin typeface="Consolas" panose="020B0609020204030204" pitchFamily="49" charset="0"/>
                </a:rPr>
                <a:t>void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g(</a:t>
              </a:r>
              <a:r>
                <a:rPr lang="en-US" dirty="0" err="1" smtClean="0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en-US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)</a:t>
              </a:r>
              <a:endParaRPr lang="ru-RU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700227" y="1539382"/>
              <a:ext cx="17043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FF"/>
                  </a:solidFill>
                  <a:latin typeface="Consolas" panose="020B0609020204030204" pitchFamily="49" charset="0"/>
                </a:rPr>
                <a:t>void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 f(</a:t>
              </a:r>
              <a:r>
                <a:rPr lang="en-US" dirty="0">
                  <a:solidFill>
                    <a:srgbClr val="0000FF"/>
                  </a:solidFill>
                  <a:latin typeface="Consolas" panose="020B0609020204030204" pitchFamily="49" charset="0"/>
                </a:rPr>
                <a:t>void</a:t>
              </a:r>
              <a:r>
                <a:rPr lang="en-US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)</a:t>
              </a:r>
              <a:endParaRPr lang="ru-RU" dirty="0"/>
            </a:p>
          </p:txBody>
        </p:sp>
        <p:cxnSp>
          <p:nvCxnSpPr>
            <p:cNvPr id="9" name="Прямая со стрелкой 8"/>
            <p:cNvCxnSpPr>
              <a:stCxn id="5" idx="0"/>
              <a:endCxn id="7" idx="2"/>
            </p:cNvCxnSpPr>
            <p:nvPr/>
          </p:nvCxnSpPr>
          <p:spPr>
            <a:xfrm flipH="1" flipV="1">
              <a:off x="9552384" y="1908714"/>
              <a:ext cx="221463" cy="2422818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 стрелкой 9"/>
            <p:cNvCxnSpPr>
              <a:stCxn id="5" idx="0"/>
              <a:endCxn id="6" idx="2"/>
            </p:cNvCxnSpPr>
            <p:nvPr/>
          </p:nvCxnSpPr>
          <p:spPr>
            <a:xfrm flipV="1">
              <a:off x="9773847" y="3090898"/>
              <a:ext cx="799074" cy="1240634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 стрелкой 11"/>
            <p:cNvCxnSpPr>
              <a:stCxn id="6" idx="0"/>
              <a:endCxn id="7" idx="2"/>
            </p:cNvCxnSpPr>
            <p:nvPr/>
          </p:nvCxnSpPr>
          <p:spPr>
            <a:xfrm flipH="1" flipV="1">
              <a:off x="9552384" y="1908714"/>
              <a:ext cx="1020537" cy="812852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Соединительная линия уступом 17"/>
            <p:cNvCxnSpPr>
              <a:stCxn id="6" idx="0"/>
              <a:endCxn id="6" idx="3"/>
            </p:cNvCxnSpPr>
            <p:nvPr/>
          </p:nvCxnSpPr>
          <p:spPr>
            <a:xfrm rot="16200000" flipH="1">
              <a:off x="10875007" y="2419480"/>
              <a:ext cx="184666" cy="788838"/>
            </a:xfrm>
            <a:prstGeom prst="curvedConnector4">
              <a:avLst>
                <a:gd name="adj1" fmla="val -308352"/>
                <a:gd name="adj2" fmla="val 128979"/>
              </a:avLst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90510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 smtClean="0"/>
              <a:t>Граф вызовов</a:t>
            </a:r>
            <a:r>
              <a:rPr lang="en-US" dirty="0" smtClean="0"/>
              <a:t>, call graph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 smtClean="0"/>
              <a:t>Подпрограмма А вызывает подпрограмму Б, если А передает управление Б</a:t>
            </a:r>
          </a:p>
          <a:p>
            <a:endParaRPr lang="en-US" dirty="0" smtClean="0"/>
          </a:p>
          <a:p>
            <a:r>
              <a:rPr lang="ru-RU" dirty="0" smtClean="0"/>
              <a:t>Граф вызовов, </a:t>
            </a:r>
            <a:r>
              <a:rPr lang="en-US" dirty="0" smtClean="0"/>
              <a:t>call graph</a:t>
            </a:r>
          </a:p>
          <a:p>
            <a:pPr lvl="1"/>
            <a:r>
              <a:rPr lang="ru-RU" dirty="0" smtClean="0"/>
              <a:t>Вершины – подпрограммы</a:t>
            </a:r>
          </a:p>
          <a:p>
            <a:pPr lvl="1"/>
            <a:r>
              <a:rPr lang="ru-RU" dirty="0" smtClean="0"/>
              <a:t>Дуга из вершины А в вершину Б тогда только тогда, когда подпрограмма А вызывает подпрограмму Б</a:t>
            </a:r>
          </a:p>
          <a:p>
            <a:endParaRPr lang="ru-RU" dirty="0" smtClean="0"/>
          </a:p>
          <a:p>
            <a:r>
              <a:rPr lang="ru-RU" dirty="0" smtClean="0"/>
              <a:t>Движение </a:t>
            </a:r>
            <a:r>
              <a:rPr lang="ru-RU" dirty="0"/>
              <a:t>по дугам графа вызовов</a:t>
            </a:r>
          </a:p>
          <a:p>
            <a:pPr lvl="1"/>
            <a:r>
              <a:rPr lang="ru-RU" dirty="0"/>
              <a:t>В направлении дуги – вызов подпрограммы</a:t>
            </a:r>
          </a:p>
          <a:p>
            <a:pPr lvl="1"/>
            <a:r>
              <a:rPr lang="ru-RU" dirty="0"/>
              <a:t>Против направления дуги – возврат из подпрограммы</a:t>
            </a:r>
          </a:p>
          <a:p>
            <a:endParaRPr lang="ru-RU" dirty="0" smtClean="0"/>
          </a:p>
          <a:p>
            <a:endParaRPr lang="en-US" dirty="0" smtClean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f(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{}</a:t>
            </a:r>
          </a:p>
          <a:p>
            <a:pPr marL="0" indent="0">
              <a:buNone/>
            </a:pP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g(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x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x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== 0)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f();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g(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x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- 1);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main()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f();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g(10);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600" dirty="0"/>
          </a:p>
        </p:txBody>
      </p:sp>
      <p:grpSp>
        <p:nvGrpSpPr>
          <p:cNvPr id="25" name="Группа 24"/>
          <p:cNvGrpSpPr/>
          <p:nvPr/>
        </p:nvGrpSpPr>
        <p:grpSpPr>
          <a:xfrm>
            <a:off x="8616280" y="1988840"/>
            <a:ext cx="2661532" cy="3161482"/>
            <a:chOff x="8700227" y="1539382"/>
            <a:chExt cx="2661532" cy="3161482"/>
          </a:xfrm>
        </p:grpSpPr>
        <p:sp>
          <p:nvSpPr>
            <p:cNvPr id="5" name="TextBox 4"/>
            <p:cNvSpPr txBox="1"/>
            <p:nvPr/>
          </p:nvSpPr>
          <p:spPr>
            <a:xfrm>
              <a:off x="9048328" y="4331532"/>
              <a:ext cx="14510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 main()</a:t>
              </a:r>
              <a:endParaRPr lang="ru-RU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9784083" y="2721566"/>
              <a:ext cx="15776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FF"/>
                  </a:solidFill>
                  <a:latin typeface="Consolas" panose="020B0609020204030204" pitchFamily="49" charset="0"/>
                </a:rPr>
                <a:t>void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g(</a:t>
              </a:r>
              <a:r>
                <a:rPr lang="en-US" dirty="0" err="1" smtClean="0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en-US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)</a:t>
              </a:r>
              <a:endParaRPr lang="ru-RU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700227" y="1539382"/>
              <a:ext cx="17043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FF"/>
                  </a:solidFill>
                  <a:latin typeface="Consolas" panose="020B0609020204030204" pitchFamily="49" charset="0"/>
                </a:rPr>
                <a:t>void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 f(</a:t>
              </a:r>
              <a:r>
                <a:rPr lang="en-US" dirty="0">
                  <a:solidFill>
                    <a:srgbClr val="0000FF"/>
                  </a:solidFill>
                  <a:latin typeface="Consolas" panose="020B0609020204030204" pitchFamily="49" charset="0"/>
                </a:rPr>
                <a:t>void</a:t>
              </a:r>
              <a:r>
                <a:rPr lang="en-US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)</a:t>
              </a:r>
              <a:endParaRPr lang="ru-RU" dirty="0"/>
            </a:p>
          </p:txBody>
        </p:sp>
        <p:cxnSp>
          <p:nvCxnSpPr>
            <p:cNvPr id="9" name="Прямая со стрелкой 8"/>
            <p:cNvCxnSpPr>
              <a:stCxn id="5" idx="0"/>
              <a:endCxn id="7" idx="2"/>
            </p:cNvCxnSpPr>
            <p:nvPr/>
          </p:nvCxnSpPr>
          <p:spPr>
            <a:xfrm flipH="1" flipV="1">
              <a:off x="9552384" y="1908714"/>
              <a:ext cx="221463" cy="2422818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 стрелкой 9"/>
            <p:cNvCxnSpPr>
              <a:stCxn id="5" idx="0"/>
              <a:endCxn id="6" idx="2"/>
            </p:cNvCxnSpPr>
            <p:nvPr/>
          </p:nvCxnSpPr>
          <p:spPr>
            <a:xfrm flipV="1">
              <a:off x="9773847" y="3090898"/>
              <a:ext cx="799074" cy="1240634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 стрелкой 11"/>
            <p:cNvCxnSpPr>
              <a:stCxn id="6" idx="0"/>
              <a:endCxn id="7" idx="2"/>
            </p:cNvCxnSpPr>
            <p:nvPr/>
          </p:nvCxnSpPr>
          <p:spPr>
            <a:xfrm flipH="1" flipV="1">
              <a:off x="9552384" y="1908714"/>
              <a:ext cx="1020537" cy="812852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Соединительная линия уступом 17"/>
            <p:cNvCxnSpPr>
              <a:stCxn id="6" idx="0"/>
              <a:endCxn id="6" idx="3"/>
            </p:cNvCxnSpPr>
            <p:nvPr/>
          </p:nvCxnSpPr>
          <p:spPr>
            <a:xfrm rot="16200000" flipH="1">
              <a:off x="10875007" y="2419480"/>
              <a:ext cx="184666" cy="788838"/>
            </a:xfrm>
            <a:prstGeom prst="curvedConnector4">
              <a:avLst>
                <a:gd name="adj1" fmla="val -308352"/>
                <a:gd name="adj2" fmla="val 128979"/>
              </a:avLst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59840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dirty="0" smtClean="0"/>
              <a:t>Стековый кадр, </a:t>
            </a:r>
            <a:r>
              <a:rPr lang="en-US" dirty="0" smtClean="0"/>
              <a:t>stack frame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Стековый кадр </a:t>
            </a:r>
            <a:r>
              <a:rPr lang="ru-RU" dirty="0" smtClean="0">
                <a:solidFill>
                  <a:schemeClr val="bg1"/>
                </a:solidFill>
              </a:rPr>
              <a:t>– это область памяти, хранящая </a:t>
            </a:r>
            <a:r>
              <a:rPr lang="ru-RU" dirty="0">
                <a:solidFill>
                  <a:schemeClr val="bg1"/>
                </a:solidFill>
              </a:rPr>
              <a:t>данные, необходимые для работы </a:t>
            </a:r>
            <a:r>
              <a:rPr lang="ru-RU" dirty="0" smtClean="0">
                <a:solidFill>
                  <a:schemeClr val="bg1"/>
                </a:solidFill>
              </a:rPr>
              <a:t>одной </a:t>
            </a:r>
            <a:r>
              <a:rPr lang="ru-RU" dirty="0" smtClean="0">
                <a:solidFill>
                  <a:schemeClr val="bg1"/>
                </a:solidFill>
              </a:rPr>
              <a:t>подпрограммы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Адрес команды, которая получит управление после завершения работы подпрограммы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Значения фактических параметров и локальных </a:t>
            </a:r>
            <a:r>
              <a:rPr lang="ru-RU" dirty="0" smtClean="0">
                <a:solidFill>
                  <a:schemeClr val="bg1"/>
                </a:solidFill>
              </a:rPr>
              <a:t>переменных подпрограммы</a:t>
            </a:r>
            <a:endParaRPr lang="ru-RU" dirty="0" smtClean="0">
              <a:solidFill>
                <a:schemeClr val="bg1"/>
              </a:solidFill>
            </a:endParaRPr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08849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dirty="0" smtClean="0"/>
              <a:t>Стековый кадр, </a:t>
            </a:r>
            <a:r>
              <a:rPr lang="en-US" dirty="0" smtClean="0"/>
              <a:t>stack frame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Стековый кадр </a:t>
            </a:r>
            <a:r>
              <a:rPr lang="ru-RU" dirty="0" smtClean="0"/>
              <a:t>– это область памяти, хранящая </a:t>
            </a:r>
            <a:r>
              <a:rPr lang="ru-RU" dirty="0"/>
              <a:t>данные, необходимые для </a:t>
            </a:r>
            <a:r>
              <a:rPr lang="ru-RU" dirty="0" smtClean="0"/>
              <a:t>исполнения одного вызова подпрограммы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Адрес команды, которая получит управление после завершения работы подпрограммы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Значения фактических параметров и локальных </a:t>
            </a:r>
            <a:r>
              <a:rPr lang="ru-RU" dirty="0" smtClean="0">
                <a:solidFill>
                  <a:schemeClr val="bg1"/>
                </a:solidFill>
              </a:rPr>
              <a:t>переменных подпрограммы</a:t>
            </a:r>
            <a:endParaRPr lang="ru-RU" dirty="0" smtClean="0">
              <a:solidFill>
                <a:schemeClr val="bg1"/>
              </a:solidFill>
            </a:endParaRPr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434647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dirty="0" smtClean="0"/>
              <a:t>Стековый кадр, </a:t>
            </a:r>
            <a:r>
              <a:rPr lang="en-US" dirty="0" smtClean="0"/>
              <a:t>stack frame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Стековый кадр </a:t>
            </a:r>
            <a:r>
              <a:rPr lang="ru-RU" dirty="0" smtClean="0"/>
              <a:t>– это область памяти, хранящая </a:t>
            </a:r>
            <a:r>
              <a:rPr lang="ru-RU" dirty="0"/>
              <a:t>данные, необходимые для </a:t>
            </a:r>
            <a:r>
              <a:rPr lang="ru-RU" dirty="0"/>
              <a:t>исполнения одного вызова подпрограммы </a:t>
            </a:r>
            <a:endParaRPr lang="ru-RU" dirty="0" smtClean="0"/>
          </a:p>
          <a:p>
            <a:pPr lvl="1"/>
            <a:r>
              <a:rPr lang="ru-RU" dirty="0" smtClean="0"/>
              <a:t>Адрес команды, которая получит управление после завершения работы подпрограммы</a:t>
            </a:r>
            <a:endParaRPr lang="ru-RU" dirty="0"/>
          </a:p>
          <a:p>
            <a:pPr lvl="1"/>
            <a:r>
              <a:rPr lang="ru-RU" dirty="0">
                <a:solidFill>
                  <a:schemeClr val="bg1"/>
                </a:solidFill>
              </a:rPr>
              <a:t>Значения фактических параметров и локальных </a:t>
            </a:r>
            <a:r>
              <a:rPr lang="ru-RU" dirty="0" smtClean="0">
                <a:solidFill>
                  <a:schemeClr val="bg1"/>
                </a:solidFill>
              </a:rPr>
              <a:t>переменных подпрограммы</a:t>
            </a:r>
            <a:endParaRPr lang="ru-RU" dirty="0" smtClean="0">
              <a:solidFill>
                <a:schemeClr val="bg1"/>
              </a:solidFill>
            </a:endParaRPr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4064416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dirty="0" smtClean="0"/>
              <a:t>Стековый кадр, </a:t>
            </a:r>
            <a:r>
              <a:rPr lang="en-US" dirty="0" smtClean="0"/>
              <a:t>stack frame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Стековый кадр </a:t>
            </a:r>
            <a:r>
              <a:rPr lang="ru-RU" dirty="0" smtClean="0"/>
              <a:t>– это область памяти, хранящая </a:t>
            </a:r>
            <a:r>
              <a:rPr lang="ru-RU" dirty="0"/>
              <a:t>данные, необходимые для </a:t>
            </a:r>
            <a:r>
              <a:rPr lang="ru-RU" dirty="0"/>
              <a:t>исполнения одного вызова подпрограммы</a:t>
            </a:r>
            <a:endParaRPr lang="ru-RU" dirty="0" smtClean="0"/>
          </a:p>
          <a:p>
            <a:pPr lvl="1"/>
            <a:r>
              <a:rPr lang="ru-RU" dirty="0" smtClean="0"/>
              <a:t>Адрес команды, которая получит управление после завершения работы подпрограммы</a:t>
            </a:r>
            <a:endParaRPr lang="ru-RU" dirty="0"/>
          </a:p>
          <a:p>
            <a:pPr lvl="1"/>
            <a:r>
              <a:rPr lang="ru-RU" dirty="0"/>
              <a:t>Значения фактических параметров и локальных </a:t>
            </a:r>
            <a:r>
              <a:rPr lang="ru-RU" dirty="0" smtClean="0"/>
              <a:t>переменных подпрограммы</a:t>
            </a:r>
            <a:endParaRPr lang="ru-RU" dirty="0" smtClean="0"/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497292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План лекции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Понятие </a:t>
            </a:r>
            <a:r>
              <a:rPr lang="ru-RU" dirty="0" smtClean="0"/>
              <a:t>подпрограммы</a:t>
            </a:r>
          </a:p>
          <a:p>
            <a:pPr lvl="1"/>
            <a:r>
              <a:rPr lang="ru-RU" dirty="0" smtClean="0"/>
              <a:t>Граф вызовов</a:t>
            </a:r>
          </a:p>
          <a:p>
            <a:pPr lvl="1"/>
            <a:r>
              <a:rPr lang="ru-RU" dirty="0" smtClean="0"/>
              <a:t>Стековый кадр</a:t>
            </a:r>
          </a:p>
          <a:p>
            <a:pPr lvl="1"/>
            <a:r>
              <a:rPr lang="ru-RU" dirty="0" smtClean="0"/>
              <a:t>Стек </a:t>
            </a:r>
            <a:r>
              <a:rPr lang="ru-RU" dirty="0" smtClean="0"/>
              <a:t>вызовов</a:t>
            </a:r>
          </a:p>
          <a:p>
            <a:endParaRPr lang="ru-RU" dirty="0" smtClean="0"/>
          </a:p>
          <a:p>
            <a:r>
              <a:rPr lang="ru-RU" dirty="0" smtClean="0"/>
              <a:t>Использование функций в программах на языке Си</a:t>
            </a:r>
            <a:endParaRPr lang="ru-RU" dirty="0"/>
          </a:p>
          <a:p>
            <a:pPr lvl="1"/>
            <a:r>
              <a:rPr lang="ru-RU" dirty="0" smtClean="0"/>
              <a:t>Формальные и фактические параметры</a:t>
            </a:r>
            <a:endParaRPr lang="ru-RU" dirty="0"/>
          </a:p>
          <a:p>
            <a:pPr lvl="1"/>
            <a:r>
              <a:rPr lang="ru-RU" dirty="0"/>
              <a:t>Возвращаемое </a:t>
            </a:r>
            <a:r>
              <a:rPr lang="ru-RU" dirty="0" smtClean="0"/>
              <a:t>значение</a:t>
            </a:r>
            <a:endParaRPr lang="ru-RU" dirty="0"/>
          </a:p>
          <a:p>
            <a:pPr lvl="1"/>
            <a:r>
              <a:rPr lang="ru-RU" dirty="0" err="1"/>
              <a:t>Вариадические</a:t>
            </a:r>
            <a:r>
              <a:rPr lang="ru-RU" dirty="0"/>
              <a:t> функции</a:t>
            </a:r>
          </a:p>
        </p:txBody>
      </p:sp>
    </p:spTree>
    <p:extLst>
      <p:ext uri="{BB962C8B-B14F-4D97-AF65-F5344CB8AC3E}">
        <p14:creationId xmlns:p14="http://schemas.microsoft.com/office/powerpoint/2010/main" val="4170454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 smtClean="0"/>
              <a:t>Стек вызовов, </a:t>
            </a:r>
            <a:r>
              <a:rPr lang="en-US" dirty="0" smtClean="0"/>
              <a:t>call stack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Стек </a:t>
            </a:r>
            <a:r>
              <a:rPr lang="ru-RU" dirty="0" smtClean="0">
                <a:solidFill>
                  <a:schemeClr val="bg1"/>
                </a:solidFill>
              </a:rPr>
              <a:t>– это </a:t>
            </a:r>
            <a:r>
              <a:rPr lang="ru-RU" dirty="0" smtClean="0">
                <a:solidFill>
                  <a:schemeClr val="bg1"/>
                </a:solidFill>
              </a:rPr>
              <a:t>последовательност</a:t>
            </a:r>
            <a:r>
              <a:rPr lang="ru-RU" dirty="0">
                <a:solidFill>
                  <a:schemeClr val="bg1"/>
                </a:solidFill>
              </a:rPr>
              <a:t>ь</a:t>
            </a:r>
            <a:r>
              <a:rPr lang="ru-RU" dirty="0" smtClean="0">
                <a:solidFill>
                  <a:schemeClr val="bg1"/>
                </a:solidFill>
              </a:rPr>
              <a:t>, </a:t>
            </a:r>
            <a:r>
              <a:rPr lang="ru-RU" dirty="0" smtClean="0">
                <a:solidFill>
                  <a:schemeClr val="bg1"/>
                </a:solidFill>
              </a:rPr>
              <a:t>над </a:t>
            </a:r>
            <a:r>
              <a:rPr lang="ru-RU" dirty="0" smtClean="0">
                <a:solidFill>
                  <a:schemeClr val="bg1"/>
                </a:solidFill>
              </a:rPr>
              <a:t>которой </a:t>
            </a:r>
            <a:r>
              <a:rPr lang="ru-RU" dirty="0" smtClean="0">
                <a:solidFill>
                  <a:schemeClr val="bg1"/>
                </a:solidFill>
              </a:rPr>
              <a:t>определены такие операции: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Добавить значение х в начало </a:t>
            </a:r>
            <a:r>
              <a:rPr lang="en-US" dirty="0" smtClean="0">
                <a:solidFill>
                  <a:schemeClr val="bg1"/>
                </a:solidFill>
              </a:rPr>
              <a:t>[e0, e1, …]</a:t>
            </a:r>
            <a:r>
              <a:rPr lang="ru-RU" dirty="0" smtClean="0">
                <a:solidFill>
                  <a:schemeClr val="bg1"/>
                </a:solidFill>
              </a:rPr>
              <a:t> --</a:t>
            </a:r>
            <a:r>
              <a:rPr lang="en-US" dirty="0" smtClean="0">
                <a:solidFill>
                  <a:schemeClr val="bg1"/>
                </a:solidFill>
              </a:rPr>
              <a:t>&gt; [x, e0, e1, …]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Удалить первое значение </a:t>
            </a:r>
            <a:r>
              <a:rPr lang="en-US" dirty="0" smtClean="0">
                <a:solidFill>
                  <a:schemeClr val="bg1"/>
                </a:solidFill>
              </a:rPr>
              <a:t>[</a:t>
            </a:r>
            <a:r>
              <a:rPr lang="en-US" dirty="0">
                <a:solidFill>
                  <a:schemeClr val="bg1"/>
                </a:solidFill>
              </a:rPr>
              <a:t>e0, e1, </a:t>
            </a:r>
            <a:r>
              <a:rPr lang="en-US" dirty="0" smtClean="0">
                <a:solidFill>
                  <a:schemeClr val="bg1"/>
                </a:solidFill>
              </a:rPr>
              <a:t>e2, …] --&gt; [e1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smtClean="0">
                <a:solidFill>
                  <a:schemeClr val="bg1"/>
                </a:solidFill>
              </a:rPr>
              <a:t>e2, …]</a:t>
            </a:r>
            <a:endParaRPr lang="ru-RU" dirty="0" smtClean="0">
              <a:solidFill>
                <a:schemeClr val="bg1"/>
              </a:solidFill>
            </a:endParaRP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Стек вызовов – это стек, хранящий данные, необходимые для работы подпрограмм, которые получили управление и ещё не вернули его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Адреса команд для возврата управления</a:t>
            </a:r>
          </a:p>
          <a:p>
            <a:pPr lvl="2"/>
            <a:r>
              <a:rPr lang="ru-RU" dirty="0" smtClean="0">
                <a:solidFill>
                  <a:schemeClr val="bg1"/>
                </a:solidFill>
              </a:rPr>
              <a:t>Это самое важное!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Значения фактических параметров и локальных переменных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Стек вызовов – это путь в графе вызовов от стартовой подпрограммы (</a:t>
            </a:r>
            <a:r>
              <a:rPr lang="en-US" dirty="0" smtClean="0">
                <a:solidFill>
                  <a:schemeClr val="bg1"/>
                </a:solidFill>
              </a:rPr>
              <a:t>main </a:t>
            </a:r>
            <a:r>
              <a:rPr lang="ru-RU" dirty="0" smtClean="0">
                <a:solidFill>
                  <a:schemeClr val="bg1"/>
                </a:solidFill>
              </a:rPr>
              <a:t>в Си) до подпрограммы, выполняемой в текущий момент времени</a:t>
            </a:r>
          </a:p>
        </p:txBody>
      </p:sp>
    </p:spTree>
    <p:extLst>
      <p:ext uri="{BB962C8B-B14F-4D97-AF65-F5344CB8AC3E}">
        <p14:creationId xmlns:p14="http://schemas.microsoft.com/office/powerpoint/2010/main" val="1465285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 smtClean="0"/>
              <a:t>Стек вызовов, </a:t>
            </a:r>
            <a:r>
              <a:rPr lang="en-US" dirty="0" smtClean="0"/>
              <a:t>call stack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Стек </a:t>
            </a:r>
            <a:r>
              <a:rPr lang="ru-RU" dirty="0" smtClean="0"/>
              <a:t>– это </a:t>
            </a:r>
            <a:r>
              <a:rPr lang="ru-RU" dirty="0" smtClean="0"/>
              <a:t>последовательност</a:t>
            </a:r>
            <a:r>
              <a:rPr lang="ru-RU" dirty="0"/>
              <a:t>ь</a:t>
            </a:r>
            <a:r>
              <a:rPr lang="ru-RU" dirty="0" smtClean="0"/>
              <a:t>, </a:t>
            </a:r>
            <a:r>
              <a:rPr lang="ru-RU" dirty="0" smtClean="0"/>
              <a:t>над </a:t>
            </a:r>
            <a:r>
              <a:rPr lang="ru-RU" dirty="0" smtClean="0"/>
              <a:t>которой </a:t>
            </a:r>
            <a:r>
              <a:rPr lang="ru-RU" dirty="0" smtClean="0"/>
              <a:t>определены такие операции:</a:t>
            </a:r>
          </a:p>
          <a:p>
            <a:pPr lvl="1"/>
            <a:r>
              <a:rPr lang="ru-RU" dirty="0" smtClean="0"/>
              <a:t>Добавить значение х в начало </a:t>
            </a:r>
            <a:r>
              <a:rPr lang="en-US" dirty="0" smtClean="0"/>
              <a:t>[e0, e1, …]</a:t>
            </a:r>
            <a:r>
              <a:rPr lang="ru-RU" dirty="0" smtClean="0"/>
              <a:t> --</a:t>
            </a:r>
            <a:r>
              <a:rPr lang="en-US" dirty="0" smtClean="0"/>
              <a:t>&gt; [x, e0, e1, …]</a:t>
            </a:r>
            <a:endParaRPr lang="ru-RU" dirty="0" smtClean="0"/>
          </a:p>
          <a:p>
            <a:pPr lvl="1"/>
            <a:r>
              <a:rPr lang="ru-RU" dirty="0" smtClean="0"/>
              <a:t>Удалить первое значение </a:t>
            </a:r>
            <a:r>
              <a:rPr lang="en-US" dirty="0" smtClean="0"/>
              <a:t>[</a:t>
            </a:r>
            <a:r>
              <a:rPr lang="en-US" dirty="0"/>
              <a:t>e0, e1, </a:t>
            </a:r>
            <a:r>
              <a:rPr lang="en-US" dirty="0" smtClean="0"/>
              <a:t>e2, …] --&gt; [e1</a:t>
            </a:r>
            <a:r>
              <a:rPr lang="en-US" dirty="0"/>
              <a:t>, </a:t>
            </a:r>
            <a:r>
              <a:rPr lang="en-US" dirty="0" smtClean="0"/>
              <a:t>e2, …]</a:t>
            </a:r>
            <a:endParaRPr lang="ru-RU" dirty="0" smtClean="0"/>
          </a:p>
          <a:p>
            <a:endParaRPr lang="ru-RU" dirty="0" smtClean="0"/>
          </a:p>
          <a:p>
            <a:r>
              <a:rPr lang="ru-RU" dirty="0" smtClean="0">
                <a:solidFill>
                  <a:schemeClr val="bg1"/>
                </a:solidFill>
              </a:rPr>
              <a:t>Стек вызовов – это </a:t>
            </a:r>
            <a:r>
              <a:rPr lang="ru-RU" dirty="0" smtClean="0">
                <a:solidFill>
                  <a:schemeClr val="bg1"/>
                </a:solidFill>
              </a:rPr>
              <a:t>стек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стековых кадров</a:t>
            </a:r>
            <a:endParaRPr lang="ru-RU" dirty="0" smtClean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Стек вызовов – это путь в графе вызовов от стартовой подпрограммы (</a:t>
            </a:r>
            <a:r>
              <a:rPr lang="en-US" dirty="0" smtClean="0">
                <a:solidFill>
                  <a:schemeClr val="bg1"/>
                </a:solidFill>
              </a:rPr>
              <a:t>main </a:t>
            </a:r>
            <a:r>
              <a:rPr lang="ru-RU" dirty="0" smtClean="0">
                <a:solidFill>
                  <a:schemeClr val="bg1"/>
                </a:solidFill>
              </a:rPr>
              <a:t>в Си) до подпрограммы, выполняемой в текущий момент времени</a:t>
            </a:r>
          </a:p>
        </p:txBody>
      </p:sp>
    </p:spTree>
    <p:extLst>
      <p:ext uri="{BB962C8B-B14F-4D97-AF65-F5344CB8AC3E}">
        <p14:creationId xmlns:p14="http://schemas.microsoft.com/office/powerpoint/2010/main" val="2711701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 smtClean="0"/>
              <a:t>Стек вызовов, </a:t>
            </a:r>
            <a:r>
              <a:rPr lang="en-US" dirty="0" smtClean="0"/>
              <a:t>call stack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Стек </a:t>
            </a:r>
            <a:r>
              <a:rPr lang="ru-RU" dirty="0" smtClean="0"/>
              <a:t>– это </a:t>
            </a:r>
            <a:r>
              <a:rPr lang="ru-RU" dirty="0" smtClean="0"/>
              <a:t>последовательност</a:t>
            </a:r>
            <a:r>
              <a:rPr lang="ru-RU" dirty="0"/>
              <a:t>ь</a:t>
            </a:r>
            <a:r>
              <a:rPr lang="ru-RU" dirty="0" smtClean="0"/>
              <a:t>, </a:t>
            </a:r>
            <a:r>
              <a:rPr lang="ru-RU" dirty="0" smtClean="0"/>
              <a:t>над </a:t>
            </a:r>
            <a:r>
              <a:rPr lang="ru-RU" dirty="0" smtClean="0"/>
              <a:t>которой </a:t>
            </a:r>
            <a:r>
              <a:rPr lang="ru-RU" dirty="0" smtClean="0"/>
              <a:t>определены такие операции:</a:t>
            </a:r>
          </a:p>
          <a:p>
            <a:pPr lvl="1"/>
            <a:r>
              <a:rPr lang="ru-RU" dirty="0" smtClean="0"/>
              <a:t>Добавить значение х в начало </a:t>
            </a:r>
            <a:r>
              <a:rPr lang="en-US" dirty="0" smtClean="0"/>
              <a:t>[e0, e1, …]</a:t>
            </a:r>
            <a:r>
              <a:rPr lang="ru-RU" dirty="0" smtClean="0"/>
              <a:t> --</a:t>
            </a:r>
            <a:r>
              <a:rPr lang="en-US" dirty="0" smtClean="0"/>
              <a:t>&gt; [x, e0, e1, …]</a:t>
            </a:r>
            <a:endParaRPr lang="ru-RU" dirty="0" smtClean="0"/>
          </a:p>
          <a:p>
            <a:pPr lvl="1"/>
            <a:r>
              <a:rPr lang="ru-RU" dirty="0" smtClean="0"/>
              <a:t>Удалить первое значение </a:t>
            </a:r>
            <a:r>
              <a:rPr lang="en-US" dirty="0" smtClean="0"/>
              <a:t>[</a:t>
            </a:r>
            <a:r>
              <a:rPr lang="en-US" dirty="0"/>
              <a:t>e0, e1, </a:t>
            </a:r>
            <a:r>
              <a:rPr lang="en-US" dirty="0" smtClean="0"/>
              <a:t>e2, …] --&gt; [e1</a:t>
            </a:r>
            <a:r>
              <a:rPr lang="en-US" dirty="0"/>
              <a:t>, </a:t>
            </a:r>
            <a:r>
              <a:rPr lang="en-US" dirty="0" smtClean="0"/>
              <a:t>e2, …]</a:t>
            </a:r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Стек вызовов – это </a:t>
            </a:r>
            <a:r>
              <a:rPr lang="ru-RU" dirty="0" smtClean="0"/>
              <a:t>стек стековых кадров</a:t>
            </a:r>
            <a:endParaRPr lang="ru-RU" dirty="0" smtClean="0"/>
          </a:p>
          <a:p>
            <a:endParaRPr lang="ru-RU" dirty="0"/>
          </a:p>
          <a:p>
            <a:r>
              <a:rPr lang="ru-RU" dirty="0" smtClean="0">
                <a:solidFill>
                  <a:schemeClr val="bg1"/>
                </a:solidFill>
              </a:rPr>
              <a:t>Стек вызовов – это путь в графе вызовов от стартовой подпрограммы (</a:t>
            </a:r>
            <a:r>
              <a:rPr lang="en-US" dirty="0" smtClean="0">
                <a:solidFill>
                  <a:schemeClr val="bg1"/>
                </a:solidFill>
              </a:rPr>
              <a:t>main </a:t>
            </a:r>
            <a:r>
              <a:rPr lang="ru-RU" dirty="0" smtClean="0">
                <a:solidFill>
                  <a:schemeClr val="bg1"/>
                </a:solidFill>
              </a:rPr>
              <a:t>в Си) до подпрограммы, выполняемой в текущий момент времени</a:t>
            </a:r>
          </a:p>
        </p:txBody>
      </p:sp>
    </p:spTree>
    <p:extLst>
      <p:ext uri="{BB962C8B-B14F-4D97-AF65-F5344CB8AC3E}">
        <p14:creationId xmlns:p14="http://schemas.microsoft.com/office/powerpoint/2010/main" val="3398544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 smtClean="0"/>
              <a:t>Стек вызовов, </a:t>
            </a:r>
            <a:r>
              <a:rPr lang="en-US" dirty="0" smtClean="0"/>
              <a:t>call stack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Стек </a:t>
            </a:r>
            <a:r>
              <a:rPr lang="ru-RU" dirty="0" smtClean="0"/>
              <a:t>– это </a:t>
            </a:r>
            <a:r>
              <a:rPr lang="ru-RU" dirty="0" smtClean="0"/>
              <a:t>последовательност</a:t>
            </a:r>
            <a:r>
              <a:rPr lang="ru-RU" dirty="0"/>
              <a:t>ь</a:t>
            </a:r>
            <a:r>
              <a:rPr lang="ru-RU" dirty="0" smtClean="0"/>
              <a:t>, </a:t>
            </a:r>
            <a:r>
              <a:rPr lang="ru-RU" dirty="0" smtClean="0"/>
              <a:t>над </a:t>
            </a:r>
            <a:r>
              <a:rPr lang="ru-RU" dirty="0" smtClean="0"/>
              <a:t>которой </a:t>
            </a:r>
            <a:r>
              <a:rPr lang="ru-RU" dirty="0" smtClean="0"/>
              <a:t>определены такие операции:</a:t>
            </a:r>
          </a:p>
          <a:p>
            <a:pPr lvl="1"/>
            <a:r>
              <a:rPr lang="ru-RU" dirty="0" smtClean="0"/>
              <a:t>Добавить значение х в начало </a:t>
            </a:r>
            <a:r>
              <a:rPr lang="en-US" dirty="0" smtClean="0"/>
              <a:t>[e0, e1, …]</a:t>
            </a:r>
            <a:r>
              <a:rPr lang="ru-RU" dirty="0" smtClean="0"/>
              <a:t> --</a:t>
            </a:r>
            <a:r>
              <a:rPr lang="en-US" dirty="0" smtClean="0"/>
              <a:t>&gt; [x, e0, e1, …]</a:t>
            </a:r>
            <a:endParaRPr lang="ru-RU" dirty="0" smtClean="0"/>
          </a:p>
          <a:p>
            <a:pPr lvl="1"/>
            <a:r>
              <a:rPr lang="ru-RU" dirty="0" smtClean="0"/>
              <a:t>Удалить первое значение </a:t>
            </a:r>
            <a:r>
              <a:rPr lang="en-US" dirty="0" smtClean="0"/>
              <a:t>[</a:t>
            </a:r>
            <a:r>
              <a:rPr lang="en-US" dirty="0"/>
              <a:t>e0, e1, </a:t>
            </a:r>
            <a:r>
              <a:rPr lang="en-US" dirty="0" smtClean="0"/>
              <a:t>e2, …] --&gt; [e1</a:t>
            </a:r>
            <a:r>
              <a:rPr lang="en-US" dirty="0"/>
              <a:t>, </a:t>
            </a:r>
            <a:r>
              <a:rPr lang="en-US" dirty="0" smtClean="0"/>
              <a:t>e2, …]</a:t>
            </a:r>
            <a:endParaRPr lang="ru-RU" dirty="0" smtClean="0"/>
          </a:p>
          <a:p>
            <a:endParaRPr lang="ru-RU" dirty="0" smtClean="0"/>
          </a:p>
          <a:p>
            <a:r>
              <a:rPr lang="ru-RU" dirty="0"/>
              <a:t>Стек вызовов – это стек стековых </a:t>
            </a:r>
            <a:r>
              <a:rPr lang="ru-RU" dirty="0" smtClean="0"/>
              <a:t>кадров</a:t>
            </a:r>
            <a:endParaRPr lang="ru-RU" dirty="0" smtClean="0"/>
          </a:p>
          <a:p>
            <a:endParaRPr lang="ru-RU" dirty="0"/>
          </a:p>
          <a:p>
            <a:r>
              <a:rPr lang="ru-RU" dirty="0" smtClean="0"/>
              <a:t>Стек вызовов – это путь в графе вызовов от стартовой подпрограммы (</a:t>
            </a:r>
            <a:r>
              <a:rPr lang="en-US" dirty="0" smtClean="0"/>
              <a:t>main </a:t>
            </a:r>
            <a:r>
              <a:rPr lang="ru-RU" dirty="0" smtClean="0"/>
              <a:t>в </a:t>
            </a:r>
            <a:r>
              <a:rPr lang="ru-RU" dirty="0" smtClean="0"/>
              <a:t>языке Си)</a:t>
            </a:r>
          </a:p>
          <a:p>
            <a:pPr lvl="1"/>
            <a:r>
              <a:rPr lang="ru-RU" dirty="0" smtClean="0"/>
              <a:t>Путь в графе – последовательность вершин, соединенных дугами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796136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dirty="0" smtClean="0"/>
              <a:t>Порядок стековых кадров в памяти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Адрес </a:t>
            </a:r>
            <a:r>
              <a:rPr lang="ru-RU" dirty="0" smtClean="0"/>
              <a:t>нового кадра больше адреса предыдущего</a:t>
            </a:r>
          </a:p>
          <a:p>
            <a:pPr lvl="1"/>
            <a:r>
              <a:rPr lang="en-US" sz="2200" dirty="0" smtClean="0"/>
              <a:t>&amp;(</a:t>
            </a:r>
            <a:r>
              <a:rPr lang="ru-RU" sz="2200" dirty="0" smtClean="0"/>
              <a:t>значений фактических параметров) </a:t>
            </a:r>
            <a:r>
              <a:rPr lang="en-US" sz="2200" dirty="0" smtClean="0"/>
              <a:t>&lt;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smtClean="0"/>
              <a:t>&amp;(</a:t>
            </a:r>
            <a:r>
              <a:rPr lang="ru-RU" dirty="0" smtClean="0"/>
              <a:t>значения адреса возврата</a:t>
            </a:r>
            <a:r>
              <a:rPr lang="en-US" dirty="0" smtClean="0"/>
              <a:t>)</a:t>
            </a:r>
            <a:r>
              <a:rPr lang="ru-RU" dirty="0" smtClean="0"/>
              <a:t> </a:t>
            </a:r>
            <a:r>
              <a:rPr lang="en-US" dirty="0" smtClean="0"/>
              <a:t>&lt;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smtClean="0"/>
              <a:t>&amp;(</a:t>
            </a:r>
            <a:r>
              <a:rPr lang="ru-RU" dirty="0" smtClean="0"/>
              <a:t>значений локальных переменных</a:t>
            </a:r>
            <a:r>
              <a:rPr lang="en-US" dirty="0" smtClean="0"/>
              <a:t>)</a:t>
            </a:r>
          </a:p>
          <a:p>
            <a:pPr lvl="1"/>
            <a:r>
              <a:rPr lang="ru-RU" dirty="0" smtClean="0"/>
              <a:t>Процессоры </a:t>
            </a:r>
            <a:r>
              <a:rPr lang="en-US" dirty="0" smtClean="0"/>
              <a:t>x86_64</a:t>
            </a:r>
          </a:p>
          <a:p>
            <a:pPr lvl="1"/>
            <a:endParaRPr lang="ru-RU" dirty="0" smtClean="0"/>
          </a:p>
          <a:p>
            <a:r>
              <a:rPr lang="ru-RU" dirty="0" smtClean="0"/>
              <a:t>Адрес </a:t>
            </a:r>
            <a:r>
              <a:rPr lang="ru-RU" dirty="0" smtClean="0"/>
              <a:t>нового кадра меньше адреса предыдущего</a:t>
            </a:r>
          </a:p>
          <a:p>
            <a:pPr lvl="1"/>
            <a:r>
              <a:rPr lang="ru-RU" dirty="0" smtClean="0"/>
              <a:t>Знаки неравенства в обратную </a:t>
            </a:r>
            <a:r>
              <a:rPr lang="ru-RU" dirty="0" smtClean="0"/>
              <a:t>сторону</a:t>
            </a:r>
            <a:endParaRPr lang="en-US" dirty="0" smtClean="0"/>
          </a:p>
          <a:p>
            <a:pPr lvl="1"/>
            <a:r>
              <a:rPr lang="ru-RU" dirty="0"/>
              <a:t>Процессоры </a:t>
            </a:r>
            <a:r>
              <a:rPr lang="en-US" dirty="0" smtClean="0"/>
              <a:t>x86, arm, …</a:t>
            </a:r>
            <a:endParaRPr lang="en-US" dirty="0"/>
          </a:p>
          <a:p>
            <a:pPr lvl="1"/>
            <a:endParaRPr lang="ru-RU" dirty="0" smtClean="0"/>
          </a:p>
          <a:p>
            <a:endParaRPr lang="ru-RU" i="1" dirty="0" smtClean="0"/>
          </a:p>
        </p:txBody>
      </p:sp>
      <p:sp>
        <p:nvSpPr>
          <p:cNvPr id="6" name="Объект 5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endParaRPr lang="ru-RU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10046429" y="1772816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x86</a:t>
            </a:r>
            <a:endParaRPr lang="ru-RU" dirty="0"/>
          </a:p>
        </p:txBody>
      </p:sp>
      <p:sp>
        <p:nvSpPr>
          <p:cNvPr id="20" name="TextBox 19"/>
          <p:cNvSpPr txBox="1"/>
          <p:nvPr/>
        </p:nvSpPr>
        <p:spPr>
          <a:xfrm>
            <a:off x="7083362" y="1772816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x86_64</a:t>
            </a:r>
            <a:endParaRPr lang="ru-RU" dirty="0"/>
          </a:p>
        </p:txBody>
      </p:sp>
      <p:grpSp>
        <p:nvGrpSpPr>
          <p:cNvPr id="28" name="Group 27"/>
          <p:cNvGrpSpPr/>
          <p:nvPr/>
        </p:nvGrpSpPr>
        <p:grpSpPr>
          <a:xfrm>
            <a:off x="6240016" y="2281624"/>
            <a:ext cx="2443553" cy="3444327"/>
            <a:chOff x="6240016" y="2281624"/>
            <a:chExt cx="2443553" cy="3444327"/>
          </a:xfrm>
        </p:grpSpPr>
        <p:grpSp>
          <p:nvGrpSpPr>
            <p:cNvPr id="26" name="Группа 25"/>
            <p:cNvGrpSpPr/>
            <p:nvPr/>
          </p:nvGrpSpPr>
          <p:grpSpPr>
            <a:xfrm>
              <a:off x="6240016" y="2281624"/>
              <a:ext cx="2443553" cy="3444327"/>
              <a:chOff x="6161344" y="1797568"/>
              <a:chExt cx="2641090" cy="4357096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6721584" y="3696001"/>
                <a:ext cx="2080848" cy="508801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noAutofit/>
              </a:bodyPr>
              <a:lstStyle/>
              <a:p>
                <a:pPr algn="ctr"/>
                <a:r>
                  <a:rPr lang="ru-RU" sz="1600" dirty="0" smtClean="0"/>
                  <a:t>Стековый кадр</a:t>
                </a:r>
                <a:r>
                  <a:rPr lang="en-US" sz="1600" dirty="0" smtClean="0"/>
                  <a:t> N</a:t>
                </a:r>
                <a:endParaRPr lang="ru-RU" sz="1600" dirty="0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6722230" y="4435744"/>
                <a:ext cx="2080203" cy="480671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noAutofit/>
              </a:bodyPr>
              <a:lstStyle/>
              <a:p>
                <a:pPr algn="ctr"/>
                <a:r>
                  <a:rPr lang="ru-RU" sz="1600" dirty="0" smtClean="0"/>
                  <a:t>Стековый кадр</a:t>
                </a:r>
                <a:r>
                  <a:rPr lang="en-US" sz="1600" dirty="0" smtClean="0"/>
                  <a:t> N-1</a:t>
                </a:r>
                <a:endParaRPr lang="ru-RU" sz="1600" dirty="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6721586" y="5280179"/>
                <a:ext cx="2080848" cy="428273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sz="1600" dirty="0" smtClean="0"/>
                  <a:t>Стековый кадр</a:t>
                </a:r>
                <a:r>
                  <a:rPr lang="en-US" sz="1600" dirty="0" smtClean="0"/>
                  <a:t> 0</a:t>
                </a:r>
                <a:endParaRPr lang="ru-RU" sz="1600" dirty="0"/>
              </a:p>
            </p:txBody>
          </p:sp>
          <p:grpSp>
            <p:nvGrpSpPr>
              <p:cNvPr id="15" name="Группа 14"/>
              <p:cNvGrpSpPr/>
              <p:nvPr/>
            </p:nvGrpSpPr>
            <p:grpSpPr>
              <a:xfrm>
                <a:off x="6161344" y="1797568"/>
                <a:ext cx="468439" cy="4357096"/>
                <a:chOff x="6275633" y="2001917"/>
                <a:chExt cx="468439" cy="4357096"/>
              </a:xfrm>
            </p:grpSpPr>
            <p:cxnSp>
              <p:nvCxnSpPr>
                <p:cNvPr id="11" name="Прямая со стрелкой 10"/>
                <p:cNvCxnSpPr/>
                <p:nvPr/>
              </p:nvCxnSpPr>
              <p:spPr>
                <a:xfrm flipV="1">
                  <a:off x="6744072" y="2093160"/>
                  <a:ext cx="0" cy="421556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" name="TextBox 11"/>
                <p:cNvSpPr txBox="1"/>
                <p:nvPr/>
              </p:nvSpPr>
              <p:spPr>
                <a:xfrm rot="16200000">
                  <a:off x="6310815" y="5958420"/>
                  <a:ext cx="365412" cy="43577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ru-RU" sz="1600" dirty="0" smtClean="0"/>
                    <a:t>0</a:t>
                  </a:r>
                  <a:endParaRPr lang="ru-RU" sz="1600" dirty="0"/>
                </a:p>
              </p:txBody>
            </p:sp>
            <p:sp>
              <p:nvSpPr>
                <p:cNvPr id="13" name="TextBox 12"/>
                <p:cNvSpPr txBox="1"/>
                <p:nvPr/>
              </p:nvSpPr>
              <p:spPr>
                <a:xfrm rot="16200000">
                  <a:off x="5843486" y="2434065"/>
                  <a:ext cx="1300069" cy="43577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 smtClean="0"/>
                    <a:t>0xFFF..FFF</a:t>
                  </a:r>
                  <a:endParaRPr lang="ru-RU" sz="1600" dirty="0"/>
                </a:p>
              </p:txBody>
            </p:sp>
            <p:sp>
              <p:nvSpPr>
                <p:cNvPr id="14" name="TextBox 13"/>
                <p:cNvSpPr txBox="1"/>
                <p:nvPr/>
              </p:nvSpPr>
              <p:spPr>
                <a:xfrm rot="16200000">
                  <a:off x="5980281" y="4403203"/>
                  <a:ext cx="1026478" cy="43577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ru-RU" sz="1600" dirty="0" smtClean="0"/>
                    <a:t>Адреса</a:t>
                  </a:r>
                  <a:endParaRPr lang="ru-RU" sz="1600" dirty="0"/>
                </a:p>
              </p:txBody>
            </p:sp>
          </p:grpSp>
        </p:grpSp>
        <p:sp>
          <p:nvSpPr>
            <p:cNvPr id="4" name="Up Arrow 3"/>
            <p:cNvSpPr/>
            <p:nvPr/>
          </p:nvSpPr>
          <p:spPr>
            <a:xfrm>
              <a:off x="7478645" y="2568640"/>
              <a:ext cx="484632" cy="978408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9506884" y="2353752"/>
            <a:ext cx="1977762" cy="2779993"/>
            <a:chOff x="9506884" y="2353752"/>
            <a:chExt cx="1977762" cy="2779993"/>
          </a:xfrm>
        </p:grpSpPr>
        <p:grpSp>
          <p:nvGrpSpPr>
            <p:cNvPr id="27" name="Группа 26"/>
            <p:cNvGrpSpPr/>
            <p:nvPr/>
          </p:nvGrpSpPr>
          <p:grpSpPr>
            <a:xfrm>
              <a:off x="9506884" y="2353752"/>
              <a:ext cx="1977762" cy="1599122"/>
              <a:chOff x="9437669" y="1864412"/>
              <a:chExt cx="1997916" cy="2036966"/>
            </a:xfrm>
          </p:grpSpPr>
          <p:sp>
            <p:nvSpPr>
              <p:cNvPr id="16" name="TextBox 15"/>
              <p:cNvSpPr txBox="1"/>
              <p:nvPr/>
            </p:nvSpPr>
            <p:spPr>
              <a:xfrm rot="10800000">
                <a:off x="9437670" y="3470127"/>
                <a:ext cx="1997915" cy="431251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ru-RU" sz="1600" dirty="0" smtClean="0"/>
                  <a:t>Стековый кадр</a:t>
                </a:r>
                <a:r>
                  <a:rPr lang="en-US" sz="1600" dirty="0" smtClean="0"/>
                  <a:t> N</a:t>
                </a:r>
                <a:endParaRPr lang="ru-RU" sz="1600" dirty="0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 rot="10800000">
                <a:off x="9437669" y="2833124"/>
                <a:ext cx="1997915" cy="431131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ru-RU" sz="1600" dirty="0" smtClean="0"/>
                  <a:t>Стековый кадр</a:t>
                </a:r>
                <a:r>
                  <a:rPr lang="en-US" sz="1600" dirty="0" smtClean="0"/>
                  <a:t> N-1</a:t>
                </a:r>
                <a:endParaRPr lang="ru-RU" sz="1600" dirty="0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 rot="10800000">
                <a:off x="9437670" y="1864412"/>
                <a:ext cx="1997915" cy="431251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ru-RU" sz="1600" dirty="0" smtClean="0"/>
                  <a:t>Стековый кадр</a:t>
                </a:r>
                <a:r>
                  <a:rPr lang="en-US" sz="1600" dirty="0" smtClean="0"/>
                  <a:t> 0</a:t>
                </a:r>
                <a:endParaRPr lang="ru-RU" sz="1600" dirty="0"/>
              </a:p>
            </p:txBody>
          </p:sp>
        </p:grpSp>
        <p:sp>
          <p:nvSpPr>
            <p:cNvPr id="10" name="Down Arrow 9"/>
            <p:cNvSpPr/>
            <p:nvPr/>
          </p:nvSpPr>
          <p:spPr>
            <a:xfrm>
              <a:off x="10253447" y="4155337"/>
              <a:ext cx="484632" cy="978408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2534103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dirty="0" smtClean="0"/>
              <a:t>Вызов подпрограммы </a:t>
            </a:r>
            <a:r>
              <a:rPr lang="ru-RU" dirty="0" smtClean="0"/>
              <a:t>– замедленная съёмка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dirty="0" smtClean="0">
                <a:solidFill>
                  <a:schemeClr val="bg1"/>
                </a:solidFill>
              </a:rPr>
              <a:t>Вызывающая подпрограмма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Создает начало стекового кадра и размещает там значения фактических параметров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Передает управление подпрограмме</a:t>
            </a:r>
          </a:p>
          <a:p>
            <a:pPr marL="514350" indent="-514350">
              <a:buFont typeface="+mj-lt"/>
              <a:buAutoNum type="arabicPeriod"/>
            </a:pPr>
            <a:endParaRPr lang="ru-RU" dirty="0" smtClean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ru-RU" dirty="0" smtClean="0">
                <a:solidFill>
                  <a:schemeClr val="bg1"/>
                </a:solidFill>
              </a:rPr>
              <a:t>Вызываемая подпрограмма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Пролог</a:t>
            </a:r>
          </a:p>
          <a:p>
            <a:pPr lvl="2"/>
            <a:r>
              <a:rPr lang="ru-RU" dirty="0" smtClean="0">
                <a:solidFill>
                  <a:schemeClr val="bg1"/>
                </a:solidFill>
              </a:rPr>
              <a:t>Зависит от </a:t>
            </a:r>
            <a:r>
              <a:rPr lang="ru-RU" dirty="0" smtClean="0">
                <a:solidFill>
                  <a:schemeClr val="bg1"/>
                </a:solidFill>
              </a:rPr>
              <a:t>а</a:t>
            </a:r>
            <a:r>
              <a:rPr lang="ru-RU" dirty="0" smtClean="0">
                <a:solidFill>
                  <a:schemeClr val="bg1"/>
                </a:solidFill>
              </a:rPr>
              <a:t>рхитектуры </a:t>
            </a:r>
            <a:r>
              <a:rPr lang="ru-RU" dirty="0" smtClean="0">
                <a:solidFill>
                  <a:schemeClr val="bg1"/>
                </a:solidFill>
              </a:rPr>
              <a:t>процессора</a:t>
            </a:r>
            <a:r>
              <a:rPr lang="ru-RU" dirty="0" smtClean="0">
                <a:solidFill>
                  <a:schemeClr val="bg1"/>
                </a:solidFill>
              </a:rPr>
              <a:t>, соглашения о вызовах (</a:t>
            </a:r>
            <a:r>
              <a:rPr lang="en-US" dirty="0" smtClean="0">
                <a:solidFill>
                  <a:schemeClr val="bg1"/>
                </a:solidFill>
              </a:rPr>
              <a:t>calling convention</a:t>
            </a:r>
            <a:r>
              <a:rPr lang="ru-RU" dirty="0" smtClean="0">
                <a:solidFill>
                  <a:schemeClr val="bg1"/>
                </a:solidFill>
              </a:rPr>
              <a:t>), языка программирования и т.п.</a:t>
            </a:r>
          </a:p>
          <a:p>
            <a:pPr lvl="2"/>
            <a:r>
              <a:rPr lang="ru-RU" dirty="0" smtClean="0">
                <a:solidFill>
                  <a:schemeClr val="bg1"/>
                </a:solidFill>
              </a:rPr>
              <a:t>Дописывает </a:t>
            </a:r>
            <a:r>
              <a:rPr lang="ru-RU" dirty="0" smtClean="0">
                <a:solidFill>
                  <a:schemeClr val="bg1"/>
                </a:solidFill>
              </a:rPr>
              <a:t>в стековый кадр адрес возврата из специального регистра, резервирует место для хранения локальных переменных и т.п.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Собственно исполнение подпрограммы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Эпилог = Пролог </a:t>
            </a:r>
            <a:r>
              <a:rPr lang="ru-RU" baseline="30000" dirty="0" smtClean="0">
                <a:solidFill>
                  <a:schemeClr val="bg1"/>
                </a:solidFill>
              </a:rPr>
              <a:t>-1 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--</a:t>
            </a:r>
            <a:r>
              <a:rPr lang="ru-RU" dirty="0" smtClean="0">
                <a:solidFill>
                  <a:schemeClr val="bg1"/>
                </a:solidFill>
              </a:rPr>
              <a:t> действия, </a:t>
            </a:r>
            <a:r>
              <a:rPr lang="ru-RU" dirty="0" smtClean="0">
                <a:solidFill>
                  <a:schemeClr val="bg1"/>
                </a:solidFill>
              </a:rPr>
              <a:t>обратные к действиям пролога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Передает управление вызывающей подпрограмме</a:t>
            </a:r>
          </a:p>
          <a:p>
            <a:pPr marL="514350" indent="-514350">
              <a:buFont typeface="+mj-lt"/>
              <a:buAutoNum type="arabicPeriod"/>
            </a:pPr>
            <a:endParaRPr lang="ru-RU" dirty="0" smtClean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ru-RU" dirty="0" smtClean="0">
                <a:solidFill>
                  <a:schemeClr val="bg1"/>
                </a:solidFill>
              </a:rPr>
              <a:t>Вызывающая подпрограмма</a:t>
            </a:r>
          </a:p>
          <a:p>
            <a:pPr marL="857250" lvl="1" indent="-457200"/>
            <a:r>
              <a:rPr lang="ru-RU" dirty="0" smtClean="0">
                <a:solidFill>
                  <a:schemeClr val="bg1"/>
                </a:solidFill>
              </a:rPr>
              <a:t>Уничтожает стековый кадр</a:t>
            </a:r>
          </a:p>
        </p:txBody>
      </p:sp>
    </p:spTree>
    <p:extLst>
      <p:ext uri="{BB962C8B-B14F-4D97-AF65-F5344CB8AC3E}">
        <p14:creationId xmlns:p14="http://schemas.microsoft.com/office/powerpoint/2010/main" val="3821595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dirty="0" smtClean="0"/>
              <a:t>Вызов подпрограммы </a:t>
            </a:r>
            <a:r>
              <a:rPr lang="ru-RU" dirty="0" smtClean="0"/>
              <a:t>– замедленная съёмка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Вызывающая подпрограмма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Создает начало стекового кадра и размещает там значения фактических параметров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Передает управление подпрограмме</a:t>
            </a:r>
          </a:p>
          <a:p>
            <a:pPr marL="514350" indent="-514350">
              <a:buFont typeface="+mj-lt"/>
              <a:buAutoNum type="arabicPeriod"/>
            </a:pPr>
            <a:endParaRPr lang="ru-RU" dirty="0" smtClean="0"/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Вызываемая подпрограмма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Пролог</a:t>
            </a:r>
          </a:p>
          <a:p>
            <a:pPr lvl="2"/>
            <a:r>
              <a:rPr lang="ru-RU" dirty="0" smtClean="0">
                <a:solidFill>
                  <a:schemeClr val="bg1"/>
                </a:solidFill>
              </a:rPr>
              <a:t>Дописывает в стековый кадр адрес возврата из специального регистра, резервирует место для хранения локальных переменных и т.п.</a:t>
            </a:r>
          </a:p>
          <a:p>
            <a:pPr lvl="3"/>
            <a:r>
              <a:rPr lang="ru-RU" dirty="0" smtClean="0">
                <a:solidFill>
                  <a:schemeClr val="bg1"/>
                </a:solidFill>
              </a:rPr>
              <a:t>Зависит </a:t>
            </a:r>
            <a:r>
              <a:rPr lang="ru-RU" dirty="0" smtClean="0">
                <a:solidFill>
                  <a:schemeClr val="bg1"/>
                </a:solidFill>
              </a:rPr>
              <a:t>от </a:t>
            </a:r>
            <a:r>
              <a:rPr lang="ru-RU" dirty="0" smtClean="0">
                <a:solidFill>
                  <a:schemeClr val="bg1"/>
                </a:solidFill>
              </a:rPr>
              <a:t>а</a:t>
            </a:r>
            <a:r>
              <a:rPr lang="ru-RU" dirty="0" smtClean="0">
                <a:solidFill>
                  <a:schemeClr val="bg1"/>
                </a:solidFill>
              </a:rPr>
              <a:t>рхитектуры </a:t>
            </a:r>
            <a:r>
              <a:rPr lang="ru-RU" dirty="0" smtClean="0">
                <a:solidFill>
                  <a:schemeClr val="bg1"/>
                </a:solidFill>
              </a:rPr>
              <a:t>процессора</a:t>
            </a:r>
            <a:r>
              <a:rPr lang="ru-RU" dirty="0" smtClean="0">
                <a:solidFill>
                  <a:schemeClr val="bg1"/>
                </a:solidFill>
              </a:rPr>
              <a:t>, соглашения о вызовах (</a:t>
            </a:r>
            <a:r>
              <a:rPr lang="en-US" dirty="0" smtClean="0">
                <a:solidFill>
                  <a:schemeClr val="bg1"/>
                </a:solidFill>
              </a:rPr>
              <a:t>calling convention</a:t>
            </a:r>
            <a:r>
              <a:rPr lang="ru-RU" dirty="0" smtClean="0">
                <a:solidFill>
                  <a:schemeClr val="bg1"/>
                </a:solidFill>
              </a:rPr>
              <a:t>), языка программирования и т.п.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Собственно </a:t>
            </a:r>
            <a:r>
              <a:rPr lang="ru-RU" dirty="0" smtClean="0">
                <a:solidFill>
                  <a:schemeClr val="bg1"/>
                </a:solidFill>
              </a:rPr>
              <a:t>исполнение подпрограммы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Эпилог = Пролог </a:t>
            </a:r>
            <a:r>
              <a:rPr lang="ru-RU" baseline="30000" dirty="0" smtClean="0">
                <a:solidFill>
                  <a:schemeClr val="bg1"/>
                </a:solidFill>
              </a:rPr>
              <a:t>-1 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--</a:t>
            </a:r>
            <a:r>
              <a:rPr lang="ru-RU" dirty="0" smtClean="0">
                <a:solidFill>
                  <a:schemeClr val="bg1"/>
                </a:solidFill>
              </a:rPr>
              <a:t> действия, </a:t>
            </a:r>
            <a:r>
              <a:rPr lang="ru-RU" dirty="0" smtClean="0">
                <a:solidFill>
                  <a:schemeClr val="bg1"/>
                </a:solidFill>
              </a:rPr>
              <a:t>обратные к действиям пролога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Передает управление вызывающей подпрограмме</a:t>
            </a:r>
          </a:p>
          <a:p>
            <a:pPr marL="514350" indent="-514350">
              <a:buFont typeface="+mj-lt"/>
              <a:buAutoNum type="arabicPeriod"/>
            </a:pPr>
            <a:endParaRPr lang="ru-RU" dirty="0" smtClean="0"/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Вызывающая подпрограмма</a:t>
            </a:r>
          </a:p>
          <a:p>
            <a:pPr marL="857250" lvl="1" indent="-457200"/>
            <a:r>
              <a:rPr lang="ru-RU" dirty="0" smtClean="0">
                <a:solidFill>
                  <a:schemeClr val="bg1"/>
                </a:solidFill>
              </a:rPr>
              <a:t>Уничтожает стековый кадр</a:t>
            </a:r>
          </a:p>
        </p:txBody>
      </p:sp>
    </p:spTree>
    <p:extLst>
      <p:ext uri="{BB962C8B-B14F-4D97-AF65-F5344CB8AC3E}">
        <p14:creationId xmlns:p14="http://schemas.microsoft.com/office/powerpoint/2010/main" val="2636681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dirty="0" smtClean="0"/>
              <a:t>Вызов подпрограммы </a:t>
            </a:r>
            <a:r>
              <a:rPr lang="ru-RU" dirty="0" smtClean="0"/>
              <a:t>– замедленная съёмка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Вызывающая подпрограмма</a:t>
            </a:r>
          </a:p>
          <a:p>
            <a:pPr lvl="1"/>
            <a:r>
              <a:rPr lang="ru-RU" dirty="0" smtClean="0"/>
              <a:t>Создает начало стекового кадра и размещает там значения фактических параметров</a:t>
            </a:r>
          </a:p>
          <a:p>
            <a:pPr lvl="1"/>
            <a:r>
              <a:rPr lang="ru-RU" dirty="0" smtClean="0"/>
              <a:t>Передает управление подпрограмме</a:t>
            </a:r>
          </a:p>
          <a:p>
            <a:pPr marL="514350" indent="-514350">
              <a:buFont typeface="+mj-lt"/>
              <a:buAutoNum type="arabicPeriod"/>
            </a:pPr>
            <a:endParaRPr lang="ru-RU" dirty="0" smtClean="0"/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Вызываемая подпрограмма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Пролог</a:t>
            </a:r>
          </a:p>
          <a:p>
            <a:pPr lvl="2"/>
            <a:r>
              <a:rPr lang="ru-RU" dirty="0" smtClean="0">
                <a:solidFill>
                  <a:schemeClr val="bg1"/>
                </a:solidFill>
              </a:rPr>
              <a:t>Дописывает в стековый кадр адрес возврата из специального регистра, резервирует место для хранения локальных переменных и т.п.</a:t>
            </a:r>
          </a:p>
          <a:p>
            <a:pPr lvl="3"/>
            <a:r>
              <a:rPr lang="ru-RU" dirty="0" smtClean="0">
                <a:solidFill>
                  <a:schemeClr val="bg1"/>
                </a:solidFill>
              </a:rPr>
              <a:t>Зависит </a:t>
            </a:r>
            <a:r>
              <a:rPr lang="ru-RU" dirty="0" smtClean="0">
                <a:solidFill>
                  <a:schemeClr val="bg1"/>
                </a:solidFill>
              </a:rPr>
              <a:t>от </a:t>
            </a:r>
            <a:r>
              <a:rPr lang="ru-RU" dirty="0" smtClean="0">
                <a:solidFill>
                  <a:schemeClr val="bg1"/>
                </a:solidFill>
              </a:rPr>
              <a:t>а</a:t>
            </a:r>
            <a:r>
              <a:rPr lang="ru-RU" dirty="0" smtClean="0">
                <a:solidFill>
                  <a:schemeClr val="bg1"/>
                </a:solidFill>
              </a:rPr>
              <a:t>рхитектуры </a:t>
            </a:r>
            <a:r>
              <a:rPr lang="ru-RU" dirty="0" smtClean="0">
                <a:solidFill>
                  <a:schemeClr val="bg1"/>
                </a:solidFill>
              </a:rPr>
              <a:t>процессора</a:t>
            </a:r>
            <a:r>
              <a:rPr lang="ru-RU" dirty="0" smtClean="0">
                <a:solidFill>
                  <a:schemeClr val="bg1"/>
                </a:solidFill>
              </a:rPr>
              <a:t>, соглашения о вызовах (</a:t>
            </a:r>
            <a:r>
              <a:rPr lang="en-US" dirty="0" smtClean="0">
                <a:solidFill>
                  <a:schemeClr val="bg1"/>
                </a:solidFill>
              </a:rPr>
              <a:t>calling convention</a:t>
            </a:r>
            <a:r>
              <a:rPr lang="ru-RU" dirty="0" smtClean="0">
                <a:solidFill>
                  <a:schemeClr val="bg1"/>
                </a:solidFill>
              </a:rPr>
              <a:t>), языка программирования и т.п.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Собственно </a:t>
            </a:r>
            <a:r>
              <a:rPr lang="ru-RU" dirty="0" smtClean="0">
                <a:solidFill>
                  <a:schemeClr val="bg1"/>
                </a:solidFill>
              </a:rPr>
              <a:t>исполнение подпрограммы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Эпилог = Пролог </a:t>
            </a:r>
            <a:r>
              <a:rPr lang="ru-RU" baseline="30000" dirty="0" smtClean="0">
                <a:solidFill>
                  <a:schemeClr val="bg1"/>
                </a:solidFill>
              </a:rPr>
              <a:t>-1 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--</a:t>
            </a:r>
            <a:r>
              <a:rPr lang="ru-RU" dirty="0" smtClean="0">
                <a:solidFill>
                  <a:schemeClr val="bg1"/>
                </a:solidFill>
              </a:rPr>
              <a:t> действия, </a:t>
            </a:r>
            <a:r>
              <a:rPr lang="ru-RU" dirty="0" smtClean="0">
                <a:solidFill>
                  <a:schemeClr val="bg1"/>
                </a:solidFill>
              </a:rPr>
              <a:t>обратные к действиям пролога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Передает управление вызывающей подпрограмме</a:t>
            </a:r>
          </a:p>
          <a:p>
            <a:pPr marL="514350" indent="-514350">
              <a:buFont typeface="+mj-lt"/>
              <a:buAutoNum type="arabicPeriod"/>
            </a:pPr>
            <a:endParaRPr lang="ru-RU" dirty="0" smtClean="0"/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Вызывающая подпрограмма</a:t>
            </a:r>
          </a:p>
          <a:p>
            <a:pPr marL="857250" lvl="1" indent="-457200"/>
            <a:r>
              <a:rPr lang="ru-RU" dirty="0" smtClean="0">
                <a:solidFill>
                  <a:schemeClr val="bg1"/>
                </a:solidFill>
              </a:rPr>
              <a:t>Уничтожает стековый кадр</a:t>
            </a:r>
          </a:p>
        </p:txBody>
      </p:sp>
    </p:spTree>
    <p:extLst>
      <p:ext uri="{BB962C8B-B14F-4D97-AF65-F5344CB8AC3E}">
        <p14:creationId xmlns:p14="http://schemas.microsoft.com/office/powerpoint/2010/main" val="3776414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dirty="0" smtClean="0"/>
              <a:t>Вызов подпрограммы </a:t>
            </a:r>
            <a:r>
              <a:rPr lang="ru-RU" dirty="0" smtClean="0"/>
              <a:t>– замедленная съёмка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Вызывающая подпрограмма</a:t>
            </a:r>
          </a:p>
          <a:p>
            <a:pPr lvl="1"/>
            <a:r>
              <a:rPr lang="ru-RU" dirty="0" smtClean="0"/>
              <a:t>Создает начало стекового кадра и размещает там значения фактических параметров</a:t>
            </a:r>
          </a:p>
          <a:p>
            <a:pPr lvl="1"/>
            <a:r>
              <a:rPr lang="ru-RU" dirty="0" smtClean="0"/>
              <a:t>Передает управление подпрограмме</a:t>
            </a:r>
          </a:p>
          <a:p>
            <a:pPr marL="514350" indent="-514350">
              <a:buFont typeface="+mj-lt"/>
              <a:buAutoNum type="arabicPeriod"/>
            </a:pPr>
            <a:endParaRPr lang="ru-RU" dirty="0" smtClean="0"/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Вызываемая подпрограмма</a:t>
            </a:r>
          </a:p>
          <a:p>
            <a:pPr lvl="1"/>
            <a:r>
              <a:rPr lang="ru-RU" dirty="0" smtClean="0"/>
              <a:t>Пролог</a:t>
            </a:r>
          </a:p>
          <a:p>
            <a:pPr lvl="2"/>
            <a:r>
              <a:rPr lang="ru-RU" dirty="0" smtClean="0"/>
              <a:t>Дописывает в стековый кадр адрес возврата из специального регистра, резервирует место для хранения локальных переменных и т.п.</a:t>
            </a:r>
          </a:p>
          <a:p>
            <a:pPr lvl="3"/>
            <a:r>
              <a:rPr lang="ru-RU" dirty="0" smtClean="0"/>
              <a:t>Зависит </a:t>
            </a:r>
            <a:r>
              <a:rPr lang="ru-RU" dirty="0" smtClean="0"/>
              <a:t>от </a:t>
            </a:r>
            <a:r>
              <a:rPr lang="ru-RU" dirty="0" smtClean="0"/>
              <a:t>а</a:t>
            </a:r>
            <a:r>
              <a:rPr lang="ru-RU" dirty="0" smtClean="0"/>
              <a:t>рхитектуры </a:t>
            </a:r>
            <a:r>
              <a:rPr lang="ru-RU" dirty="0" smtClean="0"/>
              <a:t>процессора</a:t>
            </a:r>
            <a:r>
              <a:rPr lang="ru-RU" dirty="0" smtClean="0"/>
              <a:t>, соглашения о вызовах (</a:t>
            </a:r>
            <a:r>
              <a:rPr lang="en-US" dirty="0" smtClean="0"/>
              <a:t>calling convention</a:t>
            </a:r>
            <a:r>
              <a:rPr lang="ru-RU" dirty="0" smtClean="0"/>
              <a:t>), языка программирования и т.п.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Собственно </a:t>
            </a:r>
            <a:r>
              <a:rPr lang="ru-RU" dirty="0" smtClean="0">
                <a:solidFill>
                  <a:schemeClr val="bg1"/>
                </a:solidFill>
              </a:rPr>
              <a:t>исполнение подпрограммы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Эпилог = Пролог </a:t>
            </a:r>
            <a:r>
              <a:rPr lang="ru-RU" baseline="30000" dirty="0" smtClean="0">
                <a:solidFill>
                  <a:schemeClr val="bg1"/>
                </a:solidFill>
              </a:rPr>
              <a:t>-1 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--</a:t>
            </a:r>
            <a:r>
              <a:rPr lang="ru-RU" dirty="0" smtClean="0">
                <a:solidFill>
                  <a:schemeClr val="bg1"/>
                </a:solidFill>
              </a:rPr>
              <a:t> действия, </a:t>
            </a:r>
            <a:r>
              <a:rPr lang="ru-RU" dirty="0" smtClean="0">
                <a:solidFill>
                  <a:schemeClr val="bg1"/>
                </a:solidFill>
              </a:rPr>
              <a:t>обратные к действиям пролога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Передает управление вызывающей подпрограмме</a:t>
            </a:r>
          </a:p>
          <a:p>
            <a:pPr marL="514350" indent="-514350">
              <a:buFont typeface="+mj-lt"/>
              <a:buAutoNum type="arabicPeriod"/>
            </a:pPr>
            <a:endParaRPr lang="ru-RU" dirty="0" smtClean="0"/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Вызывающая подпрограмма</a:t>
            </a:r>
          </a:p>
          <a:p>
            <a:pPr marL="857250" lvl="1" indent="-457200"/>
            <a:r>
              <a:rPr lang="ru-RU" dirty="0" smtClean="0">
                <a:solidFill>
                  <a:schemeClr val="bg1"/>
                </a:solidFill>
              </a:rPr>
              <a:t>Уничтожает стековый кадр</a:t>
            </a:r>
          </a:p>
        </p:txBody>
      </p:sp>
    </p:spTree>
    <p:extLst>
      <p:ext uri="{BB962C8B-B14F-4D97-AF65-F5344CB8AC3E}">
        <p14:creationId xmlns:p14="http://schemas.microsoft.com/office/powerpoint/2010/main" val="393457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dirty="0" smtClean="0"/>
              <a:t>Вызов подпрограммы </a:t>
            </a:r>
            <a:r>
              <a:rPr lang="ru-RU" dirty="0" smtClean="0"/>
              <a:t>– замедленная съёмка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Вызывающая подпрограмма</a:t>
            </a:r>
          </a:p>
          <a:p>
            <a:pPr lvl="1"/>
            <a:r>
              <a:rPr lang="ru-RU" dirty="0" smtClean="0"/>
              <a:t>Создает начало стекового кадра и размещает там значения фактических параметров</a:t>
            </a:r>
          </a:p>
          <a:p>
            <a:pPr lvl="1"/>
            <a:r>
              <a:rPr lang="ru-RU" dirty="0" smtClean="0"/>
              <a:t>Передает управление подпрограмме</a:t>
            </a:r>
          </a:p>
          <a:p>
            <a:pPr marL="514350" indent="-514350">
              <a:buFont typeface="+mj-lt"/>
              <a:buAutoNum type="arabicPeriod"/>
            </a:pPr>
            <a:endParaRPr lang="ru-RU" dirty="0" smtClean="0"/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Вызываемая подпрограмма</a:t>
            </a:r>
          </a:p>
          <a:p>
            <a:pPr lvl="1"/>
            <a:r>
              <a:rPr lang="ru-RU" dirty="0" smtClean="0"/>
              <a:t>Пролог</a:t>
            </a:r>
          </a:p>
          <a:p>
            <a:pPr lvl="2"/>
            <a:r>
              <a:rPr lang="ru-RU" dirty="0" smtClean="0"/>
              <a:t>Дописывает в стековый кадр адрес возврата из специального регистра, резервирует место для хранения локальных переменных и т.п.</a:t>
            </a:r>
          </a:p>
          <a:p>
            <a:pPr lvl="3"/>
            <a:r>
              <a:rPr lang="ru-RU" dirty="0" smtClean="0"/>
              <a:t>Зависит </a:t>
            </a:r>
            <a:r>
              <a:rPr lang="ru-RU" dirty="0" smtClean="0"/>
              <a:t>от </a:t>
            </a:r>
            <a:r>
              <a:rPr lang="ru-RU" dirty="0" smtClean="0"/>
              <a:t>а</a:t>
            </a:r>
            <a:r>
              <a:rPr lang="ru-RU" dirty="0" smtClean="0"/>
              <a:t>рхитектуры </a:t>
            </a:r>
            <a:r>
              <a:rPr lang="ru-RU" dirty="0" smtClean="0"/>
              <a:t>процессора</a:t>
            </a:r>
            <a:r>
              <a:rPr lang="ru-RU" dirty="0" smtClean="0"/>
              <a:t>, соглашения о вызовах (</a:t>
            </a:r>
            <a:r>
              <a:rPr lang="en-US" dirty="0" smtClean="0"/>
              <a:t>calling convention</a:t>
            </a:r>
            <a:r>
              <a:rPr lang="ru-RU" dirty="0" smtClean="0"/>
              <a:t>), языка программирования и т.п.</a:t>
            </a:r>
          </a:p>
          <a:p>
            <a:pPr lvl="1"/>
            <a:r>
              <a:rPr lang="ru-RU" dirty="0" smtClean="0"/>
              <a:t>Собственно </a:t>
            </a:r>
            <a:r>
              <a:rPr lang="ru-RU" dirty="0" smtClean="0"/>
              <a:t>исполнение подпрограммы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Эпилог = Пролог </a:t>
            </a:r>
            <a:r>
              <a:rPr lang="ru-RU" baseline="30000" dirty="0" smtClean="0">
                <a:solidFill>
                  <a:schemeClr val="bg1"/>
                </a:solidFill>
              </a:rPr>
              <a:t>-1 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--</a:t>
            </a:r>
            <a:r>
              <a:rPr lang="ru-RU" dirty="0" smtClean="0">
                <a:solidFill>
                  <a:schemeClr val="bg1"/>
                </a:solidFill>
              </a:rPr>
              <a:t> действия, </a:t>
            </a:r>
            <a:r>
              <a:rPr lang="ru-RU" dirty="0" smtClean="0">
                <a:solidFill>
                  <a:schemeClr val="bg1"/>
                </a:solidFill>
              </a:rPr>
              <a:t>обратные к действиям пролога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Передает управление вызывающей подпрограмме</a:t>
            </a:r>
          </a:p>
          <a:p>
            <a:pPr marL="514350" indent="-514350">
              <a:buFont typeface="+mj-lt"/>
              <a:buAutoNum type="arabicPeriod"/>
            </a:pPr>
            <a:endParaRPr lang="ru-RU" dirty="0" smtClean="0"/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Вызывающая подпрограмма</a:t>
            </a:r>
          </a:p>
          <a:p>
            <a:pPr marL="857250" lvl="1" indent="-457200"/>
            <a:r>
              <a:rPr lang="ru-RU" dirty="0" smtClean="0">
                <a:solidFill>
                  <a:schemeClr val="bg1"/>
                </a:solidFill>
              </a:rPr>
              <a:t>Уничтожает стековый кадр</a:t>
            </a:r>
          </a:p>
        </p:txBody>
      </p:sp>
    </p:spTree>
    <p:extLst>
      <p:ext uri="{BB962C8B-B14F-4D97-AF65-F5344CB8AC3E}">
        <p14:creationId xmlns:p14="http://schemas.microsoft.com/office/powerpoint/2010/main" val="1002198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dirty="0"/>
              <a:t>Понятие </a:t>
            </a:r>
            <a:r>
              <a:rPr lang="ru-RU" dirty="0" smtClean="0"/>
              <a:t>подпрограммы</a:t>
            </a:r>
            <a:endParaRPr lang="ru-RU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8685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dirty="0" smtClean="0"/>
              <a:t>Вызов подпрограммы </a:t>
            </a:r>
            <a:r>
              <a:rPr lang="ru-RU" dirty="0" smtClean="0"/>
              <a:t>– замедленная съёмка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Вызывающая подпрограмма</a:t>
            </a:r>
          </a:p>
          <a:p>
            <a:pPr lvl="1"/>
            <a:r>
              <a:rPr lang="ru-RU" dirty="0" smtClean="0"/>
              <a:t>Создает начало стекового кадра и размещает там значения фактических параметров</a:t>
            </a:r>
          </a:p>
          <a:p>
            <a:pPr lvl="1"/>
            <a:r>
              <a:rPr lang="ru-RU" dirty="0" smtClean="0"/>
              <a:t>Передает управление подпрограмме</a:t>
            </a:r>
          </a:p>
          <a:p>
            <a:pPr marL="514350" indent="-514350">
              <a:buFont typeface="+mj-lt"/>
              <a:buAutoNum type="arabicPeriod"/>
            </a:pPr>
            <a:endParaRPr lang="ru-RU" dirty="0" smtClean="0"/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Вызываемая подпрограмма</a:t>
            </a:r>
          </a:p>
          <a:p>
            <a:pPr lvl="1"/>
            <a:r>
              <a:rPr lang="ru-RU" dirty="0" smtClean="0"/>
              <a:t>Пролог</a:t>
            </a:r>
          </a:p>
          <a:p>
            <a:pPr lvl="2"/>
            <a:r>
              <a:rPr lang="ru-RU" dirty="0" smtClean="0"/>
              <a:t>Дописывает в стековый кадр адрес возврата из специального регистра, резервирует место для хранения локальных переменных и т.п.</a:t>
            </a:r>
          </a:p>
          <a:p>
            <a:pPr lvl="3"/>
            <a:r>
              <a:rPr lang="ru-RU" dirty="0" smtClean="0"/>
              <a:t>Зависит </a:t>
            </a:r>
            <a:r>
              <a:rPr lang="ru-RU" dirty="0" smtClean="0"/>
              <a:t>от </a:t>
            </a:r>
            <a:r>
              <a:rPr lang="ru-RU" dirty="0" smtClean="0"/>
              <a:t>а</a:t>
            </a:r>
            <a:r>
              <a:rPr lang="ru-RU" dirty="0" smtClean="0"/>
              <a:t>рхитектуры </a:t>
            </a:r>
            <a:r>
              <a:rPr lang="ru-RU" dirty="0" smtClean="0"/>
              <a:t>процессора</a:t>
            </a:r>
            <a:r>
              <a:rPr lang="ru-RU" dirty="0" smtClean="0"/>
              <a:t>, соглашения о вызовах (</a:t>
            </a:r>
            <a:r>
              <a:rPr lang="en-US" dirty="0" smtClean="0"/>
              <a:t>calling convention</a:t>
            </a:r>
            <a:r>
              <a:rPr lang="ru-RU" dirty="0" smtClean="0"/>
              <a:t>), языка программирования и т.п.</a:t>
            </a:r>
          </a:p>
          <a:p>
            <a:pPr lvl="1"/>
            <a:r>
              <a:rPr lang="ru-RU" dirty="0" smtClean="0"/>
              <a:t>Собственно </a:t>
            </a:r>
            <a:r>
              <a:rPr lang="ru-RU" dirty="0" smtClean="0"/>
              <a:t>исполнение подпрограммы</a:t>
            </a:r>
          </a:p>
          <a:p>
            <a:pPr lvl="1"/>
            <a:r>
              <a:rPr lang="ru-RU" dirty="0" smtClean="0"/>
              <a:t>Эпилог = Пролог </a:t>
            </a:r>
            <a:r>
              <a:rPr lang="ru-RU" baseline="30000" dirty="0" smtClean="0"/>
              <a:t>-1 </a:t>
            </a:r>
            <a:r>
              <a:rPr lang="ru-RU" dirty="0"/>
              <a:t> </a:t>
            </a:r>
            <a:r>
              <a:rPr lang="ru-RU" dirty="0" smtClean="0"/>
              <a:t>--</a:t>
            </a:r>
            <a:r>
              <a:rPr lang="ru-RU" dirty="0" smtClean="0"/>
              <a:t> действия, </a:t>
            </a:r>
            <a:r>
              <a:rPr lang="ru-RU" dirty="0" smtClean="0"/>
              <a:t>обратные к действиям пролога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Передает управление вызывающей подпрограмме</a:t>
            </a:r>
          </a:p>
          <a:p>
            <a:pPr marL="514350" indent="-514350">
              <a:buFont typeface="+mj-lt"/>
              <a:buAutoNum type="arabicPeriod"/>
            </a:pPr>
            <a:endParaRPr lang="ru-RU" dirty="0" smtClean="0"/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Вызывающая подпрограмма</a:t>
            </a:r>
          </a:p>
          <a:p>
            <a:pPr marL="857250" lvl="1" indent="-457200"/>
            <a:r>
              <a:rPr lang="ru-RU" dirty="0" smtClean="0">
                <a:solidFill>
                  <a:schemeClr val="bg1"/>
                </a:solidFill>
              </a:rPr>
              <a:t>Уничтожает стековый кадр</a:t>
            </a:r>
          </a:p>
        </p:txBody>
      </p:sp>
    </p:spTree>
    <p:extLst>
      <p:ext uri="{BB962C8B-B14F-4D97-AF65-F5344CB8AC3E}">
        <p14:creationId xmlns:p14="http://schemas.microsoft.com/office/powerpoint/2010/main" val="76485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dirty="0" smtClean="0"/>
              <a:t>Вызов подпрограммы </a:t>
            </a:r>
            <a:r>
              <a:rPr lang="ru-RU" dirty="0" smtClean="0"/>
              <a:t>– замедленная съёмка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Вызывающая подпрограмма</a:t>
            </a:r>
          </a:p>
          <a:p>
            <a:pPr lvl="1"/>
            <a:r>
              <a:rPr lang="ru-RU" dirty="0" smtClean="0"/>
              <a:t>Создает начало стекового кадра и размещает там значения фактических параметров</a:t>
            </a:r>
          </a:p>
          <a:p>
            <a:pPr lvl="1"/>
            <a:r>
              <a:rPr lang="ru-RU" dirty="0" smtClean="0"/>
              <a:t>Передает управление подпрограмме</a:t>
            </a:r>
          </a:p>
          <a:p>
            <a:pPr marL="514350" indent="-514350">
              <a:buFont typeface="+mj-lt"/>
              <a:buAutoNum type="arabicPeriod"/>
            </a:pPr>
            <a:endParaRPr lang="ru-RU" dirty="0" smtClean="0"/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Вызываемая подпрограмма</a:t>
            </a:r>
          </a:p>
          <a:p>
            <a:pPr lvl="1"/>
            <a:r>
              <a:rPr lang="ru-RU" dirty="0" smtClean="0"/>
              <a:t>Пролог</a:t>
            </a:r>
          </a:p>
          <a:p>
            <a:pPr lvl="2"/>
            <a:r>
              <a:rPr lang="ru-RU" dirty="0" smtClean="0"/>
              <a:t>Дописывает в стековый кадр адрес возврата из специального регистра, резервирует место для хранения локальных переменных и т.п.</a:t>
            </a:r>
          </a:p>
          <a:p>
            <a:pPr lvl="3"/>
            <a:r>
              <a:rPr lang="ru-RU" dirty="0" smtClean="0"/>
              <a:t>Зависит </a:t>
            </a:r>
            <a:r>
              <a:rPr lang="ru-RU" dirty="0" smtClean="0"/>
              <a:t>от </a:t>
            </a:r>
            <a:r>
              <a:rPr lang="ru-RU" dirty="0" smtClean="0"/>
              <a:t>а</a:t>
            </a:r>
            <a:r>
              <a:rPr lang="ru-RU" dirty="0" smtClean="0"/>
              <a:t>рхитектуры </a:t>
            </a:r>
            <a:r>
              <a:rPr lang="ru-RU" dirty="0" smtClean="0"/>
              <a:t>процессора</a:t>
            </a:r>
            <a:r>
              <a:rPr lang="ru-RU" dirty="0" smtClean="0"/>
              <a:t>, соглашения о вызовах (</a:t>
            </a:r>
            <a:r>
              <a:rPr lang="en-US" dirty="0" smtClean="0"/>
              <a:t>calling convention</a:t>
            </a:r>
            <a:r>
              <a:rPr lang="ru-RU" dirty="0" smtClean="0"/>
              <a:t>), языка программирования и т.п.</a:t>
            </a:r>
          </a:p>
          <a:p>
            <a:pPr lvl="1"/>
            <a:r>
              <a:rPr lang="ru-RU" dirty="0" smtClean="0"/>
              <a:t>Собственно </a:t>
            </a:r>
            <a:r>
              <a:rPr lang="ru-RU" dirty="0" smtClean="0"/>
              <a:t>исполнение подпрограммы</a:t>
            </a:r>
          </a:p>
          <a:p>
            <a:pPr lvl="1"/>
            <a:r>
              <a:rPr lang="ru-RU" dirty="0" smtClean="0"/>
              <a:t>Эпилог = Пролог </a:t>
            </a:r>
            <a:r>
              <a:rPr lang="ru-RU" baseline="30000" dirty="0" smtClean="0"/>
              <a:t>-1 </a:t>
            </a:r>
            <a:r>
              <a:rPr lang="ru-RU" dirty="0"/>
              <a:t> </a:t>
            </a:r>
            <a:r>
              <a:rPr lang="ru-RU" dirty="0" smtClean="0"/>
              <a:t>--</a:t>
            </a:r>
            <a:r>
              <a:rPr lang="ru-RU" dirty="0" smtClean="0"/>
              <a:t> действия, </a:t>
            </a:r>
            <a:r>
              <a:rPr lang="ru-RU" dirty="0" smtClean="0"/>
              <a:t>обратные к действиям пролога</a:t>
            </a:r>
          </a:p>
          <a:p>
            <a:pPr lvl="1"/>
            <a:r>
              <a:rPr lang="ru-RU" dirty="0" smtClean="0"/>
              <a:t>Передает управление вызывающей подпрограмме</a:t>
            </a:r>
          </a:p>
          <a:p>
            <a:pPr marL="514350" indent="-514350">
              <a:buFont typeface="+mj-lt"/>
              <a:buAutoNum type="arabicPeriod"/>
            </a:pPr>
            <a:endParaRPr lang="ru-RU" dirty="0" smtClean="0"/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Вызывающая подпрограмма</a:t>
            </a:r>
          </a:p>
          <a:p>
            <a:pPr marL="857250" lvl="1" indent="-457200"/>
            <a:r>
              <a:rPr lang="ru-RU" dirty="0" smtClean="0">
                <a:solidFill>
                  <a:schemeClr val="bg1"/>
                </a:solidFill>
              </a:rPr>
              <a:t>Уничтожает стековый кадр</a:t>
            </a:r>
          </a:p>
        </p:txBody>
      </p:sp>
    </p:spTree>
    <p:extLst>
      <p:ext uri="{BB962C8B-B14F-4D97-AF65-F5344CB8AC3E}">
        <p14:creationId xmlns:p14="http://schemas.microsoft.com/office/powerpoint/2010/main" val="1773153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dirty="0" smtClean="0"/>
              <a:t>Вызов подпрограммы </a:t>
            </a:r>
            <a:r>
              <a:rPr lang="ru-RU" dirty="0" smtClean="0"/>
              <a:t>– замедленная съёмка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Вызывающая подпрограмма</a:t>
            </a:r>
          </a:p>
          <a:p>
            <a:pPr lvl="1"/>
            <a:r>
              <a:rPr lang="ru-RU" dirty="0" smtClean="0"/>
              <a:t>Создает начало стекового кадра и размещает там значения фактических параметров</a:t>
            </a:r>
          </a:p>
          <a:p>
            <a:pPr lvl="1"/>
            <a:r>
              <a:rPr lang="ru-RU" dirty="0" smtClean="0"/>
              <a:t>Передает управление подпрограмме</a:t>
            </a:r>
          </a:p>
          <a:p>
            <a:pPr marL="514350" indent="-514350">
              <a:buFont typeface="+mj-lt"/>
              <a:buAutoNum type="arabicPeriod"/>
            </a:pPr>
            <a:endParaRPr lang="ru-RU" dirty="0" smtClean="0"/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Вызываемая подпрограмма</a:t>
            </a:r>
          </a:p>
          <a:p>
            <a:pPr lvl="1"/>
            <a:r>
              <a:rPr lang="ru-RU" dirty="0" smtClean="0"/>
              <a:t>Пролог</a:t>
            </a:r>
          </a:p>
          <a:p>
            <a:pPr lvl="2"/>
            <a:r>
              <a:rPr lang="ru-RU" dirty="0" smtClean="0"/>
              <a:t>Дописывает в стековый кадр адрес возврата из специального регистра, резервирует место для хранения локальных переменных и т.п.</a:t>
            </a:r>
          </a:p>
          <a:p>
            <a:pPr lvl="3"/>
            <a:r>
              <a:rPr lang="ru-RU" dirty="0" smtClean="0"/>
              <a:t>Зависит </a:t>
            </a:r>
            <a:r>
              <a:rPr lang="ru-RU" dirty="0" smtClean="0"/>
              <a:t>от </a:t>
            </a:r>
            <a:r>
              <a:rPr lang="ru-RU" dirty="0" smtClean="0"/>
              <a:t>а</a:t>
            </a:r>
            <a:r>
              <a:rPr lang="ru-RU" dirty="0" smtClean="0"/>
              <a:t>рхитектуры </a:t>
            </a:r>
            <a:r>
              <a:rPr lang="ru-RU" dirty="0" smtClean="0"/>
              <a:t>процессора</a:t>
            </a:r>
            <a:r>
              <a:rPr lang="ru-RU" dirty="0" smtClean="0"/>
              <a:t>, соглашения о вызовах (</a:t>
            </a:r>
            <a:r>
              <a:rPr lang="en-US" dirty="0" smtClean="0"/>
              <a:t>calling convention</a:t>
            </a:r>
            <a:r>
              <a:rPr lang="ru-RU" dirty="0" smtClean="0"/>
              <a:t>), языка программирования и т.п.</a:t>
            </a:r>
          </a:p>
          <a:p>
            <a:pPr lvl="1"/>
            <a:r>
              <a:rPr lang="ru-RU" dirty="0" smtClean="0"/>
              <a:t>Собственно </a:t>
            </a:r>
            <a:r>
              <a:rPr lang="ru-RU" dirty="0" smtClean="0"/>
              <a:t>исполнение подпрограммы</a:t>
            </a:r>
          </a:p>
          <a:p>
            <a:pPr lvl="1"/>
            <a:r>
              <a:rPr lang="ru-RU" dirty="0" smtClean="0"/>
              <a:t>Эпилог = Пролог </a:t>
            </a:r>
            <a:r>
              <a:rPr lang="ru-RU" baseline="30000" dirty="0" smtClean="0"/>
              <a:t>-1 </a:t>
            </a:r>
            <a:r>
              <a:rPr lang="ru-RU" dirty="0"/>
              <a:t> </a:t>
            </a:r>
            <a:r>
              <a:rPr lang="ru-RU" dirty="0" smtClean="0"/>
              <a:t>--</a:t>
            </a:r>
            <a:r>
              <a:rPr lang="ru-RU" dirty="0" smtClean="0"/>
              <a:t> действия, </a:t>
            </a:r>
            <a:r>
              <a:rPr lang="ru-RU" dirty="0" smtClean="0"/>
              <a:t>обратные к действиям пролога</a:t>
            </a:r>
          </a:p>
          <a:p>
            <a:pPr lvl="1"/>
            <a:r>
              <a:rPr lang="ru-RU" dirty="0" smtClean="0"/>
              <a:t>Передает управление вызывающей подпрограмме</a:t>
            </a:r>
          </a:p>
          <a:p>
            <a:pPr marL="514350" indent="-514350">
              <a:buFont typeface="+mj-lt"/>
              <a:buAutoNum type="arabicPeriod"/>
            </a:pPr>
            <a:endParaRPr lang="ru-RU" dirty="0" smtClean="0"/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Вызывающая подпрограмма</a:t>
            </a:r>
          </a:p>
          <a:p>
            <a:pPr marL="857250" lvl="1" indent="-457200"/>
            <a:r>
              <a:rPr lang="ru-RU" dirty="0" smtClean="0"/>
              <a:t>Уничтожает стековый кадр</a:t>
            </a:r>
          </a:p>
        </p:txBody>
      </p:sp>
    </p:spTree>
    <p:extLst>
      <p:ext uri="{BB962C8B-B14F-4D97-AF65-F5344CB8AC3E}">
        <p14:creationId xmlns:p14="http://schemas.microsoft.com/office/powerpoint/2010/main" val="639031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 smtClean="0"/>
              <a:t>Пример в картинках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void f(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*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px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) { //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T = 3</a:t>
            </a:r>
            <a:endParaRPr lang="en-US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*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px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= 1;</a:t>
            </a:r>
          </a:p>
          <a:p>
            <a:pPr marL="0" indent="0">
              <a:buNone/>
            </a:pP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g() {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x; //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T = 2</a:t>
            </a:r>
            <a:endParaRPr lang="en-US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f(&amp;x);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return x;</a:t>
            </a:r>
          </a:p>
          <a:p>
            <a:pPr marL="0" indent="0">
              <a:buNone/>
            </a:pP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main() { //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T = 1</a:t>
            </a:r>
            <a:endParaRPr lang="en-US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x = g();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return 0;</a:t>
            </a:r>
          </a:p>
          <a:p>
            <a:pPr marL="0" indent="0">
              <a:buNone/>
            </a:pPr>
            <a:r>
              <a:rPr lang="ru-RU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  <a:endParaRPr lang="ru-RU" sz="2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Content Placeholder 40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6504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 smtClean="0"/>
              <a:t>Пример в картинках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f(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px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 {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T = 3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*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px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1;</a:t>
            </a:r>
          </a:p>
          <a:p>
            <a:pPr marL="0" indent="0">
              <a:buNone/>
            </a:pP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g()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x;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T = 2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f(&amp;x);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x;</a:t>
            </a:r>
          </a:p>
          <a:p>
            <a:pPr marL="0" indent="0">
              <a:buNone/>
            </a:pP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main() {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T = 1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x = g();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pPr marL="0" indent="0">
              <a:buNone/>
            </a:pPr>
            <a:r>
              <a:rPr lang="ru-RU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1003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 smtClean="0"/>
              <a:t>Пример в картинках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f(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px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 {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T = 3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*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px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1;</a:t>
            </a:r>
          </a:p>
          <a:p>
            <a:pPr marL="0" indent="0">
              <a:buNone/>
            </a:pP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g()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x;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T = 2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f(&amp;x);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x;</a:t>
            </a:r>
          </a:p>
          <a:p>
            <a:pPr marL="0" indent="0">
              <a:buNone/>
            </a:pP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main() {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T = 1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x = g();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pPr marL="0" indent="0">
              <a:buNone/>
            </a:pPr>
            <a:r>
              <a:rPr lang="ru-RU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graphicFrame>
        <p:nvGraphicFramePr>
          <p:cNvPr id="8" name="Объект 7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332361074"/>
              </p:ext>
            </p:extLst>
          </p:nvPr>
        </p:nvGraphicFramePr>
        <p:xfrm>
          <a:off x="9480376" y="836712"/>
          <a:ext cx="2401284" cy="545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112"/>
                <a:gridCol w="1393172"/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Функция</a:t>
                      </a:r>
                      <a:endParaRPr lang="ru-RU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Инструкции</a:t>
                      </a:r>
                      <a:endParaRPr lang="ru-RU" sz="1600" b="1" dirty="0"/>
                    </a:p>
                  </a:txBody>
                  <a:tcPr/>
                </a:tc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f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…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ru-RU" sz="1600" dirty="0"/>
                    </a:p>
                  </a:txBody>
                  <a:tcP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ret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rgbClr val="D0D8E8"/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g</a:t>
                      </a:r>
                      <a:endParaRPr lang="ru-RU" sz="1600" dirty="0"/>
                    </a:p>
                  </a:txBody>
                  <a:tcP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…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rgbClr val="E9EDF4"/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ru-RU" sz="1600" dirty="0"/>
                    </a:p>
                  </a:txBody>
                  <a:tcP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call f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rgbClr val="E9EDF4"/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…</a:t>
                      </a:r>
                      <a:endParaRPr lang="ru-RU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rgbClr val="E9EDF4"/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ru-RU" sz="1600" dirty="0"/>
                    </a:p>
                  </a:txBody>
                  <a:tcP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…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rgbClr val="E9EDF4"/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ru-RU" sz="1600" dirty="0"/>
                    </a:p>
                  </a:txBody>
                  <a:tcP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ret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rgbClr val="E9EDF4"/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main</a:t>
                      </a:r>
                      <a:endParaRPr lang="ru-RU" sz="1600" dirty="0"/>
                    </a:p>
                  </a:txBody>
                  <a:tcP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Consolas" panose="020B0609020204030204" pitchFamily="49" charset="0"/>
                        </a:rPr>
                        <a:t>…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rgbClr val="D0D8E8"/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ru-RU" sz="1600" dirty="0"/>
                    </a:p>
                  </a:txBody>
                  <a:tcP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call</a:t>
                      </a:r>
                      <a:r>
                        <a:rPr lang="en-US" sz="1600" baseline="0" dirty="0" smtClean="0">
                          <a:latin typeface="Consolas" panose="020B0609020204030204" pitchFamily="49" charset="0"/>
                        </a:rPr>
                        <a:t> g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rgbClr val="D0D8E8"/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ru-RU" sz="1600" dirty="0"/>
                    </a:p>
                  </a:txBody>
                  <a:tcP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…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rgbClr val="D0D8E8"/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ru-RU" sz="1600" dirty="0"/>
                    </a:p>
                  </a:txBody>
                  <a:tcP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ret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rgbClr val="D0D8E8"/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/>
                        <a:t>Загрузчик</a:t>
                      </a:r>
                      <a:r>
                        <a:rPr lang="ru-RU" sz="1400" baseline="0" dirty="0" smtClean="0"/>
                        <a:t> исп. файлов</a:t>
                      </a:r>
                      <a:endParaRPr lang="ru-RU" sz="1600" dirty="0"/>
                    </a:p>
                  </a:txBody>
                  <a:tcP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Consolas" panose="020B0609020204030204" pitchFamily="49" charset="0"/>
                        </a:rPr>
                        <a:t>…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rgbClr val="E9EDF4"/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ru-RU" sz="1600" dirty="0"/>
                    </a:p>
                  </a:txBody>
                  <a:tcP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call</a:t>
                      </a:r>
                      <a:r>
                        <a:rPr lang="en-US" sz="1600" baseline="0" dirty="0" smtClean="0">
                          <a:latin typeface="Consolas" panose="020B0609020204030204" pitchFamily="49" charset="0"/>
                        </a:rPr>
                        <a:t> main</a:t>
                      </a:r>
                    </a:p>
                  </a:txBody>
                  <a:tcPr>
                    <a:solidFill>
                      <a:srgbClr val="E9EDF4"/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en-US" sz="1600" baseline="0" dirty="0" smtClean="0"/>
                    </a:p>
                  </a:txBody>
                  <a:tcP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onsolas" panose="020B0609020204030204" pitchFamily="49" charset="0"/>
                        </a:rPr>
                        <a:t>…</a:t>
                      </a:r>
                    </a:p>
                  </a:txBody>
                  <a:tcPr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0890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 smtClean="0"/>
              <a:t>Пример в картинках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f(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px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 {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T = 3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*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px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1;</a:t>
            </a:r>
          </a:p>
          <a:p>
            <a:pPr marL="0" indent="0">
              <a:buNone/>
            </a:pP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g()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x;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T = 2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f(&amp;x);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x;</a:t>
            </a:r>
          </a:p>
          <a:p>
            <a:pPr marL="0" indent="0">
              <a:buNone/>
            </a:pP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main() {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T = 1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x = g();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pPr marL="0" indent="0">
              <a:buNone/>
            </a:pPr>
            <a:r>
              <a:rPr lang="ru-RU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graphicFrame>
        <p:nvGraphicFramePr>
          <p:cNvPr id="8" name="Объект 7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332361074"/>
              </p:ext>
            </p:extLst>
          </p:nvPr>
        </p:nvGraphicFramePr>
        <p:xfrm>
          <a:off x="9480376" y="836712"/>
          <a:ext cx="2401284" cy="545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112"/>
                <a:gridCol w="1393172"/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Функция</a:t>
                      </a:r>
                      <a:endParaRPr lang="ru-RU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Инструкции</a:t>
                      </a:r>
                      <a:endParaRPr lang="ru-RU" sz="1600" b="1" dirty="0"/>
                    </a:p>
                  </a:txBody>
                  <a:tcPr/>
                </a:tc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f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…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ru-RU" sz="1600" dirty="0"/>
                    </a:p>
                  </a:txBody>
                  <a:tcP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ret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rgbClr val="D0D8E8"/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g</a:t>
                      </a:r>
                      <a:endParaRPr lang="ru-RU" sz="1600" dirty="0"/>
                    </a:p>
                  </a:txBody>
                  <a:tcP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…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rgbClr val="E9EDF4"/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ru-RU" sz="1600" dirty="0"/>
                    </a:p>
                  </a:txBody>
                  <a:tcP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call f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rgbClr val="E9EDF4"/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…</a:t>
                      </a:r>
                      <a:endParaRPr lang="ru-RU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rgbClr val="E9EDF4"/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ru-RU" sz="1600" dirty="0"/>
                    </a:p>
                  </a:txBody>
                  <a:tcP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…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rgbClr val="E9EDF4"/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ru-RU" sz="1600" dirty="0"/>
                    </a:p>
                  </a:txBody>
                  <a:tcP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ret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rgbClr val="E9EDF4"/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main</a:t>
                      </a:r>
                      <a:endParaRPr lang="ru-RU" sz="1600" dirty="0"/>
                    </a:p>
                  </a:txBody>
                  <a:tcP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Consolas" panose="020B0609020204030204" pitchFamily="49" charset="0"/>
                        </a:rPr>
                        <a:t>…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rgbClr val="D0D8E8"/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ru-RU" sz="1600" dirty="0"/>
                    </a:p>
                  </a:txBody>
                  <a:tcP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call</a:t>
                      </a:r>
                      <a:r>
                        <a:rPr lang="en-US" sz="1600" baseline="0" dirty="0" smtClean="0">
                          <a:latin typeface="Consolas" panose="020B0609020204030204" pitchFamily="49" charset="0"/>
                        </a:rPr>
                        <a:t> g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rgbClr val="D0D8E8"/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ru-RU" sz="1600" dirty="0"/>
                    </a:p>
                  </a:txBody>
                  <a:tcP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…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rgbClr val="D0D8E8"/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ru-RU" sz="1600" dirty="0"/>
                    </a:p>
                  </a:txBody>
                  <a:tcP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ret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rgbClr val="D0D8E8"/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/>
                        <a:t>Загрузчик</a:t>
                      </a:r>
                      <a:r>
                        <a:rPr lang="ru-RU" sz="1400" baseline="0" dirty="0" smtClean="0"/>
                        <a:t> исп. файлов</a:t>
                      </a:r>
                      <a:endParaRPr lang="ru-RU" sz="1600" dirty="0"/>
                    </a:p>
                  </a:txBody>
                  <a:tcP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Consolas" panose="020B0609020204030204" pitchFamily="49" charset="0"/>
                        </a:rPr>
                        <a:t>…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rgbClr val="E9EDF4"/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ru-RU" sz="1600" dirty="0"/>
                    </a:p>
                  </a:txBody>
                  <a:tcP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call</a:t>
                      </a:r>
                      <a:r>
                        <a:rPr lang="en-US" sz="1600" baseline="0" dirty="0" smtClean="0">
                          <a:latin typeface="Consolas" panose="020B0609020204030204" pitchFamily="49" charset="0"/>
                        </a:rPr>
                        <a:t> main</a:t>
                      </a:r>
                    </a:p>
                  </a:txBody>
                  <a:tcPr>
                    <a:solidFill>
                      <a:srgbClr val="E9EDF4"/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en-US" sz="1600" baseline="0" dirty="0" smtClean="0"/>
                    </a:p>
                  </a:txBody>
                  <a:tcP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onsolas" panose="020B0609020204030204" pitchFamily="49" charset="0"/>
                        </a:rPr>
                        <a:t>…</a:t>
                      </a:r>
                    </a:p>
                  </a:txBody>
                  <a:tcPr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8073614"/>
              </p:ext>
            </p:extLst>
          </p:nvPr>
        </p:nvGraphicFramePr>
        <p:xfrm>
          <a:off x="3863752" y="2534355"/>
          <a:ext cx="1656184" cy="2560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5618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38853"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Стек </a:t>
                      </a:r>
                      <a:r>
                        <a:rPr lang="en-US" b="1" baseline="0" dirty="0" smtClean="0"/>
                        <a:t>T=</a:t>
                      </a:r>
                      <a:r>
                        <a:rPr lang="ru-RU" b="1" baseline="0" dirty="0" smtClean="0"/>
                        <a:t>1</a:t>
                      </a:r>
                      <a:endParaRPr lang="ru-RU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38853">
                <a:tc>
                  <a:txBody>
                    <a:bodyPr/>
                    <a:lstStyle/>
                    <a:p>
                      <a:pPr algn="ctr"/>
                      <a:endParaRPr lang="ru-RU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38853">
                <a:tc>
                  <a:txBody>
                    <a:bodyPr/>
                    <a:lstStyle/>
                    <a:p>
                      <a:pPr algn="ctr"/>
                      <a:endParaRPr lang="ru-RU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38853">
                <a:tc>
                  <a:txBody>
                    <a:bodyPr/>
                    <a:lstStyle/>
                    <a:p>
                      <a:pPr algn="ctr"/>
                      <a:endParaRPr lang="ru-RU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38853">
                <a:tc>
                  <a:txBody>
                    <a:bodyPr/>
                    <a:lstStyle/>
                    <a:p>
                      <a:pPr algn="ctr"/>
                      <a:endParaRPr lang="ru-RU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3885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x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38853">
                <a:tc>
                  <a:txBody>
                    <a:bodyPr/>
                    <a:lstStyle/>
                    <a:p>
                      <a:pPr algn="ctr"/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cxnSp>
        <p:nvCxnSpPr>
          <p:cNvPr id="10" name="Прямая со стрелкой 9"/>
          <p:cNvCxnSpPr/>
          <p:nvPr/>
        </p:nvCxnSpPr>
        <p:spPr>
          <a:xfrm>
            <a:off x="4646040" y="4926400"/>
            <a:ext cx="5857159" cy="1194792"/>
          </a:xfrm>
          <a:prstGeom prst="straightConnector1">
            <a:avLst/>
          </a:prstGeom>
          <a:ln w="41275">
            <a:solidFill>
              <a:schemeClr val="accent1"/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4242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 smtClean="0"/>
              <a:t>Пример в картинках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f(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px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 {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T = 3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*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px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1;</a:t>
            </a:r>
          </a:p>
          <a:p>
            <a:pPr marL="0" indent="0">
              <a:buNone/>
            </a:pP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g()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x;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T = 2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f(&amp;x);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x;</a:t>
            </a:r>
          </a:p>
          <a:p>
            <a:pPr marL="0" indent="0">
              <a:buNone/>
            </a:pP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main() {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T = 1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x = g();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pPr marL="0" indent="0">
              <a:buNone/>
            </a:pPr>
            <a:r>
              <a:rPr lang="ru-RU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graphicFrame>
        <p:nvGraphicFramePr>
          <p:cNvPr id="8" name="Объект 7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332361074"/>
              </p:ext>
            </p:extLst>
          </p:nvPr>
        </p:nvGraphicFramePr>
        <p:xfrm>
          <a:off x="9480376" y="836712"/>
          <a:ext cx="2401284" cy="545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112"/>
                <a:gridCol w="1393172"/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Функция</a:t>
                      </a:r>
                      <a:endParaRPr lang="ru-RU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Инструкции</a:t>
                      </a:r>
                      <a:endParaRPr lang="ru-RU" sz="1600" b="1" dirty="0"/>
                    </a:p>
                  </a:txBody>
                  <a:tcPr/>
                </a:tc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f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…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ru-RU" sz="1600" dirty="0"/>
                    </a:p>
                  </a:txBody>
                  <a:tcP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ret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rgbClr val="D0D8E8"/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g</a:t>
                      </a:r>
                      <a:endParaRPr lang="ru-RU" sz="1600" dirty="0"/>
                    </a:p>
                  </a:txBody>
                  <a:tcP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…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rgbClr val="E9EDF4"/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ru-RU" sz="1600" dirty="0"/>
                    </a:p>
                  </a:txBody>
                  <a:tcP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call f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rgbClr val="E9EDF4"/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…</a:t>
                      </a:r>
                      <a:endParaRPr lang="ru-RU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rgbClr val="E9EDF4"/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ru-RU" sz="1600" dirty="0"/>
                    </a:p>
                  </a:txBody>
                  <a:tcP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…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rgbClr val="E9EDF4"/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ru-RU" sz="1600" dirty="0"/>
                    </a:p>
                  </a:txBody>
                  <a:tcP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ret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rgbClr val="E9EDF4"/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main</a:t>
                      </a:r>
                      <a:endParaRPr lang="ru-RU" sz="1600" dirty="0"/>
                    </a:p>
                  </a:txBody>
                  <a:tcP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Consolas" panose="020B0609020204030204" pitchFamily="49" charset="0"/>
                        </a:rPr>
                        <a:t>…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rgbClr val="D0D8E8"/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ru-RU" sz="1600" dirty="0"/>
                    </a:p>
                  </a:txBody>
                  <a:tcP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call</a:t>
                      </a:r>
                      <a:r>
                        <a:rPr lang="en-US" sz="1600" baseline="0" dirty="0" smtClean="0">
                          <a:latin typeface="Consolas" panose="020B0609020204030204" pitchFamily="49" charset="0"/>
                        </a:rPr>
                        <a:t> g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rgbClr val="D0D8E8"/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ru-RU" sz="1600" dirty="0"/>
                    </a:p>
                  </a:txBody>
                  <a:tcP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…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rgbClr val="D0D8E8"/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ru-RU" sz="1600" dirty="0"/>
                    </a:p>
                  </a:txBody>
                  <a:tcP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ret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rgbClr val="D0D8E8"/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/>
                        <a:t>Загрузчик</a:t>
                      </a:r>
                      <a:r>
                        <a:rPr lang="ru-RU" sz="1400" baseline="0" dirty="0" smtClean="0"/>
                        <a:t> исп. файлов</a:t>
                      </a:r>
                      <a:endParaRPr lang="ru-RU" sz="1600" dirty="0"/>
                    </a:p>
                  </a:txBody>
                  <a:tcP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Consolas" panose="020B0609020204030204" pitchFamily="49" charset="0"/>
                        </a:rPr>
                        <a:t>…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rgbClr val="E9EDF4"/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ru-RU" sz="1600" dirty="0"/>
                    </a:p>
                  </a:txBody>
                  <a:tcP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call</a:t>
                      </a:r>
                      <a:r>
                        <a:rPr lang="en-US" sz="1600" baseline="0" dirty="0" smtClean="0">
                          <a:latin typeface="Consolas" panose="020B0609020204030204" pitchFamily="49" charset="0"/>
                        </a:rPr>
                        <a:t> main</a:t>
                      </a:r>
                    </a:p>
                  </a:txBody>
                  <a:tcPr>
                    <a:solidFill>
                      <a:srgbClr val="E9EDF4"/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en-US" sz="1600" baseline="0" dirty="0" smtClean="0"/>
                    </a:p>
                  </a:txBody>
                  <a:tcP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onsolas" panose="020B0609020204030204" pitchFamily="49" charset="0"/>
                        </a:rPr>
                        <a:t>…</a:t>
                      </a:r>
                    </a:p>
                  </a:txBody>
                  <a:tcPr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8073614"/>
              </p:ext>
            </p:extLst>
          </p:nvPr>
        </p:nvGraphicFramePr>
        <p:xfrm>
          <a:off x="3863752" y="2534355"/>
          <a:ext cx="1656184" cy="2560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5618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38853"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Стек </a:t>
                      </a:r>
                      <a:r>
                        <a:rPr lang="en-US" b="1" baseline="0" dirty="0" smtClean="0"/>
                        <a:t>T=</a:t>
                      </a:r>
                      <a:r>
                        <a:rPr lang="ru-RU" b="1" baseline="0" dirty="0" smtClean="0"/>
                        <a:t>1</a:t>
                      </a:r>
                      <a:endParaRPr lang="ru-RU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38853">
                <a:tc>
                  <a:txBody>
                    <a:bodyPr/>
                    <a:lstStyle/>
                    <a:p>
                      <a:pPr algn="ctr"/>
                      <a:endParaRPr lang="ru-RU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38853">
                <a:tc>
                  <a:txBody>
                    <a:bodyPr/>
                    <a:lstStyle/>
                    <a:p>
                      <a:pPr algn="ctr"/>
                      <a:endParaRPr lang="ru-RU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38853">
                <a:tc>
                  <a:txBody>
                    <a:bodyPr/>
                    <a:lstStyle/>
                    <a:p>
                      <a:pPr algn="ctr"/>
                      <a:endParaRPr lang="ru-RU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38853">
                <a:tc>
                  <a:txBody>
                    <a:bodyPr/>
                    <a:lstStyle/>
                    <a:p>
                      <a:pPr algn="ctr"/>
                      <a:endParaRPr lang="ru-RU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3885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x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38853">
                <a:tc>
                  <a:txBody>
                    <a:bodyPr/>
                    <a:lstStyle/>
                    <a:p>
                      <a:pPr algn="ctr"/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923324"/>
              </p:ext>
            </p:extLst>
          </p:nvPr>
        </p:nvGraphicFramePr>
        <p:xfrm>
          <a:off x="5663952" y="2534355"/>
          <a:ext cx="1584176" cy="2560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8417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38853"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Стек </a:t>
                      </a:r>
                      <a:r>
                        <a:rPr lang="en-US" b="1" dirty="0" smtClean="0"/>
                        <a:t>T=</a:t>
                      </a:r>
                      <a:r>
                        <a:rPr lang="ru-RU" b="1" dirty="0" smtClean="0"/>
                        <a:t>2</a:t>
                      </a:r>
                      <a:endParaRPr lang="ru-RU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38853">
                <a:tc>
                  <a:txBody>
                    <a:bodyPr/>
                    <a:lstStyle/>
                    <a:p>
                      <a:pPr algn="ctr"/>
                      <a:endParaRPr lang="ru-RU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38853">
                <a:tc>
                  <a:txBody>
                    <a:bodyPr/>
                    <a:lstStyle/>
                    <a:p>
                      <a:pPr algn="ctr"/>
                      <a:endParaRPr lang="ru-RU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3885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x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38853">
                <a:tc>
                  <a:txBody>
                    <a:bodyPr/>
                    <a:lstStyle/>
                    <a:p>
                      <a:pPr algn="ctr"/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3885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x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38853">
                <a:tc>
                  <a:txBody>
                    <a:bodyPr/>
                    <a:lstStyle/>
                    <a:p>
                      <a:pPr algn="ctr"/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cxnSp>
        <p:nvCxnSpPr>
          <p:cNvPr id="10" name="Прямая со стрелкой 9"/>
          <p:cNvCxnSpPr/>
          <p:nvPr/>
        </p:nvCxnSpPr>
        <p:spPr>
          <a:xfrm>
            <a:off x="4646040" y="4926400"/>
            <a:ext cx="5857159" cy="1194792"/>
          </a:xfrm>
          <a:prstGeom prst="straightConnector1">
            <a:avLst/>
          </a:prstGeom>
          <a:ln w="41275">
            <a:solidFill>
              <a:schemeClr val="accent1"/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/>
          <p:nvPr/>
        </p:nvCxnSpPr>
        <p:spPr>
          <a:xfrm>
            <a:off x="6488656" y="4926400"/>
            <a:ext cx="4014543" cy="1194792"/>
          </a:xfrm>
          <a:prstGeom prst="straightConnector1">
            <a:avLst/>
          </a:prstGeom>
          <a:ln w="41275">
            <a:solidFill>
              <a:schemeClr val="accent1"/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>
            <a:off x="6395573" y="4215360"/>
            <a:ext cx="4107626" cy="169619"/>
          </a:xfrm>
          <a:prstGeom prst="straightConnector1">
            <a:avLst/>
          </a:prstGeom>
          <a:ln w="41275">
            <a:solidFill>
              <a:schemeClr val="accent1"/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6847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 smtClean="0"/>
              <a:t>Пример в картинках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f(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px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 {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T = 3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*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px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1;</a:t>
            </a:r>
          </a:p>
          <a:p>
            <a:pPr marL="0" indent="0">
              <a:buNone/>
            </a:pP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g()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x;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T = 2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f(&amp;x);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x;</a:t>
            </a:r>
          </a:p>
          <a:p>
            <a:pPr marL="0" indent="0">
              <a:buNone/>
            </a:pP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main() {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T = 1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x = g();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pPr marL="0" indent="0">
              <a:buNone/>
            </a:pPr>
            <a:r>
              <a:rPr lang="ru-RU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graphicFrame>
        <p:nvGraphicFramePr>
          <p:cNvPr id="8" name="Объект 7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332361074"/>
              </p:ext>
            </p:extLst>
          </p:nvPr>
        </p:nvGraphicFramePr>
        <p:xfrm>
          <a:off x="9480376" y="836712"/>
          <a:ext cx="2401284" cy="545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112"/>
                <a:gridCol w="1393172"/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Функция</a:t>
                      </a:r>
                      <a:endParaRPr lang="ru-RU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Инструкции</a:t>
                      </a:r>
                      <a:endParaRPr lang="ru-RU" sz="1600" b="1" dirty="0"/>
                    </a:p>
                  </a:txBody>
                  <a:tcPr/>
                </a:tc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f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…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ru-RU" sz="1600" dirty="0"/>
                    </a:p>
                  </a:txBody>
                  <a:tcP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ret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rgbClr val="D0D8E8"/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g</a:t>
                      </a:r>
                      <a:endParaRPr lang="ru-RU" sz="1600" dirty="0"/>
                    </a:p>
                  </a:txBody>
                  <a:tcP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…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rgbClr val="E9EDF4"/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ru-RU" sz="1600" dirty="0"/>
                    </a:p>
                  </a:txBody>
                  <a:tcP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call f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rgbClr val="E9EDF4"/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…</a:t>
                      </a:r>
                      <a:endParaRPr lang="ru-RU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rgbClr val="E9EDF4"/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ru-RU" sz="1600" dirty="0"/>
                    </a:p>
                  </a:txBody>
                  <a:tcP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…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rgbClr val="E9EDF4"/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ru-RU" sz="1600" dirty="0"/>
                    </a:p>
                  </a:txBody>
                  <a:tcP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ret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rgbClr val="E9EDF4"/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main</a:t>
                      </a:r>
                      <a:endParaRPr lang="ru-RU" sz="1600" dirty="0"/>
                    </a:p>
                  </a:txBody>
                  <a:tcP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Consolas" panose="020B0609020204030204" pitchFamily="49" charset="0"/>
                        </a:rPr>
                        <a:t>…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rgbClr val="D0D8E8"/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ru-RU" sz="1600" dirty="0"/>
                    </a:p>
                  </a:txBody>
                  <a:tcP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call</a:t>
                      </a:r>
                      <a:r>
                        <a:rPr lang="en-US" sz="1600" baseline="0" dirty="0" smtClean="0">
                          <a:latin typeface="Consolas" panose="020B0609020204030204" pitchFamily="49" charset="0"/>
                        </a:rPr>
                        <a:t> g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rgbClr val="D0D8E8"/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ru-RU" sz="1600" dirty="0"/>
                    </a:p>
                  </a:txBody>
                  <a:tcP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…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rgbClr val="D0D8E8"/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ru-RU" sz="1600" dirty="0"/>
                    </a:p>
                  </a:txBody>
                  <a:tcP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ret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rgbClr val="D0D8E8"/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/>
                        <a:t>Загрузчик</a:t>
                      </a:r>
                      <a:r>
                        <a:rPr lang="ru-RU" sz="1400" baseline="0" dirty="0" smtClean="0"/>
                        <a:t> исп. файлов</a:t>
                      </a:r>
                      <a:endParaRPr lang="ru-RU" sz="1600" dirty="0"/>
                    </a:p>
                  </a:txBody>
                  <a:tcP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Consolas" panose="020B0609020204030204" pitchFamily="49" charset="0"/>
                        </a:rPr>
                        <a:t>…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rgbClr val="E9EDF4"/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ru-RU" sz="1600" dirty="0"/>
                    </a:p>
                  </a:txBody>
                  <a:tcP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call</a:t>
                      </a:r>
                      <a:r>
                        <a:rPr lang="en-US" sz="1600" baseline="0" dirty="0" smtClean="0">
                          <a:latin typeface="Consolas" panose="020B0609020204030204" pitchFamily="49" charset="0"/>
                        </a:rPr>
                        <a:t> main</a:t>
                      </a:r>
                    </a:p>
                  </a:txBody>
                  <a:tcPr>
                    <a:solidFill>
                      <a:srgbClr val="E9EDF4"/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en-US" sz="1600" baseline="0" dirty="0" smtClean="0"/>
                    </a:p>
                  </a:txBody>
                  <a:tcP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onsolas" panose="020B0609020204030204" pitchFamily="49" charset="0"/>
                        </a:rPr>
                        <a:t>…</a:t>
                      </a:r>
                    </a:p>
                  </a:txBody>
                  <a:tcPr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8073614"/>
              </p:ext>
            </p:extLst>
          </p:nvPr>
        </p:nvGraphicFramePr>
        <p:xfrm>
          <a:off x="3863752" y="2534355"/>
          <a:ext cx="1656184" cy="2560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5618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38853"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Стек </a:t>
                      </a:r>
                      <a:r>
                        <a:rPr lang="en-US" b="1" baseline="0" dirty="0" smtClean="0"/>
                        <a:t>T=</a:t>
                      </a:r>
                      <a:r>
                        <a:rPr lang="ru-RU" b="1" baseline="0" dirty="0" smtClean="0"/>
                        <a:t>1</a:t>
                      </a:r>
                      <a:endParaRPr lang="ru-RU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38853">
                <a:tc>
                  <a:txBody>
                    <a:bodyPr/>
                    <a:lstStyle/>
                    <a:p>
                      <a:pPr algn="ctr"/>
                      <a:endParaRPr lang="ru-RU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38853">
                <a:tc>
                  <a:txBody>
                    <a:bodyPr/>
                    <a:lstStyle/>
                    <a:p>
                      <a:pPr algn="ctr"/>
                      <a:endParaRPr lang="ru-RU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38853">
                <a:tc>
                  <a:txBody>
                    <a:bodyPr/>
                    <a:lstStyle/>
                    <a:p>
                      <a:pPr algn="ctr"/>
                      <a:endParaRPr lang="ru-RU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38853">
                <a:tc>
                  <a:txBody>
                    <a:bodyPr/>
                    <a:lstStyle/>
                    <a:p>
                      <a:pPr algn="ctr"/>
                      <a:endParaRPr lang="ru-RU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3885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x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38853">
                <a:tc>
                  <a:txBody>
                    <a:bodyPr/>
                    <a:lstStyle/>
                    <a:p>
                      <a:pPr algn="ctr"/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923324"/>
              </p:ext>
            </p:extLst>
          </p:nvPr>
        </p:nvGraphicFramePr>
        <p:xfrm>
          <a:off x="5663952" y="2534355"/>
          <a:ext cx="1584176" cy="2560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8417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38853"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Стек </a:t>
                      </a:r>
                      <a:r>
                        <a:rPr lang="en-US" b="1" dirty="0" smtClean="0"/>
                        <a:t>T=</a:t>
                      </a:r>
                      <a:r>
                        <a:rPr lang="ru-RU" b="1" dirty="0" smtClean="0"/>
                        <a:t>2</a:t>
                      </a:r>
                      <a:endParaRPr lang="ru-RU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38853">
                <a:tc>
                  <a:txBody>
                    <a:bodyPr/>
                    <a:lstStyle/>
                    <a:p>
                      <a:pPr algn="ctr"/>
                      <a:endParaRPr lang="ru-RU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38853">
                <a:tc>
                  <a:txBody>
                    <a:bodyPr/>
                    <a:lstStyle/>
                    <a:p>
                      <a:pPr algn="ctr"/>
                      <a:endParaRPr lang="ru-RU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3885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x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38853">
                <a:tc>
                  <a:txBody>
                    <a:bodyPr/>
                    <a:lstStyle/>
                    <a:p>
                      <a:pPr algn="ctr"/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3885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x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38853">
                <a:tc>
                  <a:txBody>
                    <a:bodyPr/>
                    <a:lstStyle/>
                    <a:p>
                      <a:pPr algn="ctr"/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40829"/>
              </p:ext>
            </p:extLst>
          </p:nvPr>
        </p:nvGraphicFramePr>
        <p:xfrm>
          <a:off x="7388660" y="2534355"/>
          <a:ext cx="1584176" cy="2560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8417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38853"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>
                          <a:solidFill>
                            <a:schemeClr val="tx1"/>
                          </a:solidFill>
                        </a:rPr>
                        <a:t>Стек</a:t>
                      </a:r>
                      <a:r>
                        <a:rPr lang="ru-RU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="1" baseline="0" dirty="0" smtClean="0">
                          <a:solidFill>
                            <a:schemeClr val="tx1"/>
                          </a:solidFill>
                        </a:rPr>
                        <a:t>T=</a:t>
                      </a:r>
                      <a:r>
                        <a:rPr lang="ru-RU" b="1" baseline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3885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3885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err="1" smtClean="0">
                          <a:solidFill>
                            <a:schemeClr val="bg1"/>
                          </a:solidFill>
                        </a:rPr>
                        <a:t>px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3885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x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38853">
                <a:tc>
                  <a:txBody>
                    <a:bodyPr/>
                    <a:lstStyle/>
                    <a:p>
                      <a:pPr algn="ctr"/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3885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x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38853">
                <a:tc>
                  <a:txBody>
                    <a:bodyPr/>
                    <a:lstStyle/>
                    <a:p>
                      <a:pPr algn="ctr"/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19" name="Дуга 18"/>
          <p:cNvSpPr/>
          <p:nvPr/>
        </p:nvSpPr>
        <p:spPr>
          <a:xfrm>
            <a:off x="8475677" y="3388887"/>
            <a:ext cx="864096" cy="432048"/>
          </a:xfrm>
          <a:prstGeom prst="arc">
            <a:avLst>
              <a:gd name="adj1" fmla="val 13575007"/>
              <a:gd name="adj2" fmla="val 4526494"/>
            </a:avLst>
          </a:prstGeom>
          <a:ln w="44450">
            <a:solidFill>
              <a:schemeClr val="accent1"/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0" name="Прямая со стрелкой 9"/>
          <p:cNvCxnSpPr/>
          <p:nvPr/>
        </p:nvCxnSpPr>
        <p:spPr>
          <a:xfrm>
            <a:off x="4646040" y="4926400"/>
            <a:ext cx="5857159" cy="1194792"/>
          </a:xfrm>
          <a:prstGeom prst="straightConnector1">
            <a:avLst/>
          </a:prstGeom>
          <a:ln w="41275">
            <a:solidFill>
              <a:schemeClr val="accent1"/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/>
          <p:nvPr/>
        </p:nvCxnSpPr>
        <p:spPr>
          <a:xfrm>
            <a:off x="6488656" y="4926400"/>
            <a:ext cx="4014543" cy="1194792"/>
          </a:xfrm>
          <a:prstGeom prst="straightConnector1">
            <a:avLst/>
          </a:prstGeom>
          <a:ln w="41275">
            <a:solidFill>
              <a:schemeClr val="accent1"/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>
            <a:off x="8072832" y="4926400"/>
            <a:ext cx="2430367" cy="1194792"/>
          </a:xfrm>
          <a:prstGeom prst="straightConnector1">
            <a:avLst/>
          </a:prstGeom>
          <a:ln w="41275">
            <a:solidFill>
              <a:schemeClr val="accent1"/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>
            <a:off x="6395573" y="4215360"/>
            <a:ext cx="4107626" cy="169619"/>
          </a:xfrm>
          <a:prstGeom prst="straightConnector1">
            <a:avLst/>
          </a:prstGeom>
          <a:ln w="41275">
            <a:solidFill>
              <a:schemeClr val="accent1"/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/>
          <p:cNvCxnSpPr/>
          <p:nvPr/>
        </p:nvCxnSpPr>
        <p:spPr>
          <a:xfrm>
            <a:off x="8159407" y="4186110"/>
            <a:ext cx="2343792" cy="175478"/>
          </a:xfrm>
          <a:prstGeom prst="straightConnector1">
            <a:avLst/>
          </a:prstGeom>
          <a:ln w="41275">
            <a:solidFill>
              <a:schemeClr val="accent1"/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/>
          <p:nvPr/>
        </p:nvCxnSpPr>
        <p:spPr>
          <a:xfrm flipV="1">
            <a:off x="8177590" y="2662053"/>
            <a:ext cx="2325609" cy="454750"/>
          </a:xfrm>
          <a:prstGeom prst="straightConnector1">
            <a:avLst/>
          </a:prstGeom>
          <a:ln w="41275">
            <a:solidFill>
              <a:schemeClr val="accent1"/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7035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dirty="0" smtClean="0"/>
              <a:t>Массив на стеке – это серьёзно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US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main()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a[10],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(i = 0; i &lt;= 10; 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++</a:t>
            </a:r>
            <a:r>
              <a:rPr lang="nn-NO" dirty="0" smtClean="0">
                <a:solidFill>
                  <a:srgbClr val="000000"/>
                </a:solidFill>
                <a:latin typeface="Consolas" panose="020B0609020204030204" pitchFamily="49" charset="0"/>
              </a:rPr>
              <a:t>i) {</a:t>
            </a:r>
            <a:endParaRPr lang="nn-NO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a[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 = 0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68580" indent="0">
              <a:buNone/>
            </a:pPr>
            <a:endParaRPr lang="ru-RU" dirty="0" smtClean="0"/>
          </a:p>
          <a:p>
            <a:pPr marL="68580" indent="0">
              <a:buNone/>
            </a:pPr>
            <a:r>
              <a:rPr lang="ru-RU" dirty="0" smtClean="0"/>
              <a:t>Что может делать эта программа</a:t>
            </a:r>
            <a:r>
              <a:rPr lang="ru-RU" dirty="0" smtClean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879377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dirty="0"/>
              <a:t>Понятие </a:t>
            </a:r>
            <a:r>
              <a:rPr lang="ru-RU" dirty="0" smtClean="0"/>
              <a:t>подпрограммы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en-US" sz="2000" dirty="0" smtClean="0"/>
          </a:p>
          <a:p>
            <a:pPr marL="0" indent="0">
              <a:buNone/>
            </a:pPr>
            <a:endParaRPr lang="ru-RU" sz="1600" dirty="0"/>
          </a:p>
        </p:txBody>
      </p:sp>
      <p:grpSp>
        <p:nvGrpSpPr>
          <p:cNvPr id="11" name="Group 10"/>
          <p:cNvGrpSpPr/>
          <p:nvPr/>
        </p:nvGrpSpPr>
        <p:grpSpPr>
          <a:xfrm>
            <a:off x="609599" y="2924944"/>
            <a:ext cx="4363209" cy="3240361"/>
            <a:chOff x="609599" y="2924944"/>
            <a:chExt cx="4363209" cy="3240361"/>
          </a:xfrm>
        </p:grpSpPr>
        <p:grpSp>
          <p:nvGrpSpPr>
            <p:cNvPr id="6" name="Группа 5"/>
            <p:cNvGrpSpPr/>
            <p:nvPr/>
          </p:nvGrpSpPr>
          <p:grpSpPr>
            <a:xfrm>
              <a:off x="609599" y="2924944"/>
              <a:ext cx="3987017" cy="3240361"/>
              <a:chOff x="794305" y="2652219"/>
              <a:chExt cx="4224469" cy="3455470"/>
            </a:xfrm>
          </p:grpSpPr>
          <p:pic>
            <p:nvPicPr>
              <p:cNvPr id="1026" name="Picture 2" descr="Maurice Vincent Wilkes 1980 (3).jpg"/>
              <p:cNvPicPr>
                <a:picLocks noChangeAspect="1" noChangeArrowheads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5916"/>
              <a:stretch/>
            </p:blipFill>
            <p:spPr bwMode="auto">
              <a:xfrm>
                <a:off x="794305" y="2652219"/>
                <a:ext cx="4224469" cy="2980927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" name="TextBox 4"/>
              <p:cNvSpPr txBox="1"/>
              <p:nvPr/>
            </p:nvSpPr>
            <p:spPr>
              <a:xfrm>
                <a:off x="794305" y="5661248"/>
                <a:ext cx="4190421" cy="446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sz="1600" dirty="0" smtClean="0"/>
                  <a:t>Сэр Морис Уилкс 1913-2010</a:t>
                </a:r>
                <a:endParaRPr lang="ru-RU" sz="1600" dirty="0"/>
              </a:p>
            </p:txBody>
          </p:sp>
        </p:grpSp>
        <p:sp>
          <p:nvSpPr>
            <p:cNvPr id="10" name="TextBox 9"/>
            <p:cNvSpPr txBox="1"/>
            <p:nvPr/>
          </p:nvSpPr>
          <p:spPr>
            <a:xfrm rot="16200000">
              <a:off x="3298151" y="4322602"/>
              <a:ext cx="30723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hlinkClick r:id="rId3"/>
                </a:rPr>
                <a:t>https://</a:t>
              </a:r>
              <a:r>
                <a:rPr lang="en-US" sz="1200" dirty="0" smtClean="0">
                  <a:hlinkClick r:id="rId3"/>
                </a:rPr>
                <a:t>en.wikipedia.org/wiki/Maurice_Wilkes</a:t>
              </a:r>
              <a:endParaRPr lang="ru-RU" sz="1200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464151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dirty="0"/>
              <a:t>Массив на стеке – это серьёзно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US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main()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a[10],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(i = 0; i &lt;= 10; 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++</a:t>
            </a:r>
            <a:r>
              <a:rPr lang="nn-NO" dirty="0" smtClean="0">
                <a:solidFill>
                  <a:srgbClr val="000000"/>
                </a:solidFill>
                <a:latin typeface="Consolas" panose="020B0609020204030204" pitchFamily="49" charset="0"/>
              </a:rPr>
              <a:t>i) {</a:t>
            </a:r>
            <a:endParaRPr lang="nn-NO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a[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 = 0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68580" indent="0">
              <a:buNone/>
            </a:pPr>
            <a:endParaRPr lang="ru-RU" dirty="0" smtClean="0"/>
          </a:p>
          <a:p>
            <a:pPr marL="68580" indent="0">
              <a:buNone/>
            </a:pPr>
            <a:r>
              <a:rPr lang="ru-RU" dirty="0" smtClean="0"/>
              <a:t>Что может делать эта программа</a:t>
            </a:r>
            <a:r>
              <a:rPr lang="ru-RU" dirty="0" smtClean="0"/>
              <a:t>?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4355942"/>
              </p:ext>
            </p:extLst>
          </p:nvPr>
        </p:nvGraphicFramePr>
        <p:xfrm>
          <a:off x="8414048" y="1417638"/>
          <a:ext cx="3168352" cy="475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6835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38853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Стек в </a:t>
                      </a:r>
                      <a:r>
                        <a:rPr lang="en-US" dirty="0" smtClean="0"/>
                        <a:t>main</a:t>
                      </a:r>
                      <a:endParaRPr lang="ru-RU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38853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i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3885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a[</a:t>
                      </a:r>
                      <a:r>
                        <a:rPr lang="ru-RU" dirty="0" smtClean="0"/>
                        <a:t>9</a:t>
                      </a:r>
                      <a:r>
                        <a:rPr lang="en-US" dirty="0" smtClean="0"/>
                        <a:t>]</a:t>
                      </a:r>
                      <a:endParaRPr lang="ru-RU" b="1" dirty="0"/>
                    </a:p>
                  </a:txBody>
                  <a:tcP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3885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a[</a:t>
                      </a:r>
                      <a:r>
                        <a:rPr lang="ru-RU" dirty="0" smtClean="0"/>
                        <a:t>8</a:t>
                      </a:r>
                      <a:r>
                        <a:rPr lang="en-US" dirty="0" smtClean="0"/>
                        <a:t>]</a:t>
                      </a:r>
                      <a:endParaRPr lang="ru-RU" b="1" dirty="0"/>
                    </a:p>
                  </a:txBody>
                  <a:tcP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3885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a[</a:t>
                      </a:r>
                      <a:r>
                        <a:rPr lang="ru-RU" dirty="0" smtClean="0"/>
                        <a:t>7</a:t>
                      </a:r>
                      <a:r>
                        <a:rPr lang="en-US" dirty="0" smtClean="0"/>
                        <a:t>]</a:t>
                      </a:r>
                      <a:endParaRPr lang="ru-RU" b="1" dirty="0"/>
                    </a:p>
                  </a:txBody>
                  <a:tcP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3885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a[</a:t>
                      </a:r>
                      <a:r>
                        <a:rPr lang="ru-RU" dirty="0" smtClean="0"/>
                        <a:t>6</a:t>
                      </a:r>
                      <a:r>
                        <a:rPr lang="en-US" dirty="0" smtClean="0"/>
                        <a:t>]</a:t>
                      </a:r>
                      <a:endParaRPr lang="ru-RU" b="1" dirty="0"/>
                    </a:p>
                  </a:txBody>
                  <a:tcP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3885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a[</a:t>
                      </a:r>
                      <a:r>
                        <a:rPr lang="ru-RU" dirty="0" smtClean="0"/>
                        <a:t>5</a:t>
                      </a:r>
                      <a:r>
                        <a:rPr lang="en-US" dirty="0" smtClean="0"/>
                        <a:t>]</a:t>
                      </a:r>
                      <a:endParaRPr lang="ru-RU" b="1" dirty="0"/>
                    </a:p>
                  </a:txBody>
                  <a:tcP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3885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a[</a:t>
                      </a:r>
                      <a:r>
                        <a:rPr lang="ru-RU" dirty="0" smtClean="0"/>
                        <a:t>4</a:t>
                      </a:r>
                      <a:r>
                        <a:rPr lang="en-US" dirty="0" smtClean="0"/>
                        <a:t>]</a:t>
                      </a:r>
                      <a:endParaRPr lang="ru-RU" b="1" dirty="0"/>
                    </a:p>
                  </a:txBody>
                  <a:tcP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3885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a[</a:t>
                      </a:r>
                      <a:r>
                        <a:rPr lang="ru-RU" dirty="0" smtClean="0"/>
                        <a:t>3</a:t>
                      </a:r>
                      <a:r>
                        <a:rPr lang="en-US" dirty="0" smtClean="0"/>
                        <a:t>]</a:t>
                      </a:r>
                      <a:endParaRPr lang="ru-RU" dirty="0"/>
                    </a:p>
                  </a:txBody>
                  <a:tcP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3885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a[</a:t>
                      </a:r>
                      <a:r>
                        <a:rPr lang="ru-RU" dirty="0" smtClean="0"/>
                        <a:t>2</a:t>
                      </a:r>
                      <a:r>
                        <a:rPr lang="en-US" dirty="0" smtClean="0"/>
                        <a:t>]</a:t>
                      </a:r>
                      <a:endParaRPr lang="ru-RU" dirty="0"/>
                    </a:p>
                  </a:txBody>
                  <a:tcP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3885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a[</a:t>
                      </a:r>
                      <a:r>
                        <a:rPr lang="ru-RU" dirty="0" smtClean="0"/>
                        <a:t>1</a:t>
                      </a:r>
                      <a:r>
                        <a:rPr lang="en-US" dirty="0" smtClean="0"/>
                        <a:t>]</a:t>
                      </a:r>
                      <a:endParaRPr lang="ru-RU" dirty="0"/>
                    </a:p>
                  </a:txBody>
                  <a:tcP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3885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a[</a:t>
                      </a:r>
                      <a:r>
                        <a:rPr lang="ru-RU" dirty="0" smtClean="0"/>
                        <a:t>0</a:t>
                      </a:r>
                      <a:r>
                        <a:rPr lang="en-US" dirty="0" smtClean="0"/>
                        <a:t>]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338853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Адрес возврата в загрузчик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</a:tbl>
          </a:graphicData>
        </a:graphic>
      </p:graphicFrame>
      <p:grpSp>
        <p:nvGrpSpPr>
          <p:cNvPr id="4" name="Группа 3"/>
          <p:cNvGrpSpPr/>
          <p:nvPr/>
        </p:nvGrpSpPr>
        <p:grpSpPr>
          <a:xfrm>
            <a:off x="7898410" y="2171668"/>
            <a:ext cx="348544" cy="3383027"/>
            <a:chOff x="7895618" y="2403647"/>
            <a:chExt cx="348544" cy="3383027"/>
          </a:xfrm>
        </p:grpSpPr>
        <p:cxnSp>
          <p:nvCxnSpPr>
            <p:cNvPr id="9" name="Прямая со стрелкой 8"/>
            <p:cNvCxnSpPr/>
            <p:nvPr/>
          </p:nvCxnSpPr>
          <p:spPr>
            <a:xfrm flipV="1">
              <a:off x="8244162" y="2420888"/>
              <a:ext cx="0" cy="333244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 rot="16200000">
              <a:off x="7911489" y="5494766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400" dirty="0" smtClean="0"/>
                <a:t>0</a:t>
              </a:r>
              <a:endParaRPr lang="ru-RU" sz="1400" dirty="0"/>
            </a:p>
          </p:txBody>
        </p:sp>
        <p:sp>
          <p:nvSpPr>
            <p:cNvPr id="14" name="TextBox 13"/>
            <p:cNvSpPr txBox="1"/>
            <p:nvPr/>
          </p:nvSpPr>
          <p:spPr>
            <a:xfrm rot="16200000">
              <a:off x="7590535" y="2708730"/>
              <a:ext cx="9179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0xFFF..FFF</a:t>
              </a:r>
              <a:endParaRPr lang="ru-RU" sz="1400" dirty="0"/>
            </a:p>
          </p:txBody>
        </p:sp>
        <p:sp>
          <p:nvSpPr>
            <p:cNvPr id="15" name="TextBox 14"/>
            <p:cNvSpPr txBox="1"/>
            <p:nvPr/>
          </p:nvSpPr>
          <p:spPr>
            <a:xfrm rot="16200000">
              <a:off x="7681458" y="4265354"/>
              <a:ext cx="7360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400" dirty="0" smtClean="0"/>
                <a:t>Адреса</a:t>
              </a:r>
              <a:endParaRPr lang="ru-RU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869832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dirty="0"/>
              <a:t>Массив на стеке – это </a:t>
            </a:r>
            <a:r>
              <a:rPr lang="ru-RU" dirty="0" smtClean="0"/>
              <a:t>очень серьёзно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US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main() {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a[10],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(i = </a:t>
            </a:r>
            <a:r>
              <a:rPr lang="nn-NO" dirty="0" smtClean="0">
                <a:solidFill>
                  <a:srgbClr val="000000"/>
                </a:solidFill>
                <a:latin typeface="Consolas" panose="020B0609020204030204" pitchFamily="49" charset="0"/>
              </a:rPr>
              <a:t>9; 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i </a:t>
            </a:r>
            <a:r>
              <a:rPr lang="nn-NO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&gt;= -1; --i</a:t>
            </a:r>
            <a:r>
              <a:rPr lang="nn-NO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lang="nn-NO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a[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 = 0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68580" indent="0">
              <a:buNone/>
            </a:pPr>
            <a:endParaRPr lang="ru-RU" dirty="0" smtClean="0"/>
          </a:p>
          <a:p>
            <a:pPr marL="68580" indent="0">
              <a:buNone/>
            </a:pPr>
            <a:r>
              <a:rPr lang="ru-RU" dirty="0" smtClean="0"/>
              <a:t>Что может делать эта программа</a:t>
            </a:r>
            <a:r>
              <a:rPr lang="ru-RU" dirty="0" smtClean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066173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dirty="0"/>
              <a:t>Массив на стеке – это очень серьёзно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lvl="0" indent="0">
              <a:buNone/>
            </a:pPr>
            <a:endParaRPr lang="en-US" sz="35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en-US" sz="35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3500" dirty="0">
                <a:solidFill>
                  <a:srgbClr val="000000"/>
                </a:solidFill>
                <a:latin typeface="Consolas" panose="020B0609020204030204" pitchFamily="49" charset="0"/>
              </a:rPr>
              <a:t> main() {</a:t>
            </a:r>
          </a:p>
          <a:p>
            <a:pPr marL="0" lvl="0" indent="0">
              <a:buNone/>
            </a:pPr>
            <a:r>
              <a:rPr lang="en-US" sz="35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35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3500" dirty="0">
                <a:solidFill>
                  <a:srgbClr val="000000"/>
                </a:solidFill>
                <a:latin typeface="Consolas" panose="020B0609020204030204" pitchFamily="49" charset="0"/>
              </a:rPr>
              <a:t> a[10], </a:t>
            </a:r>
            <a:r>
              <a:rPr lang="en-US" sz="35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35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lvl="0" indent="0">
              <a:buNone/>
            </a:pPr>
            <a:r>
              <a:rPr lang="nn-NO" sz="35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n-NO" sz="35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3500" dirty="0">
                <a:solidFill>
                  <a:srgbClr val="000000"/>
                </a:solidFill>
                <a:latin typeface="Consolas" panose="020B0609020204030204" pitchFamily="49" charset="0"/>
              </a:rPr>
              <a:t> (i = 9; i &gt;= -1; --i) {</a:t>
            </a:r>
          </a:p>
          <a:p>
            <a:pPr marL="0" lvl="0" indent="0">
              <a:buNone/>
            </a:pPr>
            <a:r>
              <a:rPr lang="en-US" sz="3500" dirty="0">
                <a:solidFill>
                  <a:srgbClr val="000000"/>
                </a:solidFill>
                <a:latin typeface="Consolas" panose="020B0609020204030204" pitchFamily="49" charset="0"/>
              </a:rPr>
              <a:t>        a[</a:t>
            </a:r>
            <a:r>
              <a:rPr lang="en-US" sz="35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3500" dirty="0">
                <a:solidFill>
                  <a:srgbClr val="000000"/>
                </a:solidFill>
                <a:latin typeface="Consolas" panose="020B0609020204030204" pitchFamily="49" charset="0"/>
              </a:rPr>
              <a:t>] = 0;</a:t>
            </a:r>
          </a:p>
          <a:p>
            <a:pPr marL="0" lvl="0" indent="0">
              <a:buNone/>
            </a:pPr>
            <a:r>
              <a:rPr lang="en-US" sz="35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lvl="0" indent="0">
              <a:buNone/>
            </a:pPr>
            <a:r>
              <a:rPr lang="en-US" sz="35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35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35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pPr marL="0" lvl="0" indent="0">
              <a:buNone/>
            </a:pPr>
            <a:r>
              <a:rPr lang="ru-RU" sz="35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68580" lvl="0" indent="0">
              <a:buNone/>
            </a:pPr>
            <a:endParaRPr lang="ru-RU" sz="3500" dirty="0">
              <a:solidFill>
                <a:prstClr val="black"/>
              </a:solidFill>
            </a:endParaRPr>
          </a:p>
          <a:p>
            <a:pPr marL="68580" lvl="0" indent="0">
              <a:buNone/>
            </a:pPr>
            <a:r>
              <a:rPr lang="ru-RU" sz="3500" dirty="0">
                <a:solidFill>
                  <a:prstClr val="black"/>
                </a:solidFill>
              </a:rPr>
              <a:t>Что может делать эта программа?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6087740"/>
              </p:ext>
            </p:extLst>
          </p:nvPr>
        </p:nvGraphicFramePr>
        <p:xfrm>
          <a:off x="8414048" y="1417638"/>
          <a:ext cx="3168352" cy="475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6835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38853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Стек в </a:t>
                      </a:r>
                      <a:r>
                        <a:rPr lang="en-US" dirty="0" smtClean="0"/>
                        <a:t>main</a:t>
                      </a:r>
                      <a:endParaRPr lang="ru-RU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38853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i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3885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a[</a:t>
                      </a:r>
                      <a:r>
                        <a:rPr lang="ru-RU" dirty="0" smtClean="0"/>
                        <a:t>9</a:t>
                      </a:r>
                      <a:r>
                        <a:rPr lang="en-US" dirty="0" smtClean="0"/>
                        <a:t>]</a:t>
                      </a:r>
                      <a:endParaRPr lang="ru-RU" b="1" dirty="0"/>
                    </a:p>
                  </a:txBody>
                  <a:tcP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3885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a[</a:t>
                      </a:r>
                      <a:r>
                        <a:rPr lang="ru-RU" dirty="0" smtClean="0"/>
                        <a:t>8</a:t>
                      </a:r>
                      <a:r>
                        <a:rPr lang="en-US" dirty="0" smtClean="0"/>
                        <a:t>]</a:t>
                      </a:r>
                      <a:endParaRPr lang="ru-RU" b="1" dirty="0"/>
                    </a:p>
                  </a:txBody>
                  <a:tcP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3885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a[</a:t>
                      </a:r>
                      <a:r>
                        <a:rPr lang="ru-RU" dirty="0" smtClean="0"/>
                        <a:t>7</a:t>
                      </a:r>
                      <a:r>
                        <a:rPr lang="en-US" dirty="0" smtClean="0"/>
                        <a:t>]</a:t>
                      </a:r>
                      <a:endParaRPr lang="ru-RU" b="1" dirty="0"/>
                    </a:p>
                  </a:txBody>
                  <a:tcP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3885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a[</a:t>
                      </a:r>
                      <a:r>
                        <a:rPr lang="ru-RU" dirty="0" smtClean="0"/>
                        <a:t>6</a:t>
                      </a:r>
                      <a:r>
                        <a:rPr lang="en-US" dirty="0" smtClean="0"/>
                        <a:t>]</a:t>
                      </a:r>
                      <a:endParaRPr lang="ru-RU" b="1" dirty="0"/>
                    </a:p>
                  </a:txBody>
                  <a:tcP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3885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a[</a:t>
                      </a:r>
                      <a:r>
                        <a:rPr lang="ru-RU" dirty="0" smtClean="0"/>
                        <a:t>5</a:t>
                      </a:r>
                      <a:r>
                        <a:rPr lang="en-US" dirty="0" smtClean="0"/>
                        <a:t>]</a:t>
                      </a:r>
                      <a:endParaRPr lang="ru-RU" b="1" dirty="0"/>
                    </a:p>
                  </a:txBody>
                  <a:tcP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3885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a[</a:t>
                      </a:r>
                      <a:r>
                        <a:rPr lang="ru-RU" dirty="0" smtClean="0"/>
                        <a:t>4</a:t>
                      </a:r>
                      <a:r>
                        <a:rPr lang="en-US" dirty="0" smtClean="0"/>
                        <a:t>]</a:t>
                      </a:r>
                      <a:endParaRPr lang="ru-RU" b="1" dirty="0"/>
                    </a:p>
                  </a:txBody>
                  <a:tcP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3885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a[</a:t>
                      </a:r>
                      <a:r>
                        <a:rPr lang="ru-RU" dirty="0" smtClean="0"/>
                        <a:t>3</a:t>
                      </a:r>
                      <a:r>
                        <a:rPr lang="en-US" dirty="0" smtClean="0"/>
                        <a:t>]</a:t>
                      </a:r>
                      <a:endParaRPr lang="ru-RU" dirty="0"/>
                    </a:p>
                  </a:txBody>
                  <a:tcP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3885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a[</a:t>
                      </a:r>
                      <a:r>
                        <a:rPr lang="ru-RU" dirty="0" smtClean="0"/>
                        <a:t>2</a:t>
                      </a:r>
                      <a:r>
                        <a:rPr lang="en-US" dirty="0" smtClean="0"/>
                        <a:t>]</a:t>
                      </a:r>
                      <a:endParaRPr lang="ru-RU" dirty="0"/>
                    </a:p>
                  </a:txBody>
                  <a:tcP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3885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a[</a:t>
                      </a:r>
                      <a:r>
                        <a:rPr lang="ru-RU" dirty="0" smtClean="0"/>
                        <a:t>1</a:t>
                      </a:r>
                      <a:r>
                        <a:rPr lang="en-US" dirty="0" smtClean="0"/>
                        <a:t>]</a:t>
                      </a:r>
                      <a:endParaRPr lang="ru-RU" dirty="0"/>
                    </a:p>
                  </a:txBody>
                  <a:tcP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3885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a[</a:t>
                      </a:r>
                      <a:r>
                        <a:rPr lang="ru-RU" dirty="0" smtClean="0"/>
                        <a:t>0</a:t>
                      </a:r>
                      <a:r>
                        <a:rPr lang="en-US" dirty="0" smtClean="0"/>
                        <a:t>]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338853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Адрес возврата в загрузчик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</a:tbl>
          </a:graphicData>
        </a:graphic>
      </p:graphicFrame>
      <p:grpSp>
        <p:nvGrpSpPr>
          <p:cNvPr id="4" name="Группа 3"/>
          <p:cNvGrpSpPr/>
          <p:nvPr/>
        </p:nvGrpSpPr>
        <p:grpSpPr>
          <a:xfrm>
            <a:off x="7898410" y="2171668"/>
            <a:ext cx="348544" cy="3383027"/>
            <a:chOff x="7895618" y="2403647"/>
            <a:chExt cx="348544" cy="3383027"/>
          </a:xfrm>
        </p:grpSpPr>
        <p:cxnSp>
          <p:nvCxnSpPr>
            <p:cNvPr id="9" name="Прямая со стрелкой 8"/>
            <p:cNvCxnSpPr/>
            <p:nvPr/>
          </p:nvCxnSpPr>
          <p:spPr>
            <a:xfrm flipV="1">
              <a:off x="8244162" y="2420888"/>
              <a:ext cx="0" cy="333244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 rot="16200000">
              <a:off x="7911489" y="5494766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400" dirty="0" smtClean="0"/>
                <a:t>0</a:t>
              </a:r>
              <a:endParaRPr lang="ru-RU" sz="1400" dirty="0"/>
            </a:p>
          </p:txBody>
        </p:sp>
        <p:sp>
          <p:nvSpPr>
            <p:cNvPr id="14" name="TextBox 13"/>
            <p:cNvSpPr txBox="1"/>
            <p:nvPr/>
          </p:nvSpPr>
          <p:spPr>
            <a:xfrm rot="16200000">
              <a:off x="7590535" y="2708730"/>
              <a:ext cx="9179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0xFFF..FFF</a:t>
              </a:r>
              <a:endParaRPr lang="ru-RU" sz="1400" dirty="0"/>
            </a:p>
          </p:txBody>
        </p:sp>
        <p:sp>
          <p:nvSpPr>
            <p:cNvPr id="15" name="TextBox 14"/>
            <p:cNvSpPr txBox="1"/>
            <p:nvPr/>
          </p:nvSpPr>
          <p:spPr>
            <a:xfrm rot="16200000">
              <a:off x="7681458" y="4265354"/>
              <a:ext cx="7360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400" dirty="0" smtClean="0"/>
                <a:t>Адреса</a:t>
              </a:r>
              <a:endParaRPr lang="ru-RU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07350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dirty="0" smtClean="0"/>
              <a:t>Описание функций </a:t>
            </a:r>
            <a:r>
              <a:rPr lang="ru-RU" dirty="0" smtClean="0"/>
              <a:t>на языке Си</a:t>
            </a:r>
            <a:r>
              <a:rPr lang="en-US" baseline="30000" dirty="0" smtClean="0"/>
              <a:t> h = 10Km</a:t>
            </a:r>
            <a:endParaRPr lang="ru-RU" baseline="300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Описание функции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Прототип</a:t>
            </a:r>
          </a:p>
          <a:p>
            <a:pPr lvl="2"/>
            <a:r>
              <a:rPr lang="ru-RU" dirty="0" smtClean="0">
                <a:solidFill>
                  <a:schemeClr val="bg1"/>
                </a:solidFill>
              </a:rPr>
              <a:t>Тип результата</a:t>
            </a:r>
          </a:p>
          <a:p>
            <a:pPr lvl="3"/>
            <a:r>
              <a:rPr lang="ru-RU" dirty="0" smtClean="0">
                <a:solidFill>
                  <a:schemeClr val="bg1"/>
                </a:solidFill>
              </a:rPr>
              <a:t>Если </a:t>
            </a:r>
            <a:r>
              <a:rPr lang="ru-RU" dirty="0" err="1" smtClean="0">
                <a:solidFill>
                  <a:schemeClr val="bg1"/>
                </a:solidFill>
              </a:rPr>
              <a:t>void</a:t>
            </a:r>
            <a:r>
              <a:rPr lang="ru-RU" dirty="0" smtClean="0">
                <a:solidFill>
                  <a:schemeClr val="bg1"/>
                </a:solidFill>
              </a:rPr>
              <a:t>, то аналог процедуры в языке Паскаль</a:t>
            </a:r>
          </a:p>
          <a:p>
            <a:pPr lvl="2"/>
            <a:r>
              <a:rPr lang="ru-RU" dirty="0" smtClean="0">
                <a:solidFill>
                  <a:schemeClr val="bg1"/>
                </a:solidFill>
              </a:rPr>
              <a:t>Имя функции</a:t>
            </a:r>
          </a:p>
          <a:p>
            <a:pPr lvl="2"/>
            <a:r>
              <a:rPr lang="ru-RU" dirty="0" smtClean="0">
                <a:solidFill>
                  <a:schemeClr val="bg1"/>
                </a:solidFill>
              </a:rPr>
              <a:t>Список формальных параметров функции</a:t>
            </a:r>
          </a:p>
          <a:p>
            <a:pPr lvl="3"/>
            <a:r>
              <a:rPr lang="ru-RU" dirty="0" smtClean="0">
                <a:solidFill>
                  <a:schemeClr val="bg1"/>
                </a:solidFill>
              </a:rPr>
              <a:t>Начиная с С89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Тело</a:t>
            </a:r>
            <a:endParaRPr lang="en-US" dirty="0" smtClean="0">
              <a:solidFill>
                <a:schemeClr val="bg1"/>
              </a:solidFill>
            </a:endParaRPr>
          </a:p>
          <a:p>
            <a:pPr lvl="2"/>
            <a:r>
              <a:rPr lang="ru-RU" dirty="0">
                <a:solidFill>
                  <a:schemeClr val="bg1"/>
                </a:solidFill>
              </a:rPr>
              <a:t>З</a:t>
            </a:r>
            <a:r>
              <a:rPr lang="ru-RU" dirty="0" smtClean="0">
                <a:solidFill>
                  <a:schemeClr val="bg1"/>
                </a:solidFill>
              </a:rPr>
              <a:t>апись действий, которые выполняет функция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main()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  <a:endParaRPr lang="ru-RU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printf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("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Privet! "</a:t>
            </a:r>
            <a:endParaRPr lang="en-US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"Bon jour! 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"</a:t>
            </a:r>
            <a:endParaRPr lang="en-US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   "Hello!\n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");</a:t>
            </a:r>
          </a:p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return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0;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0163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dirty="0" smtClean="0"/>
              <a:t>Описание функций </a:t>
            </a:r>
            <a:r>
              <a:rPr lang="ru-RU" dirty="0" smtClean="0"/>
              <a:t>на языке Си</a:t>
            </a:r>
            <a:r>
              <a:rPr lang="en-US" baseline="30000" dirty="0" smtClean="0"/>
              <a:t> </a:t>
            </a:r>
            <a:r>
              <a:rPr lang="en-US" baseline="30000" dirty="0" smtClean="0"/>
              <a:t>h </a:t>
            </a:r>
            <a:r>
              <a:rPr lang="en-US" baseline="30000" dirty="0"/>
              <a:t>= 10Km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Прототип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Тип результата</a:t>
            </a:r>
          </a:p>
          <a:p>
            <a:pPr lvl="2"/>
            <a:r>
              <a:rPr lang="ru-RU" dirty="0" smtClean="0">
                <a:solidFill>
                  <a:schemeClr val="bg1"/>
                </a:solidFill>
              </a:rPr>
              <a:t>Если </a:t>
            </a:r>
            <a:r>
              <a:rPr lang="ru-RU" dirty="0" err="1" smtClean="0">
                <a:solidFill>
                  <a:schemeClr val="bg1"/>
                </a:solidFill>
              </a:rPr>
              <a:t>void</a:t>
            </a:r>
            <a:r>
              <a:rPr lang="ru-RU" dirty="0" smtClean="0">
                <a:solidFill>
                  <a:schemeClr val="bg1"/>
                </a:solidFill>
              </a:rPr>
              <a:t>, то аналог процедуры в языке Паскаль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Имя функции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Список формальных параметров функции</a:t>
            </a:r>
          </a:p>
          <a:p>
            <a:pPr lvl="2"/>
            <a:r>
              <a:rPr lang="ru-RU" dirty="0" smtClean="0">
                <a:solidFill>
                  <a:schemeClr val="bg1"/>
                </a:solidFill>
              </a:rPr>
              <a:t>Начиная с С89</a:t>
            </a:r>
          </a:p>
          <a:p>
            <a:r>
              <a:rPr lang="ru-RU" dirty="0" smtClean="0">
                <a:solidFill>
                  <a:schemeClr val="bg1"/>
                </a:solidFill>
              </a:rPr>
              <a:t>Тело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З</a:t>
            </a:r>
            <a:r>
              <a:rPr lang="ru-RU" dirty="0" smtClean="0">
                <a:solidFill>
                  <a:schemeClr val="bg1"/>
                </a:solidFill>
              </a:rPr>
              <a:t>апись действий, которые выполняет функция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main()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ru-RU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Privet! "</a:t>
            </a:r>
            <a:endParaRPr lang="en-US" dirty="0" smtClean="0">
              <a:solidFill>
                <a:srgbClr val="A31515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A31515"/>
                </a:solidFill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    "</a:t>
            </a:r>
            <a:r>
              <a:rPr lang="en-US" dirty="0" smtClean="0">
                <a:solidFill>
                  <a:srgbClr val="A31515"/>
                </a:solidFill>
                <a:latin typeface="Consolas" panose="020B0609020204030204" pitchFamily="49" charset="0"/>
              </a:rPr>
              <a:t>Bonjour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! </a:t>
            </a:r>
            <a:r>
              <a:rPr lang="en-US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endParaRPr lang="en-US" dirty="0" smtClean="0">
              <a:solidFill>
                <a:srgbClr val="A31515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A31515"/>
                </a:solidFill>
                <a:latin typeface="Consolas" panose="020B0609020204030204" pitchFamily="49" charset="0"/>
              </a:rPr>
              <a:t>       "Hello!\n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0;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0449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dirty="0" smtClean="0"/>
              <a:t>Описание функций </a:t>
            </a:r>
            <a:r>
              <a:rPr lang="ru-RU" dirty="0" smtClean="0"/>
              <a:t>на языке Си</a:t>
            </a:r>
            <a:r>
              <a:rPr lang="en-US" baseline="30000" dirty="0"/>
              <a:t> h = 10Km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Прототип</a:t>
            </a:r>
            <a:endParaRPr lang="ru-RU" dirty="0" smtClean="0"/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Тип результата</a:t>
            </a:r>
          </a:p>
          <a:p>
            <a:pPr lvl="2"/>
            <a:r>
              <a:rPr lang="ru-RU" dirty="0" smtClean="0">
                <a:solidFill>
                  <a:schemeClr val="bg1"/>
                </a:solidFill>
              </a:rPr>
              <a:t>Если </a:t>
            </a:r>
            <a:r>
              <a:rPr lang="ru-RU" dirty="0" err="1" smtClean="0">
                <a:solidFill>
                  <a:schemeClr val="bg1"/>
                </a:solidFill>
              </a:rPr>
              <a:t>void</a:t>
            </a:r>
            <a:r>
              <a:rPr lang="ru-RU" dirty="0" smtClean="0">
                <a:solidFill>
                  <a:schemeClr val="bg1"/>
                </a:solidFill>
              </a:rPr>
              <a:t>, то аналог процедуры в языке Паскаль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Имя функции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Список формальных параметров функции</a:t>
            </a:r>
          </a:p>
          <a:p>
            <a:pPr lvl="2"/>
            <a:r>
              <a:rPr lang="ru-RU" dirty="0" smtClean="0">
                <a:solidFill>
                  <a:schemeClr val="bg1"/>
                </a:solidFill>
              </a:rPr>
              <a:t>Начиная с С89</a:t>
            </a:r>
          </a:p>
          <a:p>
            <a:r>
              <a:rPr lang="ru-RU" dirty="0" smtClean="0">
                <a:solidFill>
                  <a:schemeClr val="bg1"/>
                </a:solidFill>
              </a:rPr>
              <a:t>Тело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З</a:t>
            </a:r>
            <a:r>
              <a:rPr lang="ru-RU" dirty="0" smtClean="0">
                <a:solidFill>
                  <a:schemeClr val="bg1"/>
                </a:solidFill>
              </a:rPr>
              <a:t>апись действий, которые выполняет функция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main()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ru-RU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Privet! "</a:t>
            </a:r>
            <a:endParaRPr lang="en-US" dirty="0" smtClean="0">
              <a:solidFill>
                <a:srgbClr val="A31515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A31515"/>
                </a:solidFill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    "</a:t>
            </a:r>
            <a:r>
              <a:rPr lang="en-US" dirty="0" smtClean="0">
                <a:solidFill>
                  <a:srgbClr val="A31515"/>
                </a:solidFill>
                <a:latin typeface="Consolas" panose="020B0609020204030204" pitchFamily="49" charset="0"/>
              </a:rPr>
              <a:t>Bonjour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! </a:t>
            </a:r>
            <a:r>
              <a:rPr lang="en-US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endParaRPr lang="en-US" dirty="0" smtClean="0">
              <a:solidFill>
                <a:srgbClr val="A31515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A31515"/>
                </a:solidFill>
                <a:latin typeface="Consolas" panose="020B0609020204030204" pitchFamily="49" charset="0"/>
              </a:rPr>
              <a:t>       "Hello!\n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0;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ru-RU" dirty="0"/>
          </a:p>
        </p:txBody>
      </p:sp>
      <p:sp>
        <p:nvSpPr>
          <p:cNvPr id="5" name="Rectangle 4"/>
          <p:cNvSpPr/>
          <p:nvPr/>
        </p:nvSpPr>
        <p:spPr>
          <a:xfrm>
            <a:off x="6197600" y="1484784"/>
            <a:ext cx="2202656" cy="648072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7021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dirty="0" smtClean="0"/>
              <a:t>Описание функций </a:t>
            </a:r>
            <a:r>
              <a:rPr lang="ru-RU" dirty="0" smtClean="0"/>
              <a:t>на языке Си</a:t>
            </a:r>
            <a:r>
              <a:rPr lang="en-US" baseline="30000" dirty="0"/>
              <a:t> h = 10Km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Прототип</a:t>
            </a:r>
            <a:endParaRPr lang="ru-RU" dirty="0" smtClean="0"/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Тип результата</a:t>
            </a:r>
          </a:p>
          <a:p>
            <a:pPr lvl="2"/>
            <a:r>
              <a:rPr lang="ru-RU" dirty="0" smtClean="0">
                <a:solidFill>
                  <a:schemeClr val="bg1"/>
                </a:solidFill>
              </a:rPr>
              <a:t>Если </a:t>
            </a:r>
            <a:r>
              <a:rPr lang="ru-RU" dirty="0" err="1" smtClean="0">
                <a:solidFill>
                  <a:schemeClr val="bg1"/>
                </a:solidFill>
              </a:rPr>
              <a:t>void</a:t>
            </a:r>
            <a:r>
              <a:rPr lang="ru-RU" dirty="0" smtClean="0">
                <a:solidFill>
                  <a:schemeClr val="bg1"/>
                </a:solidFill>
              </a:rPr>
              <a:t>, то аналог процедуры в языке Паскаль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Имя функции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Список формальных параметров функции</a:t>
            </a:r>
          </a:p>
          <a:p>
            <a:pPr lvl="2"/>
            <a:r>
              <a:rPr lang="ru-RU" dirty="0" smtClean="0">
                <a:solidFill>
                  <a:schemeClr val="bg1"/>
                </a:solidFill>
              </a:rPr>
              <a:t>Начиная с С89</a:t>
            </a:r>
          </a:p>
          <a:p>
            <a:r>
              <a:rPr lang="ru-RU" dirty="0" smtClean="0"/>
              <a:t>Тело</a:t>
            </a:r>
            <a:endParaRPr lang="en-US" dirty="0" smtClean="0"/>
          </a:p>
          <a:p>
            <a:pPr lvl="1"/>
            <a:r>
              <a:rPr lang="ru-RU" dirty="0"/>
              <a:t>З</a:t>
            </a:r>
            <a:r>
              <a:rPr lang="ru-RU" dirty="0" smtClean="0"/>
              <a:t>апись действий, которые выполняет функция</a:t>
            </a:r>
            <a:endParaRPr lang="ru-RU" dirty="0"/>
          </a:p>
          <a:p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main()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ru-RU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Privet! "</a:t>
            </a:r>
            <a:endParaRPr lang="en-US" dirty="0" smtClean="0">
              <a:solidFill>
                <a:srgbClr val="A31515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A31515"/>
                </a:solidFill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    "</a:t>
            </a:r>
            <a:r>
              <a:rPr lang="en-US" dirty="0" smtClean="0">
                <a:solidFill>
                  <a:srgbClr val="A31515"/>
                </a:solidFill>
                <a:latin typeface="Consolas" panose="020B0609020204030204" pitchFamily="49" charset="0"/>
              </a:rPr>
              <a:t>Bonjour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! </a:t>
            </a:r>
            <a:r>
              <a:rPr lang="en-US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endParaRPr lang="en-US" dirty="0" smtClean="0">
              <a:solidFill>
                <a:srgbClr val="A31515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A31515"/>
                </a:solidFill>
                <a:latin typeface="Consolas" panose="020B0609020204030204" pitchFamily="49" charset="0"/>
              </a:rPr>
              <a:t>       "Hello!\n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0;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ru-RU" dirty="0"/>
          </a:p>
        </p:txBody>
      </p:sp>
      <p:sp>
        <p:nvSpPr>
          <p:cNvPr id="5" name="Rectangle 4"/>
          <p:cNvSpPr/>
          <p:nvPr/>
        </p:nvSpPr>
        <p:spPr>
          <a:xfrm>
            <a:off x="6197600" y="1988840"/>
            <a:ext cx="4290888" cy="2952328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6266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dirty="0" smtClean="0"/>
              <a:t>Описание функций </a:t>
            </a:r>
            <a:r>
              <a:rPr lang="ru-RU" dirty="0" smtClean="0"/>
              <a:t>на языке Си</a:t>
            </a:r>
            <a:r>
              <a:rPr lang="en-US" baseline="30000" dirty="0"/>
              <a:t> h = 10Km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Прототип</a:t>
            </a:r>
            <a:endParaRPr lang="ru-RU" dirty="0" smtClean="0"/>
          </a:p>
          <a:p>
            <a:pPr lvl="1"/>
            <a:r>
              <a:rPr lang="ru-RU" dirty="0" smtClean="0"/>
              <a:t>Тип результата</a:t>
            </a:r>
          </a:p>
          <a:p>
            <a:pPr lvl="2"/>
            <a:r>
              <a:rPr lang="ru-RU" dirty="0" smtClean="0"/>
              <a:t>Если </a:t>
            </a:r>
            <a:r>
              <a:rPr lang="ru-RU" dirty="0" err="1" smtClean="0"/>
              <a:t>void</a:t>
            </a:r>
            <a:r>
              <a:rPr lang="ru-RU" dirty="0" smtClean="0"/>
              <a:t>, то аналог процедуры в языке Паскаль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Имя функции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Список формальных параметров функции</a:t>
            </a:r>
          </a:p>
          <a:p>
            <a:pPr lvl="2"/>
            <a:r>
              <a:rPr lang="ru-RU" dirty="0" smtClean="0">
                <a:solidFill>
                  <a:schemeClr val="bg1"/>
                </a:solidFill>
              </a:rPr>
              <a:t>Начиная с С89</a:t>
            </a:r>
          </a:p>
          <a:p>
            <a:r>
              <a:rPr lang="ru-RU" dirty="0" smtClean="0"/>
              <a:t>Тело</a:t>
            </a:r>
            <a:endParaRPr lang="en-US" dirty="0" smtClean="0"/>
          </a:p>
          <a:p>
            <a:pPr lvl="1"/>
            <a:r>
              <a:rPr lang="ru-RU" dirty="0"/>
              <a:t>З</a:t>
            </a:r>
            <a:r>
              <a:rPr lang="ru-RU" dirty="0" smtClean="0"/>
              <a:t>апись действий, которые выполняет функция</a:t>
            </a:r>
            <a:endParaRPr lang="ru-RU" dirty="0"/>
          </a:p>
          <a:p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main()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ru-RU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Privet! "</a:t>
            </a:r>
            <a:endParaRPr lang="en-US" dirty="0" smtClean="0">
              <a:solidFill>
                <a:srgbClr val="A31515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A31515"/>
                </a:solidFill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    "</a:t>
            </a:r>
            <a:r>
              <a:rPr lang="en-US" dirty="0" smtClean="0">
                <a:solidFill>
                  <a:srgbClr val="A31515"/>
                </a:solidFill>
                <a:latin typeface="Consolas" panose="020B0609020204030204" pitchFamily="49" charset="0"/>
              </a:rPr>
              <a:t>Bonjour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! </a:t>
            </a:r>
            <a:r>
              <a:rPr lang="en-US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endParaRPr lang="en-US" dirty="0" smtClean="0">
              <a:solidFill>
                <a:srgbClr val="A31515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A31515"/>
                </a:solidFill>
                <a:latin typeface="Consolas" panose="020B0609020204030204" pitchFamily="49" charset="0"/>
              </a:rPr>
              <a:t>       "Hello!\n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0;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ru-RU" dirty="0"/>
          </a:p>
        </p:txBody>
      </p:sp>
      <p:sp>
        <p:nvSpPr>
          <p:cNvPr id="5" name="Rectangle 4"/>
          <p:cNvSpPr/>
          <p:nvPr/>
        </p:nvSpPr>
        <p:spPr>
          <a:xfrm>
            <a:off x="6197600" y="1484784"/>
            <a:ext cx="762496" cy="648072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1017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dirty="0" smtClean="0"/>
              <a:t>Описание функций </a:t>
            </a:r>
            <a:r>
              <a:rPr lang="ru-RU" dirty="0" smtClean="0"/>
              <a:t>на языке Си</a:t>
            </a:r>
            <a:r>
              <a:rPr lang="en-US" baseline="30000" dirty="0"/>
              <a:t> h = 10Km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Прототип</a:t>
            </a:r>
            <a:endParaRPr lang="ru-RU" dirty="0" smtClean="0"/>
          </a:p>
          <a:p>
            <a:pPr lvl="1"/>
            <a:r>
              <a:rPr lang="ru-RU" dirty="0" smtClean="0"/>
              <a:t>Тип результата</a:t>
            </a:r>
          </a:p>
          <a:p>
            <a:pPr lvl="2"/>
            <a:r>
              <a:rPr lang="ru-RU" dirty="0" smtClean="0"/>
              <a:t>Если </a:t>
            </a:r>
            <a:r>
              <a:rPr lang="ru-RU" dirty="0" err="1" smtClean="0"/>
              <a:t>void</a:t>
            </a:r>
            <a:r>
              <a:rPr lang="ru-RU" dirty="0" smtClean="0"/>
              <a:t>, то аналог процедуры в языке Паскаль</a:t>
            </a:r>
          </a:p>
          <a:p>
            <a:pPr lvl="1"/>
            <a:r>
              <a:rPr lang="ru-RU" dirty="0" smtClean="0"/>
              <a:t>Имя функции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Список формальных параметров функции</a:t>
            </a:r>
          </a:p>
          <a:p>
            <a:pPr lvl="2"/>
            <a:r>
              <a:rPr lang="ru-RU" dirty="0" smtClean="0">
                <a:solidFill>
                  <a:schemeClr val="bg1"/>
                </a:solidFill>
              </a:rPr>
              <a:t>Начиная с С89</a:t>
            </a:r>
          </a:p>
          <a:p>
            <a:r>
              <a:rPr lang="ru-RU" dirty="0" smtClean="0"/>
              <a:t>Тело</a:t>
            </a:r>
            <a:endParaRPr lang="en-US" dirty="0" smtClean="0"/>
          </a:p>
          <a:p>
            <a:pPr lvl="1"/>
            <a:r>
              <a:rPr lang="ru-RU" dirty="0"/>
              <a:t>З</a:t>
            </a:r>
            <a:r>
              <a:rPr lang="ru-RU" dirty="0" smtClean="0"/>
              <a:t>апись действий, которые выполняет функция</a:t>
            </a:r>
            <a:endParaRPr lang="ru-RU" dirty="0"/>
          </a:p>
          <a:p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main()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ru-RU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Privet! "</a:t>
            </a:r>
            <a:endParaRPr lang="en-US" dirty="0" smtClean="0">
              <a:solidFill>
                <a:srgbClr val="A31515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A31515"/>
                </a:solidFill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    "</a:t>
            </a:r>
            <a:r>
              <a:rPr lang="en-US" dirty="0" smtClean="0">
                <a:solidFill>
                  <a:srgbClr val="A31515"/>
                </a:solidFill>
                <a:latin typeface="Consolas" panose="020B0609020204030204" pitchFamily="49" charset="0"/>
              </a:rPr>
              <a:t>Bonjour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! </a:t>
            </a:r>
            <a:r>
              <a:rPr lang="en-US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endParaRPr lang="en-US" dirty="0" smtClean="0">
              <a:solidFill>
                <a:srgbClr val="A31515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A31515"/>
                </a:solidFill>
                <a:latin typeface="Consolas" panose="020B0609020204030204" pitchFamily="49" charset="0"/>
              </a:rPr>
              <a:t>       "Hello!\n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0;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ru-RU" dirty="0"/>
          </a:p>
        </p:txBody>
      </p:sp>
      <p:sp>
        <p:nvSpPr>
          <p:cNvPr id="5" name="Rectangle 4"/>
          <p:cNvSpPr/>
          <p:nvPr/>
        </p:nvSpPr>
        <p:spPr>
          <a:xfrm>
            <a:off x="6960096" y="1484784"/>
            <a:ext cx="936104" cy="648072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4214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dirty="0" smtClean="0"/>
              <a:t>Описание функций </a:t>
            </a:r>
            <a:r>
              <a:rPr lang="ru-RU" dirty="0" smtClean="0"/>
              <a:t>на языке Си</a:t>
            </a:r>
            <a:r>
              <a:rPr lang="en-US" baseline="30000" dirty="0"/>
              <a:t> h = 10Km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Прототип</a:t>
            </a:r>
            <a:endParaRPr lang="ru-RU" dirty="0" smtClean="0"/>
          </a:p>
          <a:p>
            <a:pPr lvl="1"/>
            <a:r>
              <a:rPr lang="ru-RU" dirty="0" smtClean="0"/>
              <a:t>Тип результата</a:t>
            </a:r>
          </a:p>
          <a:p>
            <a:pPr lvl="2"/>
            <a:r>
              <a:rPr lang="ru-RU" dirty="0" smtClean="0"/>
              <a:t>Если </a:t>
            </a:r>
            <a:r>
              <a:rPr lang="ru-RU" dirty="0" err="1" smtClean="0"/>
              <a:t>void</a:t>
            </a:r>
            <a:r>
              <a:rPr lang="ru-RU" dirty="0" smtClean="0"/>
              <a:t>, то аналог процедуры в языке Паскаль</a:t>
            </a:r>
          </a:p>
          <a:p>
            <a:pPr lvl="1"/>
            <a:r>
              <a:rPr lang="ru-RU" dirty="0" smtClean="0"/>
              <a:t>Имя функции</a:t>
            </a:r>
          </a:p>
          <a:p>
            <a:pPr lvl="1"/>
            <a:r>
              <a:rPr lang="ru-RU" dirty="0" smtClean="0"/>
              <a:t>Список формальных параметров функции</a:t>
            </a:r>
          </a:p>
          <a:p>
            <a:pPr lvl="2"/>
            <a:r>
              <a:rPr lang="ru-RU" dirty="0" smtClean="0"/>
              <a:t>Начиная с С89</a:t>
            </a:r>
          </a:p>
          <a:p>
            <a:r>
              <a:rPr lang="ru-RU" dirty="0" smtClean="0"/>
              <a:t>Тело</a:t>
            </a:r>
            <a:endParaRPr lang="en-US" dirty="0" smtClean="0"/>
          </a:p>
          <a:p>
            <a:pPr lvl="1"/>
            <a:r>
              <a:rPr lang="ru-RU" dirty="0"/>
              <a:t>З</a:t>
            </a:r>
            <a:r>
              <a:rPr lang="ru-RU" dirty="0" smtClean="0"/>
              <a:t>апись действий, которые выполняет функция</a:t>
            </a:r>
            <a:endParaRPr lang="ru-RU" dirty="0"/>
          </a:p>
          <a:p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main()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ru-RU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Privet! "</a:t>
            </a:r>
            <a:endParaRPr lang="en-US" dirty="0" smtClean="0">
              <a:solidFill>
                <a:srgbClr val="A31515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A31515"/>
                </a:solidFill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    "</a:t>
            </a:r>
            <a:r>
              <a:rPr lang="en-US" dirty="0" smtClean="0">
                <a:solidFill>
                  <a:srgbClr val="A31515"/>
                </a:solidFill>
                <a:latin typeface="Consolas" panose="020B0609020204030204" pitchFamily="49" charset="0"/>
              </a:rPr>
              <a:t>Bonjour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! </a:t>
            </a:r>
            <a:r>
              <a:rPr lang="en-US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endParaRPr lang="en-US" dirty="0" smtClean="0">
              <a:solidFill>
                <a:srgbClr val="A31515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A31515"/>
                </a:solidFill>
                <a:latin typeface="Consolas" panose="020B0609020204030204" pitchFamily="49" charset="0"/>
              </a:rPr>
              <a:t>       "Hello!\n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0;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ru-RU" dirty="0"/>
          </a:p>
        </p:txBody>
      </p:sp>
      <p:sp>
        <p:nvSpPr>
          <p:cNvPr id="5" name="Rectangle 4"/>
          <p:cNvSpPr/>
          <p:nvPr/>
        </p:nvSpPr>
        <p:spPr>
          <a:xfrm>
            <a:off x="7853067" y="1484784"/>
            <a:ext cx="403173" cy="648072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4071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dirty="0"/>
              <a:t>Понятие </a:t>
            </a:r>
            <a:r>
              <a:rPr lang="ru-RU" dirty="0" smtClean="0"/>
              <a:t>подпрограммы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en-US" sz="2000" dirty="0" smtClean="0"/>
          </a:p>
          <a:p>
            <a:pPr marL="0" indent="0">
              <a:buNone/>
            </a:pPr>
            <a:endParaRPr lang="ru-RU" sz="1600" dirty="0"/>
          </a:p>
        </p:txBody>
      </p:sp>
      <p:grpSp>
        <p:nvGrpSpPr>
          <p:cNvPr id="11" name="Group 10"/>
          <p:cNvGrpSpPr/>
          <p:nvPr/>
        </p:nvGrpSpPr>
        <p:grpSpPr>
          <a:xfrm>
            <a:off x="609599" y="2924944"/>
            <a:ext cx="4363209" cy="3240361"/>
            <a:chOff x="609599" y="2924944"/>
            <a:chExt cx="4363209" cy="3240361"/>
          </a:xfrm>
        </p:grpSpPr>
        <p:grpSp>
          <p:nvGrpSpPr>
            <p:cNvPr id="6" name="Группа 5"/>
            <p:cNvGrpSpPr/>
            <p:nvPr/>
          </p:nvGrpSpPr>
          <p:grpSpPr>
            <a:xfrm>
              <a:off x="609599" y="2924944"/>
              <a:ext cx="3987017" cy="3240361"/>
              <a:chOff x="794305" y="2652219"/>
              <a:chExt cx="4224469" cy="3455470"/>
            </a:xfrm>
          </p:grpSpPr>
          <p:pic>
            <p:nvPicPr>
              <p:cNvPr id="1026" name="Picture 2" descr="Maurice Vincent Wilkes 1980 (3).jpg"/>
              <p:cNvPicPr>
                <a:picLocks noChangeAspect="1" noChangeArrowheads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5916"/>
              <a:stretch/>
            </p:blipFill>
            <p:spPr bwMode="auto">
              <a:xfrm>
                <a:off x="794305" y="2652219"/>
                <a:ext cx="4224469" cy="2980927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" name="TextBox 4"/>
              <p:cNvSpPr txBox="1"/>
              <p:nvPr/>
            </p:nvSpPr>
            <p:spPr>
              <a:xfrm>
                <a:off x="794305" y="5661248"/>
                <a:ext cx="4190421" cy="446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sz="1600" dirty="0" smtClean="0"/>
                  <a:t>Сэр Морис Уилкс 1913-2010</a:t>
                </a:r>
                <a:endParaRPr lang="ru-RU" sz="1600" dirty="0"/>
              </a:p>
            </p:txBody>
          </p:sp>
        </p:grpSp>
        <p:sp>
          <p:nvSpPr>
            <p:cNvPr id="10" name="TextBox 9"/>
            <p:cNvSpPr txBox="1"/>
            <p:nvPr/>
          </p:nvSpPr>
          <p:spPr>
            <a:xfrm rot="16200000">
              <a:off x="3298151" y="4322602"/>
              <a:ext cx="30723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hlinkClick r:id="rId3"/>
                </a:rPr>
                <a:t>https://</a:t>
              </a:r>
              <a:r>
                <a:rPr lang="en-US" sz="1200" dirty="0" smtClean="0">
                  <a:hlinkClick r:id="rId3"/>
                </a:rPr>
                <a:t>en.wikipedia.org/wiki/Maurice_Wilkes</a:t>
              </a:r>
              <a:endParaRPr lang="ru-RU" sz="1200" dirty="0" smtClean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8650691" y="1906432"/>
            <a:ext cx="2937979" cy="4402295"/>
            <a:chOff x="8328248" y="1893108"/>
            <a:chExt cx="2937979" cy="4402295"/>
          </a:xfrm>
        </p:grpSpPr>
        <p:grpSp>
          <p:nvGrpSpPr>
            <p:cNvPr id="7" name="Группа 6"/>
            <p:cNvGrpSpPr/>
            <p:nvPr/>
          </p:nvGrpSpPr>
          <p:grpSpPr>
            <a:xfrm>
              <a:off x="8328248" y="2911619"/>
              <a:ext cx="2813505" cy="3344643"/>
              <a:chOff x="9594467" y="236700"/>
              <a:chExt cx="1817108" cy="2160145"/>
            </a:xfrm>
          </p:grpSpPr>
          <p:pic>
            <p:nvPicPr>
              <p:cNvPr id="1028" name="Picture 4" descr="EDSAC (14) (cropped).jp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731262" y="236700"/>
                <a:ext cx="1476609" cy="1845762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" name="TextBox 7"/>
              <p:cNvSpPr txBox="1"/>
              <p:nvPr/>
            </p:nvSpPr>
            <p:spPr>
              <a:xfrm>
                <a:off x="9594467" y="2122870"/>
                <a:ext cx="1817108" cy="2739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ru-RU" sz="1600" dirty="0" smtClean="0"/>
                  <a:t>Дэвид </a:t>
                </a:r>
                <a:r>
                  <a:rPr lang="ru-RU" sz="1600" dirty="0" err="1" smtClean="0"/>
                  <a:t>Уилер</a:t>
                </a:r>
                <a:r>
                  <a:rPr lang="ru-RU" sz="1600" dirty="0" smtClean="0"/>
                  <a:t> 1927-2004</a:t>
                </a:r>
                <a:endParaRPr lang="ru-RU" sz="1600" dirty="0"/>
              </a:p>
            </p:txBody>
          </p:sp>
        </p:grpSp>
        <p:sp>
          <p:nvSpPr>
            <p:cNvPr id="12" name="TextBox 11"/>
            <p:cNvSpPr txBox="1"/>
            <p:nvPr/>
          </p:nvSpPr>
          <p:spPr>
            <a:xfrm rot="16200000">
              <a:off x="8926580" y="3955756"/>
              <a:ext cx="440229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hlinkClick r:id="rId5"/>
                </a:rPr>
                <a:t>https</a:t>
              </a:r>
              <a:r>
                <a:rPr lang="en-US" sz="1200" dirty="0">
                  <a:hlinkClick r:id="rId5"/>
                </a:rPr>
                <a:t>://en.wikipedia.org/wiki/David_Wheeler_(computer_scientist</a:t>
              </a:r>
              <a:r>
                <a:rPr lang="en-US" sz="1200" dirty="0" smtClean="0">
                  <a:hlinkClick r:id="rId5"/>
                </a:rPr>
                <a:t>)</a:t>
              </a:r>
              <a:endParaRPr lang="ru-RU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362557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dirty="0" smtClean="0"/>
              <a:t>Прототип до и после </a:t>
            </a:r>
            <a:r>
              <a:rPr lang="en-US" dirty="0" smtClean="0"/>
              <a:t>C89</a:t>
            </a:r>
            <a:r>
              <a:rPr lang="en-US" baseline="30000" dirty="0" smtClean="0"/>
              <a:t> </a:t>
            </a:r>
            <a:r>
              <a:rPr lang="en-US" baseline="30000" dirty="0"/>
              <a:t>h = 10Km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ru-RU" sz="2000" dirty="0">
                <a:solidFill>
                  <a:schemeClr val="bg1"/>
                </a:solidFill>
              </a:rPr>
              <a:t>До С89</a:t>
            </a:r>
            <a:br>
              <a:rPr lang="ru-RU" sz="2000" dirty="0">
                <a:solidFill>
                  <a:schemeClr val="bg1"/>
                </a:solidFill>
              </a:rPr>
            </a:br>
            <a:r>
              <a:rPr lang="ru-RU" sz="1800" dirty="0">
                <a:solidFill>
                  <a:schemeClr val="bg1"/>
                </a:solidFill>
              </a:rPr>
              <a:t>тип имя ( список-идентификаторов </a:t>
            </a:r>
            <a:r>
              <a:rPr lang="ru-RU" sz="1800" baseline="-25000" dirty="0">
                <a:solidFill>
                  <a:schemeClr val="bg1"/>
                </a:solidFill>
              </a:rPr>
              <a:t>опционально</a:t>
            </a:r>
            <a:r>
              <a:rPr lang="ru-RU" sz="1800" dirty="0">
                <a:solidFill>
                  <a:schemeClr val="bg1"/>
                </a:solidFill>
              </a:rPr>
              <a:t> )</a:t>
            </a:r>
            <a:r>
              <a:rPr lang="ru-RU" sz="2000" dirty="0">
                <a:solidFill>
                  <a:schemeClr val="bg1"/>
                </a:solidFill>
              </a:rPr>
              <a:t/>
            </a:r>
            <a:br>
              <a:rPr lang="ru-RU" sz="2000" dirty="0">
                <a:solidFill>
                  <a:schemeClr val="bg1"/>
                </a:solidFill>
              </a:rPr>
            </a:br>
            <a:r>
              <a:rPr lang="ru-RU" sz="2000" dirty="0">
                <a:solidFill>
                  <a:schemeClr val="bg1"/>
                </a:solidFill>
              </a:rPr>
              <a:t>список-объявлений;</a:t>
            </a:r>
            <a:br>
              <a:rPr lang="ru-RU" sz="2000" dirty="0">
                <a:solidFill>
                  <a:schemeClr val="bg1"/>
                </a:solidFill>
              </a:rPr>
            </a:br>
            <a:endParaRPr lang="ru-RU" sz="2000" dirty="0">
              <a:solidFill>
                <a:schemeClr val="bg1"/>
              </a:solidFill>
            </a:endParaRPr>
          </a:p>
          <a:p>
            <a:r>
              <a:rPr lang="ru-RU" sz="2000" dirty="0">
                <a:solidFill>
                  <a:schemeClr val="bg1"/>
                </a:solidFill>
              </a:rPr>
              <a:t>Задаёт только тип результата</a:t>
            </a:r>
          </a:p>
          <a:p>
            <a:pPr marL="68580" indent="0">
              <a:buNone/>
            </a:pPr>
            <a:endParaRPr lang="ru-RU" sz="2000" dirty="0">
              <a:solidFill>
                <a:schemeClr val="bg1"/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sz="2000" dirty="0" smtClean="0">
                <a:solidFill>
                  <a:schemeClr val="bg1"/>
                </a:solidFill>
              </a:rPr>
              <a:t>Начиная </a:t>
            </a:r>
            <a:r>
              <a:rPr lang="ru-RU" sz="2000" dirty="0">
                <a:solidFill>
                  <a:schemeClr val="bg1"/>
                </a:solidFill>
              </a:rPr>
              <a:t>с С89</a:t>
            </a:r>
            <a:br>
              <a:rPr lang="ru-RU" sz="2000" dirty="0">
                <a:solidFill>
                  <a:schemeClr val="bg1"/>
                </a:solidFill>
              </a:rPr>
            </a:br>
            <a:r>
              <a:rPr lang="ru-RU" sz="2000" dirty="0">
                <a:solidFill>
                  <a:schemeClr val="bg1"/>
                </a:solidFill>
              </a:rPr>
              <a:t>тип имя ( список-типов-параметров )</a:t>
            </a:r>
            <a:br>
              <a:rPr lang="ru-RU" sz="2000" dirty="0">
                <a:solidFill>
                  <a:schemeClr val="bg1"/>
                </a:solidFill>
              </a:rPr>
            </a:br>
            <a:endParaRPr lang="ru-RU" sz="2000" dirty="0">
              <a:solidFill>
                <a:schemeClr val="bg1"/>
              </a:solidFill>
            </a:endParaRPr>
          </a:p>
          <a:p>
            <a:r>
              <a:rPr lang="ru-RU" sz="2000" dirty="0">
                <a:solidFill>
                  <a:schemeClr val="bg1"/>
                </a:solidFill>
              </a:rPr>
              <a:t>Задаёт тип результата, типы формальных параметров и их число</a:t>
            </a:r>
          </a:p>
          <a:p>
            <a:endParaRPr lang="ru-RU" sz="2000" dirty="0">
              <a:solidFill>
                <a:schemeClr val="bg1"/>
              </a:solidFill>
            </a:endParaRPr>
          </a:p>
          <a:p>
            <a:r>
              <a:rPr lang="ru-RU" sz="2000" dirty="0">
                <a:solidFill>
                  <a:schemeClr val="bg1"/>
                </a:solidFill>
              </a:rPr>
              <a:t>Если список-типов-параметров заканчивается лексемами </a:t>
            </a:r>
            <a:r>
              <a:rPr lang="en-US" sz="2000" dirty="0">
                <a:solidFill>
                  <a:schemeClr val="bg1"/>
                </a:solidFill>
              </a:rPr>
              <a:t>',' '…'</a:t>
            </a:r>
            <a:r>
              <a:rPr lang="ru-RU" sz="2000" dirty="0">
                <a:solidFill>
                  <a:schemeClr val="bg1"/>
                </a:solidFill>
              </a:rPr>
              <a:t>, то функция имеет переменное число параметров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endParaRPr lang="ru-RU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8160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dirty="0" smtClean="0"/>
              <a:t>Прототип до и после </a:t>
            </a:r>
            <a:r>
              <a:rPr lang="en-US" dirty="0" smtClean="0"/>
              <a:t>C89</a:t>
            </a:r>
            <a:r>
              <a:rPr lang="en-US" baseline="30000" dirty="0" smtClean="0"/>
              <a:t> </a:t>
            </a:r>
            <a:r>
              <a:rPr lang="en-US" baseline="30000" dirty="0"/>
              <a:t>h = 10Km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ru-RU" sz="2000" dirty="0"/>
              <a:t>До С89</a:t>
            </a:r>
            <a:br>
              <a:rPr lang="ru-RU" sz="2000" dirty="0"/>
            </a:br>
            <a:r>
              <a:rPr lang="ru-RU" sz="1800" dirty="0"/>
              <a:t>тип имя ( список-идентификаторов </a:t>
            </a:r>
            <a:r>
              <a:rPr lang="ru-RU" sz="1800" baseline="-25000" dirty="0"/>
              <a:t>опционально</a:t>
            </a:r>
            <a:r>
              <a:rPr lang="ru-RU" sz="1800" dirty="0"/>
              <a:t> )</a:t>
            </a:r>
            <a:r>
              <a:rPr lang="ru-RU" sz="2000" dirty="0"/>
              <a:t/>
            </a:r>
            <a:br>
              <a:rPr lang="ru-RU" sz="2000" dirty="0"/>
            </a:br>
            <a:r>
              <a:rPr lang="ru-RU" sz="2000" dirty="0"/>
              <a:t>список-объявлений;</a:t>
            </a:r>
            <a:br>
              <a:rPr lang="ru-RU" sz="2000" dirty="0"/>
            </a:br>
            <a:endParaRPr lang="ru-RU" sz="2000" dirty="0"/>
          </a:p>
          <a:p>
            <a:r>
              <a:rPr lang="ru-RU" sz="2000" dirty="0">
                <a:solidFill>
                  <a:schemeClr val="bg1"/>
                </a:solidFill>
              </a:rPr>
              <a:t>Задаёт только тип результата</a:t>
            </a:r>
          </a:p>
          <a:p>
            <a:pPr marL="68580" indent="0">
              <a:buNone/>
            </a:pPr>
            <a:endParaRPr lang="ru-RU" sz="2000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sz="2000" dirty="0" smtClean="0">
                <a:solidFill>
                  <a:schemeClr val="bg1"/>
                </a:solidFill>
              </a:rPr>
              <a:t>Начиная </a:t>
            </a:r>
            <a:r>
              <a:rPr lang="ru-RU" sz="2000" dirty="0">
                <a:solidFill>
                  <a:schemeClr val="bg1"/>
                </a:solidFill>
              </a:rPr>
              <a:t>с С89</a:t>
            </a:r>
            <a:br>
              <a:rPr lang="ru-RU" sz="2000" dirty="0">
                <a:solidFill>
                  <a:schemeClr val="bg1"/>
                </a:solidFill>
              </a:rPr>
            </a:br>
            <a:r>
              <a:rPr lang="ru-RU" sz="2000" dirty="0">
                <a:solidFill>
                  <a:schemeClr val="bg1"/>
                </a:solidFill>
              </a:rPr>
              <a:t>тип имя ( список-типов-параметров )</a:t>
            </a:r>
            <a:br>
              <a:rPr lang="ru-RU" sz="2000" dirty="0">
                <a:solidFill>
                  <a:schemeClr val="bg1"/>
                </a:solidFill>
              </a:rPr>
            </a:br>
            <a:endParaRPr lang="ru-RU" sz="2000" dirty="0">
              <a:solidFill>
                <a:schemeClr val="bg1"/>
              </a:solidFill>
            </a:endParaRPr>
          </a:p>
          <a:p>
            <a:r>
              <a:rPr lang="ru-RU" sz="2000" dirty="0">
                <a:solidFill>
                  <a:schemeClr val="bg1"/>
                </a:solidFill>
              </a:rPr>
              <a:t>Задаёт тип результата, типы формальных параметров и их число</a:t>
            </a:r>
          </a:p>
          <a:p>
            <a:endParaRPr lang="ru-RU" sz="2000" dirty="0">
              <a:solidFill>
                <a:schemeClr val="bg1"/>
              </a:solidFill>
            </a:endParaRPr>
          </a:p>
          <a:p>
            <a:r>
              <a:rPr lang="ru-RU" sz="2000" dirty="0">
                <a:solidFill>
                  <a:schemeClr val="bg1"/>
                </a:solidFill>
              </a:rPr>
              <a:t>Если список-типов-параметров заканчивается лексемами </a:t>
            </a:r>
            <a:r>
              <a:rPr lang="en-US" sz="2000" dirty="0">
                <a:solidFill>
                  <a:schemeClr val="bg1"/>
                </a:solidFill>
              </a:rPr>
              <a:t>',' '…'</a:t>
            </a:r>
            <a:r>
              <a:rPr lang="ru-RU" sz="2000" dirty="0">
                <a:solidFill>
                  <a:schemeClr val="bg1"/>
                </a:solidFill>
              </a:rPr>
              <a:t>, то функция имеет переменное число параметров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endParaRPr lang="ru-RU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7449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dirty="0" smtClean="0"/>
              <a:t>Прототип до и после </a:t>
            </a:r>
            <a:r>
              <a:rPr lang="en-US" dirty="0" smtClean="0"/>
              <a:t>C89</a:t>
            </a:r>
            <a:r>
              <a:rPr lang="en-US" baseline="30000" dirty="0" smtClean="0"/>
              <a:t> </a:t>
            </a:r>
            <a:r>
              <a:rPr lang="en-US" baseline="30000" dirty="0"/>
              <a:t>h = 10Km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ru-RU" sz="2000" dirty="0"/>
              <a:t>До С89</a:t>
            </a:r>
            <a:br>
              <a:rPr lang="ru-RU" sz="2000" dirty="0"/>
            </a:br>
            <a:r>
              <a:rPr lang="ru-RU" sz="1800" dirty="0"/>
              <a:t>тип имя ( список-идентификаторов </a:t>
            </a:r>
            <a:r>
              <a:rPr lang="ru-RU" sz="1800" baseline="-25000" dirty="0"/>
              <a:t>опционально</a:t>
            </a:r>
            <a:r>
              <a:rPr lang="ru-RU" sz="1800" dirty="0"/>
              <a:t> )</a:t>
            </a:r>
            <a:r>
              <a:rPr lang="ru-RU" sz="2000" dirty="0"/>
              <a:t/>
            </a:r>
            <a:br>
              <a:rPr lang="ru-RU" sz="2000" dirty="0"/>
            </a:br>
            <a:r>
              <a:rPr lang="ru-RU" sz="2000" dirty="0"/>
              <a:t>список-объявлений;</a:t>
            </a:r>
            <a:br>
              <a:rPr lang="ru-RU" sz="2000" dirty="0"/>
            </a:br>
            <a:endParaRPr lang="ru-RU" sz="2000" dirty="0"/>
          </a:p>
          <a:p>
            <a:r>
              <a:rPr lang="ru-RU" sz="2000" dirty="0"/>
              <a:t>Задаёт только тип результата</a:t>
            </a:r>
          </a:p>
          <a:p>
            <a:pPr marL="68580" indent="0">
              <a:buNone/>
            </a:pPr>
            <a:endParaRPr lang="ru-RU" sz="2000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sz="2000" dirty="0" smtClean="0">
                <a:solidFill>
                  <a:schemeClr val="bg1"/>
                </a:solidFill>
              </a:rPr>
              <a:t>Начиная </a:t>
            </a:r>
            <a:r>
              <a:rPr lang="ru-RU" sz="2000" dirty="0">
                <a:solidFill>
                  <a:schemeClr val="bg1"/>
                </a:solidFill>
              </a:rPr>
              <a:t>с С89</a:t>
            </a:r>
            <a:br>
              <a:rPr lang="ru-RU" sz="2000" dirty="0">
                <a:solidFill>
                  <a:schemeClr val="bg1"/>
                </a:solidFill>
              </a:rPr>
            </a:br>
            <a:r>
              <a:rPr lang="ru-RU" sz="2000" dirty="0">
                <a:solidFill>
                  <a:schemeClr val="bg1"/>
                </a:solidFill>
              </a:rPr>
              <a:t>тип имя ( список-типов-параметров )</a:t>
            </a:r>
            <a:br>
              <a:rPr lang="ru-RU" sz="2000" dirty="0">
                <a:solidFill>
                  <a:schemeClr val="bg1"/>
                </a:solidFill>
              </a:rPr>
            </a:br>
            <a:endParaRPr lang="ru-RU" sz="2000" dirty="0">
              <a:solidFill>
                <a:schemeClr val="bg1"/>
              </a:solidFill>
            </a:endParaRPr>
          </a:p>
          <a:p>
            <a:r>
              <a:rPr lang="ru-RU" sz="2000" dirty="0">
                <a:solidFill>
                  <a:schemeClr val="bg1"/>
                </a:solidFill>
              </a:rPr>
              <a:t>Задаёт тип результата, типы формальных параметров и их число</a:t>
            </a:r>
          </a:p>
          <a:p>
            <a:endParaRPr lang="ru-RU" sz="2000" dirty="0">
              <a:solidFill>
                <a:schemeClr val="bg1"/>
              </a:solidFill>
            </a:endParaRPr>
          </a:p>
          <a:p>
            <a:r>
              <a:rPr lang="ru-RU" sz="2000" dirty="0">
                <a:solidFill>
                  <a:schemeClr val="bg1"/>
                </a:solidFill>
              </a:rPr>
              <a:t>Если список-типов-параметров заканчивается лексемами </a:t>
            </a:r>
            <a:r>
              <a:rPr lang="en-US" sz="2000" dirty="0">
                <a:solidFill>
                  <a:schemeClr val="bg1"/>
                </a:solidFill>
              </a:rPr>
              <a:t>',' '…'</a:t>
            </a:r>
            <a:r>
              <a:rPr lang="ru-RU" sz="2000" dirty="0">
                <a:solidFill>
                  <a:schemeClr val="bg1"/>
                </a:solidFill>
              </a:rPr>
              <a:t>, то функция имеет переменное число параметров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endParaRPr lang="ru-RU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197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dirty="0" smtClean="0"/>
              <a:t>Прототип до и после </a:t>
            </a:r>
            <a:r>
              <a:rPr lang="en-US" dirty="0" smtClean="0"/>
              <a:t>C89</a:t>
            </a:r>
            <a:r>
              <a:rPr lang="en-US" baseline="30000" dirty="0" smtClean="0"/>
              <a:t> </a:t>
            </a:r>
            <a:r>
              <a:rPr lang="en-US" baseline="30000" dirty="0"/>
              <a:t>h = 10Km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ru-RU" sz="2000" dirty="0"/>
              <a:t>До С89</a:t>
            </a:r>
            <a:br>
              <a:rPr lang="ru-RU" sz="2000" dirty="0"/>
            </a:br>
            <a:r>
              <a:rPr lang="ru-RU" sz="1800" dirty="0"/>
              <a:t>тип имя ( список-идентификаторов </a:t>
            </a:r>
            <a:r>
              <a:rPr lang="ru-RU" sz="1800" baseline="-25000" dirty="0"/>
              <a:t>опционально</a:t>
            </a:r>
            <a:r>
              <a:rPr lang="ru-RU" sz="1800" dirty="0"/>
              <a:t> )</a:t>
            </a:r>
            <a:r>
              <a:rPr lang="ru-RU" sz="2000" dirty="0"/>
              <a:t/>
            </a:r>
            <a:br>
              <a:rPr lang="ru-RU" sz="2000" dirty="0"/>
            </a:br>
            <a:r>
              <a:rPr lang="ru-RU" sz="2000" dirty="0"/>
              <a:t>список-объявлений;</a:t>
            </a:r>
            <a:br>
              <a:rPr lang="ru-RU" sz="2000" dirty="0"/>
            </a:br>
            <a:endParaRPr lang="ru-RU" sz="2000" dirty="0"/>
          </a:p>
          <a:p>
            <a:r>
              <a:rPr lang="ru-RU" sz="2000" dirty="0"/>
              <a:t>Задаёт только тип результата</a:t>
            </a:r>
          </a:p>
          <a:p>
            <a:pPr marL="68580" indent="0">
              <a:buNone/>
            </a:pPr>
            <a:endParaRPr lang="ru-RU" sz="2000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sz="2000" dirty="0" smtClean="0">
                <a:solidFill>
                  <a:schemeClr val="bg1"/>
                </a:solidFill>
              </a:rPr>
              <a:t>Начиная </a:t>
            </a:r>
            <a:r>
              <a:rPr lang="ru-RU" sz="2000" dirty="0">
                <a:solidFill>
                  <a:schemeClr val="bg1"/>
                </a:solidFill>
              </a:rPr>
              <a:t>с С89</a:t>
            </a:r>
            <a:br>
              <a:rPr lang="ru-RU" sz="2000" dirty="0">
                <a:solidFill>
                  <a:schemeClr val="bg1"/>
                </a:solidFill>
              </a:rPr>
            </a:br>
            <a:r>
              <a:rPr lang="ru-RU" sz="2000" dirty="0">
                <a:solidFill>
                  <a:schemeClr val="bg1"/>
                </a:solidFill>
              </a:rPr>
              <a:t>тип имя ( список-типов-параметров )</a:t>
            </a:r>
            <a:br>
              <a:rPr lang="ru-RU" sz="2000" dirty="0">
                <a:solidFill>
                  <a:schemeClr val="bg1"/>
                </a:solidFill>
              </a:rPr>
            </a:br>
            <a:endParaRPr lang="ru-RU" sz="2000" dirty="0">
              <a:solidFill>
                <a:schemeClr val="bg1"/>
              </a:solidFill>
            </a:endParaRPr>
          </a:p>
          <a:p>
            <a:r>
              <a:rPr lang="ru-RU" sz="2000" dirty="0">
                <a:solidFill>
                  <a:schemeClr val="bg1"/>
                </a:solidFill>
              </a:rPr>
              <a:t>Задаёт тип результата, типы формальных параметров и их число</a:t>
            </a:r>
          </a:p>
          <a:p>
            <a:endParaRPr lang="ru-RU" sz="2000" dirty="0">
              <a:solidFill>
                <a:schemeClr val="bg1"/>
              </a:solidFill>
            </a:endParaRPr>
          </a:p>
          <a:p>
            <a:r>
              <a:rPr lang="ru-RU" sz="2000" dirty="0">
                <a:solidFill>
                  <a:schemeClr val="bg1"/>
                </a:solidFill>
              </a:rPr>
              <a:t>Если список-типов-параметров заканчивается лексемами </a:t>
            </a:r>
            <a:r>
              <a:rPr lang="en-US" sz="2000" dirty="0">
                <a:solidFill>
                  <a:schemeClr val="bg1"/>
                </a:solidFill>
              </a:rPr>
              <a:t>',' '…'</a:t>
            </a:r>
            <a:r>
              <a:rPr lang="ru-RU" sz="2000" dirty="0">
                <a:solidFill>
                  <a:schemeClr val="bg1"/>
                </a:solidFill>
              </a:rPr>
              <a:t>, то функция имеет переменное число параметров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endParaRPr lang="ru-RU" sz="36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9600" y="4648836"/>
            <a:ext cx="5384800" cy="147732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AddIntInt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(x, y)</a:t>
            </a:r>
            <a:r>
              <a:rPr lang="ru-RU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ru-RU" sz="16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//</a:t>
            </a:r>
            <a:r>
              <a:rPr lang="ru-RU" sz="1600" dirty="0">
                <a:solidFill>
                  <a:srgbClr val="6A9955"/>
                </a:solidFill>
                <a:latin typeface="Consolas" panose="020B0609020204030204" pitchFamily="49" charset="0"/>
              </a:rPr>
              <a:t> </a:t>
            </a:r>
            <a:r>
              <a:rPr lang="ru-RU" sz="16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даже</a:t>
            </a:r>
            <a:r>
              <a:rPr lang="ru-RU" sz="1600" dirty="0">
                <a:solidFill>
                  <a:srgbClr val="6A9955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6A9955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6A9955"/>
                </a:solidFill>
                <a:latin typeface="Consolas" panose="020B0609020204030204" pitchFamily="49" charset="0"/>
              </a:rPr>
              <a:t>AddIntInt</a:t>
            </a:r>
            <a:r>
              <a:rPr lang="en-US" sz="16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()</a:t>
            </a:r>
            <a:r>
              <a:rPr 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x, y;</a:t>
            </a:r>
          </a:p>
          <a:p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 smtClean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x + y;</a:t>
            </a:r>
          </a:p>
          <a:p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8499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dirty="0" smtClean="0"/>
              <a:t>Прототип до и после </a:t>
            </a:r>
            <a:r>
              <a:rPr lang="en-US" dirty="0" smtClean="0"/>
              <a:t>C89</a:t>
            </a:r>
            <a:r>
              <a:rPr lang="en-US" baseline="30000" dirty="0" smtClean="0"/>
              <a:t> </a:t>
            </a:r>
            <a:r>
              <a:rPr lang="en-US" baseline="30000" dirty="0"/>
              <a:t>h = 10Km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ru-RU" sz="2000" dirty="0"/>
              <a:t>До С89</a:t>
            </a:r>
            <a:br>
              <a:rPr lang="ru-RU" sz="2000" dirty="0"/>
            </a:br>
            <a:r>
              <a:rPr lang="ru-RU" sz="1800" dirty="0"/>
              <a:t>тип имя ( список-идентификаторов </a:t>
            </a:r>
            <a:r>
              <a:rPr lang="ru-RU" sz="1800" baseline="-25000" dirty="0"/>
              <a:t>опционально</a:t>
            </a:r>
            <a:r>
              <a:rPr lang="ru-RU" sz="1800" dirty="0"/>
              <a:t> )</a:t>
            </a:r>
            <a:r>
              <a:rPr lang="ru-RU" sz="2000" dirty="0"/>
              <a:t/>
            </a:r>
            <a:br>
              <a:rPr lang="ru-RU" sz="2000" dirty="0"/>
            </a:br>
            <a:r>
              <a:rPr lang="ru-RU" sz="2000" dirty="0"/>
              <a:t>список-объявлений;</a:t>
            </a:r>
            <a:br>
              <a:rPr lang="ru-RU" sz="2000" dirty="0"/>
            </a:br>
            <a:endParaRPr lang="ru-RU" sz="2000" dirty="0"/>
          </a:p>
          <a:p>
            <a:r>
              <a:rPr lang="ru-RU" sz="2000" dirty="0"/>
              <a:t>Задаёт только тип результата</a:t>
            </a:r>
          </a:p>
          <a:p>
            <a:pPr marL="68580" indent="0">
              <a:buNone/>
            </a:pPr>
            <a:endParaRPr lang="ru-RU" sz="2000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sz="2000" dirty="0" smtClean="0"/>
              <a:t>Начиная </a:t>
            </a:r>
            <a:r>
              <a:rPr lang="ru-RU" sz="2000" dirty="0"/>
              <a:t>с С89</a:t>
            </a:r>
            <a:br>
              <a:rPr lang="ru-RU" sz="2000" dirty="0"/>
            </a:br>
            <a:r>
              <a:rPr lang="ru-RU" sz="2000" dirty="0"/>
              <a:t>тип имя ( список-типов-параметров )</a:t>
            </a:r>
            <a:br>
              <a:rPr lang="ru-RU" sz="2000" dirty="0"/>
            </a:br>
            <a:endParaRPr lang="ru-RU" sz="2000" dirty="0"/>
          </a:p>
          <a:p>
            <a:r>
              <a:rPr lang="ru-RU" sz="2000" dirty="0">
                <a:solidFill>
                  <a:schemeClr val="bg1"/>
                </a:solidFill>
              </a:rPr>
              <a:t>Задаёт тип результата, типы формальных параметров и их число</a:t>
            </a:r>
          </a:p>
          <a:p>
            <a:endParaRPr lang="ru-RU" sz="2000" dirty="0">
              <a:solidFill>
                <a:schemeClr val="bg1"/>
              </a:solidFill>
            </a:endParaRPr>
          </a:p>
          <a:p>
            <a:r>
              <a:rPr lang="ru-RU" sz="2000" dirty="0">
                <a:solidFill>
                  <a:schemeClr val="bg1"/>
                </a:solidFill>
              </a:rPr>
              <a:t>Если список-типов-параметров заканчивается лексемами </a:t>
            </a:r>
            <a:r>
              <a:rPr lang="en-US" sz="2000" dirty="0">
                <a:solidFill>
                  <a:schemeClr val="bg1"/>
                </a:solidFill>
              </a:rPr>
              <a:t>',' '…'</a:t>
            </a:r>
            <a:r>
              <a:rPr lang="ru-RU" sz="2000" dirty="0">
                <a:solidFill>
                  <a:schemeClr val="bg1"/>
                </a:solidFill>
              </a:rPr>
              <a:t>, то функция имеет переменное число параметров</a:t>
            </a:r>
          </a:p>
          <a:p>
            <a:endParaRPr lang="en-US" sz="2000" dirty="0"/>
          </a:p>
          <a:p>
            <a:endParaRPr lang="ru-RU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609600" y="4648836"/>
            <a:ext cx="5384800" cy="147732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AddIntInt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(x, y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r>
              <a:rPr lang="ru-RU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ru-RU" sz="16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//</a:t>
            </a:r>
            <a:r>
              <a:rPr lang="ru-RU" sz="1600" dirty="0">
                <a:solidFill>
                  <a:srgbClr val="6A9955"/>
                </a:solidFill>
                <a:latin typeface="Consolas" panose="020B0609020204030204" pitchFamily="49" charset="0"/>
              </a:rPr>
              <a:t> даже </a:t>
            </a:r>
            <a:r>
              <a:rPr lang="en-US" sz="1600" dirty="0" err="1">
                <a:solidFill>
                  <a:srgbClr val="6A9955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6A9955"/>
                </a:solidFill>
                <a:latin typeface="Consolas" panose="020B0609020204030204" pitchFamily="49" charset="0"/>
              </a:rPr>
              <a:t>AddIntInt</a:t>
            </a:r>
            <a:r>
              <a:rPr lang="en-US" sz="16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();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x, y;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x + y;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985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dirty="0" smtClean="0"/>
              <a:t>Прототип до и после </a:t>
            </a:r>
            <a:r>
              <a:rPr lang="en-US" dirty="0" smtClean="0"/>
              <a:t>C89</a:t>
            </a:r>
            <a:r>
              <a:rPr lang="en-US" baseline="30000" dirty="0" smtClean="0"/>
              <a:t> </a:t>
            </a:r>
            <a:r>
              <a:rPr lang="en-US" baseline="30000" dirty="0"/>
              <a:t>h = 10Km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ru-RU" sz="2000" dirty="0"/>
              <a:t>До С89</a:t>
            </a:r>
            <a:br>
              <a:rPr lang="ru-RU" sz="2000" dirty="0"/>
            </a:br>
            <a:r>
              <a:rPr lang="ru-RU" sz="1800" dirty="0"/>
              <a:t>тип имя ( список-идентификаторов </a:t>
            </a:r>
            <a:r>
              <a:rPr lang="ru-RU" sz="1800" baseline="-25000" dirty="0"/>
              <a:t>опционально</a:t>
            </a:r>
            <a:r>
              <a:rPr lang="ru-RU" sz="1800" dirty="0"/>
              <a:t> )</a:t>
            </a:r>
            <a:r>
              <a:rPr lang="ru-RU" sz="2000" dirty="0"/>
              <a:t/>
            </a:r>
            <a:br>
              <a:rPr lang="ru-RU" sz="2000" dirty="0"/>
            </a:br>
            <a:r>
              <a:rPr lang="ru-RU" sz="2000" dirty="0"/>
              <a:t>список-объявлений;</a:t>
            </a:r>
            <a:br>
              <a:rPr lang="ru-RU" sz="2000" dirty="0"/>
            </a:br>
            <a:endParaRPr lang="ru-RU" sz="2000" dirty="0"/>
          </a:p>
          <a:p>
            <a:r>
              <a:rPr lang="ru-RU" sz="2000" dirty="0"/>
              <a:t>Задаёт только тип результата</a:t>
            </a:r>
          </a:p>
          <a:p>
            <a:pPr marL="68580" indent="0">
              <a:buNone/>
            </a:pPr>
            <a:endParaRPr lang="ru-RU" sz="2000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sz="2000" dirty="0" smtClean="0"/>
              <a:t>Начиная </a:t>
            </a:r>
            <a:r>
              <a:rPr lang="ru-RU" sz="2000" dirty="0"/>
              <a:t>с С89</a:t>
            </a:r>
            <a:br>
              <a:rPr lang="ru-RU" sz="2000" dirty="0"/>
            </a:br>
            <a:r>
              <a:rPr lang="ru-RU" sz="2000" dirty="0"/>
              <a:t>тип имя ( список-типов-параметров )</a:t>
            </a:r>
            <a:br>
              <a:rPr lang="ru-RU" sz="2000" dirty="0"/>
            </a:br>
            <a:endParaRPr lang="ru-RU" sz="2000" dirty="0"/>
          </a:p>
          <a:p>
            <a:r>
              <a:rPr lang="ru-RU" sz="2000" dirty="0"/>
              <a:t>Задаёт тип результата, типы формальных параметров и их число</a:t>
            </a:r>
          </a:p>
          <a:p>
            <a:endParaRPr lang="ru-RU" sz="2000" dirty="0"/>
          </a:p>
          <a:p>
            <a:r>
              <a:rPr lang="ru-RU" sz="2000" dirty="0">
                <a:solidFill>
                  <a:schemeClr val="bg1"/>
                </a:solidFill>
              </a:rPr>
              <a:t>Если список-типов-параметров заканчивается лексемами </a:t>
            </a:r>
            <a:r>
              <a:rPr lang="en-US" sz="2000" dirty="0">
                <a:solidFill>
                  <a:schemeClr val="bg1"/>
                </a:solidFill>
              </a:rPr>
              <a:t>',' '…'</a:t>
            </a:r>
            <a:r>
              <a:rPr lang="ru-RU" sz="2000" dirty="0">
                <a:solidFill>
                  <a:schemeClr val="bg1"/>
                </a:solidFill>
              </a:rPr>
              <a:t>, то функция имеет переменное число параметров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endParaRPr lang="ru-RU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609600" y="4648836"/>
            <a:ext cx="5384800" cy="147732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AddIntInt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(x, y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r>
              <a:rPr lang="ru-RU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ru-RU" sz="1600" dirty="0">
                <a:solidFill>
                  <a:srgbClr val="6A9955"/>
                </a:solidFill>
                <a:latin typeface="Consolas" panose="020B0609020204030204" pitchFamily="49" charset="0"/>
              </a:rPr>
              <a:t>// даже </a:t>
            </a:r>
            <a:r>
              <a:rPr lang="en-US" sz="1600" dirty="0" err="1">
                <a:solidFill>
                  <a:srgbClr val="6A9955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6A9955"/>
                </a:solidFill>
                <a:latin typeface="Consolas" panose="020B0609020204030204" pitchFamily="49" charset="0"/>
              </a:rPr>
              <a:t>AddIntInt</a:t>
            </a:r>
            <a:r>
              <a:rPr lang="en-US" sz="16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();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x, y;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x + y;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5825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dirty="0" smtClean="0"/>
              <a:t>Прототип до и после </a:t>
            </a:r>
            <a:r>
              <a:rPr lang="en-US" dirty="0" smtClean="0"/>
              <a:t>C89</a:t>
            </a:r>
            <a:r>
              <a:rPr lang="en-US" baseline="30000" dirty="0" smtClean="0"/>
              <a:t> </a:t>
            </a:r>
            <a:r>
              <a:rPr lang="en-US" baseline="30000" dirty="0"/>
              <a:t>h = 10Km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ru-RU" sz="2000" dirty="0"/>
              <a:t>До С89</a:t>
            </a:r>
            <a:br>
              <a:rPr lang="ru-RU" sz="2000" dirty="0"/>
            </a:br>
            <a:r>
              <a:rPr lang="ru-RU" sz="1800" dirty="0"/>
              <a:t>тип имя ( список-идентификаторов </a:t>
            </a:r>
            <a:r>
              <a:rPr lang="ru-RU" sz="1800" baseline="-25000" dirty="0"/>
              <a:t>опционально</a:t>
            </a:r>
            <a:r>
              <a:rPr lang="ru-RU" sz="1800" dirty="0"/>
              <a:t> )</a:t>
            </a:r>
            <a:r>
              <a:rPr lang="ru-RU" sz="2000" dirty="0"/>
              <a:t/>
            </a:r>
            <a:br>
              <a:rPr lang="ru-RU" sz="2000" dirty="0"/>
            </a:br>
            <a:r>
              <a:rPr lang="ru-RU" sz="2000" dirty="0"/>
              <a:t>список-объявлений;</a:t>
            </a:r>
            <a:br>
              <a:rPr lang="ru-RU" sz="2000" dirty="0"/>
            </a:br>
            <a:endParaRPr lang="ru-RU" sz="2000" dirty="0"/>
          </a:p>
          <a:p>
            <a:r>
              <a:rPr lang="ru-RU" sz="2000" dirty="0"/>
              <a:t>Задаёт только тип результата</a:t>
            </a:r>
          </a:p>
          <a:p>
            <a:pPr marL="68580" indent="0">
              <a:buNone/>
            </a:pPr>
            <a:endParaRPr lang="ru-RU" sz="2000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sz="2000" dirty="0" smtClean="0"/>
              <a:t>Начиная </a:t>
            </a:r>
            <a:r>
              <a:rPr lang="ru-RU" sz="2000" dirty="0"/>
              <a:t>с С89</a:t>
            </a:r>
            <a:br>
              <a:rPr lang="ru-RU" sz="2000" dirty="0"/>
            </a:br>
            <a:r>
              <a:rPr lang="ru-RU" sz="2000" dirty="0"/>
              <a:t>тип имя ( список-типов-параметров )</a:t>
            </a:r>
            <a:br>
              <a:rPr lang="ru-RU" sz="2000" dirty="0"/>
            </a:br>
            <a:endParaRPr lang="ru-RU" sz="2000" dirty="0"/>
          </a:p>
          <a:p>
            <a:r>
              <a:rPr lang="ru-RU" sz="2000" dirty="0"/>
              <a:t>Задаёт тип результата, типы формальных параметров и их число</a:t>
            </a:r>
          </a:p>
          <a:p>
            <a:endParaRPr lang="ru-RU" sz="2000" dirty="0"/>
          </a:p>
          <a:p>
            <a:r>
              <a:rPr lang="ru-RU" sz="2000" dirty="0"/>
              <a:t>Если список-типов-параметров заканчивается лексемами </a:t>
            </a:r>
            <a:r>
              <a:rPr lang="en-US" sz="2000" dirty="0"/>
              <a:t>',' '…'</a:t>
            </a:r>
            <a:r>
              <a:rPr lang="ru-RU" sz="2000" dirty="0"/>
              <a:t>, то функция имеет переменное число параметров</a:t>
            </a:r>
          </a:p>
          <a:p>
            <a:endParaRPr lang="en-US" sz="2000" dirty="0"/>
          </a:p>
          <a:p>
            <a:endParaRPr lang="ru-RU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609600" y="4648836"/>
            <a:ext cx="5384800" cy="147732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AddIntInt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(x, y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r>
              <a:rPr lang="ru-RU" dirty="0">
                <a:solidFill>
                  <a:srgbClr val="6A9955"/>
                </a:solidFill>
                <a:latin typeface="Consolas" panose="020B0609020204030204" pitchFamily="49" charset="0"/>
              </a:rPr>
              <a:t> </a:t>
            </a:r>
            <a:r>
              <a:rPr lang="ru-RU" sz="1600" dirty="0">
                <a:solidFill>
                  <a:srgbClr val="6A9955"/>
                </a:solidFill>
                <a:latin typeface="Consolas" panose="020B0609020204030204" pitchFamily="49" charset="0"/>
              </a:rPr>
              <a:t>// даже </a:t>
            </a:r>
            <a:r>
              <a:rPr lang="en-US" sz="1600" dirty="0" err="1">
                <a:solidFill>
                  <a:srgbClr val="6A9955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6A9955"/>
                </a:solidFill>
                <a:latin typeface="Consolas" panose="020B0609020204030204" pitchFamily="49" charset="0"/>
              </a:rPr>
              <a:t>AddIntInt</a:t>
            </a:r>
            <a:r>
              <a:rPr 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();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x, y;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x + y;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6194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dirty="0" smtClean="0"/>
              <a:t>Прототип до и после </a:t>
            </a:r>
            <a:r>
              <a:rPr lang="en-US" dirty="0" smtClean="0"/>
              <a:t>C89</a:t>
            </a:r>
            <a:r>
              <a:rPr lang="en-US" baseline="30000" dirty="0" smtClean="0"/>
              <a:t> </a:t>
            </a:r>
            <a:r>
              <a:rPr lang="en-US" baseline="30000" dirty="0"/>
              <a:t>h = 10Km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ru-RU" sz="2000" dirty="0"/>
              <a:t>До С89</a:t>
            </a:r>
            <a:br>
              <a:rPr lang="ru-RU" sz="2000" dirty="0"/>
            </a:br>
            <a:r>
              <a:rPr lang="ru-RU" sz="1800" dirty="0"/>
              <a:t>тип имя ( список-идентификаторов </a:t>
            </a:r>
            <a:r>
              <a:rPr lang="ru-RU" sz="1800" baseline="-25000" dirty="0"/>
              <a:t>опционально</a:t>
            </a:r>
            <a:r>
              <a:rPr lang="ru-RU" sz="1800" dirty="0"/>
              <a:t> )</a:t>
            </a:r>
            <a:r>
              <a:rPr lang="ru-RU" sz="2000" dirty="0"/>
              <a:t/>
            </a:r>
            <a:br>
              <a:rPr lang="ru-RU" sz="2000" dirty="0"/>
            </a:br>
            <a:r>
              <a:rPr lang="ru-RU" sz="2000" dirty="0"/>
              <a:t>список-объявлений;</a:t>
            </a:r>
            <a:br>
              <a:rPr lang="ru-RU" sz="2000" dirty="0"/>
            </a:br>
            <a:endParaRPr lang="ru-RU" sz="2000" dirty="0"/>
          </a:p>
          <a:p>
            <a:r>
              <a:rPr lang="ru-RU" sz="2000" dirty="0"/>
              <a:t>Задаёт только тип результата</a:t>
            </a:r>
          </a:p>
          <a:p>
            <a:pPr marL="68580" indent="0">
              <a:buNone/>
            </a:pPr>
            <a:endParaRPr lang="ru-RU" sz="2000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sz="2000" dirty="0" smtClean="0"/>
              <a:t>Начиная </a:t>
            </a:r>
            <a:r>
              <a:rPr lang="ru-RU" sz="2000" dirty="0"/>
              <a:t>с С89</a:t>
            </a:r>
            <a:br>
              <a:rPr lang="ru-RU" sz="2000" dirty="0"/>
            </a:br>
            <a:r>
              <a:rPr lang="ru-RU" sz="2000" dirty="0"/>
              <a:t>тип имя ( список-типов-параметров )</a:t>
            </a:r>
            <a:br>
              <a:rPr lang="ru-RU" sz="2000" dirty="0"/>
            </a:br>
            <a:endParaRPr lang="ru-RU" sz="2000" dirty="0"/>
          </a:p>
          <a:p>
            <a:r>
              <a:rPr lang="ru-RU" sz="2000" dirty="0"/>
              <a:t>Задаёт тип результата, типы формальных параметров и их число</a:t>
            </a:r>
          </a:p>
          <a:p>
            <a:endParaRPr lang="ru-RU" sz="2000" dirty="0"/>
          </a:p>
          <a:p>
            <a:r>
              <a:rPr lang="ru-RU" sz="2000" dirty="0"/>
              <a:t>Если список-типов-параметров заканчивается лексемами </a:t>
            </a:r>
            <a:r>
              <a:rPr lang="en-US" sz="2000" dirty="0"/>
              <a:t>',' '…'</a:t>
            </a:r>
            <a:r>
              <a:rPr lang="ru-RU" sz="2000" dirty="0"/>
              <a:t>, то функция имеет переменное число параметров</a:t>
            </a:r>
          </a:p>
          <a:p>
            <a:endParaRPr lang="en-US" sz="2000" dirty="0"/>
          </a:p>
          <a:p>
            <a:endParaRPr lang="ru-RU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609600" y="4648836"/>
            <a:ext cx="5384800" cy="147732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AddIntInt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(x, y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r>
              <a:rPr lang="ru-RU" dirty="0">
                <a:solidFill>
                  <a:srgbClr val="6A9955"/>
                </a:solidFill>
                <a:latin typeface="Consolas" panose="020B0609020204030204" pitchFamily="49" charset="0"/>
              </a:rPr>
              <a:t> </a:t>
            </a:r>
            <a:r>
              <a:rPr lang="ru-RU" sz="1600" dirty="0">
                <a:solidFill>
                  <a:srgbClr val="6A9955"/>
                </a:solidFill>
                <a:latin typeface="Consolas" panose="020B0609020204030204" pitchFamily="49" charset="0"/>
              </a:rPr>
              <a:t>// даже </a:t>
            </a:r>
            <a:r>
              <a:rPr lang="en-US" sz="1600" dirty="0" err="1">
                <a:solidFill>
                  <a:srgbClr val="6A9955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6A9955"/>
                </a:solidFill>
                <a:latin typeface="Consolas" panose="020B0609020204030204" pitchFamily="49" charset="0"/>
              </a:rPr>
              <a:t>AddIntInt</a:t>
            </a:r>
            <a:r>
              <a:rPr 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();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x, y;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x + y;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97600" y="4925835"/>
            <a:ext cx="5384800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AddIntInt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y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x + y;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1726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dirty="0" smtClean="0"/>
              <a:t>В</a:t>
            </a:r>
            <a:r>
              <a:rPr lang="ru-RU" dirty="0" smtClean="0"/>
              <a:t>ызов функции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ru-RU" dirty="0">
                <a:solidFill>
                  <a:schemeClr val="bg1"/>
                </a:solidFill>
              </a:rPr>
              <a:t>постфиксное-выражение(список-аргументов-выражений)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Требования к </a:t>
            </a:r>
            <a:r>
              <a:rPr lang="ru-RU" dirty="0" smtClean="0">
                <a:solidFill>
                  <a:schemeClr val="bg1"/>
                </a:solidFill>
              </a:rPr>
              <a:t>постфиксное-выражение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Объявленный и/или описанный идентификатор функции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Выражение типа «указатель на функцию» </a:t>
            </a:r>
            <a:endParaRPr lang="ru-RU" dirty="0" smtClean="0">
              <a:solidFill>
                <a:schemeClr val="bg1"/>
              </a:solidFill>
            </a:endParaRPr>
          </a:p>
          <a:p>
            <a:pPr lvl="2"/>
            <a:r>
              <a:rPr lang="ru-RU" dirty="0" smtClean="0">
                <a:solidFill>
                  <a:schemeClr val="bg1"/>
                </a:solidFill>
              </a:rPr>
              <a:t>Например</a:t>
            </a:r>
            <a:r>
              <a:rPr lang="ru-RU" dirty="0">
                <a:solidFill>
                  <a:schemeClr val="bg1"/>
                </a:solidFill>
              </a:rPr>
              <a:t>, переменная </a:t>
            </a:r>
            <a:r>
              <a:rPr lang="ru-RU" dirty="0" smtClean="0">
                <a:solidFill>
                  <a:schemeClr val="bg1"/>
                </a:solidFill>
              </a:rPr>
              <a:t>такого типа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Необъявленный идентификатор – обычно ошибка, но формально разрешено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Автоматически объявляет идентификатор как функцию, возвращающую </a:t>
            </a:r>
            <a:r>
              <a:rPr lang="ru-RU" dirty="0" err="1">
                <a:solidFill>
                  <a:schemeClr val="bg1"/>
                </a:solidFill>
              </a:rPr>
              <a:t>int</a:t>
            </a:r>
            <a:r>
              <a:rPr lang="ru-RU" dirty="0">
                <a:solidFill>
                  <a:schemeClr val="bg1"/>
                </a:solidFill>
              </a:rPr>
              <a:t> с неизвестным числом и типами параметров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Требования к </a:t>
            </a:r>
            <a:r>
              <a:rPr lang="ru-RU" dirty="0" smtClean="0">
                <a:solidFill>
                  <a:schemeClr val="bg1"/>
                </a:solidFill>
              </a:rPr>
              <a:t>список-аргументов-выражений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Соответствие </a:t>
            </a:r>
            <a:r>
              <a:rPr lang="ru-RU" dirty="0">
                <a:solidFill>
                  <a:schemeClr val="bg1"/>
                </a:solidFill>
              </a:rPr>
              <a:t>числа аргументов-выражений и числа параметров функции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Если число параметров известно, то строгая проверка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Если переменное число параметров, то число аргументов-выражений &gt;= число параметров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Соответствие </a:t>
            </a:r>
            <a:r>
              <a:rPr lang="ru-RU" dirty="0">
                <a:solidFill>
                  <a:schemeClr val="bg1"/>
                </a:solidFill>
              </a:rPr>
              <a:t>типов аргументов-выражений и типов параметров функции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Если типы известны, то строгая проверка и, возможно, неявное преобразование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Если типы неизвестны, то </a:t>
            </a:r>
            <a:r>
              <a:rPr lang="ru-RU" dirty="0" err="1">
                <a:solidFill>
                  <a:schemeClr val="bg1"/>
                </a:solidFill>
              </a:rPr>
              <a:t>float</a:t>
            </a:r>
            <a:r>
              <a:rPr lang="ru-RU" dirty="0">
                <a:solidFill>
                  <a:schemeClr val="bg1"/>
                </a:solidFill>
              </a:rPr>
              <a:t> -&gt; </a:t>
            </a:r>
            <a:r>
              <a:rPr lang="ru-RU" dirty="0" err="1">
                <a:solidFill>
                  <a:schemeClr val="bg1"/>
                </a:solidFill>
              </a:rPr>
              <a:t>double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и </a:t>
            </a:r>
            <a:r>
              <a:rPr lang="ru-RU" dirty="0">
                <a:solidFill>
                  <a:schemeClr val="bg1"/>
                </a:solidFill>
              </a:rPr>
              <a:t>целочисленное повышение</a:t>
            </a: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0772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dirty="0" smtClean="0"/>
              <a:t>В</a:t>
            </a:r>
            <a:r>
              <a:rPr lang="ru-RU" dirty="0" smtClean="0"/>
              <a:t>ызов функции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ru-RU" dirty="0"/>
              <a:t>постфиксное-выражение(список-аргументов-выражений)</a:t>
            </a:r>
          </a:p>
          <a:p>
            <a:endParaRPr lang="ru-RU" dirty="0" smtClean="0"/>
          </a:p>
          <a:p>
            <a:r>
              <a:rPr lang="ru-RU" dirty="0">
                <a:solidFill>
                  <a:schemeClr val="bg1"/>
                </a:solidFill>
              </a:rPr>
              <a:t>Требования к </a:t>
            </a:r>
            <a:r>
              <a:rPr lang="ru-RU" dirty="0" smtClean="0">
                <a:solidFill>
                  <a:schemeClr val="bg1"/>
                </a:solidFill>
              </a:rPr>
              <a:t>постфиксное-выражение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Объявленный и/или описанный идентификатор функции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Выражение типа «указатель на функцию» </a:t>
            </a:r>
            <a:endParaRPr lang="ru-RU" dirty="0" smtClean="0">
              <a:solidFill>
                <a:schemeClr val="bg1"/>
              </a:solidFill>
            </a:endParaRPr>
          </a:p>
          <a:p>
            <a:pPr lvl="2"/>
            <a:r>
              <a:rPr lang="ru-RU" dirty="0" smtClean="0">
                <a:solidFill>
                  <a:schemeClr val="bg1"/>
                </a:solidFill>
              </a:rPr>
              <a:t>Например</a:t>
            </a:r>
            <a:r>
              <a:rPr lang="ru-RU" dirty="0">
                <a:solidFill>
                  <a:schemeClr val="bg1"/>
                </a:solidFill>
              </a:rPr>
              <a:t>, переменная </a:t>
            </a:r>
            <a:r>
              <a:rPr lang="ru-RU" dirty="0" smtClean="0">
                <a:solidFill>
                  <a:schemeClr val="bg1"/>
                </a:solidFill>
              </a:rPr>
              <a:t>такого типа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Необъявленный идентификатор – обычно ошибка, но формально разрешено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Автоматически объявляет идентификатор как функцию, возвращающую </a:t>
            </a:r>
            <a:r>
              <a:rPr lang="ru-RU" dirty="0" err="1">
                <a:solidFill>
                  <a:schemeClr val="bg1"/>
                </a:solidFill>
              </a:rPr>
              <a:t>int</a:t>
            </a:r>
            <a:r>
              <a:rPr lang="ru-RU" dirty="0">
                <a:solidFill>
                  <a:schemeClr val="bg1"/>
                </a:solidFill>
              </a:rPr>
              <a:t> с неизвестным числом и типами параметров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Требования к </a:t>
            </a:r>
            <a:r>
              <a:rPr lang="ru-RU" dirty="0" smtClean="0">
                <a:solidFill>
                  <a:schemeClr val="bg1"/>
                </a:solidFill>
              </a:rPr>
              <a:t>список-аргументов-выражений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Соответствие </a:t>
            </a:r>
            <a:r>
              <a:rPr lang="ru-RU" dirty="0">
                <a:solidFill>
                  <a:schemeClr val="bg1"/>
                </a:solidFill>
              </a:rPr>
              <a:t>числа аргументов-выражений и числа параметров функции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Если число параметров известно, то строгая проверка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Если переменное число параметров, то число аргументов-выражений &gt;= число параметров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Соответствие </a:t>
            </a:r>
            <a:r>
              <a:rPr lang="ru-RU" dirty="0">
                <a:solidFill>
                  <a:schemeClr val="bg1"/>
                </a:solidFill>
              </a:rPr>
              <a:t>типов аргументов-выражений и типов параметров функции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Если типы известны, то строгая проверка и, возможно, неявное преобразование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Если типы неизвестны, то </a:t>
            </a:r>
            <a:r>
              <a:rPr lang="ru-RU" dirty="0" err="1">
                <a:solidFill>
                  <a:schemeClr val="bg1"/>
                </a:solidFill>
              </a:rPr>
              <a:t>float</a:t>
            </a:r>
            <a:r>
              <a:rPr lang="ru-RU" dirty="0">
                <a:solidFill>
                  <a:schemeClr val="bg1"/>
                </a:solidFill>
              </a:rPr>
              <a:t> -&gt; </a:t>
            </a:r>
            <a:r>
              <a:rPr lang="ru-RU" dirty="0" err="1">
                <a:solidFill>
                  <a:schemeClr val="bg1"/>
                </a:solidFill>
              </a:rPr>
              <a:t>double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и </a:t>
            </a:r>
            <a:r>
              <a:rPr lang="ru-RU" dirty="0">
                <a:solidFill>
                  <a:schemeClr val="bg1"/>
                </a:solidFill>
              </a:rPr>
              <a:t>целочисленное повышение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19403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dirty="0"/>
              <a:t>Понятие </a:t>
            </a:r>
            <a:r>
              <a:rPr lang="ru-RU" dirty="0" smtClean="0"/>
              <a:t>подпрограммы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Sir Maurice </a:t>
            </a:r>
            <a:r>
              <a:rPr lang="en-US" sz="2400" dirty="0" smtClean="0"/>
              <a:t>Wilkes</a:t>
            </a:r>
            <a:r>
              <a:rPr lang="ru-RU" sz="2400" dirty="0" smtClean="0"/>
              <a:t>, </a:t>
            </a:r>
            <a:r>
              <a:rPr lang="en-US" sz="2400" dirty="0" smtClean="0"/>
              <a:t>David Wheeler</a:t>
            </a:r>
            <a:r>
              <a:rPr lang="ru-RU" sz="2400" dirty="0" smtClean="0"/>
              <a:t>, </a:t>
            </a:r>
            <a:r>
              <a:rPr lang="en-US" sz="2400" dirty="0" smtClean="0"/>
              <a:t>Stanley Gill, The Preparation </a:t>
            </a:r>
            <a:r>
              <a:rPr lang="en-US" sz="2400" dirty="0"/>
              <a:t>of Programs </a:t>
            </a:r>
            <a:r>
              <a:rPr lang="en-US" sz="2400" dirty="0" smtClean="0"/>
              <a:t>for</a:t>
            </a:r>
            <a:r>
              <a:rPr lang="ru-RU" sz="2400" dirty="0" smtClean="0"/>
              <a:t> </a:t>
            </a:r>
            <a:r>
              <a:rPr lang="en-US" sz="2400" dirty="0" smtClean="0"/>
              <a:t>an </a:t>
            </a:r>
            <a:r>
              <a:rPr lang="en-US" sz="2400" dirty="0"/>
              <a:t>Electronic Digital </a:t>
            </a:r>
            <a:r>
              <a:rPr lang="en-US" sz="2400" dirty="0" smtClean="0"/>
              <a:t>Computer</a:t>
            </a:r>
            <a:r>
              <a:rPr lang="ru-RU" sz="2400" dirty="0" smtClean="0"/>
              <a:t>, </a:t>
            </a:r>
            <a:r>
              <a:rPr lang="en-US" sz="2400" dirty="0" smtClean="0"/>
              <a:t>Addison-Wesley, </a:t>
            </a:r>
            <a:r>
              <a:rPr lang="ru-RU" sz="2400" dirty="0" smtClean="0"/>
              <a:t>1951</a:t>
            </a:r>
            <a:endParaRPr lang="en-US" sz="2400" dirty="0" smtClean="0"/>
          </a:p>
          <a:p>
            <a:pPr lvl="1"/>
            <a:r>
              <a:rPr lang="en-US" sz="2000" dirty="0">
                <a:hlinkClick r:id="rId2"/>
              </a:rPr>
              <a:t>https://</a:t>
            </a:r>
            <a:r>
              <a:rPr lang="en-US" sz="2000" dirty="0" smtClean="0">
                <a:hlinkClick r:id="rId2"/>
              </a:rPr>
              <a:t>archive.org/details/programsforelect00wilk</a:t>
            </a:r>
            <a:r>
              <a:rPr lang="en-US" sz="2000" dirty="0" smtClean="0"/>
              <a:t>	</a:t>
            </a:r>
            <a:endParaRPr lang="en-US" sz="2000" dirty="0"/>
          </a:p>
          <a:p>
            <a:pPr lvl="1"/>
            <a:endParaRPr lang="en-US" sz="2000" dirty="0" smtClean="0"/>
          </a:p>
          <a:p>
            <a:pPr marL="0" indent="0">
              <a:buNone/>
            </a:pPr>
            <a:endParaRPr lang="ru-RU" sz="1600" dirty="0"/>
          </a:p>
        </p:txBody>
      </p:sp>
      <p:grpSp>
        <p:nvGrpSpPr>
          <p:cNvPr id="14" name="Group 13"/>
          <p:cNvGrpSpPr/>
          <p:nvPr/>
        </p:nvGrpSpPr>
        <p:grpSpPr>
          <a:xfrm>
            <a:off x="609599" y="2924944"/>
            <a:ext cx="4363209" cy="3240361"/>
            <a:chOff x="609599" y="2924944"/>
            <a:chExt cx="4363209" cy="3240361"/>
          </a:xfrm>
        </p:grpSpPr>
        <p:grpSp>
          <p:nvGrpSpPr>
            <p:cNvPr id="15" name="Группа 5"/>
            <p:cNvGrpSpPr/>
            <p:nvPr/>
          </p:nvGrpSpPr>
          <p:grpSpPr>
            <a:xfrm>
              <a:off x="609599" y="2924944"/>
              <a:ext cx="3987017" cy="3240361"/>
              <a:chOff x="794305" y="2652219"/>
              <a:chExt cx="4224469" cy="3455470"/>
            </a:xfrm>
          </p:grpSpPr>
          <p:pic>
            <p:nvPicPr>
              <p:cNvPr id="17" name="Picture 2" descr="Maurice Vincent Wilkes 1980 (3).jpg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5916"/>
              <a:stretch/>
            </p:blipFill>
            <p:spPr bwMode="auto">
              <a:xfrm>
                <a:off x="794305" y="2652219"/>
                <a:ext cx="4224469" cy="2980927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8" name="TextBox 17"/>
              <p:cNvSpPr txBox="1"/>
              <p:nvPr/>
            </p:nvSpPr>
            <p:spPr>
              <a:xfrm>
                <a:off x="794305" y="5661248"/>
                <a:ext cx="4190421" cy="446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sz="1600" dirty="0" smtClean="0"/>
                  <a:t>Сэр Морис Уилкс 1913-2010</a:t>
                </a:r>
                <a:endParaRPr lang="ru-RU" sz="1600" dirty="0"/>
              </a:p>
            </p:txBody>
          </p:sp>
        </p:grpSp>
        <p:sp>
          <p:nvSpPr>
            <p:cNvPr id="16" name="TextBox 15"/>
            <p:cNvSpPr txBox="1"/>
            <p:nvPr/>
          </p:nvSpPr>
          <p:spPr>
            <a:xfrm rot="16200000">
              <a:off x="3298151" y="4322602"/>
              <a:ext cx="30723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hlinkClick r:id="rId4"/>
                </a:rPr>
                <a:t>https://</a:t>
              </a:r>
              <a:r>
                <a:rPr lang="en-US" sz="1200" dirty="0" smtClean="0">
                  <a:hlinkClick r:id="rId4"/>
                </a:rPr>
                <a:t>en.wikipedia.org/wiki/Maurice_Wilkes</a:t>
              </a:r>
              <a:endParaRPr lang="ru-RU" sz="1200" dirty="0" smtClean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8650691" y="1906432"/>
            <a:ext cx="2937979" cy="4402295"/>
            <a:chOff x="8328248" y="1893108"/>
            <a:chExt cx="2937979" cy="4402295"/>
          </a:xfrm>
        </p:grpSpPr>
        <p:grpSp>
          <p:nvGrpSpPr>
            <p:cNvPr id="20" name="Группа 6"/>
            <p:cNvGrpSpPr/>
            <p:nvPr/>
          </p:nvGrpSpPr>
          <p:grpSpPr>
            <a:xfrm>
              <a:off x="8328248" y="2911619"/>
              <a:ext cx="2813505" cy="3344643"/>
              <a:chOff x="9594467" y="236700"/>
              <a:chExt cx="1817108" cy="2160145"/>
            </a:xfrm>
          </p:grpSpPr>
          <p:pic>
            <p:nvPicPr>
              <p:cNvPr id="22" name="Picture 4" descr="EDSAC (14) (cropped).jpg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731262" y="236700"/>
                <a:ext cx="1476609" cy="1845762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3" name="TextBox 22"/>
              <p:cNvSpPr txBox="1"/>
              <p:nvPr/>
            </p:nvSpPr>
            <p:spPr>
              <a:xfrm>
                <a:off x="9594467" y="2122870"/>
                <a:ext cx="1817108" cy="2739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ru-RU" sz="1600" dirty="0" smtClean="0"/>
                  <a:t>Дэвид </a:t>
                </a:r>
                <a:r>
                  <a:rPr lang="ru-RU" sz="1600" dirty="0" err="1" smtClean="0"/>
                  <a:t>Уилер</a:t>
                </a:r>
                <a:r>
                  <a:rPr lang="ru-RU" sz="1600" dirty="0" smtClean="0"/>
                  <a:t> 1927-2004</a:t>
                </a:r>
                <a:endParaRPr lang="ru-RU" sz="1600" dirty="0"/>
              </a:p>
            </p:txBody>
          </p:sp>
        </p:grpSp>
        <p:sp>
          <p:nvSpPr>
            <p:cNvPr id="21" name="TextBox 20"/>
            <p:cNvSpPr txBox="1"/>
            <p:nvPr/>
          </p:nvSpPr>
          <p:spPr>
            <a:xfrm rot="16200000">
              <a:off x="8926580" y="3955756"/>
              <a:ext cx="440229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hlinkClick r:id="rId6"/>
                </a:rPr>
                <a:t>https</a:t>
              </a:r>
              <a:r>
                <a:rPr lang="en-US" sz="1200" dirty="0">
                  <a:hlinkClick r:id="rId6"/>
                </a:rPr>
                <a:t>://en.wikipedia.org/wiki/David_Wheeler_(computer_scientist</a:t>
              </a:r>
              <a:r>
                <a:rPr lang="en-US" sz="1200" dirty="0" smtClean="0">
                  <a:hlinkClick r:id="rId6"/>
                </a:rPr>
                <a:t>)</a:t>
              </a:r>
              <a:endParaRPr lang="ru-RU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16937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dirty="0" smtClean="0"/>
              <a:t>В</a:t>
            </a:r>
            <a:r>
              <a:rPr lang="ru-RU" dirty="0" smtClean="0"/>
              <a:t>ызов функции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ru-RU" dirty="0"/>
              <a:t>постфиксное-выражение(список-аргументов-выражений)</a:t>
            </a:r>
          </a:p>
          <a:p>
            <a:endParaRPr lang="ru-RU" dirty="0" smtClean="0"/>
          </a:p>
          <a:p>
            <a:r>
              <a:rPr lang="ru-RU" dirty="0"/>
              <a:t>Требования к </a:t>
            </a:r>
            <a:r>
              <a:rPr lang="ru-RU" dirty="0" smtClean="0"/>
              <a:t>постфиксное-выражение</a:t>
            </a:r>
            <a:endParaRPr lang="ru-RU" dirty="0"/>
          </a:p>
          <a:p>
            <a:pPr lvl="1"/>
            <a:r>
              <a:rPr lang="ru-RU" dirty="0">
                <a:solidFill>
                  <a:schemeClr val="bg1"/>
                </a:solidFill>
              </a:rPr>
              <a:t>Объявленный и/или описанный идентификатор функции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Выражение типа «указатель на функцию» </a:t>
            </a:r>
            <a:endParaRPr lang="ru-RU" dirty="0" smtClean="0">
              <a:solidFill>
                <a:schemeClr val="bg1"/>
              </a:solidFill>
            </a:endParaRPr>
          </a:p>
          <a:p>
            <a:pPr lvl="2"/>
            <a:r>
              <a:rPr lang="ru-RU" dirty="0" smtClean="0">
                <a:solidFill>
                  <a:schemeClr val="bg1"/>
                </a:solidFill>
              </a:rPr>
              <a:t>Например</a:t>
            </a:r>
            <a:r>
              <a:rPr lang="ru-RU" dirty="0">
                <a:solidFill>
                  <a:schemeClr val="bg1"/>
                </a:solidFill>
              </a:rPr>
              <a:t>, переменная </a:t>
            </a:r>
            <a:r>
              <a:rPr lang="ru-RU" dirty="0" smtClean="0">
                <a:solidFill>
                  <a:schemeClr val="bg1"/>
                </a:solidFill>
              </a:rPr>
              <a:t>такого типа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Необъявленный идентификатор – обычно ошибка, но формально разрешено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Автоматически объявляет идентификатор как функцию, возвращающую </a:t>
            </a:r>
            <a:r>
              <a:rPr lang="ru-RU" dirty="0" err="1">
                <a:solidFill>
                  <a:schemeClr val="bg1"/>
                </a:solidFill>
              </a:rPr>
              <a:t>int</a:t>
            </a:r>
            <a:r>
              <a:rPr lang="ru-RU" dirty="0">
                <a:solidFill>
                  <a:schemeClr val="bg1"/>
                </a:solidFill>
              </a:rPr>
              <a:t> с неизвестным числом и типами параметров</a:t>
            </a:r>
          </a:p>
          <a:p>
            <a:endParaRPr lang="ru-RU" dirty="0" smtClean="0"/>
          </a:p>
          <a:p>
            <a:r>
              <a:rPr lang="ru-RU" dirty="0" smtClean="0"/>
              <a:t>Требования к </a:t>
            </a:r>
            <a:r>
              <a:rPr lang="ru-RU" dirty="0" smtClean="0"/>
              <a:t>список-аргументов-выражений</a:t>
            </a:r>
            <a:endParaRPr lang="ru-RU" dirty="0"/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Соответствие </a:t>
            </a:r>
            <a:r>
              <a:rPr lang="ru-RU" dirty="0">
                <a:solidFill>
                  <a:schemeClr val="bg1"/>
                </a:solidFill>
              </a:rPr>
              <a:t>числа аргументов-выражений и числа параметров функции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Если число параметров известно, то строгая проверка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Если переменное число параметров, то число аргументов-выражений &gt;= число параметров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Соответствие </a:t>
            </a:r>
            <a:r>
              <a:rPr lang="ru-RU" dirty="0">
                <a:solidFill>
                  <a:schemeClr val="bg1"/>
                </a:solidFill>
              </a:rPr>
              <a:t>типов аргументов-выражений и типов параметров функции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Если типы известны, то строгая проверка и, возможно, неявное преобразование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Если типы неизвестны, то </a:t>
            </a:r>
            <a:r>
              <a:rPr lang="ru-RU" dirty="0" err="1">
                <a:solidFill>
                  <a:schemeClr val="bg1"/>
                </a:solidFill>
              </a:rPr>
              <a:t>float</a:t>
            </a:r>
            <a:r>
              <a:rPr lang="ru-RU" dirty="0">
                <a:solidFill>
                  <a:schemeClr val="bg1"/>
                </a:solidFill>
              </a:rPr>
              <a:t> -&gt; </a:t>
            </a:r>
            <a:r>
              <a:rPr lang="ru-RU" dirty="0" err="1">
                <a:solidFill>
                  <a:schemeClr val="bg1"/>
                </a:solidFill>
              </a:rPr>
              <a:t>double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и </a:t>
            </a:r>
            <a:r>
              <a:rPr lang="ru-RU" dirty="0">
                <a:solidFill>
                  <a:schemeClr val="bg1"/>
                </a:solidFill>
              </a:rPr>
              <a:t>целочисленное повышение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87386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dirty="0" smtClean="0"/>
              <a:t>В</a:t>
            </a:r>
            <a:r>
              <a:rPr lang="ru-RU" dirty="0" smtClean="0"/>
              <a:t>ызов функции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ru-RU" dirty="0"/>
              <a:t>постфиксное-выражение(список-аргументов-выражений)</a:t>
            </a:r>
          </a:p>
          <a:p>
            <a:endParaRPr lang="ru-RU" dirty="0" smtClean="0"/>
          </a:p>
          <a:p>
            <a:r>
              <a:rPr lang="ru-RU" dirty="0"/>
              <a:t>Требования к </a:t>
            </a:r>
            <a:r>
              <a:rPr lang="ru-RU" dirty="0" smtClean="0"/>
              <a:t>постфиксное-выражение</a:t>
            </a:r>
            <a:endParaRPr lang="ru-RU" dirty="0"/>
          </a:p>
          <a:p>
            <a:pPr lvl="1"/>
            <a:r>
              <a:rPr lang="ru-RU" dirty="0"/>
              <a:t>Объявленный и/или описанный идентификатор функции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Выражение типа «указатель на функцию» </a:t>
            </a:r>
            <a:endParaRPr lang="ru-RU" dirty="0" smtClean="0">
              <a:solidFill>
                <a:schemeClr val="bg1"/>
              </a:solidFill>
            </a:endParaRPr>
          </a:p>
          <a:p>
            <a:pPr lvl="2"/>
            <a:r>
              <a:rPr lang="ru-RU" dirty="0" smtClean="0">
                <a:solidFill>
                  <a:schemeClr val="bg1"/>
                </a:solidFill>
              </a:rPr>
              <a:t>Например</a:t>
            </a:r>
            <a:r>
              <a:rPr lang="ru-RU" dirty="0">
                <a:solidFill>
                  <a:schemeClr val="bg1"/>
                </a:solidFill>
              </a:rPr>
              <a:t>, переменная </a:t>
            </a:r>
            <a:r>
              <a:rPr lang="ru-RU" dirty="0" smtClean="0">
                <a:solidFill>
                  <a:schemeClr val="bg1"/>
                </a:solidFill>
              </a:rPr>
              <a:t>такого типа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Необъявленный идентификатор – обычно ошибка, но формально разрешено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Автоматически объявляет идентификатор как функцию, возвращающую </a:t>
            </a:r>
            <a:r>
              <a:rPr lang="ru-RU" dirty="0" err="1">
                <a:solidFill>
                  <a:schemeClr val="bg1"/>
                </a:solidFill>
              </a:rPr>
              <a:t>int</a:t>
            </a:r>
            <a:r>
              <a:rPr lang="ru-RU" dirty="0">
                <a:solidFill>
                  <a:schemeClr val="bg1"/>
                </a:solidFill>
              </a:rPr>
              <a:t> с неизвестным числом и типами параметров</a:t>
            </a:r>
          </a:p>
          <a:p>
            <a:endParaRPr lang="ru-RU" dirty="0" smtClean="0"/>
          </a:p>
          <a:p>
            <a:r>
              <a:rPr lang="ru-RU" dirty="0" smtClean="0"/>
              <a:t>Требования к </a:t>
            </a:r>
            <a:r>
              <a:rPr lang="ru-RU" dirty="0" smtClean="0"/>
              <a:t>список-аргументов-выражений</a:t>
            </a:r>
            <a:endParaRPr lang="ru-RU" dirty="0"/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Соответствие </a:t>
            </a:r>
            <a:r>
              <a:rPr lang="ru-RU" dirty="0">
                <a:solidFill>
                  <a:schemeClr val="bg1"/>
                </a:solidFill>
              </a:rPr>
              <a:t>числа аргументов-выражений и числа параметров функции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Если число параметров известно, то строгая проверка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Если переменное число параметров, то число аргументов-выражений &gt;= число параметров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Соответствие </a:t>
            </a:r>
            <a:r>
              <a:rPr lang="ru-RU" dirty="0">
                <a:solidFill>
                  <a:schemeClr val="bg1"/>
                </a:solidFill>
              </a:rPr>
              <a:t>типов аргументов-выражений и типов параметров функции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Если типы известны, то строгая проверка и, возможно, неявное преобразование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Если типы неизвестны, то </a:t>
            </a:r>
            <a:r>
              <a:rPr lang="ru-RU" dirty="0" err="1">
                <a:solidFill>
                  <a:schemeClr val="bg1"/>
                </a:solidFill>
              </a:rPr>
              <a:t>float</a:t>
            </a:r>
            <a:r>
              <a:rPr lang="ru-RU" dirty="0">
                <a:solidFill>
                  <a:schemeClr val="bg1"/>
                </a:solidFill>
              </a:rPr>
              <a:t> -&gt; </a:t>
            </a:r>
            <a:r>
              <a:rPr lang="ru-RU" dirty="0" err="1">
                <a:solidFill>
                  <a:schemeClr val="bg1"/>
                </a:solidFill>
              </a:rPr>
              <a:t>double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и </a:t>
            </a:r>
            <a:r>
              <a:rPr lang="ru-RU" dirty="0">
                <a:solidFill>
                  <a:schemeClr val="bg1"/>
                </a:solidFill>
              </a:rPr>
              <a:t>целочисленное повышение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20234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dirty="0" smtClean="0"/>
              <a:t>В</a:t>
            </a:r>
            <a:r>
              <a:rPr lang="ru-RU" dirty="0" smtClean="0"/>
              <a:t>ызов функции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ru-RU" dirty="0"/>
              <a:t>постфиксное-выражение(список-аргументов-выражений)</a:t>
            </a:r>
          </a:p>
          <a:p>
            <a:endParaRPr lang="ru-RU" dirty="0" smtClean="0"/>
          </a:p>
          <a:p>
            <a:r>
              <a:rPr lang="ru-RU" dirty="0"/>
              <a:t>Требования к </a:t>
            </a:r>
            <a:r>
              <a:rPr lang="ru-RU" dirty="0" smtClean="0"/>
              <a:t>постфиксное-выражение</a:t>
            </a:r>
            <a:endParaRPr lang="ru-RU" dirty="0"/>
          </a:p>
          <a:p>
            <a:pPr lvl="1"/>
            <a:r>
              <a:rPr lang="ru-RU" dirty="0"/>
              <a:t>Объявленный и/или описанный идентификатор функции</a:t>
            </a:r>
          </a:p>
          <a:p>
            <a:pPr lvl="1"/>
            <a:r>
              <a:rPr lang="ru-RU" dirty="0"/>
              <a:t>Выражение типа «указатель на функцию» </a:t>
            </a:r>
            <a:endParaRPr lang="ru-RU" dirty="0" smtClean="0"/>
          </a:p>
          <a:p>
            <a:pPr lvl="2"/>
            <a:r>
              <a:rPr lang="ru-RU" dirty="0" smtClean="0"/>
              <a:t>Например</a:t>
            </a:r>
            <a:r>
              <a:rPr lang="ru-RU" dirty="0"/>
              <a:t>, переменная </a:t>
            </a:r>
            <a:r>
              <a:rPr lang="ru-RU" dirty="0" smtClean="0"/>
              <a:t>такого типа</a:t>
            </a:r>
            <a:endParaRPr lang="ru-RU" dirty="0"/>
          </a:p>
          <a:p>
            <a:pPr lvl="1"/>
            <a:r>
              <a:rPr lang="ru-RU" dirty="0">
                <a:solidFill>
                  <a:schemeClr val="bg1"/>
                </a:solidFill>
              </a:rPr>
              <a:t>Необъявленный идентификатор – обычно ошибка, но формально разрешено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Автоматически объявляет идентификатор как функцию, возвращающую </a:t>
            </a:r>
            <a:r>
              <a:rPr lang="ru-RU" dirty="0" err="1">
                <a:solidFill>
                  <a:schemeClr val="bg1"/>
                </a:solidFill>
              </a:rPr>
              <a:t>int</a:t>
            </a:r>
            <a:r>
              <a:rPr lang="ru-RU" dirty="0">
                <a:solidFill>
                  <a:schemeClr val="bg1"/>
                </a:solidFill>
              </a:rPr>
              <a:t> с неизвестным числом и типами параметров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/>
              <a:t>Требования к </a:t>
            </a:r>
            <a:r>
              <a:rPr lang="ru-RU" dirty="0" smtClean="0"/>
              <a:t>список-аргументов-выражений</a:t>
            </a:r>
            <a:endParaRPr lang="ru-RU" dirty="0"/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Соответствие </a:t>
            </a:r>
            <a:r>
              <a:rPr lang="ru-RU" dirty="0">
                <a:solidFill>
                  <a:schemeClr val="bg1"/>
                </a:solidFill>
              </a:rPr>
              <a:t>числа аргументов-выражений и числа параметров функции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Если число параметров известно, то строгая проверка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Если переменное число параметров, то число аргументов-выражений &gt;= число параметров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Соответствие </a:t>
            </a:r>
            <a:r>
              <a:rPr lang="ru-RU" dirty="0">
                <a:solidFill>
                  <a:schemeClr val="bg1"/>
                </a:solidFill>
              </a:rPr>
              <a:t>типов аргументов-выражений и типов параметров функции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Если типы известны, то строгая проверка и, возможно, неявное преобразование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Если типы неизвестны, то </a:t>
            </a:r>
            <a:r>
              <a:rPr lang="ru-RU" dirty="0" err="1">
                <a:solidFill>
                  <a:schemeClr val="bg1"/>
                </a:solidFill>
              </a:rPr>
              <a:t>float</a:t>
            </a:r>
            <a:r>
              <a:rPr lang="ru-RU" dirty="0">
                <a:solidFill>
                  <a:schemeClr val="bg1"/>
                </a:solidFill>
              </a:rPr>
              <a:t> -&gt; </a:t>
            </a:r>
            <a:r>
              <a:rPr lang="ru-RU" dirty="0" err="1">
                <a:solidFill>
                  <a:schemeClr val="bg1"/>
                </a:solidFill>
              </a:rPr>
              <a:t>double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и </a:t>
            </a:r>
            <a:r>
              <a:rPr lang="ru-RU" dirty="0">
                <a:solidFill>
                  <a:schemeClr val="bg1"/>
                </a:solidFill>
              </a:rPr>
              <a:t>целочисленное повышение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80653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dirty="0" smtClean="0"/>
              <a:t>В</a:t>
            </a:r>
            <a:r>
              <a:rPr lang="ru-RU" dirty="0" smtClean="0"/>
              <a:t>ызов функции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ru-RU" dirty="0"/>
              <a:t>постфиксное-выражение(список-аргументов-выражений)</a:t>
            </a:r>
          </a:p>
          <a:p>
            <a:endParaRPr lang="ru-RU" dirty="0" smtClean="0"/>
          </a:p>
          <a:p>
            <a:r>
              <a:rPr lang="ru-RU" dirty="0"/>
              <a:t>Требования к </a:t>
            </a:r>
            <a:r>
              <a:rPr lang="ru-RU" dirty="0" smtClean="0"/>
              <a:t>постфиксное-выражение</a:t>
            </a:r>
            <a:endParaRPr lang="ru-RU" dirty="0"/>
          </a:p>
          <a:p>
            <a:pPr lvl="1"/>
            <a:r>
              <a:rPr lang="ru-RU" dirty="0"/>
              <a:t>Объявленный и/или описанный идентификатор функции</a:t>
            </a:r>
          </a:p>
          <a:p>
            <a:pPr lvl="1"/>
            <a:r>
              <a:rPr lang="ru-RU" dirty="0"/>
              <a:t>Выражение типа «указатель на функцию» </a:t>
            </a:r>
            <a:endParaRPr lang="ru-RU" dirty="0" smtClean="0"/>
          </a:p>
          <a:p>
            <a:pPr lvl="2"/>
            <a:r>
              <a:rPr lang="ru-RU" dirty="0" smtClean="0"/>
              <a:t>Например</a:t>
            </a:r>
            <a:r>
              <a:rPr lang="ru-RU" dirty="0"/>
              <a:t>, переменная </a:t>
            </a:r>
            <a:r>
              <a:rPr lang="ru-RU" dirty="0" smtClean="0"/>
              <a:t>такого типа</a:t>
            </a:r>
            <a:endParaRPr lang="ru-RU" dirty="0"/>
          </a:p>
          <a:p>
            <a:pPr lvl="1"/>
            <a:r>
              <a:rPr lang="ru-RU" dirty="0"/>
              <a:t>Необъявленный идентификатор – обычно ошибка, но формально разрешено</a:t>
            </a:r>
          </a:p>
          <a:p>
            <a:pPr lvl="2"/>
            <a:r>
              <a:rPr lang="ru-RU" dirty="0" smtClean="0"/>
              <a:t>Компилятор автоматически </a:t>
            </a:r>
            <a:r>
              <a:rPr lang="ru-RU" dirty="0"/>
              <a:t>объявляет идентификатор как функцию, возвращающую </a:t>
            </a:r>
            <a:r>
              <a:rPr lang="ru-RU" dirty="0" err="1"/>
              <a:t>int</a:t>
            </a:r>
            <a:r>
              <a:rPr lang="ru-RU" dirty="0"/>
              <a:t> с неизвестным числом и типами параметров</a:t>
            </a:r>
          </a:p>
          <a:p>
            <a:endParaRPr lang="ru-RU" dirty="0" smtClean="0"/>
          </a:p>
          <a:p>
            <a:r>
              <a:rPr lang="ru-RU" dirty="0" smtClean="0"/>
              <a:t>Требования к </a:t>
            </a:r>
            <a:r>
              <a:rPr lang="ru-RU" dirty="0" smtClean="0"/>
              <a:t>список-аргументов-выражений</a:t>
            </a:r>
            <a:endParaRPr lang="ru-RU" dirty="0"/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Соответствие </a:t>
            </a:r>
            <a:r>
              <a:rPr lang="ru-RU" dirty="0">
                <a:solidFill>
                  <a:schemeClr val="bg1"/>
                </a:solidFill>
              </a:rPr>
              <a:t>числа аргументов-выражений и числа параметров функции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Если число параметров известно, то строгая проверка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Если переменное число параметров, то число аргументов-выражений &gt;= число параметров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Соответствие </a:t>
            </a:r>
            <a:r>
              <a:rPr lang="ru-RU" dirty="0">
                <a:solidFill>
                  <a:schemeClr val="bg1"/>
                </a:solidFill>
              </a:rPr>
              <a:t>типов аргументов-выражений и типов параметров функции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Если типы известны, то строгая проверка и, возможно, неявное преобразование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Если типы неизвестны, то </a:t>
            </a:r>
            <a:r>
              <a:rPr lang="ru-RU" dirty="0" err="1">
                <a:solidFill>
                  <a:schemeClr val="bg1"/>
                </a:solidFill>
              </a:rPr>
              <a:t>float</a:t>
            </a:r>
            <a:r>
              <a:rPr lang="ru-RU" dirty="0">
                <a:solidFill>
                  <a:schemeClr val="bg1"/>
                </a:solidFill>
              </a:rPr>
              <a:t> -&gt; </a:t>
            </a:r>
            <a:r>
              <a:rPr lang="ru-RU" dirty="0" err="1">
                <a:solidFill>
                  <a:schemeClr val="bg1"/>
                </a:solidFill>
              </a:rPr>
              <a:t>double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и </a:t>
            </a:r>
            <a:r>
              <a:rPr lang="ru-RU" dirty="0">
                <a:solidFill>
                  <a:schemeClr val="bg1"/>
                </a:solidFill>
              </a:rPr>
              <a:t>целочисленное повышение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50573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dirty="0" smtClean="0"/>
              <a:t>В</a:t>
            </a:r>
            <a:r>
              <a:rPr lang="ru-RU" dirty="0" smtClean="0"/>
              <a:t>ызов функции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ru-RU" dirty="0"/>
              <a:t>постфиксное-выражение(список-аргументов-выражений)</a:t>
            </a:r>
          </a:p>
          <a:p>
            <a:endParaRPr lang="ru-RU" dirty="0" smtClean="0"/>
          </a:p>
          <a:p>
            <a:r>
              <a:rPr lang="ru-RU" dirty="0"/>
              <a:t>Требования к </a:t>
            </a:r>
            <a:r>
              <a:rPr lang="ru-RU" dirty="0" smtClean="0"/>
              <a:t>постфиксное-выражение</a:t>
            </a:r>
            <a:endParaRPr lang="ru-RU" dirty="0"/>
          </a:p>
          <a:p>
            <a:pPr lvl="1"/>
            <a:r>
              <a:rPr lang="ru-RU" dirty="0"/>
              <a:t>Объявленный и/или описанный идентификатор функции</a:t>
            </a:r>
          </a:p>
          <a:p>
            <a:pPr lvl="1"/>
            <a:r>
              <a:rPr lang="ru-RU" dirty="0"/>
              <a:t>Выражение типа «указатель на функцию» </a:t>
            </a:r>
            <a:endParaRPr lang="ru-RU" dirty="0" smtClean="0"/>
          </a:p>
          <a:p>
            <a:pPr lvl="2"/>
            <a:r>
              <a:rPr lang="ru-RU" dirty="0" smtClean="0"/>
              <a:t>Например</a:t>
            </a:r>
            <a:r>
              <a:rPr lang="ru-RU" dirty="0"/>
              <a:t>, переменная </a:t>
            </a:r>
            <a:r>
              <a:rPr lang="ru-RU" dirty="0" smtClean="0"/>
              <a:t>такого типа</a:t>
            </a:r>
            <a:endParaRPr lang="ru-RU" dirty="0"/>
          </a:p>
          <a:p>
            <a:pPr lvl="1"/>
            <a:r>
              <a:rPr lang="ru-RU" dirty="0"/>
              <a:t>Необъявленный идентификатор – обычно ошибка, но формально разрешено</a:t>
            </a:r>
          </a:p>
          <a:p>
            <a:pPr lvl="2"/>
            <a:r>
              <a:rPr lang="ru-RU" dirty="0" smtClean="0"/>
              <a:t>Компилятор автоматически </a:t>
            </a:r>
            <a:r>
              <a:rPr lang="ru-RU" dirty="0"/>
              <a:t>объявляет идентификатор как функцию, возвращающую </a:t>
            </a:r>
            <a:r>
              <a:rPr lang="ru-RU" dirty="0" err="1"/>
              <a:t>int</a:t>
            </a:r>
            <a:r>
              <a:rPr lang="ru-RU" dirty="0"/>
              <a:t> с неизвестным числом и типами параметров</a:t>
            </a:r>
          </a:p>
          <a:p>
            <a:endParaRPr lang="ru-RU" dirty="0" smtClean="0"/>
          </a:p>
          <a:p>
            <a:r>
              <a:rPr lang="ru-RU" dirty="0" smtClean="0"/>
              <a:t>Требования к </a:t>
            </a:r>
            <a:r>
              <a:rPr lang="ru-RU" dirty="0" smtClean="0"/>
              <a:t>список-аргументов-выражений</a:t>
            </a:r>
            <a:endParaRPr lang="ru-RU" dirty="0"/>
          </a:p>
          <a:p>
            <a:pPr lvl="1"/>
            <a:r>
              <a:rPr lang="ru-RU" dirty="0" smtClean="0"/>
              <a:t>Соответствие </a:t>
            </a:r>
            <a:r>
              <a:rPr lang="ru-RU" dirty="0"/>
              <a:t>числа аргументов-выражений и числа параметров функции</a:t>
            </a:r>
          </a:p>
          <a:p>
            <a:pPr lvl="2"/>
            <a:r>
              <a:rPr lang="ru-RU" dirty="0"/>
              <a:t>Если число параметров известно, то строгая проверка</a:t>
            </a:r>
          </a:p>
          <a:p>
            <a:pPr lvl="2"/>
            <a:r>
              <a:rPr lang="ru-RU" dirty="0"/>
              <a:t>Если переменное число параметров, то число аргументов-выражений &gt;= число параметров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Соответствие </a:t>
            </a:r>
            <a:r>
              <a:rPr lang="ru-RU" dirty="0">
                <a:solidFill>
                  <a:schemeClr val="bg1"/>
                </a:solidFill>
              </a:rPr>
              <a:t>типов аргументов-выражений и типов параметров функции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Если типы известны, то строгая проверка и, возможно, неявное преобразование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Если типы неизвестны, то </a:t>
            </a:r>
            <a:r>
              <a:rPr lang="ru-RU" dirty="0" err="1">
                <a:solidFill>
                  <a:schemeClr val="bg1"/>
                </a:solidFill>
              </a:rPr>
              <a:t>float</a:t>
            </a:r>
            <a:r>
              <a:rPr lang="ru-RU" dirty="0">
                <a:solidFill>
                  <a:schemeClr val="bg1"/>
                </a:solidFill>
              </a:rPr>
              <a:t> -&gt; </a:t>
            </a:r>
            <a:r>
              <a:rPr lang="ru-RU" dirty="0" err="1">
                <a:solidFill>
                  <a:schemeClr val="bg1"/>
                </a:solidFill>
              </a:rPr>
              <a:t>double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и </a:t>
            </a:r>
            <a:r>
              <a:rPr lang="ru-RU" dirty="0">
                <a:solidFill>
                  <a:schemeClr val="bg1"/>
                </a:solidFill>
              </a:rPr>
              <a:t>целочисленное повышение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25428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dirty="0" smtClean="0"/>
              <a:t>В</a:t>
            </a:r>
            <a:r>
              <a:rPr lang="ru-RU" dirty="0" smtClean="0"/>
              <a:t>ызов функции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ru-RU" dirty="0"/>
              <a:t>постфиксное-выражение(список-аргументов-выражений)</a:t>
            </a:r>
          </a:p>
          <a:p>
            <a:endParaRPr lang="ru-RU" dirty="0" smtClean="0"/>
          </a:p>
          <a:p>
            <a:r>
              <a:rPr lang="ru-RU" dirty="0"/>
              <a:t>Требования к </a:t>
            </a:r>
            <a:r>
              <a:rPr lang="ru-RU" dirty="0" smtClean="0"/>
              <a:t>постфиксное-выражение</a:t>
            </a:r>
            <a:endParaRPr lang="ru-RU" dirty="0"/>
          </a:p>
          <a:p>
            <a:pPr lvl="1"/>
            <a:r>
              <a:rPr lang="ru-RU" dirty="0"/>
              <a:t>Объявленный и/или описанный идентификатор функции</a:t>
            </a:r>
          </a:p>
          <a:p>
            <a:pPr lvl="1"/>
            <a:r>
              <a:rPr lang="ru-RU" dirty="0"/>
              <a:t>Выражение типа «указатель на функцию» </a:t>
            </a:r>
            <a:endParaRPr lang="ru-RU" dirty="0" smtClean="0"/>
          </a:p>
          <a:p>
            <a:pPr lvl="2"/>
            <a:r>
              <a:rPr lang="ru-RU" dirty="0" smtClean="0"/>
              <a:t>Например</a:t>
            </a:r>
            <a:r>
              <a:rPr lang="ru-RU" dirty="0"/>
              <a:t>, переменная </a:t>
            </a:r>
            <a:r>
              <a:rPr lang="ru-RU" dirty="0" smtClean="0"/>
              <a:t>такого типа</a:t>
            </a:r>
            <a:endParaRPr lang="ru-RU" dirty="0"/>
          </a:p>
          <a:p>
            <a:pPr lvl="1"/>
            <a:r>
              <a:rPr lang="ru-RU" dirty="0"/>
              <a:t>Необъявленный идентификатор – обычно ошибка, но формально разрешено</a:t>
            </a:r>
          </a:p>
          <a:p>
            <a:pPr lvl="2"/>
            <a:r>
              <a:rPr lang="ru-RU" dirty="0" smtClean="0"/>
              <a:t>Компилятор автоматически </a:t>
            </a:r>
            <a:r>
              <a:rPr lang="ru-RU" dirty="0"/>
              <a:t>объявляет идентификатор как функцию, возвращающую </a:t>
            </a:r>
            <a:r>
              <a:rPr lang="ru-RU" dirty="0" err="1"/>
              <a:t>int</a:t>
            </a:r>
            <a:r>
              <a:rPr lang="ru-RU" dirty="0"/>
              <a:t> с неизвестным числом и типами параметров</a:t>
            </a:r>
          </a:p>
          <a:p>
            <a:endParaRPr lang="ru-RU" dirty="0" smtClean="0"/>
          </a:p>
          <a:p>
            <a:r>
              <a:rPr lang="ru-RU" dirty="0" smtClean="0"/>
              <a:t>Требования к </a:t>
            </a:r>
            <a:r>
              <a:rPr lang="ru-RU" dirty="0" smtClean="0"/>
              <a:t>список-аргументов-выражений</a:t>
            </a:r>
            <a:endParaRPr lang="ru-RU" dirty="0"/>
          </a:p>
          <a:p>
            <a:pPr lvl="1"/>
            <a:r>
              <a:rPr lang="ru-RU" dirty="0" smtClean="0"/>
              <a:t>Соответствие </a:t>
            </a:r>
            <a:r>
              <a:rPr lang="ru-RU" dirty="0"/>
              <a:t>числа аргументов-выражений и числа параметров функции</a:t>
            </a:r>
          </a:p>
          <a:p>
            <a:pPr lvl="2"/>
            <a:r>
              <a:rPr lang="ru-RU" dirty="0"/>
              <a:t>Если число параметров известно, то строгая проверка</a:t>
            </a:r>
          </a:p>
          <a:p>
            <a:pPr lvl="2"/>
            <a:r>
              <a:rPr lang="ru-RU" dirty="0"/>
              <a:t>Если переменное число параметров, то число аргументов-выражений &gt;= число параметров</a:t>
            </a:r>
          </a:p>
          <a:p>
            <a:pPr lvl="1"/>
            <a:r>
              <a:rPr lang="ru-RU" dirty="0" smtClean="0"/>
              <a:t>Соответствие </a:t>
            </a:r>
            <a:r>
              <a:rPr lang="ru-RU" dirty="0"/>
              <a:t>типов аргументов-выражений и типов параметров функции</a:t>
            </a:r>
          </a:p>
          <a:p>
            <a:pPr lvl="2"/>
            <a:r>
              <a:rPr lang="ru-RU" dirty="0"/>
              <a:t>Если типы известны, то строгая проверка и, возможно, неявное преобразование</a:t>
            </a:r>
          </a:p>
          <a:p>
            <a:pPr lvl="2"/>
            <a:r>
              <a:rPr lang="ru-RU" dirty="0"/>
              <a:t>Если типы неизвестны, то </a:t>
            </a:r>
            <a:r>
              <a:rPr lang="ru-RU" dirty="0" err="1"/>
              <a:t>float</a:t>
            </a:r>
            <a:r>
              <a:rPr lang="ru-RU" dirty="0"/>
              <a:t> -&gt; </a:t>
            </a:r>
            <a:r>
              <a:rPr lang="ru-RU" dirty="0" err="1"/>
              <a:t>double</a:t>
            </a:r>
            <a:r>
              <a:rPr lang="ru-RU" dirty="0"/>
              <a:t> </a:t>
            </a:r>
            <a:r>
              <a:rPr lang="ru-RU" dirty="0" smtClean="0"/>
              <a:t>и </a:t>
            </a:r>
            <a:r>
              <a:rPr lang="ru-RU" dirty="0"/>
              <a:t>целочисленное повышение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00267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dirty="0" smtClean="0"/>
              <a:t>Завершение работы функции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sz="2400" dirty="0" smtClean="0">
                <a:solidFill>
                  <a:schemeClr val="bg1"/>
                </a:solidFill>
              </a:rPr>
              <a:t>Если функция возвращает 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void</a:t>
            </a:r>
            <a:endParaRPr lang="ru-RU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1"/>
            <a:r>
              <a:rPr lang="ru-RU" sz="2000" dirty="0" smtClean="0">
                <a:solidFill>
                  <a:schemeClr val="bg1"/>
                </a:solidFill>
              </a:rPr>
              <a:t>Исполнение </a:t>
            </a:r>
            <a:r>
              <a:rPr lang="ru-RU" sz="2000" dirty="0">
                <a:solidFill>
                  <a:schemeClr val="bg1"/>
                </a:solidFill>
              </a:rPr>
              <a:t>инструкции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return;</a:t>
            </a:r>
            <a:endParaRPr lang="ru-RU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1"/>
            <a:r>
              <a:rPr lang="ru-RU" sz="2000" dirty="0" smtClean="0">
                <a:solidFill>
                  <a:schemeClr val="bg1"/>
                </a:solidFill>
              </a:rPr>
              <a:t>Исполнение </a:t>
            </a:r>
            <a:r>
              <a:rPr lang="ru-RU" sz="2000" dirty="0">
                <a:solidFill>
                  <a:schemeClr val="bg1"/>
                </a:solidFill>
              </a:rPr>
              <a:t>последней инструкции </a:t>
            </a:r>
            <a:r>
              <a:rPr lang="ru-RU" sz="2000" dirty="0" smtClean="0">
                <a:solidFill>
                  <a:schemeClr val="bg1"/>
                </a:solidFill>
              </a:rPr>
              <a:t>в теле </a:t>
            </a:r>
            <a:r>
              <a:rPr lang="ru-RU" sz="2000" dirty="0">
                <a:solidFill>
                  <a:schemeClr val="bg1"/>
                </a:solidFill>
              </a:rPr>
              <a:t>функции</a:t>
            </a:r>
          </a:p>
          <a:p>
            <a:endParaRPr lang="ru-RU" sz="2400" dirty="0">
              <a:solidFill>
                <a:schemeClr val="bg1"/>
              </a:solidFill>
            </a:endParaRPr>
          </a:p>
          <a:p>
            <a:r>
              <a:rPr lang="ru-RU" sz="2400" dirty="0">
                <a:solidFill>
                  <a:schemeClr val="bg1"/>
                </a:solidFill>
              </a:rPr>
              <a:t>Если функция </a:t>
            </a:r>
            <a:r>
              <a:rPr lang="ru-RU" sz="2400" dirty="0" smtClean="0">
                <a:solidFill>
                  <a:schemeClr val="bg1"/>
                </a:solidFill>
              </a:rPr>
              <a:t>возвращает не 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void</a:t>
            </a:r>
            <a:endParaRPr lang="ru-RU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1"/>
            <a:r>
              <a:rPr lang="ru-RU" sz="2000" dirty="0" smtClean="0">
                <a:solidFill>
                  <a:schemeClr val="bg1"/>
                </a:solidFill>
              </a:rPr>
              <a:t>Исполнение </a:t>
            </a:r>
            <a:r>
              <a:rPr lang="ru-RU" sz="2000" dirty="0">
                <a:solidFill>
                  <a:schemeClr val="bg1"/>
                </a:solidFill>
              </a:rPr>
              <a:t>инструкции </a:t>
            </a:r>
            <a:r>
              <a:rPr lang="ru-RU" sz="2000" dirty="0" smtClean="0">
                <a:solidFill>
                  <a:schemeClr val="bg1"/>
                </a:solidFill>
              </a:rPr>
              <a:t>вида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ru-RU" sz="2000" dirty="0">
                <a:solidFill>
                  <a:schemeClr val="bg1"/>
                </a:solidFill>
              </a:rPr>
              <a:t>выражение</a:t>
            </a:r>
            <a:r>
              <a:rPr lang="ru-RU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  <a:endParaRPr lang="ru-RU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2"/>
            <a:r>
              <a:rPr lang="ru-RU" sz="1800" dirty="0">
                <a:solidFill>
                  <a:schemeClr val="bg1"/>
                </a:solidFill>
              </a:rPr>
              <a:t>Значение выражения является результатом работы функции</a:t>
            </a:r>
          </a:p>
          <a:p>
            <a:pPr lvl="2"/>
            <a:r>
              <a:rPr lang="ru-RU" sz="1800" dirty="0" smtClean="0">
                <a:solidFill>
                  <a:schemeClr val="bg1"/>
                </a:solidFill>
              </a:rPr>
              <a:t>Если тип выражения отличается от типа </a:t>
            </a:r>
            <a:r>
              <a:rPr lang="ru-RU" sz="1800" dirty="0">
                <a:solidFill>
                  <a:schemeClr val="bg1"/>
                </a:solidFill>
              </a:rPr>
              <a:t>результата </a:t>
            </a:r>
            <a:r>
              <a:rPr lang="ru-RU" sz="1800" dirty="0" smtClean="0">
                <a:solidFill>
                  <a:schemeClr val="bg1"/>
                </a:solidFill>
              </a:rPr>
              <a:t>функции, то выполняются неявные преобразования типов</a:t>
            </a:r>
          </a:p>
          <a:p>
            <a:pPr lvl="3"/>
            <a:r>
              <a:rPr lang="ru-RU" sz="1400" dirty="0" smtClean="0">
                <a:solidFill>
                  <a:schemeClr val="bg1"/>
                </a:solidFill>
              </a:rPr>
              <a:t>Если это невозможно, то компилятор сообщит об ошибке</a:t>
            </a:r>
            <a:endParaRPr lang="ru-RU" sz="1400" dirty="0">
              <a:solidFill>
                <a:schemeClr val="bg1"/>
              </a:solidFill>
            </a:endParaRPr>
          </a:p>
          <a:p>
            <a:pPr lvl="1"/>
            <a:endParaRPr lang="ru-RU" sz="2000" dirty="0" smtClean="0">
              <a:solidFill>
                <a:schemeClr val="bg1"/>
              </a:solidFill>
            </a:endParaRPr>
          </a:p>
          <a:p>
            <a:pPr lvl="1"/>
            <a:r>
              <a:rPr lang="ru-RU" sz="2000" dirty="0" smtClean="0">
                <a:solidFill>
                  <a:schemeClr val="bg1"/>
                </a:solidFill>
              </a:rPr>
              <a:t>Исполнение </a:t>
            </a:r>
            <a:r>
              <a:rPr lang="ru-RU" sz="2000" dirty="0">
                <a:solidFill>
                  <a:schemeClr val="bg1"/>
                </a:solidFill>
              </a:rPr>
              <a:t>последней инструкции </a:t>
            </a:r>
            <a:r>
              <a:rPr lang="ru-RU" sz="2000" dirty="0" smtClean="0">
                <a:solidFill>
                  <a:schemeClr val="bg1"/>
                </a:solidFill>
              </a:rPr>
              <a:t>в теле </a:t>
            </a:r>
            <a:r>
              <a:rPr lang="ru-RU" sz="2000" dirty="0">
                <a:solidFill>
                  <a:schemeClr val="bg1"/>
                </a:solidFill>
              </a:rPr>
              <a:t>функции</a:t>
            </a:r>
          </a:p>
          <a:p>
            <a:pPr lvl="2"/>
            <a:r>
              <a:rPr lang="ru-RU" sz="1800" dirty="0">
                <a:solidFill>
                  <a:schemeClr val="bg1"/>
                </a:solidFill>
              </a:rPr>
              <a:t>Результат работы функции в этом случае </a:t>
            </a:r>
            <a:r>
              <a:rPr lang="ru-RU" sz="1800" dirty="0" smtClean="0">
                <a:solidFill>
                  <a:schemeClr val="bg1"/>
                </a:solidFill>
              </a:rPr>
              <a:t>не определён</a:t>
            </a:r>
          </a:p>
          <a:p>
            <a:pPr lvl="3"/>
            <a:r>
              <a:rPr lang="ru-RU" sz="1400" dirty="0" smtClean="0">
                <a:solidFill>
                  <a:schemeClr val="bg1"/>
                </a:solidFill>
              </a:rPr>
              <a:t>Возможно</a:t>
            </a:r>
            <a:r>
              <a:rPr lang="ru-RU" sz="1400" dirty="0">
                <a:solidFill>
                  <a:schemeClr val="bg1"/>
                </a:solidFill>
              </a:rPr>
              <a:t>, </a:t>
            </a:r>
            <a:r>
              <a:rPr lang="ru-RU" sz="1400" dirty="0" smtClean="0">
                <a:solidFill>
                  <a:schemeClr val="bg1"/>
                </a:solidFill>
              </a:rPr>
              <a:t>компилятор </a:t>
            </a:r>
            <a:r>
              <a:rPr lang="ru-RU" sz="1400" dirty="0" smtClean="0">
                <a:solidFill>
                  <a:schemeClr val="bg1"/>
                </a:solidFill>
              </a:rPr>
              <a:t>предупредит об этом</a:t>
            </a:r>
            <a:endParaRPr lang="ru-RU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3933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dirty="0" smtClean="0"/>
              <a:t>Завершение работы функции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sz="2400" dirty="0" smtClean="0"/>
              <a:t>Если функция возвращает </a:t>
            </a:r>
            <a:r>
              <a:rPr lang="en-US" sz="2400" dirty="0" smtClean="0">
                <a:latin typeface="Consolas" panose="020B0609020204030204" pitchFamily="49" charset="0"/>
              </a:rPr>
              <a:t>void</a:t>
            </a:r>
            <a:endParaRPr lang="ru-RU" sz="2400" dirty="0">
              <a:latin typeface="Consolas" panose="020B0609020204030204" pitchFamily="49" charset="0"/>
            </a:endParaRPr>
          </a:p>
          <a:p>
            <a:pPr lvl="1"/>
            <a:r>
              <a:rPr lang="ru-RU" sz="2000" dirty="0" smtClean="0">
                <a:solidFill>
                  <a:schemeClr val="bg1"/>
                </a:solidFill>
              </a:rPr>
              <a:t>Исполнение </a:t>
            </a:r>
            <a:r>
              <a:rPr lang="ru-RU" sz="2000" dirty="0">
                <a:solidFill>
                  <a:schemeClr val="bg1"/>
                </a:solidFill>
              </a:rPr>
              <a:t>инструкции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return;</a:t>
            </a:r>
            <a:endParaRPr lang="ru-RU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1"/>
            <a:r>
              <a:rPr lang="ru-RU" sz="2000" dirty="0" smtClean="0">
                <a:solidFill>
                  <a:schemeClr val="bg1"/>
                </a:solidFill>
              </a:rPr>
              <a:t>Исполнение </a:t>
            </a:r>
            <a:r>
              <a:rPr lang="ru-RU" sz="2000" dirty="0">
                <a:solidFill>
                  <a:schemeClr val="bg1"/>
                </a:solidFill>
              </a:rPr>
              <a:t>последней инструкции </a:t>
            </a:r>
            <a:r>
              <a:rPr lang="ru-RU" sz="2000" dirty="0" smtClean="0">
                <a:solidFill>
                  <a:schemeClr val="bg1"/>
                </a:solidFill>
              </a:rPr>
              <a:t>в теле </a:t>
            </a:r>
            <a:r>
              <a:rPr lang="ru-RU" sz="2000" dirty="0">
                <a:solidFill>
                  <a:schemeClr val="bg1"/>
                </a:solidFill>
              </a:rPr>
              <a:t>функции</a:t>
            </a:r>
          </a:p>
          <a:p>
            <a:endParaRPr lang="ru-RU" sz="2400" dirty="0"/>
          </a:p>
          <a:p>
            <a:r>
              <a:rPr lang="ru-RU" sz="2400" dirty="0"/>
              <a:t>Если функция </a:t>
            </a:r>
            <a:r>
              <a:rPr lang="ru-RU" sz="2400" dirty="0" smtClean="0"/>
              <a:t>возвращает не </a:t>
            </a:r>
            <a:r>
              <a:rPr lang="en-US" sz="2400" dirty="0" smtClean="0">
                <a:latin typeface="Consolas" panose="020B0609020204030204" pitchFamily="49" charset="0"/>
              </a:rPr>
              <a:t>void</a:t>
            </a:r>
            <a:endParaRPr lang="ru-RU" sz="2400" dirty="0">
              <a:latin typeface="Consolas" panose="020B0609020204030204" pitchFamily="49" charset="0"/>
            </a:endParaRPr>
          </a:p>
          <a:p>
            <a:pPr lvl="1"/>
            <a:r>
              <a:rPr lang="ru-RU" sz="2000" dirty="0" smtClean="0">
                <a:solidFill>
                  <a:schemeClr val="bg1"/>
                </a:solidFill>
              </a:rPr>
              <a:t>Исполнение </a:t>
            </a:r>
            <a:r>
              <a:rPr lang="ru-RU" sz="2000" dirty="0">
                <a:solidFill>
                  <a:schemeClr val="bg1"/>
                </a:solidFill>
              </a:rPr>
              <a:t>инструкции </a:t>
            </a:r>
            <a:r>
              <a:rPr lang="ru-RU" sz="2000" dirty="0" smtClean="0">
                <a:solidFill>
                  <a:schemeClr val="bg1"/>
                </a:solidFill>
              </a:rPr>
              <a:t>вида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ru-RU" sz="2000" dirty="0">
                <a:solidFill>
                  <a:schemeClr val="bg1"/>
                </a:solidFill>
              </a:rPr>
              <a:t>выражение</a:t>
            </a:r>
            <a:r>
              <a:rPr lang="ru-RU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  <a:endParaRPr lang="ru-RU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2"/>
            <a:r>
              <a:rPr lang="ru-RU" sz="1800" dirty="0">
                <a:solidFill>
                  <a:schemeClr val="bg1"/>
                </a:solidFill>
              </a:rPr>
              <a:t>Значение выражения является результатом работы функции</a:t>
            </a:r>
          </a:p>
          <a:p>
            <a:pPr lvl="2"/>
            <a:r>
              <a:rPr lang="ru-RU" sz="1800" dirty="0" smtClean="0">
                <a:solidFill>
                  <a:schemeClr val="bg1"/>
                </a:solidFill>
              </a:rPr>
              <a:t>Если тип выражения отличается от типа </a:t>
            </a:r>
            <a:r>
              <a:rPr lang="ru-RU" sz="1800" dirty="0">
                <a:solidFill>
                  <a:schemeClr val="bg1"/>
                </a:solidFill>
              </a:rPr>
              <a:t>результата </a:t>
            </a:r>
            <a:r>
              <a:rPr lang="ru-RU" sz="1800" dirty="0" smtClean="0">
                <a:solidFill>
                  <a:schemeClr val="bg1"/>
                </a:solidFill>
              </a:rPr>
              <a:t>функции, то выполняются неявные преобразования типов</a:t>
            </a:r>
          </a:p>
          <a:p>
            <a:pPr lvl="3"/>
            <a:r>
              <a:rPr lang="ru-RU" sz="1400" dirty="0" smtClean="0">
                <a:solidFill>
                  <a:schemeClr val="bg1"/>
                </a:solidFill>
              </a:rPr>
              <a:t>Если это невозможно, то компилятор сообщит об ошибке</a:t>
            </a:r>
            <a:endParaRPr lang="ru-RU" sz="1400" dirty="0">
              <a:solidFill>
                <a:schemeClr val="bg1"/>
              </a:solidFill>
            </a:endParaRPr>
          </a:p>
          <a:p>
            <a:pPr lvl="1"/>
            <a:endParaRPr lang="ru-RU" sz="2000" dirty="0" smtClean="0">
              <a:solidFill>
                <a:schemeClr val="bg1"/>
              </a:solidFill>
            </a:endParaRPr>
          </a:p>
          <a:p>
            <a:pPr lvl="1"/>
            <a:r>
              <a:rPr lang="ru-RU" sz="2000" dirty="0" smtClean="0">
                <a:solidFill>
                  <a:schemeClr val="bg1"/>
                </a:solidFill>
              </a:rPr>
              <a:t>Исполнение </a:t>
            </a:r>
            <a:r>
              <a:rPr lang="ru-RU" sz="2000" dirty="0">
                <a:solidFill>
                  <a:schemeClr val="bg1"/>
                </a:solidFill>
              </a:rPr>
              <a:t>последней инструкции </a:t>
            </a:r>
            <a:r>
              <a:rPr lang="ru-RU" sz="2000" dirty="0" smtClean="0">
                <a:solidFill>
                  <a:schemeClr val="bg1"/>
                </a:solidFill>
              </a:rPr>
              <a:t>в теле </a:t>
            </a:r>
            <a:r>
              <a:rPr lang="ru-RU" sz="2000" dirty="0">
                <a:solidFill>
                  <a:schemeClr val="bg1"/>
                </a:solidFill>
              </a:rPr>
              <a:t>функции</a:t>
            </a:r>
          </a:p>
          <a:p>
            <a:pPr lvl="2"/>
            <a:r>
              <a:rPr lang="ru-RU" sz="1800" dirty="0">
                <a:solidFill>
                  <a:schemeClr val="bg1"/>
                </a:solidFill>
              </a:rPr>
              <a:t>Результат работы функции в этом случае </a:t>
            </a:r>
            <a:r>
              <a:rPr lang="ru-RU" sz="1800" dirty="0" smtClean="0">
                <a:solidFill>
                  <a:schemeClr val="bg1"/>
                </a:solidFill>
              </a:rPr>
              <a:t>не определён</a:t>
            </a:r>
          </a:p>
          <a:p>
            <a:pPr lvl="3"/>
            <a:r>
              <a:rPr lang="ru-RU" sz="1400" dirty="0" smtClean="0">
                <a:solidFill>
                  <a:schemeClr val="bg1"/>
                </a:solidFill>
              </a:rPr>
              <a:t>Возможно</a:t>
            </a:r>
            <a:r>
              <a:rPr lang="ru-RU" sz="1400" dirty="0">
                <a:solidFill>
                  <a:schemeClr val="bg1"/>
                </a:solidFill>
              </a:rPr>
              <a:t>, </a:t>
            </a:r>
            <a:r>
              <a:rPr lang="ru-RU" sz="1400" dirty="0" smtClean="0">
                <a:solidFill>
                  <a:schemeClr val="bg1"/>
                </a:solidFill>
              </a:rPr>
              <a:t>компилятор </a:t>
            </a:r>
            <a:r>
              <a:rPr lang="ru-RU" sz="1400" dirty="0" smtClean="0">
                <a:solidFill>
                  <a:schemeClr val="bg1"/>
                </a:solidFill>
              </a:rPr>
              <a:t>предупредит об этом</a:t>
            </a:r>
            <a:endParaRPr lang="ru-RU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9128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dirty="0" smtClean="0"/>
              <a:t>Завершение работы функции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sz="2400" dirty="0" smtClean="0"/>
              <a:t>Если функция возвращает </a:t>
            </a:r>
            <a:r>
              <a:rPr lang="en-US" sz="2400" dirty="0" smtClean="0">
                <a:latin typeface="Consolas" panose="020B0609020204030204" pitchFamily="49" charset="0"/>
              </a:rPr>
              <a:t>void</a:t>
            </a:r>
            <a:endParaRPr lang="ru-RU" sz="2400" dirty="0">
              <a:latin typeface="Consolas" panose="020B0609020204030204" pitchFamily="49" charset="0"/>
            </a:endParaRPr>
          </a:p>
          <a:p>
            <a:pPr lvl="1"/>
            <a:r>
              <a:rPr lang="ru-RU" sz="2000" dirty="0" smtClean="0"/>
              <a:t>Исполнение </a:t>
            </a:r>
            <a:r>
              <a:rPr lang="ru-RU" sz="2000" dirty="0"/>
              <a:t>инструкции </a:t>
            </a:r>
            <a:r>
              <a:rPr lang="en-US" sz="2000" dirty="0">
                <a:latin typeface="Consolas" panose="020B0609020204030204" pitchFamily="49" charset="0"/>
              </a:rPr>
              <a:t>return;</a:t>
            </a:r>
            <a:endParaRPr lang="ru-RU" sz="2000" dirty="0">
              <a:latin typeface="Consolas" panose="020B0609020204030204" pitchFamily="49" charset="0"/>
            </a:endParaRPr>
          </a:p>
          <a:p>
            <a:pPr lvl="1"/>
            <a:r>
              <a:rPr lang="ru-RU" sz="2000" dirty="0" smtClean="0"/>
              <a:t>Исполнение </a:t>
            </a:r>
            <a:r>
              <a:rPr lang="ru-RU" sz="2000" dirty="0"/>
              <a:t>последней инструкции </a:t>
            </a:r>
            <a:r>
              <a:rPr lang="ru-RU" sz="2000" dirty="0" smtClean="0"/>
              <a:t>в теле </a:t>
            </a:r>
            <a:r>
              <a:rPr lang="ru-RU" sz="2000" dirty="0"/>
              <a:t>функции</a:t>
            </a:r>
          </a:p>
          <a:p>
            <a:endParaRPr lang="ru-RU" sz="2400" dirty="0"/>
          </a:p>
          <a:p>
            <a:r>
              <a:rPr lang="ru-RU" sz="2400" dirty="0"/>
              <a:t>Если функция </a:t>
            </a:r>
            <a:r>
              <a:rPr lang="ru-RU" sz="2400" dirty="0" smtClean="0"/>
              <a:t>возвращает не </a:t>
            </a:r>
            <a:r>
              <a:rPr lang="en-US" sz="2400" dirty="0" smtClean="0">
                <a:latin typeface="Consolas" panose="020B0609020204030204" pitchFamily="49" charset="0"/>
              </a:rPr>
              <a:t>void</a:t>
            </a:r>
            <a:endParaRPr lang="ru-RU" sz="2400" dirty="0">
              <a:latin typeface="Consolas" panose="020B0609020204030204" pitchFamily="49" charset="0"/>
            </a:endParaRPr>
          </a:p>
          <a:p>
            <a:pPr lvl="1"/>
            <a:r>
              <a:rPr lang="ru-RU" sz="2000" dirty="0" smtClean="0">
                <a:solidFill>
                  <a:schemeClr val="bg1"/>
                </a:solidFill>
              </a:rPr>
              <a:t>Исполнение </a:t>
            </a:r>
            <a:r>
              <a:rPr lang="ru-RU" sz="2000" dirty="0">
                <a:solidFill>
                  <a:schemeClr val="bg1"/>
                </a:solidFill>
              </a:rPr>
              <a:t>инструкции </a:t>
            </a:r>
            <a:r>
              <a:rPr lang="ru-RU" sz="2000" dirty="0" smtClean="0">
                <a:solidFill>
                  <a:schemeClr val="bg1"/>
                </a:solidFill>
              </a:rPr>
              <a:t>вида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ru-RU" sz="2000" dirty="0">
                <a:solidFill>
                  <a:schemeClr val="bg1"/>
                </a:solidFill>
              </a:rPr>
              <a:t>выражение</a:t>
            </a:r>
            <a:r>
              <a:rPr lang="ru-RU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  <a:endParaRPr lang="ru-RU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2"/>
            <a:r>
              <a:rPr lang="ru-RU" sz="1800" dirty="0">
                <a:solidFill>
                  <a:schemeClr val="bg1"/>
                </a:solidFill>
              </a:rPr>
              <a:t>Значение выражения является результатом работы функции</a:t>
            </a:r>
          </a:p>
          <a:p>
            <a:pPr lvl="2"/>
            <a:r>
              <a:rPr lang="ru-RU" sz="1800" dirty="0" smtClean="0">
                <a:solidFill>
                  <a:schemeClr val="bg1"/>
                </a:solidFill>
              </a:rPr>
              <a:t>Если тип выражения отличается от типа </a:t>
            </a:r>
            <a:r>
              <a:rPr lang="ru-RU" sz="1800" dirty="0">
                <a:solidFill>
                  <a:schemeClr val="bg1"/>
                </a:solidFill>
              </a:rPr>
              <a:t>результата </a:t>
            </a:r>
            <a:r>
              <a:rPr lang="ru-RU" sz="1800" dirty="0" smtClean="0">
                <a:solidFill>
                  <a:schemeClr val="bg1"/>
                </a:solidFill>
              </a:rPr>
              <a:t>функции, то выполняются неявные преобразования типов</a:t>
            </a:r>
          </a:p>
          <a:p>
            <a:pPr lvl="3"/>
            <a:r>
              <a:rPr lang="ru-RU" sz="1400" dirty="0" smtClean="0">
                <a:solidFill>
                  <a:schemeClr val="bg1"/>
                </a:solidFill>
              </a:rPr>
              <a:t>Если это невозможно, то компилятор сообщит об ошибке</a:t>
            </a:r>
            <a:endParaRPr lang="ru-RU" sz="1400" dirty="0">
              <a:solidFill>
                <a:schemeClr val="bg1"/>
              </a:solidFill>
            </a:endParaRPr>
          </a:p>
          <a:p>
            <a:pPr lvl="1"/>
            <a:endParaRPr lang="ru-RU" sz="2000" dirty="0" smtClean="0">
              <a:solidFill>
                <a:schemeClr val="bg1"/>
              </a:solidFill>
            </a:endParaRPr>
          </a:p>
          <a:p>
            <a:pPr lvl="1"/>
            <a:r>
              <a:rPr lang="ru-RU" sz="2000" dirty="0" smtClean="0">
                <a:solidFill>
                  <a:schemeClr val="bg1"/>
                </a:solidFill>
              </a:rPr>
              <a:t>Исполнение </a:t>
            </a:r>
            <a:r>
              <a:rPr lang="ru-RU" sz="2000" dirty="0">
                <a:solidFill>
                  <a:schemeClr val="bg1"/>
                </a:solidFill>
              </a:rPr>
              <a:t>последней инструкции </a:t>
            </a:r>
            <a:r>
              <a:rPr lang="ru-RU" sz="2000" dirty="0" smtClean="0">
                <a:solidFill>
                  <a:schemeClr val="bg1"/>
                </a:solidFill>
              </a:rPr>
              <a:t>в теле </a:t>
            </a:r>
            <a:r>
              <a:rPr lang="ru-RU" sz="2000" dirty="0">
                <a:solidFill>
                  <a:schemeClr val="bg1"/>
                </a:solidFill>
              </a:rPr>
              <a:t>функции</a:t>
            </a:r>
          </a:p>
          <a:p>
            <a:pPr lvl="2"/>
            <a:r>
              <a:rPr lang="ru-RU" sz="1800" dirty="0">
                <a:solidFill>
                  <a:schemeClr val="bg1"/>
                </a:solidFill>
              </a:rPr>
              <a:t>Результат работы функции в этом случае </a:t>
            </a:r>
            <a:r>
              <a:rPr lang="ru-RU" sz="1800" dirty="0" smtClean="0">
                <a:solidFill>
                  <a:schemeClr val="bg1"/>
                </a:solidFill>
              </a:rPr>
              <a:t>не определён</a:t>
            </a:r>
          </a:p>
          <a:p>
            <a:pPr lvl="3"/>
            <a:r>
              <a:rPr lang="ru-RU" sz="1400" dirty="0" smtClean="0">
                <a:solidFill>
                  <a:schemeClr val="bg1"/>
                </a:solidFill>
              </a:rPr>
              <a:t>Возможно</a:t>
            </a:r>
            <a:r>
              <a:rPr lang="ru-RU" sz="1400" dirty="0">
                <a:solidFill>
                  <a:schemeClr val="bg1"/>
                </a:solidFill>
              </a:rPr>
              <a:t>, </a:t>
            </a:r>
            <a:r>
              <a:rPr lang="ru-RU" sz="1400" dirty="0" smtClean="0">
                <a:solidFill>
                  <a:schemeClr val="bg1"/>
                </a:solidFill>
              </a:rPr>
              <a:t>компилятор </a:t>
            </a:r>
            <a:r>
              <a:rPr lang="ru-RU" sz="1400" dirty="0" smtClean="0">
                <a:solidFill>
                  <a:schemeClr val="bg1"/>
                </a:solidFill>
              </a:rPr>
              <a:t>предупредит об этом</a:t>
            </a:r>
            <a:endParaRPr lang="ru-RU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5539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dirty="0" smtClean="0"/>
              <a:t>Завершение работы функции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sz="2400" dirty="0" smtClean="0"/>
              <a:t>Если функция возвращает </a:t>
            </a:r>
            <a:r>
              <a:rPr lang="en-US" sz="2400" dirty="0" smtClean="0">
                <a:latin typeface="Consolas" panose="020B0609020204030204" pitchFamily="49" charset="0"/>
              </a:rPr>
              <a:t>void</a:t>
            </a:r>
            <a:endParaRPr lang="ru-RU" sz="2400" dirty="0">
              <a:latin typeface="Consolas" panose="020B0609020204030204" pitchFamily="49" charset="0"/>
            </a:endParaRPr>
          </a:p>
          <a:p>
            <a:pPr lvl="1"/>
            <a:r>
              <a:rPr lang="ru-RU" sz="2000" dirty="0" smtClean="0"/>
              <a:t>Исполнение </a:t>
            </a:r>
            <a:r>
              <a:rPr lang="ru-RU" sz="2000" dirty="0"/>
              <a:t>инструкции </a:t>
            </a:r>
            <a:r>
              <a:rPr lang="en-US" sz="2000" dirty="0">
                <a:latin typeface="Consolas" panose="020B0609020204030204" pitchFamily="49" charset="0"/>
              </a:rPr>
              <a:t>return;</a:t>
            </a:r>
            <a:endParaRPr lang="ru-RU" sz="2000" dirty="0">
              <a:latin typeface="Consolas" panose="020B0609020204030204" pitchFamily="49" charset="0"/>
            </a:endParaRPr>
          </a:p>
          <a:p>
            <a:pPr lvl="1"/>
            <a:r>
              <a:rPr lang="ru-RU" sz="2000" dirty="0" smtClean="0"/>
              <a:t>Исполнение </a:t>
            </a:r>
            <a:r>
              <a:rPr lang="ru-RU" sz="2000" dirty="0"/>
              <a:t>последней инструкции </a:t>
            </a:r>
            <a:r>
              <a:rPr lang="ru-RU" sz="2000" dirty="0" smtClean="0"/>
              <a:t>в теле </a:t>
            </a:r>
            <a:r>
              <a:rPr lang="ru-RU" sz="2000" dirty="0"/>
              <a:t>функции</a:t>
            </a:r>
          </a:p>
          <a:p>
            <a:endParaRPr lang="ru-RU" sz="2400" dirty="0"/>
          </a:p>
          <a:p>
            <a:r>
              <a:rPr lang="ru-RU" sz="2400" dirty="0"/>
              <a:t>Если функция </a:t>
            </a:r>
            <a:r>
              <a:rPr lang="ru-RU" sz="2400" dirty="0" smtClean="0"/>
              <a:t>возвращает не </a:t>
            </a:r>
            <a:r>
              <a:rPr lang="en-US" sz="2400" dirty="0" smtClean="0">
                <a:latin typeface="Consolas" panose="020B0609020204030204" pitchFamily="49" charset="0"/>
              </a:rPr>
              <a:t>void</a:t>
            </a:r>
            <a:endParaRPr lang="ru-RU" sz="2400" dirty="0">
              <a:latin typeface="Consolas" panose="020B0609020204030204" pitchFamily="49" charset="0"/>
            </a:endParaRPr>
          </a:p>
          <a:p>
            <a:pPr lvl="1"/>
            <a:r>
              <a:rPr lang="ru-RU" sz="2000" dirty="0" smtClean="0"/>
              <a:t>Исполнение </a:t>
            </a:r>
            <a:r>
              <a:rPr lang="ru-RU" sz="2000" dirty="0"/>
              <a:t>инструкции </a:t>
            </a:r>
            <a:r>
              <a:rPr lang="ru-RU" sz="2000" dirty="0" smtClean="0"/>
              <a:t>вида </a:t>
            </a:r>
            <a:r>
              <a:rPr lang="en-US" sz="2000" dirty="0" smtClean="0">
                <a:latin typeface="Consolas" panose="020B0609020204030204" pitchFamily="49" charset="0"/>
              </a:rPr>
              <a:t>return</a:t>
            </a:r>
            <a:r>
              <a:rPr lang="en-US" sz="2000" dirty="0" smtClean="0"/>
              <a:t> </a:t>
            </a:r>
            <a:r>
              <a:rPr lang="ru-RU" sz="2000" dirty="0"/>
              <a:t>выражение</a:t>
            </a:r>
            <a:r>
              <a:rPr lang="ru-RU" sz="2000" dirty="0" smtClean="0">
                <a:latin typeface="Consolas" panose="020B0609020204030204" pitchFamily="49" charset="0"/>
              </a:rPr>
              <a:t>;</a:t>
            </a:r>
            <a:endParaRPr lang="ru-RU" sz="2000" dirty="0">
              <a:latin typeface="Consolas" panose="020B0609020204030204" pitchFamily="49" charset="0"/>
            </a:endParaRPr>
          </a:p>
          <a:p>
            <a:pPr lvl="2"/>
            <a:r>
              <a:rPr lang="ru-RU" sz="1800" dirty="0">
                <a:solidFill>
                  <a:schemeClr val="bg1"/>
                </a:solidFill>
              </a:rPr>
              <a:t>Значение выражения является результатом работы функции</a:t>
            </a:r>
          </a:p>
          <a:p>
            <a:pPr lvl="2"/>
            <a:r>
              <a:rPr lang="ru-RU" sz="1800" dirty="0" smtClean="0">
                <a:solidFill>
                  <a:schemeClr val="bg1"/>
                </a:solidFill>
              </a:rPr>
              <a:t>Если тип выражения отличается от типа </a:t>
            </a:r>
            <a:r>
              <a:rPr lang="ru-RU" sz="1800" dirty="0">
                <a:solidFill>
                  <a:schemeClr val="bg1"/>
                </a:solidFill>
              </a:rPr>
              <a:t>результата </a:t>
            </a:r>
            <a:r>
              <a:rPr lang="ru-RU" sz="1800" dirty="0" smtClean="0">
                <a:solidFill>
                  <a:schemeClr val="bg1"/>
                </a:solidFill>
              </a:rPr>
              <a:t>функции, то выполняются неявные преобразования типов</a:t>
            </a:r>
          </a:p>
          <a:p>
            <a:pPr lvl="3"/>
            <a:r>
              <a:rPr lang="ru-RU" sz="1400" dirty="0" smtClean="0">
                <a:solidFill>
                  <a:schemeClr val="bg1"/>
                </a:solidFill>
              </a:rPr>
              <a:t>Если это невозможно, то компилятор сообщит об ошибке</a:t>
            </a:r>
            <a:endParaRPr lang="ru-RU" sz="1400" dirty="0">
              <a:solidFill>
                <a:schemeClr val="bg1"/>
              </a:solidFill>
            </a:endParaRPr>
          </a:p>
          <a:p>
            <a:pPr lvl="1"/>
            <a:endParaRPr lang="ru-RU" sz="2000" dirty="0" smtClean="0"/>
          </a:p>
          <a:p>
            <a:pPr lvl="1"/>
            <a:r>
              <a:rPr lang="ru-RU" sz="2000" dirty="0" smtClean="0"/>
              <a:t>Исполнение </a:t>
            </a:r>
            <a:r>
              <a:rPr lang="ru-RU" sz="2000" dirty="0"/>
              <a:t>последней инструкции </a:t>
            </a:r>
            <a:r>
              <a:rPr lang="ru-RU" sz="2000" dirty="0" smtClean="0"/>
              <a:t>в теле </a:t>
            </a:r>
            <a:r>
              <a:rPr lang="ru-RU" sz="2000" dirty="0"/>
              <a:t>функции</a:t>
            </a:r>
          </a:p>
          <a:p>
            <a:pPr lvl="2"/>
            <a:r>
              <a:rPr lang="ru-RU" sz="1800" dirty="0">
                <a:solidFill>
                  <a:schemeClr val="bg1"/>
                </a:solidFill>
              </a:rPr>
              <a:t>Результат работы функции в этом случае </a:t>
            </a:r>
            <a:r>
              <a:rPr lang="ru-RU" sz="1800" dirty="0" smtClean="0">
                <a:solidFill>
                  <a:schemeClr val="bg1"/>
                </a:solidFill>
              </a:rPr>
              <a:t>не определён</a:t>
            </a:r>
          </a:p>
          <a:p>
            <a:pPr lvl="3"/>
            <a:r>
              <a:rPr lang="ru-RU" sz="1400" dirty="0" smtClean="0">
                <a:solidFill>
                  <a:schemeClr val="bg1"/>
                </a:solidFill>
              </a:rPr>
              <a:t>Возможно</a:t>
            </a:r>
            <a:r>
              <a:rPr lang="ru-RU" sz="1400" dirty="0">
                <a:solidFill>
                  <a:schemeClr val="bg1"/>
                </a:solidFill>
              </a:rPr>
              <a:t>, </a:t>
            </a:r>
            <a:r>
              <a:rPr lang="ru-RU" sz="1400" dirty="0" smtClean="0">
                <a:solidFill>
                  <a:schemeClr val="bg1"/>
                </a:solidFill>
              </a:rPr>
              <a:t>компилятор </a:t>
            </a:r>
            <a:r>
              <a:rPr lang="ru-RU" sz="1400" dirty="0" smtClean="0">
                <a:solidFill>
                  <a:schemeClr val="bg1"/>
                </a:solidFill>
              </a:rPr>
              <a:t>предупредит об этом</a:t>
            </a:r>
            <a:endParaRPr lang="ru-RU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9677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dirty="0"/>
              <a:t>Понятие </a:t>
            </a:r>
            <a:r>
              <a:rPr lang="ru-RU" dirty="0" smtClean="0"/>
              <a:t>подпрограммы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Подпрограмма – это именованный фрагмент компьютерной программы, который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Получает управление с помощью специальной команды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Возвращает управление команде, непосредственно следующей за этой специальной командой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Может передавать управление другим подпрограммам</a:t>
            </a:r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078708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dirty="0" smtClean="0"/>
              <a:t>Завершение работы функции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sz="2400" dirty="0" smtClean="0"/>
              <a:t>Если функция возвращает </a:t>
            </a:r>
            <a:r>
              <a:rPr lang="en-US" sz="2400" dirty="0" smtClean="0">
                <a:latin typeface="Consolas" panose="020B0609020204030204" pitchFamily="49" charset="0"/>
              </a:rPr>
              <a:t>void</a:t>
            </a:r>
            <a:endParaRPr lang="ru-RU" sz="2400" dirty="0">
              <a:latin typeface="Consolas" panose="020B0609020204030204" pitchFamily="49" charset="0"/>
            </a:endParaRPr>
          </a:p>
          <a:p>
            <a:pPr lvl="1"/>
            <a:r>
              <a:rPr lang="ru-RU" sz="2000" dirty="0" smtClean="0"/>
              <a:t>Исполнение </a:t>
            </a:r>
            <a:r>
              <a:rPr lang="ru-RU" sz="2000" dirty="0"/>
              <a:t>инструкции </a:t>
            </a:r>
            <a:r>
              <a:rPr lang="en-US" sz="2000" dirty="0">
                <a:latin typeface="Consolas" panose="020B0609020204030204" pitchFamily="49" charset="0"/>
              </a:rPr>
              <a:t>return;</a:t>
            </a:r>
            <a:endParaRPr lang="ru-RU" sz="2000" dirty="0">
              <a:latin typeface="Consolas" panose="020B0609020204030204" pitchFamily="49" charset="0"/>
            </a:endParaRPr>
          </a:p>
          <a:p>
            <a:pPr lvl="1"/>
            <a:r>
              <a:rPr lang="ru-RU" sz="2000" dirty="0" smtClean="0"/>
              <a:t>Исполнение </a:t>
            </a:r>
            <a:r>
              <a:rPr lang="ru-RU" sz="2000" dirty="0"/>
              <a:t>последней инструкции </a:t>
            </a:r>
            <a:r>
              <a:rPr lang="ru-RU" sz="2000" dirty="0" smtClean="0"/>
              <a:t>в теле </a:t>
            </a:r>
            <a:r>
              <a:rPr lang="ru-RU" sz="2000" dirty="0"/>
              <a:t>функции</a:t>
            </a:r>
          </a:p>
          <a:p>
            <a:endParaRPr lang="ru-RU" sz="2400" dirty="0"/>
          </a:p>
          <a:p>
            <a:r>
              <a:rPr lang="ru-RU" sz="2400" dirty="0"/>
              <a:t>Если функция </a:t>
            </a:r>
            <a:r>
              <a:rPr lang="ru-RU" sz="2400" dirty="0" smtClean="0"/>
              <a:t>возвращает не </a:t>
            </a:r>
            <a:r>
              <a:rPr lang="en-US" sz="2400" dirty="0" smtClean="0">
                <a:latin typeface="Consolas" panose="020B0609020204030204" pitchFamily="49" charset="0"/>
              </a:rPr>
              <a:t>void</a:t>
            </a:r>
            <a:endParaRPr lang="ru-RU" sz="2400" dirty="0">
              <a:latin typeface="Consolas" panose="020B0609020204030204" pitchFamily="49" charset="0"/>
            </a:endParaRPr>
          </a:p>
          <a:p>
            <a:pPr lvl="1"/>
            <a:r>
              <a:rPr lang="ru-RU" sz="2000" dirty="0" smtClean="0"/>
              <a:t>Исполнение </a:t>
            </a:r>
            <a:r>
              <a:rPr lang="ru-RU" sz="2000" dirty="0"/>
              <a:t>инструкции </a:t>
            </a:r>
            <a:r>
              <a:rPr lang="ru-RU" sz="2000" dirty="0" smtClean="0"/>
              <a:t>вида </a:t>
            </a:r>
            <a:r>
              <a:rPr lang="en-US" sz="2000" dirty="0" smtClean="0">
                <a:latin typeface="Consolas" panose="020B0609020204030204" pitchFamily="49" charset="0"/>
              </a:rPr>
              <a:t>return</a:t>
            </a:r>
            <a:r>
              <a:rPr lang="en-US" sz="2000" dirty="0" smtClean="0"/>
              <a:t> </a:t>
            </a:r>
            <a:r>
              <a:rPr lang="ru-RU" sz="2000" dirty="0"/>
              <a:t>выражение</a:t>
            </a:r>
            <a:r>
              <a:rPr lang="ru-RU" sz="2000" dirty="0" smtClean="0">
                <a:latin typeface="Consolas" panose="020B0609020204030204" pitchFamily="49" charset="0"/>
              </a:rPr>
              <a:t>;</a:t>
            </a:r>
            <a:endParaRPr lang="ru-RU" sz="2000" dirty="0">
              <a:latin typeface="Consolas" panose="020B0609020204030204" pitchFamily="49" charset="0"/>
            </a:endParaRPr>
          </a:p>
          <a:p>
            <a:pPr lvl="2"/>
            <a:r>
              <a:rPr lang="ru-RU" sz="1800" dirty="0"/>
              <a:t>Значение выражения является результатом работы функции</a:t>
            </a:r>
          </a:p>
          <a:p>
            <a:pPr lvl="2"/>
            <a:r>
              <a:rPr lang="ru-RU" sz="1800" dirty="0" smtClean="0"/>
              <a:t>Если тип выражения отличается от типа </a:t>
            </a:r>
            <a:r>
              <a:rPr lang="ru-RU" sz="1800" dirty="0"/>
              <a:t>результата </a:t>
            </a:r>
            <a:r>
              <a:rPr lang="ru-RU" sz="1800" dirty="0" smtClean="0"/>
              <a:t>функции, то выполняется неявное преобразование типа</a:t>
            </a:r>
          </a:p>
          <a:p>
            <a:pPr lvl="3"/>
            <a:r>
              <a:rPr lang="ru-RU" sz="1400" dirty="0" smtClean="0"/>
              <a:t>Если это невозможно, то компилятор сообщит об ошибке</a:t>
            </a:r>
            <a:endParaRPr lang="ru-RU" sz="1400" dirty="0"/>
          </a:p>
          <a:p>
            <a:pPr lvl="1"/>
            <a:endParaRPr lang="ru-RU" sz="2000" dirty="0" smtClean="0"/>
          </a:p>
          <a:p>
            <a:pPr lvl="1"/>
            <a:r>
              <a:rPr lang="ru-RU" sz="2000" dirty="0" smtClean="0"/>
              <a:t>Исполнение </a:t>
            </a:r>
            <a:r>
              <a:rPr lang="ru-RU" sz="2000" dirty="0"/>
              <a:t>последней инструкции </a:t>
            </a:r>
            <a:r>
              <a:rPr lang="ru-RU" sz="2000" dirty="0" smtClean="0"/>
              <a:t>в теле </a:t>
            </a:r>
            <a:r>
              <a:rPr lang="ru-RU" sz="2000" dirty="0"/>
              <a:t>функции</a:t>
            </a:r>
          </a:p>
          <a:p>
            <a:pPr lvl="2"/>
            <a:r>
              <a:rPr lang="ru-RU" sz="1800" dirty="0">
                <a:solidFill>
                  <a:schemeClr val="bg1"/>
                </a:solidFill>
              </a:rPr>
              <a:t>Результат работы функции в этом случае </a:t>
            </a:r>
            <a:r>
              <a:rPr lang="ru-RU" sz="1800" dirty="0" smtClean="0">
                <a:solidFill>
                  <a:schemeClr val="bg1"/>
                </a:solidFill>
              </a:rPr>
              <a:t>не определён</a:t>
            </a:r>
          </a:p>
          <a:p>
            <a:pPr lvl="3"/>
            <a:r>
              <a:rPr lang="ru-RU" sz="1400" dirty="0" smtClean="0">
                <a:solidFill>
                  <a:schemeClr val="bg1"/>
                </a:solidFill>
              </a:rPr>
              <a:t>Возможно</a:t>
            </a:r>
            <a:r>
              <a:rPr lang="ru-RU" sz="1400" dirty="0">
                <a:solidFill>
                  <a:schemeClr val="bg1"/>
                </a:solidFill>
              </a:rPr>
              <a:t>, </a:t>
            </a:r>
            <a:r>
              <a:rPr lang="ru-RU" sz="1400" dirty="0" smtClean="0">
                <a:solidFill>
                  <a:schemeClr val="bg1"/>
                </a:solidFill>
              </a:rPr>
              <a:t>компилятор </a:t>
            </a:r>
            <a:r>
              <a:rPr lang="ru-RU" sz="1400" dirty="0" smtClean="0">
                <a:solidFill>
                  <a:schemeClr val="bg1"/>
                </a:solidFill>
              </a:rPr>
              <a:t>предупредит об этом</a:t>
            </a:r>
            <a:endParaRPr lang="ru-RU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1640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dirty="0" smtClean="0"/>
              <a:t>Завершение работы функции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sz="2400" dirty="0" smtClean="0"/>
              <a:t>Если функция возвращает </a:t>
            </a:r>
            <a:r>
              <a:rPr lang="en-US" sz="2400" dirty="0" smtClean="0">
                <a:latin typeface="Consolas" panose="020B0609020204030204" pitchFamily="49" charset="0"/>
              </a:rPr>
              <a:t>void</a:t>
            </a:r>
            <a:endParaRPr lang="ru-RU" sz="2400" dirty="0">
              <a:latin typeface="Consolas" panose="020B0609020204030204" pitchFamily="49" charset="0"/>
            </a:endParaRPr>
          </a:p>
          <a:p>
            <a:pPr lvl="1"/>
            <a:r>
              <a:rPr lang="ru-RU" sz="2000" dirty="0" smtClean="0"/>
              <a:t>Исполнение </a:t>
            </a:r>
            <a:r>
              <a:rPr lang="ru-RU" sz="2000" dirty="0"/>
              <a:t>инструкции </a:t>
            </a:r>
            <a:r>
              <a:rPr lang="en-US" sz="2000" dirty="0">
                <a:latin typeface="Consolas" panose="020B0609020204030204" pitchFamily="49" charset="0"/>
              </a:rPr>
              <a:t>return;</a:t>
            </a:r>
            <a:endParaRPr lang="ru-RU" sz="2000" dirty="0">
              <a:latin typeface="Consolas" panose="020B0609020204030204" pitchFamily="49" charset="0"/>
            </a:endParaRPr>
          </a:p>
          <a:p>
            <a:pPr lvl="1"/>
            <a:r>
              <a:rPr lang="ru-RU" sz="2000" dirty="0" smtClean="0"/>
              <a:t>Исполнение </a:t>
            </a:r>
            <a:r>
              <a:rPr lang="ru-RU" sz="2000" dirty="0"/>
              <a:t>последней инструкции </a:t>
            </a:r>
            <a:r>
              <a:rPr lang="ru-RU" sz="2000" dirty="0" smtClean="0"/>
              <a:t>в теле </a:t>
            </a:r>
            <a:r>
              <a:rPr lang="ru-RU" sz="2000" dirty="0"/>
              <a:t>функции</a:t>
            </a:r>
          </a:p>
          <a:p>
            <a:endParaRPr lang="ru-RU" sz="2400" dirty="0"/>
          </a:p>
          <a:p>
            <a:r>
              <a:rPr lang="ru-RU" sz="2400" dirty="0"/>
              <a:t>Если функция </a:t>
            </a:r>
            <a:r>
              <a:rPr lang="ru-RU" sz="2400" dirty="0" smtClean="0"/>
              <a:t>возвращает не </a:t>
            </a:r>
            <a:r>
              <a:rPr lang="en-US" sz="2400" dirty="0" smtClean="0">
                <a:latin typeface="Consolas" panose="020B0609020204030204" pitchFamily="49" charset="0"/>
              </a:rPr>
              <a:t>void</a:t>
            </a:r>
            <a:endParaRPr lang="ru-RU" sz="2400" dirty="0">
              <a:latin typeface="Consolas" panose="020B0609020204030204" pitchFamily="49" charset="0"/>
            </a:endParaRPr>
          </a:p>
          <a:p>
            <a:pPr lvl="1"/>
            <a:r>
              <a:rPr lang="ru-RU" sz="2000" dirty="0" smtClean="0"/>
              <a:t>Исполнение </a:t>
            </a:r>
            <a:r>
              <a:rPr lang="ru-RU" sz="2000" dirty="0"/>
              <a:t>инструкции </a:t>
            </a:r>
            <a:r>
              <a:rPr lang="ru-RU" sz="2000" dirty="0" smtClean="0"/>
              <a:t>вида </a:t>
            </a:r>
            <a:r>
              <a:rPr lang="en-US" sz="2000" dirty="0" smtClean="0">
                <a:latin typeface="Consolas" panose="020B0609020204030204" pitchFamily="49" charset="0"/>
              </a:rPr>
              <a:t>return</a:t>
            </a:r>
            <a:r>
              <a:rPr lang="en-US" sz="2000" dirty="0" smtClean="0"/>
              <a:t> </a:t>
            </a:r>
            <a:r>
              <a:rPr lang="ru-RU" sz="2000" dirty="0"/>
              <a:t>выражение</a:t>
            </a:r>
            <a:r>
              <a:rPr lang="ru-RU" sz="2000" dirty="0" smtClean="0">
                <a:latin typeface="Consolas" panose="020B0609020204030204" pitchFamily="49" charset="0"/>
              </a:rPr>
              <a:t>;</a:t>
            </a:r>
            <a:endParaRPr lang="ru-RU" sz="2000" dirty="0">
              <a:latin typeface="Consolas" panose="020B0609020204030204" pitchFamily="49" charset="0"/>
            </a:endParaRPr>
          </a:p>
          <a:p>
            <a:pPr lvl="2"/>
            <a:r>
              <a:rPr lang="ru-RU" sz="1800" dirty="0"/>
              <a:t>Значение выражения является результатом работы функции</a:t>
            </a:r>
          </a:p>
          <a:p>
            <a:pPr lvl="2"/>
            <a:r>
              <a:rPr lang="ru-RU" sz="1800" dirty="0" smtClean="0"/>
              <a:t>Если тип выражения отличается от типа </a:t>
            </a:r>
            <a:r>
              <a:rPr lang="ru-RU" sz="1800" dirty="0"/>
              <a:t>результата </a:t>
            </a:r>
            <a:r>
              <a:rPr lang="ru-RU" sz="1800" dirty="0" smtClean="0"/>
              <a:t>функции, то выполняется неявное преобразование типа</a:t>
            </a:r>
          </a:p>
          <a:p>
            <a:pPr lvl="3"/>
            <a:r>
              <a:rPr lang="ru-RU" sz="1400" dirty="0" smtClean="0"/>
              <a:t>Если это невозможно, то компилятор сообщит об ошибке</a:t>
            </a:r>
            <a:endParaRPr lang="ru-RU" sz="1400" dirty="0"/>
          </a:p>
          <a:p>
            <a:pPr lvl="1"/>
            <a:endParaRPr lang="ru-RU" sz="2000" dirty="0" smtClean="0"/>
          </a:p>
          <a:p>
            <a:pPr lvl="1"/>
            <a:r>
              <a:rPr lang="ru-RU" sz="2000" dirty="0" smtClean="0"/>
              <a:t>Исполнение </a:t>
            </a:r>
            <a:r>
              <a:rPr lang="ru-RU" sz="2000" dirty="0"/>
              <a:t>последней инструкции </a:t>
            </a:r>
            <a:r>
              <a:rPr lang="ru-RU" sz="2000" dirty="0" smtClean="0"/>
              <a:t>в теле </a:t>
            </a:r>
            <a:r>
              <a:rPr lang="ru-RU" sz="2000" dirty="0"/>
              <a:t>функции</a:t>
            </a:r>
          </a:p>
          <a:p>
            <a:pPr lvl="2"/>
            <a:r>
              <a:rPr lang="ru-RU" sz="1800" dirty="0"/>
              <a:t>Результат работы функции в этом случае </a:t>
            </a:r>
            <a:r>
              <a:rPr lang="ru-RU" sz="1800" dirty="0" smtClean="0"/>
              <a:t>не определён</a:t>
            </a:r>
          </a:p>
          <a:p>
            <a:pPr lvl="3"/>
            <a:r>
              <a:rPr lang="ru-RU" sz="1400" dirty="0" smtClean="0"/>
              <a:t>Возможно</a:t>
            </a:r>
            <a:r>
              <a:rPr lang="ru-RU" sz="1400" dirty="0"/>
              <a:t>, </a:t>
            </a:r>
            <a:r>
              <a:rPr lang="ru-RU" sz="1400" dirty="0" smtClean="0"/>
              <a:t>компилятор </a:t>
            </a:r>
            <a:r>
              <a:rPr lang="ru-RU" sz="1400" dirty="0" smtClean="0"/>
              <a:t>предупредит об этом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3258265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Примеры описания </a:t>
            </a:r>
            <a:r>
              <a:rPr lang="ru-RU" dirty="0" smtClean="0"/>
              <a:t>и вызова </a:t>
            </a:r>
            <a:r>
              <a:rPr lang="ru-RU" dirty="0" smtClean="0"/>
              <a:t>функций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void 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f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() {} // </a:t>
            </a:r>
            <a:r>
              <a:rPr lang="ru-RU" dirty="0" smtClean="0">
                <a:solidFill>
                  <a:schemeClr val="bg1"/>
                </a:solidFill>
                <a:latin typeface="Consolas" panose="020B0609020204030204" pitchFamily="49" charset="0"/>
              </a:rPr>
              <a:t>до С89</a:t>
            </a:r>
            <a:endParaRPr lang="ru-RU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void 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g(void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) {} // </a:t>
            </a:r>
            <a:r>
              <a:rPr lang="ru-RU" dirty="0" smtClean="0">
                <a:solidFill>
                  <a:schemeClr val="bg1"/>
                </a:solidFill>
                <a:latin typeface="Consolas" panose="020B0609020204030204" pitchFamily="49" charset="0"/>
              </a:rPr>
              <a:t>С89</a:t>
            </a:r>
            <a:endParaRPr lang="ru-RU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CalcFactorial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n) 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if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n 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&lt;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=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0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) 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  <a:endParaRPr lang="en-US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    return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} </a:t>
            </a:r>
            <a:r>
              <a:rPr lang="en-US" sz="29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else</a:t>
            </a:r>
            <a:r>
              <a:rPr lang="en-US" sz="32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9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9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    return factorial(n </a:t>
            </a:r>
            <a:r>
              <a:rPr lang="en-US" sz="2900" dirty="0">
                <a:solidFill>
                  <a:schemeClr val="bg1"/>
                </a:solidFill>
                <a:latin typeface="Consolas" panose="020B0609020204030204" pitchFamily="49" charset="0"/>
              </a:rPr>
              <a:t>- 1)</a:t>
            </a:r>
            <a:r>
              <a:rPr lang="ru-RU" sz="29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900" dirty="0">
                <a:solidFill>
                  <a:schemeClr val="bg1"/>
                </a:solidFill>
                <a:latin typeface="Consolas" panose="020B0609020204030204" pitchFamily="49" charset="0"/>
              </a:rPr>
              <a:t>*</a:t>
            </a:r>
            <a:r>
              <a:rPr lang="ru-RU" sz="29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900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r>
              <a:rPr lang="en-US" sz="29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9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}</a:t>
            </a:r>
            <a:endParaRPr lang="ru-RU" sz="29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CalcFibonacci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n) {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if (n &lt;= 1) {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    return 1;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} else {</a:t>
            </a:r>
          </a:p>
          <a:p>
            <a:pPr marL="0" indent="0">
              <a:buNone/>
            </a:pPr>
            <a:r>
              <a:rPr lang="it-IT" dirty="0">
                <a:solidFill>
                  <a:schemeClr val="bg1"/>
                </a:solidFill>
                <a:latin typeface="Consolas" panose="020B0609020204030204" pitchFamily="49" charset="0"/>
              </a:rPr>
              <a:t>        return fibonacci(n - 1) +</a:t>
            </a:r>
          </a:p>
          <a:p>
            <a:pPr marL="0" indent="0">
              <a:buNone/>
            </a:pPr>
            <a:r>
              <a:rPr lang="it-IT" dirty="0">
                <a:solidFill>
                  <a:schemeClr val="bg1"/>
                </a:solidFill>
                <a:latin typeface="Consolas" panose="020B0609020204030204" pitchFamily="49" charset="0"/>
              </a:rPr>
              <a:t>                    fibonacci(n - 2);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enum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sequence_id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  <a:endParaRPr lang="ru-RU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FACTORIAL,</a:t>
            </a:r>
            <a:endParaRPr lang="ru-RU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FIBONACCI</a:t>
            </a:r>
            <a:endParaRPr lang="ru-RU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};</a:t>
            </a:r>
            <a:endParaRPr lang="ru-RU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(*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SelectSequence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enum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sequence_id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id))(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if (id == FACTORIAL) {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    return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CalcFactorial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if (id == FIBONACCI) {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    return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CalcFibonacci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return NULL; // </a:t>
            </a:r>
            <a:r>
              <a:rPr lang="ru-RU" dirty="0" smtClean="0">
                <a:solidFill>
                  <a:schemeClr val="bg1"/>
                </a:solidFill>
                <a:latin typeface="Consolas" panose="020B0609020204030204" pitchFamily="49" charset="0"/>
              </a:rPr>
              <a:t>сердито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</a:t>
            </a:r>
            <a:endParaRPr lang="ru-RU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ru-RU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ru-RU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main() {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n =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SelectSequence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(FACTORIAL)(5);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// 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n == 120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return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0;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  <a:endParaRPr lang="ru-RU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1394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Примеры описания </a:t>
            </a:r>
            <a:r>
              <a:rPr lang="ru-RU" dirty="0" smtClean="0"/>
              <a:t>и вызова </a:t>
            </a:r>
            <a:r>
              <a:rPr lang="ru-RU" dirty="0" smtClean="0"/>
              <a:t>функций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 {}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dirty="0" smtClean="0">
                <a:solidFill>
                  <a:srgbClr val="008000"/>
                </a:solidFill>
                <a:latin typeface="Consolas" panose="020B0609020204030204" pitchFamily="49" charset="0"/>
              </a:rPr>
              <a:t>до С89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void 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g(void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) {} // </a:t>
            </a:r>
            <a:r>
              <a:rPr lang="ru-RU" dirty="0" smtClean="0">
                <a:solidFill>
                  <a:schemeClr val="bg1"/>
                </a:solidFill>
                <a:latin typeface="Consolas" panose="020B0609020204030204" pitchFamily="49" charset="0"/>
              </a:rPr>
              <a:t>С89</a:t>
            </a:r>
            <a:endParaRPr lang="ru-RU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CalcFactorial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n) 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if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n 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&lt;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=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0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) 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  <a:endParaRPr lang="en-US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    return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} </a:t>
            </a:r>
            <a:r>
              <a:rPr lang="en-US" sz="29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else</a:t>
            </a:r>
            <a:r>
              <a:rPr lang="en-US" sz="32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9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9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    return factorial(n </a:t>
            </a:r>
            <a:r>
              <a:rPr lang="en-US" sz="2900" dirty="0">
                <a:solidFill>
                  <a:schemeClr val="bg1"/>
                </a:solidFill>
                <a:latin typeface="Consolas" panose="020B0609020204030204" pitchFamily="49" charset="0"/>
              </a:rPr>
              <a:t>- 1)</a:t>
            </a:r>
            <a:r>
              <a:rPr lang="ru-RU" sz="29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900" dirty="0">
                <a:solidFill>
                  <a:schemeClr val="bg1"/>
                </a:solidFill>
                <a:latin typeface="Consolas" panose="020B0609020204030204" pitchFamily="49" charset="0"/>
              </a:rPr>
              <a:t>*</a:t>
            </a:r>
            <a:r>
              <a:rPr lang="ru-RU" sz="29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900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r>
              <a:rPr lang="en-US" sz="29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9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}</a:t>
            </a:r>
            <a:endParaRPr lang="ru-RU" sz="29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CalcFibonacci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n) {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if (n &lt;= 1) {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    return 1;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} else {</a:t>
            </a:r>
          </a:p>
          <a:p>
            <a:pPr marL="0" indent="0">
              <a:buNone/>
            </a:pPr>
            <a:r>
              <a:rPr lang="it-IT" dirty="0">
                <a:solidFill>
                  <a:schemeClr val="bg1"/>
                </a:solidFill>
                <a:latin typeface="Consolas" panose="020B0609020204030204" pitchFamily="49" charset="0"/>
              </a:rPr>
              <a:t>        return fibonacci(n - 1) +</a:t>
            </a:r>
          </a:p>
          <a:p>
            <a:pPr marL="0" indent="0">
              <a:buNone/>
            </a:pPr>
            <a:r>
              <a:rPr lang="it-IT" dirty="0">
                <a:solidFill>
                  <a:schemeClr val="bg1"/>
                </a:solidFill>
                <a:latin typeface="Consolas" panose="020B0609020204030204" pitchFamily="49" charset="0"/>
              </a:rPr>
              <a:t>                    fibonacci(n - 2);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enum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sequence_id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  <a:endParaRPr lang="ru-RU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FACTORIAL,</a:t>
            </a:r>
            <a:endParaRPr lang="ru-RU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FIBONACCI</a:t>
            </a:r>
            <a:endParaRPr lang="ru-RU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};</a:t>
            </a:r>
            <a:endParaRPr lang="ru-RU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(*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SelectSequence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enum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sequence_id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id))(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if (id == FACTORIAL) {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    return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CalcFactorial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if (id == FIBONACCI) {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    return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CalcFibonacci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return NULL; // </a:t>
            </a:r>
            <a:r>
              <a:rPr lang="ru-RU" dirty="0" smtClean="0">
                <a:solidFill>
                  <a:schemeClr val="bg1"/>
                </a:solidFill>
                <a:latin typeface="Consolas" panose="020B0609020204030204" pitchFamily="49" charset="0"/>
              </a:rPr>
              <a:t>сердито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</a:t>
            </a:r>
            <a:endParaRPr lang="ru-RU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ru-RU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ru-RU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main() {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n =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SelectSequence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(FACTORIAL)(5);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// 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n == 120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return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0;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  <a:endParaRPr lang="ru-RU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2715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Примеры описания </a:t>
            </a:r>
            <a:r>
              <a:rPr lang="ru-RU" dirty="0" smtClean="0"/>
              <a:t>и вызова </a:t>
            </a:r>
            <a:r>
              <a:rPr lang="ru-RU" dirty="0" smtClean="0"/>
              <a:t>функций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 {}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dirty="0" smtClean="0">
                <a:solidFill>
                  <a:srgbClr val="008000"/>
                </a:solidFill>
                <a:latin typeface="Consolas" panose="020B0609020204030204" pitchFamily="49" charset="0"/>
              </a:rPr>
              <a:t>до С89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g(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{}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dirty="0" smtClean="0">
                <a:solidFill>
                  <a:srgbClr val="008000"/>
                </a:solidFill>
                <a:latin typeface="Consolas" panose="020B0609020204030204" pitchFamily="49" charset="0"/>
              </a:rPr>
              <a:t>С89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CalcFactorial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n) 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if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n 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&lt;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=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0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) 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  <a:endParaRPr lang="en-US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    return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} </a:t>
            </a:r>
            <a:r>
              <a:rPr lang="en-US" sz="29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else</a:t>
            </a:r>
            <a:r>
              <a:rPr lang="en-US" sz="32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9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9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    return factorial(n </a:t>
            </a:r>
            <a:r>
              <a:rPr lang="en-US" sz="2900" dirty="0">
                <a:solidFill>
                  <a:schemeClr val="bg1"/>
                </a:solidFill>
                <a:latin typeface="Consolas" panose="020B0609020204030204" pitchFamily="49" charset="0"/>
              </a:rPr>
              <a:t>- 1)</a:t>
            </a:r>
            <a:r>
              <a:rPr lang="ru-RU" sz="29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900" dirty="0">
                <a:solidFill>
                  <a:schemeClr val="bg1"/>
                </a:solidFill>
                <a:latin typeface="Consolas" panose="020B0609020204030204" pitchFamily="49" charset="0"/>
              </a:rPr>
              <a:t>*</a:t>
            </a:r>
            <a:r>
              <a:rPr lang="ru-RU" sz="29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900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r>
              <a:rPr lang="en-US" sz="29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9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}</a:t>
            </a:r>
            <a:endParaRPr lang="ru-RU" sz="29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CalcFibonacci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n) {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if (n &lt;= 1) {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    return 1;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} else {</a:t>
            </a:r>
          </a:p>
          <a:p>
            <a:pPr marL="0" indent="0">
              <a:buNone/>
            </a:pPr>
            <a:r>
              <a:rPr lang="it-IT" dirty="0">
                <a:solidFill>
                  <a:schemeClr val="bg1"/>
                </a:solidFill>
                <a:latin typeface="Consolas" panose="020B0609020204030204" pitchFamily="49" charset="0"/>
              </a:rPr>
              <a:t>        return fibonacci(n - 1) +</a:t>
            </a:r>
          </a:p>
          <a:p>
            <a:pPr marL="0" indent="0">
              <a:buNone/>
            </a:pPr>
            <a:r>
              <a:rPr lang="it-IT" dirty="0">
                <a:solidFill>
                  <a:schemeClr val="bg1"/>
                </a:solidFill>
                <a:latin typeface="Consolas" panose="020B0609020204030204" pitchFamily="49" charset="0"/>
              </a:rPr>
              <a:t>                    fibonacci(n - 2);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enum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sequence_id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  <a:endParaRPr lang="ru-RU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FACTORIAL,</a:t>
            </a:r>
            <a:endParaRPr lang="ru-RU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FIBONACCI</a:t>
            </a:r>
            <a:endParaRPr lang="ru-RU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};</a:t>
            </a:r>
            <a:endParaRPr lang="ru-RU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(*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SelectSequence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enum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sequence_id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id))(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if (id == FACTORIAL) {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    return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CalcFactorial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if (id == FIBONACCI) {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    return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CalcFibonacci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return NULL; // </a:t>
            </a:r>
            <a:r>
              <a:rPr lang="ru-RU" dirty="0" smtClean="0">
                <a:solidFill>
                  <a:schemeClr val="bg1"/>
                </a:solidFill>
                <a:latin typeface="Consolas" panose="020B0609020204030204" pitchFamily="49" charset="0"/>
              </a:rPr>
              <a:t>сердито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</a:t>
            </a:r>
            <a:endParaRPr lang="ru-RU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ru-RU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ru-RU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main() {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n =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SelectSequence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(FACTORIAL)(5);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// 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n == 120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return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0;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  <a:endParaRPr lang="ru-RU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1296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Примеры описания </a:t>
            </a:r>
            <a:r>
              <a:rPr lang="ru-RU" dirty="0" smtClean="0"/>
              <a:t>и вызова </a:t>
            </a:r>
            <a:r>
              <a:rPr lang="ru-RU" dirty="0" smtClean="0"/>
              <a:t>функций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 {}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dirty="0" smtClean="0">
                <a:solidFill>
                  <a:srgbClr val="008000"/>
                </a:solidFill>
                <a:latin typeface="Consolas" panose="020B0609020204030204" pitchFamily="49" charset="0"/>
              </a:rPr>
              <a:t>до С89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g(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{}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dirty="0" smtClean="0">
                <a:solidFill>
                  <a:srgbClr val="008000"/>
                </a:solidFill>
                <a:latin typeface="Consolas" panose="020B0609020204030204" pitchFamily="49" charset="0"/>
              </a:rPr>
              <a:t>С89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CalcFactorial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    return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} </a:t>
            </a:r>
            <a:r>
              <a:rPr lang="en-US" sz="29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sz="3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9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    return</a:t>
            </a:r>
            <a:r>
              <a:rPr lang="en-US" sz="2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9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Calc</a:t>
            </a:r>
            <a:r>
              <a:rPr lang="en-US" sz="29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Factorial</a:t>
            </a:r>
            <a:r>
              <a:rPr lang="en-US" sz="2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9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en-US" sz="2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900" dirty="0">
                <a:solidFill>
                  <a:srgbClr val="000000"/>
                </a:solidFill>
                <a:latin typeface="Consolas" panose="020B0609020204030204" pitchFamily="49" charset="0"/>
              </a:rPr>
              <a:t>- 1)</a:t>
            </a:r>
            <a:r>
              <a:rPr lang="ru-RU" sz="2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900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ru-RU" sz="2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900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en-US" sz="2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ru-RU" sz="29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CalcFibonacci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n) {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if (n &lt;= 1) {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    return 1;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} else {</a:t>
            </a:r>
          </a:p>
          <a:p>
            <a:pPr marL="0" indent="0">
              <a:buNone/>
            </a:pPr>
            <a:r>
              <a:rPr lang="it-IT" dirty="0">
                <a:solidFill>
                  <a:schemeClr val="bg1"/>
                </a:solidFill>
                <a:latin typeface="Consolas" panose="020B0609020204030204" pitchFamily="49" charset="0"/>
              </a:rPr>
              <a:t>        return fibonacci(n - 1) +</a:t>
            </a:r>
          </a:p>
          <a:p>
            <a:pPr marL="0" indent="0">
              <a:buNone/>
            </a:pPr>
            <a:r>
              <a:rPr lang="it-IT" dirty="0">
                <a:solidFill>
                  <a:schemeClr val="bg1"/>
                </a:solidFill>
                <a:latin typeface="Consolas" panose="020B0609020204030204" pitchFamily="49" charset="0"/>
              </a:rPr>
              <a:t>                    fibonacci(n - 2);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enum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sequence_id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  <a:endParaRPr lang="ru-RU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FACTORIAL,</a:t>
            </a:r>
            <a:endParaRPr lang="ru-RU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FIBONACCI</a:t>
            </a:r>
            <a:endParaRPr lang="ru-RU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};</a:t>
            </a:r>
            <a:endParaRPr lang="ru-RU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(*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SelectSequence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enum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sequence_id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id))(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if (id == FACTORIAL) {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    return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CalcFactorial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if (id == FIBONACCI) {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    return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CalcFibonacci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return NULL; // </a:t>
            </a:r>
            <a:r>
              <a:rPr lang="ru-RU" dirty="0" smtClean="0">
                <a:solidFill>
                  <a:schemeClr val="bg1"/>
                </a:solidFill>
                <a:latin typeface="Consolas" panose="020B0609020204030204" pitchFamily="49" charset="0"/>
              </a:rPr>
              <a:t>сердито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</a:t>
            </a:r>
            <a:endParaRPr lang="ru-RU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ru-RU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ru-RU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main() {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n =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SelectSequence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(FACTORIAL)(5);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// 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n == 120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return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0;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  <a:endParaRPr lang="ru-RU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1153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Примеры описания </a:t>
            </a:r>
            <a:r>
              <a:rPr lang="ru-RU" dirty="0" smtClean="0"/>
              <a:t>и вызова </a:t>
            </a:r>
            <a:r>
              <a:rPr lang="ru-RU" dirty="0" smtClean="0"/>
              <a:t>функций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 {}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dirty="0" smtClean="0">
                <a:solidFill>
                  <a:srgbClr val="008000"/>
                </a:solidFill>
                <a:latin typeface="Consolas" panose="020B0609020204030204" pitchFamily="49" charset="0"/>
              </a:rPr>
              <a:t>до С89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g(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{}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dirty="0" smtClean="0">
                <a:solidFill>
                  <a:srgbClr val="008000"/>
                </a:solidFill>
                <a:latin typeface="Consolas" panose="020B0609020204030204" pitchFamily="49" charset="0"/>
              </a:rPr>
              <a:t>С89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CalcFactorial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    return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} </a:t>
            </a:r>
            <a:r>
              <a:rPr lang="en-US" sz="29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sz="3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9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    return</a:t>
            </a:r>
            <a:r>
              <a:rPr lang="en-US" sz="2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9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CalcFactorial</a:t>
            </a:r>
            <a:r>
              <a:rPr lang="en-US" sz="2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9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en-US" sz="2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900" dirty="0">
                <a:solidFill>
                  <a:srgbClr val="000000"/>
                </a:solidFill>
                <a:latin typeface="Consolas" panose="020B0609020204030204" pitchFamily="49" charset="0"/>
              </a:rPr>
              <a:t>- 1)</a:t>
            </a:r>
            <a:r>
              <a:rPr lang="ru-RU" sz="2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900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ru-RU" sz="2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900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en-US" sz="2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ru-RU" sz="29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CalcFibonacci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&lt;= 1)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1;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}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it-IT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CalcFibonacci(</a:t>
            </a:r>
            <a:r>
              <a:rPr lang="it-IT" dirty="0" smtClean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it-IT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- 1) +</a:t>
            </a:r>
          </a:p>
          <a:p>
            <a:pPr marL="0" indent="0">
              <a:buNone/>
            </a:pP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it-IT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CalcFibonacci(</a:t>
            </a:r>
            <a:r>
              <a:rPr lang="it-IT" dirty="0" smtClean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it-IT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- 2);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 smtClean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enum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sequence_id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  <a:endParaRPr lang="ru-RU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FACTORIAL,</a:t>
            </a:r>
            <a:endParaRPr lang="ru-RU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FIBONACCI</a:t>
            </a:r>
            <a:endParaRPr lang="ru-RU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};</a:t>
            </a:r>
            <a:endParaRPr lang="ru-RU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(*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SelectSequence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enum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sequence_id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id))(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if (id == FACTORIAL) {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    return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CalcFactorial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if (id == FIBONACCI) {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    return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CalcFibonacci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return NULL; // </a:t>
            </a:r>
            <a:r>
              <a:rPr lang="ru-RU" dirty="0" smtClean="0">
                <a:solidFill>
                  <a:schemeClr val="bg1"/>
                </a:solidFill>
                <a:latin typeface="Consolas" panose="020B0609020204030204" pitchFamily="49" charset="0"/>
              </a:rPr>
              <a:t>сердито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</a:t>
            </a:r>
            <a:endParaRPr lang="ru-RU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ru-RU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ru-RU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main() {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n =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SelectSequence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(FACTORIAL)(5);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// 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n == 120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return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0;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  <a:endParaRPr lang="ru-RU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4505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Примеры описания </a:t>
            </a:r>
            <a:r>
              <a:rPr lang="ru-RU" dirty="0" smtClean="0"/>
              <a:t>и вызова </a:t>
            </a:r>
            <a:r>
              <a:rPr lang="ru-RU" dirty="0" smtClean="0"/>
              <a:t>функций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 {}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dirty="0" smtClean="0">
                <a:solidFill>
                  <a:srgbClr val="008000"/>
                </a:solidFill>
                <a:latin typeface="Consolas" panose="020B0609020204030204" pitchFamily="49" charset="0"/>
              </a:rPr>
              <a:t>до С89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g(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{}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dirty="0" smtClean="0">
                <a:solidFill>
                  <a:srgbClr val="008000"/>
                </a:solidFill>
                <a:latin typeface="Consolas" panose="020B0609020204030204" pitchFamily="49" charset="0"/>
              </a:rPr>
              <a:t>С89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CalcFactorial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    return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} </a:t>
            </a:r>
            <a:r>
              <a:rPr lang="en-US" sz="29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sz="3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9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    return</a:t>
            </a:r>
            <a:r>
              <a:rPr lang="en-US" sz="2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9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CalcFactorial</a:t>
            </a:r>
            <a:r>
              <a:rPr lang="en-US" sz="2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9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en-US" sz="2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900" dirty="0">
                <a:solidFill>
                  <a:srgbClr val="000000"/>
                </a:solidFill>
                <a:latin typeface="Consolas" panose="020B0609020204030204" pitchFamily="49" charset="0"/>
              </a:rPr>
              <a:t>- 1)</a:t>
            </a:r>
            <a:r>
              <a:rPr lang="ru-RU" sz="2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900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ru-RU" sz="2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900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en-US" sz="2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ru-RU" sz="29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CalcFibonacci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&lt;= 1)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1;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}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it-IT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CalcFibonacci(</a:t>
            </a:r>
            <a:r>
              <a:rPr lang="it-IT" dirty="0" smtClean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it-IT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- 1) +</a:t>
            </a:r>
          </a:p>
          <a:p>
            <a:pPr marL="0" indent="0">
              <a:buNone/>
            </a:pP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it-IT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CalcFibonacci(</a:t>
            </a:r>
            <a:r>
              <a:rPr lang="it-IT" dirty="0" smtClean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it-IT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- 2);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 smtClean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enum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sequence_id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ru-RU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 smtClean="0">
                <a:solidFill>
                  <a:srgbClr val="2F4F4F"/>
                </a:solidFill>
                <a:latin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rgbClr val="2F4F4F"/>
                </a:solidFill>
                <a:latin typeface="Consolas" panose="020B0609020204030204" pitchFamily="49" charset="0"/>
              </a:rPr>
              <a:t>FACTORIAL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endParaRPr lang="ru-RU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 smtClean="0">
                <a:solidFill>
                  <a:srgbClr val="2F4F4F"/>
                </a:solidFill>
                <a:latin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rgbClr val="2F4F4F"/>
                </a:solidFill>
                <a:latin typeface="Consolas" panose="020B0609020204030204" pitchFamily="49" charset="0"/>
              </a:rPr>
              <a:t>FIBONACCI</a:t>
            </a:r>
            <a:endParaRPr lang="ru-RU" dirty="0" smtClean="0">
              <a:solidFill>
                <a:srgbClr val="2F4F4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ru-RU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(*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SelectSequence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enum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sequence_id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))(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dirty="0">
                <a:solidFill>
                  <a:srgbClr val="2F4F4F"/>
                </a:solidFill>
                <a:latin typeface="Consolas" panose="020B0609020204030204" pitchFamily="49" charset="0"/>
              </a:rPr>
              <a:t>FACTORIAL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CalcFactorial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dirty="0">
                <a:solidFill>
                  <a:srgbClr val="2F4F4F"/>
                </a:solidFill>
                <a:latin typeface="Consolas" panose="020B0609020204030204" pitchFamily="49" charset="0"/>
              </a:rPr>
              <a:t>FIBONACCI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CalcFibonacci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dirty="0" smtClean="0">
                <a:solidFill>
                  <a:srgbClr val="008000"/>
                </a:solidFill>
                <a:latin typeface="Consolas" panose="020B0609020204030204" pitchFamily="49" charset="0"/>
              </a:rPr>
              <a:t>сердито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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ru-RU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main() {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n =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SelectSequence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(FACTORIAL)(5);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// 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n == 120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return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0;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  <a:endParaRPr lang="ru-RU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42170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Примеры описания </a:t>
            </a:r>
            <a:r>
              <a:rPr lang="ru-RU" dirty="0" smtClean="0"/>
              <a:t>и вызова </a:t>
            </a:r>
            <a:r>
              <a:rPr lang="ru-RU" dirty="0" smtClean="0"/>
              <a:t>функций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 {}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dirty="0" smtClean="0">
                <a:solidFill>
                  <a:srgbClr val="008000"/>
                </a:solidFill>
                <a:latin typeface="Consolas" panose="020B0609020204030204" pitchFamily="49" charset="0"/>
              </a:rPr>
              <a:t>до С89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g(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{}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dirty="0" smtClean="0">
                <a:solidFill>
                  <a:srgbClr val="008000"/>
                </a:solidFill>
                <a:latin typeface="Consolas" panose="020B0609020204030204" pitchFamily="49" charset="0"/>
              </a:rPr>
              <a:t>С89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CalcFactorial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    return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} </a:t>
            </a:r>
            <a:r>
              <a:rPr lang="en-US" sz="29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sz="3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9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    return</a:t>
            </a:r>
            <a:r>
              <a:rPr lang="en-US" sz="2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9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CalcFactorial</a:t>
            </a:r>
            <a:r>
              <a:rPr lang="en-US" sz="2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9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en-US" sz="2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900" dirty="0">
                <a:solidFill>
                  <a:srgbClr val="000000"/>
                </a:solidFill>
                <a:latin typeface="Consolas" panose="020B0609020204030204" pitchFamily="49" charset="0"/>
              </a:rPr>
              <a:t>- 1)</a:t>
            </a:r>
            <a:r>
              <a:rPr lang="ru-RU" sz="2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900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ru-RU" sz="2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900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en-US" sz="2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ru-RU" sz="29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CalcFibonacci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&lt;= 1)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1;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}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it-IT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CalcFibonacci(</a:t>
            </a:r>
            <a:r>
              <a:rPr lang="it-IT" dirty="0" smtClean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it-IT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- 1) +</a:t>
            </a:r>
          </a:p>
          <a:p>
            <a:pPr marL="0" indent="0">
              <a:buNone/>
            </a:pP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it-IT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CalcFibonacci(</a:t>
            </a:r>
            <a:r>
              <a:rPr lang="it-IT" dirty="0" smtClean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it-IT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- 2);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 smtClean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enum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sequence_id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ru-RU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 smtClean="0">
                <a:solidFill>
                  <a:srgbClr val="2F4F4F"/>
                </a:solidFill>
                <a:latin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rgbClr val="2F4F4F"/>
                </a:solidFill>
                <a:latin typeface="Consolas" panose="020B0609020204030204" pitchFamily="49" charset="0"/>
              </a:rPr>
              <a:t>FACTORIAL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endParaRPr lang="ru-RU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 smtClean="0">
                <a:solidFill>
                  <a:srgbClr val="2F4F4F"/>
                </a:solidFill>
                <a:latin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rgbClr val="2F4F4F"/>
                </a:solidFill>
                <a:latin typeface="Consolas" panose="020B0609020204030204" pitchFamily="49" charset="0"/>
              </a:rPr>
              <a:t>FIBONACCI</a:t>
            </a:r>
            <a:endParaRPr lang="ru-RU" dirty="0" smtClean="0">
              <a:solidFill>
                <a:srgbClr val="2F4F4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ru-RU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(*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SelectSequence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enum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sequence_id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))(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dirty="0">
                <a:solidFill>
                  <a:srgbClr val="2F4F4F"/>
                </a:solidFill>
                <a:latin typeface="Consolas" panose="020B0609020204030204" pitchFamily="49" charset="0"/>
              </a:rPr>
              <a:t>FACTORIAL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CalcFactorial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dirty="0">
                <a:solidFill>
                  <a:srgbClr val="2F4F4F"/>
                </a:solidFill>
                <a:latin typeface="Consolas" panose="020B0609020204030204" pitchFamily="49" charset="0"/>
              </a:rPr>
              <a:t>FIBONACCI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CalcFibonacci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dirty="0" smtClean="0">
                <a:solidFill>
                  <a:srgbClr val="008000"/>
                </a:solidFill>
                <a:latin typeface="Consolas" panose="020B0609020204030204" pitchFamily="49" charset="0"/>
              </a:rPr>
              <a:t>сердито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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ru-RU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main() {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808080"/>
                </a:solidFill>
                <a:latin typeface="Consolas" panose="020B0609020204030204" pitchFamily="49" charset="0"/>
              </a:rPr>
              <a:t>n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SelectSequence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(FACTORIAL)(5);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n == 120</a:t>
            </a: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0;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07953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Примеры описания </a:t>
            </a:r>
            <a:r>
              <a:rPr lang="ru-RU" dirty="0" smtClean="0"/>
              <a:t>и вызова </a:t>
            </a:r>
            <a:r>
              <a:rPr lang="ru-RU" dirty="0" smtClean="0"/>
              <a:t>функций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 {}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dirty="0" smtClean="0">
                <a:solidFill>
                  <a:srgbClr val="008000"/>
                </a:solidFill>
                <a:latin typeface="Consolas" panose="020B0609020204030204" pitchFamily="49" charset="0"/>
              </a:rPr>
              <a:t>до С89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g(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{}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dirty="0" smtClean="0">
                <a:solidFill>
                  <a:srgbClr val="008000"/>
                </a:solidFill>
                <a:latin typeface="Consolas" panose="020B0609020204030204" pitchFamily="49" charset="0"/>
              </a:rPr>
              <a:t>С89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CalcFactorial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    return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} </a:t>
            </a:r>
            <a:r>
              <a:rPr lang="en-US" sz="29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sz="3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9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    return</a:t>
            </a:r>
            <a:r>
              <a:rPr lang="en-US" sz="2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9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CalcFactorial</a:t>
            </a:r>
            <a:r>
              <a:rPr lang="en-US" sz="2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9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en-US" sz="2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900" dirty="0">
                <a:solidFill>
                  <a:srgbClr val="000000"/>
                </a:solidFill>
                <a:latin typeface="Consolas" panose="020B0609020204030204" pitchFamily="49" charset="0"/>
              </a:rPr>
              <a:t>- 1)</a:t>
            </a:r>
            <a:r>
              <a:rPr lang="ru-RU" sz="2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900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ru-RU" sz="2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900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en-US" sz="2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ru-RU" sz="29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CalcFibonacci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&lt;= 1)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1;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}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it-IT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CalcFibonacci(</a:t>
            </a:r>
            <a:r>
              <a:rPr lang="it-IT" dirty="0" smtClean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it-IT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- 1) +</a:t>
            </a:r>
          </a:p>
          <a:p>
            <a:pPr marL="0" indent="0">
              <a:buNone/>
            </a:pP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it-IT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CalcFibonacci(</a:t>
            </a:r>
            <a:r>
              <a:rPr lang="it-IT" dirty="0" smtClean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it-IT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- 2);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 smtClean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enum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sequence_id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ru-RU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 smtClean="0">
                <a:solidFill>
                  <a:srgbClr val="2F4F4F"/>
                </a:solidFill>
                <a:latin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rgbClr val="2F4F4F"/>
                </a:solidFill>
                <a:latin typeface="Consolas" panose="020B0609020204030204" pitchFamily="49" charset="0"/>
              </a:rPr>
              <a:t>FACTORIAL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endParaRPr lang="ru-RU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 smtClean="0">
                <a:solidFill>
                  <a:srgbClr val="2F4F4F"/>
                </a:solidFill>
                <a:latin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rgbClr val="2F4F4F"/>
                </a:solidFill>
                <a:latin typeface="Consolas" panose="020B0609020204030204" pitchFamily="49" charset="0"/>
              </a:rPr>
              <a:t>FIBONACCI</a:t>
            </a:r>
            <a:endParaRPr lang="ru-RU" dirty="0" smtClean="0">
              <a:solidFill>
                <a:srgbClr val="2F4F4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ru-RU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(*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SelectSequence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enum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sequence_id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))(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dirty="0">
                <a:solidFill>
                  <a:srgbClr val="2F4F4F"/>
                </a:solidFill>
                <a:latin typeface="Consolas" panose="020B0609020204030204" pitchFamily="49" charset="0"/>
              </a:rPr>
              <a:t>FACTORIAL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CalcFactorial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dirty="0">
                <a:solidFill>
                  <a:srgbClr val="2F4F4F"/>
                </a:solidFill>
                <a:latin typeface="Consolas" panose="020B0609020204030204" pitchFamily="49" charset="0"/>
              </a:rPr>
              <a:t>FIBONACCI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CalcFibonacci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dirty="0" smtClean="0">
                <a:solidFill>
                  <a:srgbClr val="008000"/>
                </a:solidFill>
                <a:latin typeface="Consolas" panose="020B0609020204030204" pitchFamily="49" charset="0"/>
              </a:rPr>
              <a:t>сердито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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ru-RU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main() {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808080"/>
                </a:solidFill>
                <a:latin typeface="Consolas" panose="020B0609020204030204" pitchFamily="49" charset="0"/>
              </a:rPr>
              <a:t>n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SelectSequence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(FACTORIAL)(5);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n == 120</a:t>
            </a: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0;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 rot="16200000">
            <a:off x="3860536" y="3216192"/>
            <a:ext cx="3256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www.ideone.com/cbtjEy</a:t>
            </a:r>
            <a:r>
              <a:rPr lang="en-US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54217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dirty="0"/>
              <a:t>Понятие </a:t>
            </a:r>
            <a:r>
              <a:rPr lang="ru-RU" dirty="0" smtClean="0"/>
              <a:t>подпрограммы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Подпрограмма – это </a:t>
            </a:r>
            <a:r>
              <a:rPr lang="ru-RU" dirty="0" smtClean="0"/>
              <a:t>фрагмент </a:t>
            </a:r>
            <a:r>
              <a:rPr lang="ru-RU" dirty="0" smtClean="0"/>
              <a:t>компьютерной программы, который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Получает управление с помощью специальной команды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Возвращает управление команде, непосредственно следующей за этой специальной командой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Может передавать управление другим подпрограммам</a:t>
            </a:r>
          </a:p>
          <a:p>
            <a:endParaRPr lang="ru-RU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8318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Интерфейс программы и ОС</a:t>
            </a:r>
            <a:endParaRPr lang="ru-RU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Интерфейс программы и операционной системы</a:t>
            </a:r>
          </a:p>
          <a:p>
            <a:pPr lvl="1"/>
            <a:r>
              <a:rPr lang="ru-RU" dirty="0" smtClean="0"/>
              <a:t>«параметры командной строки»</a:t>
            </a:r>
          </a:p>
          <a:p>
            <a:pPr lvl="2"/>
            <a:r>
              <a:rPr lang="ru-RU" dirty="0" smtClean="0"/>
              <a:t>массив строк</a:t>
            </a:r>
          </a:p>
          <a:p>
            <a:pPr lvl="1"/>
            <a:r>
              <a:rPr lang="ru-RU" dirty="0" smtClean="0"/>
              <a:t>код завершения</a:t>
            </a:r>
          </a:p>
          <a:p>
            <a:pPr lvl="2"/>
            <a:r>
              <a:rPr lang="ru-RU" dirty="0" smtClean="0"/>
              <a:t>целое число</a:t>
            </a:r>
          </a:p>
          <a:p>
            <a:pPr lvl="3"/>
            <a:r>
              <a:rPr lang="ru-RU" dirty="0"/>
              <a:t>о</a:t>
            </a:r>
            <a:r>
              <a:rPr lang="ru-RU" dirty="0" smtClean="0"/>
              <a:t>бычно 0 – это успешное завершение, != 0 – это коды ошибок и исключительных ситуаций</a:t>
            </a:r>
            <a:endParaRPr lang="ru-RU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994400" y="2636912"/>
            <a:ext cx="5654671" cy="1380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775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Интерфейс программы и ОС</a:t>
            </a:r>
            <a:endParaRPr lang="ru-RU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Интерфейс программы и операционной системы</a:t>
            </a:r>
          </a:p>
          <a:p>
            <a:pPr lvl="1"/>
            <a:r>
              <a:rPr lang="ru-RU" dirty="0" smtClean="0"/>
              <a:t>«параметры командной строки»</a:t>
            </a:r>
          </a:p>
          <a:p>
            <a:pPr lvl="2"/>
            <a:r>
              <a:rPr lang="ru-RU" dirty="0" smtClean="0"/>
              <a:t>массив строк</a:t>
            </a:r>
          </a:p>
          <a:p>
            <a:pPr lvl="1"/>
            <a:r>
              <a:rPr lang="ru-RU" dirty="0" smtClean="0"/>
              <a:t>код завершения</a:t>
            </a:r>
          </a:p>
          <a:p>
            <a:pPr lvl="2"/>
            <a:r>
              <a:rPr lang="ru-RU" dirty="0" smtClean="0"/>
              <a:t>целое число</a:t>
            </a:r>
          </a:p>
          <a:p>
            <a:pPr lvl="3"/>
            <a:r>
              <a:rPr lang="ru-RU" dirty="0"/>
              <a:t>о</a:t>
            </a:r>
            <a:r>
              <a:rPr lang="ru-RU" dirty="0" smtClean="0"/>
              <a:t>бычно 0 – это успешное завершение, != 0 – это коды ошибок и исключительных ситуаций</a:t>
            </a:r>
            <a:endParaRPr lang="ru-RU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4000" y="2638800"/>
            <a:ext cx="5649717" cy="137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468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Интерфейс программы и ОС</a:t>
            </a:r>
            <a:endParaRPr lang="ru-RU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Интерфейс программы и операционной системы</a:t>
            </a:r>
          </a:p>
          <a:p>
            <a:pPr lvl="1"/>
            <a:r>
              <a:rPr lang="ru-RU" dirty="0" smtClean="0"/>
              <a:t>«параметры командной строки»</a:t>
            </a:r>
          </a:p>
          <a:p>
            <a:pPr lvl="2"/>
            <a:r>
              <a:rPr lang="ru-RU" dirty="0" smtClean="0"/>
              <a:t>массив строк</a:t>
            </a:r>
          </a:p>
          <a:p>
            <a:pPr lvl="1"/>
            <a:r>
              <a:rPr lang="ru-RU" dirty="0" smtClean="0"/>
              <a:t>код завершения</a:t>
            </a:r>
          </a:p>
          <a:p>
            <a:pPr lvl="2"/>
            <a:r>
              <a:rPr lang="ru-RU" dirty="0" smtClean="0"/>
              <a:t>целое число</a:t>
            </a:r>
          </a:p>
          <a:p>
            <a:pPr lvl="3"/>
            <a:r>
              <a:rPr lang="ru-RU" dirty="0"/>
              <a:t>о</a:t>
            </a:r>
            <a:r>
              <a:rPr lang="ru-RU" dirty="0" smtClean="0"/>
              <a:t>бычно 0 – это успешное завершение, != 0 – это коды ошибок и исключительных ситуаций</a:t>
            </a:r>
            <a:endParaRPr lang="ru-RU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4000" y="2638799"/>
            <a:ext cx="5649717" cy="137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038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Прототипы функции </a:t>
            </a:r>
            <a:r>
              <a:rPr lang="en-US" dirty="0" smtClean="0"/>
              <a:t>main</a:t>
            </a:r>
            <a:endParaRPr lang="ru-RU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int</a:t>
            </a:r>
            <a:r>
              <a:rPr lang="en-US" dirty="0" smtClean="0"/>
              <a:t> main(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argc</a:t>
            </a:r>
            <a:r>
              <a:rPr lang="en-US" dirty="0" smtClean="0"/>
              <a:t>, char* </a:t>
            </a:r>
            <a:r>
              <a:rPr lang="en-US" dirty="0" err="1" smtClean="0"/>
              <a:t>argv</a:t>
            </a:r>
            <a:r>
              <a:rPr lang="en-US" dirty="0" smtClean="0"/>
              <a:t>[]);</a:t>
            </a:r>
            <a:endParaRPr lang="ru-RU" dirty="0" smtClean="0"/>
          </a:p>
          <a:p>
            <a:pPr lvl="1"/>
            <a:r>
              <a:rPr lang="en-US" dirty="0" err="1" smtClean="0"/>
              <a:t>argc</a:t>
            </a:r>
            <a:r>
              <a:rPr lang="en-US" dirty="0" smtClean="0"/>
              <a:t> – </a:t>
            </a:r>
            <a:r>
              <a:rPr lang="ru-RU" dirty="0" smtClean="0"/>
              <a:t>число параметров командной строки</a:t>
            </a:r>
          </a:p>
          <a:p>
            <a:pPr lvl="1"/>
            <a:r>
              <a:rPr lang="en-US" dirty="0" err="1" smtClean="0"/>
              <a:t>argv</a:t>
            </a:r>
            <a:r>
              <a:rPr lang="en-US" dirty="0" smtClean="0"/>
              <a:t> – </a:t>
            </a:r>
            <a:r>
              <a:rPr lang="ru-RU" dirty="0" smtClean="0"/>
              <a:t>указатели на отдельные параметры</a:t>
            </a:r>
          </a:p>
          <a:p>
            <a:pPr lvl="1"/>
            <a:r>
              <a:rPr lang="ru-RU" dirty="0" smtClean="0"/>
              <a:t>код завершения определяется инструкцией </a:t>
            </a:r>
            <a:r>
              <a:rPr lang="en-US" dirty="0" smtClean="0"/>
              <a:t>return</a:t>
            </a:r>
          </a:p>
          <a:p>
            <a:pPr lvl="1"/>
            <a:r>
              <a:rPr lang="ru-RU" dirty="0" smtClean="0"/>
              <a:t>короткая форма </a:t>
            </a:r>
            <a:r>
              <a:rPr lang="en-US" dirty="0" err="1" smtClean="0"/>
              <a:t>int</a:t>
            </a:r>
            <a:r>
              <a:rPr lang="en-US" dirty="0" smtClean="0"/>
              <a:t> main();</a:t>
            </a:r>
          </a:p>
          <a:p>
            <a:r>
              <a:rPr lang="en-US" dirty="0" smtClean="0"/>
              <a:t>void main(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argc</a:t>
            </a:r>
            <a:r>
              <a:rPr lang="en-US" dirty="0" smtClean="0"/>
              <a:t>, char* </a:t>
            </a:r>
            <a:r>
              <a:rPr lang="en-US" dirty="0" err="1" smtClean="0"/>
              <a:t>argv</a:t>
            </a:r>
            <a:r>
              <a:rPr lang="en-US" dirty="0" smtClean="0"/>
              <a:t>[]);</a:t>
            </a:r>
          </a:p>
          <a:p>
            <a:pPr lvl="1"/>
            <a:r>
              <a:rPr lang="en-US" dirty="0" err="1" smtClean="0"/>
              <a:t>argc</a:t>
            </a:r>
            <a:r>
              <a:rPr lang="en-US" dirty="0" smtClean="0"/>
              <a:t>, </a:t>
            </a:r>
            <a:r>
              <a:rPr lang="en-US" dirty="0" err="1" smtClean="0"/>
              <a:t>argv</a:t>
            </a:r>
            <a:r>
              <a:rPr lang="en-US" dirty="0" smtClean="0"/>
              <a:t> </a:t>
            </a:r>
            <a:r>
              <a:rPr lang="ru-RU" dirty="0" smtClean="0"/>
              <a:t>как выше</a:t>
            </a:r>
          </a:p>
          <a:p>
            <a:pPr lvl="1"/>
            <a:r>
              <a:rPr lang="ru-RU" dirty="0" smtClean="0"/>
              <a:t>код завершения всегда 0</a:t>
            </a:r>
            <a:endParaRPr lang="en-US" dirty="0" smtClean="0"/>
          </a:p>
          <a:p>
            <a:pPr lvl="1"/>
            <a:r>
              <a:rPr lang="ru-RU" dirty="0" smtClean="0"/>
              <a:t>короткая форма </a:t>
            </a:r>
            <a:r>
              <a:rPr lang="en-US" dirty="0" smtClean="0"/>
              <a:t>void main();</a:t>
            </a:r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02469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dirty="0" err="1" smtClean="0"/>
              <a:t>Вариадические</a:t>
            </a:r>
            <a:r>
              <a:rPr lang="ru-RU" dirty="0" smtClean="0"/>
              <a:t> функции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Функции</a:t>
            </a:r>
            <a:r>
              <a:rPr lang="ru-RU" dirty="0">
                <a:solidFill>
                  <a:schemeClr val="bg1"/>
                </a:solidFill>
              </a:rPr>
              <a:t>, принимающие </a:t>
            </a:r>
            <a:r>
              <a:rPr lang="ru-RU" dirty="0" smtClean="0">
                <a:solidFill>
                  <a:schemeClr val="bg1"/>
                </a:solidFill>
              </a:rPr>
              <a:t>переменное </a:t>
            </a:r>
            <a:r>
              <a:rPr lang="ru-RU" dirty="0">
                <a:solidFill>
                  <a:schemeClr val="bg1"/>
                </a:solidFill>
              </a:rPr>
              <a:t>число фактических параметров</a:t>
            </a:r>
            <a:r>
              <a:rPr lang="ru-RU" dirty="0" smtClean="0">
                <a:solidFill>
                  <a:schemeClr val="bg1"/>
                </a:solidFill>
              </a:rPr>
              <a:t>, называются </a:t>
            </a:r>
            <a:r>
              <a:rPr lang="ru-RU" dirty="0" err="1" smtClean="0">
                <a:solidFill>
                  <a:schemeClr val="bg1"/>
                </a:solidFill>
              </a:rPr>
              <a:t>вариадическими</a:t>
            </a:r>
            <a:endParaRPr lang="ru-RU" dirty="0" smtClean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тип имя (</a:t>
            </a:r>
            <a:r>
              <a:rPr lang="ru-RU" dirty="0" smtClean="0">
                <a:solidFill>
                  <a:schemeClr val="bg1"/>
                </a:solidFill>
              </a:rPr>
              <a:t>список-типов-параметров</a:t>
            </a:r>
            <a:r>
              <a:rPr lang="ru-RU" sz="3500" u="wavyHeavy" dirty="0" smtClean="0">
                <a:solidFill>
                  <a:schemeClr val="bg1"/>
                </a:solidFill>
                <a:uFill>
                  <a:solidFill>
                    <a:srgbClr val="92D050"/>
                  </a:solidFill>
                </a:uFill>
              </a:rPr>
              <a:t>, ...</a:t>
            </a:r>
            <a:r>
              <a:rPr lang="ru-RU" dirty="0" smtClean="0">
                <a:solidFill>
                  <a:schemeClr val="bg1"/>
                </a:solidFill>
              </a:rPr>
              <a:t>)</a:t>
            </a:r>
            <a:r>
              <a:rPr lang="ru-RU" dirty="0">
                <a:solidFill>
                  <a:schemeClr val="bg1"/>
                </a:solidFill>
              </a:rPr>
              <a:t/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{</a:t>
            </a:r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	объявления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	инструкции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}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Включено в стандарты С89, С99, С11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Существовали и до </a:t>
            </a:r>
            <a:r>
              <a:rPr lang="en-US" dirty="0" smtClean="0">
                <a:solidFill>
                  <a:schemeClr val="bg1"/>
                </a:solidFill>
              </a:rPr>
              <a:t>C89</a:t>
            </a:r>
            <a:endParaRPr lang="ru-RU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1163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dirty="0" err="1" smtClean="0"/>
              <a:t>Вариадические</a:t>
            </a:r>
            <a:r>
              <a:rPr lang="ru-RU" dirty="0" smtClean="0"/>
              <a:t> функции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 smtClean="0"/>
              <a:t>Функции</a:t>
            </a:r>
            <a:r>
              <a:rPr lang="ru-RU" dirty="0"/>
              <a:t>, принимающие </a:t>
            </a:r>
            <a:r>
              <a:rPr lang="ru-RU" dirty="0" smtClean="0"/>
              <a:t>переменное </a:t>
            </a:r>
            <a:r>
              <a:rPr lang="ru-RU" dirty="0"/>
              <a:t>число фактических параметров</a:t>
            </a:r>
            <a:r>
              <a:rPr lang="ru-RU" dirty="0" smtClean="0"/>
              <a:t>, называются </a:t>
            </a:r>
            <a:r>
              <a:rPr lang="ru-RU" dirty="0" err="1" smtClean="0"/>
              <a:t>вариадическими</a:t>
            </a:r>
            <a:endParaRPr lang="ru-RU" dirty="0" smtClean="0"/>
          </a:p>
          <a:p>
            <a:endParaRPr lang="ru-RU" dirty="0"/>
          </a:p>
          <a:p>
            <a:r>
              <a:rPr lang="ru-RU" dirty="0" smtClean="0">
                <a:solidFill>
                  <a:schemeClr val="bg1"/>
                </a:solidFill>
              </a:rPr>
              <a:t>тип имя (</a:t>
            </a:r>
            <a:r>
              <a:rPr lang="ru-RU" dirty="0" smtClean="0">
                <a:solidFill>
                  <a:schemeClr val="bg1"/>
                </a:solidFill>
              </a:rPr>
              <a:t>список-типов-параметров</a:t>
            </a:r>
            <a:r>
              <a:rPr lang="ru-RU" sz="3500" u="wavyHeavy" dirty="0" smtClean="0">
                <a:solidFill>
                  <a:schemeClr val="bg1"/>
                </a:solidFill>
                <a:uFill>
                  <a:solidFill>
                    <a:srgbClr val="92D050"/>
                  </a:solidFill>
                </a:uFill>
              </a:rPr>
              <a:t>, ...</a:t>
            </a:r>
            <a:r>
              <a:rPr lang="ru-RU" dirty="0" smtClean="0">
                <a:solidFill>
                  <a:schemeClr val="bg1"/>
                </a:solidFill>
              </a:rPr>
              <a:t>)</a:t>
            </a:r>
            <a:r>
              <a:rPr lang="ru-RU" dirty="0">
                <a:solidFill>
                  <a:schemeClr val="bg1"/>
                </a:solidFill>
              </a:rPr>
              <a:t/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{</a:t>
            </a:r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	объявления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	инструкции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}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Включено в стандарты С89, С99, С11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Существовали и до </a:t>
            </a:r>
            <a:r>
              <a:rPr lang="en-US" dirty="0" smtClean="0">
                <a:solidFill>
                  <a:schemeClr val="bg1"/>
                </a:solidFill>
              </a:rPr>
              <a:t>C89</a:t>
            </a:r>
            <a:endParaRPr lang="ru-RU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3104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dirty="0" err="1" smtClean="0"/>
              <a:t>Вариадические</a:t>
            </a:r>
            <a:r>
              <a:rPr lang="ru-RU" dirty="0" smtClean="0"/>
              <a:t> функции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 smtClean="0"/>
              <a:t>Функции</a:t>
            </a:r>
            <a:r>
              <a:rPr lang="ru-RU" dirty="0"/>
              <a:t>, принимающие </a:t>
            </a:r>
            <a:r>
              <a:rPr lang="ru-RU" dirty="0" smtClean="0"/>
              <a:t>переменное </a:t>
            </a:r>
            <a:r>
              <a:rPr lang="ru-RU" dirty="0"/>
              <a:t>число фактических параметров</a:t>
            </a:r>
            <a:r>
              <a:rPr lang="ru-RU" dirty="0" smtClean="0"/>
              <a:t>, называются </a:t>
            </a:r>
            <a:r>
              <a:rPr lang="ru-RU" dirty="0" err="1" smtClean="0"/>
              <a:t>вариадическими</a:t>
            </a:r>
            <a:endParaRPr lang="ru-RU" dirty="0" smtClean="0"/>
          </a:p>
          <a:p>
            <a:endParaRPr lang="ru-RU" dirty="0"/>
          </a:p>
          <a:p>
            <a:r>
              <a:rPr lang="ru-RU" dirty="0" smtClean="0"/>
              <a:t>тип имя (</a:t>
            </a:r>
            <a:r>
              <a:rPr lang="ru-RU" dirty="0" smtClean="0"/>
              <a:t>список-типов-параметров</a:t>
            </a:r>
            <a:r>
              <a:rPr lang="ru-RU" sz="3500" u="wavyHeavy" dirty="0" smtClean="0">
                <a:uFill>
                  <a:solidFill>
                    <a:srgbClr val="92D050"/>
                  </a:solidFill>
                </a:uFill>
              </a:rPr>
              <a:t>, ...</a:t>
            </a:r>
            <a:r>
              <a:rPr lang="ru-RU" dirty="0" smtClean="0"/>
              <a:t>)</a:t>
            </a: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>{</a:t>
            </a:r>
            <a:r>
              <a:rPr lang="en-US" dirty="0"/>
              <a:t/>
            </a:r>
            <a:br>
              <a:rPr lang="en-US" dirty="0"/>
            </a:br>
            <a:r>
              <a:rPr lang="ru-RU" dirty="0" smtClean="0"/>
              <a:t>	объявления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	инструкции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}</a:t>
            </a:r>
            <a:endParaRPr lang="ru-RU" dirty="0"/>
          </a:p>
          <a:p>
            <a:endParaRPr lang="ru-RU" dirty="0" smtClean="0"/>
          </a:p>
          <a:p>
            <a:r>
              <a:rPr lang="ru-RU" dirty="0" smtClean="0">
                <a:solidFill>
                  <a:schemeClr val="bg1"/>
                </a:solidFill>
              </a:rPr>
              <a:t>Включено в стандарты С89, С99, С11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Существовали и до </a:t>
            </a:r>
            <a:r>
              <a:rPr lang="en-US" dirty="0" smtClean="0">
                <a:solidFill>
                  <a:schemeClr val="bg1"/>
                </a:solidFill>
              </a:rPr>
              <a:t>C89</a:t>
            </a:r>
            <a:endParaRPr lang="ru-RU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3661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dirty="0" err="1" smtClean="0"/>
              <a:t>Вариадические</a:t>
            </a:r>
            <a:r>
              <a:rPr lang="ru-RU" dirty="0" smtClean="0"/>
              <a:t> функции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 smtClean="0"/>
              <a:t>Функции</a:t>
            </a:r>
            <a:r>
              <a:rPr lang="ru-RU" dirty="0"/>
              <a:t>, принимающие </a:t>
            </a:r>
            <a:r>
              <a:rPr lang="ru-RU" dirty="0" smtClean="0"/>
              <a:t>переменное </a:t>
            </a:r>
            <a:r>
              <a:rPr lang="ru-RU" dirty="0"/>
              <a:t>число фактических параметров</a:t>
            </a:r>
            <a:r>
              <a:rPr lang="ru-RU" dirty="0" smtClean="0"/>
              <a:t>, называются </a:t>
            </a:r>
            <a:r>
              <a:rPr lang="ru-RU" dirty="0" err="1" smtClean="0"/>
              <a:t>вариадическими</a:t>
            </a:r>
            <a:endParaRPr lang="ru-RU" dirty="0" smtClean="0"/>
          </a:p>
          <a:p>
            <a:endParaRPr lang="ru-RU" dirty="0"/>
          </a:p>
          <a:p>
            <a:r>
              <a:rPr lang="ru-RU" dirty="0" smtClean="0"/>
              <a:t>тип имя (</a:t>
            </a:r>
            <a:r>
              <a:rPr lang="ru-RU" dirty="0" smtClean="0"/>
              <a:t>список-типов-параметров</a:t>
            </a:r>
            <a:r>
              <a:rPr lang="ru-RU" sz="3500" u="wavyHeavy" dirty="0" smtClean="0">
                <a:uFill>
                  <a:solidFill>
                    <a:srgbClr val="92D050"/>
                  </a:solidFill>
                </a:uFill>
              </a:rPr>
              <a:t>, ...</a:t>
            </a:r>
            <a:r>
              <a:rPr lang="ru-RU" dirty="0" smtClean="0"/>
              <a:t>)</a:t>
            </a: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>{</a:t>
            </a:r>
            <a:r>
              <a:rPr lang="en-US" dirty="0"/>
              <a:t/>
            </a:r>
            <a:br>
              <a:rPr lang="en-US" dirty="0"/>
            </a:br>
            <a:r>
              <a:rPr lang="ru-RU" dirty="0" smtClean="0"/>
              <a:t>	объявления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	инструкции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}</a:t>
            </a:r>
            <a:endParaRPr lang="ru-RU" dirty="0"/>
          </a:p>
          <a:p>
            <a:endParaRPr lang="ru-RU" dirty="0" smtClean="0"/>
          </a:p>
          <a:p>
            <a:r>
              <a:rPr lang="ru-RU" dirty="0" smtClean="0">
                <a:solidFill>
                  <a:schemeClr val="bg1"/>
                </a:solidFill>
              </a:rPr>
              <a:t>Включено в стандарты С89, С99, С11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Существовали и до </a:t>
            </a:r>
            <a:r>
              <a:rPr lang="en-US" dirty="0" smtClean="0">
                <a:solidFill>
                  <a:schemeClr val="bg1"/>
                </a:solidFill>
              </a:rPr>
              <a:t>C89</a:t>
            </a:r>
            <a:endParaRPr lang="ru-RU" dirty="0" smtClean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168008" y="2780928"/>
            <a:ext cx="504056" cy="432048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5546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dirty="0" err="1" smtClean="0"/>
              <a:t>Вариадические</a:t>
            </a:r>
            <a:r>
              <a:rPr lang="ru-RU" dirty="0" smtClean="0"/>
              <a:t> функции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 smtClean="0"/>
              <a:t>Функции</a:t>
            </a:r>
            <a:r>
              <a:rPr lang="ru-RU" dirty="0"/>
              <a:t>, принимающие </a:t>
            </a:r>
            <a:r>
              <a:rPr lang="ru-RU" dirty="0" smtClean="0"/>
              <a:t>переменное </a:t>
            </a:r>
            <a:r>
              <a:rPr lang="ru-RU" dirty="0"/>
              <a:t>число фактических параметров</a:t>
            </a:r>
            <a:r>
              <a:rPr lang="ru-RU" dirty="0" smtClean="0"/>
              <a:t>, называются </a:t>
            </a:r>
            <a:r>
              <a:rPr lang="ru-RU" dirty="0" err="1" smtClean="0"/>
              <a:t>вариадическими</a:t>
            </a:r>
            <a:endParaRPr lang="ru-RU" dirty="0" smtClean="0"/>
          </a:p>
          <a:p>
            <a:endParaRPr lang="ru-RU" dirty="0"/>
          </a:p>
          <a:p>
            <a:r>
              <a:rPr lang="ru-RU" dirty="0" smtClean="0"/>
              <a:t>тип имя (</a:t>
            </a:r>
            <a:r>
              <a:rPr lang="ru-RU" dirty="0" smtClean="0"/>
              <a:t>список-типов-параметров</a:t>
            </a:r>
            <a:r>
              <a:rPr lang="ru-RU" sz="3500" u="wavyHeavy" dirty="0" smtClean="0">
                <a:uFill>
                  <a:solidFill>
                    <a:srgbClr val="92D050"/>
                  </a:solidFill>
                </a:uFill>
              </a:rPr>
              <a:t>, ...</a:t>
            </a:r>
            <a:r>
              <a:rPr lang="ru-RU" dirty="0" smtClean="0"/>
              <a:t>)</a:t>
            </a: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>{</a:t>
            </a:r>
            <a:r>
              <a:rPr lang="en-US" dirty="0"/>
              <a:t/>
            </a:r>
            <a:br>
              <a:rPr lang="en-US" dirty="0"/>
            </a:br>
            <a:r>
              <a:rPr lang="ru-RU" dirty="0" smtClean="0"/>
              <a:t>	объявления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	инструкции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}</a:t>
            </a:r>
            <a:endParaRPr lang="ru-RU" dirty="0"/>
          </a:p>
          <a:p>
            <a:endParaRPr lang="ru-RU" dirty="0" smtClean="0"/>
          </a:p>
          <a:p>
            <a:r>
              <a:rPr lang="ru-RU" dirty="0" smtClean="0"/>
              <a:t>Включено в стандарты С89, С99, С11</a:t>
            </a:r>
          </a:p>
          <a:p>
            <a:pPr lvl="1"/>
            <a:r>
              <a:rPr lang="ru-RU" dirty="0" smtClean="0"/>
              <a:t>Существовали и до </a:t>
            </a:r>
            <a:r>
              <a:rPr lang="en-US" dirty="0" smtClean="0"/>
              <a:t>C89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446696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dirty="0" smtClean="0"/>
              <a:t>Контроль фактических </a:t>
            </a:r>
            <a:r>
              <a:rPr lang="ru-RU" dirty="0" smtClean="0"/>
              <a:t>параметров </a:t>
            </a:r>
            <a:r>
              <a:rPr lang="ru-RU" baseline="30000" dirty="0" smtClean="0"/>
              <a:t>повтор</a:t>
            </a:r>
            <a:endParaRPr lang="ru-RU" baseline="30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Число </a:t>
            </a:r>
            <a:r>
              <a:rPr lang="ru-RU" dirty="0"/>
              <a:t>аргументов-выражений </a:t>
            </a:r>
            <a:r>
              <a:rPr lang="ru-RU" dirty="0" smtClean="0"/>
              <a:t>должно быть &gt;= </a:t>
            </a:r>
            <a:r>
              <a:rPr lang="ru-RU" dirty="0"/>
              <a:t>число </a:t>
            </a:r>
            <a:r>
              <a:rPr lang="ru-RU" dirty="0" smtClean="0"/>
              <a:t>параметров до</a:t>
            </a:r>
            <a:r>
              <a:rPr lang="en-US" dirty="0" smtClean="0"/>
              <a:t> </a:t>
            </a:r>
            <a:r>
              <a:rPr lang="ru-RU" dirty="0" smtClean="0"/>
              <a:t>лексемы </a:t>
            </a:r>
            <a:r>
              <a:rPr lang="en-US" dirty="0" smtClean="0"/>
              <a:t>'...'</a:t>
            </a:r>
            <a:endParaRPr lang="ru-RU" dirty="0"/>
          </a:p>
          <a:p>
            <a:endParaRPr lang="ru-RU" dirty="0" smtClean="0"/>
          </a:p>
          <a:p>
            <a:r>
              <a:rPr lang="ru-RU" dirty="0" smtClean="0"/>
              <a:t>До лексемы </a:t>
            </a:r>
            <a:r>
              <a:rPr lang="en-US" dirty="0" smtClean="0"/>
              <a:t>'...'</a:t>
            </a:r>
            <a:endParaRPr lang="ru-RU" dirty="0" smtClean="0"/>
          </a:p>
          <a:p>
            <a:pPr lvl="1"/>
            <a:r>
              <a:rPr lang="ru-RU" dirty="0" smtClean="0"/>
              <a:t>Строгая </a:t>
            </a:r>
            <a:r>
              <a:rPr lang="ru-RU" dirty="0"/>
              <a:t>проверка </a:t>
            </a:r>
            <a:r>
              <a:rPr lang="ru-RU" dirty="0" smtClean="0"/>
              <a:t>типов и, возможно, </a:t>
            </a:r>
            <a:r>
              <a:rPr lang="ru-RU" dirty="0"/>
              <a:t>неявное </a:t>
            </a:r>
            <a:r>
              <a:rPr lang="ru-RU" dirty="0" smtClean="0"/>
              <a:t>преобразование</a:t>
            </a:r>
            <a:r>
              <a:rPr lang="en-US" dirty="0" smtClean="0"/>
              <a:t> </a:t>
            </a:r>
            <a:r>
              <a:rPr lang="ru-RU" dirty="0" smtClean="0"/>
              <a:t>типов</a:t>
            </a:r>
            <a:endParaRPr lang="ru-RU" dirty="0"/>
          </a:p>
          <a:p>
            <a:endParaRPr lang="ru-RU" dirty="0" smtClean="0"/>
          </a:p>
          <a:p>
            <a:r>
              <a:rPr lang="ru-RU" dirty="0" smtClean="0"/>
              <a:t>После </a:t>
            </a:r>
            <a:r>
              <a:rPr lang="ru-RU" dirty="0"/>
              <a:t>лексемы </a:t>
            </a:r>
            <a:r>
              <a:rPr lang="en-US" dirty="0" smtClean="0"/>
              <a:t>'...'</a:t>
            </a:r>
            <a:endParaRPr lang="ru-RU" dirty="0" smtClean="0"/>
          </a:p>
          <a:p>
            <a:pPr lvl="1"/>
            <a:r>
              <a:rPr lang="ru-RU" dirty="0" smtClean="0"/>
              <a:t>Преобразование float </a:t>
            </a:r>
            <a:r>
              <a:rPr lang="ru-RU" dirty="0"/>
              <a:t>-&gt; double </a:t>
            </a:r>
            <a:r>
              <a:rPr lang="ru-RU" dirty="0" smtClean="0"/>
              <a:t>и </a:t>
            </a:r>
            <a:r>
              <a:rPr lang="ru-RU" dirty="0" smtClean="0"/>
              <a:t>целочисленное </a:t>
            </a:r>
            <a:r>
              <a:rPr lang="ru-RU" dirty="0" smtClean="0"/>
              <a:t>повышение</a:t>
            </a:r>
          </a:p>
          <a:p>
            <a:pPr lvl="1"/>
            <a:r>
              <a:rPr lang="ru-RU" dirty="0" smtClean="0"/>
              <a:t>Контроль типов отсутствует</a:t>
            </a:r>
            <a:endParaRPr lang="ru-RU" dirty="0"/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504481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dirty="0"/>
              <a:t>Понятие </a:t>
            </a:r>
            <a:r>
              <a:rPr lang="ru-RU" dirty="0" smtClean="0"/>
              <a:t>подпрограммы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Подпрограмма – это </a:t>
            </a:r>
            <a:r>
              <a:rPr lang="ru-RU" dirty="0" smtClean="0"/>
              <a:t>фрагмент компьютерной </a:t>
            </a:r>
            <a:r>
              <a:rPr lang="ru-RU" dirty="0" smtClean="0"/>
              <a:t>программы, </a:t>
            </a:r>
            <a:r>
              <a:rPr lang="ru-RU" dirty="0" smtClean="0"/>
              <a:t>который</a:t>
            </a:r>
            <a:endParaRPr lang="ru-RU" dirty="0" smtClean="0"/>
          </a:p>
          <a:p>
            <a:pPr lvl="1"/>
            <a:r>
              <a:rPr lang="ru-RU" dirty="0" smtClean="0"/>
              <a:t>Получает на вход </a:t>
            </a:r>
            <a:r>
              <a:rPr lang="ru-RU" dirty="0" smtClean="0"/>
              <a:t>адрес команды и после завершения своей работы передает управление по этому адресу</a:t>
            </a:r>
          </a:p>
          <a:p>
            <a:pPr lvl="2"/>
            <a:r>
              <a:rPr lang="ru-RU" dirty="0" smtClean="0">
                <a:solidFill>
                  <a:schemeClr val="bg1"/>
                </a:solidFill>
              </a:rPr>
              <a:t>Кроме адреса команды может иметь и другие вход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Может передавать управление другим подпрограммам</a:t>
            </a:r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4279006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dirty="0" smtClean="0"/>
              <a:t>Контроль фактических </a:t>
            </a:r>
            <a:r>
              <a:rPr lang="ru-RU" dirty="0" smtClean="0"/>
              <a:t>параметров </a:t>
            </a:r>
            <a:r>
              <a:rPr lang="ru-RU" baseline="30000" dirty="0" smtClean="0"/>
              <a:t>повтор</a:t>
            </a:r>
            <a:endParaRPr lang="ru-RU" baseline="30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Число </a:t>
            </a:r>
            <a:r>
              <a:rPr lang="ru-RU" dirty="0"/>
              <a:t>аргументов-выражений </a:t>
            </a:r>
            <a:r>
              <a:rPr lang="ru-RU" dirty="0" smtClean="0"/>
              <a:t>должно быть &gt;= </a:t>
            </a:r>
            <a:r>
              <a:rPr lang="ru-RU" dirty="0"/>
              <a:t>число </a:t>
            </a:r>
            <a:r>
              <a:rPr lang="ru-RU" dirty="0" smtClean="0"/>
              <a:t>параметров до</a:t>
            </a:r>
            <a:r>
              <a:rPr lang="en-US" dirty="0" smtClean="0"/>
              <a:t> </a:t>
            </a:r>
            <a:r>
              <a:rPr lang="ru-RU" dirty="0" smtClean="0"/>
              <a:t>лексемы </a:t>
            </a:r>
            <a:r>
              <a:rPr lang="en-US" dirty="0" smtClean="0"/>
              <a:t>'...'</a:t>
            </a:r>
            <a:endParaRPr lang="ru-RU" dirty="0"/>
          </a:p>
          <a:p>
            <a:endParaRPr lang="ru-RU" dirty="0" smtClean="0"/>
          </a:p>
          <a:p>
            <a:r>
              <a:rPr lang="ru-RU" dirty="0" smtClean="0"/>
              <a:t>До лексемы </a:t>
            </a:r>
            <a:r>
              <a:rPr lang="en-US" dirty="0" smtClean="0"/>
              <a:t>'...'</a:t>
            </a:r>
            <a:endParaRPr lang="ru-RU" dirty="0" smtClean="0"/>
          </a:p>
          <a:p>
            <a:pPr lvl="1"/>
            <a:r>
              <a:rPr lang="ru-RU" dirty="0" smtClean="0"/>
              <a:t>Строгая </a:t>
            </a:r>
            <a:r>
              <a:rPr lang="ru-RU" dirty="0"/>
              <a:t>проверка </a:t>
            </a:r>
            <a:r>
              <a:rPr lang="ru-RU" dirty="0" smtClean="0"/>
              <a:t>типов и, возможно, </a:t>
            </a:r>
            <a:r>
              <a:rPr lang="ru-RU" dirty="0"/>
              <a:t>неявное </a:t>
            </a:r>
            <a:r>
              <a:rPr lang="ru-RU" dirty="0" smtClean="0"/>
              <a:t>преобразование</a:t>
            </a:r>
            <a:r>
              <a:rPr lang="en-US" dirty="0" smtClean="0"/>
              <a:t> </a:t>
            </a:r>
            <a:r>
              <a:rPr lang="ru-RU" dirty="0" smtClean="0"/>
              <a:t>типов</a:t>
            </a:r>
            <a:endParaRPr lang="ru-RU" dirty="0"/>
          </a:p>
          <a:p>
            <a:endParaRPr lang="ru-RU" dirty="0" smtClean="0"/>
          </a:p>
          <a:p>
            <a:r>
              <a:rPr lang="ru-RU" dirty="0" smtClean="0"/>
              <a:t>После </a:t>
            </a:r>
            <a:r>
              <a:rPr lang="ru-RU" dirty="0"/>
              <a:t>лексемы </a:t>
            </a:r>
            <a:r>
              <a:rPr lang="en-US" dirty="0" smtClean="0"/>
              <a:t>'...'</a:t>
            </a:r>
            <a:endParaRPr lang="ru-RU" dirty="0" smtClean="0"/>
          </a:p>
          <a:p>
            <a:pPr lvl="1"/>
            <a:r>
              <a:rPr lang="ru-RU" dirty="0" smtClean="0"/>
              <a:t>Преобразование float </a:t>
            </a:r>
            <a:r>
              <a:rPr lang="ru-RU" dirty="0"/>
              <a:t>-&gt; double </a:t>
            </a:r>
            <a:r>
              <a:rPr lang="ru-RU" dirty="0" smtClean="0"/>
              <a:t>и </a:t>
            </a:r>
            <a:r>
              <a:rPr lang="ru-RU" dirty="0" smtClean="0"/>
              <a:t>целочисленное </a:t>
            </a:r>
            <a:r>
              <a:rPr lang="ru-RU" dirty="0" smtClean="0"/>
              <a:t>повышение</a:t>
            </a:r>
          </a:p>
          <a:p>
            <a:pPr lvl="1"/>
            <a:r>
              <a:rPr lang="ru-RU" dirty="0" smtClean="0"/>
              <a:t>Контроль типов отсутствует</a:t>
            </a:r>
            <a:endParaRPr lang="ru-RU" dirty="0"/>
          </a:p>
          <a:p>
            <a:endParaRPr lang="ru-RU" dirty="0" smtClean="0"/>
          </a:p>
        </p:txBody>
      </p:sp>
      <p:sp>
        <p:nvSpPr>
          <p:cNvPr id="4" name="Rectangle 3"/>
          <p:cNvSpPr/>
          <p:nvPr/>
        </p:nvSpPr>
        <p:spPr>
          <a:xfrm>
            <a:off x="1415480" y="4941168"/>
            <a:ext cx="8856984" cy="914400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5791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dirty="0"/>
              <a:t>Доступ к </a:t>
            </a:r>
            <a:r>
              <a:rPr lang="ru-RU" dirty="0" smtClean="0"/>
              <a:t>фактическим параметрам после </a:t>
            </a:r>
            <a:r>
              <a:rPr lang="en-US" dirty="0" smtClean="0"/>
              <a:t>'...'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spcBef>
                <a:spcPts val="0"/>
              </a:spcBef>
              <a:buNone/>
              <a:defRPr/>
            </a:pPr>
            <a:r>
              <a:rPr lang="ru-RU" dirty="0" err="1" smtClean="0"/>
              <a:t>stdarg.h</a:t>
            </a:r>
            <a:r>
              <a:rPr lang="ru-RU" dirty="0" smtClean="0"/>
              <a:t> (С89) или </a:t>
            </a:r>
            <a:r>
              <a:rPr lang="en-US" dirty="0" err="1" smtClean="0"/>
              <a:t>varargs.h</a:t>
            </a:r>
            <a:r>
              <a:rPr lang="ru-RU" dirty="0" smtClean="0"/>
              <a:t> (до С89)</a:t>
            </a: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4434346"/>
              </p:ext>
            </p:extLst>
          </p:nvPr>
        </p:nvGraphicFramePr>
        <p:xfrm>
          <a:off x="609600" y="2557616"/>
          <a:ext cx="10972800" cy="3535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198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23081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800" dirty="0" smtClean="0"/>
                        <a:t>Функция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800" dirty="0" smtClean="0"/>
                        <a:t>Действие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err="1" smtClean="0"/>
                        <a:t>va_list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dirty="0" smtClean="0"/>
                        <a:t>тип данных «стек фактических параметров после </a:t>
                      </a:r>
                      <a:r>
                        <a:rPr lang="en-US" sz="2800" dirty="0" smtClean="0"/>
                        <a:t>'...'</a:t>
                      </a:r>
                      <a:r>
                        <a:rPr lang="ru-RU" sz="2800" dirty="0" smtClean="0"/>
                        <a:t>»</a:t>
                      </a:r>
                      <a:endParaRPr lang="ru-RU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err="1" smtClean="0"/>
                        <a:t>va_start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dirty="0" smtClean="0"/>
                        <a:t>создание значения типа </a:t>
                      </a:r>
                      <a:r>
                        <a:rPr lang="en-US" sz="2800" dirty="0" err="1" smtClean="0"/>
                        <a:t>va_list</a:t>
                      </a:r>
                      <a:endParaRPr lang="ru-RU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err="1" smtClean="0"/>
                        <a:t>va_end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dirty="0" smtClean="0"/>
                        <a:t>уничтожение значения типа </a:t>
                      </a:r>
                      <a:r>
                        <a:rPr lang="en-US" sz="2800" dirty="0" err="1" smtClean="0"/>
                        <a:t>va_list</a:t>
                      </a:r>
                      <a:endParaRPr lang="ru-RU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err="1" smtClean="0"/>
                        <a:t>va_arg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800" dirty="0" smtClean="0"/>
                        <a:t>извлечение очередного элемента из значения типа </a:t>
                      </a:r>
                      <a:r>
                        <a:rPr lang="en-US" sz="2800" dirty="0" err="1" smtClean="0"/>
                        <a:t>va_list</a:t>
                      </a:r>
                      <a:endParaRPr lang="ru-RU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err="1" smtClean="0"/>
                        <a:t>va_copy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dirty="0" smtClean="0"/>
                        <a:t>создание копии значения типа </a:t>
                      </a:r>
                      <a:r>
                        <a:rPr lang="en-US" sz="2800" dirty="0" err="1" smtClean="0"/>
                        <a:t>va_list</a:t>
                      </a:r>
                      <a:endParaRPr lang="ru-RU" sz="2800" dirty="0" smtClean="0"/>
                    </a:p>
                    <a:p>
                      <a:pPr marL="914400" lvl="1" indent="-457200">
                        <a:buFont typeface="Arial" panose="020B0604020202020204" pitchFamily="34" charset="0"/>
                        <a:buChar char="•"/>
                      </a:pPr>
                      <a:r>
                        <a:rPr lang="ru-RU" sz="2800" dirty="0" smtClean="0"/>
                        <a:t>С99 и С11</a:t>
                      </a:r>
                      <a:endParaRPr lang="ru-RU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561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dirty="0" smtClean="0"/>
              <a:t>Пример </a:t>
            </a:r>
            <a:r>
              <a:rPr lang="ru-RU" dirty="0" err="1" smtClean="0"/>
              <a:t>вариадической</a:t>
            </a:r>
            <a:r>
              <a:rPr lang="ru-RU" dirty="0" smtClean="0"/>
              <a:t> функции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3168" y="1600201"/>
            <a:ext cx="53848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#include &lt;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stdio.h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#include &lt;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stdarg.h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void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print_int_args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arg1, ...) {</a:t>
            </a:r>
          </a:p>
          <a:p>
            <a:pPr marL="0" indent="0">
              <a:buNone/>
            </a:pP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va_list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ap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va_start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ap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 arg1);</a:t>
            </a:r>
          </a:p>
          <a:p>
            <a:pPr marL="0" indent="0">
              <a:buNone/>
            </a:pPr>
            <a:r>
              <a:rPr lang="ru-RU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nn-NO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for </a:t>
            </a:r>
            <a:r>
              <a:rPr lang="nn-NO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endParaRPr lang="ru-RU" sz="16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nn-NO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i </a:t>
            </a:r>
            <a:r>
              <a:rPr lang="nn-NO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= arg1</a:t>
            </a:r>
            <a:r>
              <a:rPr lang="nn-NO" sz="1600" dirty="0">
                <a:solidFill>
                  <a:schemeClr val="bg1"/>
                </a:solidFill>
                <a:latin typeface="Consolas" panose="020B0609020204030204" pitchFamily="49" charset="0"/>
              </a:rPr>
              <a:t>; </a:t>
            </a:r>
            <a:r>
              <a:rPr lang="nn-NO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i </a:t>
            </a:r>
            <a:r>
              <a:rPr lang="nn-NO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&gt;= 0</a:t>
            </a:r>
            <a:r>
              <a:rPr lang="nn-NO" sz="1600" dirty="0">
                <a:solidFill>
                  <a:schemeClr val="bg1"/>
                </a:solidFill>
                <a:latin typeface="Consolas" panose="020B0609020204030204" pitchFamily="49" charset="0"/>
              </a:rPr>
              <a:t>; </a:t>
            </a:r>
            <a:r>
              <a:rPr lang="nn-NO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i = va_arg(ap, int</a:t>
            </a:r>
            <a:r>
              <a:rPr lang="nn-NO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endParaRPr lang="ru-RU" sz="16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nn-NO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r>
              <a:rPr lang="ru-RU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  <a:endParaRPr lang="nn-NO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printf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("%d ",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}</a:t>
            </a:r>
            <a:endParaRPr 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va_end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ap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ru-RU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printf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("\n");</a:t>
            </a:r>
          </a:p>
          <a:p>
            <a:pPr marL="0" indent="0">
              <a:buNone/>
            </a:pPr>
            <a:r>
              <a:rPr lang="ru-RU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  <a:endParaRPr lang="ru-RU" sz="16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951984" y="1600201"/>
            <a:ext cx="612068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main(void) {</a:t>
            </a:r>
          </a:p>
          <a:p>
            <a:pPr marL="0" indent="0">
              <a:buNone/>
            </a:pPr>
            <a:r>
              <a:rPr lang="ru-RU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ru-RU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print_int_args</a:t>
            </a: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(-1); // что будет напечатано?</a:t>
            </a:r>
          </a:p>
          <a:p>
            <a:pPr marL="0" indent="0">
              <a:buNone/>
            </a:pPr>
            <a:r>
              <a:rPr lang="ru-RU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print_int_args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(5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 2, 14, 84, 97, 15, 24, 48, -1);</a:t>
            </a:r>
          </a:p>
          <a:p>
            <a:pPr marL="0" indent="0">
              <a:buNone/>
            </a:pPr>
            <a:r>
              <a:rPr lang="ru-RU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print_int_args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(84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 51, -1);</a:t>
            </a:r>
          </a:p>
          <a:p>
            <a:pPr marL="0" indent="0">
              <a:buNone/>
            </a:pPr>
            <a:r>
              <a:rPr lang="ru-RU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// </a:t>
            </a:r>
            <a:r>
              <a:rPr lang="ru-RU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print_int_args</a:t>
            </a: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 (); -- синтаксическая ошибка </a:t>
            </a:r>
            <a:r>
              <a:rPr lang="ru-RU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или</a:t>
            </a:r>
          </a:p>
          <a:p>
            <a:pPr marL="0" indent="0">
              <a:buNone/>
            </a:pP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//</a:t>
            </a:r>
            <a:r>
              <a:rPr lang="ru-RU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предупреждение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ru-RU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// </a:t>
            </a:r>
            <a:r>
              <a:rPr lang="ru-RU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print_int_args</a:t>
            </a: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 (84, 51); -- ошибка </a:t>
            </a:r>
            <a:r>
              <a:rPr lang="ru-RU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времени</a:t>
            </a:r>
            <a:endParaRPr lang="en-US" sz="16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//</a:t>
            </a:r>
            <a:r>
              <a:rPr lang="ru-RU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исполнения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print_int_args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(0.5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 -1); // 0.5 -&gt; 0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ru-RU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// </a:t>
            </a:r>
            <a:r>
              <a:rPr lang="ru-RU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print_int_args</a:t>
            </a: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 (0.5, 1.5, -1); -- ошибка врем</a:t>
            </a:r>
            <a:r>
              <a:rPr lang="ru-RU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  <a:endParaRPr lang="en-US" sz="16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//</a:t>
            </a:r>
            <a:r>
              <a:rPr lang="ru-RU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исполнения для 1.5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return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0;</a:t>
            </a:r>
          </a:p>
          <a:p>
            <a:pPr marL="0" indent="0">
              <a:buNone/>
            </a:pP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ru-RU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68580" indent="0">
              <a:buNone/>
            </a:pPr>
            <a:endParaRPr lang="en-US" sz="16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ru-RU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4588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dirty="0" smtClean="0"/>
              <a:t>Пример </a:t>
            </a:r>
            <a:r>
              <a:rPr lang="ru-RU" dirty="0" err="1" smtClean="0"/>
              <a:t>вариадической</a:t>
            </a:r>
            <a:r>
              <a:rPr lang="ru-RU" dirty="0" smtClean="0"/>
              <a:t> функции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3168" y="1600201"/>
            <a:ext cx="53848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stdio.h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stdarg.h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print_int_args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arg1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...) {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2B91AF"/>
                </a:solidFill>
                <a:latin typeface="Consolas" panose="020B0609020204030204" pitchFamily="49" charset="0"/>
              </a:rPr>
              <a:t> </a:t>
            </a:r>
            <a:r>
              <a:rPr lang="ru-RU" sz="16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va_list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6F008A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 err="1" smtClean="0">
                <a:solidFill>
                  <a:srgbClr val="6F008A"/>
                </a:solidFill>
                <a:latin typeface="Consolas" panose="020B0609020204030204" pitchFamily="49" charset="0"/>
              </a:rPr>
              <a:t>va_start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arg1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ru-RU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nn-NO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endParaRPr lang="ru-RU" sz="16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6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i </a:t>
            </a:r>
            <a:r>
              <a:rPr lang="nn-NO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nn-NO" sz="16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arg1</a:t>
            </a:r>
            <a:r>
              <a:rPr lang="nn-NO" sz="16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nn-NO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i </a:t>
            </a:r>
            <a:r>
              <a:rPr lang="nn-NO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&gt;= 0</a:t>
            </a:r>
            <a:r>
              <a:rPr lang="nn-NO" sz="16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nn-NO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i = </a:t>
            </a:r>
            <a:r>
              <a:rPr lang="nn-NO" sz="1600" dirty="0" smtClean="0">
                <a:solidFill>
                  <a:srgbClr val="6F008A"/>
                </a:solidFill>
                <a:latin typeface="Consolas" panose="020B0609020204030204" pitchFamily="49" charset="0"/>
              </a:rPr>
              <a:t>va_arg</a:t>
            </a:r>
            <a:r>
              <a:rPr lang="nn-NO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(ap, </a:t>
            </a:r>
            <a:r>
              <a:rPr lang="nn-NO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ru-RU" sz="16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ru-RU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nn-NO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"%d 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dirty="0" smtClean="0">
                <a:solidFill>
                  <a:srgbClr val="6F008A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 err="1" smtClean="0">
                <a:solidFill>
                  <a:srgbClr val="6F008A"/>
                </a:solidFill>
                <a:latin typeface="Consolas" panose="020B0609020204030204" pitchFamily="49" charset="0"/>
              </a:rPr>
              <a:t>va_end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ru-RU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"\n"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ru-RU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951984" y="1600201"/>
            <a:ext cx="612068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main(void) {</a:t>
            </a:r>
          </a:p>
          <a:p>
            <a:pPr marL="0" indent="0">
              <a:buNone/>
            </a:pPr>
            <a:r>
              <a:rPr lang="ru-RU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ru-RU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print_int_args</a:t>
            </a: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(-1); // что будет напечатано?</a:t>
            </a:r>
          </a:p>
          <a:p>
            <a:pPr marL="0" indent="0">
              <a:buNone/>
            </a:pPr>
            <a:r>
              <a:rPr lang="ru-RU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print_int_args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(5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 2, 14, 84, 97, 15, 24, 48, -1);</a:t>
            </a:r>
          </a:p>
          <a:p>
            <a:pPr marL="0" indent="0">
              <a:buNone/>
            </a:pPr>
            <a:r>
              <a:rPr lang="ru-RU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print_int_args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(84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 51, -1);</a:t>
            </a:r>
          </a:p>
          <a:p>
            <a:pPr marL="0" indent="0">
              <a:buNone/>
            </a:pPr>
            <a:r>
              <a:rPr lang="ru-RU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// </a:t>
            </a:r>
            <a:r>
              <a:rPr lang="ru-RU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print_int_args</a:t>
            </a: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 (); -- синтаксическая ошибка </a:t>
            </a:r>
            <a:r>
              <a:rPr lang="ru-RU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или</a:t>
            </a:r>
          </a:p>
          <a:p>
            <a:pPr marL="0" indent="0">
              <a:buNone/>
            </a:pP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//</a:t>
            </a:r>
            <a:r>
              <a:rPr lang="ru-RU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предупреждение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ru-RU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// </a:t>
            </a:r>
            <a:r>
              <a:rPr lang="ru-RU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print_int_args</a:t>
            </a: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 (84, 51); -- ошибка </a:t>
            </a:r>
            <a:r>
              <a:rPr lang="ru-RU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времени</a:t>
            </a:r>
            <a:endParaRPr lang="en-US" sz="16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//</a:t>
            </a:r>
            <a:r>
              <a:rPr lang="ru-RU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исполнения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print_int_args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(0.5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 -1); // 0.5 -&gt; 0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ru-RU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// </a:t>
            </a:r>
            <a:r>
              <a:rPr lang="ru-RU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print_int_args</a:t>
            </a: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 (0.5, 1.5, -1); -- ошибка врем</a:t>
            </a:r>
            <a:r>
              <a:rPr lang="ru-RU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  <a:endParaRPr lang="en-US" sz="16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//</a:t>
            </a:r>
            <a:r>
              <a:rPr lang="ru-RU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исполнения для 1.5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return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0;</a:t>
            </a:r>
          </a:p>
          <a:p>
            <a:pPr marL="0" indent="0">
              <a:buNone/>
            </a:pP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ru-RU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68580" indent="0">
              <a:buNone/>
            </a:pPr>
            <a:endParaRPr lang="en-US" sz="16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ru-RU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3109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dirty="0" smtClean="0"/>
              <a:t>Пример </a:t>
            </a:r>
            <a:r>
              <a:rPr lang="ru-RU" dirty="0" err="1" smtClean="0"/>
              <a:t>вариадической</a:t>
            </a:r>
            <a:r>
              <a:rPr lang="ru-RU" dirty="0" smtClean="0"/>
              <a:t> функции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3168" y="1600201"/>
            <a:ext cx="53848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stdio.h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stdarg.h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print_int_args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arg1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...) {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2B91AF"/>
                </a:solidFill>
                <a:latin typeface="Consolas" panose="020B0609020204030204" pitchFamily="49" charset="0"/>
              </a:rPr>
              <a:t> </a:t>
            </a:r>
            <a:r>
              <a:rPr lang="ru-RU" sz="16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va_list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6F008A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 err="1" smtClean="0">
                <a:solidFill>
                  <a:srgbClr val="6F008A"/>
                </a:solidFill>
                <a:latin typeface="Consolas" panose="020B0609020204030204" pitchFamily="49" charset="0"/>
              </a:rPr>
              <a:t>va_start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arg1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ru-RU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nn-NO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endParaRPr lang="ru-RU" sz="16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6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i </a:t>
            </a:r>
            <a:r>
              <a:rPr lang="nn-NO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nn-NO" sz="16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arg1</a:t>
            </a:r>
            <a:r>
              <a:rPr lang="nn-NO" sz="16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nn-NO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i </a:t>
            </a:r>
            <a:r>
              <a:rPr lang="nn-NO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&gt;= 0</a:t>
            </a:r>
            <a:r>
              <a:rPr lang="nn-NO" sz="16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nn-NO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i = </a:t>
            </a:r>
            <a:r>
              <a:rPr lang="nn-NO" sz="1600" dirty="0" smtClean="0">
                <a:solidFill>
                  <a:srgbClr val="6F008A"/>
                </a:solidFill>
                <a:latin typeface="Consolas" panose="020B0609020204030204" pitchFamily="49" charset="0"/>
              </a:rPr>
              <a:t>va_arg</a:t>
            </a:r>
            <a:r>
              <a:rPr lang="nn-NO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(ap, </a:t>
            </a:r>
            <a:r>
              <a:rPr lang="nn-NO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ru-RU" sz="16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ru-RU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nn-NO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"%d 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dirty="0" smtClean="0">
                <a:solidFill>
                  <a:srgbClr val="6F008A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 err="1" smtClean="0">
                <a:solidFill>
                  <a:srgbClr val="6F008A"/>
                </a:solidFill>
                <a:latin typeface="Consolas" panose="020B0609020204030204" pitchFamily="49" charset="0"/>
              </a:rPr>
              <a:t>va_end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ru-RU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"\n"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ru-RU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951984" y="1600201"/>
            <a:ext cx="612068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main(void) {</a:t>
            </a:r>
          </a:p>
          <a:p>
            <a:pPr marL="0" indent="0">
              <a:buNone/>
            </a:pPr>
            <a:r>
              <a:rPr lang="ru-RU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ru-RU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print_int_args</a:t>
            </a: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(-1); // что будет напечатано?</a:t>
            </a:r>
          </a:p>
          <a:p>
            <a:pPr marL="0" indent="0">
              <a:buNone/>
            </a:pPr>
            <a:r>
              <a:rPr lang="ru-RU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print_int_args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(5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 2, 14, 84, 97, 15, 24, 48, -1);</a:t>
            </a:r>
          </a:p>
          <a:p>
            <a:pPr marL="0" indent="0">
              <a:buNone/>
            </a:pPr>
            <a:r>
              <a:rPr lang="ru-RU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print_int_args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(84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 51, -1);</a:t>
            </a:r>
          </a:p>
          <a:p>
            <a:pPr marL="0" indent="0">
              <a:buNone/>
            </a:pPr>
            <a:r>
              <a:rPr lang="ru-RU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// </a:t>
            </a:r>
            <a:r>
              <a:rPr lang="ru-RU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print_int_args</a:t>
            </a: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 (); -- синтаксическая ошибка </a:t>
            </a:r>
            <a:r>
              <a:rPr lang="ru-RU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или</a:t>
            </a:r>
          </a:p>
          <a:p>
            <a:pPr marL="0" indent="0">
              <a:buNone/>
            </a:pP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//</a:t>
            </a:r>
            <a:r>
              <a:rPr lang="ru-RU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предупреждение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ru-RU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// </a:t>
            </a:r>
            <a:r>
              <a:rPr lang="ru-RU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print_int_args</a:t>
            </a: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 (84, 51); -- ошибка </a:t>
            </a:r>
            <a:r>
              <a:rPr lang="ru-RU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времени</a:t>
            </a:r>
            <a:endParaRPr lang="en-US" sz="16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//</a:t>
            </a:r>
            <a:r>
              <a:rPr lang="ru-RU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исполнения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print_int_args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(0.5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 -1); // 0.5 -&gt; 0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ru-RU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// </a:t>
            </a:r>
            <a:r>
              <a:rPr lang="ru-RU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print_int_args</a:t>
            </a: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 (0.5, 1.5, -1); -- ошибка врем</a:t>
            </a:r>
            <a:r>
              <a:rPr lang="ru-RU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  <a:endParaRPr lang="en-US" sz="16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//</a:t>
            </a:r>
            <a:r>
              <a:rPr lang="ru-RU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исполнения для 1.5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return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0;</a:t>
            </a:r>
          </a:p>
          <a:p>
            <a:pPr marL="0" indent="0">
              <a:buNone/>
            </a:pP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ru-RU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68580" indent="0">
              <a:buNone/>
            </a:pPr>
            <a:endParaRPr lang="en-US" sz="16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95400" y="2492896"/>
            <a:ext cx="2232248" cy="648072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Rectangle 5"/>
          <p:cNvSpPr/>
          <p:nvPr/>
        </p:nvSpPr>
        <p:spPr>
          <a:xfrm>
            <a:off x="3359696" y="3356992"/>
            <a:ext cx="2232248" cy="360040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695400" y="4509120"/>
            <a:ext cx="1368152" cy="360040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9593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dirty="0" smtClean="0"/>
              <a:t>Пример </a:t>
            </a:r>
            <a:r>
              <a:rPr lang="ru-RU" dirty="0" err="1" smtClean="0"/>
              <a:t>вариадической</a:t>
            </a:r>
            <a:r>
              <a:rPr lang="ru-RU" dirty="0" smtClean="0"/>
              <a:t> функции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3168" y="1600201"/>
            <a:ext cx="53848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stdio.h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stdarg.h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print_int_args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arg1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...) {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2B91AF"/>
                </a:solidFill>
                <a:latin typeface="Consolas" panose="020B0609020204030204" pitchFamily="49" charset="0"/>
              </a:rPr>
              <a:t> </a:t>
            </a:r>
            <a:r>
              <a:rPr lang="ru-RU" sz="16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va_list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6F008A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 err="1" smtClean="0">
                <a:solidFill>
                  <a:srgbClr val="6F008A"/>
                </a:solidFill>
                <a:latin typeface="Consolas" panose="020B0609020204030204" pitchFamily="49" charset="0"/>
              </a:rPr>
              <a:t>va_start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arg1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ru-RU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nn-NO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endParaRPr lang="ru-RU" sz="16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6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i </a:t>
            </a:r>
            <a:r>
              <a:rPr lang="nn-NO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nn-NO" sz="16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arg1</a:t>
            </a:r>
            <a:r>
              <a:rPr lang="nn-NO" sz="16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nn-NO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i </a:t>
            </a:r>
            <a:r>
              <a:rPr lang="nn-NO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&gt;= 0</a:t>
            </a:r>
            <a:r>
              <a:rPr lang="nn-NO" sz="16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nn-NO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i = </a:t>
            </a:r>
            <a:r>
              <a:rPr lang="nn-NO" sz="1600" dirty="0" smtClean="0">
                <a:solidFill>
                  <a:srgbClr val="6F008A"/>
                </a:solidFill>
                <a:latin typeface="Consolas" panose="020B0609020204030204" pitchFamily="49" charset="0"/>
              </a:rPr>
              <a:t>va_arg</a:t>
            </a:r>
            <a:r>
              <a:rPr lang="nn-NO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(ap, </a:t>
            </a:r>
            <a:r>
              <a:rPr lang="nn-NO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ru-RU" sz="16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ru-RU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nn-NO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"%d 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dirty="0" smtClean="0">
                <a:solidFill>
                  <a:srgbClr val="6F008A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 err="1" smtClean="0">
                <a:solidFill>
                  <a:srgbClr val="6F008A"/>
                </a:solidFill>
                <a:latin typeface="Consolas" panose="020B0609020204030204" pitchFamily="49" charset="0"/>
              </a:rPr>
              <a:t>va_end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ru-RU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"\n"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ru-RU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951984" y="1600201"/>
            <a:ext cx="612068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main(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ru-RU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ru-RU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print_int_args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(-1);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// что будет напечатано?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print_int_args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(5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 2, 14, 84, 97, 15, 24, 48, -1);</a:t>
            </a:r>
          </a:p>
          <a:p>
            <a:pPr marL="0" indent="0">
              <a:buNone/>
            </a:pPr>
            <a:r>
              <a:rPr lang="ru-RU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ru-RU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// </a:t>
            </a:r>
            <a:r>
              <a:rPr lang="ru-RU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print_int_args</a:t>
            </a: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 (); -- синтаксическая ошибка </a:t>
            </a:r>
            <a:r>
              <a:rPr lang="ru-RU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или</a:t>
            </a:r>
          </a:p>
          <a:p>
            <a:pPr marL="0" indent="0">
              <a:buNone/>
            </a:pP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//</a:t>
            </a:r>
            <a:r>
              <a:rPr lang="ru-RU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предупреждение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ru-RU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// </a:t>
            </a:r>
            <a:r>
              <a:rPr lang="ru-RU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print_int_args</a:t>
            </a: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 (84, 51); -- ошибка </a:t>
            </a:r>
            <a:r>
              <a:rPr lang="ru-RU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времени</a:t>
            </a:r>
            <a:endParaRPr lang="en-US" sz="16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//</a:t>
            </a:r>
            <a:r>
              <a:rPr lang="ru-RU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исполнения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print_int_args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(0.5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 -1); // 0.5 -&gt; 0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ru-RU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// </a:t>
            </a:r>
            <a:r>
              <a:rPr lang="ru-RU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print_int_args</a:t>
            </a: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 (0.5, 1.5, -1); -- ошибка врем</a:t>
            </a:r>
            <a:r>
              <a:rPr lang="ru-RU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  <a:endParaRPr lang="en-US" sz="16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//</a:t>
            </a:r>
            <a:r>
              <a:rPr lang="ru-RU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исполнения для 1.5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return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0;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68580" indent="0">
              <a:buNone/>
            </a:pPr>
            <a:endParaRPr lang="en-US" sz="16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3176605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dirty="0" smtClean="0"/>
              <a:t>Пример </a:t>
            </a:r>
            <a:r>
              <a:rPr lang="ru-RU" dirty="0" err="1" smtClean="0"/>
              <a:t>вариадической</a:t>
            </a:r>
            <a:r>
              <a:rPr lang="ru-RU" dirty="0" smtClean="0"/>
              <a:t> функции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3168" y="1600201"/>
            <a:ext cx="53848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stdio.h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stdarg.h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print_int_args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arg1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...) {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2B91AF"/>
                </a:solidFill>
                <a:latin typeface="Consolas" panose="020B0609020204030204" pitchFamily="49" charset="0"/>
              </a:rPr>
              <a:t> </a:t>
            </a:r>
            <a:r>
              <a:rPr lang="ru-RU" sz="16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va_list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6F008A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 err="1" smtClean="0">
                <a:solidFill>
                  <a:srgbClr val="6F008A"/>
                </a:solidFill>
                <a:latin typeface="Consolas" panose="020B0609020204030204" pitchFamily="49" charset="0"/>
              </a:rPr>
              <a:t>va_start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arg1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ru-RU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nn-NO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endParaRPr lang="ru-RU" sz="16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6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i </a:t>
            </a:r>
            <a:r>
              <a:rPr lang="nn-NO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nn-NO" sz="16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arg1</a:t>
            </a:r>
            <a:r>
              <a:rPr lang="nn-NO" sz="16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nn-NO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i </a:t>
            </a:r>
            <a:r>
              <a:rPr lang="nn-NO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&gt;= 0</a:t>
            </a:r>
            <a:r>
              <a:rPr lang="nn-NO" sz="16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nn-NO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i = </a:t>
            </a:r>
            <a:r>
              <a:rPr lang="nn-NO" sz="1600" dirty="0" smtClean="0">
                <a:solidFill>
                  <a:srgbClr val="6F008A"/>
                </a:solidFill>
                <a:latin typeface="Consolas" panose="020B0609020204030204" pitchFamily="49" charset="0"/>
              </a:rPr>
              <a:t>va_arg</a:t>
            </a:r>
            <a:r>
              <a:rPr lang="nn-NO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(ap, </a:t>
            </a:r>
            <a:r>
              <a:rPr lang="nn-NO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ru-RU" sz="16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ru-RU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nn-NO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"%d 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dirty="0" smtClean="0">
                <a:solidFill>
                  <a:srgbClr val="6F008A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 err="1" smtClean="0">
                <a:solidFill>
                  <a:srgbClr val="6F008A"/>
                </a:solidFill>
                <a:latin typeface="Consolas" panose="020B0609020204030204" pitchFamily="49" charset="0"/>
              </a:rPr>
              <a:t>va_end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ru-RU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"\n"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ru-RU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951984" y="1600201"/>
            <a:ext cx="612068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main(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ru-RU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ru-RU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print_int_args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(-1);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// что будет напечатано?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print_int_args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(5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2, 14, 84, 97, 15, 24, 48, -1);</a:t>
            </a:r>
          </a:p>
          <a:p>
            <a:pPr marL="0" indent="0">
              <a:buNone/>
            </a:pPr>
            <a:r>
              <a:rPr lang="ru-RU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ru-RU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// </a:t>
            </a:r>
            <a:r>
              <a:rPr lang="ru-RU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print_int_args</a:t>
            </a: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 (); -- синтаксическая ошибка </a:t>
            </a:r>
            <a:r>
              <a:rPr lang="ru-RU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или</a:t>
            </a:r>
          </a:p>
          <a:p>
            <a:pPr marL="0" indent="0">
              <a:buNone/>
            </a:pP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//</a:t>
            </a:r>
            <a:r>
              <a:rPr lang="ru-RU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предупреждение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ru-RU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// </a:t>
            </a:r>
            <a:r>
              <a:rPr lang="ru-RU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print_int_args</a:t>
            </a: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 (84, 51); -- ошибка </a:t>
            </a:r>
            <a:r>
              <a:rPr lang="ru-RU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времени</a:t>
            </a:r>
            <a:endParaRPr lang="en-US" sz="16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//</a:t>
            </a:r>
            <a:r>
              <a:rPr lang="ru-RU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исполнения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print_int_args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(0.5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 -1); // 0.5 -&gt; 0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ru-RU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// </a:t>
            </a:r>
            <a:r>
              <a:rPr lang="ru-RU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print_int_args</a:t>
            </a: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 (0.5, 1.5, -1); -- ошибка врем</a:t>
            </a:r>
            <a:r>
              <a:rPr lang="ru-RU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  <a:endParaRPr lang="en-US" sz="16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//</a:t>
            </a:r>
            <a:r>
              <a:rPr lang="ru-RU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исполнения для 1.5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return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0;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68580" indent="0">
              <a:buNone/>
            </a:pPr>
            <a:endParaRPr lang="en-US" sz="16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2514592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dirty="0" smtClean="0"/>
              <a:t>Пример </a:t>
            </a:r>
            <a:r>
              <a:rPr lang="ru-RU" dirty="0" err="1" smtClean="0"/>
              <a:t>вариадической</a:t>
            </a:r>
            <a:r>
              <a:rPr lang="ru-RU" dirty="0" smtClean="0"/>
              <a:t> функции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3168" y="1600201"/>
            <a:ext cx="53848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stdio.h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stdarg.h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print_int_args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arg1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...) {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2B91AF"/>
                </a:solidFill>
                <a:latin typeface="Consolas" panose="020B0609020204030204" pitchFamily="49" charset="0"/>
              </a:rPr>
              <a:t> </a:t>
            </a:r>
            <a:r>
              <a:rPr lang="ru-RU" sz="16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va_list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6F008A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 err="1" smtClean="0">
                <a:solidFill>
                  <a:srgbClr val="6F008A"/>
                </a:solidFill>
                <a:latin typeface="Consolas" panose="020B0609020204030204" pitchFamily="49" charset="0"/>
              </a:rPr>
              <a:t>va_start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arg1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ru-RU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nn-NO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endParaRPr lang="ru-RU" sz="16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6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i </a:t>
            </a:r>
            <a:r>
              <a:rPr lang="nn-NO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nn-NO" sz="16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arg1</a:t>
            </a:r>
            <a:r>
              <a:rPr lang="nn-NO" sz="16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nn-NO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i </a:t>
            </a:r>
            <a:r>
              <a:rPr lang="nn-NO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&gt;= 0</a:t>
            </a:r>
            <a:r>
              <a:rPr lang="nn-NO" sz="16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nn-NO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i = </a:t>
            </a:r>
            <a:r>
              <a:rPr lang="nn-NO" sz="1600" dirty="0" smtClean="0">
                <a:solidFill>
                  <a:srgbClr val="6F008A"/>
                </a:solidFill>
                <a:latin typeface="Consolas" panose="020B0609020204030204" pitchFamily="49" charset="0"/>
              </a:rPr>
              <a:t>va_arg</a:t>
            </a:r>
            <a:r>
              <a:rPr lang="nn-NO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(ap, </a:t>
            </a:r>
            <a:r>
              <a:rPr lang="nn-NO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ru-RU" sz="16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ru-RU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nn-NO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"%d 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dirty="0" smtClean="0">
                <a:solidFill>
                  <a:srgbClr val="6F008A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 err="1" smtClean="0">
                <a:solidFill>
                  <a:srgbClr val="6F008A"/>
                </a:solidFill>
                <a:latin typeface="Consolas" panose="020B0609020204030204" pitchFamily="49" charset="0"/>
              </a:rPr>
              <a:t>va_end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ru-RU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"\n"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ru-RU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951984" y="1600201"/>
            <a:ext cx="612068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main(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ru-RU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ru-RU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print_int_args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(-1);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// что будет напечатано?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print_int_args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(5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2, 14, 84, 97, 15, 24, 48, -1);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 </a:t>
            </a:r>
            <a:r>
              <a:rPr lang="ru-RU" sz="16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print_int_args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 (); -- синтаксическая ошибка </a:t>
            </a:r>
            <a:r>
              <a:rPr lang="ru-RU" sz="16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или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ru-RU" sz="16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ru-RU" sz="16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предупреждение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 </a:t>
            </a:r>
            <a:r>
              <a:rPr lang="ru-RU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// </a:t>
            </a:r>
            <a:r>
              <a:rPr lang="ru-RU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print_int_args</a:t>
            </a: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 (84, 51); -- ошибка </a:t>
            </a:r>
            <a:r>
              <a:rPr lang="ru-RU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времени</a:t>
            </a:r>
            <a:endParaRPr lang="en-US" sz="16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//</a:t>
            </a:r>
            <a:r>
              <a:rPr lang="ru-RU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исполнения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print_int_args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(0.5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 -1); // 0.5 -&gt; 0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ru-RU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// </a:t>
            </a:r>
            <a:r>
              <a:rPr lang="ru-RU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print_int_args</a:t>
            </a: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 (0.5, 1.5, -1); -- ошибка врем</a:t>
            </a:r>
            <a:r>
              <a:rPr lang="ru-RU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  <a:endParaRPr lang="en-US" sz="16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//</a:t>
            </a:r>
            <a:r>
              <a:rPr lang="ru-RU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исполнения для 1.5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return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0;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68580" indent="0">
              <a:buNone/>
            </a:pPr>
            <a:endParaRPr lang="en-US" sz="16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3508153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dirty="0" smtClean="0"/>
              <a:t>Пример </a:t>
            </a:r>
            <a:r>
              <a:rPr lang="ru-RU" dirty="0" err="1" smtClean="0"/>
              <a:t>вариадической</a:t>
            </a:r>
            <a:r>
              <a:rPr lang="ru-RU" dirty="0" smtClean="0"/>
              <a:t> функции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3168" y="1600201"/>
            <a:ext cx="53848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stdio.h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stdarg.h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print_int_args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arg1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...) {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2B91AF"/>
                </a:solidFill>
                <a:latin typeface="Consolas" panose="020B0609020204030204" pitchFamily="49" charset="0"/>
              </a:rPr>
              <a:t> </a:t>
            </a:r>
            <a:r>
              <a:rPr lang="ru-RU" sz="16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va_list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6F008A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 err="1" smtClean="0">
                <a:solidFill>
                  <a:srgbClr val="6F008A"/>
                </a:solidFill>
                <a:latin typeface="Consolas" panose="020B0609020204030204" pitchFamily="49" charset="0"/>
              </a:rPr>
              <a:t>va_start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arg1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ru-RU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nn-NO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endParaRPr lang="ru-RU" sz="16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6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i </a:t>
            </a:r>
            <a:r>
              <a:rPr lang="nn-NO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nn-NO" sz="16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arg1</a:t>
            </a:r>
            <a:r>
              <a:rPr lang="nn-NO" sz="16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nn-NO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i </a:t>
            </a:r>
            <a:r>
              <a:rPr lang="nn-NO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&gt;= 0</a:t>
            </a:r>
            <a:r>
              <a:rPr lang="nn-NO" sz="16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nn-NO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i = </a:t>
            </a:r>
            <a:r>
              <a:rPr lang="nn-NO" sz="1600" dirty="0" smtClean="0">
                <a:solidFill>
                  <a:srgbClr val="6F008A"/>
                </a:solidFill>
                <a:latin typeface="Consolas" panose="020B0609020204030204" pitchFamily="49" charset="0"/>
              </a:rPr>
              <a:t>va_arg</a:t>
            </a:r>
            <a:r>
              <a:rPr lang="nn-NO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(ap, </a:t>
            </a:r>
            <a:r>
              <a:rPr lang="nn-NO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ru-RU" sz="16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ru-RU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nn-NO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"%d 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dirty="0" smtClean="0">
                <a:solidFill>
                  <a:srgbClr val="6F008A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 err="1" smtClean="0">
                <a:solidFill>
                  <a:srgbClr val="6F008A"/>
                </a:solidFill>
                <a:latin typeface="Consolas" panose="020B0609020204030204" pitchFamily="49" charset="0"/>
              </a:rPr>
              <a:t>va_end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ru-RU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"\n"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ru-RU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951984" y="1600201"/>
            <a:ext cx="612068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main(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ru-RU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ru-RU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print_int_args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(-1);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// что будет напечатано?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print_int_args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(5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2, 14, 84, 97, 15, 24, 48, -1);</a:t>
            </a:r>
          </a:p>
          <a:p>
            <a:pPr marL="0" indent="0">
              <a:buNone/>
            </a:pPr>
            <a:r>
              <a:rPr lang="ru-RU" sz="16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 </a:t>
            </a:r>
            <a:r>
              <a:rPr lang="ru-RU" sz="16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print_int_args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 (); -- синтаксическая ошибка </a:t>
            </a:r>
            <a:r>
              <a:rPr lang="ru-RU" sz="16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или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ru-RU" sz="16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ru-RU" sz="16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предупреждение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 </a:t>
            </a:r>
            <a:r>
              <a:rPr lang="ru-RU" sz="16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print_int_args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 (84, 51); -- ошибка </a:t>
            </a:r>
            <a:r>
              <a:rPr lang="ru-RU" sz="16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времени</a:t>
            </a:r>
            <a:endParaRPr lang="en-US" sz="1600" dirty="0" smtClean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//</a:t>
            </a:r>
            <a:r>
              <a:rPr lang="ru-RU" sz="16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исполнения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print_int_args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(0.5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 -1); // 0.5 -&gt; 0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ru-RU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// </a:t>
            </a:r>
            <a:r>
              <a:rPr lang="ru-RU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print_int_args</a:t>
            </a: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 (0.5, 1.5, -1); -- ошибка врем</a:t>
            </a:r>
            <a:r>
              <a:rPr lang="ru-RU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  <a:endParaRPr lang="en-US" sz="16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//</a:t>
            </a:r>
            <a:r>
              <a:rPr lang="ru-RU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исполнения для 1.5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return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0;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68580" indent="0">
              <a:buNone/>
            </a:pPr>
            <a:endParaRPr lang="en-US" sz="16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164037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dirty="0" smtClean="0"/>
              <a:t>Пример </a:t>
            </a:r>
            <a:r>
              <a:rPr lang="ru-RU" dirty="0" err="1" smtClean="0"/>
              <a:t>вариадической</a:t>
            </a:r>
            <a:r>
              <a:rPr lang="ru-RU" dirty="0" smtClean="0"/>
              <a:t> функции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3168" y="1600201"/>
            <a:ext cx="53848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stdio.h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stdarg.h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print_int_args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arg1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...) {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2B91AF"/>
                </a:solidFill>
                <a:latin typeface="Consolas" panose="020B0609020204030204" pitchFamily="49" charset="0"/>
              </a:rPr>
              <a:t> </a:t>
            </a:r>
            <a:r>
              <a:rPr lang="ru-RU" sz="16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va_list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6F008A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 err="1" smtClean="0">
                <a:solidFill>
                  <a:srgbClr val="6F008A"/>
                </a:solidFill>
                <a:latin typeface="Consolas" panose="020B0609020204030204" pitchFamily="49" charset="0"/>
              </a:rPr>
              <a:t>va_start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arg1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ru-RU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nn-NO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endParaRPr lang="ru-RU" sz="16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6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i </a:t>
            </a:r>
            <a:r>
              <a:rPr lang="nn-NO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nn-NO" sz="16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arg1</a:t>
            </a:r>
            <a:r>
              <a:rPr lang="nn-NO" sz="16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nn-NO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i </a:t>
            </a:r>
            <a:r>
              <a:rPr lang="nn-NO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&gt;= 0</a:t>
            </a:r>
            <a:r>
              <a:rPr lang="nn-NO" sz="16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nn-NO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i = </a:t>
            </a:r>
            <a:r>
              <a:rPr lang="nn-NO" sz="1600" dirty="0" smtClean="0">
                <a:solidFill>
                  <a:srgbClr val="6F008A"/>
                </a:solidFill>
                <a:latin typeface="Consolas" panose="020B0609020204030204" pitchFamily="49" charset="0"/>
              </a:rPr>
              <a:t>va_arg</a:t>
            </a:r>
            <a:r>
              <a:rPr lang="nn-NO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(ap, </a:t>
            </a:r>
            <a:r>
              <a:rPr lang="nn-NO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ru-RU" sz="16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ru-RU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nn-NO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"%d 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dirty="0" smtClean="0">
                <a:solidFill>
                  <a:srgbClr val="6F008A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 err="1" smtClean="0">
                <a:solidFill>
                  <a:srgbClr val="6F008A"/>
                </a:solidFill>
                <a:latin typeface="Consolas" panose="020B0609020204030204" pitchFamily="49" charset="0"/>
              </a:rPr>
              <a:t>va_end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ru-RU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"\n"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ru-RU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951984" y="1600201"/>
            <a:ext cx="612068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main(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ru-RU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ru-RU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print_int_args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(-1);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// что будет напечатано?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print_int_args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(5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2, 14, 84, 97, 15, 24, 48, -1);</a:t>
            </a:r>
          </a:p>
          <a:p>
            <a:pPr marL="0" indent="0">
              <a:buNone/>
            </a:pPr>
            <a:r>
              <a:rPr lang="ru-RU" sz="16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 </a:t>
            </a:r>
            <a:r>
              <a:rPr lang="ru-RU" sz="16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print_int_args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 (); -- синтаксическая ошибка </a:t>
            </a:r>
            <a:r>
              <a:rPr lang="ru-RU" sz="16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или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ru-RU" sz="16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ru-RU" sz="16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предупреждение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 </a:t>
            </a:r>
            <a:r>
              <a:rPr lang="ru-RU" sz="16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print_int_args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 (84, 51); -- ошибка </a:t>
            </a:r>
            <a:r>
              <a:rPr lang="ru-RU" sz="16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времени</a:t>
            </a:r>
            <a:endParaRPr lang="en-US" sz="1600" dirty="0" smtClean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//</a:t>
            </a:r>
            <a:r>
              <a:rPr lang="ru-RU" sz="16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исполнения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print_int_args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(0.5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-1);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 0.5 -&gt; 0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ru-RU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// </a:t>
            </a:r>
            <a:r>
              <a:rPr lang="ru-RU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print_int_args</a:t>
            </a: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 (0.5, 1.5, -1); -- ошибка врем</a:t>
            </a:r>
            <a:r>
              <a:rPr lang="ru-RU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  <a:endParaRPr lang="en-US" sz="16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//</a:t>
            </a:r>
            <a:r>
              <a:rPr lang="ru-RU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исполнения для 1.5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return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0;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68580" indent="0">
              <a:buNone/>
            </a:pPr>
            <a:endParaRPr lang="en-US" sz="16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1055064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88292</TotalTime>
  <Words>8009</Words>
  <Application>Microsoft Office PowerPoint</Application>
  <PresentationFormat>Widescreen</PresentationFormat>
  <Paragraphs>1714</Paragraphs>
  <Slides>106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106</vt:i4>
      </vt:variant>
    </vt:vector>
  </HeadingPairs>
  <TitlesOfParts>
    <vt:vector size="111" baseType="lpstr">
      <vt:lpstr>Arial</vt:lpstr>
      <vt:lpstr>Calibri</vt:lpstr>
      <vt:lpstr>Consolas</vt:lpstr>
      <vt:lpstr>Wingdings</vt:lpstr>
      <vt:lpstr>Office Theme</vt:lpstr>
      <vt:lpstr>Функции в программах на языке Си</vt:lpstr>
      <vt:lpstr>План лекции</vt:lpstr>
      <vt:lpstr>Понятие подпрограммы</vt:lpstr>
      <vt:lpstr>Понятие подпрограммы</vt:lpstr>
      <vt:lpstr>Понятие подпрограммы</vt:lpstr>
      <vt:lpstr>Понятие подпрограммы</vt:lpstr>
      <vt:lpstr>Понятие подпрограммы</vt:lpstr>
      <vt:lpstr>Понятие подпрограммы</vt:lpstr>
      <vt:lpstr>Понятие подпрограммы</vt:lpstr>
      <vt:lpstr>Понятие подпрограммы</vt:lpstr>
      <vt:lpstr>Граф вызовов, call graph</vt:lpstr>
      <vt:lpstr>Граф вызовов, call graph</vt:lpstr>
      <vt:lpstr>Граф вызовов, call graph</vt:lpstr>
      <vt:lpstr>Граф вызовов, call graph</vt:lpstr>
      <vt:lpstr>Граф вызовов, call graph</vt:lpstr>
      <vt:lpstr>Стековый кадр, stack frame</vt:lpstr>
      <vt:lpstr>Стековый кадр, stack frame</vt:lpstr>
      <vt:lpstr>Стековый кадр, stack frame</vt:lpstr>
      <vt:lpstr>Стековый кадр, stack frame</vt:lpstr>
      <vt:lpstr>Стек вызовов, call stack</vt:lpstr>
      <vt:lpstr>Стек вызовов, call stack</vt:lpstr>
      <vt:lpstr>Стек вызовов, call stack</vt:lpstr>
      <vt:lpstr>Стек вызовов, call stack</vt:lpstr>
      <vt:lpstr>Порядок стековых кадров в памяти</vt:lpstr>
      <vt:lpstr>Вызов подпрограммы – замедленная съёмка</vt:lpstr>
      <vt:lpstr>Вызов подпрограммы – замедленная съёмка</vt:lpstr>
      <vt:lpstr>Вызов подпрограммы – замедленная съёмка</vt:lpstr>
      <vt:lpstr>Вызов подпрограммы – замедленная съёмка</vt:lpstr>
      <vt:lpstr>Вызов подпрограммы – замедленная съёмка</vt:lpstr>
      <vt:lpstr>Вызов подпрограммы – замедленная съёмка</vt:lpstr>
      <vt:lpstr>Вызов подпрограммы – замедленная съёмка</vt:lpstr>
      <vt:lpstr>Вызов подпрограммы – замедленная съёмка</vt:lpstr>
      <vt:lpstr>Пример в картинках</vt:lpstr>
      <vt:lpstr>Пример в картинках</vt:lpstr>
      <vt:lpstr>Пример в картинках</vt:lpstr>
      <vt:lpstr>Пример в картинках</vt:lpstr>
      <vt:lpstr>Пример в картинках</vt:lpstr>
      <vt:lpstr>Пример в картинках</vt:lpstr>
      <vt:lpstr>Массив на стеке – это серьёзно</vt:lpstr>
      <vt:lpstr>Массив на стеке – это серьёзно</vt:lpstr>
      <vt:lpstr>Массив на стеке – это очень серьёзно</vt:lpstr>
      <vt:lpstr>Массив на стеке – это очень серьёзно</vt:lpstr>
      <vt:lpstr>Описание функций на языке Си h = 10Km</vt:lpstr>
      <vt:lpstr>Описание функций на языке Си h = 10Km</vt:lpstr>
      <vt:lpstr>Описание функций на языке Си h = 10Km</vt:lpstr>
      <vt:lpstr>Описание функций на языке Си h = 10Km</vt:lpstr>
      <vt:lpstr>Описание функций на языке Си h = 10Km</vt:lpstr>
      <vt:lpstr>Описание функций на языке Си h = 10Km</vt:lpstr>
      <vt:lpstr>Описание функций на языке Си h = 10Km</vt:lpstr>
      <vt:lpstr>Прототип до и после C89 h = 10Km</vt:lpstr>
      <vt:lpstr>Прототип до и после C89 h = 10Km</vt:lpstr>
      <vt:lpstr>Прототип до и после C89 h = 10Km</vt:lpstr>
      <vt:lpstr>Прототип до и после C89 h = 10Km</vt:lpstr>
      <vt:lpstr>Прототип до и после C89 h = 10Km</vt:lpstr>
      <vt:lpstr>Прототип до и после C89 h = 10Km</vt:lpstr>
      <vt:lpstr>Прототип до и после C89 h = 10Km</vt:lpstr>
      <vt:lpstr>Прототип до и после C89 h = 10Km</vt:lpstr>
      <vt:lpstr>Вызов функции</vt:lpstr>
      <vt:lpstr>Вызов функции</vt:lpstr>
      <vt:lpstr>Вызов функции</vt:lpstr>
      <vt:lpstr>Вызов функции</vt:lpstr>
      <vt:lpstr>Вызов функции</vt:lpstr>
      <vt:lpstr>Вызов функции</vt:lpstr>
      <vt:lpstr>Вызов функции</vt:lpstr>
      <vt:lpstr>Вызов функции</vt:lpstr>
      <vt:lpstr>Завершение работы функции</vt:lpstr>
      <vt:lpstr>Завершение работы функции</vt:lpstr>
      <vt:lpstr>Завершение работы функции</vt:lpstr>
      <vt:lpstr>Завершение работы функции</vt:lpstr>
      <vt:lpstr>Завершение работы функции</vt:lpstr>
      <vt:lpstr>Завершение работы функции</vt:lpstr>
      <vt:lpstr>Примеры описания и вызова функций</vt:lpstr>
      <vt:lpstr>Примеры описания и вызова функций</vt:lpstr>
      <vt:lpstr>Примеры описания и вызова функций</vt:lpstr>
      <vt:lpstr>Примеры описания и вызова функций</vt:lpstr>
      <vt:lpstr>Примеры описания и вызова функций</vt:lpstr>
      <vt:lpstr>Примеры описания и вызова функций</vt:lpstr>
      <vt:lpstr>Примеры описания и вызова функций</vt:lpstr>
      <vt:lpstr>Примеры описания и вызова функций</vt:lpstr>
      <vt:lpstr>Интерфейс программы и ОС</vt:lpstr>
      <vt:lpstr>Интерфейс программы и ОС</vt:lpstr>
      <vt:lpstr>Интерфейс программы и ОС</vt:lpstr>
      <vt:lpstr>Прототипы функции main</vt:lpstr>
      <vt:lpstr>Вариадические функции</vt:lpstr>
      <vt:lpstr>Вариадические функции</vt:lpstr>
      <vt:lpstr>Вариадические функции</vt:lpstr>
      <vt:lpstr>Вариадические функции</vt:lpstr>
      <vt:lpstr>Вариадические функции</vt:lpstr>
      <vt:lpstr>Контроль фактических параметров повтор</vt:lpstr>
      <vt:lpstr>Контроль фактических параметров повтор</vt:lpstr>
      <vt:lpstr>Доступ к фактическим параметрам после '...'</vt:lpstr>
      <vt:lpstr>Пример вариадической функции</vt:lpstr>
      <vt:lpstr>Пример вариадической функции</vt:lpstr>
      <vt:lpstr>Пример вариадической функции</vt:lpstr>
      <vt:lpstr>Пример вариадической функции</vt:lpstr>
      <vt:lpstr>Пример вариадической функции</vt:lpstr>
      <vt:lpstr>Пример вариадической функции</vt:lpstr>
      <vt:lpstr>Пример вариадической функции</vt:lpstr>
      <vt:lpstr>Пример вариадической функции</vt:lpstr>
      <vt:lpstr>Пример вариадической функции</vt:lpstr>
      <vt:lpstr>Чего не могут вариадические функции?</vt:lpstr>
      <vt:lpstr>Чего не могут вариадические функции?</vt:lpstr>
      <vt:lpstr>Чего не могут вариадические функции?</vt:lpstr>
      <vt:lpstr>Чего не могут вариадические функции?</vt:lpstr>
      <vt:lpstr>Заключение</vt:lpstr>
      <vt:lpstr>PowerPoint Presentation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Простые типы данных языка С</dc:title>
  <dc:creator>Petrov, Evgueni S</dc:creator>
  <cp:lastModifiedBy>Evgenii Petrov</cp:lastModifiedBy>
  <cp:revision>533</cp:revision>
  <dcterms:created xsi:type="dcterms:W3CDTF">2012-09-17T07:39:46Z</dcterms:created>
  <dcterms:modified xsi:type="dcterms:W3CDTF">2020-10-01T11:50:50Z</dcterms:modified>
</cp:coreProperties>
</file>