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6"/>
  </p:notesMasterIdLst>
  <p:sldIdLst>
    <p:sldId id="256" r:id="rId2"/>
    <p:sldId id="257" r:id="rId3"/>
    <p:sldId id="375" r:id="rId4"/>
    <p:sldId id="387" r:id="rId5"/>
    <p:sldId id="388" r:id="rId6"/>
    <p:sldId id="389" r:id="rId7"/>
    <p:sldId id="390" r:id="rId8"/>
    <p:sldId id="391" r:id="rId9"/>
    <p:sldId id="386" r:id="rId10"/>
    <p:sldId id="392" r:id="rId11"/>
    <p:sldId id="393" r:id="rId12"/>
    <p:sldId id="394" r:id="rId13"/>
    <p:sldId id="395" r:id="rId14"/>
    <p:sldId id="396" r:id="rId15"/>
    <p:sldId id="370" r:id="rId16"/>
    <p:sldId id="397" r:id="rId17"/>
    <p:sldId id="398" r:id="rId18"/>
    <p:sldId id="399" r:id="rId19"/>
    <p:sldId id="376" r:id="rId20"/>
    <p:sldId id="400" r:id="rId21"/>
    <p:sldId id="401" r:id="rId22"/>
    <p:sldId id="402" r:id="rId23"/>
    <p:sldId id="403" r:id="rId24"/>
    <p:sldId id="404" r:id="rId25"/>
    <p:sldId id="405" r:id="rId26"/>
    <p:sldId id="406" r:id="rId27"/>
    <p:sldId id="377" r:id="rId28"/>
    <p:sldId id="407" r:id="rId29"/>
    <p:sldId id="408" r:id="rId30"/>
    <p:sldId id="409" r:id="rId31"/>
    <p:sldId id="410" r:id="rId32"/>
    <p:sldId id="378" r:id="rId33"/>
    <p:sldId id="411" r:id="rId34"/>
    <p:sldId id="412" r:id="rId35"/>
    <p:sldId id="413" r:id="rId36"/>
    <p:sldId id="414" r:id="rId37"/>
    <p:sldId id="415" r:id="rId38"/>
    <p:sldId id="385" r:id="rId39"/>
    <p:sldId id="379" r:id="rId40"/>
    <p:sldId id="416" r:id="rId41"/>
    <p:sldId id="417" r:id="rId42"/>
    <p:sldId id="418" r:id="rId43"/>
    <p:sldId id="419" r:id="rId44"/>
    <p:sldId id="381" r:id="rId45"/>
    <p:sldId id="420" r:id="rId46"/>
    <p:sldId id="421" r:id="rId47"/>
    <p:sldId id="422" r:id="rId48"/>
    <p:sldId id="423" r:id="rId49"/>
    <p:sldId id="424" r:id="rId50"/>
    <p:sldId id="425" r:id="rId51"/>
    <p:sldId id="426" r:id="rId52"/>
    <p:sldId id="382" r:id="rId53"/>
    <p:sldId id="427" r:id="rId54"/>
    <p:sldId id="428" r:id="rId55"/>
    <p:sldId id="429" r:id="rId56"/>
    <p:sldId id="430" r:id="rId57"/>
    <p:sldId id="383" r:id="rId58"/>
    <p:sldId id="431" r:id="rId59"/>
    <p:sldId id="432" r:id="rId60"/>
    <p:sldId id="433" r:id="rId61"/>
    <p:sldId id="434" r:id="rId62"/>
    <p:sldId id="435" r:id="rId63"/>
    <p:sldId id="364" r:id="rId64"/>
    <p:sldId id="436" r:id="rId65"/>
    <p:sldId id="437" r:id="rId66"/>
    <p:sldId id="438" r:id="rId67"/>
    <p:sldId id="439" r:id="rId68"/>
    <p:sldId id="440" r:id="rId69"/>
    <p:sldId id="371" r:id="rId70"/>
    <p:sldId id="441" r:id="rId71"/>
    <p:sldId id="442" r:id="rId72"/>
    <p:sldId id="443" r:id="rId73"/>
    <p:sldId id="444" r:id="rId74"/>
    <p:sldId id="374" r:id="rId7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20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9364-41B5-4343-9AE4-547B2BBB7679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6709-6BC4-4406-A8FB-37D4D1120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5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280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92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85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17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4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2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5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51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1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54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19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60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E8346-1AE4-4D18-AE08-A571B45FDA13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01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Преобразования типов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16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Общий тип, целочисленное повышение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57150" indent="0">
              <a:buNone/>
            </a:pPr>
            <a:endParaRPr lang="ru-RU" sz="1800" dirty="0"/>
          </a:p>
        </p:txBody>
      </p:sp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Общий тип типов </a:t>
            </a:r>
            <a:r>
              <a:rPr lang="en-US" sz="2000" dirty="0" smtClean="0">
                <a:solidFill>
                  <a:schemeClr val="bg1"/>
                </a:solidFill>
              </a:rPr>
              <a:t>T1 </a:t>
            </a:r>
            <a:r>
              <a:rPr lang="ru-RU" sz="2000" dirty="0" smtClean="0">
                <a:solidFill>
                  <a:schemeClr val="bg1"/>
                </a:solidFill>
              </a:rPr>
              <a:t>и </a:t>
            </a:r>
            <a:r>
              <a:rPr lang="en-US" sz="2000" dirty="0" smtClean="0">
                <a:solidFill>
                  <a:schemeClr val="bg1"/>
                </a:solidFill>
              </a:rPr>
              <a:t>T2</a:t>
            </a:r>
            <a:r>
              <a:rPr lang="ru-RU" sz="2000" dirty="0" smtClean="0">
                <a:solidFill>
                  <a:schemeClr val="bg1"/>
                </a:solidFill>
              </a:rPr>
              <a:t> – это тип </a:t>
            </a:r>
            <a:r>
              <a:rPr lang="en-US" sz="2000" dirty="0" smtClean="0">
                <a:solidFill>
                  <a:schemeClr val="bg1"/>
                </a:solidFill>
              </a:rPr>
              <a:t>T </a:t>
            </a:r>
            <a:r>
              <a:rPr lang="ru-RU" sz="2000" dirty="0" smtClean="0">
                <a:solidFill>
                  <a:schemeClr val="bg1"/>
                </a:solidFill>
              </a:rPr>
              <a:t>такой, что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Есть путь из Т1 в Т </a:t>
            </a: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Есть путь из Т2 в Т</a:t>
            </a: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Т – наименьший из возможных (если есть путь из Т1 в ТТ и из Т2 в ТТ, то есть путь из Т в ТТ для любого ТТ)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Если </a:t>
            </a:r>
            <a:r>
              <a:rPr lang="ru-RU" sz="1600" dirty="0">
                <a:solidFill>
                  <a:schemeClr val="bg1"/>
                </a:solidFill>
              </a:rPr>
              <a:t>множество значений нижнего типа </a:t>
            </a:r>
            <a:r>
              <a:rPr lang="ru-RU" sz="1600" dirty="0">
                <a:solidFill>
                  <a:schemeClr val="bg1"/>
                </a:solidFill>
                <a:sym typeface="Symbol" panose="05050102010706020507" pitchFamily="18" charset="2"/>
              </a:rPr>
              <a:t> множество значений верхнего </a:t>
            </a:r>
            <a:r>
              <a:rPr lang="ru-RU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типа, то выбирается п</a:t>
            </a:r>
            <a:r>
              <a:rPr lang="ru-RU" sz="1600" dirty="0" smtClean="0">
                <a:solidFill>
                  <a:schemeClr val="bg1"/>
                </a:solidFill>
              </a:rPr>
              <a:t>унктирная стрелка</a:t>
            </a:r>
            <a:r>
              <a:rPr lang="ru-RU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; </a:t>
            </a:r>
            <a:r>
              <a:rPr lang="ru-RU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иначе выбирается сплошная </a:t>
            </a:r>
            <a:r>
              <a:rPr lang="ru-RU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стрелка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Целочисленное повышение – это автоматическое преобразование битового поля, </a:t>
            </a:r>
            <a:r>
              <a:rPr lang="en-US" sz="2000" dirty="0" smtClean="0">
                <a:solidFill>
                  <a:schemeClr val="bg1"/>
                </a:solidFill>
              </a:rPr>
              <a:t>char, unsigned char, short, unsigned short </a:t>
            </a:r>
            <a:r>
              <a:rPr lang="ru-RU" sz="2000" dirty="0" smtClean="0">
                <a:solidFill>
                  <a:schemeClr val="bg1"/>
                </a:solidFill>
              </a:rPr>
              <a:t>к </a:t>
            </a:r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или </a:t>
            </a:r>
            <a:r>
              <a:rPr lang="en-US" sz="2000" dirty="0" smtClean="0">
                <a:solidFill>
                  <a:schemeClr val="bg1"/>
                </a:solidFill>
              </a:rPr>
              <a:t>unsigned </a:t>
            </a:r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endParaRPr lang="ru-RU" sz="20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</a:t>
              </a:r>
              <a:r>
                <a:rPr lang="ru-RU" sz="1600" dirty="0" smtClean="0"/>
                <a:t>целого типа</a:t>
              </a:r>
              <a:endParaRPr lang="ru-RU" sz="1600" dirty="0" smtClean="0"/>
            </a:p>
            <a:p>
              <a:pPr algn="ctr"/>
              <a:r>
                <a:rPr lang="ru-RU" sz="1600" dirty="0" smtClean="0"/>
                <a:t>меньше		больше</a:t>
              </a:r>
              <a:endParaRPr lang="ru-RU" sz="1600" dirty="0"/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942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Общий тип, целочисленное повышение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57150" indent="0">
              <a:buNone/>
            </a:pPr>
            <a:endParaRPr lang="ru-RU" sz="1800" dirty="0"/>
          </a:p>
        </p:txBody>
      </p:sp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sz="2000" dirty="0" smtClean="0"/>
              <a:t>Общий тип типов </a:t>
            </a:r>
            <a:r>
              <a:rPr lang="en-US" sz="2000" dirty="0" smtClean="0"/>
              <a:t>T1 </a:t>
            </a:r>
            <a:r>
              <a:rPr lang="ru-RU" sz="2000" dirty="0" smtClean="0"/>
              <a:t>и </a:t>
            </a:r>
            <a:r>
              <a:rPr lang="en-US" sz="2000" dirty="0" smtClean="0"/>
              <a:t>T2</a:t>
            </a:r>
            <a:r>
              <a:rPr lang="ru-RU" sz="2000" dirty="0" smtClean="0"/>
              <a:t> – это тип </a:t>
            </a:r>
            <a:r>
              <a:rPr lang="en-US" sz="2000" dirty="0" smtClean="0"/>
              <a:t>T </a:t>
            </a:r>
            <a:r>
              <a:rPr lang="ru-RU" sz="2000" dirty="0" smtClean="0"/>
              <a:t>такой, что</a:t>
            </a:r>
            <a:endParaRPr lang="en-US" sz="2000" dirty="0" smtClean="0"/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Есть путь из Т1 в Т </a:t>
            </a: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Есть путь из Т2 в Т</a:t>
            </a: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Т – наименьший из возможных (если есть путь из Т1 в ТТ и из Т2 в ТТ, то есть путь из Т в ТТ для любого ТТ)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Если </a:t>
            </a:r>
            <a:r>
              <a:rPr lang="ru-RU" sz="1600" dirty="0">
                <a:solidFill>
                  <a:schemeClr val="bg1"/>
                </a:solidFill>
              </a:rPr>
              <a:t>множество значений нижнего типа </a:t>
            </a:r>
            <a:r>
              <a:rPr lang="ru-RU" sz="1600" dirty="0">
                <a:solidFill>
                  <a:schemeClr val="bg1"/>
                </a:solidFill>
                <a:sym typeface="Symbol" panose="05050102010706020507" pitchFamily="18" charset="2"/>
              </a:rPr>
              <a:t> множество значений верхнего </a:t>
            </a:r>
            <a:r>
              <a:rPr lang="ru-RU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типа, то выбирается п</a:t>
            </a:r>
            <a:r>
              <a:rPr lang="ru-RU" sz="1600" dirty="0" smtClean="0">
                <a:solidFill>
                  <a:schemeClr val="bg1"/>
                </a:solidFill>
              </a:rPr>
              <a:t>унктирная стрелка</a:t>
            </a:r>
            <a:r>
              <a:rPr lang="ru-RU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; </a:t>
            </a:r>
            <a:r>
              <a:rPr lang="ru-RU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иначе выбирается сплошная </a:t>
            </a:r>
            <a:r>
              <a:rPr lang="ru-RU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стрелка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Целочисленное повышение – это автоматическое преобразование битового поля, </a:t>
            </a:r>
            <a:r>
              <a:rPr lang="en-US" sz="2000" dirty="0" smtClean="0">
                <a:solidFill>
                  <a:schemeClr val="bg1"/>
                </a:solidFill>
              </a:rPr>
              <a:t>char, unsigned char, short, unsigned short </a:t>
            </a:r>
            <a:r>
              <a:rPr lang="ru-RU" sz="2000" dirty="0" smtClean="0">
                <a:solidFill>
                  <a:schemeClr val="bg1"/>
                </a:solidFill>
              </a:rPr>
              <a:t>к </a:t>
            </a:r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или </a:t>
            </a:r>
            <a:r>
              <a:rPr lang="en-US" sz="2000" dirty="0" smtClean="0">
                <a:solidFill>
                  <a:schemeClr val="bg1"/>
                </a:solidFill>
              </a:rPr>
              <a:t>unsigned </a:t>
            </a:r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endParaRPr lang="ru-RU" sz="20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</a:t>
              </a:r>
              <a:r>
                <a:rPr lang="ru-RU" sz="1600" dirty="0" smtClean="0"/>
                <a:t>целого типа</a:t>
              </a:r>
              <a:endParaRPr lang="ru-RU" sz="1600" dirty="0" smtClean="0"/>
            </a:p>
            <a:p>
              <a:pPr algn="ctr"/>
              <a:r>
                <a:rPr lang="ru-RU" sz="1600" dirty="0" smtClean="0"/>
                <a:t>меньше		больше</a:t>
              </a:r>
              <a:endParaRPr lang="ru-RU" sz="1600" dirty="0"/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030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Общий тип, целочисленное повышение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57150" indent="0">
              <a:buNone/>
            </a:pPr>
            <a:endParaRPr lang="ru-RU" sz="1800" dirty="0"/>
          </a:p>
        </p:txBody>
      </p:sp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sz="2000" dirty="0" smtClean="0"/>
              <a:t>Общий тип типов </a:t>
            </a:r>
            <a:r>
              <a:rPr lang="en-US" sz="2000" dirty="0" smtClean="0"/>
              <a:t>T1 </a:t>
            </a:r>
            <a:r>
              <a:rPr lang="ru-RU" sz="2000" dirty="0" smtClean="0"/>
              <a:t>и </a:t>
            </a:r>
            <a:r>
              <a:rPr lang="en-US" sz="2000" dirty="0" smtClean="0"/>
              <a:t>T2</a:t>
            </a:r>
            <a:r>
              <a:rPr lang="ru-RU" sz="2000" dirty="0" smtClean="0"/>
              <a:t> – это тип </a:t>
            </a:r>
            <a:r>
              <a:rPr lang="en-US" sz="2000" dirty="0" smtClean="0"/>
              <a:t>T </a:t>
            </a:r>
            <a:r>
              <a:rPr lang="ru-RU" sz="2000" dirty="0" smtClean="0"/>
              <a:t>такой, что</a:t>
            </a:r>
            <a:endParaRPr lang="en-US" sz="2000" dirty="0" smtClean="0"/>
          </a:p>
          <a:p>
            <a:pPr lvl="1"/>
            <a:r>
              <a:rPr lang="ru-RU" sz="1600" dirty="0" smtClean="0"/>
              <a:t>Есть путь из Т1 в Т </a:t>
            </a:r>
          </a:p>
          <a:p>
            <a:pPr lvl="1"/>
            <a:r>
              <a:rPr lang="ru-RU" sz="1600" dirty="0" smtClean="0"/>
              <a:t>Есть путь из Т2 в Т</a:t>
            </a:r>
          </a:p>
          <a:p>
            <a:pPr lvl="1"/>
            <a:r>
              <a:rPr lang="ru-RU" sz="1600" dirty="0" smtClean="0"/>
              <a:t>Т – наименьший из возможных (если есть путь из Т1 в ТТ и из Т2 в ТТ, то есть путь из Т в ТТ для любого ТТ)</a:t>
            </a:r>
          </a:p>
          <a:p>
            <a:endParaRPr lang="en-US" sz="2000" dirty="0" smtClean="0"/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Если </a:t>
            </a:r>
            <a:r>
              <a:rPr lang="ru-RU" sz="1600" dirty="0">
                <a:solidFill>
                  <a:schemeClr val="bg1"/>
                </a:solidFill>
              </a:rPr>
              <a:t>множество значений нижнего типа </a:t>
            </a:r>
            <a:r>
              <a:rPr lang="ru-RU" sz="1600" dirty="0">
                <a:solidFill>
                  <a:schemeClr val="bg1"/>
                </a:solidFill>
                <a:sym typeface="Symbol" panose="05050102010706020507" pitchFamily="18" charset="2"/>
              </a:rPr>
              <a:t> множество значений верхнего </a:t>
            </a:r>
            <a:r>
              <a:rPr lang="ru-RU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типа, то выбирается п</a:t>
            </a:r>
            <a:r>
              <a:rPr lang="ru-RU" sz="1600" dirty="0" smtClean="0">
                <a:solidFill>
                  <a:schemeClr val="bg1"/>
                </a:solidFill>
              </a:rPr>
              <a:t>унктирная стрелка</a:t>
            </a:r>
            <a:r>
              <a:rPr lang="ru-RU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; </a:t>
            </a:r>
            <a:r>
              <a:rPr lang="ru-RU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иначе выбирается сплошная </a:t>
            </a:r>
            <a:r>
              <a:rPr lang="ru-RU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стрелка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Целочисленное повышение – это автоматическое преобразование битового поля, </a:t>
            </a:r>
            <a:r>
              <a:rPr lang="en-US" sz="2000" dirty="0" smtClean="0">
                <a:solidFill>
                  <a:schemeClr val="bg1"/>
                </a:solidFill>
              </a:rPr>
              <a:t>char, unsigned char, short, unsigned short </a:t>
            </a:r>
            <a:r>
              <a:rPr lang="ru-RU" sz="2000" dirty="0" smtClean="0">
                <a:solidFill>
                  <a:schemeClr val="bg1"/>
                </a:solidFill>
              </a:rPr>
              <a:t>к </a:t>
            </a:r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или </a:t>
            </a:r>
            <a:r>
              <a:rPr lang="en-US" sz="2000" dirty="0" smtClean="0">
                <a:solidFill>
                  <a:schemeClr val="bg1"/>
                </a:solidFill>
              </a:rPr>
              <a:t>unsigned </a:t>
            </a:r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endParaRPr lang="ru-RU" sz="20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</a:t>
              </a:r>
              <a:r>
                <a:rPr lang="ru-RU" sz="1600" dirty="0" smtClean="0"/>
                <a:t>целого типа</a:t>
              </a:r>
              <a:endParaRPr lang="ru-RU" sz="1600" dirty="0" smtClean="0"/>
            </a:p>
            <a:p>
              <a:pPr algn="ctr"/>
              <a:r>
                <a:rPr lang="ru-RU" sz="1600" dirty="0" smtClean="0"/>
                <a:t>меньше		больше</a:t>
              </a:r>
              <a:endParaRPr lang="ru-RU" sz="1600" dirty="0"/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764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Общий тип, целочисленное повышение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57150" indent="0">
              <a:buNone/>
            </a:pPr>
            <a:endParaRPr lang="ru-RU" sz="1800" dirty="0"/>
          </a:p>
        </p:txBody>
      </p:sp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sz="2000" dirty="0" smtClean="0"/>
              <a:t>Общий тип типов </a:t>
            </a:r>
            <a:r>
              <a:rPr lang="en-US" sz="2000" dirty="0" smtClean="0"/>
              <a:t>T1 </a:t>
            </a:r>
            <a:r>
              <a:rPr lang="ru-RU" sz="2000" dirty="0" smtClean="0"/>
              <a:t>и </a:t>
            </a:r>
            <a:r>
              <a:rPr lang="en-US" sz="2000" dirty="0" smtClean="0"/>
              <a:t>T2</a:t>
            </a:r>
            <a:r>
              <a:rPr lang="ru-RU" sz="2000" dirty="0" smtClean="0"/>
              <a:t> – это тип </a:t>
            </a:r>
            <a:r>
              <a:rPr lang="en-US" sz="2000" dirty="0" smtClean="0"/>
              <a:t>T </a:t>
            </a:r>
            <a:r>
              <a:rPr lang="ru-RU" sz="2000" dirty="0" smtClean="0"/>
              <a:t>такой, что</a:t>
            </a:r>
            <a:endParaRPr lang="en-US" sz="2000" dirty="0" smtClean="0"/>
          </a:p>
          <a:p>
            <a:pPr lvl="1"/>
            <a:r>
              <a:rPr lang="ru-RU" sz="1600" dirty="0" smtClean="0"/>
              <a:t>Есть путь из Т1 в Т </a:t>
            </a:r>
          </a:p>
          <a:p>
            <a:pPr lvl="1"/>
            <a:r>
              <a:rPr lang="ru-RU" sz="1600" dirty="0" smtClean="0"/>
              <a:t>Есть путь из Т2 в Т</a:t>
            </a:r>
          </a:p>
          <a:p>
            <a:pPr lvl="1"/>
            <a:r>
              <a:rPr lang="ru-RU" sz="1600" dirty="0" smtClean="0"/>
              <a:t>Т – наименьший из возможных (если есть путь из Т1 в ТТ и из Т2 в ТТ, то есть путь из Т в ТТ для любого ТТ)</a:t>
            </a:r>
          </a:p>
          <a:p>
            <a:endParaRPr lang="en-US" sz="2000" dirty="0" smtClean="0"/>
          </a:p>
          <a:p>
            <a:pPr lvl="1"/>
            <a:r>
              <a:rPr lang="ru-RU" sz="1600" dirty="0" smtClean="0"/>
              <a:t>Если </a:t>
            </a:r>
            <a:r>
              <a:rPr lang="ru-RU" sz="1600" dirty="0"/>
              <a:t>множество значений нижнего типа </a:t>
            </a:r>
            <a:r>
              <a:rPr lang="ru-RU" sz="1600" dirty="0">
                <a:sym typeface="Symbol" panose="05050102010706020507" pitchFamily="18" charset="2"/>
              </a:rPr>
              <a:t> множество значений верхнего </a:t>
            </a:r>
            <a:r>
              <a:rPr lang="ru-RU" sz="1600" dirty="0" smtClean="0">
                <a:sym typeface="Symbol" panose="05050102010706020507" pitchFamily="18" charset="2"/>
              </a:rPr>
              <a:t>типа, то выбирается п</a:t>
            </a:r>
            <a:r>
              <a:rPr lang="ru-RU" sz="1600" dirty="0" smtClean="0"/>
              <a:t>унктирная стрелка</a:t>
            </a:r>
            <a:r>
              <a:rPr lang="ru-RU" sz="1600" dirty="0" smtClean="0">
                <a:sym typeface="Symbol" panose="05050102010706020507" pitchFamily="18" charset="2"/>
              </a:rPr>
              <a:t>; </a:t>
            </a:r>
            <a:r>
              <a:rPr lang="ru-RU" sz="1600" dirty="0" smtClean="0">
                <a:sym typeface="Symbol" panose="05050102010706020507" pitchFamily="18" charset="2"/>
              </a:rPr>
              <a:t>иначе выбирается сплошная </a:t>
            </a:r>
            <a:r>
              <a:rPr lang="ru-RU" sz="1600" dirty="0" smtClean="0">
                <a:sym typeface="Symbol" panose="05050102010706020507" pitchFamily="18" charset="2"/>
              </a:rPr>
              <a:t>стрелка</a:t>
            </a:r>
          </a:p>
          <a:p>
            <a:endParaRPr lang="ru-RU" sz="2000" dirty="0"/>
          </a:p>
          <a:p>
            <a:r>
              <a:rPr lang="ru-RU" sz="2000" dirty="0" smtClean="0">
                <a:solidFill>
                  <a:schemeClr val="bg1"/>
                </a:solidFill>
              </a:rPr>
              <a:t>Целочисленное повышение – это автоматическое преобразование битового поля, </a:t>
            </a:r>
            <a:r>
              <a:rPr lang="en-US" sz="2000" dirty="0" smtClean="0">
                <a:solidFill>
                  <a:schemeClr val="bg1"/>
                </a:solidFill>
              </a:rPr>
              <a:t>char, unsigned char, short, unsigned short </a:t>
            </a:r>
            <a:r>
              <a:rPr lang="ru-RU" sz="2000" dirty="0" smtClean="0">
                <a:solidFill>
                  <a:schemeClr val="bg1"/>
                </a:solidFill>
              </a:rPr>
              <a:t>к </a:t>
            </a:r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или </a:t>
            </a:r>
            <a:r>
              <a:rPr lang="en-US" sz="2000" dirty="0" smtClean="0">
                <a:solidFill>
                  <a:schemeClr val="bg1"/>
                </a:solidFill>
              </a:rPr>
              <a:t>unsigned </a:t>
            </a:r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endParaRPr lang="ru-RU" sz="20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</a:t>
              </a:r>
              <a:r>
                <a:rPr lang="ru-RU" sz="1600" dirty="0" smtClean="0"/>
                <a:t>целого типа</a:t>
              </a:r>
              <a:endParaRPr lang="ru-RU" sz="1600" dirty="0" smtClean="0"/>
            </a:p>
            <a:p>
              <a:pPr algn="ctr"/>
              <a:r>
                <a:rPr lang="ru-RU" sz="1600" dirty="0" smtClean="0"/>
                <a:t>меньше		больше</a:t>
              </a:r>
              <a:endParaRPr lang="ru-RU" sz="1600" dirty="0"/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58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Общий тип, целочисленное повышение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57150" indent="0">
              <a:buNone/>
            </a:pPr>
            <a:endParaRPr lang="ru-RU" sz="1800" dirty="0"/>
          </a:p>
        </p:txBody>
      </p:sp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sz="2000" dirty="0" smtClean="0"/>
              <a:t>Общий тип типов </a:t>
            </a:r>
            <a:r>
              <a:rPr lang="en-US" sz="2000" dirty="0" smtClean="0"/>
              <a:t>T1 </a:t>
            </a:r>
            <a:r>
              <a:rPr lang="ru-RU" sz="2000" dirty="0" smtClean="0"/>
              <a:t>и </a:t>
            </a:r>
            <a:r>
              <a:rPr lang="en-US" sz="2000" dirty="0" smtClean="0"/>
              <a:t>T2</a:t>
            </a:r>
            <a:r>
              <a:rPr lang="ru-RU" sz="2000" dirty="0" smtClean="0"/>
              <a:t> – это тип </a:t>
            </a:r>
            <a:r>
              <a:rPr lang="en-US" sz="2000" dirty="0" smtClean="0"/>
              <a:t>T </a:t>
            </a:r>
            <a:r>
              <a:rPr lang="ru-RU" sz="2000" dirty="0" smtClean="0"/>
              <a:t>такой, что</a:t>
            </a:r>
            <a:endParaRPr lang="en-US" sz="2000" dirty="0" smtClean="0"/>
          </a:p>
          <a:p>
            <a:pPr lvl="1"/>
            <a:r>
              <a:rPr lang="ru-RU" sz="1600" dirty="0" smtClean="0"/>
              <a:t>Есть путь из Т1 в Т </a:t>
            </a:r>
          </a:p>
          <a:p>
            <a:pPr lvl="1"/>
            <a:r>
              <a:rPr lang="ru-RU" sz="1600" dirty="0" smtClean="0"/>
              <a:t>Есть путь из Т2 в Т</a:t>
            </a:r>
          </a:p>
          <a:p>
            <a:pPr lvl="1"/>
            <a:r>
              <a:rPr lang="ru-RU" sz="1600" dirty="0" smtClean="0"/>
              <a:t>Т – наименьший из возможных (если есть путь из Т1 в ТТ и из Т2 в ТТ, то есть путь из Т в ТТ для любого ТТ)</a:t>
            </a:r>
          </a:p>
          <a:p>
            <a:endParaRPr lang="en-US" sz="2000" dirty="0" smtClean="0"/>
          </a:p>
          <a:p>
            <a:pPr lvl="1"/>
            <a:r>
              <a:rPr lang="ru-RU" sz="1600" dirty="0" smtClean="0"/>
              <a:t>Если </a:t>
            </a:r>
            <a:r>
              <a:rPr lang="ru-RU" sz="1600" dirty="0"/>
              <a:t>множество значений нижнего типа </a:t>
            </a:r>
            <a:r>
              <a:rPr lang="ru-RU" sz="1600" dirty="0">
                <a:sym typeface="Symbol" panose="05050102010706020507" pitchFamily="18" charset="2"/>
              </a:rPr>
              <a:t> множество значений верхнего </a:t>
            </a:r>
            <a:r>
              <a:rPr lang="ru-RU" sz="1600" dirty="0" smtClean="0">
                <a:sym typeface="Symbol" panose="05050102010706020507" pitchFamily="18" charset="2"/>
              </a:rPr>
              <a:t>типа, то выбирается п</a:t>
            </a:r>
            <a:r>
              <a:rPr lang="ru-RU" sz="1600" dirty="0" smtClean="0"/>
              <a:t>унктирная стрелка</a:t>
            </a:r>
            <a:r>
              <a:rPr lang="ru-RU" sz="1600" dirty="0" smtClean="0">
                <a:sym typeface="Symbol" panose="05050102010706020507" pitchFamily="18" charset="2"/>
              </a:rPr>
              <a:t>; </a:t>
            </a:r>
            <a:r>
              <a:rPr lang="ru-RU" sz="1600" dirty="0" smtClean="0">
                <a:sym typeface="Symbol" panose="05050102010706020507" pitchFamily="18" charset="2"/>
              </a:rPr>
              <a:t>иначе выбирается сплошная </a:t>
            </a:r>
            <a:r>
              <a:rPr lang="ru-RU" sz="1600" dirty="0" smtClean="0">
                <a:sym typeface="Symbol" panose="05050102010706020507" pitchFamily="18" charset="2"/>
              </a:rPr>
              <a:t>стрелка</a:t>
            </a:r>
          </a:p>
          <a:p>
            <a:endParaRPr lang="ru-RU" sz="2000" dirty="0"/>
          </a:p>
          <a:p>
            <a:r>
              <a:rPr lang="ru-RU" sz="2000" dirty="0" smtClean="0"/>
              <a:t>Целочисленное повышение – это автоматическое преобразование битового поля, </a:t>
            </a:r>
            <a:r>
              <a:rPr lang="en-US" sz="2000" dirty="0" smtClean="0"/>
              <a:t>char, unsigned char, short, unsigned short </a:t>
            </a:r>
            <a:r>
              <a:rPr lang="ru-RU" sz="2000" dirty="0" smtClean="0"/>
              <a:t>к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ru-RU" sz="2000" dirty="0" smtClean="0"/>
              <a:t>или </a:t>
            </a:r>
            <a:r>
              <a:rPr lang="en-US" sz="2000" dirty="0" smtClean="0"/>
              <a:t>unsigned </a:t>
            </a:r>
            <a:r>
              <a:rPr lang="en-US" sz="2000" dirty="0" err="1" smtClean="0"/>
              <a:t>int</a:t>
            </a:r>
            <a:endParaRPr lang="ru-RU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</a:t>
              </a:r>
              <a:r>
                <a:rPr lang="ru-RU" sz="1600" dirty="0" smtClean="0"/>
                <a:t>целого типа</a:t>
              </a:r>
              <a:endParaRPr lang="ru-RU" sz="1600" dirty="0" smtClean="0"/>
            </a:p>
            <a:p>
              <a:pPr algn="ctr"/>
              <a:r>
                <a:rPr lang="ru-RU" sz="1600" dirty="0" smtClean="0"/>
                <a:t>меньше		больше</a:t>
              </a:r>
              <a:endParaRPr lang="ru-RU" sz="1600" dirty="0"/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923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Неявные арифметические преобразования</a:t>
            </a:r>
            <a:endParaRPr lang="ru-RU" dirty="0"/>
          </a:p>
        </p:txBody>
      </p:sp>
      <p:sp>
        <p:nvSpPr>
          <p:cNvPr id="95" name="Объект 9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Операнды бинарной операции, </a:t>
            </a:r>
            <a:r>
              <a:rPr lang="ru-RU" sz="2400" dirty="0">
                <a:solidFill>
                  <a:schemeClr val="bg1"/>
                </a:solidFill>
              </a:rPr>
              <a:t>кроме операций </a:t>
            </a:r>
            <a:r>
              <a:rPr lang="ru-RU" sz="2400" dirty="0" smtClean="0">
                <a:solidFill>
                  <a:schemeClr val="bg1"/>
                </a:solidFill>
              </a:rPr>
              <a:t>присваивания и сдвига, </a:t>
            </a:r>
            <a:r>
              <a:rPr lang="ru-RU" sz="2400" dirty="0" smtClean="0">
                <a:solidFill>
                  <a:schemeClr val="bg1"/>
                </a:solidFill>
              </a:rPr>
              <a:t>имеющие целые или вещественные типы Т1 </a:t>
            </a:r>
            <a:r>
              <a:rPr lang="ru-RU" sz="2400" dirty="0" smtClean="0">
                <a:solidFill>
                  <a:schemeClr val="bg1"/>
                </a:solidFill>
              </a:rPr>
              <a:t>и </a:t>
            </a:r>
            <a:r>
              <a:rPr lang="ru-RU" sz="2400" dirty="0" smtClean="0">
                <a:solidFill>
                  <a:schemeClr val="bg1"/>
                </a:solidFill>
              </a:rPr>
              <a:t>Т2 неявно преобразуются </a:t>
            </a:r>
            <a:r>
              <a:rPr lang="ru-RU" sz="2400" dirty="0" smtClean="0">
                <a:solidFill>
                  <a:schemeClr val="bg1"/>
                </a:solidFill>
              </a:rPr>
              <a:t>к </a:t>
            </a:r>
            <a:r>
              <a:rPr lang="ru-RU" sz="2400" dirty="0" smtClean="0">
                <a:solidFill>
                  <a:schemeClr val="bg1"/>
                </a:solidFill>
              </a:rPr>
              <a:t>общему </a:t>
            </a:r>
            <a:r>
              <a:rPr lang="ru-RU" sz="2400" dirty="0">
                <a:solidFill>
                  <a:schemeClr val="bg1"/>
                </a:solidFill>
              </a:rPr>
              <a:t>типу Т1 и Т2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Правый операнд </a:t>
            </a:r>
            <a:r>
              <a:rPr lang="ru-RU" sz="2400" dirty="0" smtClean="0">
                <a:solidFill>
                  <a:schemeClr val="bg1"/>
                </a:solidFill>
              </a:rPr>
              <a:t>присваивания </a:t>
            </a:r>
            <a:r>
              <a:rPr lang="ru-RU" sz="2400" dirty="0" smtClean="0">
                <a:solidFill>
                  <a:schemeClr val="bg1"/>
                </a:solidFill>
              </a:rPr>
              <a:t>и сдвига </a:t>
            </a:r>
            <a:r>
              <a:rPr lang="ru-RU" sz="2400" dirty="0" smtClean="0">
                <a:solidFill>
                  <a:schemeClr val="bg1"/>
                </a:solidFill>
              </a:rPr>
              <a:t>неявно преобразуется </a:t>
            </a:r>
            <a:r>
              <a:rPr lang="ru-RU" sz="2400" dirty="0" smtClean="0">
                <a:solidFill>
                  <a:schemeClr val="bg1"/>
                </a:solidFill>
              </a:rPr>
              <a:t>к типу левого операнда</a:t>
            </a: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Над операндами любой операции выполняется неявное целочисленное повышение</a:t>
            </a:r>
          </a:p>
        </p:txBody>
      </p:sp>
    </p:spTree>
    <p:extLst>
      <p:ext uri="{BB962C8B-B14F-4D97-AF65-F5344CB8AC3E}">
        <p14:creationId xmlns:p14="http://schemas.microsoft.com/office/powerpoint/2010/main" val="166282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Неявные арифметические преобразования</a:t>
            </a:r>
            <a:endParaRPr lang="ru-RU" dirty="0"/>
          </a:p>
        </p:txBody>
      </p:sp>
      <p:sp>
        <p:nvSpPr>
          <p:cNvPr id="95" name="Объект 9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Операнды бинарной операции, </a:t>
            </a:r>
            <a:r>
              <a:rPr lang="ru-RU" sz="2400" dirty="0"/>
              <a:t>кроме операций </a:t>
            </a:r>
            <a:r>
              <a:rPr lang="ru-RU" sz="2400" dirty="0" smtClean="0"/>
              <a:t>присваивания и сдвига, </a:t>
            </a:r>
            <a:r>
              <a:rPr lang="ru-RU" sz="2400" dirty="0" smtClean="0"/>
              <a:t>имеющие целые или вещественные типы Т1 </a:t>
            </a:r>
            <a:r>
              <a:rPr lang="ru-RU" sz="2400" dirty="0" smtClean="0"/>
              <a:t>и </a:t>
            </a:r>
            <a:r>
              <a:rPr lang="ru-RU" sz="2400" dirty="0" smtClean="0"/>
              <a:t>Т2 неявно преобразуются </a:t>
            </a:r>
            <a:r>
              <a:rPr lang="ru-RU" sz="2400" dirty="0" smtClean="0"/>
              <a:t>к </a:t>
            </a:r>
            <a:r>
              <a:rPr lang="ru-RU" sz="2400" dirty="0" smtClean="0"/>
              <a:t>общему </a:t>
            </a:r>
            <a:r>
              <a:rPr lang="ru-RU" sz="2400" dirty="0"/>
              <a:t>типу Т1 и Т2</a:t>
            </a:r>
            <a:endParaRPr lang="ru-RU" sz="2400" dirty="0" smtClean="0"/>
          </a:p>
          <a:p>
            <a:endParaRPr lang="ru-RU" sz="2400" dirty="0" smtClean="0">
              <a:sym typeface="Symbol" panose="05050102010706020507" pitchFamily="18" charset="2"/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Правый операнд </a:t>
            </a:r>
            <a:r>
              <a:rPr lang="ru-RU" sz="2400" dirty="0" smtClean="0">
                <a:solidFill>
                  <a:schemeClr val="bg1"/>
                </a:solidFill>
              </a:rPr>
              <a:t>присваивания </a:t>
            </a:r>
            <a:r>
              <a:rPr lang="ru-RU" sz="2400" dirty="0" smtClean="0">
                <a:solidFill>
                  <a:schemeClr val="bg1"/>
                </a:solidFill>
              </a:rPr>
              <a:t>и сдвига </a:t>
            </a:r>
            <a:r>
              <a:rPr lang="ru-RU" sz="2400" dirty="0" smtClean="0">
                <a:solidFill>
                  <a:schemeClr val="bg1"/>
                </a:solidFill>
              </a:rPr>
              <a:t>неявно преобразуется </a:t>
            </a:r>
            <a:r>
              <a:rPr lang="ru-RU" sz="2400" dirty="0" smtClean="0">
                <a:solidFill>
                  <a:schemeClr val="bg1"/>
                </a:solidFill>
              </a:rPr>
              <a:t>к типу левого операнда</a:t>
            </a: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Над операндами любой операции выполняется неявное целочисленное повышение</a:t>
            </a:r>
          </a:p>
        </p:txBody>
      </p:sp>
    </p:spTree>
    <p:extLst>
      <p:ext uri="{BB962C8B-B14F-4D97-AF65-F5344CB8AC3E}">
        <p14:creationId xmlns:p14="http://schemas.microsoft.com/office/powerpoint/2010/main" val="182838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Неявные арифметические преобразования</a:t>
            </a:r>
            <a:endParaRPr lang="ru-RU" dirty="0"/>
          </a:p>
        </p:txBody>
      </p:sp>
      <p:sp>
        <p:nvSpPr>
          <p:cNvPr id="95" name="Объект 9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Операнды бинарной операции, </a:t>
            </a:r>
            <a:r>
              <a:rPr lang="ru-RU" sz="2400" dirty="0"/>
              <a:t>кроме операций </a:t>
            </a:r>
            <a:r>
              <a:rPr lang="ru-RU" sz="2400" dirty="0" smtClean="0"/>
              <a:t>присваивания и сдвига, </a:t>
            </a:r>
            <a:r>
              <a:rPr lang="ru-RU" sz="2400" dirty="0" smtClean="0"/>
              <a:t>имеющие целые или вещественные типы Т1 </a:t>
            </a:r>
            <a:r>
              <a:rPr lang="ru-RU" sz="2400" dirty="0" smtClean="0"/>
              <a:t>и </a:t>
            </a:r>
            <a:r>
              <a:rPr lang="ru-RU" sz="2400" dirty="0" smtClean="0"/>
              <a:t>Т2 неявно преобразуются </a:t>
            </a:r>
            <a:r>
              <a:rPr lang="ru-RU" sz="2400" dirty="0" smtClean="0"/>
              <a:t>к </a:t>
            </a:r>
            <a:r>
              <a:rPr lang="ru-RU" sz="2400" dirty="0" smtClean="0"/>
              <a:t>общему </a:t>
            </a:r>
            <a:r>
              <a:rPr lang="ru-RU" sz="2400" dirty="0"/>
              <a:t>типу Т1 и Т2</a:t>
            </a:r>
            <a:endParaRPr lang="ru-RU" sz="2400" dirty="0" smtClean="0"/>
          </a:p>
          <a:p>
            <a:endParaRPr lang="ru-RU" sz="2400" dirty="0" smtClean="0">
              <a:sym typeface="Symbol" panose="05050102010706020507" pitchFamily="18" charset="2"/>
            </a:endParaRPr>
          </a:p>
          <a:p>
            <a:r>
              <a:rPr lang="ru-RU" sz="2400" dirty="0" smtClean="0"/>
              <a:t>Правый операнд </a:t>
            </a:r>
            <a:r>
              <a:rPr lang="ru-RU" sz="2400" dirty="0" smtClean="0"/>
              <a:t>присваивания </a:t>
            </a:r>
            <a:r>
              <a:rPr lang="ru-RU" sz="2400" dirty="0" smtClean="0"/>
              <a:t>и сдвига </a:t>
            </a:r>
            <a:r>
              <a:rPr lang="ru-RU" sz="2400" dirty="0" smtClean="0"/>
              <a:t>неявно преобразуется </a:t>
            </a:r>
            <a:r>
              <a:rPr lang="ru-RU" sz="2400" dirty="0" smtClean="0"/>
              <a:t>к типу левого операнда</a:t>
            </a:r>
          </a:p>
          <a:p>
            <a:endParaRPr lang="ru-RU" sz="2400" dirty="0" smtClean="0"/>
          </a:p>
          <a:p>
            <a:r>
              <a:rPr lang="ru-RU" sz="2400" dirty="0" smtClean="0">
                <a:solidFill>
                  <a:schemeClr val="bg1"/>
                </a:solidFill>
              </a:rPr>
              <a:t>Над операндами любой операции выполняется неявное целочисленное повышение</a:t>
            </a:r>
          </a:p>
        </p:txBody>
      </p:sp>
    </p:spTree>
    <p:extLst>
      <p:ext uri="{BB962C8B-B14F-4D97-AF65-F5344CB8AC3E}">
        <p14:creationId xmlns:p14="http://schemas.microsoft.com/office/powerpoint/2010/main" val="394998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Неявные арифметические преобразования</a:t>
            </a:r>
            <a:endParaRPr lang="ru-RU" dirty="0"/>
          </a:p>
        </p:txBody>
      </p:sp>
      <p:sp>
        <p:nvSpPr>
          <p:cNvPr id="95" name="Объект 9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Операнды бинарной операции, </a:t>
            </a:r>
            <a:r>
              <a:rPr lang="ru-RU" sz="2400" dirty="0"/>
              <a:t>кроме операций </a:t>
            </a:r>
            <a:r>
              <a:rPr lang="ru-RU" sz="2400" dirty="0" smtClean="0"/>
              <a:t>присваивания и сдвига, </a:t>
            </a:r>
            <a:r>
              <a:rPr lang="ru-RU" sz="2400" dirty="0" smtClean="0"/>
              <a:t>имеющие целые или вещественные типы Т1 </a:t>
            </a:r>
            <a:r>
              <a:rPr lang="ru-RU" sz="2400" dirty="0" smtClean="0"/>
              <a:t>и </a:t>
            </a:r>
            <a:r>
              <a:rPr lang="ru-RU" sz="2400" dirty="0" smtClean="0"/>
              <a:t>Т2 неявно преобразуются </a:t>
            </a:r>
            <a:r>
              <a:rPr lang="ru-RU" sz="2400" dirty="0" smtClean="0"/>
              <a:t>к </a:t>
            </a:r>
            <a:r>
              <a:rPr lang="ru-RU" sz="2400" dirty="0" smtClean="0"/>
              <a:t>общему </a:t>
            </a:r>
            <a:r>
              <a:rPr lang="ru-RU" sz="2400" dirty="0"/>
              <a:t>типу Т1 и Т2</a:t>
            </a:r>
            <a:endParaRPr lang="ru-RU" sz="2400" dirty="0" smtClean="0"/>
          </a:p>
          <a:p>
            <a:endParaRPr lang="ru-RU" sz="2400" dirty="0" smtClean="0">
              <a:sym typeface="Symbol" panose="05050102010706020507" pitchFamily="18" charset="2"/>
            </a:endParaRPr>
          </a:p>
          <a:p>
            <a:r>
              <a:rPr lang="ru-RU" sz="2400" dirty="0" smtClean="0"/>
              <a:t>Правый операнд </a:t>
            </a:r>
            <a:r>
              <a:rPr lang="ru-RU" sz="2400" dirty="0" smtClean="0"/>
              <a:t>присваивания </a:t>
            </a:r>
            <a:r>
              <a:rPr lang="ru-RU" sz="2400" dirty="0" smtClean="0"/>
              <a:t>и сдвига </a:t>
            </a:r>
            <a:r>
              <a:rPr lang="ru-RU" sz="2400" dirty="0" smtClean="0"/>
              <a:t>неявно преобразуется </a:t>
            </a:r>
            <a:r>
              <a:rPr lang="ru-RU" sz="2400" dirty="0" smtClean="0"/>
              <a:t>к типу левого операнда</a:t>
            </a:r>
          </a:p>
          <a:p>
            <a:endParaRPr lang="ru-RU" sz="2400" dirty="0" smtClean="0"/>
          </a:p>
          <a:p>
            <a:r>
              <a:rPr lang="ru-RU" sz="2400" dirty="0" smtClean="0"/>
              <a:t>Над операндами любой операции выполняется неявное целочисленное повышение</a:t>
            </a:r>
          </a:p>
        </p:txBody>
      </p:sp>
    </p:spTree>
    <p:extLst>
      <p:ext uri="{BB962C8B-B14F-4D97-AF65-F5344CB8AC3E}">
        <p14:creationId xmlns:p14="http://schemas.microsoft.com/office/powerpoint/2010/main" val="411257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Преобразования целых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Если значение представимо в Т, то преобразование к Т сохраняет значение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 может </a:t>
            </a:r>
            <a:r>
              <a:rPr lang="ru-RU" dirty="0" smtClean="0">
                <a:solidFill>
                  <a:schemeClr val="bg1"/>
                </a:solidFill>
              </a:rPr>
              <a:t>изменить представление в памяти за счет увеличения числа разрядов</a:t>
            </a: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Заполнение новых разрядов после преобразования к более широкому типу называется протяжка знака (</a:t>
            </a:r>
            <a:r>
              <a:rPr lang="en-US" dirty="0" smtClean="0">
                <a:solidFill>
                  <a:schemeClr val="bg1"/>
                </a:solidFill>
              </a:rPr>
              <a:t>sign propagation/extension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значение </a:t>
            </a:r>
            <a:r>
              <a:rPr lang="ru-RU" dirty="0" smtClean="0">
                <a:solidFill>
                  <a:schemeClr val="bg1"/>
                </a:solidFill>
              </a:rPr>
              <a:t>неотрицательно, то новые разряды заполняются 0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Иначе </a:t>
            </a:r>
            <a:r>
              <a:rPr lang="ru-RU" dirty="0">
                <a:solidFill>
                  <a:schemeClr val="bg1"/>
                </a:solidFill>
              </a:rPr>
              <a:t>новые </a:t>
            </a:r>
            <a:r>
              <a:rPr lang="ru-RU" dirty="0" smtClean="0">
                <a:solidFill>
                  <a:schemeClr val="bg1"/>
                </a:solidFill>
              </a:rPr>
              <a:t>разряды </a:t>
            </a:r>
            <a:r>
              <a:rPr lang="ru-RU" dirty="0">
                <a:solidFill>
                  <a:schemeClr val="bg1"/>
                </a:solidFill>
              </a:rPr>
              <a:t>заполняются </a:t>
            </a:r>
            <a:r>
              <a:rPr lang="ru-RU" dirty="0" smtClean="0">
                <a:solidFill>
                  <a:schemeClr val="bg1"/>
                </a:solidFill>
              </a:rPr>
              <a:t>в зависимости от способа хранения отрицательных чисел</a:t>
            </a: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Например, для дополнительного кода заполняются единицами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 smtClean="0">
                <a:solidFill>
                  <a:schemeClr val="bg1"/>
                </a:solidFill>
              </a:rPr>
              <a:t>значение не попадает в диапазон, </a:t>
            </a:r>
            <a:r>
              <a:rPr lang="ru-RU" dirty="0" smtClean="0">
                <a:solidFill>
                  <a:schemeClr val="bg1"/>
                </a:solidFill>
              </a:rPr>
              <a:t>то 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Т </a:t>
            </a:r>
            <a:r>
              <a:rPr lang="ru-RU" dirty="0" err="1" smtClean="0">
                <a:solidFill>
                  <a:schemeClr val="bg1"/>
                </a:solidFill>
              </a:rPr>
              <a:t>беззнаковый</a:t>
            </a:r>
            <a:r>
              <a:rPr lang="ru-RU" dirty="0" smtClean="0">
                <a:solidFill>
                  <a:schemeClr val="bg1"/>
                </a:solidFill>
              </a:rPr>
              <a:t>, то </a:t>
            </a:r>
            <a:r>
              <a:rPr lang="ru-RU" dirty="0" smtClean="0">
                <a:solidFill>
                  <a:schemeClr val="bg1"/>
                </a:solidFill>
              </a:rPr>
              <a:t>значению </a:t>
            </a:r>
            <a:r>
              <a:rPr lang="ru-RU" dirty="0" smtClean="0">
                <a:solidFill>
                  <a:schemeClr val="bg1"/>
                </a:solidFill>
              </a:rPr>
              <a:t>добавляется или вычитается 1 + </a:t>
            </a:r>
            <a:r>
              <a:rPr lang="en-US" dirty="0" smtClean="0">
                <a:solidFill>
                  <a:schemeClr val="bg1"/>
                </a:solidFill>
              </a:rPr>
              <a:t>max(</a:t>
            </a:r>
            <a:r>
              <a:rPr lang="ru-RU" dirty="0" smtClean="0">
                <a:solidFill>
                  <a:schemeClr val="bg1"/>
                </a:solidFill>
              </a:rPr>
              <a:t>диапазон Т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до тех пор, пока результат не попадет в диапазон Т</a:t>
            </a: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Т </a:t>
            </a:r>
            <a:r>
              <a:rPr lang="ru-RU" dirty="0" smtClean="0">
                <a:solidFill>
                  <a:schemeClr val="bg1"/>
                </a:solidFill>
              </a:rPr>
              <a:t>знаковый, </a:t>
            </a:r>
            <a:r>
              <a:rPr lang="ru-RU" dirty="0">
                <a:solidFill>
                  <a:schemeClr val="bg1"/>
                </a:solidFill>
              </a:rPr>
              <a:t>то </a:t>
            </a:r>
            <a:r>
              <a:rPr lang="ru-RU" dirty="0" smtClean="0">
                <a:solidFill>
                  <a:schemeClr val="bg1"/>
                </a:solidFill>
              </a:rPr>
              <a:t>результат преобразования является </a:t>
            </a:r>
            <a:r>
              <a:rPr lang="en-US" dirty="0" smtClean="0">
                <a:solidFill>
                  <a:schemeClr val="bg1"/>
                </a:solidFill>
              </a:rPr>
              <a:t>implementation-defined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Зависит </a:t>
            </a:r>
            <a:r>
              <a:rPr lang="ru-RU" dirty="0">
                <a:solidFill>
                  <a:schemeClr val="bg1"/>
                </a:solidFill>
              </a:rPr>
              <a:t>от </a:t>
            </a:r>
            <a:r>
              <a:rPr lang="ru-RU" dirty="0" smtClean="0">
                <a:solidFill>
                  <a:schemeClr val="bg1"/>
                </a:solidFill>
              </a:rPr>
              <a:t>компилятора, и/или процессора, и/или настроек операционной системы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72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Преобразования</a:t>
            </a:r>
            <a:endParaRPr lang="en-US" dirty="0" smtClean="0"/>
          </a:p>
          <a:p>
            <a:pPr lvl="1"/>
            <a:r>
              <a:rPr lang="ru-RU" dirty="0"/>
              <a:t>Ц</a:t>
            </a:r>
            <a:r>
              <a:rPr lang="ru-RU" dirty="0" smtClean="0"/>
              <a:t>елых и типов с плавающей точкой</a:t>
            </a:r>
          </a:p>
          <a:p>
            <a:pPr lvl="1"/>
            <a:r>
              <a:rPr lang="en-US" dirty="0" smtClean="0"/>
              <a:t>l-value</a:t>
            </a:r>
          </a:p>
          <a:p>
            <a:pPr lvl="1"/>
            <a:r>
              <a:rPr lang="ru-RU" dirty="0" smtClean="0"/>
              <a:t>Массивов</a:t>
            </a:r>
          </a:p>
          <a:p>
            <a:pPr lvl="1"/>
            <a:r>
              <a:rPr lang="ru-RU" dirty="0" smtClean="0"/>
              <a:t>Функциональных типов</a:t>
            </a:r>
          </a:p>
          <a:p>
            <a:pPr lvl="1"/>
            <a:r>
              <a:rPr lang="ru-RU" dirty="0" smtClean="0"/>
              <a:t>С типом </a:t>
            </a:r>
            <a:r>
              <a:rPr lang="en-US" dirty="0" smtClean="0"/>
              <a:t>void</a:t>
            </a:r>
          </a:p>
          <a:p>
            <a:pPr lvl="1"/>
            <a:r>
              <a:rPr lang="ru-RU" dirty="0" smtClean="0"/>
              <a:t>Указателей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045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Преобразования целых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Если значение представимо в Т, то преобразование к Т сохраняет значение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 может </a:t>
            </a:r>
            <a:r>
              <a:rPr lang="ru-RU" dirty="0" smtClean="0">
                <a:solidFill>
                  <a:schemeClr val="bg1"/>
                </a:solidFill>
              </a:rPr>
              <a:t>изменить представление в памяти за счет увеличения числа разрядов</a:t>
            </a: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Заполнение новых разрядов после преобразования к более широкому типу называется протяжка знака (</a:t>
            </a:r>
            <a:r>
              <a:rPr lang="en-US" dirty="0" smtClean="0">
                <a:solidFill>
                  <a:schemeClr val="bg1"/>
                </a:solidFill>
              </a:rPr>
              <a:t>sign propagation/extension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значение </a:t>
            </a:r>
            <a:r>
              <a:rPr lang="ru-RU" dirty="0" smtClean="0">
                <a:solidFill>
                  <a:schemeClr val="bg1"/>
                </a:solidFill>
              </a:rPr>
              <a:t>неотрицательно, то новые разряды заполняются 0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Иначе </a:t>
            </a:r>
            <a:r>
              <a:rPr lang="ru-RU" dirty="0">
                <a:solidFill>
                  <a:schemeClr val="bg1"/>
                </a:solidFill>
              </a:rPr>
              <a:t>новые </a:t>
            </a:r>
            <a:r>
              <a:rPr lang="ru-RU" dirty="0" smtClean="0">
                <a:solidFill>
                  <a:schemeClr val="bg1"/>
                </a:solidFill>
              </a:rPr>
              <a:t>разряды </a:t>
            </a:r>
            <a:r>
              <a:rPr lang="ru-RU" dirty="0">
                <a:solidFill>
                  <a:schemeClr val="bg1"/>
                </a:solidFill>
              </a:rPr>
              <a:t>заполняются </a:t>
            </a:r>
            <a:r>
              <a:rPr lang="ru-RU" dirty="0" smtClean="0">
                <a:solidFill>
                  <a:schemeClr val="bg1"/>
                </a:solidFill>
              </a:rPr>
              <a:t>в зависимости от способа хранения отрицательных чисел</a:t>
            </a: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Например, для дополнительного кода заполняются единицами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 smtClean="0">
                <a:solidFill>
                  <a:schemeClr val="bg1"/>
                </a:solidFill>
              </a:rPr>
              <a:t>значение не попадает в диапазон, </a:t>
            </a:r>
            <a:r>
              <a:rPr lang="ru-RU" dirty="0" smtClean="0">
                <a:solidFill>
                  <a:schemeClr val="bg1"/>
                </a:solidFill>
              </a:rPr>
              <a:t>то 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Т </a:t>
            </a:r>
            <a:r>
              <a:rPr lang="ru-RU" dirty="0" err="1" smtClean="0">
                <a:solidFill>
                  <a:schemeClr val="bg1"/>
                </a:solidFill>
              </a:rPr>
              <a:t>беззнаковый</a:t>
            </a:r>
            <a:r>
              <a:rPr lang="ru-RU" dirty="0" smtClean="0">
                <a:solidFill>
                  <a:schemeClr val="bg1"/>
                </a:solidFill>
              </a:rPr>
              <a:t>, то </a:t>
            </a:r>
            <a:r>
              <a:rPr lang="ru-RU" dirty="0" smtClean="0">
                <a:solidFill>
                  <a:schemeClr val="bg1"/>
                </a:solidFill>
              </a:rPr>
              <a:t>значению </a:t>
            </a:r>
            <a:r>
              <a:rPr lang="ru-RU" dirty="0" smtClean="0">
                <a:solidFill>
                  <a:schemeClr val="bg1"/>
                </a:solidFill>
              </a:rPr>
              <a:t>добавляется или вычитается 1 + </a:t>
            </a:r>
            <a:r>
              <a:rPr lang="en-US" dirty="0" smtClean="0">
                <a:solidFill>
                  <a:schemeClr val="bg1"/>
                </a:solidFill>
              </a:rPr>
              <a:t>max(</a:t>
            </a:r>
            <a:r>
              <a:rPr lang="ru-RU" dirty="0" smtClean="0">
                <a:solidFill>
                  <a:schemeClr val="bg1"/>
                </a:solidFill>
              </a:rPr>
              <a:t>диапазон Т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до тех пор, пока результат не попадет в диапазон Т</a:t>
            </a: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Т </a:t>
            </a:r>
            <a:r>
              <a:rPr lang="ru-RU" dirty="0" smtClean="0">
                <a:solidFill>
                  <a:schemeClr val="bg1"/>
                </a:solidFill>
              </a:rPr>
              <a:t>знаковый, </a:t>
            </a:r>
            <a:r>
              <a:rPr lang="ru-RU" dirty="0">
                <a:solidFill>
                  <a:schemeClr val="bg1"/>
                </a:solidFill>
              </a:rPr>
              <a:t>то </a:t>
            </a:r>
            <a:r>
              <a:rPr lang="ru-RU" dirty="0" smtClean="0">
                <a:solidFill>
                  <a:schemeClr val="bg1"/>
                </a:solidFill>
              </a:rPr>
              <a:t>результат преобразования является </a:t>
            </a:r>
            <a:r>
              <a:rPr lang="en-US" dirty="0" smtClean="0">
                <a:solidFill>
                  <a:schemeClr val="bg1"/>
                </a:solidFill>
              </a:rPr>
              <a:t>implementation-defined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Зависит </a:t>
            </a:r>
            <a:r>
              <a:rPr lang="ru-RU" dirty="0">
                <a:solidFill>
                  <a:schemeClr val="bg1"/>
                </a:solidFill>
              </a:rPr>
              <a:t>от </a:t>
            </a:r>
            <a:r>
              <a:rPr lang="ru-RU" dirty="0" smtClean="0">
                <a:solidFill>
                  <a:schemeClr val="bg1"/>
                </a:solidFill>
              </a:rPr>
              <a:t>компилятора, и/или процессора, и/или настроек операционной системы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Преобразования целых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Если значение представимо в Т, то преобразование к Т сохраняет значение</a:t>
            </a:r>
          </a:p>
          <a:p>
            <a:pPr lvl="1"/>
            <a:r>
              <a:rPr lang="ru-RU" dirty="0" smtClean="0"/>
              <a:t>И может </a:t>
            </a:r>
            <a:r>
              <a:rPr lang="ru-RU" dirty="0" smtClean="0"/>
              <a:t>изменить представление в памяти за счет увеличения числа разрядов</a:t>
            </a:r>
          </a:p>
          <a:p>
            <a:pPr lvl="2"/>
            <a:endParaRPr lang="en-US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Заполнение новых разрядов после преобразования к более широкому типу называется протяжка знака (</a:t>
            </a:r>
            <a:r>
              <a:rPr lang="en-US" dirty="0" smtClean="0">
                <a:solidFill>
                  <a:schemeClr val="bg1"/>
                </a:solidFill>
              </a:rPr>
              <a:t>sign propagation/extension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значение </a:t>
            </a:r>
            <a:r>
              <a:rPr lang="ru-RU" dirty="0" smtClean="0">
                <a:solidFill>
                  <a:schemeClr val="bg1"/>
                </a:solidFill>
              </a:rPr>
              <a:t>неотрицательно, то новые разряды заполняются 0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Иначе </a:t>
            </a:r>
            <a:r>
              <a:rPr lang="ru-RU" dirty="0">
                <a:solidFill>
                  <a:schemeClr val="bg1"/>
                </a:solidFill>
              </a:rPr>
              <a:t>новые </a:t>
            </a:r>
            <a:r>
              <a:rPr lang="ru-RU" dirty="0" smtClean="0">
                <a:solidFill>
                  <a:schemeClr val="bg1"/>
                </a:solidFill>
              </a:rPr>
              <a:t>разряды </a:t>
            </a:r>
            <a:r>
              <a:rPr lang="ru-RU" dirty="0">
                <a:solidFill>
                  <a:schemeClr val="bg1"/>
                </a:solidFill>
              </a:rPr>
              <a:t>заполняются </a:t>
            </a:r>
            <a:r>
              <a:rPr lang="ru-RU" dirty="0" smtClean="0">
                <a:solidFill>
                  <a:schemeClr val="bg1"/>
                </a:solidFill>
              </a:rPr>
              <a:t>в зависимости от способа хранения отрицательных чисел</a:t>
            </a: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Например, для дополнительного кода заполняются единицами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 smtClean="0">
                <a:solidFill>
                  <a:schemeClr val="bg1"/>
                </a:solidFill>
              </a:rPr>
              <a:t>значение не попадает в диапазон, </a:t>
            </a:r>
            <a:r>
              <a:rPr lang="ru-RU" dirty="0" smtClean="0">
                <a:solidFill>
                  <a:schemeClr val="bg1"/>
                </a:solidFill>
              </a:rPr>
              <a:t>то 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Т </a:t>
            </a:r>
            <a:r>
              <a:rPr lang="ru-RU" dirty="0" err="1" smtClean="0">
                <a:solidFill>
                  <a:schemeClr val="bg1"/>
                </a:solidFill>
              </a:rPr>
              <a:t>беззнаковый</a:t>
            </a:r>
            <a:r>
              <a:rPr lang="ru-RU" dirty="0" smtClean="0">
                <a:solidFill>
                  <a:schemeClr val="bg1"/>
                </a:solidFill>
              </a:rPr>
              <a:t>, то </a:t>
            </a:r>
            <a:r>
              <a:rPr lang="ru-RU" dirty="0" smtClean="0">
                <a:solidFill>
                  <a:schemeClr val="bg1"/>
                </a:solidFill>
              </a:rPr>
              <a:t>значению </a:t>
            </a:r>
            <a:r>
              <a:rPr lang="ru-RU" dirty="0" smtClean="0">
                <a:solidFill>
                  <a:schemeClr val="bg1"/>
                </a:solidFill>
              </a:rPr>
              <a:t>добавляется или вычитается 1 + </a:t>
            </a:r>
            <a:r>
              <a:rPr lang="en-US" dirty="0" smtClean="0">
                <a:solidFill>
                  <a:schemeClr val="bg1"/>
                </a:solidFill>
              </a:rPr>
              <a:t>max(</a:t>
            </a:r>
            <a:r>
              <a:rPr lang="ru-RU" dirty="0" smtClean="0">
                <a:solidFill>
                  <a:schemeClr val="bg1"/>
                </a:solidFill>
              </a:rPr>
              <a:t>диапазон Т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до тех пор, пока результат не попадет в диапазон Т</a:t>
            </a: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Т </a:t>
            </a:r>
            <a:r>
              <a:rPr lang="ru-RU" dirty="0" smtClean="0">
                <a:solidFill>
                  <a:schemeClr val="bg1"/>
                </a:solidFill>
              </a:rPr>
              <a:t>знаковый, </a:t>
            </a:r>
            <a:r>
              <a:rPr lang="ru-RU" dirty="0">
                <a:solidFill>
                  <a:schemeClr val="bg1"/>
                </a:solidFill>
              </a:rPr>
              <a:t>то </a:t>
            </a:r>
            <a:r>
              <a:rPr lang="ru-RU" dirty="0" smtClean="0">
                <a:solidFill>
                  <a:schemeClr val="bg1"/>
                </a:solidFill>
              </a:rPr>
              <a:t>результат преобразования является </a:t>
            </a:r>
            <a:r>
              <a:rPr lang="en-US" dirty="0" smtClean="0">
                <a:solidFill>
                  <a:schemeClr val="bg1"/>
                </a:solidFill>
              </a:rPr>
              <a:t>implementation-defined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Зависит </a:t>
            </a:r>
            <a:r>
              <a:rPr lang="ru-RU" dirty="0">
                <a:solidFill>
                  <a:schemeClr val="bg1"/>
                </a:solidFill>
              </a:rPr>
              <a:t>от </a:t>
            </a:r>
            <a:r>
              <a:rPr lang="ru-RU" dirty="0" smtClean="0">
                <a:solidFill>
                  <a:schemeClr val="bg1"/>
                </a:solidFill>
              </a:rPr>
              <a:t>компилятора, и/или процессора, и/или настроек операционной системы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3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Преобразования целых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Если значение представимо в Т, то преобразование к Т сохраняет значение</a:t>
            </a:r>
          </a:p>
          <a:p>
            <a:pPr lvl="1"/>
            <a:r>
              <a:rPr lang="ru-RU" dirty="0" smtClean="0"/>
              <a:t>И может </a:t>
            </a:r>
            <a:r>
              <a:rPr lang="ru-RU" dirty="0" smtClean="0"/>
              <a:t>изменить представление в памяти за счет увеличения числа разрядов</a:t>
            </a:r>
          </a:p>
          <a:p>
            <a:pPr lvl="2"/>
            <a:endParaRPr lang="en-US" dirty="0" smtClean="0"/>
          </a:p>
          <a:p>
            <a:pPr lvl="1"/>
            <a:r>
              <a:rPr lang="ru-RU" dirty="0" smtClean="0"/>
              <a:t>Заполнение новых разрядов после преобразования к более широкому типу называется протяжка знака (</a:t>
            </a:r>
            <a:r>
              <a:rPr lang="en-US" dirty="0" smtClean="0"/>
              <a:t>sign propagation/extension</a:t>
            </a:r>
            <a:r>
              <a:rPr lang="ru-RU" dirty="0" smtClean="0"/>
              <a:t>)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значение </a:t>
            </a:r>
            <a:r>
              <a:rPr lang="ru-RU" dirty="0" smtClean="0">
                <a:solidFill>
                  <a:schemeClr val="bg1"/>
                </a:solidFill>
              </a:rPr>
              <a:t>неотрицательно, то новые разряды заполняются 0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Иначе </a:t>
            </a:r>
            <a:r>
              <a:rPr lang="ru-RU" dirty="0">
                <a:solidFill>
                  <a:schemeClr val="bg1"/>
                </a:solidFill>
              </a:rPr>
              <a:t>новые </a:t>
            </a:r>
            <a:r>
              <a:rPr lang="ru-RU" dirty="0" smtClean="0">
                <a:solidFill>
                  <a:schemeClr val="bg1"/>
                </a:solidFill>
              </a:rPr>
              <a:t>разряды </a:t>
            </a:r>
            <a:r>
              <a:rPr lang="ru-RU" dirty="0">
                <a:solidFill>
                  <a:schemeClr val="bg1"/>
                </a:solidFill>
              </a:rPr>
              <a:t>заполняются </a:t>
            </a:r>
            <a:r>
              <a:rPr lang="ru-RU" dirty="0" smtClean="0">
                <a:solidFill>
                  <a:schemeClr val="bg1"/>
                </a:solidFill>
              </a:rPr>
              <a:t>в зависимости от способа хранения отрицательных чисел</a:t>
            </a: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Например, для дополнительного кода заполняются единицами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 smtClean="0">
                <a:solidFill>
                  <a:schemeClr val="bg1"/>
                </a:solidFill>
              </a:rPr>
              <a:t>значение не попадает в диапазон, </a:t>
            </a:r>
            <a:r>
              <a:rPr lang="ru-RU" dirty="0" smtClean="0">
                <a:solidFill>
                  <a:schemeClr val="bg1"/>
                </a:solidFill>
              </a:rPr>
              <a:t>то 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Т </a:t>
            </a:r>
            <a:r>
              <a:rPr lang="ru-RU" dirty="0" err="1" smtClean="0">
                <a:solidFill>
                  <a:schemeClr val="bg1"/>
                </a:solidFill>
              </a:rPr>
              <a:t>беззнаковый</a:t>
            </a:r>
            <a:r>
              <a:rPr lang="ru-RU" dirty="0" smtClean="0">
                <a:solidFill>
                  <a:schemeClr val="bg1"/>
                </a:solidFill>
              </a:rPr>
              <a:t>, то </a:t>
            </a:r>
            <a:r>
              <a:rPr lang="ru-RU" dirty="0" smtClean="0">
                <a:solidFill>
                  <a:schemeClr val="bg1"/>
                </a:solidFill>
              </a:rPr>
              <a:t>значению </a:t>
            </a:r>
            <a:r>
              <a:rPr lang="ru-RU" dirty="0" smtClean="0">
                <a:solidFill>
                  <a:schemeClr val="bg1"/>
                </a:solidFill>
              </a:rPr>
              <a:t>добавляется или вычитается 1 + </a:t>
            </a:r>
            <a:r>
              <a:rPr lang="en-US" dirty="0" smtClean="0">
                <a:solidFill>
                  <a:schemeClr val="bg1"/>
                </a:solidFill>
              </a:rPr>
              <a:t>max(</a:t>
            </a:r>
            <a:r>
              <a:rPr lang="ru-RU" dirty="0" smtClean="0">
                <a:solidFill>
                  <a:schemeClr val="bg1"/>
                </a:solidFill>
              </a:rPr>
              <a:t>диапазон Т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до тех пор, пока результат не попадет в диапазон Т</a:t>
            </a: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Т </a:t>
            </a:r>
            <a:r>
              <a:rPr lang="ru-RU" dirty="0" smtClean="0">
                <a:solidFill>
                  <a:schemeClr val="bg1"/>
                </a:solidFill>
              </a:rPr>
              <a:t>знаковый, </a:t>
            </a:r>
            <a:r>
              <a:rPr lang="ru-RU" dirty="0">
                <a:solidFill>
                  <a:schemeClr val="bg1"/>
                </a:solidFill>
              </a:rPr>
              <a:t>то </a:t>
            </a:r>
            <a:r>
              <a:rPr lang="ru-RU" dirty="0" smtClean="0">
                <a:solidFill>
                  <a:schemeClr val="bg1"/>
                </a:solidFill>
              </a:rPr>
              <a:t>результат преобразования является </a:t>
            </a:r>
            <a:r>
              <a:rPr lang="en-US" dirty="0" smtClean="0">
                <a:solidFill>
                  <a:schemeClr val="bg1"/>
                </a:solidFill>
              </a:rPr>
              <a:t>implementation-defined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Зависит </a:t>
            </a:r>
            <a:r>
              <a:rPr lang="ru-RU" dirty="0">
                <a:solidFill>
                  <a:schemeClr val="bg1"/>
                </a:solidFill>
              </a:rPr>
              <a:t>от </a:t>
            </a:r>
            <a:r>
              <a:rPr lang="ru-RU" dirty="0" smtClean="0">
                <a:solidFill>
                  <a:schemeClr val="bg1"/>
                </a:solidFill>
              </a:rPr>
              <a:t>компилятора, и/или процессора, и/или настроек операционной системы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35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Преобразования целых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Если значение представимо в Т, то преобразование к Т сохраняет значение</a:t>
            </a:r>
          </a:p>
          <a:p>
            <a:pPr lvl="1"/>
            <a:r>
              <a:rPr lang="ru-RU" dirty="0" smtClean="0"/>
              <a:t>И может </a:t>
            </a:r>
            <a:r>
              <a:rPr lang="ru-RU" dirty="0" smtClean="0"/>
              <a:t>изменить представление в памяти за счет увеличения числа разрядов</a:t>
            </a:r>
          </a:p>
          <a:p>
            <a:pPr lvl="2"/>
            <a:endParaRPr lang="en-US" dirty="0" smtClean="0"/>
          </a:p>
          <a:p>
            <a:pPr lvl="1"/>
            <a:r>
              <a:rPr lang="ru-RU" dirty="0" smtClean="0"/>
              <a:t>Заполнение новых разрядов после преобразования к более широкому типу называется протяжка знака (</a:t>
            </a:r>
            <a:r>
              <a:rPr lang="en-US" dirty="0" smtClean="0"/>
              <a:t>sign propagation/extension</a:t>
            </a:r>
            <a:r>
              <a:rPr lang="ru-RU" dirty="0" smtClean="0"/>
              <a:t>)</a:t>
            </a:r>
          </a:p>
          <a:p>
            <a:pPr lvl="2"/>
            <a:r>
              <a:rPr lang="ru-RU" dirty="0" smtClean="0"/>
              <a:t>Если </a:t>
            </a:r>
            <a:r>
              <a:rPr lang="ru-RU" dirty="0"/>
              <a:t>значение </a:t>
            </a:r>
            <a:r>
              <a:rPr lang="ru-RU" dirty="0" smtClean="0"/>
              <a:t>неотрицательно, то новые разряды заполняются 0</a:t>
            </a:r>
          </a:p>
          <a:p>
            <a:pPr lvl="2"/>
            <a:r>
              <a:rPr lang="ru-RU" dirty="0" smtClean="0"/>
              <a:t>Иначе </a:t>
            </a:r>
            <a:r>
              <a:rPr lang="ru-RU" dirty="0"/>
              <a:t>новые </a:t>
            </a:r>
            <a:r>
              <a:rPr lang="ru-RU" dirty="0" smtClean="0"/>
              <a:t>разряды </a:t>
            </a:r>
            <a:r>
              <a:rPr lang="ru-RU" dirty="0"/>
              <a:t>заполняются </a:t>
            </a:r>
            <a:r>
              <a:rPr lang="ru-RU" dirty="0" smtClean="0"/>
              <a:t>в зависимости от способа хранения отрицательных чисел</a:t>
            </a:r>
          </a:p>
          <a:p>
            <a:pPr lvl="3"/>
            <a:r>
              <a:rPr lang="ru-RU" dirty="0" smtClean="0"/>
              <a:t>Например, для дополнительного кода заполняются единицами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 smtClean="0">
                <a:solidFill>
                  <a:schemeClr val="bg1"/>
                </a:solidFill>
              </a:rPr>
              <a:t>значение не попадает в диапазон, </a:t>
            </a:r>
            <a:r>
              <a:rPr lang="ru-RU" dirty="0" smtClean="0">
                <a:solidFill>
                  <a:schemeClr val="bg1"/>
                </a:solidFill>
              </a:rPr>
              <a:t>то 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Т </a:t>
            </a:r>
            <a:r>
              <a:rPr lang="ru-RU" dirty="0" err="1" smtClean="0">
                <a:solidFill>
                  <a:schemeClr val="bg1"/>
                </a:solidFill>
              </a:rPr>
              <a:t>беззнаковый</a:t>
            </a:r>
            <a:r>
              <a:rPr lang="ru-RU" dirty="0" smtClean="0">
                <a:solidFill>
                  <a:schemeClr val="bg1"/>
                </a:solidFill>
              </a:rPr>
              <a:t>, то </a:t>
            </a:r>
            <a:r>
              <a:rPr lang="ru-RU" dirty="0" smtClean="0">
                <a:solidFill>
                  <a:schemeClr val="bg1"/>
                </a:solidFill>
              </a:rPr>
              <a:t>значению </a:t>
            </a:r>
            <a:r>
              <a:rPr lang="ru-RU" dirty="0" smtClean="0">
                <a:solidFill>
                  <a:schemeClr val="bg1"/>
                </a:solidFill>
              </a:rPr>
              <a:t>добавляется или вычитается 1 + </a:t>
            </a:r>
            <a:r>
              <a:rPr lang="en-US" dirty="0" smtClean="0">
                <a:solidFill>
                  <a:schemeClr val="bg1"/>
                </a:solidFill>
              </a:rPr>
              <a:t>max(</a:t>
            </a:r>
            <a:r>
              <a:rPr lang="ru-RU" dirty="0" smtClean="0">
                <a:solidFill>
                  <a:schemeClr val="bg1"/>
                </a:solidFill>
              </a:rPr>
              <a:t>диапазон Т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до тех пор, пока результат не попадет в диапазон Т</a:t>
            </a: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Т </a:t>
            </a:r>
            <a:r>
              <a:rPr lang="ru-RU" dirty="0" smtClean="0">
                <a:solidFill>
                  <a:schemeClr val="bg1"/>
                </a:solidFill>
              </a:rPr>
              <a:t>знаковый, </a:t>
            </a:r>
            <a:r>
              <a:rPr lang="ru-RU" dirty="0">
                <a:solidFill>
                  <a:schemeClr val="bg1"/>
                </a:solidFill>
              </a:rPr>
              <a:t>то </a:t>
            </a:r>
            <a:r>
              <a:rPr lang="ru-RU" dirty="0" smtClean="0">
                <a:solidFill>
                  <a:schemeClr val="bg1"/>
                </a:solidFill>
              </a:rPr>
              <a:t>результат преобразования является </a:t>
            </a:r>
            <a:r>
              <a:rPr lang="en-US" dirty="0" smtClean="0">
                <a:solidFill>
                  <a:schemeClr val="bg1"/>
                </a:solidFill>
              </a:rPr>
              <a:t>implementation-defined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Зависит </a:t>
            </a:r>
            <a:r>
              <a:rPr lang="ru-RU" dirty="0">
                <a:solidFill>
                  <a:schemeClr val="bg1"/>
                </a:solidFill>
              </a:rPr>
              <a:t>от </a:t>
            </a:r>
            <a:r>
              <a:rPr lang="ru-RU" dirty="0" smtClean="0">
                <a:solidFill>
                  <a:schemeClr val="bg1"/>
                </a:solidFill>
              </a:rPr>
              <a:t>компилятора, и/или процессора, и/или настроек операционной системы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98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Преобразования целых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Если значение представимо в Т, то преобразование к Т сохраняет значение</a:t>
            </a:r>
          </a:p>
          <a:p>
            <a:pPr lvl="1"/>
            <a:r>
              <a:rPr lang="ru-RU" dirty="0" smtClean="0"/>
              <a:t>И может </a:t>
            </a:r>
            <a:r>
              <a:rPr lang="ru-RU" dirty="0" smtClean="0"/>
              <a:t>изменить представление в памяти за счет увеличения числа разрядов</a:t>
            </a:r>
          </a:p>
          <a:p>
            <a:pPr lvl="2"/>
            <a:endParaRPr lang="en-US" dirty="0" smtClean="0"/>
          </a:p>
          <a:p>
            <a:pPr lvl="1"/>
            <a:r>
              <a:rPr lang="ru-RU" dirty="0" smtClean="0"/>
              <a:t>Заполнение новых разрядов после преобразования к более широкому типу называется протяжка знака (</a:t>
            </a:r>
            <a:r>
              <a:rPr lang="en-US" dirty="0" smtClean="0"/>
              <a:t>sign propagation/extension</a:t>
            </a:r>
            <a:r>
              <a:rPr lang="ru-RU" dirty="0" smtClean="0"/>
              <a:t>)</a:t>
            </a:r>
          </a:p>
          <a:p>
            <a:pPr lvl="2"/>
            <a:r>
              <a:rPr lang="ru-RU" dirty="0" smtClean="0"/>
              <a:t>Если </a:t>
            </a:r>
            <a:r>
              <a:rPr lang="ru-RU" dirty="0"/>
              <a:t>значение </a:t>
            </a:r>
            <a:r>
              <a:rPr lang="ru-RU" dirty="0" smtClean="0"/>
              <a:t>неотрицательно, то новые разряды заполняются 0</a:t>
            </a:r>
          </a:p>
          <a:p>
            <a:pPr lvl="2"/>
            <a:r>
              <a:rPr lang="ru-RU" dirty="0" smtClean="0"/>
              <a:t>Иначе </a:t>
            </a:r>
            <a:r>
              <a:rPr lang="ru-RU" dirty="0"/>
              <a:t>новые </a:t>
            </a:r>
            <a:r>
              <a:rPr lang="ru-RU" dirty="0" smtClean="0"/>
              <a:t>разряды </a:t>
            </a:r>
            <a:r>
              <a:rPr lang="ru-RU" dirty="0"/>
              <a:t>заполняются </a:t>
            </a:r>
            <a:r>
              <a:rPr lang="ru-RU" dirty="0" smtClean="0"/>
              <a:t>в зависимости от способа хранения отрицательных чисел</a:t>
            </a:r>
          </a:p>
          <a:p>
            <a:pPr lvl="3"/>
            <a:r>
              <a:rPr lang="ru-RU" dirty="0" smtClean="0"/>
              <a:t>Например, для дополнительного кода заполняются единицами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 smtClean="0"/>
              <a:t>значение не попадает в диапазон, </a:t>
            </a:r>
            <a:r>
              <a:rPr lang="ru-RU" dirty="0" smtClean="0"/>
              <a:t>то 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Т </a:t>
            </a:r>
            <a:r>
              <a:rPr lang="ru-RU" dirty="0" err="1" smtClean="0">
                <a:solidFill>
                  <a:schemeClr val="bg1"/>
                </a:solidFill>
              </a:rPr>
              <a:t>беззнаковый</a:t>
            </a:r>
            <a:r>
              <a:rPr lang="ru-RU" dirty="0" smtClean="0">
                <a:solidFill>
                  <a:schemeClr val="bg1"/>
                </a:solidFill>
              </a:rPr>
              <a:t>, то </a:t>
            </a:r>
            <a:r>
              <a:rPr lang="ru-RU" dirty="0" smtClean="0">
                <a:solidFill>
                  <a:schemeClr val="bg1"/>
                </a:solidFill>
              </a:rPr>
              <a:t>значению </a:t>
            </a:r>
            <a:r>
              <a:rPr lang="ru-RU" dirty="0" smtClean="0">
                <a:solidFill>
                  <a:schemeClr val="bg1"/>
                </a:solidFill>
              </a:rPr>
              <a:t>добавляется или вычитается 1 + </a:t>
            </a:r>
            <a:r>
              <a:rPr lang="en-US" dirty="0" smtClean="0">
                <a:solidFill>
                  <a:schemeClr val="bg1"/>
                </a:solidFill>
              </a:rPr>
              <a:t>max(</a:t>
            </a:r>
            <a:r>
              <a:rPr lang="ru-RU" dirty="0" smtClean="0">
                <a:solidFill>
                  <a:schemeClr val="bg1"/>
                </a:solidFill>
              </a:rPr>
              <a:t>диапазон Т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до тех пор, пока результат не попадет в диапазон Т</a:t>
            </a: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Т </a:t>
            </a:r>
            <a:r>
              <a:rPr lang="ru-RU" dirty="0" smtClean="0">
                <a:solidFill>
                  <a:schemeClr val="bg1"/>
                </a:solidFill>
              </a:rPr>
              <a:t>знаковый, </a:t>
            </a:r>
            <a:r>
              <a:rPr lang="ru-RU" dirty="0">
                <a:solidFill>
                  <a:schemeClr val="bg1"/>
                </a:solidFill>
              </a:rPr>
              <a:t>то </a:t>
            </a:r>
            <a:r>
              <a:rPr lang="ru-RU" dirty="0" smtClean="0">
                <a:solidFill>
                  <a:schemeClr val="bg1"/>
                </a:solidFill>
              </a:rPr>
              <a:t>результат преобразования является </a:t>
            </a:r>
            <a:r>
              <a:rPr lang="en-US" dirty="0" smtClean="0">
                <a:solidFill>
                  <a:schemeClr val="bg1"/>
                </a:solidFill>
              </a:rPr>
              <a:t>implementation-defined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Зависит </a:t>
            </a:r>
            <a:r>
              <a:rPr lang="ru-RU" dirty="0">
                <a:solidFill>
                  <a:schemeClr val="bg1"/>
                </a:solidFill>
              </a:rPr>
              <a:t>от </a:t>
            </a:r>
            <a:r>
              <a:rPr lang="ru-RU" dirty="0" smtClean="0">
                <a:solidFill>
                  <a:schemeClr val="bg1"/>
                </a:solidFill>
              </a:rPr>
              <a:t>компилятора, и/или процессора, и/или настроек операционной системы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69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Преобразования целых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Если значение представимо в Т, то преобразование к Т сохраняет значение</a:t>
            </a:r>
          </a:p>
          <a:p>
            <a:pPr lvl="1"/>
            <a:r>
              <a:rPr lang="ru-RU" dirty="0" smtClean="0"/>
              <a:t>И может </a:t>
            </a:r>
            <a:r>
              <a:rPr lang="ru-RU" dirty="0" smtClean="0"/>
              <a:t>изменить представление в памяти за счет увеличения числа разрядов</a:t>
            </a:r>
          </a:p>
          <a:p>
            <a:pPr lvl="2"/>
            <a:endParaRPr lang="en-US" dirty="0" smtClean="0"/>
          </a:p>
          <a:p>
            <a:pPr lvl="1"/>
            <a:r>
              <a:rPr lang="ru-RU" dirty="0" smtClean="0"/>
              <a:t>Заполнение новых разрядов после преобразования к более широкому типу называется протяжка знака (</a:t>
            </a:r>
            <a:r>
              <a:rPr lang="en-US" dirty="0" smtClean="0"/>
              <a:t>sign propagation/extension</a:t>
            </a:r>
            <a:r>
              <a:rPr lang="ru-RU" dirty="0" smtClean="0"/>
              <a:t>)</a:t>
            </a:r>
          </a:p>
          <a:p>
            <a:pPr lvl="2"/>
            <a:r>
              <a:rPr lang="ru-RU" dirty="0" smtClean="0"/>
              <a:t>Если </a:t>
            </a:r>
            <a:r>
              <a:rPr lang="ru-RU" dirty="0"/>
              <a:t>значение </a:t>
            </a:r>
            <a:r>
              <a:rPr lang="ru-RU" dirty="0" smtClean="0"/>
              <a:t>неотрицательно, то новые разряды заполняются 0</a:t>
            </a:r>
          </a:p>
          <a:p>
            <a:pPr lvl="2"/>
            <a:r>
              <a:rPr lang="ru-RU" dirty="0" smtClean="0"/>
              <a:t>Иначе </a:t>
            </a:r>
            <a:r>
              <a:rPr lang="ru-RU" dirty="0"/>
              <a:t>новые </a:t>
            </a:r>
            <a:r>
              <a:rPr lang="ru-RU" dirty="0" smtClean="0"/>
              <a:t>разряды </a:t>
            </a:r>
            <a:r>
              <a:rPr lang="ru-RU" dirty="0"/>
              <a:t>заполняются </a:t>
            </a:r>
            <a:r>
              <a:rPr lang="ru-RU" dirty="0" smtClean="0"/>
              <a:t>в зависимости от способа хранения отрицательных чисел</a:t>
            </a:r>
          </a:p>
          <a:p>
            <a:pPr lvl="3"/>
            <a:r>
              <a:rPr lang="ru-RU" dirty="0" smtClean="0"/>
              <a:t>Например, для дополнительного кода заполняются единицами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 smtClean="0"/>
              <a:t>значение не попадает в диапазон, </a:t>
            </a:r>
            <a:r>
              <a:rPr lang="ru-RU" dirty="0" smtClean="0"/>
              <a:t>то </a:t>
            </a:r>
            <a:endParaRPr lang="ru-RU" dirty="0" smtClean="0"/>
          </a:p>
          <a:p>
            <a:pPr lvl="1"/>
            <a:r>
              <a:rPr lang="ru-RU" dirty="0" smtClean="0"/>
              <a:t>Если </a:t>
            </a:r>
            <a:r>
              <a:rPr lang="ru-RU" dirty="0"/>
              <a:t>Т </a:t>
            </a:r>
            <a:r>
              <a:rPr lang="ru-RU" dirty="0" err="1" smtClean="0"/>
              <a:t>беззнаковый</a:t>
            </a:r>
            <a:r>
              <a:rPr lang="ru-RU" dirty="0" smtClean="0"/>
              <a:t>, то к </a:t>
            </a:r>
            <a:r>
              <a:rPr lang="ru-RU" dirty="0" smtClean="0"/>
              <a:t>значению </a:t>
            </a:r>
            <a:r>
              <a:rPr lang="ru-RU" dirty="0" smtClean="0"/>
              <a:t>добавляется или вычитается 1 + </a:t>
            </a:r>
            <a:r>
              <a:rPr lang="en-US" dirty="0" smtClean="0"/>
              <a:t>max(</a:t>
            </a:r>
            <a:r>
              <a:rPr lang="ru-RU" dirty="0" smtClean="0"/>
              <a:t>диапазон Т</a:t>
            </a:r>
            <a:r>
              <a:rPr lang="en-US" dirty="0" smtClean="0"/>
              <a:t>)</a:t>
            </a:r>
            <a:r>
              <a:rPr lang="ru-RU" dirty="0" smtClean="0"/>
              <a:t> до тех пор, пока результат не попадет в диапазон Т</a:t>
            </a:r>
          </a:p>
          <a:p>
            <a:pPr lvl="2"/>
            <a:endParaRPr lang="en-US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Т </a:t>
            </a:r>
            <a:r>
              <a:rPr lang="ru-RU" dirty="0" smtClean="0">
                <a:solidFill>
                  <a:schemeClr val="bg1"/>
                </a:solidFill>
              </a:rPr>
              <a:t>знаковый, </a:t>
            </a:r>
            <a:r>
              <a:rPr lang="ru-RU" dirty="0">
                <a:solidFill>
                  <a:schemeClr val="bg1"/>
                </a:solidFill>
              </a:rPr>
              <a:t>то </a:t>
            </a:r>
            <a:r>
              <a:rPr lang="ru-RU" dirty="0" smtClean="0">
                <a:solidFill>
                  <a:schemeClr val="bg1"/>
                </a:solidFill>
              </a:rPr>
              <a:t>результат преобразования является </a:t>
            </a:r>
            <a:r>
              <a:rPr lang="en-US" dirty="0" smtClean="0">
                <a:solidFill>
                  <a:schemeClr val="bg1"/>
                </a:solidFill>
              </a:rPr>
              <a:t>implementation-defined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Зависит </a:t>
            </a:r>
            <a:r>
              <a:rPr lang="ru-RU" dirty="0">
                <a:solidFill>
                  <a:schemeClr val="bg1"/>
                </a:solidFill>
              </a:rPr>
              <a:t>от </a:t>
            </a:r>
            <a:r>
              <a:rPr lang="ru-RU" dirty="0" smtClean="0">
                <a:solidFill>
                  <a:schemeClr val="bg1"/>
                </a:solidFill>
              </a:rPr>
              <a:t>компилятора, и/или процессора, и/или настроек операционной системы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80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Преобразования целых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Если значение представимо в Т, то преобразование к Т сохраняет значение</a:t>
            </a:r>
          </a:p>
          <a:p>
            <a:pPr lvl="1"/>
            <a:r>
              <a:rPr lang="ru-RU" dirty="0" smtClean="0"/>
              <a:t>И может </a:t>
            </a:r>
            <a:r>
              <a:rPr lang="ru-RU" dirty="0" smtClean="0"/>
              <a:t>изменить представление в памяти за счет увеличения числа разрядов</a:t>
            </a:r>
          </a:p>
          <a:p>
            <a:pPr lvl="2"/>
            <a:endParaRPr lang="en-US" dirty="0" smtClean="0"/>
          </a:p>
          <a:p>
            <a:pPr lvl="1"/>
            <a:r>
              <a:rPr lang="ru-RU" dirty="0" smtClean="0"/>
              <a:t>Заполнение новых разрядов после преобразования к более широкому типу называется протяжка знака (</a:t>
            </a:r>
            <a:r>
              <a:rPr lang="en-US" dirty="0" smtClean="0"/>
              <a:t>sign propagation/extension</a:t>
            </a:r>
            <a:r>
              <a:rPr lang="ru-RU" dirty="0" smtClean="0"/>
              <a:t>)</a:t>
            </a:r>
          </a:p>
          <a:p>
            <a:pPr lvl="2"/>
            <a:r>
              <a:rPr lang="ru-RU" dirty="0" smtClean="0"/>
              <a:t>Если </a:t>
            </a:r>
            <a:r>
              <a:rPr lang="ru-RU" dirty="0"/>
              <a:t>значение </a:t>
            </a:r>
            <a:r>
              <a:rPr lang="ru-RU" dirty="0" smtClean="0"/>
              <a:t>неотрицательно, то новые разряды заполняются 0</a:t>
            </a:r>
          </a:p>
          <a:p>
            <a:pPr lvl="2"/>
            <a:r>
              <a:rPr lang="ru-RU" dirty="0" smtClean="0"/>
              <a:t>Иначе </a:t>
            </a:r>
            <a:r>
              <a:rPr lang="ru-RU" dirty="0"/>
              <a:t>новые </a:t>
            </a:r>
            <a:r>
              <a:rPr lang="ru-RU" dirty="0" smtClean="0"/>
              <a:t>разряды </a:t>
            </a:r>
            <a:r>
              <a:rPr lang="ru-RU" dirty="0"/>
              <a:t>заполняются </a:t>
            </a:r>
            <a:r>
              <a:rPr lang="ru-RU" dirty="0" smtClean="0"/>
              <a:t>в зависимости от способа хранения отрицательных чисел</a:t>
            </a:r>
          </a:p>
          <a:p>
            <a:pPr lvl="3"/>
            <a:r>
              <a:rPr lang="ru-RU" dirty="0" smtClean="0"/>
              <a:t>Например, для дополнительного кода заполняются единицами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 smtClean="0"/>
              <a:t>значение не попадает в диапазон, </a:t>
            </a:r>
            <a:r>
              <a:rPr lang="ru-RU" dirty="0" smtClean="0"/>
              <a:t>то </a:t>
            </a:r>
            <a:endParaRPr lang="ru-RU" dirty="0" smtClean="0"/>
          </a:p>
          <a:p>
            <a:pPr lvl="1"/>
            <a:r>
              <a:rPr lang="ru-RU" dirty="0" smtClean="0"/>
              <a:t>Если </a:t>
            </a:r>
            <a:r>
              <a:rPr lang="ru-RU" dirty="0"/>
              <a:t>Т </a:t>
            </a:r>
            <a:r>
              <a:rPr lang="ru-RU" dirty="0" err="1" smtClean="0"/>
              <a:t>беззнаковый</a:t>
            </a:r>
            <a:r>
              <a:rPr lang="ru-RU" dirty="0" smtClean="0"/>
              <a:t>, то к </a:t>
            </a:r>
            <a:r>
              <a:rPr lang="ru-RU" dirty="0" smtClean="0"/>
              <a:t>значению </a:t>
            </a:r>
            <a:r>
              <a:rPr lang="ru-RU" dirty="0" smtClean="0"/>
              <a:t>добавляется или вычитается 1 + </a:t>
            </a:r>
            <a:r>
              <a:rPr lang="en-US" dirty="0" smtClean="0"/>
              <a:t>max(</a:t>
            </a:r>
            <a:r>
              <a:rPr lang="ru-RU" dirty="0" smtClean="0"/>
              <a:t>диапазон Т</a:t>
            </a:r>
            <a:r>
              <a:rPr lang="en-US" dirty="0" smtClean="0"/>
              <a:t>)</a:t>
            </a:r>
            <a:r>
              <a:rPr lang="ru-RU" dirty="0" smtClean="0"/>
              <a:t> до тех пор, пока результат не попадет в диапазон Т</a:t>
            </a:r>
          </a:p>
          <a:p>
            <a:pPr lvl="2"/>
            <a:endParaRPr lang="en-US" dirty="0" smtClean="0"/>
          </a:p>
          <a:p>
            <a:pPr lvl="1"/>
            <a:r>
              <a:rPr lang="ru-RU" dirty="0" smtClean="0"/>
              <a:t>Если </a:t>
            </a:r>
            <a:r>
              <a:rPr lang="ru-RU" dirty="0"/>
              <a:t>Т </a:t>
            </a:r>
            <a:r>
              <a:rPr lang="ru-RU" dirty="0" smtClean="0"/>
              <a:t>знаковый, </a:t>
            </a:r>
            <a:r>
              <a:rPr lang="ru-RU" dirty="0"/>
              <a:t>то </a:t>
            </a:r>
            <a:r>
              <a:rPr lang="ru-RU" dirty="0" smtClean="0"/>
              <a:t>результат преобразования является </a:t>
            </a:r>
            <a:r>
              <a:rPr lang="en-US" dirty="0" smtClean="0"/>
              <a:t>implementation-defined</a:t>
            </a:r>
            <a:endParaRPr lang="ru-RU" dirty="0"/>
          </a:p>
          <a:p>
            <a:pPr lvl="2"/>
            <a:r>
              <a:rPr lang="ru-RU" dirty="0" smtClean="0"/>
              <a:t>Зависит </a:t>
            </a:r>
            <a:r>
              <a:rPr lang="ru-RU" dirty="0"/>
              <a:t>от </a:t>
            </a:r>
            <a:r>
              <a:rPr lang="ru-RU" dirty="0" smtClean="0"/>
              <a:t>компилятора, и/или процессора, и/или настроек операционной системы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791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Преобразования целых и с плавающей точкой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Преобразование конечного числа с плавающей точкой в целое = округление к нулю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целая часть выходит за диапазон целого типа, то поведение не определено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Если целое представимо в типе с плавающей точкой точно, то значение сохраняется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Представление может измениться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целое </a:t>
            </a:r>
            <a:r>
              <a:rPr lang="ru-RU" dirty="0" smtClean="0">
                <a:solidFill>
                  <a:schemeClr val="bg1"/>
                </a:solidFill>
              </a:rPr>
              <a:t>попадает в диапазон типа с </a:t>
            </a:r>
            <a:r>
              <a:rPr lang="ru-RU" dirty="0">
                <a:solidFill>
                  <a:schemeClr val="bg1"/>
                </a:solidFill>
              </a:rPr>
              <a:t>плавающей </a:t>
            </a:r>
            <a:r>
              <a:rPr lang="ru-RU" dirty="0" smtClean="0">
                <a:solidFill>
                  <a:schemeClr val="bg1"/>
                </a:solidFill>
              </a:rPr>
              <a:t>точкой, </a:t>
            </a:r>
            <a:r>
              <a:rPr lang="ru-RU" dirty="0">
                <a:solidFill>
                  <a:schemeClr val="bg1"/>
                </a:solidFill>
              </a:rPr>
              <a:t>то </a:t>
            </a:r>
            <a:r>
              <a:rPr lang="ru-RU" dirty="0" smtClean="0">
                <a:solidFill>
                  <a:schemeClr val="bg1"/>
                </a:solidFill>
              </a:rPr>
              <a:t>ближайшее к нему меньшее </a:t>
            </a:r>
            <a:r>
              <a:rPr lang="ru-RU" dirty="0" smtClean="0">
                <a:solidFill>
                  <a:schemeClr val="bg1"/>
                </a:solidFill>
              </a:rPr>
              <a:t>и</a:t>
            </a:r>
            <a:r>
              <a:rPr lang="ru-RU" dirty="0" smtClean="0">
                <a:solidFill>
                  <a:schemeClr val="bg1"/>
                </a:solidFill>
              </a:rPr>
              <a:t>ли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большее значение 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Выбор зависит от реализации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целое </a:t>
            </a:r>
            <a:r>
              <a:rPr lang="ru-RU" dirty="0" smtClean="0">
                <a:solidFill>
                  <a:schemeClr val="bg1"/>
                </a:solidFill>
              </a:rPr>
              <a:t>не попадает </a:t>
            </a:r>
            <a:r>
              <a:rPr lang="ru-RU" dirty="0">
                <a:solidFill>
                  <a:schemeClr val="bg1"/>
                </a:solidFill>
              </a:rPr>
              <a:t>в диапазон типа с плавающей </a:t>
            </a:r>
            <a:r>
              <a:rPr lang="ru-RU" dirty="0" smtClean="0">
                <a:solidFill>
                  <a:schemeClr val="bg1"/>
                </a:solidFill>
              </a:rPr>
              <a:t>точкой, то результат не определен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06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Преобразования целых и с плавающей точкой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Преобразование конечного числа с плавающей точкой в целое = округление к нулю</a:t>
            </a:r>
          </a:p>
          <a:p>
            <a:pPr lvl="1"/>
            <a:r>
              <a:rPr lang="ru-RU" dirty="0" smtClean="0"/>
              <a:t>Если целая часть выходит за диапазон целого типа, то поведение не определено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Если целое представимо в типе с плавающей точкой точно, то значение сохраняется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Представление может измениться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целое </a:t>
            </a:r>
            <a:r>
              <a:rPr lang="ru-RU" dirty="0" smtClean="0">
                <a:solidFill>
                  <a:schemeClr val="bg1"/>
                </a:solidFill>
              </a:rPr>
              <a:t>попадает в диапазон типа с </a:t>
            </a:r>
            <a:r>
              <a:rPr lang="ru-RU" dirty="0">
                <a:solidFill>
                  <a:schemeClr val="bg1"/>
                </a:solidFill>
              </a:rPr>
              <a:t>плавающей </a:t>
            </a:r>
            <a:r>
              <a:rPr lang="ru-RU" dirty="0" smtClean="0">
                <a:solidFill>
                  <a:schemeClr val="bg1"/>
                </a:solidFill>
              </a:rPr>
              <a:t>точкой, </a:t>
            </a:r>
            <a:r>
              <a:rPr lang="ru-RU" dirty="0">
                <a:solidFill>
                  <a:schemeClr val="bg1"/>
                </a:solidFill>
              </a:rPr>
              <a:t>то </a:t>
            </a:r>
            <a:r>
              <a:rPr lang="ru-RU" dirty="0" smtClean="0">
                <a:solidFill>
                  <a:schemeClr val="bg1"/>
                </a:solidFill>
              </a:rPr>
              <a:t>ближайшее к нему меньшее </a:t>
            </a:r>
            <a:r>
              <a:rPr lang="ru-RU" dirty="0" smtClean="0">
                <a:solidFill>
                  <a:schemeClr val="bg1"/>
                </a:solidFill>
              </a:rPr>
              <a:t>и</a:t>
            </a:r>
            <a:r>
              <a:rPr lang="ru-RU" dirty="0" smtClean="0">
                <a:solidFill>
                  <a:schemeClr val="bg1"/>
                </a:solidFill>
              </a:rPr>
              <a:t>ли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большее значение 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Выбор зависит от реализации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целое </a:t>
            </a:r>
            <a:r>
              <a:rPr lang="ru-RU" dirty="0" smtClean="0">
                <a:solidFill>
                  <a:schemeClr val="bg1"/>
                </a:solidFill>
              </a:rPr>
              <a:t>не попадает </a:t>
            </a:r>
            <a:r>
              <a:rPr lang="ru-RU" dirty="0">
                <a:solidFill>
                  <a:schemeClr val="bg1"/>
                </a:solidFill>
              </a:rPr>
              <a:t>в диапазон типа с плавающей </a:t>
            </a:r>
            <a:r>
              <a:rPr lang="ru-RU" dirty="0" smtClean="0">
                <a:solidFill>
                  <a:schemeClr val="bg1"/>
                </a:solidFill>
              </a:rPr>
              <a:t>точкой, то результат не определен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15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Преобразования целых и с плавающей точкой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Преобразование конечного числа с плавающей точкой в целое = округление к нулю</a:t>
            </a:r>
          </a:p>
          <a:p>
            <a:pPr lvl="1"/>
            <a:r>
              <a:rPr lang="ru-RU" dirty="0" smtClean="0"/>
              <a:t>Если целая часть выходит за диапазон целого типа, то поведение не определено</a:t>
            </a:r>
          </a:p>
          <a:p>
            <a:endParaRPr lang="ru-RU" dirty="0" smtClean="0"/>
          </a:p>
          <a:p>
            <a:r>
              <a:rPr lang="ru-RU" dirty="0" smtClean="0"/>
              <a:t>Если целое представимо в типе с плавающей точкой точно, то значение сохраняется</a:t>
            </a:r>
          </a:p>
          <a:p>
            <a:pPr lvl="1"/>
            <a:r>
              <a:rPr lang="ru-RU" dirty="0" smtClean="0"/>
              <a:t>Представление может измениться</a:t>
            </a:r>
          </a:p>
          <a:p>
            <a:endParaRPr lang="ru-RU" dirty="0" smtClean="0"/>
          </a:p>
          <a:p>
            <a:r>
              <a:rPr lang="ru-RU" dirty="0">
                <a:solidFill>
                  <a:schemeClr val="bg1"/>
                </a:solidFill>
              </a:rPr>
              <a:t>Если целое </a:t>
            </a:r>
            <a:r>
              <a:rPr lang="ru-RU" dirty="0" smtClean="0">
                <a:solidFill>
                  <a:schemeClr val="bg1"/>
                </a:solidFill>
              </a:rPr>
              <a:t>попадает в диапазон типа с </a:t>
            </a:r>
            <a:r>
              <a:rPr lang="ru-RU" dirty="0">
                <a:solidFill>
                  <a:schemeClr val="bg1"/>
                </a:solidFill>
              </a:rPr>
              <a:t>плавающей </a:t>
            </a:r>
            <a:r>
              <a:rPr lang="ru-RU" dirty="0" smtClean="0">
                <a:solidFill>
                  <a:schemeClr val="bg1"/>
                </a:solidFill>
              </a:rPr>
              <a:t>точкой, </a:t>
            </a:r>
            <a:r>
              <a:rPr lang="ru-RU" dirty="0">
                <a:solidFill>
                  <a:schemeClr val="bg1"/>
                </a:solidFill>
              </a:rPr>
              <a:t>то </a:t>
            </a:r>
            <a:r>
              <a:rPr lang="ru-RU" dirty="0" smtClean="0">
                <a:solidFill>
                  <a:schemeClr val="bg1"/>
                </a:solidFill>
              </a:rPr>
              <a:t>ближайшее к нему меньшее </a:t>
            </a:r>
            <a:r>
              <a:rPr lang="ru-RU" dirty="0" smtClean="0">
                <a:solidFill>
                  <a:schemeClr val="bg1"/>
                </a:solidFill>
              </a:rPr>
              <a:t>и</a:t>
            </a:r>
            <a:r>
              <a:rPr lang="ru-RU" dirty="0" smtClean="0">
                <a:solidFill>
                  <a:schemeClr val="bg1"/>
                </a:solidFill>
              </a:rPr>
              <a:t>ли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большее значение 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Выбор зависит от реализации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целое </a:t>
            </a:r>
            <a:r>
              <a:rPr lang="ru-RU" dirty="0" smtClean="0">
                <a:solidFill>
                  <a:schemeClr val="bg1"/>
                </a:solidFill>
              </a:rPr>
              <a:t>не попадает </a:t>
            </a:r>
            <a:r>
              <a:rPr lang="ru-RU" dirty="0">
                <a:solidFill>
                  <a:schemeClr val="bg1"/>
                </a:solidFill>
              </a:rPr>
              <a:t>в диапазон типа с плавающей </a:t>
            </a:r>
            <a:r>
              <a:rPr lang="ru-RU" dirty="0" smtClean="0">
                <a:solidFill>
                  <a:schemeClr val="bg1"/>
                </a:solidFill>
              </a:rPr>
              <a:t>точкой, то результат не определен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00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Прост</a:t>
            </a:r>
            <a:r>
              <a:rPr lang="ru-RU" dirty="0" smtClean="0"/>
              <a:t>ые сведения про преобразование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Неявное преобразование тип</a:t>
            </a:r>
            <a:r>
              <a:rPr lang="ru-RU" dirty="0">
                <a:solidFill>
                  <a:schemeClr val="bg1"/>
                </a:solidFill>
              </a:rPr>
              <a:t>а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Автоматически выполняется над </a:t>
            </a:r>
            <a:r>
              <a:rPr lang="ru-RU" dirty="0" smtClean="0">
                <a:solidFill>
                  <a:schemeClr val="bg1"/>
                </a:solidFill>
              </a:rPr>
              <a:t>операндами многих операций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Например, арифметических, сравнения, присваивания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Явное </a:t>
            </a:r>
            <a:r>
              <a:rPr lang="ru-RU" dirty="0">
                <a:solidFill>
                  <a:schemeClr val="bg1"/>
                </a:solidFill>
              </a:rPr>
              <a:t>преобразование </a:t>
            </a:r>
            <a:r>
              <a:rPr lang="ru-RU" dirty="0" smtClean="0">
                <a:solidFill>
                  <a:schemeClr val="bg1"/>
                </a:solidFill>
              </a:rPr>
              <a:t>типа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Операция </a:t>
            </a:r>
            <a:r>
              <a:rPr lang="en-US" dirty="0" smtClean="0">
                <a:solidFill>
                  <a:schemeClr val="bg1"/>
                </a:solidFill>
              </a:rPr>
              <a:t>(T) </a:t>
            </a:r>
            <a:r>
              <a:rPr lang="ru-RU" dirty="0" smtClean="0">
                <a:solidFill>
                  <a:schemeClr val="bg1"/>
                </a:solidFill>
              </a:rPr>
              <a:t>преобразует свой операнд к типу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Если типы </a:t>
            </a:r>
            <a:r>
              <a:rPr lang="en-US" dirty="0" smtClean="0">
                <a:solidFill>
                  <a:schemeClr val="bg1"/>
                </a:solidFill>
              </a:rPr>
              <a:t>T1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T2 </a:t>
            </a:r>
            <a:r>
              <a:rPr lang="ru-RU" dirty="0" smtClean="0">
                <a:solidFill>
                  <a:schemeClr val="bg1"/>
                </a:solidFill>
              </a:rPr>
              <a:t>совместимы (хранятся в памяти одинаковым способом), то п</a:t>
            </a:r>
            <a:r>
              <a:rPr lang="ru-RU" dirty="0" smtClean="0">
                <a:solidFill>
                  <a:schemeClr val="bg1"/>
                </a:solidFill>
              </a:rPr>
              <a:t>реобразование </a:t>
            </a:r>
            <a:r>
              <a:rPr lang="en-US" dirty="0" smtClean="0">
                <a:solidFill>
                  <a:schemeClr val="bg1"/>
                </a:solidFill>
              </a:rPr>
              <a:t>T1 &lt;-&gt; T2 </a:t>
            </a:r>
            <a:r>
              <a:rPr lang="ru-RU" dirty="0" smtClean="0">
                <a:solidFill>
                  <a:schemeClr val="bg1"/>
                </a:solidFill>
              </a:rPr>
              <a:t>сохраняет </a:t>
            </a:r>
            <a:r>
              <a:rPr lang="ru-RU" dirty="0" smtClean="0">
                <a:solidFill>
                  <a:schemeClr val="bg1"/>
                </a:solidFill>
              </a:rPr>
              <a:t>значение и представление значения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91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Преобразования целых и с плавающей точкой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Преобразование конечного числа с плавающей точкой в целое = округление к нулю</a:t>
            </a:r>
          </a:p>
          <a:p>
            <a:pPr lvl="1"/>
            <a:r>
              <a:rPr lang="ru-RU" dirty="0" smtClean="0"/>
              <a:t>Если целая часть выходит за диапазон целого типа, то поведение не определено</a:t>
            </a:r>
          </a:p>
          <a:p>
            <a:endParaRPr lang="ru-RU" dirty="0" smtClean="0"/>
          </a:p>
          <a:p>
            <a:r>
              <a:rPr lang="ru-RU" dirty="0" smtClean="0"/>
              <a:t>Если целое представимо в типе с плавающей точкой точно, то значение сохраняется</a:t>
            </a:r>
          </a:p>
          <a:p>
            <a:pPr lvl="1"/>
            <a:r>
              <a:rPr lang="ru-RU" dirty="0" smtClean="0"/>
              <a:t>Представление может измениться</a:t>
            </a:r>
          </a:p>
          <a:p>
            <a:endParaRPr lang="ru-RU" dirty="0" smtClean="0"/>
          </a:p>
          <a:p>
            <a:r>
              <a:rPr lang="ru-RU" dirty="0"/>
              <a:t>Если целое </a:t>
            </a:r>
            <a:r>
              <a:rPr lang="ru-RU" dirty="0" smtClean="0"/>
              <a:t>попадает в диапазон типа с </a:t>
            </a:r>
            <a:r>
              <a:rPr lang="ru-RU" dirty="0"/>
              <a:t>плавающей </a:t>
            </a:r>
            <a:r>
              <a:rPr lang="ru-RU" dirty="0" smtClean="0"/>
              <a:t>точкой, </a:t>
            </a:r>
            <a:r>
              <a:rPr lang="ru-RU" dirty="0"/>
              <a:t>то </a:t>
            </a:r>
            <a:r>
              <a:rPr lang="ru-RU" dirty="0" smtClean="0"/>
              <a:t>ближайшее к нему меньшее </a:t>
            </a:r>
            <a:r>
              <a:rPr lang="ru-RU" dirty="0" smtClean="0"/>
              <a:t>и</a:t>
            </a:r>
            <a:r>
              <a:rPr lang="ru-RU" dirty="0" smtClean="0"/>
              <a:t>ли</a:t>
            </a:r>
            <a:r>
              <a:rPr lang="ru-RU" dirty="0" smtClean="0"/>
              <a:t> </a:t>
            </a:r>
            <a:r>
              <a:rPr lang="ru-RU" dirty="0" smtClean="0"/>
              <a:t>большее значение с плавающей точкой</a:t>
            </a:r>
          </a:p>
          <a:p>
            <a:pPr lvl="1"/>
            <a:r>
              <a:rPr lang="ru-RU" dirty="0" smtClean="0"/>
              <a:t>Выбор зависит от реализации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целое </a:t>
            </a:r>
            <a:r>
              <a:rPr lang="ru-RU" dirty="0" smtClean="0">
                <a:solidFill>
                  <a:schemeClr val="bg1"/>
                </a:solidFill>
              </a:rPr>
              <a:t>не попадает </a:t>
            </a:r>
            <a:r>
              <a:rPr lang="ru-RU" dirty="0">
                <a:solidFill>
                  <a:schemeClr val="bg1"/>
                </a:solidFill>
              </a:rPr>
              <a:t>в диапазон типа с плавающей </a:t>
            </a:r>
            <a:r>
              <a:rPr lang="ru-RU" dirty="0" smtClean="0">
                <a:solidFill>
                  <a:schemeClr val="bg1"/>
                </a:solidFill>
              </a:rPr>
              <a:t>точкой, то результат не определен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4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Преобразования целых и с плавающей точкой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Преобразование конечного числа с плавающей точкой в целое = округление к нулю</a:t>
            </a:r>
          </a:p>
          <a:p>
            <a:pPr lvl="1"/>
            <a:r>
              <a:rPr lang="ru-RU" dirty="0" smtClean="0"/>
              <a:t>Если целая часть выходит за диапазон целого типа, то поведение не определено</a:t>
            </a:r>
          </a:p>
          <a:p>
            <a:endParaRPr lang="ru-RU" dirty="0" smtClean="0"/>
          </a:p>
          <a:p>
            <a:r>
              <a:rPr lang="ru-RU" dirty="0" smtClean="0"/>
              <a:t>Если целое представимо в типе с плавающей точкой точно, то значение сохраняется</a:t>
            </a:r>
          </a:p>
          <a:p>
            <a:pPr lvl="1"/>
            <a:r>
              <a:rPr lang="ru-RU" dirty="0" smtClean="0"/>
              <a:t>Представление может измениться</a:t>
            </a:r>
          </a:p>
          <a:p>
            <a:endParaRPr lang="ru-RU" dirty="0" smtClean="0"/>
          </a:p>
          <a:p>
            <a:r>
              <a:rPr lang="ru-RU" dirty="0"/>
              <a:t>Если целое </a:t>
            </a:r>
            <a:r>
              <a:rPr lang="ru-RU" dirty="0" smtClean="0"/>
              <a:t>попадает в диапазон типа с </a:t>
            </a:r>
            <a:r>
              <a:rPr lang="ru-RU" dirty="0"/>
              <a:t>плавающей </a:t>
            </a:r>
            <a:r>
              <a:rPr lang="ru-RU" dirty="0" smtClean="0"/>
              <a:t>точкой, </a:t>
            </a:r>
            <a:r>
              <a:rPr lang="ru-RU" dirty="0"/>
              <a:t>то </a:t>
            </a:r>
            <a:r>
              <a:rPr lang="ru-RU" dirty="0" smtClean="0"/>
              <a:t>ближайшее к нему меньшее </a:t>
            </a:r>
            <a:r>
              <a:rPr lang="ru-RU" dirty="0" smtClean="0"/>
              <a:t>и</a:t>
            </a:r>
            <a:r>
              <a:rPr lang="ru-RU" dirty="0" smtClean="0"/>
              <a:t>ли</a:t>
            </a:r>
            <a:r>
              <a:rPr lang="ru-RU" dirty="0" smtClean="0"/>
              <a:t> </a:t>
            </a:r>
            <a:r>
              <a:rPr lang="ru-RU" dirty="0" smtClean="0"/>
              <a:t>большее значение с плавающей точкой</a:t>
            </a:r>
          </a:p>
          <a:p>
            <a:pPr lvl="1"/>
            <a:r>
              <a:rPr lang="ru-RU" dirty="0" smtClean="0"/>
              <a:t>Выбор зависит от реализации</a:t>
            </a:r>
          </a:p>
          <a:p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/>
              <a:t>целое </a:t>
            </a:r>
            <a:r>
              <a:rPr lang="ru-RU" dirty="0" smtClean="0"/>
              <a:t>не попадает </a:t>
            </a:r>
            <a:r>
              <a:rPr lang="ru-RU" dirty="0"/>
              <a:t>в диапазон типа с плавающей </a:t>
            </a:r>
            <a:r>
              <a:rPr lang="ru-RU" dirty="0" smtClean="0"/>
              <a:t>точкой, то результат не определен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161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Преобразования для типов с плавающей точкой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Преобразование к </a:t>
            </a:r>
            <a:r>
              <a:rPr lang="ru-RU" dirty="0" smtClean="0">
                <a:solidFill>
                  <a:schemeClr val="bg1"/>
                </a:solidFill>
              </a:rPr>
              <a:t>большему типу </a:t>
            </a:r>
            <a:r>
              <a:rPr lang="en-US" dirty="0">
                <a:solidFill>
                  <a:schemeClr val="bg1"/>
                </a:solidFill>
              </a:rPr>
              <a:t>float --&gt; double --&gt; long double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Значение сохраняется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Представление может измениться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Преобразование к меньшему типу </a:t>
            </a:r>
            <a:r>
              <a:rPr lang="ru-RU" dirty="0" smtClean="0">
                <a:solidFill>
                  <a:schemeClr val="bg1"/>
                </a:solidFill>
              </a:rPr>
              <a:t>Т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значение представимо в Т точно, то оно сохраняется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значение попадает в диапазон Т, то выбирается ближайшее меньшее или большее значение Т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Зависит от реализации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не попадает в диапазон Т, то поведение не определено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44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Преобразования для типов с плавающей точкой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Преобразование к </a:t>
            </a:r>
            <a:r>
              <a:rPr lang="ru-RU" dirty="0" smtClean="0"/>
              <a:t>большему типу </a:t>
            </a:r>
            <a:r>
              <a:rPr lang="en-US" dirty="0"/>
              <a:t>float --&gt; double --&gt; long double</a:t>
            </a:r>
            <a:endParaRPr lang="ru-RU" dirty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Значение сохраняется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Представление может измениться</a:t>
            </a:r>
          </a:p>
          <a:p>
            <a:endParaRPr lang="ru-RU" dirty="0" smtClean="0"/>
          </a:p>
          <a:p>
            <a:r>
              <a:rPr lang="ru-RU" dirty="0" smtClean="0"/>
              <a:t>Преобразование к меньшему типу </a:t>
            </a:r>
            <a:r>
              <a:rPr lang="ru-RU" dirty="0" smtClean="0"/>
              <a:t>Т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значение представимо в Т точно, то оно сохраняется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значение попадает в диапазон Т, то выбирается ближайшее меньшее или большее значение Т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Зависит от реализации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не попадает в диапазон Т, то поведение не определено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88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Преобразования для типов с плавающей точкой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Преобразование к </a:t>
            </a:r>
            <a:r>
              <a:rPr lang="ru-RU" dirty="0" smtClean="0"/>
              <a:t>большему типу </a:t>
            </a:r>
            <a:r>
              <a:rPr lang="en-US" dirty="0"/>
              <a:t>float --&gt; double --&gt; long double</a:t>
            </a:r>
            <a:endParaRPr lang="ru-RU" dirty="0"/>
          </a:p>
          <a:p>
            <a:pPr lvl="1"/>
            <a:r>
              <a:rPr lang="ru-RU" dirty="0" smtClean="0"/>
              <a:t>Значение сохраняется</a:t>
            </a:r>
            <a:endParaRPr lang="ru-RU" dirty="0" smtClean="0"/>
          </a:p>
          <a:p>
            <a:pPr lvl="1"/>
            <a:r>
              <a:rPr lang="ru-RU" dirty="0" smtClean="0"/>
              <a:t>Представление может измениться</a:t>
            </a:r>
          </a:p>
          <a:p>
            <a:endParaRPr lang="ru-RU" dirty="0" smtClean="0"/>
          </a:p>
          <a:p>
            <a:r>
              <a:rPr lang="ru-RU" dirty="0" smtClean="0"/>
              <a:t>Преобразование к меньшему типу </a:t>
            </a:r>
            <a:r>
              <a:rPr lang="ru-RU" dirty="0" smtClean="0"/>
              <a:t>Т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значение представимо в Т точно, то оно сохраняется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значение попадает в диапазон Т, то выбирается ближайшее меньшее или большее значение Т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Зависит от реализации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не попадает в диапазон Т, то поведение не определено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31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Преобразования для типов с плавающей точкой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Преобразование к </a:t>
            </a:r>
            <a:r>
              <a:rPr lang="ru-RU" dirty="0" smtClean="0"/>
              <a:t>большему типу </a:t>
            </a:r>
            <a:r>
              <a:rPr lang="en-US" dirty="0"/>
              <a:t>float --&gt; double --&gt; long double</a:t>
            </a:r>
            <a:endParaRPr lang="ru-RU" dirty="0"/>
          </a:p>
          <a:p>
            <a:pPr lvl="1"/>
            <a:r>
              <a:rPr lang="ru-RU" dirty="0" smtClean="0"/>
              <a:t>Значение сохраняется</a:t>
            </a:r>
            <a:endParaRPr lang="ru-RU" dirty="0" smtClean="0"/>
          </a:p>
          <a:p>
            <a:pPr lvl="1"/>
            <a:r>
              <a:rPr lang="ru-RU" dirty="0" smtClean="0"/>
              <a:t>Представление может измениться</a:t>
            </a:r>
          </a:p>
          <a:p>
            <a:endParaRPr lang="ru-RU" dirty="0" smtClean="0"/>
          </a:p>
          <a:p>
            <a:r>
              <a:rPr lang="ru-RU" dirty="0" smtClean="0"/>
              <a:t>Преобразование к меньшему типу </a:t>
            </a:r>
            <a:r>
              <a:rPr lang="ru-RU" dirty="0" smtClean="0"/>
              <a:t>Т</a:t>
            </a:r>
            <a:endParaRPr lang="ru-RU" dirty="0" smtClean="0"/>
          </a:p>
          <a:p>
            <a:pPr lvl="1"/>
            <a:r>
              <a:rPr lang="ru-RU" dirty="0" smtClean="0"/>
              <a:t>Если значение представимо в Т точно, то оно сохраняется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значение попадает в диапазон Т, то выбирается ближайшее меньшее или большее значение Т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Зависит от реализации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не попадает в диапазон Т, то поведение не определено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1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Преобразования для типов с плавающей точкой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Преобразование к </a:t>
            </a:r>
            <a:r>
              <a:rPr lang="ru-RU" dirty="0" smtClean="0"/>
              <a:t>большему типу </a:t>
            </a:r>
            <a:r>
              <a:rPr lang="en-US" dirty="0"/>
              <a:t>float --&gt; double --&gt; long double</a:t>
            </a:r>
            <a:endParaRPr lang="ru-RU" dirty="0"/>
          </a:p>
          <a:p>
            <a:pPr lvl="1"/>
            <a:r>
              <a:rPr lang="ru-RU" dirty="0" smtClean="0"/>
              <a:t>Значение сохраняется</a:t>
            </a:r>
            <a:endParaRPr lang="ru-RU" dirty="0" smtClean="0"/>
          </a:p>
          <a:p>
            <a:pPr lvl="1"/>
            <a:r>
              <a:rPr lang="ru-RU" dirty="0" smtClean="0"/>
              <a:t>Представление может измениться</a:t>
            </a:r>
          </a:p>
          <a:p>
            <a:endParaRPr lang="ru-RU" dirty="0" smtClean="0"/>
          </a:p>
          <a:p>
            <a:r>
              <a:rPr lang="ru-RU" dirty="0" smtClean="0"/>
              <a:t>Преобразование к меньшему типу </a:t>
            </a:r>
            <a:r>
              <a:rPr lang="ru-RU" dirty="0" smtClean="0"/>
              <a:t>Т</a:t>
            </a:r>
            <a:endParaRPr lang="ru-RU" dirty="0" smtClean="0"/>
          </a:p>
          <a:p>
            <a:pPr lvl="1"/>
            <a:r>
              <a:rPr lang="ru-RU" dirty="0" smtClean="0"/>
              <a:t>Если значение представимо в Т точно, то оно сохраняется</a:t>
            </a:r>
          </a:p>
          <a:p>
            <a:pPr lvl="1"/>
            <a:r>
              <a:rPr lang="ru-RU" dirty="0" smtClean="0"/>
              <a:t>Если значение попадает в диапазон Т, то выбирается ближайшее меньшее или большее значение Т</a:t>
            </a:r>
          </a:p>
          <a:p>
            <a:pPr lvl="2"/>
            <a:r>
              <a:rPr lang="ru-RU" dirty="0" smtClean="0"/>
              <a:t>Зависит от реализации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не попадает в диапазон Т, то поведение не определено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24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Преобразования для типов с плавающей точкой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Преобразование к </a:t>
            </a:r>
            <a:r>
              <a:rPr lang="ru-RU" dirty="0" smtClean="0"/>
              <a:t>большему типу </a:t>
            </a:r>
            <a:r>
              <a:rPr lang="en-US" dirty="0"/>
              <a:t>float --&gt; double --&gt; long double</a:t>
            </a:r>
            <a:endParaRPr lang="ru-RU" dirty="0"/>
          </a:p>
          <a:p>
            <a:pPr lvl="1"/>
            <a:r>
              <a:rPr lang="ru-RU" dirty="0" smtClean="0"/>
              <a:t>Значение сохраняется</a:t>
            </a:r>
            <a:endParaRPr lang="ru-RU" dirty="0" smtClean="0"/>
          </a:p>
          <a:p>
            <a:pPr lvl="1"/>
            <a:r>
              <a:rPr lang="ru-RU" dirty="0" smtClean="0"/>
              <a:t>Представление может измениться</a:t>
            </a:r>
          </a:p>
          <a:p>
            <a:endParaRPr lang="ru-RU" dirty="0" smtClean="0"/>
          </a:p>
          <a:p>
            <a:r>
              <a:rPr lang="ru-RU" dirty="0" smtClean="0"/>
              <a:t>Преобразование к меньшему типу </a:t>
            </a:r>
            <a:r>
              <a:rPr lang="ru-RU" dirty="0" smtClean="0"/>
              <a:t>Т</a:t>
            </a:r>
            <a:endParaRPr lang="ru-RU" dirty="0" smtClean="0"/>
          </a:p>
          <a:p>
            <a:pPr lvl="1"/>
            <a:r>
              <a:rPr lang="ru-RU" dirty="0" smtClean="0"/>
              <a:t>Если значение представимо в Т точно, то оно сохраняется</a:t>
            </a:r>
          </a:p>
          <a:p>
            <a:pPr lvl="1"/>
            <a:r>
              <a:rPr lang="ru-RU" dirty="0" smtClean="0"/>
              <a:t>Если значение попадает в диапазон Т, то выбирается ближайшее меньшее или большее значение Т</a:t>
            </a:r>
          </a:p>
          <a:p>
            <a:pPr lvl="2"/>
            <a:r>
              <a:rPr lang="ru-RU" dirty="0" smtClean="0"/>
              <a:t>Зависит от реализации</a:t>
            </a:r>
          </a:p>
          <a:p>
            <a:pPr lvl="1"/>
            <a:r>
              <a:rPr lang="ru-RU" dirty="0" smtClean="0"/>
              <a:t>Если не попадает в диапазон Т, то поведение не определено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525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Преобразования других целых типов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Ранг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ru-RU" dirty="0"/>
              <a:t>равен рангу </a:t>
            </a:r>
            <a:r>
              <a:rPr lang="ru-RU" dirty="0" smtClean="0"/>
              <a:t>совместимого</a:t>
            </a:r>
            <a:r>
              <a:rPr lang="ru-RU" dirty="0"/>
              <a:t> с ним целого </a:t>
            </a:r>
            <a:r>
              <a:rPr lang="ru-RU" dirty="0" smtClean="0"/>
              <a:t>типа</a:t>
            </a:r>
          </a:p>
          <a:p>
            <a:pPr lvl="1"/>
            <a:r>
              <a:rPr lang="ru-RU" dirty="0" smtClean="0"/>
              <a:t>т.е. целого типа, используемого для хранения значений </a:t>
            </a:r>
            <a:r>
              <a:rPr lang="en-US" dirty="0" err="1" smtClean="0"/>
              <a:t>enum</a:t>
            </a:r>
            <a:endParaRPr lang="ru-RU" dirty="0"/>
          </a:p>
          <a:p>
            <a:endParaRPr lang="en-US" dirty="0"/>
          </a:p>
          <a:p>
            <a:r>
              <a:rPr lang="ru-RU" dirty="0"/>
              <a:t>С99: Ранг _</a:t>
            </a:r>
            <a:r>
              <a:rPr lang="en-US" dirty="0"/>
              <a:t>Bool</a:t>
            </a:r>
            <a:r>
              <a:rPr lang="ru-RU" dirty="0"/>
              <a:t> ниже ранга любого другого целого типа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char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double</a:t>
            </a:r>
            <a:endParaRPr lang="ru-RU" dirty="0"/>
          </a:p>
        </p:txBody>
      </p:sp>
      <p:cxnSp>
        <p:nvCxnSpPr>
          <p:cNvPr id="20" name="Соединительная линия уступом 18"/>
          <p:cNvCxnSpPr>
            <a:stCxn id="7" idx="0"/>
            <a:endCxn id="13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18"/>
          <p:cNvCxnSpPr>
            <a:stCxn id="8" idx="0"/>
            <a:endCxn id="13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18"/>
          <p:cNvCxnSpPr>
            <a:stCxn id="10" idx="0"/>
            <a:endCxn id="13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18"/>
          <p:cNvCxnSpPr>
            <a:stCxn id="13" idx="3"/>
            <a:endCxn id="14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18"/>
          <p:cNvCxnSpPr>
            <a:stCxn id="13" idx="0"/>
            <a:endCxn id="11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18"/>
          <p:cNvCxnSpPr>
            <a:stCxn id="9" idx="0"/>
            <a:endCxn id="13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18"/>
          <p:cNvCxnSpPr>
            <a:stCxn id="11" idx="3"/>
            <a:endCxn id="12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18"/>
          <p:cNvCxnSpPr>
            <a:stCxn id="11" idx="0"/>
            <a:endCxn id="17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18"/>
          <p:cNvCxnSpPr>
            <a:stCxn id="12" idx="0"/>
            <a:endCxn id="18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18"/>
          <p:cNvCxnSpPr>
            <a:stCxn id="17" idx="0"/>
            <a:endCxn id="15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18"/>
          <p:cNvCxnSpPr>
            <a:stCxn id="18" idx="0"/>
            <a:endCxn id="15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ная линия уступом 18"/>
          <p:cNvCxnSpPr>
            <a:stCxn id="17" idx="3"/>
            <a:endCxn id="18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18"/>
          <p:cNvCxnSpPr>
            <a:stCxn id="16" idx="0"/>
            <a:endCxn id="19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18"/>
          <p:cNvCxnSpPr>
            <a:stCxn id="15" idx="0"/>
            <a:endCxn id="16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96"/>
          <p:cNvCxnSpPr>
            <a:stCxn id="14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96"/>
          <p:cNvCxnSpPr>
            <a:stCxn id="12" idx="0"/>
            <a:endCxn id="17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ная линия уступом 18"/>
          <p:cNvCxnSpPr>
            <a:stCxn id="7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0"/>
            <a:endCxn id="14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9" idx="0"/>
            <a:endCxn id="14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42" name="TextBox 41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</a:t>
              </a:r>
              <a:r>
                <a:rPr lang="ru-RU" sz="1600" dirty="0" smtClean="0"/>
                <a:t>целого типа</a:t>
              </a:r>
              <a:endParaRPr lang="ru-RU" sz="1600" dirty="0" smtClean="0"/>
            </a:p>
            <a:p>
              <a:pPr algn="ctr"/>
              <a:r>
                <a:rPr lang="ru-RU" sz="1600" dirty="0" smtClean="0"/>
                <a:t>меньше		больше</a:t>
              </a:r>
              <a:endParaRPr lang="ru-RU" sz="1600" dirty="0"/>
            </a:p>
          </p:txBody>
        </p:sp>
        <p:cxnSp>
          <p:nvCxnSpPr>
            <p:cNvPr id="43" name="Прямая со стрелкой 18"/>
            <p:cNvCxnSpPr>
              <a:endCxn id="42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80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Преобразование </a:t>
            </a:r>
            <a:r>
              <a:rPr lang="en-US" dirty="0"/>
              <a:t>l-value </a:t>
            </a:r>
            <a:r>
              <a:rPr lang="ru-RU" dirty="0"/>
              <a:t>в обычное </a:t>
            </a:r>
            <a:r>
              <a:rPr lang="ru-RU" dirty="0" smtClean="0"/>
              <a:t>значение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L-value – </a:t>
            </a:r>
            <a:r>
              <a:rPr lang="ru-RU" dirty="0" smtClean="0">
                <a:solidFill>
                  <a:schemeClr val="bg1"/>
                </a:solidFill>
              </a:rPr>
              <a:t>это </a:t>
            </a:r>
            <a:r>
              <a:rPr lang="ru-RU" dirty="0" smtClean="0">
                <a:solidFill>
                  <a:schemeClr val="bg1"/>
                </a:solidFill>
              </a:rPr>
              <a:t>выражение, обозначающее </a:t>
            </a:r>
            <a:r>
              <a:rPr lang="ru-RU" dirty="0" smtClean="0">
                <a:solidFill>
                  <a:schemeClr val="bg1"/>
                </a:solidFill>
              </a:rPr>
              <a:t>значение в </a:t>
            </a:r>
            <a:r>
              <a:rPr lang="ru-RU" dirty="0" smtClean="0">
                <a:solidFill>
                  <a:schemeClr val="bg1"/>
                </a:solidFill>
              </a:rPr>
              <a:t>памяти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Имеет </a:t>
            </a:r>
            <a:r>
              <a:rPr lang="ru-RU" dirty="0">
                <a:solidFill>
                  <a:schemeClr val="bg1"/>
                </a:solidFill>
              </a:rPr>
              <a:t>полный тип или неполный тип, отличный от </a:t>
            </a:r>
            <a:r>
              <a:rPr lang="en-US" dirty="0" smtClean="0">
                <a:solidFill>
                  <a:schemeClr val="bg1"/>
                </a:solidFill>
              </a:rPr>
              <a:t>void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Операции с </a:t>
            </a:r>
            <a:r>
              <a:rPr lang="en-US" dirty="0" smtClean="0">
                <a:solidFill>
                  <a:schemeClr val="bg1"/>
                </a:solidFill>
              </a:rPr>
              <a:t>l-value</a:t>
            </a:r>
            <a:r>
              <a:rPr lang="ru-RU" dirty="0" smtClean="0">
                <a:solidFill>
                  <a:schemeClr val="bg1"/>
                </a:solidFill>
              </a:rPr>
              <a:t> неполного типа приводят к не определенному поведению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Обычно ошибка компиляции и предупреждение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 </a:t>
            </a:r>
            <a:r>
              <a:rPr lang="ru-RU" dirty="0" smtClean="0">
                <a:solidFill>
                  <a:schemeClr val="bg1"/>
                </a:solidFill>
              </a:rPr>
              <a:t>над </a:t>
            </a:r>
            <a:r>
              <a:rPr lang="en-US" dirty="0" smtClean="0">
                <a:solidFill>
                  <a:schemeClr val="bg1"/>
                </a:solidFill>
              </a:rPr>
              <a:t>l-value</a:t>
            </a:r>
            <a:r>
              <a:rPr lang="ru-RU" dirty="0" smtClean="0">
                <a:solidFill>
                  <a:schemeClr val="bg1"/>
                </a:solidFill>
              </a:rPr>
              <a:t> полного типа, </a:t>
            </a:r>
            <a:r>
              <a:rPr lang="ru-RU" dirty="0">
                <a:solidFill>
                  <a:schemeClr val="bg1"/>
                </a:solidFill>
              </a:rPr>
              <a:t>не </a:t>
            </a:r>
            <a:r>
              <a:rPr lang="ru-RU" dirty="0" smtClean="0">
                <a:solidFill>
                  <a:schemeClr val="bg1"/>
                </a:solidFill>
              </a:rPr>
              <a:t>являющимся массивом,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неявно преобразуют </a:t>
            </a:r>
            <a:r>
              <a:rPr lang="en-US" dirty="0">
                <a:solidFill>
                  <a:schemeClr val="bg1"/>
                </a:solidFill>
              </a:rPr>
              <a:t>l-value </a:t>
            </a:r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ru-RU" dirty="0">
                <a:solidFill>
                  <a:schemeClr val="bg1"/>
                </a:solidFill>
              </a:rPr>
              <a:t>обычное </a:t>
            </a:r>
            <a:r>
              <a:rPr lang="ru-RU" dirty="0" smtClean="0">
                <a:solidFill>
                  <a:schemeClr val="bg1"/>
                </a:solidFill>
              </a:rPr>
              <a:t>значение того же типа, кроме следующих операций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взятие адреса </a:t>
            </a:r>
            <a:r>
              <a:rPr lang="en-US" dirty="0" smtClean="0">
                <a:solidFill>
                  <a:schemeClr val="bg1"/>
                </a:solidFill>
              </a:rPr>
              <a:t>&amp;</a:t>
            </a:r>
            <a:r>
              <a:rPr lang="ru-RU" dirty="0">
                <a:solidFill>
                  <a:schemeClr val="bg1"/>
                </a:solidFill>
              </a:rPr>
              <a:t>, ++, --, </a:t>
            </a:r>
            <a:r>
              <a:rPr lang="ru-RU" dirty="0" smtClean="0">
                <a:solidFill>
                  <a:schemeClr val="bg1"/>
                </a:solidFill>
              </a:rPr>
              <a:t>доступ к полю структуры, присваивание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Неявные преобразования, связанные с массивами, см. на следующем слайде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90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Прост</a:t>
            </a:r>
            <a:r>
              <a:rPr lang="ru-RU" dirty="0" smtClean="0"/>
              <a:t>ые сведения про преобразование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Неявное преобразование тип</a:t>
            </a:r>
            <a:r>
              <a:rPr lang="ru-RU" dirty="0"/>
              <a:t>а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Автоматически выполняется над </a:t>
            </a:r>
            <a:r>
              <a:rPr lang="ru-RU" dirty="0" smtClean="0">
                <a:solidFill>
                  <a:schemeClr val="bg1"/>
                </a:solidFill>
              </a:rPr>
              <a:t>операндами многих операций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Например, арифметических, сравнения, присваивания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Явное </a:t>
            </a:r>
            <a:r>
              <a:rPr lang="ru-RU" dirty="0">
                <a:solidFill>
                  <a:schemeClr val="bg1"/>
                </a:solidFill>
              </a:rPr>
              <a:t>преобразование </a:t>
            </a:r>
            <a:r>
              <a:rPr lang="ru-RU" dirty="0" smtClean="0">
                <a:solidFill>
                  <a:schemeClr val="bg1"/>
                </a:solidFill>
              </a:rPr>
              <a:t>типа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Операция </a:t>
            </a:r>
            <a:r>
              <a:rPr lang="en-US" dirty="0" smtClean="0">
                <a:solidFill>
                  <a:schemeClr val="bg1"/>
                </a:solidFill>
              </a:rPr>
              <a:t>(T) </a:t>
            </a:r>
            <a:r>
              <a:rPr lang="ru-RU" dirty="0" smtClean="0">
                <a:solidFill>
                  <a:schemeClr val="bg1"/>
                </a:solidFill>
              </a:rPr>
              <a:t>преобразует свой операнд к типу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Если типы </a:t>
            </a:r>
            <a:r>
              <a:rPr lang="en-US" dirty="0" smtClean="0">
                <a:solidFill>
                  <a:schemeClr val="bg1"/>
                </a:solidFill>
              </a:rPr>
              <a:t>T1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T2 </a:t>
            </a:r>
            <a:r>
              <a:rPr lang="ru-RU" dirty="0" smtClean="0">
                <a:solidFill>
                  <a:schemeClr val="bg1"/>
                </a:solidFill>
              </a:rPr>
              <a:t>совместимы (хранятся в памяти одинаковым способом), то п</a:t>
            </a:r>
            <a:r>
              <a:rPr lang="ru-RU" dirty="0" smtClean="0">
                <a:solidFill>
                  <a:schemeClr val="bg1"/>
                </a:solidFill>
              </a:rPr>
              <a:t>реобразование </a:t>
            </a:r>
            <a:r>
              <a:rPr lang="en-US" dirty="0" smtClean="0">
                <a:solidFill>
                  <a:schemeClr val="bg1"/>
                </a:solidFill>
              </a:rPr>
              <a:t>T1 &lt;-&gt; T2 </a:t>
            </a:r>
            <a:r>
              <a:rPr lang="ru-RU" dirty="0" smtClean="0">
                <a:solidFill>
                  <a:schemeClr val="bg1"/>
                </a:solidFill>
              </a:rPr>
              <a:t>сохраняет </a:t>
            </a:r>
            <a:r>
              <a:rPr lang="ru-RU" dirty="0" smtClean="0">
                <a:solidFill>
                  <a:schemeClr val="bg1"/>
                </a:solidFill>
              </a:rPr>
              <a:t>значение и представление значения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8389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Преобразование </a:t>
            </a:r>
            <a:r>
              <a:rPr lang="en-US" dirty="0"/>
              <a:t>l-value </a:t>
            </a:r>
            <a:r>
              <a:rPr lang="ru-RU" dirty="0"/>
              <a:t>в обычное </a:t>
            </a:r>
            <a:r>
              <a:rPr lang="ru-RU" dirty="0" smtClean="0"/>
              <a:t>значение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L-value – </a:t>
            </a:r>
            <a:r>
              <a:rPr lang="ru-RU" dirty="0" smtClean="0"/>
              <a:t>это </a:t>
            </a:r>
            <a:r>
              <a:rPr lang="ru-RU" dirty="0" smtClean="0"/>
              <a:t>выражение, обозначающее </a:t>
            </a:r>
            <a:r>
              <a:rPr lang="ru-RU" dirty="0" smtClean="0"/>
              <a:t>значение в </a:t>
            </a:r>
            <a:r>
              <a:rPr lang="ru-RU" dirty="0" smtClean="0"/>
              <a:t>памяти</a:t>
            </a:r>
            <a:endParaRPr lang="en-US" dirty="0" smtClean="0"/>
          </a:p>
          <a:p>
            <a:pPr lvl="1"/>
            <a:r>
              <a:rPr lang="ru-RU" dirty="0" smtClean="0"/>
              <a:t>Имеет </a:t>
            </a:r>
            <a:r>
              <a:rPr lang="ru-RU" dirty="0"/>
              <a:t>полный тип или неполный тип, отличный от </a:t>
            </a:r>
            <a:r>
              <a:rPr lang="en-US" dirty="0" smtClean="0"/>
              <a:t>void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Операции с </a:t>
            </a:r>
            <a:r>
              <a:rPr lang="en-US" dirty="0" smtClean="0">
                <a:solidFill>
                  <a:schemeClr val="bg1"/>
                </a:solidFill>
              </a:rPr>
              <a:t>l-value</a:t>
            </a:r>
            <a:r>
              <a:rPr lang="ru-RU" dirty="0" smtClean="0">
                <a:solidFill>
                  <a:schemeClr val="bg1"/>
                </a:solidFill>
              </a:rPr>
              <a:t> неполного типа приводят к не определенному поведению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Обычно ошибка компиляции и предупреждение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 </a:t>
            </a:r>
            <a:r>
              <a:rPr lang="ru-RU" dirty="0" smtClean="0">
                <a:solidFill>
                  <a:schemeClr val="bg1"/>
                </a:solidFill>
              </a:rPr>
              <a:t>над </a:t>
            </a:r>
            <a:r>
              <a:rPr lang="en-US" dirty="0" smtClean="0">
                <a:solidFill>
                  <a:schemeClr val="bg1"/>
                </a:solidFill>
              </a:rPr>
              <a:t>l-value</a:t>
            </a:r>
            <a:r>
              <a:rPr lang="ru-RU" dirty="0" smtClean="0">
                <a:solidFill>
                  <a:schemeClr val="bg1"/>
                </a:solidFill>
              </a:rPr>
              <a:t> полного типа, </a:t>
            </a:r>
            <a:r>
              <a:rPr lang="ru-RU" dirty="0">
                <a:solidFill>
                  <a:schemeClr val="bg1"/>
                </a:solidFill>
              </a:rPr>
              <a:t>не </a:t>
            </a:r>
            <a:r>
              <a:rPr lang="ru-RU" dirty="0" smtClean="0">
                <a:solidFill>
                  <a:schemeClr val="bg1"/>
                </a:solidFill>
              </a:rPr>
              <a:t>являющимся массивом,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неявно преобразуют </a:t>
            </a:r>
            <a:r>
              <a:rPr lang="en-US" dirty="0">
                <a:solidFill>
                  <a:schemeClr val="bg1"/>
                </a:solidFill>
              </a:rPr>
              <a:t>l-value </a:t>
            </a:r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ru-RU" dirty="0">
                <a:solidFill>
                  <a:schemeClr val="bg1"/>
                </a:solidFill>
              </a:rPr>
              <a:t>обычное </a:t>
            </a:r>
            <a:r>
              <a:rPr lang="ru-RU" dirty="0" smtClean="0">
                <a:solidFill>
                  <a:schemeClr val="bg1"/>
                </a:solidFill>
              </a:rPr>
              <a:t>значение того же типа, кроме следующих операций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взятие адреса </a:t>
            </a:r>
            <a:r>
              <a:rPr lang="en-US" dirty="0" smtClean="0">
                <a:solidFill>
                  <a:schemeClr val="bg1"/>
                </a:solidFill>
              </a:rPr>
              <a:t>&amp;</a:t>
            </a:r>
            <a:r>
              <a:rPr lang="ru-RU" dirty="0">
                <a:solidFill>
                  <a:schemeClr val="bg1"/>
                </a:solidFill>
              </a:rPr>
              <a:t>, ++, --, </a:t>
            </a:r>
            <a:r>
              <a:rPr lang="ru-RU" dirty="0" smtClean="0">
                <a:solidFill>
                  <a:schemeClr val="bg1"/>
                </a:solidFill>
              </a:rPr>
              <a:t>доступ к полю структуры, присваивание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Неявные преобразования, связанные с массивами, см. на следующем слайде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79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Преобразование </a:t>
            </a:r>
            <a:r>
              <a:rPr lang="en-US" dirty="0"/>
              <a:t>l-value </a:t>
            </a:r>
            <a:r>
              <a:rPr lang="ru-RU" dirty="0"/>
              <a:t>в обычное </a:t>
            </a:r>
            <a:r>
              <a:rPr lang="ru-RU" dirty="0" smtClean="0"/>
              <a:t>значение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L-value – </a:t>
            </a:r>
            <a:r>
              <a:rPr lang="ru-RU" dirty="0" smtClean="0"/>
              <a:t>это </a:t>
            </a:r>
            <a:r>
              <a:rPr lang="ru-RU" dirty="0" smtClean="0"/>
              <a:t>выражение, обозначающее </a:t>
            </a:r>
            <a:r>
              <a:rPr lang="ru-RU" dirty="0" smtClean="0"/>
              <a:t>значение в </a:t>
            </a:r>
            <a:r>
              <a:rPr lang="ru-RU" dirty="0" smtClean="0"/>
              <a:t>памяти</a:t>
            </a:r>
            <a:endParaRPr lang="en-US" dirty="0" smtClean="0"/>
          </a:p>
          <a:p>
            <a:pPr lvl="1"/>
            <a:r>
              <a:rPr lang="ru-RU" dirty="0" smtClean="0"/>
              <a:t>Имеет </a:t>
            </a:r>
            <a:r>
              <a:rPr lang="ru-RU" dirty="0"/>
              <a:t>полный тип или неполный тип, отличный от </a:t>
            </a:r>
            <a:r>
              <a:rPr lang="en-US" dirty="0" smtClean="0"/>
              <a:t>void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Операции с </a:t>
            </a:r>
            <a:r>
              <a:rPr lang="en-US" dirty="0" smtClean="0"/>
              <a:t>l-value</a:t>
            </a:r>
            <a:r>
              <a:rPr lang="ru-RU" dirty="0" smtClean="0"/>
              <a:t> неполного типа приводят к не определенному поведению</a:t>
            </a:r>
          </a:p>
          <a:p>
            <a:pPr lvl="1"/>
            <a:r>
              <a:rPr lang="ru-RU" dirty="0" smtClean="0"/>
              <a:t>Обычно ошибка компиляции и предупреждение</a:t>
            </a:r>
          </a:p>
          <a:p>
            <a:endParaRPr lang="ru-RU" dirty="0" smtClean="0"/>
          </a:p>
          <a:p>
            <a:r>
              <a:rPr lang="ru-RU" dirty="0">
                <a:solidFill>
                  <a:schemeClr val="bg1"/>
                </a:solidFill>
              </a:rPr>
              <a:t>Операции </a:t>
            </a:r>
            <a:r>
              <a:rPr lang="ru-RU" dirty="0" smtClean="0">
                <a:solidFill>
                  <a:schemeClr val="bg1"/>
                </a:solidFill>
              </a:rPr>
              <a:t>над </a:t>
            </a:r>
            <a:r>
              <a:rPr lang="en-US" dirty="0" smtClean="0">
                <a:solidFill>
                  <a:schemeClr val="bg1"/>
                </a:solidFill>
              </a:rPr>
              <a:t>l-value</a:t>
            </a:r>
            <a:r>
              <a:rPr lang="ru-RU" dirty="0" smtClean="0">
                <a:solidFill>
                  <a:schemeClr val="bg1"/>
                </a:solidFill>
              </a:rPr>
              <a:t> полного типа, </a:t>
            </a:r>
            <a:r>
              <a:rPr lang="ru-RU" dirty="0">
                <a:solidFill>
                  <a:schemeClr val="bg1"/>
                </a:solidFill>
              </a:rPr>
              <a:t>не </a:t>
            </a:r>
            <a:r>
              <a:rPr lang="ru-RU" dirty="0" smtClean="0">
                <a:solidFill>
                  <a:schemeClr val="bg1"/>
                </a:solidFill>
              </a:rPr>
              <a:t>являющимся массивом,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неявно преобразуют </a:t>
            </a:r>
            <a:r>
              <a:rPr lang="en-US" dirty="0">
                <a:solidFill>
                  <a:schemeClr val="bg1"/>
                </a:solidFill>
              </a:rPr>
              <a:t>l-value </a:t>
            </a:r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ru-RU" dirty="0">
                <a:solidFill>
                  <a:schemeClr val="bg1"/>
                </a:solidFill>
              </a:rPr>
              <a:t>обычное </a:t>
            </a:r>
            <a:r>
              <a:rPr lang="ru-RU" dirty="0" smtClean="0">
                <a:solidFill>
                  <a:schemeClr val="bg1"/>
                </a:solidFill>
              </a:rPr>
              <a:t>значение того же типа, кроме следующих операций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взятие адреса </a:t>
            </a:r>
            <a:r>
              <a:rPr lang="en-US" dirty="0" smtClean="0">
                <a:solidFill>
                  <a:schemeClr val="bg1"/>
                </a:solidFill>
              </a:rPr>
              <a:t>&amp;</a:t>
            </a:r>
            <a:r>
              <a:rPr lang="ru-RU" dirty="0">
                <a:solidFill>
                  <a:schemeClr val="bg1"/>
                </a:solidFill>
              </a:rPr>
              <a:t>, ++, --, </a:t>
            </a:r>
            <a:r>
              <a:rPr lang="ru-RU" dirty="0" smtClean="0">
                <a:solidFill>
                  <a:schemeClr val="bg1"/>
                </a:solidFill>
              </a:rPr>
              <a:t>доступ к полю структуры, присваивание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Неявные преобразования, связанные с массивами, см. на следующем слайде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41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Преобразование </a:t>
            </a:r>
            <a:r>
              <a:rPr lang="en-US" dirty="0"/>
              <a:t>l-value </a:t>
            </a:r>
            <a:r>
              <a:rPr lang="ru-RU" dirty="0"/>
              <a:t>в обычное </a:t>
            </a:r>
            <a:r>
              <a:rPr lang="ru-RU" dirty="0" smtClean="0"/>
              <a:t>значение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L-value – </a:t>
            </a:r>
            <a:r>
              <a:rPr lang="ru-RU" dirty="0" smtClean="0"/>
              <a:t>это </a:t>
            </a:r>
            <a:r>
              <a:rPr lang="ru-RU" dirty="0" smtClean="0"/>
              <a:t>выражение, обозначающее </a:t>
            </a:r>
            <a:r>
              <a:rPr lang="ru-RU" dirty="0" smtClean="0"/>
              <a:t>значение в </a:t>
            </a:r>
            <a:r>
              <a:rPr lang="ru-RU" dirty="0" smtClean="0"/>
              <a:t>памяти</a:t>
            </a:r>
            <a:endParaRPr lang="en-US" dirty="0" smtClean="0"/>
          </a:p>
          <a:p>
            <a:pPr lvl="1"/>
            <a:r>
              <a:rPr lang="ru-RU" dirty="0" smtClean="0"/>
              <a:t>Имеет </a:t>
            </a:r>
            <a:r>
              <a:rPr lang="ru-RU" dirty="0"/>
              <a:t>полный тип или неполный тип, отличный от </a:t>
            </a:r>
            <a:r>
              <a:rPr lang="en-US" dirty="0" smtClean="0"/>
              <a:t>void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Операции с </a:t>
            </a:r>
            <a:r>
              <a:rPr lang="en-US" dirty="0" smtClean="0"/>
              <a:t>l-value</a:t>
            </a:r>
            <a:r>
              <a:rPr lang="ru-RU" dirty="0" smtClean="0"/>
              <a:t> неполного типа приводят к не определенному поведению</a:t>
            </a:r>
          </a:p>
          <a:p>
            <a:pPr lvl="1"/>
            <a:r>
              <a:rPr lang="ru-RU" dirty="0" smtClean="0"/>
              <a:t>Обычно ошибка компиляции и предупреждение</a:t>
            </a:r>
          </a:p>
          <a:p>
            <a:endParaRPr lang="ru-RU" dirty="0" smtClean="0"/>
          </a:p>
          <a:p>
            <a:r>
              <a:rPr lang="ru-RU" dirty="0"/>
              <a:t>Операции </a:t>
            </a:r>
            <a:r>
              <a:rPr lang="ru-RU" dirty="0" smtClean="0"/>
              <a:t>над </a:t>
            </a:r>
            <a:r>
              <a:rPr lang="en-US" dirty="0" smtClean="0"/>
              <a:t>l-value</a:t>
            </a:r>
            <a:r>
              <a:rPr lang="ru-RU" dirty="0" smtClean="0"/>
              <a:t> полного типа, </a:t>
            </a:r>
            <a:r>
              <a:rPr lang="ru-RU" dirty="0"/>
              <a:t>не </a:t>
            </a:r>
            <a:r>
              <a:rPr lang="ru-RU" dirty="0" smtClean="0"/>
              <a:t>являющимся массивом,</a:t>
            </a:r>
            <a:r>
              <a:rPr lang="en-US" dirty="0" smtClean="0"/>
              <a:t> </a:t>
            </a:r>
            <a:r>
              <a:rPr lang="ru-RU" dirty="0" smtClean="0"/>
              <a:t>неявно преобразуют </a:t>
            </a:r>
            <a:r>
              <a:rPr lang="en-US" dirty="0"/>
              <a:t>l-value </a:t>
            </a:r>
            <a:r>
              <a:rPr lang="ru-RU" dirty="0" smtClean="0"/>
              <a:t>в </a:t>
            </a:r>
            <a:r>
              <a:rPr lang="ru-RU" dirty="0"/>
              <a:t>обычное </a:t>
            </a:r>
            <a:r>
              <a:rPr lang="ru-RU" dirty="0" smtClean="0"/>
              <a:t>значение того же типа, кроме следующих операций</a:t>
            </a:r>
            <a:endParaRPr lang="ru-RU" dirty="0"/>
          </a:p>
          <a:p>
            <a:pPr lvl="1"/>
            <a:r>
              <a:rPr lang="en-US" dirty="0" err="1"/>
              <a:t>sizeof</a:t>
            </a:r>
            <a:r>
              <a:rPr lang="en-US" dirty="0"/>
              <a:t>, </a:t>
            </a:r>
            <a:r>
              <a:rPr lang="ru-RU" dirty="0" smtClean="0"/>
              <a:t>взятие адреса </a:t>
            </a:r>
            <a:r>
              <a:rPr lang="en-US" dirty="0" smtClean="0"/>
              <a:t>&amp;</a:t>
            </a:r>
            <a:r>
              <a:rPr lang="ru-RU" dirty="0"/>
              <a:t>, ++, --, </a:t>
            </a:r>
            <a:r>
              <a:rPr lang="ru-RU" dirty="0" smtClean="0"/>
              <a:t>доступ к полю структуры, присваивание</a:t>
            </a:r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Неявные преобразования, связанные с массивами, см. на следующем слайде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74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Преобразование </a:t>
            </a:r>
            <a:r>
              <a:rPr lang="en-US" dirty="0"/>
              <a:t>l-value </a:t>
            </a:r>
            <a:r>
              <a:rPr lang="ru-RU" dirty="0"/>
              <a:t>в обычное </a:t>
            </a:r>
            <a:r>
              <a:rPr lang="ru-RU" dirty="0" smtClean="0"/>
              <a:t>значение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L-value – </a:t>
            </a:r>
            <a:r>
              <a:rPr lang="ru-RU" dirty="0" smtClean="0"/>
              <a:t>это </a:t>
            </a:r>
            <a:r>
              <a:rPr lang="ru-RU" dirty="0" smtClean="0"/>
              <a:t>выражение, обозначающее </a:t>
            </a:r>
            <a:r>
              <a:rPr lang="ru-RU" dirty="0" smtClean="0"/>
              <a:t>значение в </a:t>
            </a:r>
            <a:r>
              <a:rPr lang="ru-RU" dirty="0" smtClean="0"/>
              <a:t>памяти</a:t>
            </a:r>
            <a:endParaRPr lang="en-US" dirty="0" smtClean="0"/>
          </a:p>
          <a:p>
            <a:pPr lvl="1"/>
            <a:r>
              <a:rPr lang="ru-RU" dirty="0" smtClean="0"/>
              <a:t>Имеет </a:t>
            </a:r>
            <a:r>
              <a:rPr lang="ru-RU" dirty="0"/>
              <a:t>полный тип или неполный тип, отличный от </a:t>
            </a:r>
            <a:r>
              <a:rPr lang="en-US" dirty="0" smtClean="0"/>
              <a:t>void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Операции с </a:t>
            </a:r>
            <a:r>
              <a:rPr lang="en-US" dirty="0" smtClean="0"/>
              <a:t>l-value</a:t>
            </a:r>
            <a:r>
              <a:rPr lang="ru-RU" dirty="0" smtClean="0"/>
              <a:t> неполного типа приводят к не определенному поведению</a:t>
            </a:r>
          </a:p>
          <a:p>
            <a:pPr lvl="1"/>
            <a:r>
              <a:rPr lang="ru-RU" dirty="0" smtClean="0"/>
              <a:t>Обычно ошибка компиляции и предупреждение</a:t>
            </a:r>
          </a:p>
          <a:p>
            <a:endParaRPr lang="ru-RU" dirty="0" smtClean="0"/>
          </a:p>
          <a:p>
            <a:r>
              <a:rPr lang="ru-RU" dirty="0"/>
              <a:t>Операции </a:t>
            </a:r>
            <a:r>
              <a:rPr lang="ru-RU" dirty="0" smtClean="0"/>
              <a:t>над </a:t>
            </a:r>
            <a:r>
              <a:rPr lang="en-US" dirty="0" smtClean="0"/>
              <a:t>l-value</a:t>
            </a:r>
            <a:r>
              <a:rPr lang="ru-RU" dirty="0" smtClean="0"/>
              <a:t> полного типа, </a:t>
            </a:r>
            <a:r>
              <a:rPr lang="ru-RU" dirty="0"/>
              <a:t>не </a:t>
            </a:r>
            <a:r>
              <a:rPr lang="ru-RU" dirty="0" smtClean="0"/>
              <a:t>являющимся массивом,</a:t>
            </a:r>
            <a:r>
              <a:rPr lang="en-US" dirty="0" smtClean="0"/>
              <a:t> </a:t>
            </a:r>
            <a:r>
              <a:rPr lang="ru-RU" dirty="0" smtClean="0"/>
              <a:t>неявно преобразуют </a:t>
            </a:r>
            <a:r>
              <a:rPr lang="en-US" dirty="0"/>
              <a:t>l-value </a:t>
            </a:r>
            <a:r>
              <a:rPr lang="ru-RU" dirty="0" smtClean="0"/>
              <a:t>в </a:t>
            </a:r>
            <a:r>
              <a:rPr lang="ru-RU" dirty="0"/>
              <a:t>обычное </a:t>
            </a:r>
            <a:r>
              <a:rPr lang="ru-RU" dirty="0" smtClean="0"/>
              <a:t>значение того же типа, кроме следующих операций</a:t>
            </a:r>
            <a:endParaRPr lang="ru-RU" dirty="0"/>
          </a:p>
          <a:p>
            <a:pPr lvl="1"/>
            <a:r>
              <a:rPr lang="en-US" dirty="0" err="1"/>
              <a:t>sizeof</a:t>
            </a:r>
            <a:r>
              <a:rPr lang="en-US" dirty="0"/>
              <a:t>, </a:t>
            </a:r>
            <a:r>
              <a:rPr lang="ru-RU" dirty="0" smtClean="0"/>
              <a:t>взятие адреса </a:t>
            </a:r>
            <a:r>
              <a:rPr lang="en-US" dirty="0" smtClean="0"/>
              <a:t>&amp;</a:t>
            </a:r>
            <a:r>
              <a:rPr lang="ru-RU" dirty="0"/>
              <a:t>, ++, --, </a:t>
            </a:r>
            <a:r>
              <a:rPr lang="ru-RU" dirty="0" smtClean="0"/>
              <a:t>доступ к полю структуры, присваивание</a:t>
            </a:r>
          </a:p>
          <a:p>
            <a:endParaRPr lang="ru-RU" dirty="0"/>
          </a:p>
          <a:p>
            <a:r>
              <a:rPr lang="ru-RU" dirty="0" smtClean="0"/>
              <a:t>Неявные преобразования, связанные с массивами, см. на следующем слайде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68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Неявное преобразование массива в указатель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Кроме случаев, перечисленных ниже, массив </a:t>
            </a:r>
            <a:r>
              <a:rPr lang="ru-RU" dirty="0" smtClean="0">
                <a:solidFill>
                  <a:schemeClr val="bg1"/>
                </a:solidFill>
              </a:rPr>
              <a:t>типа Т </a:t>
            </a:r>
            <a:r>
              <a:rPr lang="ru-RU" dirty="0" smtClean="0">
                <a:solidFill>
                  <a:schemeClr val="bg1"/>
                </a:solidFill>
              </a:rPr>
              <a:t>неявно преобразуется </a:t>
            </a:r>
            <a:r>
              <a:rPr lang="ru-RU" dirty="0" smtClean="0">
                <a:solidFill>
                  <a:schemeClr val="bg1"/>
                </a:solidFill>
              </a:rPr>
              <a:t>в указатель </a:t>
            </a:r>
            <a:r>
              <a:rPr lang="ru-RU" dirty="0" smtClean="0">
                <a:solidFill>
                  <a:schemeClr val="bg1"/>
                </a:solidFill>
              </a:rPr>
              <a:t>типа </a:t>
            </a:r>
            <a:r>
              <a:rPr lang="en-US" dirty="0" smtClean="0">
                <a:solidFill>
                  <a:schemeClr val="bg1"/>
                </a:solidFill>
              </a:rPr>
              <a:t>T* </a:t>
            </a:r>
            <a:r>
              <a:rPr lang="ru-RU" dirty="0" smtClean="0">
                <a:solidFill>
                  <a:schemeClr val="bg1"/>
                </a:solidFill>
              </a:rPr>
              <a:t>на свой нулевой элемент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Этот указатель не является </a:t>
            </a:r>
            <a:r>
              <a:rPr lang="en-US" dirty="0" smtClean="0">
                <a:solidFill>
                  <a:schemeClr val="bg1"/>
                </a:solidFill>
              </a:rPr>
              <a:t>l-value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Это преобразование называется генерация указателя (</a:t>
            </a:r>
            <a:r>
              <a:rPr lang="en-US" dirty="0" smtClean="0">
                <a:solidFill>
                  <a:schemeClr val="bg1"/>
                </a:solidFill>
              </a:rPr>
              <a:t>pointer generation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Генерация указателя не выполняется, если массив является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Операндом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r>
              <a:rPr lang="ru-RU" dirty="0" smtClean="0">
                <a:solidFill>
                  <a:schemeClr val="bg1"/>
                </a:solidFill>
              </a:rPr>
              <a:t> или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Операндом унарного </a:t>
            </a:r>
            <a:r>
              <a:rPr lang="en-US" dirty="0" smtClean="0">
                <a:solidFill>
                  <a:schemeClr val="bg1"/>
                </a:solidFill>
              </a:rPr>
              <a:t>&amp;</a:t>
            </a:r>
            <a:r>
              <a:rPr lang="ru-RU" dirty="0" smtClean="0">
                <a:solidFill>
                  <a:schemeClr val="bg1"/>
                </a:solidFill>
              </a:rPr>
              <a:t> или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Строковым литералом, инициализирующим массив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21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Неявное преобразование массива в указатель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Кроме случаев, перечисленных ниже, массив </a:t>
            </a:r>
            <a:r>
              <a:rPr lang="ru-RU" dirty="0" smtClean="0"/>
              <a:t>типа Т </a:t>
            </a:r>
            <a:r>
              <a:rPr lang="ru-RU" dirty="0" smtClean="0"/>
              <a:t>неявно преобразуется </a:t>
            </a:r>
            <a:r>
              <a:rPr lang="ru-RU" dirty="0" smtClean="0"/>
              <a:t>в указатель </a:t>
            </a:r>
            <a:r>
              <a:rPr lang="ru-RU" dirty="0" smtClean="0"/>
              <a:t>типа </a:t>
            </a:r>
            <a:r>
              <a:rPr lang="en-US" dirty="0" smtClean="0"/>
              <a:t>T* </a:t>
            </a:r>
            <a:r>
              <a:rPr lang="ru-RU" dirty="0" smtClean="0"/>
              <a:t>на свой нулевой элемент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Этот указатель не является </a:t>
            </a:r>
            <a:r>
              <a:rPr lang="en-US" dirty="0" smtClean="0">
                <a:solidFill>
                  <a:schemeClr val="bg1"/>
                </a:solidFill>
              </a:rPr>
              <a:t>l-value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Это преобразование называется генерация указателя (</a:t>
            </a:r>
            <a:r>
              <a:rPr lang="en-US" dirty="0" smtClean="0">
                <a:solidFill>
                  <a:schemeClr val="bg1"/>
                </a:solidFill>
              </a:rPr>
              <a:t>pointer generation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Генерация указателя не выполняется, если массив является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Операндом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r>
              <a:rPr lang="ru-RU" dirty="0" smtClean="0">
                <a:solidFill>
                  <a:schemeClr val="bg1"/>
                </a:solidFill>
              </a:rPr>
              <a:t> или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Операндом унарного </a:t>
            </a:r>
            <a:r>
              <a:rPr lang="en-US" dirty="0" smtClean="0">
                <a:solidFill>
                  <a:schemeClr val="bg1"/>
                </a:solidFill>
              </a:rPr>
              <a:t>&amp;</a:t>
            </a:r>
            <a:r>
              <a:rPr lang="ru-RU" dirty="0" smtClean="0">
                <a:solidFill>
                  <a:schemeClr val="bg1"/>
                </a:solidFill>
              </a:rPr>
              <a:t> или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Строковым литералом, инициализирующим массив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Неявное преобразование массива в указатель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Кроме случаев, перечисленных ниже, массив </a:t>
            </a:r>
            <a:r>
              <a:rPr lang="ru-RU" dirty="0" smtClean="0"/>
              <a:t>типа Т </a:t>
            </a:r>
            <a:r>
              <a:rPr lang="ru-RU" dirty="0" smtClean="0"/>
              <a:t>неявно преобразуется </a:t>
            </a:r>
            <a:r>
              <a:rPr lang="ru-RU" dirty="0" smtClean="0"/>
              <a:t>в указатель </a:t>
            </a:r>
            <a:r>
              <a:rPr lang="ru-RU" dirty="0" smtClean="0"/>
              <a:t>типа </a:t>
            </a:r>
            <a:r>
              <a:rPr lang="en-US" dirty="0" smtClean="0"/>
              <a:t>T* </a:t>
            </a:r>
            <a:r>
              <a:rPr lang="ru-RU" dirty="0" smtClean="0"/>
              <a:t>на свой нулевой элемент</a:t>
            </a:r>
            <a:endParaRPr lang="ru-RU" dirty="0" smtClean="0"/>
          </a:p>
          <a:p>
            <a:pPr lvl="1"/>
            <a:r>
              <a:rPr lang="ru-RU" dirty="0" smtClean="0"/>
              <a:t>Этот указатель не является </a:t>
            </a:r>
            <a:r>
              <a:rPr lang="en-US" dirty="0" smtClean="0"/>
              <a:t>l-value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Это преобразование называется генерация указателя (</a:t>
            </a:r>
            <a:r>
              <a:rPr lang="en-US" dirty="0" smtClean="0">
                <a:solidFill>
                  <a:schemeClr val="bg1"/>
                </a:solidFill>
              </a:rPr>
              <a:t>pointer generation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Генерация указателя не выполняется, если массив является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Операндом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r>
              <a:rPr lang="ru-RU" dirty="0" smtClean="0">
                <a:solidFill>
                  <a:schemeClr val="bg1"/>
                </a:solidFill>
              </a:rPr>
              <a:t> или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Операндом унарного </a:t>
            </a:r>
            <a:r>
              <a:rPr lang="en-US" dirty="0" smtClean="0">
                <a:solidFill>
                  <a:schemeClr val="bg1"/>
                </a:solidFill>
              </a:rPr>
              <a:t>&amp;</a:t>
            </a:r>
            <a:r>
              <a:rPr lang="ru-RU" dirty="0" smtClean="0">
                <a:solidFill>
                  <a:schemeClr val="bg1"/>
                </a:solidFill>
              </a:rPr>
              <a:t> или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Строковым литералом, инициализирующим массив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96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Неявное преобразование массива в указатель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Кроме случаев, перечисленных ниже, массив </a:t>
            </a:r>
            <a:r>
              <a:rPr lang="ru-RU" dirty="0" smtClean="0"/>
              <a:t>типа Т </a:t>
            </a:r>
            <a:r>
              <a:rPr lang="ru-RU" dirty="0" smtClean="0"/>
              <a:t>неявно преобразуется </a:t>
            </a:r>
            <a:r>
              <a:rPr lang="ru-RU" dirty="0" smtClean="0"/>
              <a:t>в указатель </a:t>
            </a:r>
            <a:r>
              <a:rPr lang="ru-RU" dirty="0" smtClean="0"/>
              <a:t>типа </a:t>
            </a:r>
            <a:r>
              <a:rPr lang="en-US" dirty="0" smtClean="0"/>
              <a:t>T* </a:t>
            </a:r>
            <a:r>
              <a:rPr lang="ru-RU" dirty="0" smtClean="0"/>
              <a:t>на свой нулевой элемент</a:t>
            </a:r>
            <a:endParaRPr lang="ru-RU" dirty="0" smtClean="0"/>
          </a:p>
          <a:p>
            <a:pPr lvl="1"/>
            <a:r>
              <a:rPr lang="ru-RU" dirty="0" smtClean="0"/>
              <a:t>Этот указатель не является </a:t>
            </a:r>
            <a:r>
              <a:rPr lang="en-US" dirty="0" smtClean="0"/>
              <a:t>l-value</a:t>
            </a:r>
            <a:endParaRPr lang="ru-RU" dirty="0" smtClean="0"/>
          </a:p>
          <a:p>
            <a:pPr lvl="1"/>
            <a:r>
              <a:rPr lang="ru-RU" dirty="0" smtClean="0"/>
              <a:t>Это преобразование называется генерация указателя (</a:t>
            </a:r>
            <a:r>
              <a:rPr lang="en-US" dirty="0" smtClean="0"/>
              <a:t>pointer generation</a:t>
            </a:r>
            <a:r>
              <a:rPr lang="ru-RU" dirty="0" smtClean="0"/>
              <a:t>)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Генерация указателя не выполняется, если массив является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Операндом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r>
              <a:rPr lang="ru-RU" dirty="0" smtClean="0">
                <a:solidFill>
                  <a:schemeClr val="bg1"/>
                </a:solidFill>
              </a:rPr>
              <a:t> или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Операндом унарного </a:t>
            </a:r>
            <a:r>
              <a:rPr lang="en-US" dirty="0" smtClean="0">
                <a:solidFill>
                  <a:schemeClr val="bg1"/>
                </a:solidFill>
              </a:rPr>
              <a:t>&amp;</a:t>
            </a:r>
            <a:r>
              <a:rPr lang="ru-RU" dirty="0" smtClean="0">
                <a:solidFill>
                  <a:schemeClr val="bg1"/>
                </a:solidFill>
              </a:rPr>
              <a:t> или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Строковым литералом, инициализирующим массив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632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Неявное преобразование массива в указатель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Кроме случаев, перечисленных ниже, массив </a:t>
            </a:r>
            <a:r>
              <a:rPr lang="ru-RU" dirty="0" smtClean="0"/>
              <a:t>типа Т </a:t>
            </a:r>
            <a:r>
              <a:rPr lang="ru-RU" dirty="0" smtClean="0"/>
              <a:t>неявно преобразуется </a:t>
            </a:r>
            <a:r>
              <a:rPr lang="ru-RU" dirty="0" smtClean="0"/>
              <a:t>в указатель </a:t>
            </a:r>
            <a:r>
              <a:rPr lang="ru-RU" dirty="0" smtClean="0"/>
              <a:t>типа </a:t>
            </a:r>
            <a:r>
              <a:rPr lang="en-US" dirty="0" smtClean="0"/>
              <a:t>T* </a:t>
            </a:r>
            <a:r>
              <a:rPr lang="ru-RU" dirty="0" smtClean="0"/>
              <a:t>на свой нулевой элемент</a:t>
            </a:r>
            <a:endParaRPr lang="ru-RU" dirty="0" smtClean="0"/>
          </a:p>
          <a:p>
            <a:pPr lvl="1"/>
            <a:r>
              <a:rPr lang="ru-RU" dirty="0" smtClean="0"/>
              <a:t>Этот указатель не является </a:t>
            </a:r>
            <a:r>
              <a:rPr lang="en-US" dirty="0" smtClean="0"/>
              <a:t>l-value</a:t>
            </a:r>
            <a:endParaRPr lang="ru-RU" dirty="0" smtClean="0"/>
          </a:p>
          <a:p>
            <a:pPr lvl="1"/>
            <a:r>
              <a:rPr lang="ru-RU" dirty="0" smtClean="0"/>
              <a:t>Это преобразование называется генерация указателя (</a:t>
            </a:r>
            <a:r>
              <a:rPr lang="en-US" dirty="0" smtClean="0"/>
              <a:t>pointer generation</a:t>
            </a:r>
            <a:r>
              <a:rPr lang="ru-RU" dirty="0" smtClean="0"/>
              <a:t>)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Генерация указателя не выполняется, если массив является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Операндом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r>
              <a:rPr lang="ru-RU" dirty="0" smtClean="0">
                <a:solidFill>
                  <a:schemeClr val="bg1"/>
                </a:solidFill>
              </a:rPr>
              <a:t> или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Операндом унарного </a:t>
            </a:r>
            <a:r>
              <a:rPr lang="en-US" dirty="0" smtClean="0">
                <a:solidFill>
                  <a:schemeClr val="bg1"/>
                </a:solidFill>
              </a:rPr>
              <a:t>&amp;</a:t>
            </a:r>
            <a:r>
              <a:rPr lang="ru-RU" dirty="0" smtClean="0">
                <a:solidFill>
                  <a:schemeClr val="bg1"/>
                </a:solidFill>
              </a:rPr>
              <a:t> или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Строковым литералом, инициализирующим массив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346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Неявное преобразование массива в указатель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Кроме случаев, перечисленных ниже, массив </a:t>
            </a:r>
            <a:r>
              <a:rPr lang="ru-RU" dirty="0" smtClean="0"/>
              <a:t>типа Т </a:t>
            </a:r>
            <a:r>
              <a:rPr lang="ru-RU" dirty="0" smtClean="0"/>
              <a:t>неявно преобразуется </a:t>
            </a:r>
            <a:r>
              <a:rPr lang="ru-RU" dirty="0" smtClean="0"/>
              <a:t>в указатель </a:t>
            </a:r>
            <a:r>
              <a:rPr lang="ru-RU" dirty="0" smtClean="0"/>
              <a:t>типа </a:t>
            </a:r>
            <a:r>
              <a:rPr lang="en-US" dirty="0" smtClean="0"/>
              <a:t>T* </a:t>
            </a:r>
            <a:r>
              <a:rPr lang="ru-RU" dirty="0" smtClean="0"/>
              <a:t>на свой нулевой элемент</a:t>
            </a:r>
            <a:endParaRPr lang="ru-RU" dirty="0" smtClean="0"/>
          </a:p>
          <a:p>
            <a:pPr lvl="1"/>
            <a:r>
              <a:rPr lang="ru-RU" dirty="0" smtClean="0"/>
              <a:t>Этот указатель не является </a:t>
            </a:r>
            <a:r>
              <a:rPr lang="en-US" dirty="0" smtClean="0"/>
              <a:t>l-value</a:t>
            </a:r>
            <a:endParaRPr lang="ru-RU" dirty="0" smtClean="0"/>
          </a:p>
          <a:p>
            <a:pPr lvl="1"/>
            <a:r>
              <a:rPr lang="ru-RU" dirty="0" smtClean="0"/>
              <a:t>Это преобразование называется генерация указателя (</a:t>
            </a:r>
            <a:r>
              <a:rPr lang="en-US" dirty="0" smtClean="0"/>
              <a:t>pointer generation</a:t>
            </a:r>
            <a:r>
              <a:rPr lang="ru-RU" dirty="0" smtClean="0"/>
              <a:t>)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Генерация указателя не выполняется, если массив является</a:t>
            </a:r>
            <a:endParaRPr lang="ru-RU" dirty="0" smtClean="0"/>
          </a:p>
          <a:p>
            <a:pPr lvl="1"/>
            <a:r>
              <a:rPr lang="ru-RU" dirty="0" smtClean="0"/>
              <a:t>Операндом </a:t>
            </a:r>
            <a:r>
              <a:rPr lang="en-US" dirty="0" err="1" smtClean="0"/>
              <a:t>sizeof</a:t>
            </a:r>
            <a:r>
              <a:rPr lang="ru-RU" dirty="0" smtClean="0"/>
              <a:t> или</a:t>
            </a:r>
            <a:endParaRPr lang="en-US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Операндом унарного </a:t>
            </a:r>
            <a:r>
              <a:rPr lang="en-US" dirty="0" smtClean="0">
                <a:solidFill>
                  <a:schemeClr val="bg1"/>
                </a:solidFill>
              </a:rPr>
              <a:t>&amp;</a:t>
            </a:r>
            <a:r>
              <a:rPr lang="ru-RU" dirty="0" smtClean="0">
                <a:solidFill>
                  <a:schemeClr val="bg1"/>
                </a:solidFill>
              </a:rPr>
              <a:t> или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Строковым литералом, инициализирующим массив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39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Прост</a:t>
            </a:r>
            <a:r>
              <a:rPr lang="ru-RU" dirty="0" smtClean="0"/>
              <a:t>ые сведения про преобразование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Неявное преобразование тип</a:t>
            </a:r>
            <a:r>
              <a:rPr lang="ru-RU" dirty="0"/>
              <a:t>а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Автоматически выполняется над </a:t>
            </a:r>
            <a:r>
              <a:rPr lang="ru-RU" dirty="0" smtClean="0"/>
              <a:t>операндами многих операций</a:t>
            </a:r>
          </a:p>
          <a:p>
            <a:pPr lvl="2"/>
            <a:r>
              <a:rPr lang="ru-RU" dirty="0" smtClean="0"/>
              <a:t>Например, арифметических, сравнения, присваивания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Явное </a:t>
            </a:r>
            <a:r>
              <a:rPr lang="ru-RU" dirty="0">
                <a:solidFill>
                  <a:schemeClr val="bg1"/>
                </a:solidFill>
              </a:rPr>
              <a:t>преобразование </a:t>
            </a:r>
            <a:r>
              <a:rPr lang="ru-RU" dirty="0" smtClean="0">
                <a:solidFill>
                  <a:schemeClr val="bg1"/>
                </a:solidFill>
              </a:rPr>
              <a:t>типа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Операция </a:t>
            </a:r>
            <a:r>
              <a:rPr lang="en-US" dirty="0" smtClean="0">
                <a:solidFill>
                  <a:schemeClr val="bg1"/>
                </a:solidFill>
              </a:rPr>
              <a:t>(T) </a:t>
            </a:r>
            <a:r>
              <a:rPr lang="ru-RU" dirty="0" smtClean="0">
                <a:solidFill>
                  <a:schemeClr val="bg1"/>
                </a:solidFill>
              </a:rPr>
              <a:t>преобразует свой операнд к типу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Если типы </a:t>
            </a:r>
            <a:r>
              <a:rPr lang="en-US" dirty="0" smtClean="0">
                <a:solidFill>
                  <a:schemeClr val="bg1"/>
                </a:solidFill>
              </a:rPr>
              <a:t>T1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T2 </a:t>
            </a:r>
            <a:r>
              <a:rPr lang="ru-RU" dirty="0" smtClean="0">
                <a:solidFill>
                  <a:schemeClr val="bg1"/>
                </a:solidFill>
              </a:rPr>
              <a:t>совместимы (хранятся в памяти одинаковым способом), то п</a:t>
            </a:r>
            <a:r>
              <a:rPr lang="ru-RU" dirty="0" smtClean="0">
                <a:solidFill>
                  <a:schemeClr val="bg1"/>
                </a:solidFill>
              </a:rPr>
              <a:t>реобразование </a:t>
            </a:r>
            <a:r>
              <a:rPr lang="en-US" dirty="0" smtClean="0">
                <a:solidFill>
                  <a:schemeClr val="bg1"/>
                </a:solidFill>
              </a:rPr>
              <a:t>T1 &lt;-&gt; T2 </a:t>
            </a:r>
            <a:r>
              <a:rPr lang="ru-RU" dirty="0" smtClean="0">
                <a:solidFill>
                  <a:schemeClr val="bg1"/>
                </a:solidFill>
              </a:rPr>
              <a:t>сохраняет </a:t>
            </a:r>
            <a:r>
              <a:rPr lang="ru-RU" dirty="0" smtClean="0">
                <a:solidFill>
                  <a:schemeClr val="bg1"/>
                </a:solidFill>
              </a:rPr>
              <a:t>значение и представление значения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06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Неявное преобразование массива в указатель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Кроме случаев, перечисленных ниже, массив </a:t>
            </a:r>
            <a:r>
              <a:rPr lang="ru-RU" dirty="0" smtClean="0"/>
              <a:t>типа Т </a:t>
            </a:r>
            <a:r>
              <a:rPr lang="ru-RU" dirty="0" smtClean="0"/>
              <a:t>неявно преобразуется </a:t>
            </a:r>
            <a:r>
              <a:rPr lang="ru-RU" dirty="0" smtClean="0"/>
              <a:t>в указатель </a:t>
            </a:r>
            <a:r>
              <a:rPr lang="ru-RU" dirty="0" smtClean="0"/>
              <a:t>типа </a:t>
            </a:r>
            <a:r>
              <a:rPr lang="en-US" dirty="0" smtClean="0"/>
              <a:t>T* </a:t>
            </a:r>
            <a:r>
              <a:rPr lang="ru-RU" dirty="0" smtClean="0"/>
              <a:t>на свой нулевой элемент</a:t>
            </a:r>
            <a:endParaRPr lang="ru-RU" dirty="0" smtClean="0"/>
          </a:p>
          <a:p>
            <a:pPr lvl="1"/>
            <a:r>
              <a:rPr lang="ru-RU" dirty="0" smtClean="0"/>
              <a:t>Этот указатель не является </a:t>
            </a:r>
            <a:r>
              <a:rPr lang="en-US" dirty="0" smtClean="0"/>
              <a:t>l-value</a:t>
            </a:r>
            <a:endParaRPr lang="ru-RU" dirty="0" smtClean="0"/>
          </a:p>
          <a:p>
            <a:pPr lvl="1"/>
            <a:r>
              <a:rPr lang="ru-RU" dirty="0" smtClean="0"/>
              <a:t>Это преобразование называется генерация указателя (</a:t>
            </a:r>
            <a:r>
              <a:rPr lang="en-US" dirty="0" smtClean="0"/>
              <a:t>pointer generation</a:t>
            </a:r>
            <a:r>
              <a:rPr lang="ru-RU" dirty="0" smtClean="0"/>
              <a:t>)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Генерация указателя не выполняется, если массив является</a:t>
            </a:r>
            <a:endParaRPr lang="ru-RU" dirty="0" smtClean="0"/>
          </a:p>
          <a:p>
            <a:pPr lvl="1"/>
            <a:r>
              <a:rPr lang="ru-RU" dirty="0" smtClean="0"/>
              <a:t>Операндом </a:t>
            </a:r>
            <a:r>
              <a:rPr lang="en-US" dirty="0" err="1" smtClean="0"/>
              <a:t>sizeof</a:t>
            </a:r>
            <a:r>
              <a:rPr lang="ru-RU" dirty="0" smtClean="0"/>
              <a:t> или</a:t>
            </a:r>
            <a:endParaRPr lang="en-US" dirty="0" smtClean="0"/>
          </a:p>
          <a:p>
            <a:pPr lvl="1"/>
            <a:r>
              <a:rPr lang="ru-RU" dirty="0" smtClean="0"/>
              <a:t>Операндом унарного </a:t>
            </a:r>
            <a:r>
              <a:rPr lang="en-US" dirty="0" smtClean="0"/>
              <a:t>&amp;</a:t>
            </a:r>
            <a:r>
              <a:rPr lang="ru-RU" dirty="0" smtClean="0"/>
              <a:t> или</a:t>
            </a:r>
            <a:endParaRPr lang="en-US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Строковым литералом, инициализирующим массив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579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Неявное преобразование массива в указатель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Кроме случаев, перечисленных ниже, массив </a:t>
            </a:r>
            <a:r>
              <a:rPr lang="ru-RU" dirty="0" smtClean="0"/>
              <a:t>типа Т </a:t>
            </a:r>
            <a:r>
              <a:rPr lang="ru-RU" dirty="0" smtClean="0"/>
              <a:t>неявно преобразуется </a:t>
            </a:r>
            <a:r>
              <a:rPr lang="ru-RU" dirty="0" smtClean="0"/>
              <a:t>в указатель </a:t>
            </a:r>
            <a:r>
              <a:rPr lang="ru-RU" dirty="0" smtClean="0"/>
              <a:t>типа </a:t>
            </a:r>
            <a:r>
              <a:rPr lang="en-US" dirty="0" smtClean="0"/>
              <a:t>T* </a:t>
            </a:r>
            <a:r>
              <a:rPr lang="ru-RU" dirty="0" smtClean="0"/>
              <a:t>на свой нулевой элемент</a:t>
            </a:r>
            <a:endParaRPr lang="ru-RU" dirty="0" smtClean="0"/>
          </a:p>
          <a:p>
            <a:pPr lvl="1"/>
            <a:r>
              <a:rPr lang="ru-RU" dirty="0" smtClean="0"/>
              <a:t>Этот указатель не является </a:t>
            </a:r>
            <a:r>
              <a:rPr lang="en-US" dirty="0" smtClean="0"/>
              <a:t>l-value</a:t>
            </a:r>
            <a:endParaRPr lang="ru-RU" dirty="0" smtClean="0"/>
          </a:p>
          <a:p>
            <a:pPr lvl="1"/>
            <a:r>
              <a:rPr lang="ru-RU" dirty="0" smtClean="0"/>
              <a:t>Это преобразование называется генерация указателя (</a:t>
            </a:r>
            <a:r>
              <a:rPr lang="en-US" dirty="0" smtClean="0"/>
              <a:t>pointer generation</a:t>
            </a:r>
            <a:r>
              <a:rPr lang="ru-RU" dirty="0" smtClean="0"/>
              <a:t>)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Генерация указателя не выполняется, если массив является</a:t>
            </a:r>
            <a:endParaRPr lang="ru-RU" dirty="0" smtClean="0"/>
          </a:p>
          <a:p>
            <a:pPr lvl="1"/>
            <a:r>
              <a:rPr lang="ru-RU" dirty="0" smtClean="0"/>
              <a:t>Операндом </a:t>
            </a:r>
            <a:r>
              <a:rPr lang="en-US" dirty="0" err="1" smtClean="0"/>
              <a:t>sizeof</a:t>
            </a:r>
            <a:r>
              <a:rPr lang="ru-RU" dirty="0" smtClean="0"/>
              <a:t> или</a:t>
            </a:r>
            <a:endParaRPr lang="en-US" dirty="0" smtClean="0"/>
          </a:p>
          <a:p>
            <a:pPr lvl="1"/>
            <a:r>
              <a:rPr lang="ru-RU" dirty="0" smtClean="0"/>
              <a:t>Операндом унарного </a:t>
            </a:r>
            <a:r>
              <a:rPr lang="en-US" dirty="0" smtClean="0"/>
              <a:t>&amp;</a:t>
            </a:r>
            <a:r>
              <a:rPr lang="ru-RU" dirty="0" smtClean="0"/>
              <a:t> или</a:t>
            </a:r>
            <a:endParaRPr lang="en-US" dirty="0" smtClean="0"/>
          </a:p>
          <a:p>
            <a:pPr lvl="1"/>
            <a:r>
              <a:rPr lang="ru-RU" dirty="0" smtClean="0"/>
              <a:t>Строковым литералом, инициализирующим массив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567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Неявное преобразование </a:t>
            </a:r>
            <a:r>
              <a:rPr lang="ru-RU" dirty="0" smtClean="0"/>
              <a:t>функциональных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Кроме случаев, перечисленны</a:t>
            </a:r>
            <a:r>
              <a:rPr lang="ru-RU" dirty="0" smtClean="0">
                <a:solidFill>
                  <a:schemeClr val="bg1"/>
                </a:solidFill>
              </a:rPr>
              <a:t>х ниже, т</a:t>
            </a:r>
            <a:r>
              <a:rPr lang="ru-RU" dirty="0" smtClean="0">
                <a:solidFill>
                  <a:schemeClr val="bg1"/>
                </a:solidFill>
              </a:rPr>
              <a:t>ип «функция</a:t>
            </a:r>
            <a:r>
              <a:rPr lang="ru-RU" dirty="0" smtClean="0">
                <a:solidFill>
                  <a:schemeClr val="bg1"/>
                </a:solidFill>
              </a:rPr>
              <a:t>, возвращающая Т», преобразуется к типу «указатель на функцию, возвращающую Т»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Преобразование в указатель на функцию не выполняется для выражения, являющегося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</a:t>
            </a:r>
            <a:r>
              <a:rPr lang="ru-RU" dirty="0" smtClean="0">
                <a:solidFill>
                  <a:schemeClr val="bg1"/>
                </a:solidFill>
              </a:rPr>
              <a:t>перандом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Операнду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r>
              <a:rPr lang="ru-RU" dirty="0" smtClean="0">
                <a:solidFill>
                  <a:schemeClr val="bg1"/>
                </a:solidFill>
              </a:rPr>
              <a:t> запрещено иметь функциональный тип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Операндом </a:t>
            </a:r>
            <a:r>
              <a:rPr lang="ru-RU" dirty="0" smtClean="0">
                <a:solidFill>
                  <a:schemeClr val="bg1"/>
                </a:solidFill>
              </a:rPr>
              <a:t>унарного </a:t>
            </a:r>
            <a:r>
              <a:rPr lang="en-US" dirty="0" smtClean="0">
                <a:solidFill>
                  <a:schemeClr val="bg1"/>
                </a:solidFill>
              </a:rPr>
              <a:t>&amp;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6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Неявное преобразование </a:t>
            </a:r>
            <a:r>
              <a:rPr lang="ru-RU" dirty="0" smtClean="0"/>
              <a:t>функциональных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Кроме случаев, перечисленны</a:t>
            </a:r>
            <a:r>
              <a:rPr lang="ru-RU" dirty="0" smtClean="0"/>
              <a:t>х ниже, т</a:t>
            </a:r>
            <a:r>
              <a:rPr lang="ru-RU" dirty="0" smtClean="0"/>
              <a:t>ип «функция», </a:t>
            </a:r>
            <a:r>
              <a:rPr lang="ru-RU" dirty="0" smtClean="0"/>
              <a:t>преобразуется к типу «указатель на </a:t>
            </a:r>
            <a:r>
              <a:rPr lang="ru-RU" dirty="0" smtClean="0"/>
              <a:t>функцию»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Преобразование в указатель на функцию не выполняется для выражения, являющегося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</a:t>
            </a:r>
            <a:r>
              <a:rPr lang="ru-RU" dirty="0" smtClean="0">
                <a:solidFill>
                  <a:schemeClr val="bg1"/>
                </a:solidFill>
              </a:rPr>
              <a:t>перандом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Операнду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r>
              <a:rPr lang="ru-RU" dirty="0" smtClean="0">
                <a:solidFill>
                  <a:schemeClr val="bg1"/>
                </a:solidFill>
              </a:rPr>
              <a:t> запрещено иметь функциональный тип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Операндом </a:t>
            </a:r>
            <a:r>
              <a:rPr lang="ru-RU" dirty="0" smtClean="0">
                <a:solidFill>
                  <a:schemeClr val="bg1"/>
                </a:solidFill>
              </a:rPr>
              <a:t>унарного </a:t>
            </a:r>
            <a:r>
              <a:rPr lang="en-US" dirty="0" smtClean="0">
                <a:solidFill>
                  <a:schemeClr val="bg1"/>
                </a:solidFill>
              </a:rPr>
              <a:t>&amp;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08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Неявное преобразование </a:t>
            </a:r>
            <a:r>
              <a:rPr lang="ru-RU" dirty="0" smtClean="0"/>
              <a:t>функциональных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Кроме случаев, перечисленны</a:t>
            </a:r>
            <a:r>
              <a:rPr lang="ru-RU" dirty="0" smtClean="0"/>
              <a:t>х ниже, т</a:t>
            </a:r>
            <a:r>
              <a:rPr lang="ru-RU" dirty="0" smtClean="0"/>
              <a:t>ип «функция», </a:t>
            </a:r>
            <a:r>
              <a:rPr lang="ru-RU" dirty="0" smtClean="0"/>
              <a:t>преобразуется к типу «указатель на </a:t>
            </a:r>
            <a:r>
              <a:rPr lang="ru-RU" dirty="0" smtClean="0"/>
              <a:t>функцию»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Преобразование в указатель на функцию не выполняется для выражения, являющегося</a:t>
            </a:r>
            <a:endParaRPr lang="ru-RU" dirty="0" smtClean="0"/>
          </a:p>
          <a:p>
            <a:pPr lvl="1"/>
            <a:r>
              <a:rPr lang="ru-RU" dirty="0">
                <a:solidFill>
                  <a:schemeClr val="bg1"/>
                </a:solidFill>
              </a:rPr>
              <a:t>О</a:t>
            </a:r>
            <a:r>
              <a:rPr lang="ru-RU" dirty="0" smtClean="0">
                <a:solidFill>
                  <a:schemeClr val="bg1"/>
                </a:solidFill>
              </a:rPr>
              <a:t>перандом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Операнду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r>
              <a:rPr lang="ru-RU" dirty="0" smtClean="0">
                <a:solidFill>
                  <a:schemeClr val="bg1"/>
                </a:solidFill>
              </a:rPr>
              <a:t> запрещено иметь функциональный тип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Операндом </a:t>
            </a:r>
            <a:r>
              <a:rPr lang="ru-RU" dirty="0" smtClean="0">
                <a:solidFill>
                  <a:schemeClr val="bg1"/>
                </a:solidFill>
              </a:rPr>
              <a:t>унарного </a:t>
            </a:r>
            <a:r>
              <a:rPr lang="en-US" dirty="0" smtClean="0">
                <a:solidFill>
                  <a:schemeClr val="bg1"/>
                </a:solidFill>
              </a:rPr>
              <a:t>&amp;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40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Неявное преобразование </a:t>
            </a:r>
            <a:r>
              <a:rPr lang="ru-RU" dirty="0" smtClean="0"/>
              <a:t>функциональных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Кроме случаев, перечисленны</a:t>
            </a:r>
            <a:r>
              <a:rPr lang="ru-RU" dirty="0" smtClean="0"/>
              <a:t>х ниже, т</a:t>
            </a:r>
            <a:r>
              <a:rPr lang="ru-RU" dirty="0" smtClean="0"/>
              <a:t>ип «функция», </a:t>
            </a:r>
            <a:r>
              <a:rPr lang="ru-RU" dirty="0" smtClean="0"/>
              <a:t>преобразуется к типу «указатель на </a:t>
            </a:r>
            <a:r>
              <a:rPr lang="ru-RU" dirty="0" smtClean="0"/>
              <a:t>функцию»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Преобразование в указатель на функцию не выполняется для выражения, являющегося</a:t>
            </a:r>
            <a:endParaRPr lang="ru-RU" dirty="0" smtClean="0"/>
          </a:p>
          <a:p>
            <a:pPr lvl="1"/>
            <a:r>
              <a:rPr lang="ru-RU" dirty="0"/>
              <a:t>О</a:t>
            </a:r>
            <a:r>
              <a:rPr lang="ru-RU" dirty="0" smtClean="0"/>
              <a:t>перандом </a:t>
            </a:r>
            <a:r>
              <a:rPr lang="en-US" dirty="0" err="1" smtClean="0"/>
              <a:t>sizeof</a:t>
            </a:r>
            <a:endParaRPr lang="ru-RU" dirty="0" smtClean="0"/>
          </a:p>
          <a:p>
            <a:pPr lvl="2"/>
            <a:r>
              <a:rPr lang="ru-RU" dirty="0" smtClean="0"/>
              <a:t>Операнду </a:t>
            </a:r>
            <a:r>
              <a:rPr lang="en-US" dirty="0" err="1" smtClean="0"/>
              <a:t>sizeof</a:t>
            </a:r>
            <a:r>
              <a:rPr lang="ru-RU" dirty="0" smtClean="0"/>
              <a:t> запрещено иметь функциональный тип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Операндом </a:t>
            </a:r>
            <a:r>
              <a:rPr lang="ru-RU" dirty="0" smtClean="0">
                <a:solidFill>
                  <a:schemeClr val="bg1"/>
                </a:solidFill>
              </a:rPr>
              <a:t>унарного </a:t>
            </a:r>
            <a:r>
              <a:rPr lang="en-US" dirty="0" smtClean="0">
                <a:solidFill>
                  <a:schemeClr val="bg1"/>
                </a:solidFill>
              </a:rPr>
              <a:t>&amp;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2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Неявное преобразование </a:t>
            </a:r>
            <a:r>
              <a:rPr lang="ru-RU" dirty="0" smtClean="0"/>
              <a:t>функциональных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Кроме случаев, перечисленны</a:t>
            </a:r>
            <a:r>
              <a:rPr lang="ru-RU" dirty="0" smtClean="0"/>
              <a:t>х ниже, т</a:t>
            </a:r>
            <a:r>
              <a:rPr lang="ru-RU" dirty="0" smtClean="0"/>
              <a:t>ип «функция», </a:t>
            </a:r>
            <a:r>
              <a:rPr lang="ru-RU" dirty="0" smtClean="0"/>
              <a:t>преобразуется к типу «указатель на </a:t>
            </a:r>
            <a:r>
              <a:rPr lang="ru-RU" dirty="0" smtClean="0"/>
              <a:t>функцию»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Преобразование в указатель на функцию не выполняется для выражения, являющегося</a:t>
            </a:r>
            <a:endParaRPr lang="ru-RU" dirty="0" smtClean="0"/>
          </a:p>
          <a:p>
            <a:pPr lvl="1"/>
            <a:r>
              <a:rPr lang="ru-RU" dirty="0"/>
              <a:t>О</a:t>
            </a:r>
            <a:r>
              <a:rPr lang="ru-RU" dirty="0" smtClean="0"/>
              <a:t>перандом </a:t>
            </a:r>
            <a:r>
              <a:rPr lang="en-US" dirty="0" err="1" smtClean="0"/>
              <a:t>sizeof</a:t>
            </a:r>
            <a:endParaRPr lang="ru-RU" dirty="0" smtClean="0"/>
          </a:p>
          <a:p>
            <a:pPr lvl="2"/>
            <a:r>
              <a:rPr lang="ru-RU" dirty="0" smtClean="0"/>
              <a:t>Операнду </a:t>
            </a:r>
            <a:r>
              <a:rPr lang="en-US" dirty="0" err="1" smtClean="0"/>
              <a:t>sizeof</a:t>
            </a:r>
            <a:r>
              <a:rPr lang="ru-RU" dirty="0" smtClean="0"/>
              <a:t> запрещено иметь функциональный тип</a:t>
            </a:r>
          </a:p>
          <a:p>
            <a:pPr lvl="1"/>
            <a:r>
              <a:rPr lang="ru-RU" dirty="0"/>
              <a:t>Операндом </a:t>
            </a:r>
            <a:r>
              <a:rPr lang="ru-RU" dirty="0" smtClean="0"/>
              <a:t>унарного </a:t>
            </a:r>
            <a:r>
              <a:rPr lang="en-US" dirty="0" smtClean="0"/>
              <a:t>&amp;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797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[</a:t>
            </a:r>
            <a:r>
              <a:rPr lang="ru-RU" dirty="0" smtClean="0"/>
              <a:t>Явные и неявные</a:t>
            </a:r>
            <a:r>
              <a:rPr lang="en-US" dirty="0" smtClean="0"/>
              <a:t>]</a:t>
            </a:r>
            <a:r>
              <a:rPr lang="ru-RU" dirty="0" smtClean="0"/>
              <a:t> преобразования </a:t>
            </a:r>
            <a:r>
              <a:rPr lang="ru-RU" dirty="0" smtClean="0"/>
              <a:t>типа </a:t>
            </a:r>
            <a:r>
              <a:rPr lang="en-US" dirty="0" smtClean="0"/>
              <a:t>void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void </a:t>
            </a:r>
            <a:r>
              <a:rPr lang="ru-RU" dirty="0" smtClean="0">
                <a:solidFill>
                  <a:schemeClr val="bg1"/>
                </a:solidFill>
              </a:rPr>
              <a:t>нельзя </a:t>
            </a:r>
            <a:r>
              <a:rPr lang="ru-RU" dirty="0" smtClean="0">
                <a:solidFill>
                  <a:schemeClr val="bg1"/>
                </a:solidFill>
              </a:rPr>
              <a:t>преобразовать ни в какой другой тип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Любой тип можно преобразовать к </a:t>
            </a:r>
            <a:r>
              <a:rPr lang="en-US" dirty="0" smtClean="0">
                <a:solidFill>
                  <a:schemeClr val="bg1"/>
                </a:solidFill>
              </a:rPr>
              <a:t>void</a:t>
            </a:r>
            <a:r>
              <a:rPr lang="ru-RU" dirty="0" smtClean="0">
                <a:solidFill>
                  <a:schemeClr val="bg1"/>
                </a:solidFill>
              </a:rPr>
              <a:t> при этом значение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Вычисляется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Так как вычисление может иметь побочные эффекты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Становится недоступным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Преобразование к </a:t>
            </a:r>
            <a:r>
              <a:rPr lang="en-US" dirty="0" smtClean="0">
                <a:solidFill>
                  <a:schemeClr val="bg1"/>
                </a:solidFill>
              </a:rPr>
              <a:t>void </a:t>
            </a:r>
            <a:r>
              <a:rPr lang="ru-RU" dirty="0" smtClean="0">
                <a:solidFill>
                  <a:schemeClr val="bg1"/>
                </a:solidFill>
              </a:rPr>
              <a:t>неявно выполняется над значением любого выражения, за которым следует 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66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</a:t>
            </a:r>
            <a:r>
              <a:rPr lang="ru-RU" dirty="0"/>
              <a:t>Явные и неявные</a:t>
            </a:r>
            <a:r>
              <a:rPr lang="en-US" dirty="0"/>
              <a:t>]</a:t>
            </a:r>
            <a:r>
              <a:rPr lang="ru-RU" dirty="0" smtClean="0"/>
              <a:t> </a:t>
            </a:r>
            <a:r>
              <a:rPr lang="ru-RU" dirty="0"/>
              <a:t>преобразования типа </a:t>
            </a:r>
            <a:r>
              <a:rPr lang="en-US" dirty="0"/>
              <a:t>void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Тип </a:t>
            </a:r>
            <a:r>
              <a:rPr lang="en-US" dirty="0" smtClean="0"/>
              <a:t>void </a:t>
            </a:r>
            <a:r>
              <a:rPr lang="ru-RU" dirty="0" smtClean="0"/>
              <a:t>нельзя </a:t>
            </a:r>
            <a:r>
              <a:rPr lang="ru-RU" dirty="0" smtClean="0"/>
              <a:t>преобразовать ни в какой другой тип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Любой тип можно преобразовать к </a:t>
            </a:r>
            <a:r>
              <a:rPr lang="en-US" dirty="0" smtClean="0">
                <a:solidFill>
                  <a:schemeClr val="bg1"/>
                </a:solidFill>
              </a:rPr>
              <a:t>void</a:t>
            </a:r>
            <a:r>
              <a:rPr lang="ru-RU" dirty="0" smtClean="0">
                <a:solidFill>
                  <a:schemeClr val="bg1"/>
                </a:solidFill>
              </a:rPr>
              <a:t> при этом значение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Вычисляется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Так как вычисление может иметь побочные эффекты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Становится недоступным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Преобразование к </a:t>
            </a:r>
            <a:r>
              <a:rPr lang="en-US" dirty="0" smtClean="0">
                <a:solidFill>
                  <a:schemeClr val="bg1"/>
                </a:solidFill>
              </a:rPr>
              <a:t>void </a:t>
            </a:r>
            <a:r>
              <a:rPr lang="ru-RU" dirty="0" smtClean="0">
                <a:solidFill>
                  <a:schemeClr val="bg1"/>
                </a:solidFill>
              </a:rPr>
              <a:t>неявно выполняется над значением любого выражения, за которым следует 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32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</a:t>
            </a:r>
            <a:r>
              <a:rPr lang="ru-RU" dirty="0"/>
              <a:t>Явные и неявные</a:t>
            </a:r>
            <a:r>
              <a:rPr lang="en-US" dirty="0"/>
              <a:t>]</a:t>
            </a:r>
            <a:r>
              <a:rPr lang="ru-RU" dirty="0"/>
              <a:t> </a:t>
            </a:r>
            <a:r>
              <a:rPr lang="ru-RU" dirty="0" smtClean="0"/>
              <a:t>преобразования </a:t>
            </a:r>
            <a:r>
              <a:rPr lang="ru-RU" dirty="0"/>
              <a:t>типа </a:t>
            </a:r>
            <a:r>
              <a:rPr lang="en-US" dirty="0"/>
              <a:t>void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Тип </a:t>
            </a:r>
            <a:r>
              <a:rPr lang="en-US" dirty="0" smtClean="0"/>
              <a:t>void </a:t>
            </a:r>
            <a:r>
              <a:rPr lang="ru-RU" dirty="0" smtClean="0"/>
              <a:t>нельзя </a:t>
            </a:r>
            <a:r>
              <a:rPr lang="ru-RU" dirty="0" smtClean="0"/>
              <a:t>преобразовать ни в какой другой тип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Любой тип можно преобразовать к </a:t>
            </a:r>
            <a:r>
              <a:rPr lang="en-US" dirty="0" smtClean="0"/>
              <a:t>void</a:t>
            </a:r>
            <a:r>
              <a:rPr lang="ru-RU" dirty="0" smtClean="0"/>
              <a:t> при этом значение</a:t>
            </a:r>
            <a:endParaRPr lang="en-US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Вычисляется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Так как вычисление может иметь побочные эффекты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Становится недоступным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Преобразование к </a:t>
            </a:r>
            <a:r>
              <a:rPr lang="en-US" dirty="0" smtClean="0">
                <a:solidFill>
                  <a:schemeClr val="bg1"/>
                </a:solidFill>
              </a:rPr>
              <a:t>void </a:t>
            </a:r>
            <a:r>
              <a:rPr lang="ru-RU" dirty="0" smtClean="0">
                <a:solidFill>
                  <a:schemeClr val="bg1"/>
                </a:solidFill>
              </a:rPr>
              <a:t>неявно выполняется над значением любого выражения, за которым следует 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34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Прост</a:t>
            </a:r>
            <a:r>
              <a:rPr lang="ru-RU" dirty="0" smtClean="0"/>
              <a:t>ые сведения про преобразование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Неявное преобразование тип</a:t>
            </a:r>
            <a:r>
              <a:rPr lang="ru-RU" dirty="0"/>
              <a:t>а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Автоматически выполняется над </a:t>
            </a:r>
            <a:r>
              <a:rPr lang="ru-RU" dirty="0" smtClean="0"/>
              <a:t>операндами многих операций</a:t>
            </a:r>
          </a:p>
          <a:p>
            <a:pPr lvl="2"/>
            <a:r>
              <a:rPr lang="ru-RU" dirty="0" smtClean="0"/>
              <a:t>Например, арифметических, сравнения, присваивания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Явное </a:t>
            </a:r>
            <a:r>
              <a:rPr lang="ru-RU" dirty="0"/>
              <a:t>преобразование </a:t>
            </a:r>
            <a:r>
              <a:rPr lang="ru-RU" dirty="0" smtClean="0"/>
              <a:t>типа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Операция </a:t>
            </a:r>
            <a:r>
              <a:rPr lang="en-US" dirty="0" smtClean="0">
                <a:solidFill>
                  <a:schemeClr val="bg1"/>
                </a:solidFill>
              </a:rPr>
              <a:t>(T) </a:t>
            </a:r>
            <a:r>
              <a:rPr lang="ru-RU" dirty="0" smtClean="0">
                <a:solidFill>
                  <a:schemeClr val="bg1"/>
                </a:solidFill>
              </a:rPr>
              <a:t>преобразует свой операнд к типу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Если типы </a:t>
            </a:r>
            <a:r>
              <a:rPr lang="en-US" dirty="0" smtClean="0">
                <a:solidFill>
                  <a:schemeClr val="bg1"/>
                </a:solidFill>
              </a:rPr>
              <a:t>T1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T2 </a:t>
            </a:r>
            <a:r>
              <a:rPr lang="ru-RU" dirty="0" smtClean="0">
                <a:solidFill>
                  <a:schemeClr val="bg1"/>
                </a:solidFill>
              </a:rPr>
              <a:t>совместимы (хранятся в памяти одинаковым способом), то п</a:t>
            </a:r>
            <a:r>
              <a:rPr lang="ru-RU" dirty="0" smtClean="0">
                <a:solidFill>
                  <a:schemeClr val="bg1"/>
                </a:solidFill>
              </a:rPr>
              <a:t>реобразование </a:t>
            </a:r>
            <a:r>
              <a:rPr lang="en-US" dirty="0" smtClean="0">
                <a:solidFill>
                  <a:schemeClr val="bg1"/>
                </a:solidFill>
              </a:rPr>
              <a:t>T1 &lt;-&gt; T2 </a:t>
            </a:r>
            <a:r>
              <a:rPr lang="ru-RU" dirty="0" smtClean="0">
                <a:solidFill>
                  <a:schemeClr val="bg1"/>
                </a:solidFill>
              </a:rPr>
              <a:t>сохраняет </a:t>
            </a:r>
            <a:r>
              <a:rPr lang="ru-RU" dirty="0" smtClean="0">
                <a:solidFill>
                  <a:schemeClr val="bg1"/>
                </a:solidFill>
              </a:rPr>
              <a:t>значение и представление значения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3439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</a:t>
            </a:r>
            <a:r>
              <a:rPr lang="ru-RU" dirty="0"/>
              <a:t>Явные и неявные</a:t>
            </a:r>
            <a:r>
              <a:rPr lang="en-US" dirty="0"/>
              <a:t>]</a:t>
            </a:r>
            <a:r>
              <a:rPr lang="ru-RU" dirty="0"/>
              <a:t> </a:t>
            </a:r>
            <a:r>
              <a:rPr lang="ru-RU" dirty="0" smtClean="0"/>
              <a:t>преобразования </a:t>
            </a:r>
            <a:r>
              <a:rPr lang="ru-RU" dirty="0"/>
              <a:t>типа </a:t>
            </a:r>
            <a:r>
              <a:rPr lang="en-US" dirty="0"/>
              <a:t>void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Тип </a:t>
            </a:r>
            <a:r>
              <a:rPr lang="en-US" dirty="0" smtClean="0"/>
              <a:t>void </a:t>
            </a:r>
            <a:r>
              <a:rPr lang="ru-RU" dirty="0" smtClean="0"/>
              <a:t>нельзя </a:t>
            </a:r>
            <a:r>
              <a:rPr lang="ru-RU" dirty="0" smtClean="0"/>
              <a:t>преобразовать ни в какой другой тип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Любой тип можно преобразовать к </a:t>
            </a:r>
            <a:r>
              <a:rPr lang="en-US" dirty="0" smtClean="0"/>
              <a:t>void</a:t>
            </a:r>
            <a:r>
              <a:rPr lang="ru-RU" dirty="0" smtClean="0"/>
              <a:t> при этом значение</a:t>
            </a:r>
            <a:endParaRPr lang="en-US" dirty="0" smtClean="0"/>
          </a:p>
          <a:p>
            <a:pPr lvl="1"/>
            <a:r>
              <a:rPr lang="ru-RU" dirty="0" smtClean="0"/>
              <a:t>Вычисляется</a:t>
            </a:r>
          </a:p>
          <a:p>
            <a:pPr lvl="2"/>
            <a:r>
              <a:rPr lang="ru-RU" dirty="0" smtClean="0"/>
              <a:t>Так как вычисление может иметь побочные эффекты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Становится недоступным</a:t>
            </a:r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Преобразование к </a:t>
            </a:r>
            <a:r>
              <a:rPr lang="en-US" dirty="0" smtClean="0">
                <a:solidFill>
                  <a:schemeClr val="bg1"/>
                </a:solidFill>
              </a:rPr>
              <a:t>void </a:t>
            </a:r>
            <a:r>
              <a:rPr lang="ru-RU" dirty="0" smtClean="0">
                <a:solidFill>
                  <a:schemeClr val="bg1"/>
                </a:solidFill>
              </a:rPr>
              <a:t>неявно выполняется над значением любого выражения, за которым следует 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0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</a:t>
            </a:r>
            <a:r>
              <a:rPr lang="ru-RU" dirty="0"/>
              <a:t>Явные и неявные</a:t>
            </a:r>
            <a:r>
              <a:rPr lang="en-US" dirty="0"/>
              <a:t>]</a:t>
            </a:r>
            <a:r>
              <a:rPr lang="ru-RU" dirty="0"/>
              <a:t> </a:t>
            </a:r>
            <a:r>
              <a:rPr lang="ru-RU" dirty="0" smtClean="0"/>
              <a:t>преобразования </a:t>
            </a:r>
            <a:r>
              <a:rPr lang="ru-RU" dirty="0"/>
              <a:t>типа </a:t>
            </a:r>
            <a:r>
              <a:rPr lang="en-US" dirty="0"/>
              <a:t>void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Тип </a:t>
            </a:r>
            <a:r>
              <a:rPr lang="en-US" dirty="0" smtClean="0"/>
              <a:t>void </a:t>
            </a:r>
            <a:r>
              <a:rPr lang="ru-RU" dirty="0" smtClean="0"/>
              <a:t>нельзя </a:t>
            </a:r>
            <a:r>
              <a:rPr lang="ru-RU" dirty="0" smtClean="0"/>
              <a:t>преобразовать ни в какой другой тип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Любой тип можно преобразовать к </a:t>
            </a:r>
            <a:r>
              <a:rPr lang="en-US" dirty="0" smtClean="0"/>
              <a:t>void</a:t>
            </a:r>
            <a:r>
              <a:rPr lang="ru-RU" dirty="0" smtClean="0"/>
              <a:t> при этом значение</a:t>
            </a:r>
            <a:endParaRPr lang="en-US" dirty="0" smtClean="0"/>
          </a:p>
          <a:p>
            <a:pPr lvl="1"/>
            <a:r>
              <a:rPr lang="ru-RU" dirty="0" smtClean="0"/>
              <a:t>Вычисляется</a:t>
            </a:r>
          </a:p>
          <a:p>
            <a:pPr lvl="2"/>
            <a:r>
              <a:rPr lang="ru-RU" dirty="0" smtClean="0"/>
              <a:t>Так как вычисление может иметь побочные эффекты</a:t>
            </a:r>
          </a:p>
          <a:p>
            <a:pPr lvl="1"/>
            <a:r>
              <a:rPr lang="ru-RU" dirty="0" smtClean="0"/>
              <a:t>Становится недоступным</a:t>
            </a:r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Преобразование к </a:t>
            </a:r>
            <a:r>
              <a:rPr lang="en-US" dirty="0" smtClean="0">
                <a:solidFill>
                  <a:schemeClr val="bg1"/>
                </a:solidFill>
              </a:rPr>
              <a:t>void </a:t>
            </a:r>
            <a:r>
              <a:rPr lang="ru-RU" dirty="0" smtClean="0">
                <a:solidFill>
                  <a:schemeClr val="bg1"/>
                </a:solidFill>
              </a:rPr>
              <a:t>неявно выполняется над значением любого выражения, за которым следует 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38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</a:t>
            </a:r>
            <a:r>
              <a:rPr lang="ru-RU" dirty="0"/>
              <a:t>Явные и неявные</a:t>
            </a:r>
            <a:r>
              <a:rPr lang="en-US" dirty="0"/>
              <a:t>]</a:t>
            </a:r>
            <a:r>
              <a:rPr lang="ru-RU" dirty="0"/>
              <a:t> </a:t>
            </a:r>
            <a:r>
              <a:rPr lang="ru-RU" dirty="0" smtClean="0"/>
              <a:t>преобразования </a:t>
            </a:r>
            <a:r>
              <a:rPr lang="ru-RU" dirty="0"/>
              <a:t>типа </a:t>
            </a:r>
            <a:r>
              <a:rPr lang="en-US" dirty="0"/>
              <a:t>void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Тип </a:t>
            </a:r>
            <a:r>
              <a:rPr lang="en-US" dirty="0" smtClean="0"/>
              <a:t>void </a:t>
            </a:r>
            <a:r>
              <a:rPr lang="ru-RU" dirty="0" smtClean="0"/>
              <a:t>нельзя </a:t>
            </a:r>
            <a:r>
              <a:rPr lang="ru-RU" dirty="0" smtClean="0"/>
              <a:t>преобразовать ни в какой другой тип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Любой тип можно преобразовать к </a:t>
            </a:r>
            <a:r>
              <a:rPr lang="en-US" dirty="0" smtClean="0"/>
              <a:t>void</a:t>
            </a:r>
            <a:r>
              <a:rPr lang="ru-RU" dirty="0" smtClean="0"/>
              <a:t> при этом значение</a:t>
            </a:r>
            <a:endParaRPr lang="en-US" dirty="0" smtClean="0"/>
          </a:p>
          <a:p>
            <a:pPr lvl="1"/>
            <a:r>
              <a:rPr lang="ru-RU" dirty="0" smtClean="0"/>
              <a:t>Вычисляется</a:t>
            </a:r>
          </a:p>
          <a:p>
            <a:pPr lvl="2"/>
            <a:r>
              <a:rPr lang="ru-RU" dirty="0" smtClean="0"/>
              <a:t>Так как вычисление может иметь побочные эффекты</a:t>
            </a:r>
          </a:p>
          <a:p>
            <a:pPr lvl="1"/>
            <a:r>
              <a:rPr lang="ru-RU" dirty="0" smtClean="0"/>
              <a:t>Становится недоступным</a:t>
            </a:r>
          </a:p>
          <a:p>
            <a:endParaRPr lang="en-US" dirty="0" smtClean="0"/>
          </a:p>
          <a:p>
            <a:r>
              <a:rPr lang="ru-RU" dirty="0" smtClean="0"/>
              <a:t>Преобразование к </a:t>
            </a:r>
            <a:r>
              <a:rPr lang="en-US" dirty="0" smtClean="0"/>
              <a:t>void </a:t>
            </a:r>
            <a:r>
              <a:rPr lang="ru-RU" dirty="0" smtClean="0"/>
              <a:t>неявно выполняется над значением любого выражения, за которым следует 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01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Неявные преобразования </a:t>
            </a:r>
            <a:r>
              <a:rPr lang="ru-RU" dirty="0" smtClean="0"/>
              <a:t>указателей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Целое 0 в </a:t>
            </a:r>
            <a:r>
              <a:rPr lang="ru-RU" sz="2800" dirty="0">
                <a:solidFill>
                  <a:schemeClr val="bg1"/>
                </a:solidFill>
              </a:rPr>
              <a:t>указатель любого </a:t>
            </a:r>
            <a:r>
              <a:rPr lang="ru-RU" sz="2800" dirty="0" smtClean="0">
                <a:solidFill>
                  <a:schemeClr val="bg1"/>
                </a:solidFill>
              </a:rPr>
              <a:t>типа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Получается нулевой указатель, отличный от всех остальных указателей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void* </a:t>
            </a:r>
            <a:r>
              <a:rPr lang="ru-RU" sz="2800" dirty="0" smtClean="0">
                <a:solidFill>
                  <a:schemeClr val="bg1"/>
                </a:solidFill>
              </a:rPr>
              <a:t>в любой Т</a:t>
            </a:r>
            <a:r>
              <a:rPr lang="ru-RU" sz="2800" dirty="0" smtClean="0">
                <a:solidFill>
                  <a:schemeClr val="bg1"/>
                </a:solidFill>
              </a:rPr>
              <a:t>*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Любой </a:t>
            </a:r>
            <a:r>
              <a:rPr lang="ru-RU" sz="2800" dirty="0" smtClean="0">
                <a:solidFill>
                  <a:schemeClr val="bg1"/>
                </a:solidFill>
              </a:rPr>
              <a:t>Т* в </a:t>
            </a:r>
            <a:r>
              <a:rPr lang="en-US" sz="2800" dirty="0" smtClean="0">
                <a:solidFill>
                  <a:schemeClr val="bg1"/>
                </a:solidFill>
              </a:rPr>
              <a:t>void</a:t>
            </a:r>
            <a:r>
              <a:rPr lang="ru-RU" sz="2800" dirty="0" smtClean="0">
                <a:solidFill>
                  <a:schemeClr val="bg1"/>
                </a:solidFill>
              </a:rPr>
              <a:t>*</a:t>
            </a:r>
          </a:p>
          <a:p>
            <a:r>
              <a:rPr lang="ru-RU" sz="2800" dirty="0">
                <a:solidFill>
                  <a:schemeClr val="bg1"/>
                </a:solidFill>
              </a:rPr>
              <a:t>Любой </a:t>
            </a:r>
            <a:r>
              <a:rPr lang="en-US" sz="2800" dirty="0" smtClean="0">
                <a:solidFill>
                  <a:schemeClr val="bg1"/>
                </a:solidFill>
              </a:rPr>
              <a:t>T</a:t>
            </a:r>
            <a:r>
              <a:rPr lang="ru-RU" sz="2800" dirty="0" smtClean="0">
                <a:solidFill>
                  <a:schemeClr val="bg1"/>
                </a:solidFill>
              </a:rPr>
              <a:t>*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en-US" sz="2800" dirty="0" err="1" smtClean="0">
                <a:solidFill>
                  <a:schemeClr val="bg1"/>
                </a:solidFill>
              </a:rPr>
              <a:t>const</a:t>
            </a:r>
            <a:r>
              <a:rPr lang="en-US" sz="2800" dirty="0" smtClean="0">
                <a:solidFill>
                  <a:schemeClr val="bg1"/>
                </a:solidFill>
              </a:rPr>
              <a:t> T</a:t>
            </a:r>
            <a:r>
              <a:rPr lang="ru-RU" sz="2800" dirty="0" smtClean="0">
                <a:solidFill>
                  <a:schemeClr val="bg1"/>
                </a:solidFill>
              </a:rPr>
              <a:t>*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и </a:t>
            </a:r>
            <a:r>
              <a:rPr lang="en-US" sz="2800" dirty="0" smtClean="0">
                <a:solidFill>
                  <a:schemeClr val="bg1"/>
                </a:solidFill>
              </a:rPr>
              <a:t>volatile T</a:t>
            </a:r>
            <a:r>
              <a:rPr lang="ru-RU" sz="2800" dirty="0" smtClean="0">
                <a:solidFill>
                  <a:schemeClr val="bg1"/>
                </a:solidFill>
              </a:rPr>
              <a:t>*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Во всех случаях: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Меняется только тип выражения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Значение указателя не меняется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well-defined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56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Неявные преобразования </a:t>
            </a:r>
            <a:r>
              <a:rPr lang="ru-RU" dirty="0" smtClean="0"/>
              <a:t>указателей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 smtClean="0"/>
              <a:t>Целое 0 в </a:t>
            </a:r>
            <a:r>
              <a:rPr lang="ru-RU" sz="2800" dirty="0"/>
              <a:t>указатель любого </a:t>
            </a:r>
            <a:r>
              <a:rPr lang="ru-RU" sz="2800" dirty="0" smtClean="0"/>
              <a:t>типа</a:t>
            </a:r>
          </a:p>
          <a:p>
            <a:pPr lvl="1"/>
            <a:r>
              <a:rPr lang="ru-RU" sz="2400" dirty="0" smtClean="0"/>
              <a:t>Получается нулевой указатель, отличный от всех остальных указателей</a:t>
            </a:r>
            <a:endParaRPr lang="ru-RU" sz="2400" dirty="0"/>
          </a:p>
          <a:p>
            <a:endParaRPr lang="ru-RU" sz="2800" dirty="0"/>
          </a:p>
          <a:p>
            <a:r>
              <a:rPr lang="en-US" sz="2800" dirty="0" smtClean="0">
                <a:solidFill>
                  <a:schemeClr val="bg1"/>
                </a:solidFill>
              </a:rPr>
              <a:t>void* </a:t>
            </a:r>
            <a:r>
              <a:rPr lang="ru-RU" sz="2800" dirty="0" smtClean="0">
                <a:solidFill>
                  <a:schemeClr val="bg1"/>
                </a:solidFill>
              </a:rPr>
              <a:t>в любой Т</a:t>
            </a:r>
            <a:r>
              <a:rPr lang="ru-RU" sz="2800" dirty="0" smtClean="0">
                <a:solidFill>
                  <a:schemeClr val="bg1"/>
                </a:solidFill>
              </a:rPr>
              <a:t>*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Любой </a:t>
            </a:r>
            <a:r>
              <a:rPr lang="ru-RU" sz="2800" dirty="0" smtClean="0">
                <a:solidFill>
                  <a:schemeClr val="bg1"/>
                </a:solidFill>
              </a:rPr>
              <a:t>Т* в </a:t>
            </a:r>
            <a:r>
              <a:rPr lang="en-US" sz="2800" dirty="0" smtClean="0">
                <a:solidFill>
                  <a:schemeClr val="bg1"/>
                </a:solidFill>
              </a:rPr>
              <a:t>void</a:t>
            </a:r>
            <a:r>
              <a:rPr lang="ru-RU" sz="2800" dirty="0" smtClean="0">
                <a:solidFill>
                  <a:schemeClr val="bg1"/>
                </a:solidFill>
              </a:rPr>
              <a:t>*</a:t>
            </a:r>
          </a:p>
          <a:p>
            <a:r>
              <a:rPr lang="ru-RU" sz="2800" dirty="0">
                <a:solidFill>
                  <a:schemeClr val="bg1"/>
                </a:solidFill>
              </a:rPr>
              <a:t>Любой </a:t>
            </a:r>
            <a:r>
              <a:rPr lang="en-US" sz="2800" dirty="0" smtClean="0">
                <a:solidFill>
                  <a:schemeClr val="bg1"/>
                </a:solidFill>
              </a:rPr>
              <a:t>T</a:t>
            </a:r>
            <a:r>
              <a:rPr lang="ru-RU" sz="2800" dirty="0" smtClean="0">
                <a:solidFill>
                  <a:schemeClr val="bg1"/>
                </a:solidFill>
              </a:rPr>
              <a:t>*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en-US" sz="2800" dirty="0" err="1" smtClean="0">
                <a:solidFill>
                  <a:schemeClr val="bg1"/>
                </a:solidFill>
              </a:rPr>
              <a:t>const</a:t>
            </a:r>
            <a:r>
              <a:rPr lang="en-US" sz="2800" dirty="0" smtClean="0">
                <a:solidFill>
                  <a:schemeClr val="bg1"/>
                </a:solidFill>
              </a:rPr>
              <a:t> T</a:t>
            </a:r>
            <a:r>
              <a:rPr lang="ru-RU" sz="2800" dirty="0" smtClean="0">
                <a:solidFill>
                  <a:schemeClr val="bg1"/>
                </a:solidFill>
              </a:rPr>
              <a:t>*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и </a:t>
            </a:r>
            <a:r>
              <a:rPr lang="en-US" sz="2800" dirty="0" smtClean="0">
                <a:solidFill>
                  <a:schemeClr val="bg1"/>
                </a:solidFill>
              </a:rPr>
              <a:t>volatile T</a:t>
            </a:r>
            <a:r>
              <a:rPr lang="ru-RU" sz="2800" dirty="0" smtClean="0">
                <a:solidFill>
                  <a:schemeClr val="bg1"/>
                </a:solidFill>
              </a:rPr>
              <a:t>*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Во всех случаях: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Меняется только тип выражения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Значение указателя не меняется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well-defined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2617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Неявные преобразования </a:t>
            </a:r>
            <a:r>
              <a:rPr lang="ru-RU" dirty="0" smtClean="0"/>
              <a:t>указателей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 smtClean="0"/>
              <a:t>Целое 0 в </a:t>
            </a:r>
            <a:r>
              <a:rPr lang="ru-RU" sz="2800" dirty="0"/>
              <a:t>указатель любого </a:t>
            </a:r>
            <a:r>
              <a:rPr lang="ru-RU" sz="2800" dirty="0" smtClean="0"/>
              <a:t>типа</a:t>
            </a:r>
          </a:p>
          <a:p>
            <a:pPr lvl="1"/>
            <a:r>
              <a:rPr lang="ru-RU" sz="2400" dirty="0" smtClean="0"/>
              <a:t>Получается нулевой указатель, отличный от всех остальных указателей</a:t>
            </a:r>
            <a:endParaRPr lang="ru-RU" sz="2400" dirty="0"/>
          </a:p>
          <a:p>
            <a:endParaRPr lang="ru-RU" sz="2800" dirty="0"/>
          </a:p>
          <a:p>
            <a:r>
              <a:rPr lang="en-US" sz="2800" dirty="0" smtClean="0"/>
              <a:t>void* </a:t>
            </a:r>
            <a:r>
              <a:rPr lang="ru-RU" sz="2800" dirty="0" smtClean="0"/>
              <a:t>в любой Т</a:t>
            </a:r>
            <a:r>
              <a:rPr lang="ru-RU" sz="2800" dirty="0" smtClean="0"/>
              <a:t>*</a:t>
            </a:r>
            <a:endParaRPr lang="en-US" sz="2800" dirty="0" smtClean="0"/>
          </a:p>
          <a:p>
            <a:r>
              <a:rPr lang="ru-RU" sz="2800" dirty="0" smtClean="0">
                <a:solidFill>
                  <a:schemeClr val="bg1"/>
                </a:solidFill>
              </a:rPr>
              <a:t>Любой </a:t>
            </a:r>
            <a:r>
              <a:rPr lang="ru-RU" sz="2800" dirty="0" smtClean="0">
                <a:solidFill>
                  <a:schemeClr val="bg1"/>
                </a:solidFill>
              </a:rPr>
              <a:t>Т* в </a:t>
            </a:r>
            <a:r>
              <a:rPr lang="en-US" sz="2800" dirty="0" smtClean="0">
                <a:solidFill>
                  <a:schemeClr val="bg1"/>
                </a:solidFill>
              </a:rPr>
              <a:t>void</a:t>
            </a:r>
            <a:r>
              <a:rPr lang="ru-RU" sz="2800" dirty="0" smtClean="0">
                <a:solidFill>
                  <a:schemeClr val="bg1"/>
                </a:solidFill>
              </a:rPr>
              <a:t>*</a:t>
            </a:r>
          </a:p>
          <a:p>
            <a:r>
              <a:rPr lang="ru-RU" sz="2800" dirty="0">
                <a:solidFill>
                  <a:schemeClr val="bg1"/>
                </a:solidFill>
              </a:rPr>
              <a:t>Любой </a:t>
            </a:r>
            <a:r>
              <a:rPr lang="en-US" sz="2800" dirty="0" smtClean="0">
                <a:solidFill>
                  <a:schemeClr val="bg1"/>
                </a:solidFill>
              </a:rPr>
              <a:t>T</a:t>
            </a:r>
            <a:r>
              <a:rPr lang="ru-RU" sz="2800" dirty="0" smtClean="0">
                <a:solidFill>
                  <a:schemeClr val="bg1"/>
                </a:solidFill>
              </a:rPr>
              <a:t>*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en-US" sz="2800" dirty="0" err="1" smtClean="0">
                <a:solidFill>
                  <a:schemeClr val="bg1"/>
                </a:solidFill>
              </a:rPr>
              <a:t>const</a:t>
            </a:r>
            <a:r>
              <a:rPr lang="en-US" sz="2800" dirty="0" smtClean="0">
                <a:solidFill>
                  <a:schemeClr val="bg1"/>
                </a:solidFill>
              </a:rPr>
              <a:t> T</a:t>
            </a:r>
            <a:r>
              <a:rPr lang="ru-RU" sz="2800" dirty="0" smtClean="0">
                <a:solidFill>
                  <a:schemeClr val="bg1"/>
                </a:solidFill>
              </a:rPr>
              <a:t>*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и </a:t>
            </a:r>
            <a:r>
              <a:rPr lang="en-US" sz="2800" dirty="0" smtClean="0">
                <a:solidFill>
                  <a:schemeClr val="bg1"/>
                </a:solidFill>
              </a:rPr>
              <a:t>volatile T</a:t>
            </a:r>
            <a:r>
              <a:rPr lang="ru-RU" sz="2800" dirty="0" smtClean="0">
                <a:solidFill>
                  <a:schemeClr val="bg1"/>
                </a:solidFill>
              </a:rPr>
              <a:t>*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Во всех случаях: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Меняется только тип выражения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Значение указателя не меняется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well-defined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4490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Неявные преобразования </a:t>
            </a:r>
            <a:r>
              <a:rPr lang="ru-RU" dirty="0" smtClean="0"/>
              <a:t>указателей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 smtClean="0"/>
              <a:t>Целое 0 в </a:t>
            </a:r>
            <a:r>
              <a:rPr lang="ru-RU" sz="2800" dirty="0"/>
              <a:t>указатель любого </a:t>
            </a:r>
            <a:r>
              <a:rPr lang="ru-RU" sz="2800" dirty="0" smtClean="0"/>
              <a:t>типа</a:t>
            </a:r>
          </a:p>
          <a:p>
            <a:pPr lvl="1"/>
            <a:r>
              <a:rPr lang="ru-RU" sz="2400" dirty="0" smtClean="0"/>
              <a:t>Получается нулевой указатель, отличный от всех остальных указателей</a:t>
            </a:r>
            <a:endParaRPr lang="ru-RU" sz="2400" dirty="0"/>
          </a:p>
          <a:p>
            <a:endParaRPr lang="ru-RU" sz="2800" dirty="0"/>
          </a:p>
          <a:p>
            <a:r>
              <a:rPr lang="en-US" sz="2800" dirty="0" smtClean="0"/>
              <a:t>void* </a:t>
            </a:r>
            <a:r>
              <a:rPr lang="ru-RU" sz="2800" dirty="0" smtClean="0"/>
              <a:t>в любой Т</a:t>
            </a:r>
            <a:r>
              <a:rPr lang="ru-RU" sz="2800" dirty="0" smtClean="0"/>
              <a:t>*</a:t>
            </a:r>
            <a:endParaRPr lang="en-US" sz="2800" dirty="0" smtClean="0"/>
          </a:p>
          <a:p>
            <a:r>
              <a:rPr lang="ru-RU" sz="2800" dirty="0" smtClean="0"/>
              <a:t>Любой </a:t>
            </a:r>
            <a:r>
              <a:rPr lang="ru-RU" sz="2800" dirty="0" smtClean="0"/>
              <a:t>Т* в </a:t>
            </a:r>
            <a:r>
              <a:rPr lang="en-US" sz="2800" dirty="0" smtClean="0"/>
              <a:t>void</a:t>
            </a:r>
            <a:r>
              <a:rPr lang="ru-RU" sz="2800" dirty="0" smtClean="0"/>
              <a:t>*</a:t>
            </a:r>
          </a:p>
          <a:p>
            <a:r>
              <a:rPr lang="ru-RU" sz="2800" dirty="0">
                <a:solidFill>
                  <a:schemeClr val="bg1"/>
                </a:solidFill>
              </a:rPr>
              <a:t>Любой </a:t>
            </a:r>
            <a:r>
              <a:rPr lang="en-US" sz="2800" dirty="0" smtClean="0">
                <a:solidFill>
                  <a:schemeClr val="bg1"/>
                </a:solidFill>
              </a:rPr>
              <a:t>T</a:t>
            </a:r>
            <a:r>
              <a:rPr lang="ru-RU" sz="2800" dirty="0" smtClean="0">
                <a:solidFill>
                  <a:schemeClr val="bg1"/>
                </a:solidFill>
              </a:rPr>
              <a:t>*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en-US" sz="2800" dirty="0" err="1" smtClean="0">
                <a:solidFill>
                  <a:schemeClr val="bg1"/>
                </a:solidFill>
              </a:rPr>
              <a:t>const</a:t>
            </a:r>
            <a:r>
              <a:rPr lang="en-US" sz="2800" dirty="0" smtClean="0">
                <a:solidFill>
                  <a:schemeClr val="bg1"/>
                </a:solidFill>
              </a:rPr>
              <a:t> T</a:t>
            </a:r>
            <a:r>
              <a:rPr lang="ru-RU" sz="2800" dirty="0" smtClean="0">
                <a:solidFill>
                  <a:schemeClr val="bg1"/>
                </a:solidFill>
              </a:rPr>
              <a:t>*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и </a:t>
            </a:r>
            <a:r>
              <a:rPr lang="en-US" sz="2800" dirty="0" smtClean="0">
                <a:solidFill>
                  <a:schemeClr val="bg1"/>
                </a:solidFill>
              </a:rPr>
              <a:t>volatile T</a:t>
            </a:r>
            <a:r>
              <a:rPr lang="ru-RU" sz="2800" dirty="0" smtClean="0">
                <a:solidFill>
                  <a:schemeClr val="bg1"/>
                </a:solidFill>
              </a:rPr>
              <a:t>*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Во всех случаях: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Меняется только тип выражения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Значение указателя не меняется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well-defined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334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Неявные преобразования </a:t>
            </a:r>
            <a:r>
              <a:rPr lang="ru-RU" dirty="0" smtClean="0"/>
              <a:t>указателей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 smtClean="0"/>
              <a:t>Целое 0 в </a:t>
            </a:r>
            <a:r>
              <a:rPr lang="ru-RU" sz="2800" dirty="0"/>
              <a:t>указатель любого </a:t>
            </a:r>
            <a:r>
              <a:rPr lang="ru-RU" sz="2800" dirty="0" smtClean="0"/>
              <a:t>типа</a:t>
            </a:r>
          </a:p>
          <a:p>
            <a:pPr lvl="1"/>
            <a:r>
              <a:rPr lang="ru-RU" sz="2400" dirty="0" smtClean="0"/>
              <a:t>Получается нулевой указатель, отличный от всех остальных указателей</a:t>
            </a:r>
            <a:endParaRPr lang="ru-RU" sz="2400" dirty="0"/>
          </a:p>
          <a:p>
            <a:endParaRPr lang="ru-RU" sz="2800" dirty="0"/>
          </a:p>
          <a:p>
            <a:r>
              <a:rPr lang="en-US" sz="2800" dirty="0" smtClean="0"/>
              <a:t>void* </a:t>
            </a:r>
            <a:r>
              <a:rPr lang="ru-RU" sz="2800" dirty="0" smtClean="0"/>
              <a:t>в любой Т</a:t>
            </a:r>
            <a:r>
              <a:rPr lang="ru-RU" sz="2800" dirty="0" smtClean="0"/>
              <a:t>*</a:t>
            </a:r>
            <a:endParaRPr lang="en-US" sz="2800" dirty="0" smtClean="0"/>
          </a:p>
          <a:p>
            <a:r>
              <a:rPr lang="ru-RU" sz="2800" dirty="0" smtClean="0"/>
              <a:t>Любой </a:t>
            </a:r>
            <a:r>
              <a:rPr lang="ru-RU" sz="2800" dirty="0" smtClean="0"/>
              <a:t>Т* в </a:t>
            </a:r>
            <a:r>
              <a:rPr lang="en-US" sz="2800" dirty="0" smtClean="0"/>
              <a:t>void</a:t>
            </a:r>
            <a:r>
              <a:rPr lang="ru-RU" sz="2800" dirty="0" smtClean="0"/>
              <a:t>*</a:t>
            </a:r>
          </a:p>
          <a:p>
            <a:r>
              <a:rPr lang="ru-RU" sz="2800" dirty="0"/>
              <a:t>Любой </a:t>
            </a:r>
            <a:r>
              <a:rPr lang="en-US" sz="2800" dirty="0" smtClean="0"/>
              <a:t>T</a:t>
            </a:r>
            <a:r>
              <a:rPr lang="ru-RU" sz="2800" dirty="0" smtClean="0"/>
              <a:t>*</a:t>
            </a:r>
            <a:r>
              <a:rPr lang="en-US" sz="2800" dirty="0" smtClean="0"/>
              <a:t> </a:t>
            </a:r>
            <a:r>
              <a:rPr lang="ru-RU" sz="2800" dirty="0" smtClean="0"/>
              <a:t>в </a:t>
            </a:r>
            <a:r>
              <a:rPr lang="en-US" sz="2800" dirty="0" err="1" smtClean="0"/>
              <a:t>const</a:t>
            </a:r>
            <a:r>
              <a:rPr lang="en-US" sz="2800" dirty="0" smtClean="0"/>
              <a:t> T</a:t>
            </a:r>
            <a:r>
              <a:rPr lang="ru-RU" sz="2800" dirty="0" smtClean="0"/>
              <a:t>*</a:t>
            </a:r>
            <a:r>
              <a:rPr lang="en-US" sz="2800" dirty="0" smtClean="0"/>
              <a:t> </a:t>
            </a:r>
            <a:r>
              <a:rPr lang="ru-RU" sz="2800" dirty="0"/>
              <a:t>и </a:t>
            </a:r>
            <a:r>
              <a:rPr lang="en-US" sz="2800" dirty="0" smtClean="0"/>
              <a:t>volatile T</a:t>
            </a:r>
            <a:r>
              <a:rPr lang="ru-RU" sz="2800" dirty="0" smtClean="0"/>
              <a:t>*</a:t>
            </a:r>
          </a:p>
          <a:p>
            <a:endParaRPr lang="ru-RU" sz="2800" dirty="0" smtClean="0"/>
          </a:p>
          <a:p>
            <a:r>
              <a:rPr lang="ru-RU" sz="2800" dirty="0" smtClean="0">
                <a:solidFill>
                  <a:schemeClr val="bg1"/>
                </a:solidFill>
              </a:rPr>
              <a:t>Во всех случаях: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Меняется только тип выражения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Значение указателя не меняется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well-defined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2263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Неявные преобразования </a:t>
            </a:r>
            <a:r>
              <a:rPr lang="ru-RU" dirty="0" smtClean="0"/>
              <a:t>указателей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 smtClean="0"/>
              <a:t>Целое 0 в </a:t>
            </a:r>
            <a:r>
              <a:rPr lang="ru-RU" sz="2800" dirty="0"/>
              <a:t>указатель любого </a:t>
            </a:r>
            <a:r>
              <a:rPr lang="ru-RU" sz="2800" dirty="0" smtClean="0"/>
              <a:t>типа</a:t>
            </a:r>
          </a:p>
          <a:p>
            <a:pPr lvl="1"/>
            <a:r>
              <a:rPr lang="ru-RU" sz="2400" dirty="0" smtClean="0"/>
              <a:t>Получается нулевой указатель, отличный от всех остальных указателей</a:t>
            </a:r>
            <a:endParaRPr lang="ru-RU" sz="2400" dirty="0"/>
          </a:p>
          <a:p>
            <a:endParaRPr lang="ru-RU" sz="2800" dirty="0"/>
          </a:p>
          <a:p>
            <a:r>
              <a:rPr lang="en-US" sz="2800" dirty="0" smtClean="0"/>
              <a:t>void* </a:t>
            </a:r>
            <a:r>
              <a:rPr lang="ru-RU" sz="2800" dirty="0" smtClean="0"/>
              <a:t>в любой Т</a:t>
            </a:r>
            <a:r>
              <a:rPr lang="ru-RU" sz="2800" dirty="0" smtClean="0"/>
              <a:t>*</a:t>
            </a:r>
            <a:endParaRPr lang="en-US" sz="2800" dirty="0" smtClean="0"/>
          </a:p>
          <a:p>
            <a:r>
              <a:rPr lang="ru-RU" sz="2800" dirty="0" smtClean="0"/>
              <a:t>Любой </a:t>
            </a:r>
            <a:r>
              <a:rPr lang="ru-RU" sz="2800" dirty="0" smtClean="0"/>
              <a:t>Т* в </a:t>
            </a:r>
            <a:r>
              <a:rPr lang="en-US" sz="2800" dirty="0" smtClean="0"/>
              <a:t>void</a:t>
            </a:r>
            <a:r>
              <a:rPr lang="ru-RU" sz="2800" dirty="0" smtClean="0"/>
              <a:t>*</a:t>
            </a:r>
          </a:p>
          <a:p>
            <a:r>
              <a:rPr lang="ru-RU" sz="2800" dirty="0"/>
              <a:t>Любой </a:t>
            </a:r>
            <a:r>
              <a:rPr lang="en-US" sz="2800" dirty="0" smtClean="0"/>
              <a:t>T</a:t>
            </a:r>
            <a:r>
              <a:rPr lang="ru-RU" sz="2800" dirty="0" smtClean="0"/>
              <a:t>*</a:t>
            </a:r>
            <a:r>
              <a:rPr lang="en-US" sz="2800" dirty="0" smtClean="0"/>
              <a:t> </a:t>
            </a:r>
            <a:r>
              <a:rPr lang="ru-RU" sz="2800" dirty="0" smtClean="0"/>
              <a:t>в </a:t>
            </a:r>
            <a:r>
              <a:rPr lang="en-US" sz="2800" dirty="0" err="1" smtClean="0"/>
              <a:t>const</a:t>
            </a:r>
            <a:r>
              <a:rPr lang="en-US" sz="2800" dirty="0" smtClean="0"/>
              <a:t> T</a:t>
            </a:r>
            <a:r>
              <a:rPr lang="ru-RU" sz="2800" dirty="0" smtClean="0"/>
              <a:t>*</a:t>
            </a:r>
            <a:r>
              <a:rPr lang="en-US" sz="2800" dirty="0" smtClean="0"/>
              <a:t> </a:t>
            </a:r>
            <a:r>
              <a:rPr lang="ru-RU" sz="2800" dirty="0"/>
              <a:t>и </a:t>
            </a:r>
            <a:r>
              <a:rPr lang="en-US" sz="2800" dirty="0" smtClean="0"/>
              <a:t>volatile T</a:t>
            </a:r>
            <a:r>
              <a:rPr lang="ru-RU" sz="2800" dirty="0" smtClean="0"/>
              <a:t>*</a:t>
            </a:r>
          </a:p>
          <a:p>
            <a:endParaRPr lang="ru-RU" sz="2800" dirty="0" smtClean="0"/>
          </a:p>
          <a:p>
            <a:r>
              <a:rPr lang="ru-RU" sz="2800" dirty="0" smtClean="0"/>
              <a:t>Во всех случаях:</a:t>
            </a:r>
          </a:p>
          <a:p>
            <a:pPr lvl="1"/>
            <a:r>
              <a:rPr lang="ru-RU" sz="2400" dirty="0" smtClean="0"/>
              <a:t>Меняется только тип выражения</a:t>
            </a:r>
          </a:p>
          <a:p>
            <a:pPr lvl="1"/>
            <a:r>
              <a:rPr lang="ru-RU" sz="2400" dirty="0" smtClean="0"/>
              <a:t>Значение указателя не меняется</a:t>
            </a:r>
          </a:p>
          <a:p>
            <a:pPr lvl="1"/>
            <a:r>
              <a:rPr lang="en-US" sz="2400" dirty="0" smtClean="0"/>
              <a:t>well-defined</a:t>
            </a:r>
            <a:endParaRPr lang="ru-RU" sz="2400" dirty="0" smtClean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7956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Явные </a:t>
            </a:r>
            <a:r>
              <a:rPr lang="ru-RU" dirty="0" smtClean="0"/>
              <a:t>преобразования указателей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Целое в указатель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Implementation-defined, </a:t>
            </a:r>
            <a:r>
              <a:rPr lang="ru-RU" sz="2400" dirty="0" smtClean="0">
                <a:solidFill>
                  <a:schemeClr val="bg1"/>
                </a:solidFill>
              </a:rPr>
              <a:t>результат может быть «негодным» указателем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Указатель Т* в целое типа Т1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Implementation-defined,</a:t>
            </a:r>
            <a:r>
              <a:rPr lang="ru-RU" sz="2400" dirty="0" smtClean="0">
                <a:solidFill>
                  <a:schemeClr val="bg1"/>
                </a:solidFill>
              </a:rPr>
              <a:t> если </a:t>
            </a:r>
            <a:r>
              <a:rPr lang="en-US" sz="2400" dirty="0" err="1" smtClean="0">
                <a:solidFill>
                  <a:schemeClr val="bg1"/>
                </a:solidFill>
              </a:rPr>
              <a:t>sizeof</a:t>
            </a:r>
            <a:r>
              <a:rPr lang="en-US" sz="2400" dirty="0" smtClean="0">
                <a:solidFill>
                  <a:schemeClr val="bg1"/>
                </a:solidFill>
              </a:rPr>
              <a:t>(T*) &lt;= </a:t>
            </a:r>
            <a:r>
              <a:rPr lang="en-US" sz="2400" dirty="0" err="1" smtClean="0">
                <a:solidFill>
                  <a:schemeClr val="bg1"/>
                </a:solidFill>
              </a:rPr>
              <a:t>sizeof</a:t>
            </a:r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ru-RU" sz="2400" dirty="0" smtClean="0">
                <a:solidFill>
                  <a:schemeClr val="bg1"/>
                </a:solidFill>
              </a:rPr>
              <a:t>Т1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  <a:endParaRPr lang="ru-RU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Undefined behavior </a:t>
            </a:r>
            <a:r>
              <a:rPr lang="ru-RU" sz="2400" dirty="0" smtClean="0">
                <a:solidFill>
                  <a:schemeClr val="bg1"/>
                </a:solidFill>
              </a:rPr>
              <a:t>иначе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Любой Т1* в Т2*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Undefined behavior, </a:t>
            </a:r>
            <a:r>
              <a:rPr lang="ru-RU" sz="2400" dirty="0" smtClean="0">
                <a:solidFill>
                  <a:schemeClr val="bg1"/>
                </a:solidFill>
              </a:rPr>
              <a:t>если значение указателя не выравнено для типа Т2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Указатель </a:t>
            </a:r>
            <a:r>
              <a:rPr lang="ru-RU" sz="2800" dirty="0">
                <a:solidFill>
                  <a:schemeClr val="bg1"/>
                </a:solidFill>
              </a:rPr>
              <a:t>на функцию в указатель </a:t>
            </a:r>
            <a:r>
              <a:rPr lang="ru-RU" sz="2800" dirty="0" smtClean="0">
                <a:solidFill>
                  <a:schemeClr val="bg1"/>
                </a:solidFill>
              </a:rPr>
              <a:t>на любую другую функцию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Undefined behavior, </a:t>
            </a:r>
            <a:r>
              <a:rPr lang="ru-RU" sz="2400" dirty="0" smtClean="0">
                <a:solidFill>
                  <a:schemeClr val="bg1"/>
                </a:solidFill>
              </a:rPr>
              <a:t>если при вызове тип именующего выражения функции не совместим с типом вызываемой функции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90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Прост</a:t>
            </a:r>
            <a:r>
              <a:rPr lang="ru-RU" dirty="0" smtClean="0"/>
              <a:t>ые сведения про преобразование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Неявное преобразование тип</a:t>
            </a:r>
            <a:r>
              <a:rPr lang="ru-RU" dirty="0"/>
              <a:t>а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Автоматически выполняется над </a:t>
            </a:r>
            <a:r>
              <a:rPr lang="ru-RU" dirty="0" smtClean="0"/>
              <a:t>операндами многих операций</a:t>
            </a:r>
          </a:p>
          <a:p>
            <a:pPr lvl="2"/>
            <a:r>
              <a:rPr lang="ru-RU" dirty="0" smtClean="0"/>
              <a:t>Например, арифметических, сравнения, присваивания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Явное </a:t>
            </a:r>
            <a:r>
              <a:rPr lang="ru-RU" dirty="0"/>
              <a:t>преобразование </a:t>
            </a:r>
            <a:r>
              <a:rPr lang="ru-RU" dirty="0" smtClean="0"/>
              <a:t>типа</a:t>
            </a:r>
          </a:p>
          <a:p>
            <a:pPr lvl="1"/>
            <a:r>
              <a:rPr lang="ru-RU" dirty="0" smtClean="0"/>
              <a:t>Операция </a:t>
            </a:r>
            <a:r>
              <a:rPr lang="en-US" dirty="0" smtClean="0"/>
              <a:t>(T) </a:t>
            </a:r>
            <a:r>
              <a:rPr lang="ru-RU" dirty="0" smtClean="0"/>
              <a:t>преобразует свой операнд к типу </a:t>
            </a:r>
            <a:r>
              <a:rPr lang="en-US" dirty="0" smtClean="0"/>
              <a:t>T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Если типы </a:t>
            </a:r>
            <a:r>
              <a:rPr lang="en-US" dirty="0" smtClean="0">
                <a:solidFill>
                  <a:schemeClr val="bg1"/>
                </a:solidFill>
              </a:rPr>
              <a:t>T1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T2 </a:t>
            </a:r>
            <a:r>
              <a:rPr lang="ru-RU" dirty="0" smtClean="0">
                <a:solidFill>
                  <a:schemeClr val="bg1"/>
                </a:solidFill>
              </a:rPr>
              <a:t>совместимы (хранятся в памяти одинаковым способом), то п</a:t>
            </a:r>
            <a:r>
              <a:rPr lang="ru-RU" dirty="0" smtClean="0">
                <a:solidFill>
                  <a:schemeClr val="bg1"/>
                </a:solidFill>
              </a:rPr>
              <a:t>реобразование </a:t>
            </a:r>
            <a:r>
              <a:rPr lang="en-US" dirty="0" smtClean="0">
                <a:solidFill>
                  <a:schemeClr val="bg1"/>
                </a:solidFill>
              </a:rPr>
              <a:t>T1 &lt;-&gt; T2 </a:t>
            </a:r>
            <a:r>
              <a:rPr lang="ru-RU" dirty="0" smtClean="0">
                <a:solidFill>
                  <a:schemeClr val="bg1"/>
                </a:solidFill>
              </a:rPr>
              <a:t>сохраняет </a:t>
            </a:r>
            <a:r>
              <a:rPr lang="ru-RU" dirty="0" smtClean="0">
                <a:solidFill>
                  <a:schemeClr val="bg1"/>
                </a:solidFill>
              </a:rPr>
              <a:t>значение и представление значения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5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Явные </a:t>
            </a:r>
            <a:r>
              <a:rPr lang="ru-RU" dirty="0" smtClean="0"/>
              <a:t>преобразования указателей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2800" dirty="0" smtClean="0"/>
              <a:t>Целое в указатель</a:t>
            </a:r>
          </a:p>
          <a:p>
            <a:pPr lvl="1"/>
            <a:r>
              <a:rPr lang="en-US" sz="2400" dirty="0" smtClean="0"/>
              <a:t>Implementation-defined, </a:t>
            </a:r>
            <a:r>
              <a:rPr lang="ru-RU" sz="2400" dirty="0" smtClean="0"/>
              <a:t>результат может быть «негодным» указателем</a:t>
            </a:r>
          </a:p>
          <a:p>
            <a:endParaRPr lang="en-US" sz="2800" dirty="0" smtClean="0"/>
          </a:p>
          <a:p>
            <a:r>
              <a:rPr lang="ru-RU" sz="2800" dirty="0" smtClean="0">
                <a:solidFill>
                  <a:schemeClr val="bg1"/>
                </a:solidFill>
              </a:rPr>
              <a:t>Указатель Т* в целое типа Т1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Implementation-defined,</a:t>
            </a:r>
            <a:r>
              <a:rPr lang="ru-RU" sz="2400" dirty="0" smtClean="0">
                <a:solidFill>
                  <a:schemeClr val="bg1"/>
                </a:solidFill>
              </a:rPr>
              <a:t> если </a:t>
            </a:r>
            <a:r>
              <a:rPr lang="en-US" sz="2400" dirty="0" err="1" smtClean="0">
                <a:solidFill>
                  <a:schemeClr val="bg1"/>
                </a:solidFill>
              </a:rPr>
              <a:t>sizeof</a:t>
            </a:r>
            <a:r>
              <a:rPr lang="en-US" sz="2400" dirty="0" smtClean="0">
                <a:solidFill>
                  <a:schemeClr val="bg1"/>
                </a:solidFill>
              </a:rPr>
              <a:t>(T*) &lt;= </a:t>
            </a:r>
            <a:r>
              <a:rPr lang="en-US" sz="2400" dirty="0" err="1" smtClean="0">
                <a:solidFill>
                  <a:schemeClr val="bg1"/>
                </a:solidFill>
              </a:rPr>
              <a:t>sizeof</a:t>
            </a:r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ru-RU" sz="2400" dirty="0" smtClean="0">
                <a:solidFill>
                  <a:schemeClr val="bg1"/>
                </a:solidFill>
              </a:rPr>
              <a:t>Т1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  <a:endParaRPr lang="ru-RU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Undefined behavior </a:t>
            </a:r>
            <a:r>
              <a:rPr lang="ru-RU" sz="2400" dirty="0" smtClean="0">
                <a:solidFill>
                  <a:schemeClr val="bg1"/>
                </a:solidFill>
              </a:rPr>
              <a:t>иначе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Любой Т1* в Т2*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Undefined behavior, </a:t>
            </a:r>
            <a:r>
              <a:rPr lang="ru-RU" sz="2400" dirty="0" smtClean="0">
                <a:solidFill>
                  <a:schemeClr val="bg1"/>
                </a:solidFill>
              </a:rPr>
              <a:t>если значение указателя не выравнено для типа Т2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Указатель </a:t>
            </a:r>
            <a:r>
              <a:rPr lang="ru-RU" sz="2800" dirty="0">
                <a:solidFill>
                  <a:schemeClr val="bg1"/>
                </a:solidFill>
              </a:rPr>
              <a:t>на функцию в указатель </a:t>
            </a:r>
            <a:r>
              <a:rPr lang="ru-RU" sz="2800" dirty="0" smtClean="0">
                <a:solidFill>
                  <a:schemeClr val="bg1"/>
                </a:solidFill>
              </a:rPr>
              <a:t>на любую другую функцию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Undefined behavior, </a:t>
            </a:r>
            <a:r>
              <a:rPr lang="ru-RU" sz="2400" dirty="0" smtClean="0">
                <a:solidFill>
                  <a:schemeClr val="bg1"/>
                </a:solidFill>
              </a:rPr>
              <a:t>если при вызове тип именующего выражения функции не совместим с типом вызываемой функции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91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Явные </a:t>
            </a:r>
            <a:r>
              <a:rPr lang="ru-RU" dirty="0" smtClean="0"/>
              <a:t>преобразования указателей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2800" dirty="0" smtClean="0"/>
              <a:t>Целое в указатель</a:t>
            </a:r>
          </a:p>
          <a:p>
            <a:pPr lvl="1"/>
            <a:r>
              <a:rPr lang="en-US" sz="2400" dirty="0" smtClean="0"/>
              <a:t>Implementation-defined, </a:t>
            </a:r>
            <a:r>
              <a:rPr lang="ru-RU" sz="2400" dirty="0" smtClean="0"/>
              <a:t>результат может быть «негодным» указателем</a:t>
            </a:r>
          </a:p>
          <a:p>
            <a:endParaRPr lang="en-US" sz="2800" dirty="0" smtClean="0"/>
          </a:p>
          <a:p>
            <a:r>
              <a:rPr lang="ru-RU" sz="2800" dirty="0" smtClean="0"/>
              <a:t>Указатель Т* в целое типа Т1</a:t>
            </a:r>
          </a:p>
          <a:p>
            <a:pPr lvl="1"/>
            <a:r>
              <a:rPr lang="en-US" sz="2400" dirty="0"/>
              <a:t>Implementation-defined,</a:t>
            </a:r>
            <a:r>
              <a:rPr lang="ru-RU" sz="2400" dirty="0" smtClean="0"/>
              <a:t> если </a:t>
            </a:r>
            <a:r>
              <a:rPr lang="en-US" sz="2400" dirty="0" err="1" smtClean="0"/>
              <a:t>sizeof</a:t>
            </a:r>
            <a:r>
              <a:rPr lang="en-US" sz="2400" dirty="0" smtClean="0"/>
              <a:t>(T*) &lt;= 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ru-RU" sz="2400" dirty="0" smtClean="0"/>
              <a:t>Т1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lvl="1"/>
            <a:r>
              <a:rPr lang="en-US" sz="2400" dirty="0" smtClean="0"/>
              <a:t>Undefined behavior </a:t>
            </a:r>
            <a:r>
              <a:rPr lang="ru-RU" sz="2400" dirty="0" smtClean="0"/>
              <a:t>иначе</a:t>
            </a:r>
          </a:p>
          <a:p>
            <a:endParaRPr lang="en-US" sz="2800" dirty="0" smtClean="0"/>
          </a:p>
          <a:p>
            <a:r>
              <a:rPr lang="ru-RU" sz="2800" dirty="0" smtClean="0">
                <a:solidFill>
                  <a:schemeClr val="bg1"/>
                </a:solidFill>
              </a:rPr>
              <a:t>Любой Т1* в Т2*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Undefined behavior, </a:t>
            </a:r>
            <a:r>
              <a:rPr lang="ru-RU" sz="2400" dirty="0" smtClean="0">
                <a:solidFill>
                  <a:schemeClr val="bg1"/>
                </a:solidFill>
              </a:rPr>
              <a:t>если значение указателя не выравнено для типа Т2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Указатель </a:t>
            </a:r>
            <a:r>
              <a:rPr lang="ru-RU" sz="2800" dirty="0">
                <a:solidFill>
                  <a:schemeClr val="bg1"/>
                </a:solidFill>
              </a:rPr>
              <a:t>на функцию в указатель </a:t>
            </a:r>
            <a:r>
              <a:rPr lang="ru-RU" sz="2800" dirty="0" smtClean="0">
                <a:solidFill>
                  <a:schemeClr val="bg1"/>
                </a:solidFill>
              </a:rPr>
              <a:t>на любую другую функцию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Undefined behavior, </a:t>
            </a:r>
            <a:r>
              <a:rPr lang="ru-RU" sz="2400" dirty="0" smtClean="0">
                <a:solidFill>
                  <a:schemeClr val="bg1"/>
                </a:solidFill>
              </a:rPr>
              <a:t>если при вызове тип именующего выражения функции не совместим с типом вызываемой функции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22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Явные </a:t>
            </a:r>
            <a:r>
              <a:rPr lang="ru-RU" dirty="0" smtClean="0"/>
              <a:t>преобразования указателей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2800" dirty="0" smtClean="0"/>
              <a:t>Целое в указатель</a:t>
            </a:r>
          </a:p>
          <a:p>
            <a:pPr lvl="1"/>
            <a:r>
              <a:rPr lang="en-US" sz="2400" dirty="0" smtClean="0"/>
              <a:t>Implementation-defined, </a:t>
            </a:r>
            <a:r>
              <a:rPr lang="ru-RU" sz="2400" dirty="0" smtClean="0"/>
              <a:t>результат может быть «негодным» указателем</a:t>
            </a:r>
          </a:p>
          <a:p>
            <a:endParaRPr lang="en-US" sz="2800" dirty="0" smtClean="0"/>
          </a:p>
          <a:p>
            <a:r>
              <a:rPr lang="ru-RU" sz="2800" dirty="0" smtClean="0"/>
              <a:t>Указатель Т* в целое типа Т1</a:t>
            </a:r>
          </a:p>
          <a:p>
            <a:pPr lvl="1"/>
            <a:r>
              <a:rPr lang="en-US" sz="2400" dirty="0"/>
              <a:t>Implementation-defined,</a:t>
            </a:r>
            <a:r>
              <a:rPr lang="ru-RU" sz="2400" dirty="0" smtClean="0"/>
              <a:t> если </a:t>
            </a:r>
            <a:r>
              <a:rPr lang="en-US" sz="2400" dirty="0" err="1" smtClean="0"/>
              <a:t>sizeof</a:t>
            </a:r>
            <a:r>
              <a:rPr lang="en-US" sz="2400" dirty="0" smtClean="0"/>
              <a:t>(T*) &lt;= 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ru-RU" sz="2400" dirty="0" smtClean="0"/>
              <a:t>Т1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lvl="1"/>
            <a:r>
              <a:rPr lang="en-US" sz="2400" dirty="0" smtClean="0"/>
              <a:t>Undefined behavior </a:t>
            </a:r>
            <a:r>
              <a:rPr lang="ru-RU" sz="2400" dirty="0" smtClean="0"/>
              <a:t>иначе</a:t>
            </a:r>
          </a:p>
          <a:p>
            <a:endParaRPr lang="en-US" sz="2800" dirty="0" smtClean="0"/>
          </a:p>
          <a:p>
            <a:r>
              <a:rPr lang="ru-RU" sz="2800" dirty="0" smtClean="0"/>
              <a:t>Любой Т1* в Т2*</a:t>
            </a:r>
          </a:p>
          <a:p>
            <a:pPr lvl="1"/>
            <a:r>
              <a:rPr lang="ru-RU" sz="2400" dirty="0" smtClean="0"/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 smtClean="0"/>
              <a:t>Undefined behavior, </a:t>
            </a:r>
            <a:r>
              <a:rPr lang="ru-RU" sz="2400" dirty="0" smtClean="0"/>
              <a:t>если значение указателя не выравнено для типа Т2</a:t>
            </a:r>
          </a:p>
          <a:p>
            <a:endParaRPr lang="en-US" sz="2800" dirty="0" smtClean="0"/>
          </a:p>
          <a:p>
            <a:r>
              <a:rPr lang="ru-RU" sz="2800" dirty="0" smtClean="0">
                <a:solidFill>
                  <a:schemeClr val="bg1"/>
                </a:solidFill>
              </a:rPr>
              <a:t>Указатель </a:t>
            </a:r>
            <a:r>
              <a:rPr lang="ru-RU" sz="2800" dirty="0">
                <a:solidFill>
                  <a:schemeClr val="bg1"/>
                </a:solidFill>
              </a:rPr>
              <a:t>на функцию в указатель </a:t>
            </a:r>
            <a:r>
              <a:rPr lang="ru-RU" sz="2800" dirty="0" smtClean="0">
                <a:solidFill>
                  <a:schemeClr val="bg1"/>
                </a:solidFill>
              </a:rPr>
              <a:t>на любую другую функцию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Undefined behavior, </a:t>
            </a:r>
            <a:r>
              <a:rPr lang="ru-RU" sz="2400" dirty="0" smtClean="0">
                <a:solidFill>
                  <a:schemeClr val="bg1"/>
                </a:solidFill>
              </a:rPr>
              <a:t>если при вызове тип именующего выражения функции не совместим с типом вызываемой функции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1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Явные </a:t>
            </a:r>
            <a:r>
              <a:rPr lang="ru-RU" dirty="0" smtClean="0"/>
              <a:t>преобразования указателей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2800" dirty="0" smtClean="0"/>
              <a:t>Целое в указатель</a:t>
            </a:r>
          </a:p>
          <a:p>
            <a:pPr lvl="1"/>
            <a:r>
              <a:rPr lang="en-US" sz="2400" dirty="0" smtClean="0"/>
              <a:t>Implementation-defined, </a:t>
            </a:r>
            <a:r>
              <a:rPr lang="ru-RU" sz="2400" dirty="0" smtClean="0"/>
              <a:t>результат может быть «негодным» указателем</a:t>
            </a:r>
          </a:p>
          <a:p>
            <a:endParaRPr lang="en-US" sz="2800" dirty="0" smtClean="0"/>
          </a:p>
          <a:p>
            <a:r>
              <a:rPr lang="ru-RU" sz="2800" dirty="0" smtClean="0"/>
              <a:t>Указатель Т* в целое типа Т1</a:t>
            </a:r>
          </a:p>
          <a:p>
            <a:pPr lvl="1"/>
            <a:r>
              <a:rPr lang="en-US" sz="2400" dirty="0"/>
              <a:t>Implementation-defined,</a:t>
            </a:r>
            <a:r>
              <a:rPr lang="ru-RU" sz="2400" dirty="0" smtClean="0"/>
              <a:t> если </a:t>
            </a:r>
            <a:r>
              <a:rPr lang="en-US" sz="2400" dirty="0" err="1" smtClean="0"/>
              <a:t>sizeof</a:t>
            </a:r>
            <a:r>
              <a:rPr lang="en-US" sz="2400" dirty="0" smtClean="0"/>
              <a:t>(T*) &lt;= 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ru-RU" sz="2400" dirty="0" smtClean="0"/>
              <a:t>Т1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lvl="1"/>
            <a:r>
              <a:rPr lang="en-US" sz="2400" dirty="0" smtClean="0"/>
              <a:t>Undefined behavior </a:t>
            </a:r>
            <a:r>
              <a:rPr lang="ru-RU" sz="2400" dirty="0" smtClean="0"/>
              <a:t>иначе</a:t>
            </a:r>
          </a:p>
          <a:p>
            <a:endParaRPr lang="en-US" sz="2800" dirty="0" smtClean="0"/>
          </a:p>
          <a:p>
            <a:r>
              <a:rPr lang="ru-RU" sz="2800" dirty="0" smtClean="0"/>
              <a:t>Любой Т1* в Т2*</a:t>
            </a:r>
          </a:p>
          <a:p>
            <a:pPr lvl="1"/>
            <a:r>
              <a:rPr lang="ru-RU" sz="2400" dirty="0" smtClean="0"/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 smtClean="0"/>
              <a:t>Undefined behavior, </a:t>
            </a:r>
            <a:r>
              <a:rPr lang="ru-RU" sz="2400" dirty="0" smtClean="0"/>
              <a:t>если значение указателя не выравнено для типа Т2</a:t>
            </a:r>
          </a:p>
          <a:p>
            <a:endParaRPr lang="en-US" sz="2800" dirty="0" smtClean="0"/>
          </a:p>
          <a:p>
            <a:r>
              <a:rPr lang="ru-RU" sz="2800" dirty="0" smtClean="0"/>
              <a:t>Указатель </a:t>
            </a:r>
            <a:r>
              <a:rPr lang="ru-RU" sz="2800" dirty="0"/>
              <a:t>на функцию в указатель </a:t>
            </a:r>
            <a:r>
              <a:rPr lang="ru-RU" sz="2800" dirty="0" smtClean="0"/>
              <a:t>на любую другую функцию</a:t>
            </a:r>
            <a:endParaRPr lang="en-US" sz="2800" dirty="0" smtClean="0"/>
          </a:p>
          <a:p>
            <a:pPr lvl="1"/>
            <a:r>
              <a:rPr lang="ru-RU" sz="2400" dirty="0"/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 smtClean="0"/>
              <a:t>Undefined behavior, </a:t>
            </a:r>
            <a:r>
              <a:rPr lang="ru-RU" sz="2400" dirty="0" smtClean="0"/>
              <a:t>если при вызове тип именующего выражения функции не совместим с типом вызываемой функции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5182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Преобразования</a:t>
            </a:r>
            <a:endParaRPr lang="en-US" dirty="0"/>
          </a:p>
          <a:p>
            <a:pPr lvl="1"/>
            <a:r>
              <a:rPr lang="ru-RU" dirty="0"/>
              <a:t>Целых и типов с плавающей точкой</a:t>
            </a:r>
          </a:p>
          <a:p>
            <a:pPr lvl="1"/>
            <a:r>
              <a:rPr lang="en-US" dirty="0"/>
              <a:t>l-value</a:t>
            </a:r>
          </a:p>
          <a:p>
            <a:pPr lvl="1"/>
            <a:r>
              <a:rPr lang="ru-RU" dirty="0"/>
              <a:t>Массивов</a:t>
            </a:r>
          </a:p>
          <a:p>
            <a:pPr lvl="1"/>
            <a:r>
              <a:rPr lang="ru-RU" dirty="0"/>
              <a:t>Функциональных типов</a:t>
            </a:r>
          </a:p>
          <a:p>
            <a:pPr lvl="1"/>
            <a:r>
              <a:rPr lang="ru-RU" dirty="0"/>
              <a:t>С типом </a:t>
            </a:r>
            <a:r>
              <a:rPr lang="en-US" dirty="0"/>
              <a:t>void</a:t>
            </a:r>
          </a:p>
          <a:p>
            <a:pPr lvl="1"/>
            <a:r>
              <a:rPr lang="ru-RU" dirty="0"/>
              <a:t>Указателей</a:t>
            </a:r>
            <a:endParaRPr lang="en-US" dirty="0"/>
          </a:p>
          <a:p>
            <a:pPr marL="0" indent="0">
              <a:buNone/>
            </a:pP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9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Прост</a:t>
            </a:r>
            <a:r>
              <a:rPr lang="ru-RU" dirty="0" smtClean="0"/>
              <a:t>ые сведения про преобразование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Неявное преобразование тип</a:t>
            </a:r>
            <a:r>
              <a:rPr lang="ru-RU" dirty="0"/>
              <a:t>а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Автоматически выполняется над </a:t>
            </a:r>
            <a:r>
              <a:rPr lang="ru-RU" dirty="0" smtClean="0"/>
              <a:t>операндами многих операций</a:t>
            </a:r>
          </a:p>
          <a:p>
            <a:pPr lvl="2"/>
            <a:r>
              <a:rPr lang="ru-RU" dirty="0" smtClean="0"/>
              <a:t>Например, арифметических, сравнения, присваивания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Явное </a:t>
            </a:r>
            <a:r>
              <a:rPr lang="ru-RU" dirty="0"/>
              <a:t>преобразование </a:t>
            </a:r>
            <a:r>
              <a:rPr lang="ru-RU" dirty="0" smtClean="0"/>
              <a:t>типа</a:t>
            </a:r>
          </a:p>
          <a:p>
            <a:pPr lvl="1"/>
            <a:r>
              <a:rPr lang="ru-RU" dirty="0" smtClean="0"/>
              <a:t>Операция </a:t>
            </a:r>
            <a:r>
              <a:rPr lang="en-US" dirty="0" smtClean="0"/>
              <a:t>(T) </a:t>
            </a:r>
            <a:r>
              <a:rPr lang="ru-RU" dirty="0" smtClean="0"/>
              <a:t>преобразует свой операнд к типу </a:t>
            </a:r>
            <a:r>
              <a:rPr lang="en-US" dirty="0" smtClean="0"/>
              <a:t>T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Если типы </a:t>
            </a:r>
            <a:r>
              <a:rPr lang="en-US" dirty="0" smtClean="0"/>
              <a:t>T1 </a:t>
            </a:r>
            <a:r>
              <a:rPr lang="ru-RU" dirty="0" smtClean="0"/>
              <a:t>и </a:t>
            </a:r>
            <a:r>
              <a:rPr lang="en-US" dirty="0" smtClean="0"/>
              <a:t>T2 </a:t>
            </a:r>
            <a:r>
              <a:rPr lang="ru-RU" dirty="0" smtClean="0"/>
              <a:t>совместимы (хранятся в памяти одинаковым способом), то п</a:t>
            </a:r>
            <a:r>
              <a:rPr lang="ru-RU" dirty="0" smtClean="0"/>
              <a:t>реобразование </a:t>
            </a:r>
            <a:r>
              <a:rPr lang="en-US" dirty="0" smtClean="0"/>
              <a:t>T1 &lt;-&gt; T2 </a:t>
            </a:r>
            <a:r>
              <a:rPr lang="ru-RU" dirty="0" smtClean="0"/>
              <a:t>сохраняет </a:t>
            </a:r>
            <a:r>
              <a:rPr lang="ru-RU" dirty="0" smtClean="0"/>
              <a:t>значение и представление значения</a:t>
            </a:r>
            <a:endParaRPr lang="en-US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05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Общий тип, целочисленное повышение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57150" indent="0">
              <a:buNone/>
            </a:pPr>
            <a:endParaRPr lang="ru-RU" sz="1800" dirty="0"/>
          </a:p>
        </p:txBody>
      </p:sp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Общий тип типов </a:t>
            </a:r>
            <a:r>
              <a:rPr lang="en-US" sz="2000" dirty="0" smtClean="0">
                <a:solidFill>
                  <a:schemeClr val="bg1"/>
                </a:solidFill>
              </a:rPr>
              <a:t>T1 </a:t>
            </a:r>
            <a:r>
              <a:rPr lang="ru-RU" sz="2000" dirty="0" smtClean="0">
                <a:solidFill>
                  <a:schemeClr val="bg1"/>
                </a:solidFill>
              </a:rPr>
              <a:t>и </a:t>
            </a:r>
            <a:r>
              <a:rPr lang="en-US" sz="2000" dirty="0" smtClean="0">
                <a:solidFill>
                  <a:schemeClr val="bg1"/>
                </a:solidFill>
              </a:rPr>
              <a:t>T2</a:t>
            </a:r>
            <a:r>
              <a:rPr lang="ru-RU" sz="2000" dirty="0" smtClean="0">
                <a:solidFill>
                  <a:schemeClr val="bg1"/>
                </a:solidFill>
              </a:rPr>
              <a:t> – это тип </a:t>
            </a:r>
            <a:r>
              <a:rPr lang="en-US" sz="2000" dirty="0" smtClean="0">
                <a:solidFill>
                  <a:schemeClr val="bg1"/>
                </a:solidFill>
              </a:rPr>
              <a:t>T </a:t>
            </a:r>
            <a:r>
              <a:rPr lang="ru-RU" sz="2000" dirty="0" smtClean="0">
                <a:solidFill>
                  <a:schemeClr val="bg1"/>
                </a:solidFill>
              </a:rPr>
              <a:t>такой, что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Есть путь из Т1 в Т </a:t>
            </a: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Есть путь из Т2 в Т</a:t>
            </a: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Т – наименьший из возможных (если есть путь из Т1 в ТТ и из Т2 в ТТ, то есть путь из Т в ТТ для любого ТТ)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Если </a:t>
            </a:r>
            <a:r>
              <a:rPr lang="ru-RU" sz="1600" dirty="0">
                <a:solidFill>
                  <a:schemeClr val="bg1"/>
                </a:solidFill>
              </a:rPr>
              <a:t>множество значений нижнего типа </a:t>
            </a:r>
            <a:r>
              <a:rPr lang="ru-RU" sz="1600" dirty="0">
                <a:solidFill>
                  <a:schemeClr val="bg1"/>
                </a:solidFill>
                <a:sym typeface="Symbol" panose="05050102010706020507" pitchFamily="18" charset="2"/>
              </a:rPr>
              <a:t> множество значений верхнего </a:t>
            </a:r>
            <a:r>
              <a:rPr lang="ru-RU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типа, то выбирается п</a:t>
            </a:r>
            <a:r>
              <a:rPr lang="ru-RU" sz="1600" dirty="0" smtClean="0">
                <a:solidFill>
                  <a:schemeClr val="bg1"/>
                </a:solidFill>
              </a:rPr>
              <a:t>унктирная стрелка</a:t>
            </a:r>
            <a:r>
              <a:rPr lang="ru-RU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; </a:t>
            </a:r>
            <a:r>
              <a:rPr lang="ru-RU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иначе выбирается сплошная </a:t>
            </a:r>
            <a:r>
              <a:rPr lang="ru-RU" sz="1600" dirty="0" smtClean="0">
                <a:solidFill>
                  <a:schemeClr val="bg1"/>
                </a:solidFill>
                <a:sym typeface="Symbol" panose="05050102010706020507" pitchFamily="18" charset="2"/>
              </a:rPr>
              <a:t>стрелка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Целочисленное повышение – это автоматическое преобразование битового поля, </a:t>
            </a:r>
            <a:r>
              <a:rPr lang="en-US" sz="2000" dirty="0" smtClean="0">
                <a:solidFill>
                  <a:schemeClr val="bg1"/>
                </a:solidFill>
              </a:rPr>
              <a:t>char, unsigned char, short, unsigned short </a:t>
            </a:r>
            <a:r>
              <a:rPr lang="ru-RU" sz="2000" dirty="0" smtClean="0">
                <a:solidFill>
                  <a:schemeClr val="bg1"/>
                </a:solidFill>
              </a:rPr>
              <a:t>к </a:t>
            </a:r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или </a:t>
            </a:r>
            <a:r>
              <a:rPr lang="en-US" sz="2000" dirty="0" smtClean="0">
                <a:solidFill>
                  <a:schemeClr val="bg1"/>
                </a:solidFill>
              </a:rPr>
              <a:t>unsigned </a:t>
            </a:r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endParaRPr lang="ru-RU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55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130964</TotalTime>
  <Words>5389</Words>
  <Application>Microsoft Office PowerPoint</Application>
  <PresentationFormat>Widescreen</PresentationFormat>
  <Paragraphs>836</Paragraphs>
  <Slides>74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8" baseType="lpstr">
      <vt:lpstr>Arial</vt:lpstr>
      <vt:lpstr>Calibri</vt:lpstr>
      <vt:lpstr>Symbol</vt:lpstr>
      <vt:lpstr>Office Theme</vt:lpstr>
      <vt:lpstr>Преобразования типов</vt:lpstr>
      <vt:lpstr>План лекции</vt:lpstr>
      <vt:lpstr>Простые сведения про преобразование типов</vt:lpstr>
      <vt:lpstr>Простые сведения про преобразование типов</vt:lpstr>
      <vt:lpstr>Простые сведения про преобразование типов</vt:lpstr>
      <vt:lpstr>Простые сведения про преобразование типов</vt:lpstr>
      <vt:lpstr>Простые сведения про преобразование типов</vt:lpstr>
      <vt:lpstr>Простые сведения про преобразование типов</vt:lpstr>
      <vt:lpstr>Общий тип, целочисленное повышение</vt:lpstr>
      <vt:lpstr>Общий тип, целочисленное повышение</vt:lpstr>
      <vt:lpstr>Общий тип, целочисленное повышение</vt:lpstr>
      <vt:lpstr>Общий тип, целочисленное повышение</vt:lpstr>
      <vt:lpstr>Общий тип, целочисленное повышение</vt:lpstr>
      <vt:lpstr>Общий тип, целочисленное повышение</vt:lpstr>
      <vt:lpstr>Неявные арифметические преобразования</vt:lpstr>
      <vt:lpstr>Неявные арифметические преобразования</vt:lpstr>
      <vt:lpstr>Неявные арифметические преобразования</vt:lpstr>
      <vt:lpstr>Неявные арифметические преобразования</vt:lpstr>
      <vt:lpstr>Преобразования целых</vt:lpstr>
      <vt:lpstr>Преобразования целых</vt:lpstr>
      <vt:lpstr>Преобразования целых</vt:lpstr>
      <vt:lpstr>Преобразования целых</vt:lpstr>
      <vt:lpstr>Преобразования целых</vt:lpstr>
      <vt:lpstr>Преобразования целых</vt:lpstr>
      <vt:lpstr>Преобразования целых</vt:lpstr>
      <vt:lpstr>Преобразования целых</vt:lpstr>
      <vt:lpstr>Преобразования целых и с плавающей точкой</vt:lpstr>
      <vt:lpstr>Преобразования целых и с плавающей точкой</vt:lpstr>
      <vt:lpstr>Преобразования целых и с плавающей точкой</vt:lpstr>
      <vt:lpstr>Преобразования целых и с плавающей точкой</vt:lpstr>
      <vt:lpstr>Преобразования целых и с плавающей точкой</vt:lpstr>
      <vt:lpstr>Преобразования для типов с плавающей точкой</vt:lpstr>
      <vt:lpstr>Преобразования для типов с плавающей точкой</vt:lpstr>
      <vt:lpstr>Преобразования для типов с плавающей точкой</vt:lpstr>
      <vt:lpstr>Преобразования для типов с плавающей точкой</vt:lpstr>
      <vt:lpstr>Преобразования для типов с плавающей точкой</vt:lpstr>
      <vt:lpstr>Преобразования для типов с плавающей точкой</vt:lpstr>
      <vt:lpstr>Преобразования других целых типов</vt:lpstr>
      <vt:lpstr>Преобразование l-value в обычное значение</vt:lpstr>
      <vt:lpstr>Преобразование l-value в обычное значение</vt:lpstr>
      <vt:lpstr>Преобразование l-value в обычное значение</vt:lpstr>
      <vt:lpstr>Преобразование l-value в обычное значение</vt:lpstr>
      <vt:lpstr>Преобразование l-value в обычное значение</vt:lpstr>
      <vt:lpstr>Неявное преобразование массива в указатель</vt:lpstr>
      <vt:lpstr>Неявное преобразование массива в указатель</vt:lpstr>
      <vt:lpstr>Неявное преобразование массива в указатель</vt:lpstr>
      <vt:lpstr>Неявное преобразование массива в указатель</vt:lpstr>
      <vt:lpstr>Неявное преобразование массива в указатель</vt:lpstr>
      <vt:lpstr>Неявное преобразование массива в указатель</vt:lpstr>
      <vt:lpstr>Неявное преобразование массива в указатель</vt:lpstr>
      <vt:lpstr>Неявное преобразование массива в указатель</vt:lpstr>
      <vt:lpstr>Неявное преобразование функциональных типов</vt:lpstr>
      <vt:lpstr>Неявное преобразование функциональных типов</vt:lpstr>
      <vt:lpstr>Неявное преобразование функциональных типов</vt:lpstr>
      <vt:lpstr>Неявное преобразование функциональных типов</vt:lpstr>
      <vt:lpstr>Неявное преобразование функциональных типов</vt:lpstr>
      <vt:lpstr>[Явные и неявные] преобразования типа void</vt:lpstr>
      <vt:lpstr>[Явные и неявные] преобразования типа void</vt:lpstr>
      <vt:lpstr>[Явные и неявные] преобразования типа void</vt:lpstr>
      <vt:lpstr>[Явные и неявные] преобразования типа void</vt:lpstr>
      <vt:lpstr>[Явные и неявные] преобразования типа void</vt:lpstr>
      <vt:lpstr>[Явные и неявные] преобразования типа void</vt:lpstr>
      <vt:lpstr>Неявные преобразования указателей</vt:lpstr>
      <vt:lpstr>Неявные преобразования указателей</vt:lpstr>
      <vt:lpstr>Неявные преобразования указателей</vt:lpstr>
      <vt:lpstr>Неявные преобразования указателей</vt:lpstr>
      <vt:lpstr>Неявные преобразования указателей</vt:lpstr>
      <vt:lpstr>Неявные преобразования указателей</vt:lpstr>
      <vt:lpstr>Явные преобразования указателей</vt:lpstr>
      <vt:lpstr>Явные преобразования указателей</vt:lpstr>
      <vt:lpstr>Явные преобразования указателей</vt:lpstr>
      <vt:lpstr>Явные преобразования указателей</vt:lpstr>
      <vt:lpstr>Явные преобразования указателей</vt:lpstr>
      <vt:lpstr>Заключение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Простые типы данных языка С</dc:title>
  <dc:creator>Petrov, Evgueni S</dc:creator>
  <cp:lastModifiedBy>Evgenii Petrov</cp:lastModifiedBy>
  <cp:revision>444</cp:revision>
  <dcterms:created xsi:type="dcterms:W3CDTF">2012-09-17T07:39:46Z</dcterms:created>
  <dcterms:modified xsi:type="dcterms:W3CDTF">2020-11-11T19:45:10Z</dcterms:modified>
</cp:coreProperties>
</file>