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53"/>
  </p:notesMasterIdLst>
  <p:handoutMasterIdLst>
    <p:handoutMasterId r:id="rId154"/>
  </p:handoutMasterIdLst>
  <p:sldIdLst>
    <p:sldId id="256" r:id="rId2"/>
    <p:sldId id="306" r:id="rId3"/>
    <p:sldId id="340" r:id="rId4"/>
    <p:sldId id="344" r:id="rId5"/>
    <p:sldId id="345" r:id="rId6"/>
    <p:sldId id="346" r:id="rId7"/>
    <p:sldId id="347" r:id="rId8"/>
    <p:sldId id="348" r:id="rId9"/>
    <p:sldId id="349" r:id="rId10"/>
    <p:sldId id="343" r:id="rId11"/>
    <p:sldId id="350" r:id="rId12"/>
    <p:sldId id="351" r:id="rId13"/>
    <p:sldId id="352" r:id="rId14"/>
    <p:sldId id="258" r:id="rId15"/>
    <p:sldId id="353" r:id="rId16"/>
    <p:sldId id="354" r:id="rId17"/>
    <p:sldId id="355" r:id="rId18"/>
    <p:sldId id="356" r:id="rId19"/>
    <p:sldId id="308" r:id="rId20"/>
    <p:sldId id="357" r:id="rId21"/>
    <p:sldId id="358" r:id="rId22"/>
    <p:sldId id="359" r:id="rId23"/>
    <p:sldId id="259" r:id="rId24"/>
    <p:sldId id="361" r:id="rId25"/>
    <p:sldId id="365" r:id="rId26"/>
    <p:sldId id="362" r:id="rId27"/>
    <p:sldId id="278" r:id="rId28"/>
    <p:sldId id="363" r:id="rId29"/>
    <p:sldId id="364" r:id="rId30"/>
    <p:sldId id="309" r:id="rId31"/>
    <p:sldId id="333" r:id="rId32"/>
    <p:sldId id="366" r:id="rId33"/>
    <p:sldId id="367" r:id="rId34"/>
    <p:sldId id="331" r:id="rId35"/>
    <p:sldId id="368" r:id="rId36"/>
    <p:sldId id="369" r:id="rId37"/>
    <p:sldId id="370" r:id="rId38"/>
    <p:sldId id="371" r:id="rId39"/>
    <p:sldId id="372" r:id="rId40"/>
    <p:sldId id="334" r:id="rId41"/>
    <p:sldId id="373" r:id="rId42"/>
    <p:sldId id="374" r:id="rId43"/>
    <p:sldId id="375" r:id="rId44"/>
    <p:sldId id="376" r:id="rId45"/>
    <p:sldId id="377" r:id="rId46"/>
    <p:sldId id="332" r:id="rId47"/>
    <p:sldId id="378" r:id="rId48"/>
    <p:sldId id="379" r:id="rId49"/>
    <p:sldId id="380" r:id="rId50"/>
    <p:sldId id="381" r:id="rId51"/>
    <p:sldId id="335" r:id="rId52"/>
    <p:sldId id="382" r:id="rId53"/>
    <p:sldId id="383" r:id="rId54"/>
    <p:sldId id="336" r:id="rId55"/>
    <p:sldId id="393" r:id="rId56"/>
    <p:sldId id="384" r:id="rId57"/>
    <p:sldId id="385" r:id="rId58"/>
    <p:sldId id="386" r:id="rId59"/>
    <p:sldId id="387" r:id="rId60"/>
    <p:sldId id="388" r:id="rId61"/>
    <p:sldId id="337" r:id="rId62"/>
    <p:sldId id="389" r:id="rId63"/>
    <p:sldId id="390" r:id="rId64"/>
    <p:sldId id="391" r:id="rId65"/>
    <p:sldId id="392" r:id="rId66"/>
    <p:sldId id="338" r:id="rId67"/>
    <p:sldId id="394" r:id="rId68"/>
    <p:sldId id="395" r:id="rId69"/>
    <p:sldId id="396" r:id="rId70"/>
    <p:sldId id="397" r:id="rId71"/>
    <p:sldId id="398" r:id="rId72"/>
    <p:sldId id="311" r:id="rId73"/>
    <p:sldId id="260" r:id="rId74"/>
    <p:sldId id="399" r:id="rId75"/>
    <p:sldId id="400" r:id="rId76"/>
    <p:sldId id="405" r:id="rId77"/>
    <p:sldId id="406" r:id="rId78"/>
    <p:sldId id="407" r:id="rId79"/>
    <p:sldId id="401" r:id="rId80"/>
    <p:sldId id="402" r:id="rId81"/>
    <p:sldId id="408" r:id="rId82"/>
    <p:sldId id="325" r:id="rId83"/>
    <p:sldId id="409" r:id="rId84"/>
    <p:sldId id="410" r:id="rId85"/>
    <p:sldId id="411" r:id="rId86"/>
    <p:sldId id="284" r:id="rId87"/>
    <p:sldId id="412" r:id="rId88"/>
    <p:sldId id="413" r:id="rId89"/>
    <p:sldId id="414" r:id="rId90"/>
    <p:sldId id="415" r:id="rId91"/>
    <p:sldId id="339" r:id="rId92"/>
    <p:sldId id="403" r:id="rId93"/>
    <p:sldId id="428" r:id="rId94"/>
    <p:sldId id="429" r:id="rId95"/>
    <p:sldId id="430" r:id="rId96"/>
    <p:sldId id="327" r:id="rId97"/>
    <p:sldId id="425" r:id="rId98"/>
    <p:sldId id="426" r:id="rId99"/>
    <p:sldId id="427" r:id="rId100"/>
    <p:sldId id="270" r:id="rId101"/>
    <p:sldId id="416" r:id="rId102"/>
    <p:sldId id="417" r:id="rId103"/>
    <p:sldId id="418" r:id="rId104"/>
    <p:sldId id="326" r:id="rId105"/>
    <p:sldId id="419" r:id="rId106"/>
    <p:sldId id="420" r:id="rId107"/>
    <p:sldId id="421" r:id="rId108"/>
    <p:sldId id="422" r:id="rId109"/>
    <p:sldId id="423" r:id="rId110"/>
    <p:sldId id="424" r:id="rId111"/>
    <p:sldId id="404" r:id="rId112"/>
    <p:sldId id="431" r:id="rId113"/>
    <p:sldId id="432" r:id="rId114"/>
    <p:sldId id="433" r:id="rId115"/>
    <p:sldId id="318" r:id="rId116"/>
    <p:sldId id="434" r:id="rId117"/>
    <p:sldId id="435" r:id="rId118"/>
    <p:sldId id="436" r:id="rId119"/>
    <p:sldId id="437" r:id="rId120"/>
    <p:sldId id="438" r:id="rId121"/>
    <p:sldId id="281" r:id="rId122"/>
    <p:sldId id="282" r:id="rId123"/>
    <p:sldId id="442" r:id="rId124"/>
    <p:sldId id="443" r:id="rId125"/>
    <p:sldId id="444" r:id="rId126"/>
    <p:sldId id="445" r:id="rId127"/>
    <p:sldId id="446" r:id="rId128"/>
    <p:sldId id="447" r:id="rId129"/>
    <p:sldId id="293" r:id="rId130"/>
    <p:sldId id="449" r:id="rId131"/>
    <p:sldId id="450" r:id="rId132"/>
    <p:sldId id="451" r:id="rId133"/>
    <p:sldId id="452" r:id="rId134"/>
    <p:sldId id="328" r:id="rId135"/>
    <p:sldId id="453" r:id="rId136"/>
    <p:sldId id="454" r:id="rId137"/>
    <p:sldId id="455" r:id="rId138"/>
    <p:sldId id="321" r:id="rId139"/>
    <p:sldId id="323" r:id="rId140"/>
    <p:sldId id="456" r:id="rId141"/>
    <p:sldId id="457" r:id="rId142"/>
    <p:sldId id="458" r:id="rId143"/>
    <p:sldId id="459" r:id="rId144"/>
    <p:sldId id="448" r:id="rId145"/>
    <p:sldId id="460" r:id="rId146"/>
    <p:sldId id="461" r:id="rId147"/>
    <p:sldId id="462" r:id="rId148"/>
    <p:sldId id="329" r:id="rId149"/>
    <p:sldId id="463" r:id="rId150"/>
    <p:sldId id="464" r:id="rId151"/>
    <p:sldId id="315" r:id="rId15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006600"/>
    <a:srgbClr val="0000FF"/>
    <a:srgbClr val="FF0066"/>
    <a:srgbClr val="008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2364" autoAdjust="0"/>
    <p:restoredTop sz="96586" autoAdjust="0"/>
  </p:normalViewPr>
  <p:slideViewPr>
    <p:cSldViewPr snapToGrid="0">
      <p:cViewPr varScale="1">
        <p:scale>
          <a:sx n="103" d="100"/>
          <a:sy n="103" d="100"/>
        </p:scale>
        <p:origin x="138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FEC665-9301-410E-A0ED-4BACE5D5A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6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C5F56D-6AC7-480D-A8B5-4100880683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7E39-904D-46A8-AAF4-BA6344BF306B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32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962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060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31267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164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091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9813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351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234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980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486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2719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3612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71147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60777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3043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8703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9272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7416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8345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807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790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5001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73</a:t>
            </a:fld>
            <a:endParaRPr lang="ru-RU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8461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74</a:t>
            </a:fld>
            <a:endParaRPr lang="ru-RU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8732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82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7550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83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7536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84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9670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85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06204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86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2565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87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4051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88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7302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89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610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2854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90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08909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100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3556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101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479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102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71776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103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7485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104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18780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105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480530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106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639338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107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6735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108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00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734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109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75224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110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4696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115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50910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116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7012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117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34999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118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920676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119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58115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120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82060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1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09666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0626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05450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123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11966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124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36464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125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50506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126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97842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127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607543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128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3497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129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86602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00075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131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27093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132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146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06444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133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50885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134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54449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135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353244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136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52608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137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64348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138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38940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139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49962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140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34565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141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692299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142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389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568988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143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12709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37038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36035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676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99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273EE-F226-48F3-A8F1-B0752FCB5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texas.edu/users/boyer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ww.cs.utexas.edu/users/moore/best-ideas/string-searching/fstrpos-example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users/boyer/" TargetMode="External"/><Relationship Id="rId5" Type="http://schemas.openxmlformats.org/officeDocument/2006/relationships/image" Target="../media/image8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ww.cs.utexas.edu/users/moore/best-ideas/string-searching/fstrpos-example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users/boyer/" TargetMode="External"/><Relationship Id="rId5" Type="http://schemas.openxmlformats.org/officeDocument/2006/relationships/image" Target="../media/image8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054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0/Michael_O._Rabin.jp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1007/3-540-55719-9_7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поиска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массиве </a:t>
            </a:r>
            <a:r>
              <a:rPr lang="ru-RU" dirty="0" smtClean="0"/>
              <a:t>и </a:t>
            </a:r>
            <a:r>
              <a:rPr lang="ru-RU" dirty="0" smtClean="0"/>
              <a:t>списке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Элементы пространства – пары вида (ключ, значение)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 ключей выбирают </a:t>
            </a:r>
            <a:r>
              <a:rPr lang="ru-RU" dirty="0" smtClean="0">
                <a:solidFill>
                  <a:schemeClr val="bg1"/>
                </a:solidFill>
              </a:rPr>
              <a:t>так, чтобы </a:t>
            </a:r>
            <a:r>
              <a:rPr lang="ru-RU" dirty="0" smtClean="0">
                <a:solidFill>
                  <a:schemeClr val="bg1"/>
                </a:solidFill>
              </a:rPr>
              <a:t>ключи было </a:t>
            </a:r>
            <a:r>
              <a:rPr lang="ru-RU" dirty="0" smtClean="0">
                <a:solidFill>
                  <a:schemeClr val="bg1"/>
                </a:solidFill>
              </a:rPr>
              <a:t>удобно сравнивать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Критерий поиска – совпадение значения ключа с заданным значением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 smtClean="0"/>
          </a:p>
          <a:p>
            <a:r>
              <a:rPr lang="ru-RU" smtClean="0"/>
              <a:t>Роберт </a:t>
            </a:r>
            <a:r>
              <a:rPr lang="ru-RU"/>
              <a:t>Стивен </a:t>
            </a:r>
            <a:r>
              <a:rPr lang="ru-RU" smtClean="0"/>
              <a:t>Бойер</a:t>
            </a:r>
          </a:p>
          <a:p>
            <a:r>
              <a:rPr lang="en-US" sz="1000" smtClean="0">
                <a:hlinkClick r:id="rId4"/>
              </a:rPr>
              <a:t>https</a:t>
            </a:r>
            <a:r>
              <a:rPr lang="en-US" sz="1000">
                <a:hlinkClick r:id="rId4"/>
              </a:rPr>
              <a:t>://www.cs.utexas.edu/users/boyer/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866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6202667" y="2722302"/>
            <a:ext cx="2430813" cy="334915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 smtClean="0"/>
          </a:p>
          <a:p>
            <a:r>
              <a:rPr lang="ru-RU" smtClean="0"/>
              <a:t>Роберт </a:t>
            </a:r>
            <a:r>
              <a:rPr lang="ru-RU"/>
              <a:t>Стивен </a:t>
            </a:r>
            <a:r>
              <a:rPr lang="ru-RU" smtClean="0"/>
              <a:t>Бойер</a:t>
            </a:r>
          </a:p>
          <a:p>
            <a:r>
              <a:rPr lang="en-US" sz="1000" smtClean="0">
                <a:hlinkClick r:id="rId6"/>
              </a:rPr>
              <a:t>https</a:t>
            </a:r>
            <a:r>
              <a:rPr lang="en-US" sz="1000">
                <a:hlinkClick r:id="rId6"/>
              </a:rPr>
              <a:t>://www.cs.utexas.edu/users/boyer/</a:t>
            </a:r>
            <a:endParaRPr lang="ru-RU" sz="1000"/>
          </a:p>
        </p:txBody>
      </p:sp>
      <p:sp>
        <p:nvSpPr>
          <p:cNvPr id="5" name="TextBox 4"/>
          <p:cNvSpPr txBox="1"/>
          <p:nvPr/>
        </p:nvSpPr>
        <p:spPr>
          <a:xfrm>
            <a:off x="8633480" y="3947695"/>
            <a:ext cx="29386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Strother </a:t>
            </a:r>
            <a:r>
              <a:rPr lang="en-US" smtClean="0"/>
              <a:t>Moore</a:t>
            </a:r>
            <a:endParaRPr lang="ru-RU" b="1" smtClean="0"/>
          </a:p>
          <a:p>
            <a:r>
              <a:rPr lang="ru-RU" smtClean="0"/>
              <a:t>Джей </a:t>
            </a:r>
            <a:r>
              <a:rPr lang="ru-RU"/>
              <a:t>Стротер </a:t>
            </a:r>
            <a:r>
              <a:rPr lang="ru-RU" smtClean="0"/>
              <a:t>Мур</a:t>
            </a:r>
          </a:p>
          <a:p>
            <a:r>
              <a:rPr lang="en-US" sz="1000" smtClean="0">
                <a:hlinkClick r:id="rId7"/>
              </a:rPr>
              <a:t>http</a:t>
            </a:r>
            <a:r>
              <a:rPr lang="en-US" sz="1000">
                <a:hlinkClick r:id="rId7"/>
              </a:rPr>
              <a:t>://</a:t>
            </a:r>
            <a:r>
              <a:rPr lang="en-US" sz="1000" smtClean="0">
                <a:hlinkClick r:id="rId7"/>
              </a:rPr>
              <a:t>www.cs.utexas.edu/users/moore/</a:t>
            </a:r>
            <a:endParaRPr lang="ru-RU" sz="1000" smtClean="0">
              <a:hlinkClick r:id="rId7"/>
            </a:endParaRPr>
          </a:p>
          <a:p>
            <a:r>
              <a:rPr lang="en-US" sz="1000" smtClean="0">
                <a:hlinkClick r:id="rId7"/>
              </a:rPr>
              <a:t>best-ideas/string-searching/fstrpos-example.html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28388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Robert S. Boyer, J S. Moore</a:t>
            </a:r>
            <a:r>
              <a:rPr lang="ru-RU" sz="2400" smtClean="0"/>
              <a:t> </a:t>
            </a:r>
            <a:r>
              <a:rPr lang="en-US" sz="2400" smtClean="0"/>
              <a:t>A Fast String Searching Algorithm </a:t>
            </a:r>
            <a:r>
              <a:rPr lang="ru-RU" sz="2400" smtClean="0"/>
              <a:t>// </a:t>
            </a:r>
            <a:r>
              <a:rPr lang="en-US" sz="2400" smtClean="0"/>
              <a:t>Communications of the Association for Computing Machinery, Vol. 20, No. 10, pp. 762-772, 1977</a:t>
            </a:r>
            <a:endParaRPr lang="ru-RU" sz="2400" smtClean="0"/>
          </a:p>
          <a:p>
            <a:pPr marL="0" indent="0">
              <a:buNone/>
            </a:pPr>
            <a:endParaRPr lang="ru-RU" sz="2400" smtClean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6202667" y="2722302"/>
            <a:ext cx="2430813" cy="334915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 smtClean="0"/>
          </a:p>
          <a:p>
            <a:r>
              <a:rPr lang="ru-RU" smtClean="0"/>
              <a:t>Роберт </a:t>
            </a:r>
            <a:r>
              <a:rPr lang="ru-RU"/>
              <a:t>Стивен </a:t>
            </a:r>
            <a:r>
              <a:rPr lang="ru-RU" smtClean="0"/>
              <a:t>Бойер</a:t>
            </a:r>
          </a:p>
          <a:p>
            <a:r>
              <a:rPr lang="en-US" sz="1000" smtClean="0">
                <a:hlinkClick r:id="rId6"/>
              </a:rPr>
              <a:t>https</a:t>
            </a:r>
            <a:r>
              <a:rPr lang="en-US" sz="1000">
                <a:hlinkClick r:id="rId6"/>
              </a:rPr>
              <a:t>://www.cs.utexas.edu/users/boyer/</a:t>
            </a:r>
            <a:endParaRPr lang="ru-RU" sz="1000"/>
          </a:p>
        </p:txBody>
      </p:sp>
      <p:sp>
        <p:nvSpPr>
          <p:cNvPr id="5" name="TextBox 4"/>
          <p:cNvSpPr txBox="1"/>
          <p:nvPr/>
        </p:nvSpPr>
        <p:spPr>
          <a:xfrm>
            <a:off x="8633480" y="3947695"/>
            <a:ext cx="29386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Strother </a:t>
            </a:r>
            <a:r>
              <a:rPr lang="en-US" smtClean="0"/>
              <a:t>Moore</a:t>
            </a:r>
            <a:endParaRPr lang="ru-RU" b="1" smtClean="0"/>
          </a:p>
          <a:p>
            <a:r>
              <a:rPr lang="ru-RU" smtClean="0"/>
              <a:t>Джей </a:t>
            </a:r>
            <a:r>
              <a:rPr lang="ru-RU"/>
              <a:t>Стротер </a:t>
            </a:r>
            <a:r>
              <a:rPr lang="ru-RU" smtClean="0"/>
              <a:t>Мур</a:t>
            </a:r>
          </a:p>
          <a:p>
            <a:r>
              <a:rPr lang="en-US" sz="1000" smtClean="0">
                <a:hlinkClick r:id="rId7"/>
              </a:rPr>
              <a:t>http</a:t>
            </a:r>
            <a:r>
              <a:rPr lang="en-US" sz="1000">
                <a:hlinkClick r:id="rId7"/>
              </a:rPr>
              <a:t>://</a:t>
            </a:r>
            <a:r>
              <a:rPr lang="en-US" sz="1000" smtClean="0">
                <a:hlinkClick r:id="rId7"/>
              </a:rPr>
              <a:t>www.cs.utexas.edu/users/moore/</a:t>
            </a:r>
            <a:endParaRPr lang="ru-RU" sz="1000" smtClean="0">
              <a:hlinkClick r:id="rId7"/>
            </a:endParaRPr>
          </a:p>
          <a:p>
            <a:r>
              <a:rPr lang="en-US" sz="1000" smtClean="0">
                <a:hlinkClick r:id="rId7"/>
              </a:rPr>
              <a:t>best-ideas/string-searching/fstrpos-example.html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22116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>
                <a:solidFill>
                  <a:schemeClr val="bg1"/>
                </a:solidFill>
              </a:rPr>
              <a:t>Сравнение </a:t>
            </a:r>
            <a:r>
              <a:rPr lang="ru-RU" sz="2400" dirty="0">
                <a:solidFill>
                  <a:schemeClr val="bg1"/>
                </a:solidFill>
              </a:rPr>
              <a:t>текста и образца, начиная </a:t>
            </a:r>
            <a:r>
              <a:rPr lang="ru-RU" sz="2400" dirty="0" smtClean="0">
                <a:solidFill>
                  <a:schemeClr val="bg1"/>
                </a:solidFill>
              </a:rPr>
              <a:t>с конца образца</a:t>
            </a:r>
          </a:p>
          <a:p>
            <a:pPr marL="514350" indent="-457200"/>
            <a:r>
              <a:rPr lang="ru-RU" sz="2400" dirty="0" smtClean="0">
                <a:solidFill>
                  <a:schemeClr val="bg1"/>
                </a:solidFill>
              </a:rPr>
              <a:t>Сдвиг </a:t>
            </a:r>
            <a:r>
              <a:rPr lang="ru-RU" sz="2400" dirty="0">
                <a:solidFill>
                  <a:schemeClr val="bg1"/>
                </a:solidFill>
              </a:rPr>
              <a:t>образца </a:t>
            </a:r>
            <a:r>
              <a:rPr lang="ru-RU" sz="2400" dirty="0" smtClean="0">
                <a:solidFill>
                  <a:schemeClr val="bg1"/>
                </a:solidFill>
              </a:rPr>
              <a:t>вправо на </a:t>
            </a:r>
            <a:r>
              <a:rPr lang="ru-RU" sz="2400" dirty="0">
                <a:solidFill>
                  <a:schemeClr val="bg1"/>
                </a:solidFill>
              </a:rPr>
              <a:t>расстояние </a:t>
            </a:r>
            <a:r>
              <a:rPr lang="en-US" sz="2400" dirty="0">
                <a:solidFill>
                  <a:schemeClr val="bg1"/>
                </a:solidFill>
              </a:rPr>
              <a:t>&gt;= 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стоп-символам </a:t>
            </a:r>
            <a:r>
              <a:rPr lang="en-US" sz="2000" dirty="0" err="1" smtClean="0">
                <a:solidFill>
                  <a:schemeClr val="bg1"/>
                </a:solidFill>
              </a:rPr>
              <a:t>stop_shift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</a:t>
            </a:r>
            <a:r>
              <a:rPr lang="en-US" sz="1600" dirty="0">
                <a:solidFill>
                  <a:schemeClr val="bg1"/>
                </a:solidFill>
              </a:rPr>
              <a:t>] = </a:t>
            </a:r>
            <a:r>
              <a:rPr lang="ru-RU" sz="1600" dirty="0" smtClean="0">
                <a:solidFill>
                  <a:schemeClr val="bg1"/>
                </a:solidFill>
              </a:rPr>
              <a:t>безопасный сдвиг </a:t>
            </a:r>
            <a:r>
              <a:rPr lang="ru-RU" sz="1600" dirty="0">
                <a:solidFill>
                  <a:schemeClr val="bg1"/>
                </a:solidFill>
              </a:rPr>
              <a:t>образца </a:t>
            </a:r>
            <a:r>
              <a:rPr lang="ru-RU" sz="1600" dirty="0" smtClean="0">
                <a:solidFill>
                  <a:schemeClr val="bg1"/>
                </a:solidFill>
              </a:rPr>
              <a:t>при </a:t>
            </a:r>
            <a:r>
              <a:rPr lang="ru-RU" sz="1600" dirty="0">
                <a:solidFill>
                  <a:schemeClr val="bg1"/>
                </a:solidFill>
              </a:rPr>
              <a:t>условии, что </a:t>
            </a:r>
            <a:r>
              <a:rPr lang="ru-RU" sz="1600" dirty="0" smtClean="0">
                <a:solidFill>
                  <a:schemeClr val="bg1"/>
                </a:solidFill>
              </a:rPr>
              <a:t>данное положение образца не является вхождением 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против последнего </a:t>
            </a:r>
            <a:r>
              <a:rPr lang="ru-RU" sz="1600" dirty="0">
                <a:solidFill>
                  <a:schemeClr val="bg1"/>
                </a:solidFill>
              </a:rPr>
              <a:t>символа образца в тексте </a:t>
            </a:r>
            <a:r>
              <a:rPr lang="ru-RU" sz="1600" dirty="0" smtClean="0">
                <a:solidFill>
                  <a:schemeClr val="bg1"/>
                </a:solidFill>
              </a:rPr>
              <a:t>находится символ </a:t>
            </a:r>
            <a:r>
              <a:rPr lang="en-US" sz="1600" dirty="0" smtClean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суффиксам </a:t>
            </a:r>
            <a:r>
              <a:rPr lang="en-US" sz="2000" dirty="0" err="1" smtClean="0">
                <a:solidFill>
                  <a:schemeClr val="bg1"/>
                </a:solidFill>
              </a:rPr>
              <a:t>suffix_shift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>
                <a:solidFill>
                  <a:schemeClr val="bg1"/>
                </a:solidFill>
              </a:rPr>
              <a:t>суффиксом длины </a:t>
            </a:r>
            <a:r>
              <a:rPr lang="en-US" sz="1600" dirty="0" smtClean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solidFill>
                <a:schemeClr val="bg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</a:t>
            </a:r>
            <a:r>
              <a:rPr lang="ru-RU" sz="2400" dirty="0" smtClean="0"/>
              <a:t>с конца образца</a:t>
            </a:r>
          </a:p>
          <a:p>
            <a:pPr marL="514350" indent="-457200"/>
            <a:r>
              <a:rPr lang="ru-RU" sz="2400" dirty="0" smtClean="0">
                <a:solidFill>
                  <a:schemeClr val="bg1"/>
                </a:solidFill>
              </a:rPr>
              <a:t>Сдвиг </a:t>
            </a:r>
            <a:r>
              <a:rPr lang="ru-RU" sz="2400" dirty="0">
                <a:solidFill>
                  <a:schemeClr val="bg1"/>
                </a:solidFill>
              </a:rPr>
              <a:t>образца </a:t>
            </a:r>
            <a:r>
              <a:rPr lang="ru-RU" sz="2400" dirty="0" smtClean="0">
                <a:solidFill>
                  <a:schemeClr val="bg1"/>
                </a:solidFill>
              </a:rPr>
              <a:t>вправо на </a:t>
            </a:r>
            <a:r>
              <a:rPr lang="ru-RU" sz="2400" dirty="0">
                <a:solidFill>
                  <a:schemeClr val="bg1"/>
                </a:solidFill>
              </a:rPr>
              <a:t>расстояние </a:t>
            </a:r>
            <a:r>
              <a:rPr lang="en-US" sz="2400" dirty="0">
                <a:solidFill>
                  <a:schemeClr val="bg1"/>
                </a:solidFill>
              </a:rPr>
              <a:t>&gt;= 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стоп-символам </a:t>
            </a:r>
            <a:r>
              <a:rPr lang="en-US" sz="2000" dirty="0" err="1" smtClean="0">
                <a:solidFill>
                  <a:schemeClr val="bg1"/>
                </a:solidFill>
              </a:rPr>
              <a:t>stop_shift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</a:t>
            </a:r>
            <a:r>
              <a:rPr lang="en-US" sz="1600" dirty="0">
                <a:solidFill>
                  <a:schemeClr val="bg1"/>
                </a:solidFill>
              </a:rPr>
              <a:t>] = </a:t>
            </a:r>
            <a:r>
              <a:rPr lang="ru-RU" sz="1600" dirty="0" smtClean="0">
                <a:solidFill>
                  <a:schemeClr val="bg1"/>
                </a:solidFill>
              </a:rPr>
              <a:t>безопасный сдвиг </a:t>
            </a:r>
            <a:r>
              <a:rPr lang="ru-RU" sz="1600" dirty="0">
                <a:solidFill>
                  <a:schemeClr val="bg1"/>
                </a:solidFill>
              </a:rPr>
              <a:t>образца </a:t>
            </a:r>
            <a:r>
              <a:rPr lang="ru-RU" sz="1600" dirty="0" smtClean="0">
                <a:solidFill>
                  <a:schemeClr val="bg1"/>
                </a:solidFill>
              </a:rPr>
              <a:t>при </a:t>
            </a:r>
            <a:r>
              <a:rPr lang="ru-RU" sz="1600" dirty="0">
                <a:solidFill>
                  <a:schemeClr val="bg1"/>
                </a:solidFill>
              </a:rPr>
              <a:t>условии, что </a:t>
            </a:r>
            <a:r>
              <a:rPr lang="ru-RU" sz="1600" dirty="0" smtClean="0">
                <a:solidFill>
                  <a:schemeClr val="bg1"/>
                </a:solidFill>
              </a:rPr>
              <a:t>данное положение образца не является вхождением 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против последнего </a:t>
            </a:r>
            <a:r>
              <a:rPr lang="ru-RU" sz="1600" dirty="0">
                <a:solidFill>
                  <a:schemeClr val="bg1"/>
                </a:solidFill>
              </a:rPr>
              <a:t>символа образца в тексте </a:t>
            </a:r>
            <a:r>
              <a:rPr lang="ru-RU" sz="1600" dirty="0" smtClean="0">
                <a:solidFill>
                  <a:schemeClr val="bg1"/>
                </a:solidFill>
              </a:rPr>
              <a:t>находится символ </a:t>
            </a:r>
            <a:r>
              <a:rPr lang="en-US" sz="1600" dirty="0" smtClean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суффиксам </a:t>
            </a:r>
            <a:r>
              <a:rPr lang="en-US" sz="2000" dirty="0" err="1" smtClean="0">
                <a:solidFill>
                  <a:schemeClr val="bg1"/>
                </a:solidFill>
              </a:rPr>
              <a:t>suffix_shift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>
                <a:solidFill>
                  <a:schemeClr val="bg1"/>
                </a:solidFill>
              </a:rPr>
              <a:t>суффиксом длины </a:t>
            </a:r>
            <a:r>
              <a:rPr lang="en-US" sz="1600" dirty="0" smtClean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solidFill>
                <a:schemeClr val="bg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</a:t>
            </a:r>
            <a:r>
              <a:rPr lang="ru-RU" sz="2400" dirty="0" smtClean="0"/>
              <a:t>с конца образца</a:t>
            </a:r>
          </a:p>
          <a:p>
            <a:pPr marL="514350" indent="-457200"/>
            <a:r>
              <a:rPr lang="ru-RU" sz="2400" dirty="0" smtClean="0"/>
              <a:t>Сдвиг </a:t>
            </a:r>
            <a:r>
              <a:rPr lang="ru-RU" sz="2400" dirty="0"/>
              <a:t>образца </a:t>
            </a:r>
            <a:r>
              <a:rPr lang="ru-RU" sz="2400" dirty="0" smtClean="0"/>
              <a:t>вправо на </a:t>
            </a:r>
            <a:r>
              <a:rPr lang="ru-RU" sz="2400" dirty="0"/>
              <a:t>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стоп-символам </a:t>
            </a:r>
            <a:r>
              <a:rPr lang="en-US" sz="2000" dirty="0" err="1" smtClean="0">
                <a:solidFill>
                  <a:schemeClr val="bg1"/>
                </a:solidFill>
              </a:rPr>
              <a:t>stop_shift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</a:t>
            </a:r>
            <a:r>
              <a:rPr lang="en-US" sz="1600" dirty="0">
                <a:solidFill>
                  <a:schemeClr val="bg1"/>
                </a:solidFill>
              </a:rPr>
              <a:t>] = </a:t>
            </a:r>
            <a:r>
              <a:rPr lang="ru-RU" sz="1600" dirty="0" smtClean="0">
                <a:solidFill>
                  <a:schemeClr val="bg1"/>
                </a:solidFill>
              </a:rPr>
              <a:t>безопасный сдвиг </a:t>
            </a:r>
            <a:r>
              <a:rPr lang="ru-RU" sz="1600" dirty="0">
                <a:solidFill>
                  <a:schemeClr val="bg1"/>
                </a:solidFill>
              </a:rPr>
              <a:t>образца </a:t>
            </a:r>
            <a:r>
              <a:rPr lang="ru-RU" sz="1600" dirty="0" smtClean="0">
                <a:solidFill>
                  <a:schemeClr val="bg1"/>
                </a:solidFill>
              </a:rPr>
              <a:t>при </a:t>
            </a:r>
            <a:r>
              <a:rPr lang="ru-RU" sz="1600" dirty="0">
                <a:solidFill>
                  <a:schemeClr val="bg1"/>
                </a:solidFill>
              </a:rPr>
              <a:t>условии, что </a:t>
            </a:r>
            <a:r>
              <a:rPr lang="ru-RU" sz="1600" dirty="0" smtClean="0">
                <a:solidFill>
                  <a:schemeClr val="bg1"/>
                </a:solidFill>
              </a:rPr>
              <a:t>данное положение образца не является вхождением 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против последнего </a:t>
            </a:r>
            <a:r>
              <a:rPr lang="ru-RU" sz="1600" dirty="0">
                <a:solidFill>
                  <a:schemeClr val="bg1"/>
                </a:solidFill>
              </a:rPr>
              <a:t>символа образца в тексте </a:t>
            </a:r>
            <a:r>
              <a:rPr lang="ru-RU" sz="1600" dirty="0" smtClean="0">
                <a:solidFill>
                  <a:schemeClr val="bg1"/>
                </a:solidFill>
              </a:rPr>
              <a:t>находится символ </a:t>
            </a:r>
            <a:r>
              <a:rPr lang="en-US" sz="1600" dirty="0" smtClean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суффиксам </a:t>
            </a:r>
            <a:r>
              <a:rPr lang="en-US" sz="2000" dirty="0" err="1" smtClean="0">
                <a:solidFill>
                  <a:schemeClr val="bg1"/>
                </a:solidFill>
              </a:rPr>
              <a:t>suffix_shift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>
                <a:solidFill>
                  <a:schemeClr val="bg1"/>
                </a:solidFill>
              </a:rPr>
              <a:t>суффиксом длины </a:t>
            </a:r>
            <a:r>
              <a:rPr lang="en-US" sz="1600" dirty="0" smtClean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solidFill>
                <a:schemeClr val="bg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</a:t>
            </a:r>
            <a:r>
              <a:rPr lang="ru-RU" sz="2400" dirty="0" smtClean="0"/>
              <a:t>с конца образца</a:t>
            </a:r>
          </a:p>
          <a:p>
            <a:pPr marL="514350" indent="-457200"/>
            <a:r>
              <a:rPr lang="ru-RU" sz="2400" dirty="0" smtClean="0"/>
              <a:t>Сдвиг </a:t>
            </a:r>
            <a:r>
              <a:rPr lang="ru-RU" sz="2400" dirty="0"/>
              <a:t>образца </a:t>
            </a:r>
            <a:r>
              <a:rPr lang="ru-RU" sz="2400" dirty="0" smtClean="0"/>
              <a:t>вправо на </a:t>
            </a:r>
            <a:r>
              <a:rPr lang="ru-RU" sz="2400" dirty="0"/>
              <a:t>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 smtClean="0"/>
              <a:t>По </a:t>
            </a:r>
            <a:r>
              <a:rPr lang="ru-RU" sz="2000" dirty="0"/>
              <a:t>стоп-символам </a:t>
            </a:r>
            <a:r>
              <a:rPr lang="en-US" sz="2000" dirty="0" err="1" smtClean="0"/>
              <a:t>stop_shift</a:t>
            </a:r>
            <a:endParaRPr lang="ru-RU" sz="2000" dirty="0" smtClean="0"/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</a:t>
            </a:r>
            <a:r>
              <a:rPr lang="en-US" sz="1600" dirty="0">
                <a:solidFill>
                  <a:schemeClr val="bg1"/>
                </a:solidFill>
              </a:rPr>
              <a:t>] = </a:t>
            </a:r>
            <a:r>
              <a:rPr lang="ru-RU" sz="1600" dirty="0" smtClean="0">
                <a:solidFill>
                  <a:schemeClr val="bg1"/>
                </a:solidFill>
              </a:rPr>
              <a:t>безопасный сдвиг </a:t>
            </a:r>
            <a:r>
              <a:rPr lang="ru-RU" sz="1600" dirty="0">
                <a:solidFill>
                  <a:schemeClr val="bg1"/>
                </a:solidFill>
              </a:rPr>
              <a:t>образца </a:t>
            </a:r>
            <a:r>
              <a:rPr lang="ru-RU" sz="1600" dirty="0" smtClean="0">
                <a:solidFill>
                  <a:schemeClr val="bg1"/>
                </a:solidFill>
              </a:rPr>
              <a:t>при </a:t>
            </a:r>
            <a:r>
              <a:rPr lang="ru-RU" sz="1600" dirty="0">
                <a:solidFill>
                  <a:schemeClr val="bg1"/>
                </a:solidFill>
              </a:rPr>
              <a:t>условии, что </a:t>
            </a:r>
            <a:r>
              <a:rPr lang="ru-RU" sz="1600" dirty="0" smtClean="0">
                <a:solidFill>
                  <a:schemeClr val="bg1"/>
                </a:solidFill>
              </a:rPr>
              <a:t>данное положение образца не является вхождением 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против последнего </a:t>
            </a:r>
            <a:r>
              <a:rPr lang="ru-RU" sz="1600" dirty="0">
                <a:solidFill>
                  <a:schemeClr val="bg1"/>
                </a:solidFill>
              </a:rPr>
              <a:t>символа образца в тексте </a:t>
            </a:r>
            <a:r>
              <a:rPr lang="ru-RU" sz="1600" dirty="0" smtClean="0">
                <a:solidFill>
                  <a:schemeClr val="bg1"/>
                </a:solidFill>
              </a:rPr>
              <a:t>находится символ </a:t>
            </a:r>
            <a:r>
              <a:rPr lang="en-US" sz="1600" dirty="0" smtClean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 smtClean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суффиксам </a:t>
            </a:r>
            <a:r>
              <a:rPr lang="en-US" sz="2000" dirty="0" err="1" smtClean="0">
                <a:solidFill>
                  <a:schemeClr val="bg1"/>
                </a:solidFill>
              </a:rPr>
              <a:t>suffix_shift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>
                <a:solidFill>
                  <a:schemeClr val="bg1"/>
                </a:solidFill>
              </a:rPr>
              <a:t>суффиксом длины </a:t>
            </a:r>
            <a:r>
              <a:rPr lang="en-US" sz="1600" dirty="0" smtClean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solidFill>
                <a:schemeClr val="bg1"/>
              </a:solidFill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</a:t>
            </a:r>
            <a:r>
              <a:rPr lang="ru-RU" sz="2400" dirty="0" smtClean="0"/>
              <a:t>с конца образца</a:t>
            </a:r>
          </a:p>
          <a:p>
            <a:pPr marL="514350" indent="-457200"/>
            <a:r>
              <a:rPr lang="ru-RU" sz="2400" dirty="0" smtClean="0"/>
              <a:t>Сдвиг </a:t>
            </a:r>
            <a:r>
              <a:rPr lang="ru-RU" sz="2400" dirty="0"/>
              <a:t>образца </a:t>
            </a:r>
            <a:r>
              <a:rPr lang="ru-RU" sz="2400" dirty="0" smtClean="0"/>
              <a:t>вправо на </a:t>
            </a:r>
            <a:r>
              <a:rPr lang="ru-RU" sz="2400" dirty="0"/>
              <a:t>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 smtClean="0"/>
              <a:t>По </a:t>
            </a:r>
            <a:r>
              <a:rPr lang="ru-RU" sz="2000" dirty="0"/>
              <a:t>стоп-символам </a:t>
            </a:r>
            <a:r>
              <a:rPr lang="en-US" sz="2000" dirty="0" err="1" smtClean="0"/>
              <a:t>stop_shift</a:t>
            </a:r>
            <a:endParaRPr lang="ru-RU" sz="2000" dirty="0" smtClean="0"/>
          </a:p>
          <a:p>
            <a:pPr marL="1257300" lvl="2" indent="-342900"/>
            <a:r>
              <a:rPr lang="en-US" sz="1600" dirty="0" err="1"/>
              <a:t>stop_shift</a:t>
            </a:r>
            <a:r>
              <a:rPr lang="en-US" sz="1600" dirty="0"/>
              <a:t>[c</a:t>
            </a:r>
            <a:r>
              <a:rPr lang="en-US" sz="1600" dirty="0"/>
              <a:t>] = </a:t>
            </a:r>
            <a:r>
              <a:rPr lang="ru-RU" sz="1600" dirty="0" smtClean="0"/>
              <a:t>безопасный сдвиг </a:t>
            </a:r>
            <a:r>
              <a:rPr lang="ru-RU" sz="1600" dirty="0"/>
              <a:t>образца </a:t>
            </a:r>
            <a:r>
              <a:rPr lang="ru-RU" sz="1600" dirty="0" smtClean="0"/>
              <a:t>при </a:t>
            </a:r>
            <a:r>
              <a:rPr lang="ru-RU" sz="1600" dirty="0"/>
              <a:t>условии, что </a:t>
            </a:r>
            <a:r>
              <a:rPr lang="ru-RU" sz="1600" dirty="0" smtClean="0"/>
              <a:t>данное положение образца не является вхождением и</a:t>
            </a:r>
            <a:r>
              <a:rPr lang="ru-RU" sz="1600" dirty="0"/>
              <a:t> </a:t>
            </a:r>
            <a:r>
              <a:rPr lang="ru-RU" sz="1600" dirty="0" smtClean="0"/>
              <a:t>против последнего </a:t>
            </a:r>
            <a:r>
              <a:rPr lang="ru-RU" sz="1600" dirty="0"/>
              <a:t>символа образца в тексте </a:t>
            </a:r>
            <a:r>
              <a:rPr lang="ru-RU" sz="1600" dirty="0" smtClean="0"/>
              <a:t>находится символ </a:t>
            </a:r>
            <a:r>
              <a:rPr lang="en-US" sz="1600" dirty="0" smtClean="0"/>
              <a:t>c</a:t>
            </a:r>
            <a:endParaRPr lang="ru-RU" sz="1600" dirty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r>
              <a:rPr lang="ru-RU" sz="2000" dirty="0" smtClean="0">
                <a:solidFill>
                  <a:schemeClr val="bg1"/>
                </a:solidFill>
              </a:rPr>
              <a:t>По </a:t>
            </a:r>
            <a:r>
              <a:rPr lang="ru-RU" sz="2000" dirty="0">
                <a:solidFill>
                  <a:schemeClr val="bg1"/>
                </a:solidFill>
              </a:rPr>
              <a:t>суффиксам </a:t>
            </a:r>
            <a:r>
              <a:rPr lang="en-US" sz="2000" dirty="0" err="1" smtClean="0">
                <a:solidFill>
                  <a:schemeClr val="bg1"/>
                </a:solidFill>
              </a:rPr>
              <a:t>suffix_shift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>
                <a:solidFill>
                  <a:schemeClr val="bg1"/>
                </a:solidFill>
              </a:rPr>
              <a:t>суффиксом длины </a:t>
            </a:r>
            <a:r>
              <a:rPr lang="en-US" sz="1600" dirty="0" smtClean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latin typeface="+mn-lt"/>
              </a:rPr>
              <a:t>stop_shift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</a:t>
            </a:r>
            <a:r>
              <a:rPr lang="ru-RU" sz="2400" dirty="0" smtClean="0"/>
              <a:t>с конца образца</a:t>
            </a:r>
          </a:p>
          <a:p>
            <a:pPr marL="514350" indent="-457200"/>
            <a:r>
              <a:rPr lang="ru-RU" sz="2400" dirty="0" smtClean="0"/>
              <a:t>Сдвиг </a:t>
            </a:r>
            <a:r>
              <a:rPr lang="ru-RU" sz="2400" dirty="0"/>
              <a:t>образца </a:t>
            </a:r>
            <a:r>
              <a:rPr lang="ru-RU" sz="2400" dirty="0" smtClean="0"/>
              <a:t>вправо на </a:t>
            </a:r>
            <a:r>
              <a:rPr lang="ru-RU" sz="2400" dirty="0"/>
              <a:t>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 smtClean="0"/>
              <a:t>По </a:t>
            </a:r>
            <a:r>
              <a:rPr lang="ru-RU" sz="2000" dirty="0"/>
              <a:t>стоп-символам </a:t>
            </a:r>
            <a:r>
              <a:rPr lang="en-US" sz="2000" dirty="0" err="1" smtClean="0"/>
              <a:t>stop_shift</a:t>
            </a:r>
            <a:endParaRPr lang="ru-RU" sz="2000" dirty="0" smtClean="0"/>
          </a:p>
          <a:p>
            <a:pPr marL="1257300" lvl="2" indent="-342900"/>
            <a:r>
              <a:rPr lang="en-US" sz="1600" dirty="0" err="1"/>
              <a:t>stop_shift</a:t>
            </a:r>
            <a:r>
              <a:rPr lang="en-US" sz="1600" dirty="0"/>
              <a:t>[c</a:t>
            </a:r>
            <a:r>
              <a:rPr lang="en-US" sz="1600" dirty="0"/>
              <a:t>] = </a:t>
            </a:r>
            <a:r>
              <a:rPr lang="ru-RU" sz="1600" dirty="0" smtClean="0"/>
              <a:t>безопасный сдвиг </a:t>
            </a:r>
            <a:r>
              <a:rPr lang="ru-RU" sz="1600" dirty="0"/>
              <a:t>образца </a:t>
            </a:r>
            <a:r>
              <a:rPr lang="ru-RU" sz="1600" dirty="0" smtClean="0"/>
              <a:t>при </a:t>
            </a:r>
            <a:r>
              <a:rPr lang="ru-RU" sz="1600" dirty="0"/>
              <a:t>условии, что </a:t>
            </a:r>
            <a:r>
              <a:rPr lang="ru-RU" sz="1600" dirty="0" smtClean="0"/>
              <a:t>данное положение образца не является вхождением и</a:t>
            </a:r>
            <a:r>
              <a:rPr lang="ru-RU" sz="1600" dirty="0"/>
              <a:t> </a:t>
            </a:r>
            <a:r>
              <a:rPr lang="ru-RU" sz="1600" dirty="0" smtClean="0"/>
              <a:t>против последнего </a:t>
            </a:r>
            <a:r>
              <a:rPr lang="ru-RU" sz="1600" dirty="0"/>
              <a:t>символа образца в тексте </a:t>
            </a:r>
            <a:r>
              <a:rPr lang="ru-RU" sz="1600" dirty="0" smtClean="0"/>
              <a:t>находится символ </a:t>
            </a:r>
            <a:r>
              <a:rPr lang="en-US" sz="1600" dirty="0" smtClean="0"/>
              <a:t>c</a:t>
            </a:r>
            <a:endParaRPr lang="ru-RU" sz="1600" dirty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r>
              <a:rPr lang="ru-RU" sz="2000" dirty="0" smtClean="0"/>
              <a:t>По </a:t>
            </a:r>
            <a:r>
              <a:rPr lang="ru-RU" sz="2000" dirty="0"/>
              <a:t>суффиксам </a:t>
            </a:r>
            <a:r>
              <a:rPr lang="en-US" sz="2000" dirty="0" err="1" smtClean="0"/>
              <a:t>suffix_shift</a:t>
            </a:r>
            <a:endParaRPr lang="ru-RU" sz="2000" dirty="0" smtClean="0"/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>
                <a:solidFill>
                  <a:schemeClr val="bg1"/>
                </a:solidFill>
              </a:rPr>
              <a:t>суффиксом длины </a:t>
            </a:r>
            <a:r>
              <a:rPr lang="en-US" sz="1600" dirty="0" smtClean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latin typeface="+mn-lt"/>
              </a:rPr>
              <a:t>stop_shift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массиве </a:t>
            </a:r>
            <a:r>
              <a:rPr lang="ru-RU" dirty="0" smtClean="0"/>
              <a:t>и </a:t>
            </a:r>
            <a:r>
              <a:rPr lang="ru-RU" dirty="0" smtClean="0"/>
              <a:t>списке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Элементы пространства – пары вида (ключ, значение)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Тип ключей выбирают </a:t>
            </a:r>
            <a:r>
              <a:rPr lang="ru-RU" dirty="0" smtClean="0">
                <a:solidFill>
                  <a:schemeClr val="bg1"/>
                </a:solidFill>
              </a:rPr>
              <a:t>так, чтобы </a:t>
            </a:r>
            <a:r>
              <a:rPr lang="ru-RU" dirty="0" smtClean="0">
                <a:solidFill>
                  <a:schemeClr val="bg1"/>
                </a:solidFill>
              </a:rPr>
              <a:t>ключи было </a:t>
            </a:r>
            <a:r>
              <a:rPr lang="ru-RU" dirty="0" smtClean="0">
                <a:solidFill>
                  <a:schemeClr val="bg1"/>
                </a:solidFill>
              </a:rPr>
              <a:t>удобно сравнивать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Критерий поиска – совпадение значения ключа с заданным значением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3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 smtClean="0"/>
              <a:t>Сравнение </a:t>
            </a:r>
            <a:r>
              <a:rPr lang="ru-RU" sz="2400" dirty="0"/>
              <a:t>текста и образца, начиная </a:t>
            </a:r>
            <a:r>
              <a:rPr lang="ru-RU" sz="2400" dirty="0" smtClean="0"/>
              <a:t>с конца образца</a:t>
            </a:r>
          </a:p>
          <a:p>
            <a:pPr marL="514350" indent="-457200"/>
            <a:r>
              <a:rPr lang="ru-RU" sz="2400" dirty="0" smtClean="0"/>
              <a:t>Сдвиг </a:t>
            </a:r>
            <a:r>
              <a:rPr lang="ru-RU" sz="2400" dirty="0"/>
              <a:t>образца </a:t>
            </a:r>
            <a:r>
              <a:rPr lang="ru-RU" sz="2400" dirty="0" smtClean="0"/>
              <a:t>вправо на </a:t>
            </a:r>
            <a:r>
              <a:rPr lang="ru-RU" sz="2400" dirty="0"/>
              <a:t>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 smtClean="0"/>
              <a:t>По </a:t>
            </a:r>
            <a:r>
              <a:rPr lang="ru-RU" sz="2000" dirty="0"/>
              <a:t>стоп-символам </a:t>
            </a:r>
            <a:r>
              <a:rPr lang="en-US" sz="2000" dirty="0" err="1" smtClean="0"/>
              <a:t>stop_shift</a:t>
            </a:r>
            <a:endParaRPr lang="ru-RU" sz="2000" dirty="0" smtClean="0"/>
          </a:p>
          <a:p>
            <a:pPr marL="1257300" lvl="2" indent="-342900"/>
            <a:r>
              <a:rPr lang="en-US" sz="1600" dirty="0" err="1"/>
              <a:t>stop_shift</a:t>
            </a:r>
            <a:r>
              <a:rPr lang="en-US" sz="1600" dirty="0"/>
              <a:t>[c</a:t>
            </a:r>
            <a:r>
              <a:rPr lang="en-US" sz="1600" dirty="0"/>
              <a:t>] = </a:t>
            </a:r>
            <a:r>
              <a:rPr lang="ru-RU" sz="1600" dirty="0" smtClean="0"/>
              <a:t>безопасный сдвиг </a:t>
            </a:r>
            <a:r>
              <a:rPr lang="ru-RU" sz="1600" dirty="0"/>
              <a:t>образца </a:t>
            </a:r>
            <a:r>
              <a:rPr lang="ru-RU" sz="1600" dirty="0" smtClean="0"/>
              <a:t>при </a:t>
            </a:r>
            <a:r>
              <a:rPr lang="ru-RU" sz="1600" dirty="0"/>
              <a:t>условии, что </a:t>
            </a:r>
            <a:r>
              <a:rPr lang="ru-RU" sz="1600" dirty="0" smtClean="0"/>
              <a:t>данное положение образца не является вхождением и</a:t>
            </a:r>
            <a:r>
              <a:rPr lang="ru-RU" sz="1600" dirty="0"/>
              <a:t> </a:t>
            </a:r>
            <a:r>
              <a:rPr lang="ru-RU" sz="1600" dirty="0" smtClean="0"/>
              <a:t>против последнего </a:t>
            </a:r>
            <a:r>
              <a:rPr lang="ru-RU" sz="1600" dirty="0"/>
              <a:t>символа образца в тексте </a:t>
            </a:r>
            <a:r>
              <a:rPr lang="ru-RU" sz="1600" dirty="0" smtClean="0"/>
              <a:t>находится символ </a:t>
            </a:r>
            <a:r>
              <a:rPr lang="en-US" sz="1600" dirty="0" smtClean="0"/>
              <a:t>c</a:t>
            </a:r>
            <a:endParaRPr lang="ru-RU" sz="1600" dirty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endParaRPr lang="ru-RU" sz="2000" dirty="0" smtClean="0"/>
          </a:p>
          <a:p>
            <a:pPr marL="857250" lvl="1" indent="-342900"/>
            <a:r>
              <a:rPr lang="ru-RU" sz="2000" dirty="0" smtClean="0"/>
              <a:t>По </a:t>
            </a:r>
            <a:r>
              <a:rPr lang="ru-RU" sz="2000" dirty="0"/>
              <a:t>суффиксам </a:t>
            </a:r>
            <a:r>
              <a:rPr lang="en-US" sz="2000" dirty="0" err="1" smtClean="0"/>
              <a:t>suffix_shift</a:t>
            </a:r>
            <a:endParaRPr lang="ru-RU" sz="2000" dirty="0" smtClean="0"/>
          </a:p>
          <a:p>
            <a:pPr marL="1257300" lvl="2" indent="-342900"/>
            <a:r>
              <a:rPr lang="en-US" sz="1600" dirty="0" err="1"/>
              <a:t>suffix_shift</a:t>
            </a:r>
            <a:r>
              <a:rPr lang="en-US" sz="1600" dirty="0"/>
              <a:t>[j] = min</a:t>
            </a:r>
            <a:r>
              <a:rPr lang="ru-RU" sz="1600" dirty="0"/>
              <a:t> сдвиг образца относительно текста, совмещающий внутреннюю часть образца с просмотренным </a:t>
            </a:r>
            <a:r>
              <a:rPr lang="ru-RU" sz="1600" dirty="0" smtClean="0"/>
              <a:t>суффиксом длины </a:t>
            </a:r>
            <a:r>
              <a:rPr lang="en-US" sz="1600" dirty="0" smtClean="0"/>
              <a:t>j</a:t>
            </a:r>
            <a:endParaRPr lang="ru-RU" sz="2000" dirty="0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 smtClean="0"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 smtClean="0">
                <a:latin typeface="+mn-lt"/>
              </a:rPr>
              <a:t>stop_shift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['b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]</a:t>
            </a:r>
            <a:r>
              <a:rPr lang="ru-RU" dirty="0" smtClean="0">
                <a:latin typeface="+mn-lt"/>
                <a:cs typeface="Consolas" panose="020B0609020204030204" pitchFamily="49" charset="0"/>
              </a:rPr>
              <a:t> зависит только от </a:t>
            </a:r>
            <a:r>
              <a:rPr lang="ru-RU" dirty="0" smtClean="0">
                <a:latin typeface="+mn-lt"/>
                <a:cs typeface="Consolas" panose="020B0609020204030204" pitchFamily="49" charset="0"/>
              </a:rPr>
              <a:t>образца</a:t>
            </a:r>
            <a:endParaRPr lang="ru-RU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ru-RU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836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ru-RU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5" name="Rectangle 4"/>
          <p:cNvSpPr/>
          <p:nvPr/>
        </p:nvSpPr>
        <p:spPr>
          <a:xfrm>
            <a:off x="6583765" y="1978927"/>
            <a:ext cx="3232039" cy="447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583766" y="3208294"/>
            <a:ext cx="1365916" cy="238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ru-RU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7" name="Rectangle 6"/>
          <p:cNvSpPr/>
          <p:nvPr/>
        </p:nvSpPr>
        <p:spPr>
          <a:xfrm>
            <a:off x="6652189" y="4762560"/>
            <a:ext cx="4236635" cy="238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8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ru-RU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8" name="Rectangle 7"/>
          <p:cNvSpPr/>
          <p:nvPr/>
        </p:nvSpPr>
        <p:spPr>
          <a:xfrm>
            <a:off x="6583766" y="5578986"/>
            <a:ext cx="3941166" cy="238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сдвига </a:t>
            </a:r>
            <a:r>
              <a:rPr lang="ru-RU" dirty="0" smtClean="0"/>
              <a:t>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символа </a:t>
            </a:r>
            <a:r>
              <a:rPr lang="ru-RU" dirty="0" smtClean="0">
                <a:solidFill>
                  <a:schemeClr val="bg1"/>
                </a:solidFill>
              </a:rPr>
              <a:t>x из образца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кончается не на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 smtClean="0">
                <a:solidFill>
                  <a:schemeClr val="bg1"/>
                </a:solidFill>
              </a:rPr>
              <a:t>[x</a:t>
            </a:r>
            <a:r>
              <a:rPr lang="ru-RU" dirty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расстояние от </a:t>
            </a:r>
            <a:r>
              <a:rPr lang="ru-RU" dirty="0" smtClean="0">
                <a:solidFill>
                  <a:schemeClr val="bg1"/>
                </a:solidFill>
              </a:rPr>
              <a:t>последнего </a:t>
            </a:r>
            <a:r>
              <a:rPr lang="ru-RU" dirty="0">
                <a:solidFill>
                  <a:schemeClr val="bg1"/>
                </a:solidFill>
              </a:rPr>
              <a:t>вхождения х </a:t>
            </a:r>
            <a:r>
              <a:rPr lang="ru-RU" dirty="0" smtClean="0">
                <a:solidFill>
                  <a:schemeClr val="bg1"/>
                </a:solidFill>
              </a:rPr>
              <a:t>до конца образца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входит в образец </a:t>
            </a:r>
            <a:r>
              <a:rPr lang="en-US" dirty="0" smtClean="0">
                <a:solidFill>
                  <a:schemeClr val="bg1"/>
                </a:solidFill>
              </a:rPr>
              <a:t>&gt;= 2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расстоянию </a:t>
            </a:r>
            <a:r>
              <a:rPr lang="ru-RU" dirty="0">
                <a:solidFill>
                  <a:schemeClr val="bg1"/>
                </a:solidFill>
              </a:rPr>
              <a:t>от предпоследнего вхождения х </a:t>
            </a:r>
            <a:r>
              <a:rPr lang="ru-RU" dirty="0">
                <a:solidFill>
                  <a:schemeClr val="bg1"/>
                </a:solidFill>
              </a:rPr>
              <a:t>до конца образца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длина образца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символа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не из образца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</a:t>
            </a:r>
            <a:r>
              <a:rPr lang="ru-RU" dirty="0" smtClean="0">
                <a:solidFill>
                  <a:schemeClr val="bg1"/>
                </a:solidFill>
              </a:rPr>
              <a:t>образца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6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сдвига </a:t>
            </a:r>
            <a:r>
              <a:rPr lang="ru-RU" dirty="0" smtClean="0"/>
              <a:t>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символа </a:t>
            </a:r>
            <a:r>
              <a:rPr lang="ru-RU" dirty="0" smtClean="0"/>
              <a:t>x из образца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кончается не на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 smtClean="0">
                <a:solidFill>
                  <a:schemeClr val="bg1"/>
                </a:solidFill>
              </a:rPr>
              <a:t>[x</a:t>
            </a:r>
            <a:r>
              <a:rPr lang="ru-RU" dirty="0">
                <a:solidFill>
                  <a:schemeClr val="bg1"/>
                </a:solidFill>
              </a:rPr>
              <a:t>]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расстояние от </a:t>
            </a:r>
            <a:r>
              <a:rPr lang="ru-RU" dirty="0" smtClean="0">
                <a:solidFill>
                  <a:schemeClr val="bg1"/>
                </a:solidFill>
              </a:rPr>
              <a:t>последнего </a:t>
            </a:r>
            <a:r>
              <a:rPr lang="ru-RU" dirty="0">
                <a:solidFill>
                  <a:schemeClr val="bg1"/>
                </a:solidFill>
              </a:rPr>
              <a:t>вхождения х </a:t>
            </a:r>
            <a:r>
              <a:rPr lang="ru-RU" dirty="0" smtClean="0">
                <a:solidFill>
                  <a:schemeClr val="bg1"/>
                </a:solidFill>
              </a:rPr>
              <a:t>до конца образца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входит в образец </a:t>
            </a:r>
            <a:r>
              <a:rPr lang="en-US" dirty="0" smtClean="0">
                <a:solidFill>
                  <a:schemeClr val="bg1"/>
                </a:solidFill>
              </a:rPr>
              <a:t>&gt;= 2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расстоянию </a:t>
            </a:r>
            <a:r>
              <a:rPr lang="ru-RU" dirty="0">
                <a:solidFill>
                  <a:schemeClr val="bg1"/>
                </a:solidFill>
              </a:rPr>
              <a:t>от предпоследнего вхождения х </a:t>
            </a:r>
            <a:r>
              <a:rPr lang="ru-RU" dirty="0">
                <a:solidFill>
                  <a:schemeClr val="bg1"/>
                </a:solidFill>
              </a:rPr>
              <a:t>до конца образца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длина образца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символа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не из образца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</a:t>
            </a:r>
            <a:r>
              <a:rPr lang="ru-RU" dirty="0" smtClean="0">
                <a:solidFill>
                  <a:schemeClr val="bg1"/>
                </a:solidFill>
              </a:rPr>
              <a:t>образца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1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сдвига </a:t>
            </a:r>
            <a:r>
              <a:rPr lang="ru-RU" dirty="0" smtClean="0"/>
              <a:t>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символа </a:t>
            </a:r>
            <a:r>
              <a:rPr lang="ru-RU" dirty="0" smtClean="0"/>
              <a:t>x из образца</a:t>
            </a:r>
          </a:p>
          <a:p>
            <a:pPr lvl="1"/>
            <a:r>
              <a:rPr lang="ru-RU" dirty="0" smtClean="0"/>
              <a:t>образец кончается не на </a:t>
            </a:r>
            <a:r>
              <a:rPr lang="en-US" dirty="0" smtClean="0"/>
              <a:t>x</a:t>
            </a:r>
            <a:endParaRPr lang="ru-RU" dirty="0" smtClean="0"/>
          </a:p>
          <a:p>
            <a:pPr lvl="2"/>
            <a:r>
              <a:rPr lang="en-US" dirty="0" err="1" smtClean="0"/>
              <a:t>stop_shift</a:t>
            </a:r>
            <a:r>
              <a:rPr lang="ru-RU" dirty="0" smtClean="0"/>
              <a:t>[x</a:t>
            </a:r>
            <a:r>
              <a:rPr lang="ru-RU" dirty="0"/>
              <a:t>]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</a:t>
            </a:r>
            <a:r>
              <a:rPr lang="ru-RU" dirty="0" smtClean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входит в образец </a:t>
            </a:r>
            <a:r>
              <a:rPr lang="en-US" dirty="0" smtClean="0">
                <a:solidFill>
                  <a:schemeClr val="bg1"/>
                </a:solidFill>
              </a:rPr>
              <a:t>&gt;= 2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расстоянию </a:t>
            </a:r>
            <a:r>
              <a:rPr lang="ru-RU" dirty="0">
                <a:solidFill>
                  <a:schemeClr val="bg1"/>
                </a:solidFill>
              </a:rPr>
              <a:t>от предпоследнего вхождения х </a:t>
            </a:r>
            <a:r>
              <a:rPr lang="ru-RU" dirty="0">
                <a:solidFill>
                  <a:schemeClr val="bg1"/>
                </a:solidFill>
              </a:rPr>
              <a:t>до конца образца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длина образца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символа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не из образца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</a:t>
            </a:r>
            <a:r>
              <a:rPr lang="ru-RU" dirty="0" smtClean="0">
                <a:solidFill>
                  <a:schemeClr val="bg1"/>
                </a:solidFill>
              </a:rPr>
              <a:t>образца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</p:spTree>
    <p:extLst>
      <p:ext uri="{BB962C8B-B14F-4D97-AF65-F5344CB8AC3E}">
        <p14:creationId xmlns:p14="http://schemas.microsoft.com/office/powerpoint/2010/main" val="18606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сдвига </a:t>
            </a:r>
            <a:r>
              <a:rPr lang="ru-RU" dirty="0" smtClean="0"/>
              <a:t>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символа </a:t>
            </a:r>
            <a:r>
              <a:rPr lang="ru-RU" dirty="0" smtClean="0"/>
              <a:t>x из образца</a:t>
            </a:r>
          </a:p>
          <a:p>
            <a:pPr lvl="1"/>
            <a:r>
              <a:rPr lang="ru-RU" dirty="0" smtClean="0"/>
              <a:t>образец кончается не на </a:t>
            </a:r>
            <a:r>
              <a:rPr lang="en-US" dirty="0" smtClean="0"/>
              <a:t>x</a:t>
            </a:r>
            <a:endParaRPr lang="ru-RU" dirty="0" smtClean="0"/>
          </a:p>
          <a:p>
            <a:pPr lvl="2"/>
            <a:r>
              <a:rPr lang="en-US" dirty="0" err="1" smtClean="0"/>
              <a:t>stop_shift</a:t>
            </a:r>
            <a:r>
              <a:rPr lang="ru-RU" dirty="0" smtClean="0"/>
              <a:t>[x</a:t>
            </a:r>
            <a:r>
              <a:rPr lang="ru-RU" dirty="0"/>
              <a:t>]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</a:t>
            </a:r>
            <a:r>
              <a:rPr lang="ru-RU" dirty="0" smtClean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образец </a:t>
            </a:r>
            <a:r>
              <a:rPr lang="ru-RU" dirty="0"/>
              <a:t>кончается </a:t>
            </a:r>
            <a:r>
              <a:rPr lang="ru-RU" dirty="0" smtClean="0"/>
              <a:t>на </a:t>
            </a:r>
            <a:r>
              <a:rPr lang="en-US" dirty="0"/>
              <a:t>x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 </a:t>
            </a:r>
            <a:r>
              <a:rPr lang="ru-RU" dirty="0" smtClean="0"/>
              <a:t>входит в образец </a:t>
            </a:r>
            <a:r>
              <a:rPr lang="en-US" dirty="0" smtClean="0"/>
              <a:t>&gt;= 2 </a:t>
            </a:r>
            <a:r>
              <a:rPr lang="ru-RU" dirty="0" smtClean="0"/>
              <a:t>раз</a:t>
            </a:r>
          </a:p>
          <a:p>
            <a:pPr lvl="2"/>
            <a:r>
              <a:rPr lang="en-US" dirty="0" err="1" smtClean="0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расстоянию </a:t>
            </a:r>
            <a:r>
              <a:rPr lang="ru-RU" dirty="0"/>
              <a:t>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</a:t>
            </a:r>
            <a:r>
              <a:rPr lang="ru-RU" dirty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образец </a:t>
            </a:r>
            <a:r>
              <a:rPr lang="ru-RU" dirty="0">
                <a:solidFill>
                  <a:schemeClr val="bg1"/>
                </a:solidFill>
              </a:rPr>
              <a:t>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ru-RU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длина образца</a:t>
            </a:r>
            <a:endParaRPr lang="ru-RU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символа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не из образца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</a:t>
            </a:r>
            <a:r>
              <a:rPr lang="ru-RU" dirty="0" smtClean="0">
                <a:solidFill>
                  <a:schemeClr val="bg1"/>
                </a:solidFill>
              </a:rPr>
              <a:t>образца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85984" y="3232886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</p:txBody>
      </p:sp>
    </p:spTree>
    <p:extLst>
      <p:ext uri="{BB962C8B-B14F-4D97-AF65-F5344CB8AC3E}">
        <p14:creationId xmlns:p14="http://schemas.microsoft.com/office/powerpoint/2010/main" val="41435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сдвига </a:t>
            </a:r>
            <a:r>
              <a:rPr lang="ru-RU" dirty="0" smtClean="0"/>
              <a:t>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символа </a:t>
            </a:r>
            <a:r>
              <a:rPr lang="ru-RU" dirty="0" smtClean="0"/>
              <a:t>x из образца</a:t>
            </a:r>
          </a:p>
          <a:p>
            <a:pPr lvl="1"/>
            <a:r>
              <a:rPr lang="ru-RU" dirty="0" smtClean="0"/>
              <a:t>образец кончается не на </a:t>
            </a:r>
            <a:r>
              <a:rPr lang="en-US" dirty="0" smtClean="0"/>
              <a:t>x</a:t>
            </a:r>
            <a:endParaRPr lang="ru-RU" dirty="0" smtClean="0"/>
          </a:p>
          <a:p>
            <a:pPr lvl="2"/>
            <a:r>
              <a:rPr lang="en-US" dirty="0" err="1" smtClean="0"/>
              <a:t>stop_shift</a:t>
            </a:r>
            <a:r>
              <a:rPr lang="ru-RU" dirty="0" smtClean="0"/>
              <a:t>[x</a:t>
            </a:r>
            <a:r>
              <a:rPr lang="ru-RU" dirty="0"/>
              <a:t>]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</a:t>
            </a:r>
            <a:r>
              <a:rPr lang="ru-RU" dirty="0" smtClean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образец </a:t>
            </a:r>
            <a:r>
              <a:rPr lang="ru-RU" dirty="0"/>
              <a:t>кончается </a:t>
            </a:r>
            <a:r>
              <a:rPr lang="ru-RU" dirty="0" smtClean="0"/>
              <a:t>на </a:t>
            </a:r>
            <a:r>
              <a:rPr lang="en-US" dirty="0"/>
              <a:t>x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 </a:t>
            </a:r>
            <a:r>
              <a:rPr lang="ru-RU" dirty="0" smtClean="0"/>
              <a:t>входит в образец </a:t>
            </a:r>
            <a:r>
              <a:rPr lang="en-US" dirty="0" smtClean="0"/>
              <a:t>&gt;= 2 </a:t>
            </a:r>
            <a:r>
              <a:rPr lang="ru-RU" dirty="0" smtClean="0"/>
              <a:t>раз</a:t>
            </a:r>
          </a:p>
          <a:p>
            <a:pPr lvl="2"/>
            <a:r>
              <a:rPr lang="en-US" dirty="0" err="1" smtClean="0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расстоянию </a:t>
            </a:r>
            <a:r>
              <a:rPr lang="ru-RU" dirty="0"/>
              <a:t>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</a:t>
            </a:r>
            <a:r>
              <a:rPr lang="ru-RU" dirty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образец </a:t>
            </a:r>
            <a:r>
              <a:rPr lang="ru-RU" dirty="0"/>
              <a:t>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ru-RU" dirty="0" smtClean="0"/>
              <a:t>1 </a:t>
            </a:r>
            <a:r>
              <a:rPr lang="ru-RU" dirty="0" smtClean="0"/>
              <a:t>раз</a:t>
            </a:r>
          </a:p>
          <a:p>
            <a:pPr lvl="2"/>
            <a:r>
              <a:rPr lang="en-US" dirty="0" err="1" smtClean="0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smtClean="0"/>
              <a:t>длина образца</a:t>
            </a:r>
            <a:endParaRPr lang="ru-RU" dirty="0"/>
          </a:p>
          <a:p>
            <a:pPr lvl="2"/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символа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не из образца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</a:t>
            </a:r>
            <a:r>
              <a:rPr lang="ru-RU" dirty="0" smtClean="0">
                <a:solidFill>
                  <a:schemeClr val="bg1"/>
                </a:solidFill>
              </a:rPr>
              <a:t>образца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85984" y="3232886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5986" y="4412263"/>
            <a:ext cx="4154236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------------&gt;* * * * * * b</a:t>
            </a:r>
          </a:p>
        </p:txBody>
      </p:sp>
    </p:spTree>
    <p:extLst>
      <p:ext uri="{BB962C8B-B14F-4D97-AF65-F5344CB8AC3E}">
        <p14:creationId xmlns:p14="http://schemas.microsoft.com/office/powerpoint/2010/main" val="24561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массиве </a:t>
            </a:r>
            <a:r>
              <a:rPr lang="ru-RU" dirty="0" smtClean="0"/>
              <a:t>и </a:t>
            </a:r>
            <a:r>
              <a:rPr lang="ru-RU" dirty="0" smtClean="0"/>
              <a:t>списке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Элементы пространства – пары вида (ключ, значение)</a:t>
            </a:r>
          </a:p>
          <a:p>
            <a:endParaRPr lang="ru-RU" dirty="0"/>
          </a:p>
          <a:p>
            <a:r>
              <a:rPr lang="ru-RU" dirty="0" smtClean="0"/>
              <a:t>Тип ключей выбирают </a:t>
            </a:r>
            <a:r>
              <a:rPr lang="ru-RU" dirty="0" smtClean="0"/>
              <a:t>так, чтобы </a:t>
            </a:r>
            <a:r>
              <a:rPr lang="ru-RU" dirty="0" smtClean="0"/>
              <a:t>ключи было </a:t>
            </a:r>
            <a:r>
              <a:rPr lang="ru-RU" dirty="0" smtClean="0"/>
              <a:t>удобно сравнивать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Критерий поиска – совпадение значения ключа с заданным значением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3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Правила сдвига </a:t>
            </a:r>
            <a:r>
              <a:rPr lang="ru-RU" dirty="0" smtClean="0"/>
              <a:t>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символа </a:t>
            </a:r>
            <a:r>
              <a:rPr lang="ru-RU" dirty="0" smtClean="0"/>
              <a:t>x из образца</a:t>
            </a:r>
          </a:p>
          <a:p>
            <a:pPr lvl="1"/>
            <a:r>
              <a:rPr lang="ru-RU" dirty="0" smtClean="0"/>
              <a:t>образец кончается не на </a:t>
            </a:r>
            <a:r>
              <a:rPr lang="en-US" dirty="0" smtClean="0"/>
              <a:t>x</a:t>
            </a:r>
            <a:endParaRPr lang="ru-RU" dirty="0" smtClean="0"/>
          </a:p>
          <a:p>
            <a:pPr lvl="2"/>
            <a:r>
              <a:rPr lang="en-US" dirty="0" err="1" smtClean="0"/>
              <a:t>stop_shift</a:t>
            </a:r>
            <a:r>
              <a:rPr lang="ru-RU" dirty="0" smtClean="0"/>
              <a:t>[x</a:t>
            </a:r>
            <a:r>
              <a:rPr lang="ru-RU" dirty="0"/>
              <a:t>]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</a:t>
            </a:r>
            <a:r>
              <a:rPr lang="ru-RU" dirty="0" smtClean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образец </a:t>
            </a:r>
            <a:r>
              <a:rPr lang="ru-RU" dirty="0"/>
              <a:t>кончается </a:t>
            </a:r>
            <a:r>
              <a:rPr lang="ru-RU" dirty="0" smtClean="0"/>
              <a:t>на </a:t>
            </a:r>
            <a:r>
              <a:rPr lang="en-US" dirty="0"/>
              <a:t>x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 </a:t>
            </a:r>
            <a:r>
              <a:rPr lang="ru-RU" dirty="0" smtClean="0"/>
              <a:t>входит в образец </a:t>
            </a:r>
            <a:r>
              <a:rPr lang="en-US" dirty="0" smtClean="0"/>
              <a:t>&gt;= 2 </a:t>
            </a:r>
            <a:r>
              <a:rPr lang="ru-RU" dirty="0" smtClean="0"/>
              <a:t>раз</a:t>
            </a:r>
          </a:p>
          <a:p>
            <a:pPr lvl="2"/>
            <a:r>
              <a:rPr lang="en-US" dirty="0" err="1" smtClean="0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расстоянию </a:t>
            </a:r>
            <a:r>
              <a:rPr lang="ru-RU" dirty="0"/>
              <a:t>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</a:t>
            </a:r>
            <a:r>
              <a:rPr lang="ru-RU" dirty="0"/>
              <a:t>до конца образца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образец </a:t>
            </a:r>
            <a:r>
              <a:rPr lang="ru-RU" dirty="0"/>
              <a:t>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ru-RU" dirty="0" smtClean="0"/>
              <a:t>1 </a:t>
            </a:r>
            <a:r>
              <a:rPr lang="ru-RU" dirty="0" smtClean="0"/>
              <a:t>раз</a:t>
            </a:r>
          </a:p>
          <a:p>
            <a:pPr lvl="2"/>
            <a:r>
              <a:rPr lang="en-US" dirty="0" err="1" smtClean="0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smtClean="0"/>
              <a:t>длина образца</a:t>
            </a:r>
            <a:endParaRPr lang="ru-RU" dirty="0"/>
          </a:p>
          <a:p>
            <a:pPr lvl="2"/>
            <a:endParaRPr lang="en-US" dirty="0" smtClean="0"/>
          </a:p>
          <a:p>
            <a:r>
              <a:rPr lang="ru-RU" dirty="0" smtClean="0"/>
              <a:t>Для символа </a:t>
            </a:r>
            <a:r>
              <a:rPr lang="en-US" dirty="0" smtClean="0"/>
              <a:t>x </a:t>
            </a:r>
            <a:r>
              <a:rPr lang="ru-RU" dirty="0" smtClean="0"/>
              <a:t>не из образца</a:t>
            </a:r>
            <a:endParaRPr lang="en-US" dirty="0" smtClean="0"/>
          </a:p>
          <a:p>
            <a:pPr lvl="1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длина </a:t>
            </a:r>
            <a:r>
              <a:rPr lang="ru-RU" dirty="0" smtClean="0"/>
              <a:t>образца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85984" y="3232886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5986" y="4412263"/>
            <a:ext cx="4154236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------------&gt;* * * * * * b</a:t>
            </a:r>
          </a:p>
        </p:txBody>
      </p:sp>
    </p:spTree>
    <p:extLst>
      <p:ext uri="{BB962C8B-B14F-4D97-AF65-F5344CB8AC3E}">
        <p14:creationId xmlns:p14="http://schemas.microsoft.com/office/powerpoint/2010/main" val="14249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сдвига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Образец </a:t>
            </a:r>
            <a:r>
              <a:rPr lang="ru-RU" dirty="0" err="1" smtClean="0"/>
              <a:t>аbсаbеаbсе</a:t>
            </a:r>
            <a:r>
              <a:rPr lang="ru-RU" dirty="0" smtClean="0"/>
              <a:t>, длина </a:t>
            </a:r>
            <a:r>
              <a:rPr lang="ru-RU" dirty="0"/>
              <a:t>= </a:t>
            </a:r>
            <a:r>
              <a:rPr lang="ru-RU" dirty="0" smtClean="0"/>
              <a:t>10</a:t>
            </a:r>
            <a:endParaRPr lang="ru-RU" dirty="0"/>
          </a:p>
          <a:p>
            <a:pPr lvl="1"/>
            <a:r>
              <a:rPr lang="en-US" dirty="0" err="1" smtClean="0"/>
              <a:t>stop_shift</a:t>
            </a:r>
            <a:r>
              <a:rPr lang="ru-RU" dirty="0" smtClean="0"/>
              <a:t>[</a:t>
            </a:r>
            <a:r>
              <a:rPr lang="ru-RU" dirty="0"/>
              <a:t>'a'] = </a:t>
            </a:r>
            <a:r>
              <a:rPr lang="ru-RU" dirty="0" smtClean="0"/>
              <a:t>3</a:t>
            </a:r>
            <a:endParaRPr lang="ru-RU" dirty="0"/>
          </a:p>
          <a:p>
            <a:pPr lvl="1"/>
            <a:r>
              <a:rPr lang="en-US" dirty="0" err="1"/>
              <a:t>stop_shift</a:t>
            </a:r>
            <a:r>
              <a:rPr lang="ru-RU" dirty="0" smtClean="0"/>
              <a:t>[</a:t>
            </a:r>
            <a:r>
              <a:rPr lang="ru-RU" dirty="0"/>
              <a:t>'b'] = </a:t>
            </a:r>
            <a:r>
              <a:rPr lang="ru-RU" dirty="0" smtClean="0"/>
              <a:t>2 </a:t>
            </a:r>
            <a:endParaRPr lang="ru-RU" dirty="0"/>
          </a:p>
          <a:p>
            <a:pPr lvl="1"/>
            <a:r>
              <a:rPr lang="en-US" dirty="0" err="1"/>
              <a:t>stop_shift</a:t>
            </a:r>
            <a:r>
              <a:rPr lang="ru-RU" dirty="0" smtClean="0"/>
              <a:t>[</a:t>
            </a:r>
            <a:r>
              <a:rPr lang="ru-RU" dirty="0"/>
              <a:t>'c'] = </a:t>
            </a:r>
            <a:r>
              <a:rPr lang="ru-RU" dirty="0" smtClean="0"/>
              <a:t>1</a:t>
            </a:r>
            <a:endParaRPr lang="ru-RU" dirty="0"/>
          </a:p>
          <a:p>
            <a:pPr lvl="1"/>
            <a:r>
              <a:rPr lang="en-US" dirty="0" err="1"/>
              <a:t>stop_shift</a:t>
            </a:r>
            <a:r>
              <a:rPr lang="ru-RU" dirty="0" smtClean="0"/>
              <a:t>[</a:t>
            </a:r>
            <a:r>
              <a:rPr lang="ru-RU" dirty="0"/>
              <a:t>'e'] = 4 </a:t>
            </a:r>
          </a:p>
          <a:p>
            <a:pPr lvl="1"/>
            <a:r>
              <a:rPr lang="en-US" dirty="0" err="1"/>
              <a:t>stop_shift</a:t>
            </a:r>
            <a:r>
              <a:rPr lang="ru-RU" dirty="0" smtClean="0"/>
              <a:t>[x</a:t>
            </a:r>
            <a:r>
              <a:rPr lang="ru-RU" dirty="0"/>
              <a:t>] = 10 </a:t>
            </a:r>
            <a:r>
              <a:rPr lang="ru-RU" dirty="0" smtClean="0"/>
              <a:t>для х, </a:t>
            </a:r>
            <a:r>
              <a:rPr lang="ru-RU" dirty="0"/>
              <a:t>не входящих в </a:t>
            </a:r>
            <a:r>
              <a:rPr lang="ru-RU" dirty="0" smtClean="0"/>
              <a:t>образец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без </a:t>
            </a:r>
            <a:r>
              <a:rPr lang="ru-RU" dirty="0" smtClean="0"/>
              <a:t>сдвигов по суффиксам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7568" y="1889671"/>
            <a:ext cx="8286750" cy="48101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3000" b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friend in need is a friend indeed</a:t>
            </a:r>
            <a:endParaRPr lang="ru-RU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7569" y="2389733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58212" y="3532733"/>
            <a:ext cx="214954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М = </a:t>
            </a:r>
            <a:r>
              <a:rPr lang="en-US" sz="2000" dirty="0">
                <a:latin typeface="+mn-lt"/>
              </a:rPr>
              <a:t>6</a:t>
            </a:r>
            <a:endParaRPr lang="ru-RU" sz="2000" dirty="0">
              <a:latin typeface="+mn-lt"/>
            </a:endParaRPr>
          </a:p>
          <a:p>
            <a:r>
              <a:rPr lang="en-US" sz="2000" dirty="0" err="1" smtClean="0">
                <a:latin typeface="+mn-lt"/>
              </a:rPr>
              <a:t>stop_shift</a:t>
            </a:r>
            <a:r>
              <a:rPr lang="en-US" sz="2000" dirty="0" smtClean="0">
                <a:latin typeface="+mn-lt"/>
              </a:rPr>
              <a:t>[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>
                <a:latin typeface="+mn-lt"/>
                <a:cs typeface="Courier New" pitchFamily="49" charset="0"/>
              </a:rPr>
              <a:t>i'</a:t>
            </a:r>
            <a:r>
              <a:rPr lang="en-US" sz="2000" dirty="0">
                <a:latin typeface="+mn-lt"/>
              </a:rPr>
              <a:t>] = 5</a:t>
            </a:r>
          </a:p>
          <a:p>
            <a:r>
              <a:rPr lang="en-US" sz="2000" dirty="0" err="1">
                <a:latin typeface="+mn-lt"/>
              </a:rPr>
              <a:t>stop_shift</a:t>
            </a:r>
            <a:r>
              <a:rPr lang="en-US" sz="2000" dirty="0" smtClean="0">
                <a:latin typeface="+mn-lt"/>
              </a:rPr>
              <a:t>[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>
                <a:latin typeface="+mn-lt"/>
                <a:cs typeface="Courier New" pitchFamily="49" charset="0"/>
              </a:rPr>
              <a:t>n'</a:t>
            </a:r>
            <a:r>
              <a:rPr lang="en-US" sz="2000" dirty="0">
                <a:latin typeface="+mn-lt"/>
              </a:rPr>
              <a:t>] = 4</a:t>
            </a:r>
            <a:endParaRPr lang="ru-RU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stop_shift</a:t>
            </a:r>
            <a:r>
              <a:rPr lang="en-US" sz="2000" dirty="0" smtClean="0">
                <a:latin typeface="+mn-lt"/>
              </a:rPr>
              <a:t>[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>
                <a:latin typeface="+mn-lt"/>
                <a:cs typeface="Courier New" pitchFamily="49" charset="0"/>
              </a:rPr>
              <a:t>d</a:t>
            </a:r>
            <a:r>
              <a:rPr lang="en-US" sz="2000" dirty="0">
                <a:latin typeface="+mn-lt"/>
              </a:rPr>
              <a:t>'] = 3</a:t>
            </a:r>
          </a:p>
          <a:p>
            <a:r>
              <a:rPr lang="en-US" sz="2000" dirty="0" err="1">
                <a:latin typeface="+mn-lt"/>
              </a:rPr>
              <a:t>stop_shift</a:t>
            </a:r>
            <a:r>
              <a:rPr lang="en-US" sz="2000" dirty="0" smtClean="0">
                <a:latin typeface="+mn-lt"/>
              </a:rPr>
              <a:t>[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>
                <a:latin typeface="+mn-lt"/>
                <a:cs typeface="Courier New" pitchFamily="49" charset="0"/>
              </a:rPr>
              <a:t>e</a:t>
            </a:r>
            <a:r>
              <a:rPr lang="en-US" sz="2000" dirty="0">
                <a:latin typeface="+mn-lt"/>
              </a:rPr>
              <a:t>'] =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67188" y="4505152"/>
            <a:ext cx="207282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+mn-lt"/>
              </a:rPr>
              <a:t>Шаг 1 – сдвиг на </a:t>
            </a:r>
            <a:r>
              <a:rPr lang="en-US" sz="1800" dirty="0">
                <a:latin typeface="+mn-lt"/>
              </a:rPr>
              <a:t>1</a:t>
            </a:r>
          </a:p>
          <a:p>
            <a:r>
              <a:rPr lang="ru-RU" sz="1800" dirty="0">
                <a:latin typeface="+mn-lt"/>
              </a:rPr>
              <a:t>Шаг 2 – сдвиг на 4</a:t>
            </a:r>
          </a:p>
          <a:p>
            <a:r>
              <a:rPr lang="ru-RU" sz="1800" dirty="0">
                <a:latin typeface="+mn-lt"/>
              </a:rPr>
              <a:t>Шаг 3 – сдвиг на 4</a:t>
            </a:r>
          </a:p>
          <a:p>
            <a:r>
              <a:rPr lang="ru-RU" sz="1800" dirty="0">
                <a:latin typeface="+mn-lt"/>
              </a:rPr>
              <a:t>Шаг 4 – сдвиг на 1</a:t>
            </a:r>
          </a:p>
          <a:p>
            <a:r>
              <a:rPr lang="ru-RU" sz="1800" dirty="0">
                <a:latin typeface="+mn-lt"/>
              </a:rPr>
              <a:t>Шаг 5 – сдвиг на 3</a:t>
            </a:r>
          </a:p>
          <a:p>
            <a:r>
              <a:rPr lang="ru-RU" sz="1800" dirty="0">
                <a:latin typeface="+mn-lt"/>
              </a:rPr>
              <a:t>Шаг 6 – сдвиг на 6</a:t>
            </a:r>
          </a:p>
          <a:p>
            <a:r>
              <a:rPr lang="ru-RU" sz="1800" dirty="0">
                <a:latin typeface="+mn-lt"/>
              </a:rPr>
              <a:t>Шаг 7 – сдвиг на 5</a:t>
            </a:r>
          </a:p>
          <a:p>
            <a:r>
              <a:rPr lang="ru-RU" sz="1800" dirty="0">
                <a:latin typeface="+mn-lt"/>
              </a:rPr>
              <a:t>Шаг 8 – сдвиг на 5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3039939" y="2354014"/>
            <a:ext cx="10715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21882" y="2746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3113088" y="2496889"/>
            <a:ext cx="13573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87689" y="3032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21305" y="3318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6281" y="36041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69536" y="3889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81545" y="4175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20137" y="4461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472265" y="5035202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655840" y="1818233"/>
            <a:ext cx="0" cy="1607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519936" y="1858874"/>
            <a:ext cx="0" cy="1785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17416" y="1818234"/>
            <a:ext cx="0" cy="2071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361649" y="1818234"/>
            <a:ext cx="0" cy="2357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663606" y="1818233"/>
            <a:ext cx="0" cy="2686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7131383" y="3425577"/>
            <a:ext cx="321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79348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822223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 build="p"/>
      <p:bldP spid="6" grpId="0" uiExpand="1" build="p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Только по стоп-символам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лучшем случае </a:t>
            </a:r>
            <a:r>
              <a:rPr lang="en-US" dirty="0" smtClean="0">
                <a:solidFill>
                  <a:schemeClr val="bg1"/>
                </a:solidFill>
              </a:rPr>
              <a:t>O(N/M)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последний </a:t>
            </a:r>
            <a:r>
              <a:rPr lang="ru-RU" dirty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chemeClr val="bg1"/>
                </a:solidFill>
              </a:rPr>
              <a:t>образца </a:t>
            </a:r>
            <a:r>
              <a:rPr lang="ru-RU" dirty="0">
                <a:solidFill>
                  <a:schemeClr val="bg1"/>
                </a:solidFill>
              </a:rPr>
              <a:t>всегда попадает на </a:t>
            </a:r>
            <a:r>
              <a:rPr lang="ru-RU" dirty="0" smtClean="0">
                <a:solidFill>
                  <a:schemeClr val="bg1"/>
                </a:solidFill>
              </a:rPr>
              <a:t>символ текста, не входящий в образец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худшем случае О((N - М)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 smtClean="0">
                <a:solidFill>
                  <a:schemeClr val="bg1"/>
                </a:solidFill>
              </a:rPr>
              <a:t> сравнений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Только по стоп-символам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лучшем случае </a:t>
            </a:r>
            <a:r>
              <a:rPr lang="en-US" dirty="0" smtClean="0">
                <a:solidFill>
                  <a:schemeClr val="bg1"/>
                </a:solidFill>
              </a:rPr>
              <a:t>O(N/M) </a:t>
            </a:r>
            <a:r>
              <a:rPr lang="ru-RU" dirty="0" smtClean="0">
                <a:solidFill>
                  <a:schemeClr val="bg1"/>
                </a:solidFill>
              </a:rPr>
              <a:t>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последний </a:t>
            </a:r>
            <a:r>
              <a:rPr lang="ru-RU" dirty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chemeClr val="bg1"/>
                </a:solidFill>
              </a:rPr>
              <a:t>образца </a:t>
            </a:r>
            <a:r>
              <a:rPr lang="ru-RU" dirty="0">
                <a:solidFill>
                  <a:schemeClr val="bg1"/>
                </a:solidFill>
              </a:rPr>
              <a:t>всегда попадает на </a:t>
            </a:r>
            <a:r>
              <a:rPr lang="ru-RU" dirty="0" smtClean="0">
                <a:solidFill>
                  <a:schemeClr val="bg1"/>
                </a:solidFill>
              </a:rPr>
              <a:t>символ текста, не входящий в образец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худшем случае О((N - М)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 smtClean="0">
                <a:solidFill>
                  <a:schemeClr val="bg1"/>
                </a:solidFill>
              </a:rPr>
              <a:t> сравнений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Только по стоп-символам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ru-RU" dirty="0" smtClean="0"/>
              <a:t>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последний </a:t>
            </a:r>
            <a:r>
              <a:rPr lang="ru-RU" dirty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chemeClr val="bg1"/>
                </a:solidFill>
              </a:rPr>
              <a:t>образца </a:t>
            </a:r>
            <a:r>
              <a:rPr lang="ru-RU" dirty="0">
                <a:solidFill>
                  <a:schemeClr val="bg1"/>
                </a:solidFill>
              </a:rPr>
              <a:t>всегда попадает на </a:t>
            </a:r>
            <a:r>
              <a:rPr lang="ru-RU" dirty="0" smtClean="0">
                <a:solidFill>
                  <a:schemeClr val="bg1"/>
                </a:solidFill>
              </a:rPr>
              <a:t>символ текста, не входящий в образец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худшем случае О((N - М)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 smtClean="0">
                <a:solidFill>
                  <a:schemeClr val="bg1"/>
                </a:solidFill>
              </a:rPr>
              <a:t> сравнений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Только по стоп-символам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ru-RU" dirty="0" smtClean="0"/>
              <a:t>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2"/>
            <a:r>
              <a:rPr lang="ru-RU" dirty="0" smtClean="0"/>
              <a:t>Если последний </a:t>
            </a:r>
            <a:r>
              <a:rPr lang="ru-RU" dirty="0"/>
              <a:t>символ </a:t>
            </a:r>
            <a:r>
              <a:rPr lang="ru-RU" dirty="0" smtClean="0"/>
              <a:t>образца </a:t>
            </a:r>
            <a:r>
              <a:rPr lang="ru-RU" dirty="0"/>
              <a:t>всегда попадает на </a:t>
            </a:r>
            <a:r>
              <a:rPr lang="ru-RU" dirty="0" smtClean="0"/>
              <a:t>символ текста, не входящий в образец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худшем случае О((N - М)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 smtClean="0">
                <a:solidFill>
                  <a:schemeClr val="bg1"/>
                </a:solidFill>
              </a:rPr>
              <a:t> сравнений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Только по стоп-символам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ru-RU" dirty="0" smtClean="0"/>
              <a:t>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2"/>
            <a:r>
              <a:rPr lang="ru-RU" dirty="0" smtClean="0"/>
              <a:t>Если последний </a:t>
            </a:r>
            <a:r>
              <a:rPr lang="ru-RU" dirty="0"/>
              <a:t>символ </a:t>
            </a:r>
            <a:r>
              <a:rPr lang="ru-RU" dirty="0" smtClean="0"/>
              <a:t>образца </a:t>
            </a:r>
            <a:r>
              <a:rPr lang="ru-RU" dirty="0"/>
              <a:t>всегда попадает на </a:t>
            </a:r>
            <a:r>
              <a:rPr lang="ru-RU" dirty="0" smtClean="0"/>
              <a:t>символ текста, не входящий в образец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 худшем случае О((N - М)</a:t>
            </a:r>
            <a:r>
              <a:rPr lang="en-US" dirty="0" smtClean="0"/>
              <a:t>*</a:t>
            </a:r>
            <a:r>
              <a:rPr lang="ru-RU" dirty="0" smtClean="0"/>
              <a:t>М) сравнений</a:t>
            </a:r>
          </a:p>
          <a:p>
            <a:pPr lvl="2"/>
            <a:r>
              <a:rPr lang="ru-RU" dirty="0" smtClean="0"/>
              <a:t>Приведите пример текста и образца для худшего случая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 smtClean="0">
                <a:solidFill>
                  <a:schemeClr val="bg1"/>
                </a:solidFill>
              </a:rPr>
              <a:t> сравнений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Только по стоп-символам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ru-RU" dirty="0" smtClean="0"/>
              <a:t>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2"/>
            <a:r>
              <a:rPr lang="ru-RU" dirty="0" smtClean="0"/>
              <a:t>Если последний </a:t>
            </a:r>
            <a:r>
              <a:rPr lang="ru-RU" dirty="0"/>
              <a:t>символ </a:t>
            </a:r>
            <a:r>
              <a:rPr lang="ru-RU" dirty="0" smtClean="0"/>
              <a:t>образца </a:t>
            </a:r>
            <a:r>
              <a:rPr lang="ru-RU" dirty="0"/>
              <a:t>всегда попадает на </a:t>
            </a:r>
            <a:r>
              <a:rPr lang="ru-RU" dirty="0" smtClean="0"/>
              <a:t>символ текста, не входящий в образец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 худшем случае О((N - М)</a:t>
            </a:r>
            <a:r>
              <a:rPr lang="en-US" dirty="0" smtClean="0"/>
              <a:t>*</a:t>
            </a:r>
            <a:r>
              <a:rPr lang="ru-RU" dirty="0" smtClean="0"/>
              <a:t>М) сравнений</a:t>
            </a:r>
          </a:p>
          <a:p>
            <a:pPr lvl="2"/>
            <a:r>
              <a:rPr lang="ru-RU" dirty="0" smtClean="0"/>
              <a:t>Приведите пример текста и образца для худшего случая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 стоп-символам и суффиксам</a:t>
            </a:r>
          </a:p>
          <a:p>
            <a:pPr lvl="1"/>
            <a:r>
              <a:rPr lang="ru-RU" dirty="0"/>
              <a:t>В худшем случае </a:t>
            </a:r>
            <a:r>
              <a:rPr lang="en-US" dirty="0"/>
              <a:t>O(N+M)</a:t>
            </a:r>
            <a:r>
              <a:rPr lang="ru-RU" dirty="0" smtClean="0"/>
              <a:t> сравнений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2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ru-RU" dirty="0" err="1" smtClean="0"/>
              <a:t>Пратта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массиве </a:t>
            </a:r>
            <a:r>
              <a:rPr lang="ru-RU" dirty="0" smtClean="0"/>
              <a:t>и </a:t>
            </a:r>
            <a:r>
              <a:rPr lang="ru-RU" dirty="0" smtClean="0"/>
              <a:t>списке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Элементы пространства – пары вида (ключ, значение)</a:t>
            </a:r>
          </a:p>
          <a:p>
            <a:endParaRPr lang="ru-RU" dirty="0"/>
          </a:p>
          <a:p>
            <a:r>
              <a:rPr lang="ru-RU" dirty="0" smtClean="0"/>
              <a:t>Тип ключей выбирают </a:t>
            </a:r>
            <a:r>
              <a:rPr lang="ru-RU" dirty="0" smtClean="0"/>
              <a:t>так, чтобы </a:t>
            </a:r>
            <a:r>
              <a:rPr lang="ru-RU" dirty="0" smtClean="0"/>
              <a:t>ключи было </a:t>
            </a:r>
            <a:r>
              <a:rPr lang="ru-RU" dirty="0" smtClean="0"/>
              <a:t>удобно сравнивать</a:t>
            </a:r>
          </a:p>
          <a:p>
            <a:endParaRPr lang="ru-RU" dirty="0" smtClean="0"/>
          </a:p>
          <a:p>
            <a:r>
              <a:rPr lang="ru-RU" dirty="0" smtClean="0"/>
              <a:t>Критерий поиска – совпадение значения ключа с заданным значением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ru-RU" dirty="0" err="1" smtClean="0"/>
              <a:t>Пратта</a:t>
            </a: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Donald Knuth </a:t>
              </a:r>
              <a:r>
                <a:rPr lang="ru-RU" dirty="0" smtClean="0"/>
                <a:t>Дональд Кнут </a:t>
              </a:r>
              <a:r>
                <a:rPr lang="en-US" dirty="0" smtClean="0"/>
                <a:t>1938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9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ru-RU" dirty="0" err="1" smtClean="0"/>
              <a:t>Пратта</a:t>
            </a: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Donald Knuth </a:t>
              </a:r>
              <a:r>
                <a:rPr lang="ru-RU" dirty="0" smtClean="0"/>
                <a:t>Дональд Кнут </a:t>
              </a:r>
              <a:r>
                <a:rPr lang="en-US" dirty="0" smtClean="0"/>
                <a:t>1938</a:t>
              </a:r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7148" y="2908808"/>
            <a:ext cx="2426554" cy="3217356"/>
            <a:chOff x="6067186" y="2908808"/>
            <a:chExt cx="2426554" cy="3217356"/>
          </a:xfrm>
        </p:grpSpPr>
        <p:pic>
          <p:nvPicPr>
            <p:cNvPr id="3727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186" y="3539538"/>
              <a:ext cx="2088000" cy="258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6715785" y="4348209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Vaughan Pratt </a:t>
              </a:r>
              <a:r>
                <a:rPr lang="ru-RU" dirty="0" err="1" smtClean="0"/>
                <a:t>Воган</a:t>
              </a:r>
              <a:r>
                <a:rPr lang="ru-RU" dirty="0" smtClean="0"/>
                <a:t> </a:t>
              </a:r>
              <a:r>
                <a:rPr lang="ru-RU" dirty="0" err="1" smtClean="0"/>
                <a:t>Пратт</a:t>
              </a:r>
              <a:r>
                <a:rPr lang="ru-RU" dirty="0" smtClean="0"/>
                <a:t> </a:t>
              </a:r>
              <a:r>
                <a:rPr lang="en-US" dirty="0" smtClean="0"/>
                <a:t>19</a:t>
              </a:r>
              <a:r>
                <a:rPr lang="ru-RU" dirty="0" smtClean="0"/>
                <a:t>44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3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ru-RU" dirty="0" err="1" smtClean="0"/>
              <a:t>Пратта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Donald Knuth </a:t>
              </a:r>
              <a:r>
                <a:rPr lang="ru-RU" dirty="0" smtClean="0"/>
                <a:t>Дональд Кнут </a:t>
              </a:r>
              <a:r>
                <a:rPr lang="en-US" dirty="0" smtClean="0"/>
                <a:t>1938</a:t>
              </a:r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7148" y="2908808"/>
            <a:ext cx="2426554" cy="3217356"/>
            <a:chOff x="6067186" y="2908808"/>
            <a:chExt cx="2426554" cy="3217356"/>
          </a:xfrm>
        </p:grpSpPr>
        <p:pic>
          <p:nvPicPr>
            <p:cNvPr id="3727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186" y="3539538"/>
              <a:ext cx="2088000" cy="258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6715785" y="4348209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Vaughan Pratt </a:t>
              </a:r>
              <a:r>
                <a:rPr lang="ru-RU" dirty="0" err="1" smtClean="0"/>
                <a:t>Воган</a:t>
              </a:r>
              <a:r>
                <a:rPr lang="ru-RU" dirty="0" smtClean="0"/>
                <a:t> </a:t>
              </a:r>
              <a:r>
                <a:rPr lang="ru-RU" dirty="0" err="1" smtClean="0"/>
                <a:t>Пратт</a:t>
              </a:r>
              <a:r>
                <a:rPr lang="ru-RU" dirty="0" smtClean="0"/>
                <a:t> </a:t>
              </a:r>
              <a:r>
                <a:rPr lang="en-US" dirty="0" smtClean="0"/>
                <a:t>19</a:t>
              </a:r>
              <a:r>
                <a:rPr lang="ru-RU" dirty="0" smtClean="0"/>
                <a:t>44</a:t>
              </a:r>
              <a:endParaRPr lang="ru-RU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32697" y="2596928"/>
            <a:ext cx="2315017" cy="3529236"/>
            <a:chOff x="9267383" y="2596928"/>
            <a:chExt cx="2315017" cy="3529236"/>
          </a:xfrm>
        </p:grpSpPr>
        <p:pic>
          <p:nvPicPr>
            <p:cNvPr id="3727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7383" y="3570164"/>
              <a:ext cx="1976463" cy="2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9648505" y="4192269"/>
              <a:ext cx="352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James Morris </a:t>
              </a:r>
              <a:r>
                <a:rPr lang="ru-RU" dirty="0" smtClean="0"/>
                <a:t>Джеймс Моррис 1941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8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ru-RU" dirty="0" err="1" smtClean="0"/>
              <a:t>Пратта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Knuth</a:t>
            </a:r>
            <a:r>
              <a:rPr lang="en-US" sz="2400" dirty="0"/>
              <a:t>, </a:t>
            </a:r>
            <a:r>
              <a:rPr lang="en-US" sz="2400" dirty="0" smtClean="0"/>
              <a:t>Donald; Morris</a:t>
            </a:r>
            <a:r>
              <a:rPr lang="en-US" sz="2400" dirty="0"/>
              <a:t>, James H., </a:t>
            </a:r>
            <a:r>
              <a:rPr lang="en-US" sz="2400" dirty="0" err="1" smtClean="0"/>
              <a:t>jr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smtClean="0"/>
              <a:t>Pratt</a:t>
            </a:r>
            <a:r>
              <a:rPr lang="en-US" sz="2400" dirty="0"/>
              <a:t>, </a:t>
            </a:r>
            <a:r>
              <a:rPr lang="en-US" sz="2400" dirty="0" smtClean="0"/>
              <a:t>Vaughan</a:t>
            </a:r>
            <a:r>
              <a:rPr lang="ru-RU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Fast pattern matching in </a:t>
            </a:r>
            <a:r>
              <a:rPr lang="en-US" sz="2400" dirty="0" smtClean="0"/>
              <a:t>strings"</a:t>
            </a:r>
            <a:r>
              <a:rPr lang="ru-RU" sz="2400" dirty="0" smtClean="0"/>
              <a:t> </a:t>
            </a:r>
            <a:r>
              <a:rPr lang="en-US" sz="2400" dirty="0" smtClean="0"/>
              <a:t>SIAM </a:t>
            </a:r>
            <a:r>
              <a:rPr lang="en-US" sz="2400" dirty="0"/>
              <a:t>Journal on </a:t>
            </a:r>
            <a:r>
              <a:rPr lang="en-US" sz="2400" dirty="0" smtClean="0"/>
              <a:t>Computing</a:t>
            </a:r>
            <a:r>
              <a:rPr lang="ru-RU" sz="2400" dirty="0" smtClean="0"/>
              <a:t> </a:t>
            </a:r>
            <a:r>
              <a:rPr lang="en-US" sz="2400" dirty="0" smtClean="0"/>
              <a:t>Vol </a:t>
            </a:r>
            <a:r>
              <a:rPr lang="en-US" sz="2400" dirty="0"/>
              <a:t>6 (2</a:t>
            </a:r>
            <a:r>
              <a:rPr lang="en-US" sz="2400" dirty="0" smtClean="0"/>
              <a:t>), pp. 323–350, 1977 </a:t>
            </a:r>
            <a:endParaRPr lang="ru-RU" sz="2400" dirty="0"/>
          </a:p>
          <a:p>
            <a:endParaRPr lang="ru-RU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Donald Knuth </a:t>
              </a:r>
              <a:r>
                <a:rPr lang="ru-RU" dirty="0" smtClean="0"/>
                <a:t>Дональд Кнут </a:t>
              </a:r>
              <a:r>
                <a:rPr lang="en-US" dirty="0" smtClean="0"/>
                <a:t>1938</a:t>
              </a:r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7148" y="2908808"/>
            <a:ext cx="2426554" cy="3217356"/>
            <a:chOff x="6067186" y="2908808"/>
            <a:chExt cx="2426554" cy="3217356"/>
          </a:xfrm>
        </p:grpSpPr>
        <p:pic>
          <p:nvPicPr>
            <p:cNvPr id="3727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186" y="3539538"/>
              <a:ext cx="2088000" cy="258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6715785" y="4348209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Vaughan Pratt </a:t>
              </a:r>
              <a:r>
                <a:rPr lang="ru-RU" dirty="0" err="1" smtClean="0"/>
                <a:t>Воган</a:t>
              </a:r>
              <a:r>
                <a:rPr lang="ru-RU" dirty="0" smtClean="0"/>
                <a:t> </a:t>
              </a:r>
              <a:r>
                <a:rPr lang="ru-RU" dirty="0" err="1" smtClean="0"/>
                <a:t>Пратт</a:t>
              </a:r>
              <a:r>
                <a:rPr lang="ru-RU" dirty="0" smtClean="0"/>
                <a:t> </a:t>
              </a:r>
              <a:r>
                <a:rPr lang="en-US" dirty="0" smtClean="0"/>
                <a:t>19</a:t>
              </a:r>
              <a:r>
                <a:rPr lang="ru-RU" dirty="0" smtClean="0"/>
                <a:t>44</a:t>
              </a:r>
              <a:endParaRPr lang="ru-RU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32697" y="2596928"/>
            <a:ext cx="2315017" cy="3529236"/>
            <a:chOff x="9267383" y="2596928"/>
            <a:chExt cx="2315017" cy="3529236"/>
          </a:xfrm>
        </p:grpSpPr>
        <p:pic>
          <p:nvPicPr>
            <p:cNvPr id="3727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7383" y="3570164"/>
              <a:ext cx="1976463" cy="2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9648505" y="4192269"/>
              <a:ext cx="352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James Morris </a:t>
              </a:r>
              <a:r>
                <a:rPr lang="ru-RU" dirty="0" smtClean="0"/>
                <a:t>Джеймс Моррис 1941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6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Улучшение </a:t>
            </a:r>
            <a:r>
              <a:rPr lang="ru-RU" dirty="0">
                <a:solidFill>
                  <a:schemeClr val="bg1"/>
                </a:solidFill>
              </a:rPr>
              <a:t>наивного </a:t>
            </a:r>
            <a:r>
              <a:rPr lang="ru-RU" dirty="0" smtClean="0">
                <a:solidFill>
                  <a:schemeClr val="bg1"/>
                </a:solidFill>
              </a:rPr>
              <a:t>поиска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символ текста участвует в сравнении </a:t>
            </a:r>
            <a:r>
              <a:rPr lang="en-US" dirty="0" smtClean="0">
                <a:solidFill>
                  <a:schemeClr val="bg1"/>
                </a:solidFill>
              </a:rPr>
              <a:t>&lt;= </a:t>
            </a:r>
            <a:r>
              <a:rPr lang="ru-RU" dirty="0" smtClean="0">
                <a:solidFill>
                  <a:schemeClr val="bg1"/>
                </a:solidFill>
              </a:rPr>
              <a:t>одного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Сдвиг выбирается с учётом того, какой именно префикс </a:t>
            </a:r>
            <a:r>
              <a:rPr lang="ru-RU" dirty="0">
                <a:solidFill>
                  <a:schemeClr val="bg1"/>
                </a:solidFill>
              </a:rPr>
              <a:t>образца совпал с </a:t>
            </a:r>
            <a:r>
              <a:rPr lang="ru-RU" dirty="0" smtClean="0">
                <a:solidFill>
                  <a:schemeClr val="bg1"/>
                </a:solidFill>
              </a:rPr>
              <a:t>префиксом текста </a:t>
            </a:r>
            <a:r>
              <a:rPr lang="ru-RU" dirty="0">
                <a:solidFill>
                  <a:schemeClr val="bg1"/>
                </a:solidFill>
              </a:rPr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42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/>
              <a:t>наивного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символ текста участвует в сравнении </a:t>
            </a:r>
            <a:r>
              <a:rPr lang="en-US" dirty="0" smtClean="0">
                <a:solidFill>
                  <a:schemeClr val="bg1"/>
                </a:solidFill>
              </a:rPr>
              <a:t>&lt;= </a:t>
            </a:r>
            <a:r>
              <a:rPr lang="ru-RU" dirty="0" smtClean="0">
                <a:solidFill>
                  <a:schemeClr val="bg1"/>
                </a:solidFill>
              </a:rPr>
              <a:t>одного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Сдвиг выбирается с учётом того, какой именно префикс </a:t>
            </a:r>
            <a:r>
              <a:rPr lang="ru-RU" dirty="0">
                <a:solidFill>
                  <a:schemeClr val="bg1"/>
                </a:solidFill>
              </a:rPr>
              <a:t>образца совпал с </a:t>
            </a:r>
            <a:r>
              <a:rPr lang="ru-RU" dirty="0" smtClean="0">
                <a:solidFill>
                  <a:schemeClr val="bg1"/>
                </a:solidFill>
              </a:rPr>
              <a:t>префиксом текста </a:t>
            </a:r>
            <a:r>
              <a:rPr lang="ru-RU" dirty="0">
                <a:solidFill>
                  <a:schemeClr val="bg1"/>
                </a:solidFill>
              </a:rPr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4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/>
              <a:t>наивного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/>
              <a:t>Каждый символ текста участвует в сравнении </a:t>
            </a:r>
            <a:r>
              <a:rPr lang="en-US" dirty="0" smtClean="0"/>
              <a:t>&lt;= </a:t>
            </a:r>
            <a:r>
              <a:rPr lang="ru-RU" dirty="0" smtClean="0"/>
              <a:t>одного</a:t>
            </a:r>
            <a:r>
              <a:rPr lang="en-US" dirty="0" smtClean="0"/>
              <a:t> </a:t>
            </a:r>
            <a:r>
              <a:rPr lang="ru-RU" dirty="0" smtClean="0"/>
              <a:t>раза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Сдвиг выбирается с учётом того, какой именно префикс </a:t>
            </a:r>
            <a:r>
              <a:rPr lang="ru-RU" dirty="0">
                <a:solidFill>
                  <a:schemeClr val="bg1"/>
                </a:solidFill>
              </a:rPr>
              <a:t>образца совпал с </a:t>
            </a:r>
            <a:r>
              <a:rPr lang="ru-RU" dirty="0" smtClean="0">
                <a:solidFill>
                  <a:schemeClr val="bg1"/>
                </a:solidFill>
              </a:rPr>
              <a:t>префиксом текста </a:t>
            </a:r>
            <a:r>
              <a:rPr lang="ru-RU" dirty="0">
                <a:solidFill>
                  <a:schemeClr val="bg1"/>
                </a:solidFill>
              </a:rPr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88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/>
              <a:t>наивного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/>
              <a:t>Каждый символ текста участвует в сравнении </a:t>
            </a:r>
            <a:r>
              <a:rPr lang="en-US" dirty="0" smtClean="0"/>
              <a:t>&lt;= </a:t>
            </a:r>
            <a:r>
              <a:rPr lang="ru-RU" dirty="0" smtClean="0"/>
              <a:t>одного</a:t>
            </a:r>
            <a:r>
              <a:rPr lang="en-US" dirty="0" smtClean="0"/>
              <a:t> </a:t>
            </a:r>
            <a:r>
              <a:rPr lang="ru-RU" dirty="0" smtClean="0"/>
              <a:t>раза</a:t>
            </a:r>
          </a:p>
          <a:p>
            <a:pPr lvl="1"/>
            <a:r>
              <a:rPr lang="ru-RU" dirty="0" smtClean="0"/>
              <a:t>Сдвиг выбирается с учётом того, какой именно префикс </a:t>
            </a:r>
            <a:r>
              <a:rPr lang="ru-RU" dirty="0"/>
              <a:t>образца совпал с </a:t>
            </a:r>
            <a:r>
              <a:rPr lang="ru-RU" dirty="0" smtClean="0"/>
              <a:t>префиксом текста </a:t>
            </a:r>
            <a:r>
              <a:rPr lang="ru-RU" dirty="0"/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368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сколько позиций можно сдвинуть </a:t>
            </a:r>
            <a:r>
              <a:rPr lang="ru-RU" sz="2800" dirty="0" smtClean="0"/>
              <a:t>образец </a:t>
            </a:r>
            <a:r>
              <a:rPr lang="ru-RU" sz="2800" dirty="0"/>
              <a:t>относительно </a:t>
            </a:r>
            <a:r>
              <a:rPr lang="ru-RU" sz="2800" dirty="0" smtClean="0"/>
              <a:t>текста, </a:t>
            </a:r>
            <a:r>
              <a:rPr lang="ru-RU" sz="2800" dirty="0"/>
              <a:t>не пропустив </a:t>
            </a:r>
            <a:r>
              <a:rPr lang="ru-RU" sz="2800" dirty="0" smtClean="0"/>
              <a:t>вхождений, </a:t>
            </a:r>
            <a:r>
              <a:rPr lang="ru-RU" sz="2800" dirty="0"/>
              <a:t>если до </a:t>
            </a:r>
            <a:r>
              <a:rPr lang="ru-RU" sz="2800" dirty="0" smtClean="0"/>
              <a:t>позиции </a:t>
            </a:r>
            <a:r>
              <a:rPr lang="ru-RU" sz="2800" dirty="0"/>
              <a:t>j </a:t>
            </a:r>
            <a:r>
              <a:rPr lang="ru-RU" sz="2800" dirty="0" smtClean="0"/>
              <a:t>он  совпада</a:t>
            </a:r>
            <a:r>
              <a:rPr lang="ru-RU" sz="2800" dirty="0" smtClean="0"/>
              <a:t>е</a:t>
            </a:r>
            <a:r>
              <a:rPr lang="ru-RU" sz="2800" dirty="0" smtClean="0"/>
              <a:t>т с текстом?</a:t>
            </a:r>
            <a:endParaRPr lang="ru-RU" sz="2800" dirty="0"/>
          </a:p>
        </p:txBody>
      </p:sp>
      <p:sp>
        <p:nvSpPr>
          <p:cNvPr id="360453" name="TextBox 7"/>
          <p:cNvSpPr txBox="1">
            <a:spLocks noChangeArrowheads="1"/>
          </p:cNvSpPr>
          <p:nvPr/>
        </p:nvSpPr>
        <p:spPr bwMode="auto">
          <a:xfrm>
            <a:off x="609600" y="3973942"/>
            <a:ext cx="10972800" cy="15696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a </a:t>
            </a:r>
            <a:r>
              <a:rPr lang="en-US" sz="2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 a c a b a t</a:t>
            </a:r>
          </a:p>
          <a:p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a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a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s[≤j] = </a:t>
            </a:r>
            <a:r>
              <a:rPr lang="ru-RU" sz="2000" dirty="0" smtClean="0">
                <a:solidFill>
                  <a:schemeClr val="bg1"/>
                </a:solidFill>
              </a:rPr>
              <a:t>первые </a:t>
            </a:r>
            <a:r>
              <a:rPr lang="en-US" sz="2000" dirty="0" smtClean="0">
                <a:solidFill>
                  <a:schemeClr val="bg1"/>
                </a:solidFill>
              </a:rPr>
              <a:t>j </a:t>
            </a:r>
            <a:r>
              <a:rPr lang="ru-RU" sz="2000" dirty="0" smtClean="0">
                <a:solidFill>
                  <a:schemeClr val="bg1"/>
                </a:solidFill>
              </a:rPr>
              <a:t>символов строки </a:t>
            </a:r>
            <a:r>
              <a:rPr lang="en-US" sz="2000" dirty="0" smtClean="0">
                <a:solidFill>
                  <a:schemeClr val="bg1"/>
                </a:solidFill>
              </a:rPr>
              <a:t>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s[≥j] = </a:t>
            </a:r>
            <a:r>
              <a:rPr lang="ru-RU" sz="2000" dirty="0" smtClean="0">
                <a:solidFill>
                  <a:schemeClr val="bg1"/>
                </a:solidFill>
              </a:rPr>
              <a:t>последние </a:t>
            </a:r>
            <a:r>
              <a:rPr lang="en-US" sz="2000" dirty="0" smtClean="0">
                <a:solidFill>
                  <a:schemeClr val="bg1"/>
                </a:solidFill>
              </a:rPr>
              <a:t>j </a:t>
            </a:r>
            <a:r>
              <a:rPr lang="ru-RU" sz="2000" dirty="0" smtClean="0">
                <a:solidFill>
                  <a:schemeClr val="bg1"/>
                </a:solidFill>
              </a:rPr>
              <a:t>символов строки </a:t>
            </a:r>
            <a:r>
              <a:rPr lang="en-US" sz="2000" dirty="0" smtClean="0">
                <a:solidFill>
                  <a:schemeClr val="bg1"/>
                </a:solidFill>
              </a:rPr>
              <a:t>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prefix[j</a:t>
            </a:r>
            <a:r>
              <a:rPr lang="en-US" sz="2000" dirty="0">
                <a:solidFill>
                  <a:schemeClr val="bg1"/>
                </a:solidFill>
              </a:rPr>
              <a:t>] </a:t>
            </a:r>
            <a:r>
              <a:rPr lang="en-US" sz="2000" dirty="0" smtClean="0">
                <a:solidFill>
                  <a:schemeClr val="bg1"/>
                </a:solidFill>
              </a:rPr>
              <a:t>= max{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  x | </a:t>
            </a:r>
            <a:r>
              <a:rPr lang="ru-RU" sz="2000" dirty="0" smtClean="0">
                <a:solidFill>
                  <a:schemeClr val="bg1"/>
                </a:solidFill>
              </a:rPr>
              <a:t>образец</a:t>
            </a:r>
            <a:r>
              <a:rPr lang="en-US" sz="2000" dirty="0" smtClean="0">
                <a:solidFill>
                  <a:schemeClr val="bg1"/>
                </a:solidFill>
              </a:rPr>
              <a:t>[≤x] = </a:t>
            </a:r>
            <a:r>
              <a:rPr lang="ru-RU" sz="2000" dirty="0" smtClean="0">
                <a:solidFill>
                  <a:schemeClr val="bg1"/>
                </a:solidFill>
              </a:rPr>
              <a:t>образец</a:t>
            </a:r>
            <a:r>
              <a:rPr lang="en-US" sz="2000" dirty="0" smtClean="0">
                <a:solidFill>
                  <a:schemeClr val="bg1"/>
                </a:solidFill>
              </a:rPr>
              <a:t>[≤j][≥x], x &lt; j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prefix[0] = -1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Пусть образец</a:t>
            </a:r>
            <a:r>
              <a:rPr lang="en-US" sz="2000" dirty="0" smtClean="0">
                <a:solidFill>
                  <a:schemeClr val="bg1"/>
                </a:solidFill>
              </a:rPr>
              <a:t>[≤j</a:t>
            </a:r>
            <a:r>
              <a:rPr lang="en-US" sz="2000" dirty="0" smtClean="0">
                <a:solidFill>
                  <a:schemeClr val="bg1"/>
                </a:solidFill>
              </a:rPr>
              <a:t>] </a:t>
            </a:r>
            <a:r>
              <a:rPr lang="ru-RU" sz="2000" dirty="0" smtClean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сдвиг на </a:t>
            </a:r>
            <a:r>
              <a:rPr lang="en-US" sz="1800" dirty="0" smtClean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 smtClean="0">
                <a:solidFill>
                  <a:schemeClr val="bg1"/>
                </a:solidFill>
              </a:rPr>
              <a:t>prefix[j]</a:t>
            </a:r>
            <a:r>
              <a:rPr lang="ru-RU" sz="1800" dirty="0" smtClean="0">
                <a:solidFill>
                  <a:schemeClr val="bg1"/>
                </a:solidFill>
              </a:rPr>
              <a:t> символов образца с текстом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[]a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prefix[1]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prefix[2]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prefix[3] =  1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prefix[4]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prefix[5] =  3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prefix[6]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prefix[7]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ru-RU" sz="1800" dirty="0">
              <a:solidFill>
                <a:schemeClr val="bg1"/>
              </a:solidFill>
            </a:endParaRPr>
          </a:p>
          <a:p>
            <a:pPr algn="ctr"/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</a:t>
            </a:r>
            <a:r>
              <a:rPr lang="en-US" dirty="0" smtClean="0"/>
              <a:t>[</a:t>
            </a:r>
            <a:r>
              <a:rPr lang="ru-RU" dirty="0" smtClean="0"/>
              <a:t>алгоритм</a:t>
            </a:r>
            <a:r>
              <a:rPr lang="en-US" dirty="0" smtClean="0"/>
              <a:t>]</a:t>
            </a:r>
            <a:r>
              <a:rPr lang="ru-RU" dirty="0" smtClean="0"/>
              <a:t> поиска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Последовательный просмотр элементов, пока не найден нужный ключ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в худшем случае О(число элементов)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Когда использовать?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Либо время поиска не существенно (число элементов мало, поиск занимает малый % времени, и т.п.)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искать в больших массивах?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s[≤j] = </a:t>
            </a:r>
            <a:r>
              <a:rPr lang="ru-RU" sz="2000" dirty="0" smtClean="0"/>
              <a:t>первые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r>
              <a:rPr lang="en-US" sz="2000" dirty="0" smtClean="0"/>
              <a:t>s[≥j] = </a:t>
            </a:r>
            <a:r>
              <a:rPr lang="ru-RU" sz="2000" dirty="0" smtClean="0"/>
              <a:t>последние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bg1"/>
                </a:solidFill>
              </a:rPr>
              <a:t>prefix[j</a:t>
            </a:r>
            <a:r>
              <a:rPr lang="en-US" sz="2000" dirty="0">
                <a:solidFill>
                  <a:schemeClr val="bg1"/>
                </a:solidFill>
              </a:rPr>
              <a:t>] </a:t>
            </a:r>
            <a:r>
              <a:rPr lang="en-US" sz="2000" dirty="0" smtClean="0">
                <a:solidFill>
                  <a:schemeClr val="bg1"/>
                </a:solidFill>
              </a:rPr>
              <a:t>= max{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  x | </a:t>
            </a:r>
            <a:r>
              <a:rPr lang="ru-RU" sz="2000" dirty="0" smtClean="0">
                <a:solidFill>
                  <a:schemeClr val="bg1"/>
                </a:solidFill>
              </a:rPr>
              <a:t>образец</a:t>
            </a:r>
            <a:r>
              <a:rPr lang="en-US" sz="2000" dirty="0" smtClean="0">
                <a:solidFill>
                  <a:schemeClr val="bg1"/>
                </a:solidFill>
              </a:rPr>
              <a:t>[≤x] = </a:t>
            </a:r>
            <a:r>
              <a:rPr lang="ru-RU" sz="2000" dirty="0" smtClean="0">
                <a:solidFill>
                  <a:schemeClr val="bg1"/>
                </a:solidFill>
              </a:rPr>
              <a:t>образец</a:t>
            </a:r>
            <a:r>
              <a:rPr lang="en-US" sz="2000" dirty="0" smtClean="0">
                <a:solidFill>
                  <a:schemeClr val="bg1"/>
                </a:solidFill>
              </a:rPr>
              <a:t>[≤j][≥x], x &lt; j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prefix[0] = -1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Пусть образец</a:t>
            </a:r>
            <a:r>
              <a:rPr lang="en-US" sz="2000" dirty="0" smtClean="0">
                <a:solidFill>
                  <a:schemeClr val="bg1"/>
                </a:solidFill>
              </a:rPr>
              <a:t>[≤j</a:t>
            </a:r>
            <a:r>
              <a:rPr lang="en-US" sz="2000" dirty="0" smtClean="0">
                <a:solidFill>
                  <a:schemeClr val="bg1"/>
                </a:solidFill>
              </a:rPr>
              <a:t>] </a:t>
            </a:r>
            <a:r>
              <a:rPr lang="ru-RU" sz="2000" dirty="0" smtClean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сдвиг на </a:t>
            </a:r>
            <a:r>
              <a:rPr lang="en-US" sz="1800" dirty="0" smtClean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 smtClean="0">
                <a:solidFill>
                  <a:schemeClr val="bg1"/>
                </a:solidFill>
              </a:rPr>
              <a:t>prefix[j]</a:t>
            </a:r>
            <a:r>
              <a:rPr lang="ru-RU" sz="1800" dirty="0" smtClean="0">
                <a:solidFill>
                  <a:schemeClr val="bg1"/>
                </a:solidFill>
              </a:rPr>
              <a:t> символов образца с текстом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1"/>
            <a:endParaRPr lang="ru-RU" sz="1800" dirty="0" smtClean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[]a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prefix[1]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prefix[2]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prefix[3] =  1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prefix[4]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prefix[5] =  3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prefix[6]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prefix[7]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ru-RU" sz="1800" dirty="0">
              <a:solidFill>
                <a:schemeClr val="bg1"/>
              </a:solidFill>
            </a:endParaRPr>
          </a:p>
          <a:p>
            <a:pPr algn="ctr"/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s[≤j] = </a:t>
            </a:r>
            <a:r>
              <a:rPr lang="ru-RU" sz="2000" dirty="0" smtClean="0"/>
              <a:t>первые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r>
              <a:rPr lang="en-US" sz="2000" dirty="0" smtClean="0"/>
              <a:t>s[≥j] = </a:t>
            </a:r>
            <a:r>
              <a:rPr lang="ru-RU" sz="2000" dirty="0" smtClean="0"/>
              <a:t>последние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endParaRPr lang="en-US" sz="2000" dirty="0" smtClean="0"/>
          </a:p>
          <a:p>
            <a:r>
              <a:rPr lang="en-US" sz="2000" dirty="0" smtClean="0"/>
              <a:t>prefix[j</a:t>
            </a:r>
            <a:r>
              <a:rPr lang="en-US" sz="2000" dirty="0"/>
              <a:t>] </a:t>
            </a:r>
            <a:r>
              <a:rPr lang="en-US" sz="2000" dirty="0" smtClean="0"/>
              <a:t>= max{</a:t>
            </a:r>
          </a:p>
          <a:p>
            <a:pPr marL="0" indent="0">
              <a:buNone/>
            </a:pPr>
            <a:r>
              <a:rPr lang="en-US" sz="2000" dirty="0" smtClean="0"/>
              <a:t>          x | </a:t>
            </a:r>
            <a:r>
              <a:rPr lang="ru-RU" sz="2000" dirty="0" smtClean="0"/>
              <a:t>образец</a:t>
            </a:r>
            <a:r>
              <a:rPr lang="en-US" sz="2000" dirty="0" smtClean="0"/>
              <a:t>[≤x] = </a:t>
            </a:r>
            <a:r>
              <a:rPr lang="ru-RU" sz="2000" dirty="0" smtClean="0"/>
              <a:t>образец</a:t>
            </a:r>
            <a:r>
              <a:rPr lang="en-US" sz="2000" dirty="0" smtClean="0"/>
              <a:t>[≤j][≥x], x &lt; j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prefix[0] = -1</a:t>
            </a:r>
          </a:p>
          <a:p>
            <a:endParaRPr lang="en-US" sz="2000" dirty="0" smtClean="0"/>
          </a:p>
          <a:p>
            <a:r>
              <a:rPr lang="ru-RU" sz="2000" dirty="0" smtClean="0">
                <a:solidFill>
                  <a:schemeClr val="bg1"/>
                </a:solidFill>
              </a:rPr>
              <a:t>Пусть образец</a:t>
            </a:r>
            <a:r>
              <a:rPr lang="en-US" sz="2000" dirty="0" smtClean="0">
                <a:solidFill>
                  <a:schemeClr val="bg1"/>
                </a:solidFill>
              </a:rPr>
              <a:t>[≤j</a:t>
            </a:r>
            <a:r>
              <a:rPr lang="en-US" sz="2000" dirty="0" smtClean="0">
                <a:solidFill>
                  <a:schemeClr val="bg1"/>
                </a:solidFill>
              </a:rPr>
              <a:t>] </a:t>
            </a:r>
            <a:r>
              <a:rPr lang="ru-RU" sz="2000" dirty="0" smtClean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сдвиг на </a:t>
            </a:r>
            <a:r>
              <a:rPr lang="en-US" sz="1800" dirty="0" smtClean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 smtClean="0">
                <a:solidFill>
                  <a:schemeClr val="bg1"/>
                </a:solidFill>
              </a:rPr>
              <a:t>prefix[j]</a:t>
            </a:r>
            <a:r>
              <a:rPr lang="ru-RU" sz="1800" dirty="0" smtClean="0">
                <a:solidFill>
                  <a:schemeClr val="bg1"/>
                </a:solidFill>
              </a:rPr>
              <a:t> символов образца с текстом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1"/>
            <a:endParaRPr lang="ru-RU" sz="1800" dirty="0" smtClean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[]a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prefix[1]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prefix[2]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prefix[3] =  1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prefix[4]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prefix[5] =  3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prefix[6]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prefix[7]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ru-RU" sz="1800" dirty="0">
              <a:solidFill>
                <a:schemeClr val="bg1"/>
              </a:solidFill>
            </a:endParaRPr>
          </a:p>
          <a:p>
            <a:pPr algn="ctr"/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s[≤j] = </a:t>
            </a:r>
            <a:r>
              <a:rPr lang="ru-RU" sz="2000" dirty="0" smtClean="0"/>
              <a:t>первые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r>
              <a:rPr lang="en-US" sz="2000" dirty="0" smtClean="0"/>
              <a:t>s[≥j] = </a:t>
            </a:r>
            <a:r>
              <a:rPr lang="ru-RU" sz="2000" dirty="0" smtClean="0"/>
              <a:t>последние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endParaRPr lang="en-US" sz="2000" dirty="0" smtClean="0"/>
          </a:p>
          <a:p>
            <a:r>
              <a:rPr lang="en-US" sz="2000" dirty="0" smtClean="0"/>
              <a:t>prefix[j</a:t>
            </a:r>
            <a:r>
              <a:rPr lang="en-US" sz="2000" dirty="0"/>
              <a:t>] </a:t>
            </a:r>
            <a:r>
              <a:rPr lang="en-US" sz="2000" dirty="0" smtClean="0"/>
              <a:t>= max{</a:t>
            </a:r>
          </a:p>
          <a:p>
            <a:pPr marL="0" indent="0">
              <a:buNone/>
            </a:pPr>
            <a:r>
              <a:rPr lang="en-US" sz="2000" dirty="0" smtClean="0"/>
              <a:t>          x | </a:t>
            </a:r>
            <a:r>
              <a:rPr lang="ru-RU" sz="2000" dirty="0" smtClean="0"/>
              <a:t>образец</a:t>
            </a:r>
            <a:r>
              <a:rPr lang="en-US" sz="2000" dirty="0" smtClean="0"/>
              <a:t>[≤x] = </a:t>
            </a:r>
            <a:r>
              <a:rPr lang="ru-RU" sz="2000" dirty="0" smtClean="0"/>
              <a:t>образец</a:t>
            </a:r>
            <a:r>
              <a:rPr lang="en-US" sz="2000" dirty="0" smtClean="0"/>
              <a:t>[≤j][≥x], x &lt; j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prefix[0] = -1</a:t>
            </a:r>
          </a:p>
          <a:p>
            <a:endParaRPr lang="en-US" sz="2000" dirty="0" smtClean="0"/>
          </a:p>
          <a:p>
            <a:r>
              <a:rPr lang="ru-RU" sz="2000" dirty="0" smtClean="0">
                <a:solidFill>
                  <a:schemeClr val="bg1"/>
                </a:solidFill>
              </a:rPr>
              <a:t>Пусть образец</a:t>
            </a:r>
            <a:r>
              <a:rPr lang="en-US" sz="2000" dirty="0" smtClean="0">
                <a:solidFill>
                  <a:schemeClr val="bg1"/>
                </a:solidFill>
              </a:rPr>
              <a:t>[≤j</a:t>
            </a:r>
            <a:r>
              <a:rPr lang="en-US" sz="2000" dirty="0" smtClean="0">
                <a:solidFill>
                  <a:schemeClr val="bg1"/>
                </a:solidFill>
              </a:rPr>
              <a:t>] </a:t>
            </a:r>
            <a:r>
              <a:rPr lang="ru-RU" sz="2000" dirty="0" smtClean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 smtClean="0">
                <a:solidFill>
                  <a:schemeClr val="bg1"/>
                </a:solidFill>
              </a:rPr>
              <a:t>сдвиг на </a:t>
            </a:r>
            <a:r>
              <a:rPr lang="en-US" sz="1800" dirty="0" smtClean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 smtClean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 smtClean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 smtClean="0">
                <a:solidFill>
                  <a:schemeClr val="bg1"/>
                </a:solidFill>
              </a:rPr>
              <a:t>prefix[j]</a:t>
            </a:r>
            <a:r>
              <a:rPr lang="ru-RU" sz="1800" dirty="0" smtClean="0">
                <a:solidFill>
                  <a:schemeClr val="bg1"/>
                </a:solidFill>
              </a:rPr>
              <a:t> символов образца с текстом</a:t>
            </a:r>
            <a:endParaRPr lang="ru-RU" sz="1800" dirty="0" smtClean="0">
              <a:solidFill>
                <a:schemeClr val="bg1"/>
              </a:solidFill>
            </a:endParaRPr>
          </a:p>
          <a:p>
            <a:pPr lvl="1"/>
            <a:endParaRPr lang="ru-RU" sz="1800" dirty="0" smtClean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[]a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a]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prefix[1]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prefix[2]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prefix[3] =  1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prefix[4]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prefix[5] =  3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prefix[6]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prefix[7]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ru-RU" sz="1800" dirty="0"/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040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s[≤j] = </a:t>
            </a:r>
            <a:r>
              <a:rPr lang="ru-RU" sz="2000" dirty="0" smtClean="0"/>
              <a:t>первые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r>
              <a:rPr lang="en-US" sz="2000" dirty="0" smtClean="0"/>
              <a:t>s[≥j] = </a:t>
            </a:r>
            <a:r>
              <a:rPr lang="ru-RU" sz="2000" dirty="0" smtClean="0"/>
              <a:t>последние </a:t>
            </a:r>
            <a:r>
              <a:rPr lang="en-US" sz="2000" dirty="0" smtClean="0"/>
              <a:t>j </a:t>
            </a:r>
            <a:r>
              <a:rPr lang="ru-RU" sz="2000" dirty="0" smtClean="0"/>
              <a:t>символов строки </a:t>
            </a:r>
            <a:r>
              <a:rPr lang="en-US" sz="2000" dirty="0" smtClean="0"/>
              <a:t>s</a:t>
            </a:r>
          </a:p>
          <a:p>
            <a:endParaRPr lang="en-US" sz="2000" dirty="0" smtClean="0"/>
          </a:p>
          <a:p>
            <a:r>
              <a:rPr lang="en-US" sz="2000" dirty="0" smtClean="0"/>
              <a:t>prefix[j</a:t>
            </a:r>
            <a:r>
              <a:rPr lang="en-US" sz="2000" dirty="0"/>
              <a:t>] </a:t>
            </a:r>
            <a:r>
              <a:rPr lang="en-US" sz="2000" dirty="0" smtClean="0"/>
              <a:t>= max{</a:t>
            </a:r>
          </a:p>
          <a:p>
            <a:pPr marL="0" indent="0">
              <a:buNone/>
            </a:pPr>
            <a:r>
              <a:rPr lang="en-US" sz="2000" dirty="0" smtClean="0"/>
              <a:t>          x | </a:t>
            </a:r>
            <a:r>
              <a:rPr lang="ru-RU" sz="2000" dirty="0" smtClean="0"/>
              <a:t>образец</a:t>
            </a:r>
            <a:r>
              <a:rPr lang="en-US" sz="2000" dirty="0" smtClean="0"/>
              <a:t>[≤x] = </a:t>
            </a:r>
            <a:r>
              <a:rPr lang="ru-RU" sz="2000" dirty="0" smtClean="0"/>
              <a:t>образец</a:t>
            </a:r>
            <a:r>
              <a:rPr lang="en-US" sz="2000" dirty="0" smtClean="0"/>
              <a:t>[≤j][≥x], x &lt; j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prefix[0] = -1</a:t>
            </a:r>
          </a:p>
          <a:p>
            <a:endParaRPr lang="en-US" sz="2000" dirty="0" smtClean="0"/>
          </a:p>
          <a:p>
            <a:r>
              <a:rPr lang="ru-RU" sz="2000" dirty="0" smtClean="0"/>
              <a:t>Пусть образец</a:t>
            </a:r>
            <a:r>
              <a:rPr lang="en-US" sz="2000" dirty="0" smtClean="0"/>
              <a:t>[≤j</a:t>
            </a:r>
            <a:r>
              <a:rPr lang="en-US" sz="2000" dirty="0" smtClean="0"/>
              <a:t>] </a:t>
            </a:r>
            <a:r>
              <a:rPr lang="ru-RU" sz="2000" dirty="0" smtClean="0"/>
              <a:t>совпал с текстом в окне просмотра. Тогда</a:t>
            </a:r>
            <a:endParaRPr lang="en-US" sz="2000" dirty="0" smtClean="0"/>
          </a:p>
          <a:p>
            <a:pPr lvl="1"/>
            <a:r>
              <a:rPr lang="ru-RU" sz="1800" dirty="0" smtClean="0"/>
              <a:t>сдвиг на </a:t>
            </a:r>
            <a:r>
              <a:rPr lang="en-US" sz="1800" dirty="0" smtClean="0"/>
              <a:t>j-prefix[j] </a:t>
            </a:r>
            <a:r>
              <a:rPr lang="ru-RU" sz="1800" dirty="0" smtClean="0"/>
              <a:t>безопасен</a:t>
            </a:r>
          </a:p>
          <a:p>
            <a:pPr lvl="1"/>
            <a:endParaRPr lang="ru-RU" sz="1800" dirty="0" smtClean="0"/>
          </a:p>
          <a:p>
            <a:pPr lvl="1"/>
            <a:r>
              <a:rPr lang="ru-RU" sz="1800" dirty="0"/>
              <a:t>после сдвига на </a:t>
            </a:r>
            <a:r>
              <a:rPr lang="en-US" sz="1800" dirty="0"/>
              <a:t>j-prefix[j] </a:t>
            </a:r>
            <a:r>
              <a:rPr lang="ru-RU" sz="1800" dirty="0" smtClean="0"/>
              <a:t>гарантируется совпадение первых </a:t>
            </a:r>
            <a:r>
              <a:rPr lang="en-US" sz="1800" dirty="0" smtClean="0"/>
              <a:t>prefix[j]</a:t>
            </a:r>
            <a:r>
              <a:rPr lang="ru-RU" sz="1800" dirty="0" smtClean="0"/>
              <a:t> символов образца с текстом</a:t>
            </a:r>
            <a:endParaRPr lang="ru-RU" sz="1800" dirty="0" smtClean="0"/>
          </a:p>
          <a:p>
            <a:pPr lvl="1"/>
            <a:endParaRPr lang="ru-RU" sz="1800" dirty="0" smtClean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[]a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a]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prefix[1]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prefix[2]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prefix[3] =  1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prefix[4]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prefix[5] =  3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prefix[6]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prefix[7]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ru-RU" sz="1800" dirty="0"/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74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8575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5" name="Rectangle 4"/>
          <p:cNvSpPr/>
          <p:nvPr/>
        </p:nvSpPr>
        <p:spPr>
          <a:xfrm>
            <a:off x="6593096" y="2024022"/>
            <a:ext cx="2541573" cy="4112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7" name="Rectangle 6"/>
          <p:cNvSpPr/>
          <p:nvPr/>
        </p:nvSpPr>
        <p:spPr>
          <a:xfrm>
            <a:off x="6593096" y="3576015"/>
            <a:ext cx="3465304" cy="2588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Бойера</a:t>
            </a:r>
            <a:r>
              <a:rPr lang="ru-RU" dirty="0" smtClean="0"/>
              <a:t>-Мура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8" name="Rectangle 7"/>
          <p:cNvSpPr/>
          <p:nvPr/>
        </p:nvSpPr>
        <p:spPr>
          <a:xfrm>
            <a:off x="6593096" y="5202651"/>
            <a:ext cx="4221084" cy="60804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ru-RU" dirty="0" smtClean="0">
                <a:solidFill>
                  <a:schemeClr val="bg1"/>
                </a:solidFill>
              </a:rPr>
              <a:t>О(N) сравнений без учета построения префикс-функции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 каждый </a:t>
            </a:r>
            <a:r>
              <a:rPr lang="ru-RU" dirty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chemeClr val="bg1"/>
                </a:solidFill>
              </a:rPr>
              <a:t>текста </a:t>
            </a:r>
            <a:r>
              <a:rPr lang="ru-RU" dirty="0">
                <a:solidFill>
                  <a:schemeClr val="bg1"/>
                </a:solidFill>
              </a:rPr>
              <a:t>участвует в сравнении </a:t>
            </a:r>
            <a:r>
              <a:rPr lang="en-US" dirty="0">
                <a:solidFill>
                  <a:schemeClr val="bg1"/>
                </a:solidFill>
              </a:rPr>
              <a:t>&lt;= 1 </a:t>
            </a:r>
            <a:r>
              <a:rPr lang="ru-RU" dirty="0" smtClean="0">
                <a:solidFill>
                  <a:schemeClr val="bg1"/>
                </a:solidFill>
              </a:rPr>
              <a:t>раз?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Опишите работу </a:t>
            </a:r>
            <a:r>
              <a:rPr lang="ru-RU" dirty="0">
                <a:solidFill>
                  <a:schemeClr val="bg1"/>
                </a:solidFill>
              </a:rPr>
              <a:t>алгоритма </a:t>
            </a:r>
            <a:r>
              <a:rPr lang="ru-RU" dirty="0" smtClean="0">
                <a:solidFill>
                  <a:schemeClr val="bg1"/>
                </a:solidFill>
              </a:rPr>
              <a:t>КМП для текста «аааааа...а</a:t>
            </a:r>
            <a:r>
              <a:rPr lang="en-US" dirty="0" err="1" smtClean="0">
                <a:solidFill>
                  <a:schemeClr val="bg1"/>
                </a:solidFill>
              </a:rPr>
              <a:t>baaaaaa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образца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en-US" dirty="0" err="1" smtClean="0">
                <a:solidFill>
                  <a:schemeClr val="bg1"/>
                </a:solidFill>
              </a:rPr>
              <a:t>baaaaaa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чем отличие от работы алгоритма БМ?</a:t>
            </a:r>
            <a:endParaRPr lang="en-US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худшем случае </a:t>
            </a:r>
            <a:r>
              <a:rPr lang="ru-RU" dirty="0" smtClean="0"/>
              <a:t>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 smtClean="0"/>
              <a:t>Почему каждый </a:t>
            </a:r>
            <a:r>
              <a:rPr lang="ru-RU" dirty="0"/>
              <a:t>символ </a:t>
            </a:r>
            <a:r>
              <a:rPr lang="ru-RU" dirty="0" smtClean="0"/>
              <a:t>текста </a:t>
            </a:r>
            <a:r>
              <a:rPr lang="ru-RU" dirty="0"/>
              <a:t>участвует в сравнении </a:t>
            </a:r>
            <a:r>
              <a:rPr lang="en-US" dirty="0"/>
              <a:t>&lt;= 1 </a:t>
            </a:r>
            <a:r>
              <a:rPr lang="ru-RU" dirty="0" smtClean="0"/>
              <a:t>раз?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Опишите работу </a:t>
            </a:r>
            <a:r>
              <a:rPr lang="ru-RU" dirty="0">
                <a:solidFill>
                  <a:schemeClr val="bg1"/>
                </a:solidFill>
              </a:rPr>
              <a:t>алгоритма </a:t>
            </a:r>
            <a:r>
              <a:rPr lang="ru-RU" dirty="0" smtClean="0">
                <a:solidFill>
                  <a:schemeClr val="bg1"/>
                </a:solidFill>
              </a:rPr>
              <a:t>КМП для текста «аааааа...а</a:t>
            </a:r>
            <a:r>
              <a:rPr lang="en-US" dirty="0" err="1" smtClean="0">
                <a:solidFill>
                  <a:schemeClr val="bg1"/>
                </a:solidFill>
              </a:rPr>
              <a:t>baaaaaa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образца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«</a:t>
            </a:r>
            <a:r>
              <a:rPr lang="en-US" dirty="0" err="1" smtClean="0">
                <a:solidFill>
                  <a:schemeClr val="bg1"/>
                </a:solidFill>
              </a:rPr>
              <a:t>baaaaaa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чем отличие от работы алгоритма БМ?</a:t>
            </a:r>
            <a:endParaRPr lang="en-US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2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</a:t>
            </a:r>
            <a:r>
              <a:rPr lang="en-US" dirty="0" smtClean="0"/>
              <a:t>[</a:t>
            </a:r>
            <a:r>
              <a:rPr lang="ru-RU" dirty="0" smtClean="0"/>
              <a:t>алгоритм</a:t>
            </a:r>
            <a:r>
              <a:rPr lang="en-US" dirty="0" smtClean="0"/>
              <a:t>]</a:t>
            </a:r>
            <a:r>
              <a:rPr lang="ru-RU" dirty="0" smtClean="0"/>
              <a:t> поиска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Последовательный просмотр элементов, пока не найден нужный ключ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в худшем случае О(число элементов)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Когда использовать?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Либо время поиска не существенно (число элементов мало, поиск занимает малый % времени, и т.п.)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искать в больших массивах?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худшем случае </a:t>
            </a:r>
            <a:r>
              <a:rPr lang="ru-RU" dirty="0" smtClean="0"/>
              <a:t>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 smtClean="0"/>
              <a:t>Почему каждый </a:t>
            </a:r>
            <a:r>
              <a:rPr lang="ru-RU" dirty="0"/>
              <a:t>символ </a:t>
            </a:r>
            <a:r>
              <a:rPr lang="ru-RU" dirty="0" smtClean="0"/>
              <a:t>текста </a:t>
            </a:r>
            <a:r>
              <a:rPr lang="ru-RU" dirty="0"/>
              <a:t>участвует в сравнении </a:t>
            </a:r>
            <a:r>
              <a:rPr lang="en-US" dirty="0"/>
              <a:t>&lt;= 1 </a:t>
            </a:r>
            <a:r>
              <a:rPr lang="ru-RU" dirty="0" smtClean="0"/>
              <a:t>раз?</a:t>
            </a:r>
          </a:p>
          <a:p>
            <a:endParaRPr lang="ru-RU" dirty="0" smtClean="0"/>
          </a:p>
          <a:p>
            <a:r>
              <a:rPr lang="ru-RU" dirty="0" smtClean="0"/>
              <a:t>Опишите работу </a:t>
            </a:r>
            <a:r>
              <a:rPr lang="ru-RU" dirty="0"/>
              <a:t>алгоритма </a:t>
            </a:r>
            <a:r>
              <a:rPr lang="ru-RU" dirty="0" smtClean="0"/>
              <a:t>КМП для текста «аааааа...а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образца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В чем отличие от работы алгоритма БМ?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3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Поиск в массивах и списках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2"/>
            <a:r>
              <a:rPr lang="ru-RU" dirty="0" smtClean="0"/>
              <a:t>списки, массивы, линейная сложность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pPr lvl="2"/>
            <a:r>
              <a:rPr lang="ru-RU" dirty="0" smtClean="0"/>
              <a:t>упорядоч. массивы, логарифмическая сложность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  <a:endParaRPr lang="en-US" dirty="0" smtClean="0"/>
          </a:p>
          <a:p>
            <a:pPr lvl="2"/>
            <a:r>
              <a:rPr lang="en-US" dirty="0"/>
              <a:t>O(N) … </a:t>
            </a:r>
            <a:r>
              <a:rPr lang="en-US" dirty="0" smtClean="0"/>
              <a:t>O(M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Алгоритм Рабина-Карпа</a:t>
            </a:r>
            <a:endParaRPr lang="en-US" dirty="0" smtClean="0"/>
          </a:p>
          <a:p>
            <a:pPr lvl="2"/>
            <a:r>
              <a:rPr lang="en-US" dirty="0" smtClean="0"/>
              <a:t>O(N) … </a:t>
            </a:r>
            <a:r>
              <a:rPr lang="en-US" dirty="0"/>
              <a:t>O(M ∙ 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Алгоритм Бойера-Мура</a:t>
            </a:r>
            <a:endParaRPr lang="en-US" dirty="0" smtClean="0"/>
          </a:p>
          <a:p>
            <a:pPr lvl="2"/>
            <a:r>
              <a:rPr lang="en-US" dirty="0" smtClean="0"/>
              <a:t>O(N/M) </a:t>
            </a:r>
            <a:r>
              <a:rPr lang="en-US" dirty="0"/>
              <a:t>… </a:t>
            </a:r>
            <a:r>
              <a:rPr lang="en-US" dirty="0"/>
              <a:t>O(M ∙ N</a:t>
            </a:r>
            <a:r>
              <a:rPr lang="en-US" dirty="0" smtClean="0"/>
              <a:t>)</a:t>
            </a:r>
            <a:r>
              <a:rPr lang="ru-RU" dirty="0" smtClean="0"/>
              <a:t> (без суффиксов) или </a:t>
            </a:r>
            <a:r>
              <a:rPr lang="en-US" dirty="0"/>
              <a:t>O(N/M) … </a:t>
            </a:r>
            <a:r>
              <a:rPr lang="en-US" dirty="0" smtClean="0"/>
              <a:t>O(M</a:t>
            </a:r>
            <a:r>
              <a:rPr lang="ru-RU" dirty="0" smtClean="0"/>
              <a:t>+</a:t>
            </a:r>
            <a:r>
              <a:rPr lang="en-US" dirty="0" smtClean="0"/>
              <a:t>N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(суффиксы + стоп-символы)</a:t>
            </a:r>
            <a:endParaRPr lang="ru-RU" dirty="0" smtClean="0"/>
          </a:p>
          <a:p>
            <a:pPr lvl="1"/>
            <a:r>
              <a:rPr lang="ru-RU" dirty="0" smtClean="0"/>
              <a:t>Алгоритм Кнута-Мориса-</a:t>
            </a:r>
            <a:r>
              <a:rPr lang="ru-RU" dirty="0" err="1" smtClean="0"/>
              <a:t>Пратта</a:t>
            </a:r>
            <a:endParaRPr lang="en-US" dirty="0" smtClean="0"/>
          </a:p>
          <a:p>
            <a:pPr lvl="2"/>
            <a:r>
              <a:rPr lang="en-US" dirty="0" smtClean="0"/>
              <a:t>O(N) … O(N+M)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</a:t>
            </a:r>
            <a:r>
              <a:rPr lang="en-US" dirty="0" smtClean="0"/>
              <a:t>[</a:t>
            </a:r>
            <a:r>
              <a:rPr lang="ru-RU" dirty="0" smtClean="0"/>
              <a:t>алгоритм</a:t>
            </a:r>
            <a:r>
              <a:rPr lang="en-US" dirty="0" smtClean="0"/>
              <a:t>]</a:t>
            </a:r>
            <a:r>
              <a:rPr lang="ru-RU" dirty="0" smtClean="0"/>
              <a:t> поиска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Последовательный просмотр элементов, пока не найден нужный ключ</a:t>
            </a:r>
          </a:p>
          <a:p>
            <a:endParaRPr lang="en-US" dirty="0" smtClean="0"/>
          </a:p>
          <a:p>
            <a:r>
              <a:rPr lang="ru-RU" dirty="0" smtClean="0"/>
              <a:t>Число сравнений в худшем случае О(число элементов)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Когда использовать?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Либо время поиска не существенно (число элементов мало, поиск занимает малый % времени, и т.п.)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искать в больших массивах?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</a:t>
            </a:r>
            <a:r>
              <a:rPr lang="en-US" dirty="0" smtClean="0"/>
              <a:t>[</a:t>
            </a:r>
            <a:r>
              <a:rPr lang="ru-RU" dirty="0" smtClean="0"/>
              <a:t>алгоритм</a:t>
            </a:r>
            <a:r>
              <a:rPr lang="en-US" dirty="0" smtClean="0"/>
              <a:t>]</a:t>
            </a:r>
            <a:r>
              <a:rPr lang="ru-RU" dirty="0" smtClean="0"/>
              <a:t> поиска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Последовательный просмотр элементов, пока не найден нужный ключ</a:t>
            </a:r>
          </a:p>
          <a:p>
            <a:endParaRPr lang="en-US" dirty="0" smtClean="0"/>
          </a:p>
          <a:p>
            <a:r>
              <a:rPr lang="ru-RU" dirty="0" smtClean="0"/>
              <a:t>Число сравнений в худшем случае О(число элементов)</a:t>
            </a:r>
          </a:p>
          <a:p>
            <a:endParaRPr lang="ru-RU" dirty="0" smtClean="0"/>
          </a:p>
          <a:p>
            <a:r>
              <a:rPr lang="ru-RU" dirty="0" smtClean="0"/>
              <a:t>Когда использовать?</a:t>
            </a:r>
          </a:p>
          <a:p>
            <a:pPr lvl="1"/>
            <a:r>
              <a:rPr lang="ru-RU" dirty="0" smtClean="0"/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/>
              <a:t>Либо время поиска не существенно (число элементов мало, поиск занимает малый % времени, и т.п.)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Как искать в больших массивах?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</a:t>
            </a:r>
            <a:r>
              <a:rPr lang="en-US" dirty="0" smtClean="0"/>
              <a:t>[</a:t>
            </a:r>
            <a:r>
              <a:rPr lang="ru-RU" dirty="0" smtClean="0"/>
              <a:t>алгоритм</a:t>
            </a:r>
            <a:r>
              <a:rPr lang="en-US" dirty="0" smtClean="0"/>
              <a:t>]</a:t>
            </a:r>
            <a:r>
              <a:rPr lang="ru-RU" dirty="0" smtClean="0"/>
              <a:t> поиска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Последовательный просмотр элементов, пока не найден нужный ключ</a:t>
            </a:r>
          </a:p>
          <a:p>
            <a:endParaRPr lang="en-US" dirty="0" smtClean="0"/>
          </a:p>
          <a:p>
            <a:r>
              <a:rPr lang="ru-RU" dirty="0" smtClean="0"/>
              <a:t>Число сравнений в худшем случае О(число элементов)</a:t>
            </a:r>
          </a:p>
          <a:p>
            <a:endParaRPr lang="ru-RU" dirty="0" smtClean="0"/>
          </a:p>
          <a:p>
            <a:r>
              <a:rPr lang="ru-RU" dirty="0" smtClean="0"/>
              <a:t>Когда использовать?</a:t>
            </a:r>
          </a:p>
          <a:p>
            <a:pPr lvl="1"/>
            <a:r>
              <a:rPr lang="ru-RU" dirty="0" smtClean="0"/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/>
              <a:t>Либо время поиска не существенно (число элементов мало, поиск занимает малый % времени, и т.п.)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Как искать в больших массивах?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3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массиве и списке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(list);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(item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).Key 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== key)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(item)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array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count,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count;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(array[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].Key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==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Понятие поиска</a:t>
            </a:r>
          </a:p>
          <a:p>
            <a:r>
              <a:rPr lang="ru-RU" dirty="0" smtClean="0"/>
              <a:t>Поиск </a:t>
            </a:r>
            <a:r>
              <a:rPr lang="ru-RU" dirty="0" smtClean="0"/>
              <a:t>в массиве и списке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pPr lvl="1"/>
            <a:r>
              <a:rPr lang="ru-RU" dirty="0" err="1" smtClean="0"/>
              <a:t>Хэш</a:t>
            </a:r>
            <a:r>
              <a:rPr lang="en-US" dirty="0" smtClean="0"/>
              <a:t>-</a:t>
            </a:r>
            <a:r>
              <a:rPr lang="ru-RU" dirty="0" smtClean="0"/>
              <a:t>функции и хэш-таблицы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массиве и списке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(list);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(item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).Key 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== key)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(item)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3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массиве и списке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).Key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(item)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1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массиве и списке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).Key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(item)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290146" y="3405982"/>
            <a:ext cx="3196253" cy="38224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947609" y="3690720"/>
            <a:ext cx="2969208" cy="38224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каждом шаге </a:t>
            </a:r>
            <a:r>
              <a:rPr lang="ru-RU" dirty="0" smtClean="0">
                <a:solidFill>
                  <a:schemeClr val="bg1"/>
                </a:solidFill>
              </a:rPr>
              <a:t>исключаем из рассмотрения половину массива, не содержащую искомый ключ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Применяется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ru-RU" dirty="0" smtClean="0">
                <a:solidFill>
                  <a:schemeClr val="bg1"/>
                </a:solidFill>
              </a:rPr>
              <a:t>упорядоченным массивам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Требуется линейный порядок на множестве ключей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</a:t>
            </a:r>
            <a:r>
              <a:rPr lang="ru-RU" dirty="0">
                <a:solidFill>
                  <a:schemeClr val="bg1"/>
                </a:solidFill>
              </a:rPr>
              <a:t>сравнений в худшем случае </a:t>
            </a:r>
            <a:r>
              <a:rPr lang="ru-RU" dirty="0" smtClean="0">
                <a:solidFill>
                  <a:schemeClr val="bg1"/>
                </a:solidFill>
              </a:rPr>
              <a:t>О(</a:t>
            </a:r>
            <a:r>
              <a:rPr lang="en-US" dirty="0" smtClean="0">
                <a:solidFill>
                  <a:schemeClr val="bg1"/>
                </a:solidFill>
              </a:rPr>
              <a:t>log2(</a:t>
            </a:r>
            <a:r>
              <a:rPr lang="ru-RU" dirty="0" smtClean="0">
                <a:solidFill>
                  <a:schemeClr val="bg1"/>
                </a:solidFill>
              </a:rPr>
              <a:t>размер массива)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Применяется к упорядоченным массивам</a:t>
            </a:r>
          </a:p>
          <a:p>
            <a:pPr lvl="1"/>
            <a:r>
              <a:rPr lang="ru-RU" dirty="0" smtClean="0"/>
              <a:t>Требуется линейный порядок на множестве ключей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>
                <a:solidFill>
                  <a:schemeClr val="bg1"/>
                </a:solidFill>
              </a:rPr>
              <a:t>каждом шаге </a:t>
            </a:r>
            <a:r>
              <a:rPr lang="ru-RU" dirty="0" smtClean="0">
                <a:solidFill>
                  <a:schemeClr val="bg1"/>
                </a:solidFill>
              </a:rPr>
              <a:t>исключаем из рассмотрения половину массива, не содержащую искомый ключ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</a:t>
            </a:r>
            <a:r>
              <a:rPr lang="ru-RU" dirty="0">
                <a:solidFill>
                  <a:schemeClr val="bg1"/>
                </a:solidFill>
              </a:rPr>
              <a:t>сравнений в худшем случае </a:t>
            </a:r>
            <a:r>
              <a:rPr lang="ru-RU" dirty="0" smtClean="0">
                <a:solidFill>
                  <a:schemeClr val="bg1"/>
                </a:solidFill>
              </a:rPr>
              <a:t>О(</a:t>
            </a:r>
            <a:r>
              <a:rPr lang="en-US" dirty="0" smtClean="0">
                <a:solidFill>
                  <a:schemeClr val="bg1"/>
                </a:solidFill>
              </a:rPr>
              <a:t>log2(</a:t>
            </a:r>
            <a:r>
              <a:rPr lang="ru-RU" dirty="0" smtClean="0">
                <a:solidFill>
                  <a:schemeClr val="bg1"/>
                </a:solidFill>
              </a:rPr>
              <a:t>размер массива)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Применяется к упорядоченным массивам</a:t>
            </a:r>
          </a:p>
          <a:p>
            <a:pPr lvl="1"/>
            <a:r>
              <a:rPr lang="ru-RU" dirty="0" smtClean="0"/>
              <a:t>Требуется линейный порядок на множестве ключей</a:t>
            </a:r>
          </a:p>
          <a:p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исключаем из рассмотрения половину массива, не содержащую искомый ключ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</a:t>
            </a:r>
            <a:r>
              <a:rPr lang="ru-RU" dirty="0">
                <a:solidFill>
                  <a:schemeClr val="bg1"/>
                </a:solidFill>
              </a:rPr>
              <a:t>сравнений в худшем случае </a:t>
            </a:r>
            <a:r>
              <a:rPr lang="ru-RU" dirty="0" smtClean="0">
                <a:solidFill>
                  <a:schemeClr val="bg1"/>
                </a:solidFill>
              </a:rPr>
              <a:t>О(</a:t>
            </a:r>
            <a:r>
              <a:rPr lang="en-US" dirty="0" smtClean="0">
                <a:solidFill>
                  <a:schemeClr val="bg1"/>
                </a:solidFill>
              </a:rPr>
              <a:t>log2(</a:t>
            </a:r>
            <a:r>
              <a:rPr lang="ru-RU" dirty="0" smtClean="0">
                <a:solidFill>
                  <a:schemeClr val="bg1"/>
                </a:solidFill>
              </a:rPr>
              <a:t>размер массива)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6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Применяется к упорядоченным массивам</a:t>
            </a:r>
          </a:p>
          <a:p>
            <a:pPr lvl="1"/>
            <a:r>
              <a:rPr lang="ru-RU" dirty="0" smtClean="0"/>
              <a:t>Требуется линейный порядок на множестве ключей</a:t>
            </a:r>
          </a:p>
          <a:p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исключаем из рассмотрения половину массива, не содержащую искомый ключ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Число </a:t>
            </a:r>
            <a:r>
              <a:rPr lang="ru-RU" dirty="0"/>
              <a:t>сравнений в худшем случае </a:t>
            </a:r>
            <a:r>
              <a:rPr lang="ru-RU" dirty="0" smtClean="0"/>
              <a:t>О(</a:t>
            </a:r>
            <a:r>
              <a:rPr lang="en-US" dirty="0" smtClean="0"/>
              <a:t>log2(</a:t>
            </a:r>
            <a:r>
              <a:rPr lang="ru-RU" dirty="0" smtClean="0"/>
              <a:t>размер массива)</a:t>
            </a:r>
            <a:r>
              <a:rPr lang="en-US" dirty="0" smtClean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array[],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 = 0, right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while (left &lt;= right)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if (key == array[middle].Key)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middle;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 else if (array[middle].Key &lt;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O(log2(N))?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 = 0, right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O(log2(N))?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6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left = 0, right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O(log2(N))?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875453" y="3247054"/>
            <a:ext cx="4282752" cy="140892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Пространство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кандидатов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Где ищем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Большое множество объектов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Критерий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успешных кандидатов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Что ищем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Малое </a:t>
            </a:r>
            <a:r>
              <a:rPr lang="ru-RU" dirty="0">
                <a:solidFill>
                  <a:schemeClr val="bg1"/>
                </a:solidFill>
              </a:rPr>
              <a:t>множество объектов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Поиск – п</a:t>
            </a:r>
            <a:r>
              <a:rPr lang="ru-RU" dirty="0" smtClean="0">
                <a:solidFill>
                  <a:schemeClr val="bg1"/>
                </a:solidFill>
              </a:rPr>
              <a:t>роверка на пустоту пересечения пространства поиска и критерия поиска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5055078" y="3148642"/>
            <a:ext cx="603849" cy="1110044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solidFill>
              <a:srgbClr val="FF99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Ищем ключ 33</a:t>
            </a:r>
            <a:endParaRPr lang="ru-RU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08487" y="3870375"/>
            <a:ext cx="9094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0  </a:t>
            </a:r>
            <a:r>
              <a:rPr lang="en-US" dirty="0">
                <a:latin typeface="Consolas" panose="020B0609020204030204" pitchFamily="49" charset="0"/>
              </a:rPr>
              <a:t>1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2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   </a:t>
            </a:r>
            <a:r>
              <a:rPr lang="en-US" dirty="0" smtClean="0">
                <a:latin typeface="Consolas" panose="020B0609020204030204" pitchFamily="49" charset="0"/>
              </a:rPr>
              <a:t>4   </a:t>
            </a:r>
            <a:r>
              <a:rPr lang="en-US" dirty="0">
                <a:latin typeface="Consolas" panose="020B0609020204030204" pitchFamily="49" charset="0"/>
              </a:rPr>
              <a:t>5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6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7 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8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9  </a:t>
            </a:r>
            <a:r>
              <a:rPr lang="en-US" dirty="0" smtClean="0">
                <a:latin typeface="Consolas" panose="020B0609020204030204" pitchFamily="49" charset="0"/>
              </a:rPr>
              <a:t>10  11  </a:t>
            </a:r>
            <a:r>
              <a:rPr lang="en-US" dirty="0">
                <a:latin typeface="Consolas" panose="020B0609020204030204" pitchFamily="49" charset="0"/>
              </a:rPr>
              <a:t>12  13  14  15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16  17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18  19  20 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08488" y="3294350"/>
            <a:ext cx="9094625" cy="445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Consolas" panose="020B0609020204030204" pitchFamily="49" charset="0"/>
              </a:rPr>
              <a:t>2  4  10  17  19  20  25  28  33  35  39  40  42  45  46  64  71  77  85  89  99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5-конечная звезда 30"/>
          <p:cNvSpPr/>
          <p:nvPr/>
        </p:nvSpPr>
        <p:spPr>
          <a:xfrm>
            <a:off x="6096000" y="4258686"/>
            <a:ext cx="328451" cy="328451"/>
          </a:xfrm>
          <a:prstGeom prst="star5">
            <a:avLst>
              <a:gd name="adj" fmla="val 32862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275" y="2775770"/>
            <a:ext cx="357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C3300"/>
                </a:solidFill>
              </a:rPr>
              <a:t>[</a:t>
            </a:r>
            <a:endParaRPr lang="ru-RU" sz="9600" dirty="0">
              <a:solidFill>
                <a:srgbClr val="CC33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0688989" y="2812559"/>
            <a:ext cx="357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C3300"/>
                </a:solidFill>
              </a:rPr>
              <a:t>]</a:t>
            </a:r>
            <a:endParaRPr lang="ru-RU" sz="96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40808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0.21549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6966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9 0.00278 L -0.10651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0278 L 0.27852 0.005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51 0.00278 L -0.06693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31" grpId="1" animBg="1"/>
      <p:bldP spid="31" grpId="2" animBg="1"/>
      <p:bldP spid="31" grpId="3" animBg="1"/>
      <p:bldP spid="26" grpId="0"/>
      <p:bldP spid="26" grpId="1"/>
      <p:bldP spid="26" grpId="2"/>
      <p:bldP spid="27" grpId="0"/>
      <p:bldP spid="2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про хэш-функции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Ганс Петер Лун 1896-1964</a:t>
            </a:r>
          </a:p>
          <a:p>
            <a:endParaRPr lang="ru-RU" dirty="0" smtClean="0"/>
          </a:p>
          <a:p>
            <a:r>
              <a:rPr lang="ru-RU" dirty="0" smtClean="0"/>
              <a:t>Хэш-функции 1953</a:t>
            </a:r>
          </a:p>
          <a:p>
            <a:endParaRPr lang="ru-RU" dirty="0"/>
          </a:p>
          <a:p>
            <a:r>
              <a:rPr lang="ru-RU" dirty="0" smtClean="0"/>
              <a:t>Алгоритм </a:t>
            </a:r>
            <a:r>
              <a:rPr lang="en-US" dirty="0" smtClean="0"/>
              <a:t>KWIC</a:t>
            </a:r>
            <a:r>
              <a:rPr lang="ru-RU" dirty="0" smtClean="0"/>
              <a:t> (</a:t>
            </a:r>
            <a:r>
              <a:rPr lang="en-US" dirty="0" smtClean="0"/>
              <a:t>Key </a:t>
            </a:r>
            <a:r>
              <a:rPr lang="en-US" dirty="0"/>
              <a:t>Word in </a:t>
            </a:r>
            <a:r>
              <a:rPr lang="en-US" dirty="0" smtClean="0"/>
              <a:t>Context</a:t>
            </a:r>
            <a:r>
              <a:rPr lang="ru-RU" dirty="0" smtClean="0"/>
              <a:t>) для индексирования научных статей</a:t>
            </a:r>
            <a:r>
              <a:rPr lang="en-US" dirty="0" smtClean="0"/>
              <a:t> 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://hdl.handle.net/2027/mdp.39015005511467</a:t>
            </a:r>
            <a:endParaRPr lang="ru-RU" sz="1600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Фото </a:t>
            </a:r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spectrum.ieee.org/tech-history/silicon-revolution/</a:t>
            </a:r>
            <a:endParaRPr lang="ru-RU" sz="1200" smtClean="0">
              <a:hlinkClick r:id="rId4"/>
            </a:endParaRPr>
          </a:p>
          <a:p>
            <a:r>
              <a:rPr lang="en-US" sz="1200" smtClean="0">
                <a:hlinkClick r:id="rId4"/>
              </a:rPr>
              <a:t>hans-peter-luhn-and-the-birth-of-the-hashing-algorithm</a:t>
            </a:r>
            <a:endParaRPr lang="ru-RU" sz="1200"/>
          </a:p>
        </p:txBody>
      </p:sp>
      <p:sp>
        <p:nvSpPr>
          <p:cNvPr id="6" name="Rectangle 5"/>
          <p:cNvSpPr/>
          <p:nvPr/>
        </p:nvSpPr>
        <p:spPr>
          <a:xfrm>
            <a:off x="674912" y="1520890"/>
            <a:ext cx="11062997" cy="461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про хэш-функции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Ганс Петер Лун 1896-1964</a:t>
            </a:r>
          </a:p>
          <a:p>
            <a:endParaRPr lang="ru-RU" dirty="0" smtClean="0"/>
          </a:p>
          <a:p>
            <a:r>
              <a:rPr lang="ru-RU" dirty="0" smtClean="0"/>
              <a:t>Хэш-функции 1953</a:t>
            </a:r>
          </a:p>
          <a:p>
            <a:endParaRPr lang="ru-RU" dirty="0"/>
          </a:p>
          <a:p>
            <a:r>
              <a:rPr lang="ru-RU" dirty="0" smtClean="0"/>
              <a:t>Алгоритм </a:t>
            </a:r>
            <a:r>
              <a:rPr lang="en-US" dirty="0" smtClean="0"/>
              <a:t>KWIC</a:t>
            </a:r>
            <a:r>
              <a:rPr lang="ru-RU" dirty="0" smtClean="0"/>
              <a:t> (</a:t>
            </a:r>
            <a:r>
              <a:rPr lang="en-US" dirty="0" smtClean="0"/>
              <a:t>Key </a:t>
            </a:r>
            <a:r>
              <a:rPr lang="en-US" dirty="0"/>
              <a:t>Word in </a:t>
            </a:r>
            <a:r>
              <a:rPr lang="en-US" dirty="0" smtClean="0"/>
              <a:t>Context</a:t>
            </a:r>
            <a:r>
              <a:rPr lang="ru-RU" dirty="0" smtClean="0"/>
              <a:t>) для индексирования научных статей</a:t>
            </a:r>
            <a:r>
              <a:rPr lang="en-US" dirty="0" smtClean="0"/>
              <a:t> 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://hdl.handle.net/2027/mdp.39015005511467</a:t>
            </a:r>
            <a:endParaRPr lang="ru-RU" sz="1600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Фото </a:t>
            </a:r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spectrum.ieee.org/tech-history/silicon-revolution/</a:t>
            </a:r>
            <a:endParaRPr lang="ru-RU" sz="1200" smtClean="0">
              <a:hlinkClick r:id="rId4"/>
            </a:endParaRPr>
          </a:p>
          <a:p>
            <a:r>
              <a:rPr lang="en-US" sz="1200" smtClean="0">
                <a:hlinkClick r:id="rId4"/>
              </a:rPr>
              <a:t>hans-peter-luhn-and-the-birth-of-the-hashing-algorithm</a:t>
            </a:r>
            <a:endParaRPr lang="ru-RU" sz="1200"/>
          </a:p>
        </p:txBody>
      </p:sp>
      <p:sp>
        <p:nvSpPr>
          <p:cNvPr id="7" name="Rectangle 6"/>
          <p:cNvSpPr/>
          <p:nvPr/>
        </p:nvSpPr>
        <p:spPr>
          <a:xfrm>
            <a:off x="674912" y="2603241"/>
            <a:ext cx="5166051" cy="353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про хэш-функции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Ганс Петер Лун 1896-1964</a:t>
            </a:r>
          </a:p>
          <a:p>
            <a:endParaRPr lang="ru-RU" dirty="0" smtClean="0"/>
          </a:p>
          <a:p>
            <a:r>
              <a:rPr lang="ru-RU" dirty="0" smtClean="0"/>
              <a:t>Хэш-функции 1953</a:t>
            </a:r>
          </a:p>
          <a:p>
            <a:endParaRPr lang="ru-RU" dirty="0"/>
          </a:p>
          <a:p>
            <a:r>
              <a:rPr lang="ru-RU" dirty="0" smtClean="0"/>
              <a:t>Алгоритм </a:t>
            </a:r>
            <a:r>
              <a:rPr lang="en-US" dirty="0" smtClean="0"/>
              <a:t>KWIC</a:t>
            </a:r>
            <a:r>
              <a:rPr lang="ru-RU" dirty="0" smtClean="0"/>
              <a:t> (</a:t>
            </a:r>
            <a:r>
              <a:rPr lang="en-US" dirty="0" smtClean="0"/>
              <a:t>Key </a:t>
            </a:r>
            <a:r>
              <a:rPr lang="en-US" dirty="0"/>
              <a:t>Word in </a:t>
            </a:r>
            <a:r>
              <a:rPr lang="en-US" dirty="0" smtClean="0"/>
              <a:t>Context</a:t>
            </a:r>
            <a:r>
              <a:rPr lang="ru-RU" dirty="0" smtClean="0"/>
              <a:t>) для индексирования научных статей</a:t>
            </a:r>
            <a:r>
              <a:rPr lang="en-US" dirty="0" smtClean="0"/>
              <a:t> 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://hdl.handle.net/2027/mdp.39015005511467</a:t>
            </a:r>
            <a:endParaRPr lang="ru-RU" sz="1600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Фото </a:t>
            </a:r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spectrum.ieee.org/tech-history/silicon-revolution/</a:t>
            </a:r>
            <a:endParaRPr lang="ru-RU" sz="1200" smtClean="0">
              <a:hlinkClick r:id="rId4"/>
            </a:endParaRPr>
          </a:p>
          <a:p>
            <a:r>
              <a:rPr lang="en-US" sz="1200" smtClean="0">
                <a:hlinkClick r:id="rId4"/>
              </a:rPr>
              <a:t>hans-peter-luhn-and-the-birth-of-the-hashing-algorithm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9505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Х.-ф. </a:t>
            </a:r>
            <a:r>
              <a:rPr lang="en-US" sz="2400" dirty="0" smtClean="0">
                <a:solidFill>
                  <a:schemeClr val="bg1"/>
                </a:solidFill>
              </a:rPr>
              <a:t>– </a:t>
            </a:r>
            <a:r>
              <a:rPr lang="ru-RU" sz="2400" dirty="0" smtClean="0">
                <a:solidFill>
                  <a:schemeClr val="bg1"/>
                </a:solidFill>
              </a:rPr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Это не контрольная сумма (</a:t>
            </a:r>
            <a:r>
              <a:rPr lang="en-US" sz="2000" dirty="0" smtClean="0">
                <a:solidFill>
                  <a:schemeClr val="bg1"/>
                </a:solidFill>
              </a:rPr>
              <a:t>checksums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не бит чётности (</a:t>
            </a:r>
            <a:r>
              <a:rPr lang="en-US" sz="2000" dirty="0" smtClean="0">
                <a:solidFill>
                  <a:schemeClr val="bg1"/>
                </a:solidFill>
              </a:rPr>
              <a:t>check digits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не сжатие данных с потерями (</a:t>
            </a:r>
            <a:r>
              <a:rPr lang="en-US" sz="2000" dirty="0" err="1" smtClean="0">
                <a:solidFill>
                  <a:schemeClr val="bg1"/>
                </a:solidFill>
              </a:rPr>
              <a:t>lossy</a:t>
            </a:r>
            <a:r>
              <a:rPr lang="en-US" sz="2000" dirty="0" smtClean="0">
                <a:solidFill>
                  <a:schemeClr val="bg1"/>
                </a:solidFill>
              </a:rPr>
              <a:t> compression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не коды с автоматическим исправлением ошибок (</a:t>
            </a:r>
            <a:r>
              <a:rPr lang="en-US" sz="2000" dirty="0" smtClean="0">
                <a:solidFill>
                  <a:schemeClr val="bg1"/>
                </a:solidFill>
              </a:rPr>
              <a:t>error-correcting codes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Хотя что-то общее есть…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Значения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х</a:t>
            </a:r>
            <a:r>
              <a:rPr lang="ru-RU" sz="2400" dirty="0" smtClean="0">
                <a:solidFill>
                  <a:schemeClr val="bg1"/>
                </a:solidFill>
              </a:rPr>
              <a:t>.-</a:t>
            </a:r>
            <a:r>
              <a:rPr lang="ru-RU" sz="2400" dirty="0">
                <a:solidFill>
                  <a:schemeClr val="bg1"/>
                </a:solidFill>
              </a:rPr>
              <a:t>ф. </a:t>
            </a:r>
            <a:r>
              <a:rPr lang="ru-RU" sz="2400" dirty="0" smtClean="0">
                <a:solidFill>
                  <a:schemeClr val="bg1"/>
                </a:solidFill>
              </a:rPr>
              <a:t>называются </a:t>
            </a:r>
            <a:r>
              <a:rPr lang="ru-RU" sz="2400" dirty="0" err="1" smtClean="0">
                <a:solidFill>
                  <a:schemeClr val="bg1"/>
                </a:solidFill>
              </a:rPr>
              <a:t>хэшами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Обычно </a:t>
            </a:r>
            <a:r>
              <a:rPr lang="ru-RU" sz="2000" dirty="0" err="1" smtClean="0">
                <a:solidFill>
                  <a:schemeClr val="bg1"/>
                </a:solidFill>
              </a:rPr>
              <a:t>хэши</a:t>
            </a:r>
            <a:r>
              <a:rPr lang="ru-RU" sz="2000" dirty="0" smtClean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 smtClean="0">
                <a:solidFill>
                  <a:schemeClr val="bg1"/>
                </a:solidFill>
              </a:rPr>
              <a:t>хэш</a:t>
            </a:r>
            <a:r>
              <a:rPr lang="ru-RU" sz="2000" dirty="0" smtClean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Х.-ф. </a:t>
            </a:r>
            <a:r>
              <a:rPr lang="en-US" sz="2400" dirty="0" smtClean="0"/>
              <a:t>– </a:t>
            </a:r>
            <a:r>
              <a:rPr lang="ru-RU" sz="2400" dirty="0" smtClean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Это не контрольная сумма (</a:t>
            </a:r>
            <a:r>
              <a:rPr lang="en-US" sz="2000" dirty="0" smtClean="0">
                <a:solidFill>
                  <a:schemeClr val="bg1"/>
                </a:solidFill>
              </a:rPr>
              <a:t>checksums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не бит чётности (</a:t>
            </a:r>
            <a:r>
              <a:rPr lang="en-US" sz="2000" dirty="0" smtClean="0">
                <a:solidFill>
                  <a:schemeClr val="bg1"/>
                </a:solidFill>
              </a:rPr>
              <a:t>check digits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не сжатие данных с потерями (</a:t>
            </a:r>
            <a:r>
              <a:rPr lang="en-US" sz="2000" dirty="0" err="1" smtClean="0">
                <a:solidFill>
                  <a:schemeClr val="bg1"/>
                </a:solidFill>
              </a:rPr>
              <a:t>lossy</a:t>
            </a:r>
            <a:r>
              <a:rPr lang="en-US" sz="2000" dirty="0" smtClean="0">
                <a:solidFill>
                  <a:schemeClr val="bg1"/>
                </a:solidFill>
              </a:rPr>
              <a:t> compression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ru-RU" sz="2000" dirty="0" smtClean="0">
                <a:solidFill>
                  <a:schemeClr val="bg1"/>
                </a:solidFill>
              </a:rPr>
              <a:t>не коды с автоматическим исправлением ошибок (</a:t>
            </a:r>
            <a:r>
              <a:rPr lang="en-US" sz="2000" dirty="0" smtClean="0">
                <a:solidFill>
                  <a:schemeClr val="bg1"/>
                </a:solidFill>
              </a:rPr>
              <a:t>error-correcting codes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Хотя что-то общее есть…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Значения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х</a:t>
            </a:r>
            <a:r>
              <a:rPr lang="ru-RU" sz="2400" dirty="0" smtClean="0">
                <a:solidFill>
                  <a:schemeClr val="bg1"/>
                </a:solidFill>
              </a:rPr>
              <a:t>.-</a:t>
            </a:r>
            <a:r>
              <a:rPr lang="ru-RU" sz="2400" dirty="0">
                <a:solidFill>
                  <a:schemeClr val="bg1"/>
                </a:solidFill>
              </a:rPr>
              <a:t>ф. </a:t>
            </a:r>
            <a:r>
              <a:rPr lang="ru-RU" sz="2400" dirty="0" smtClean="0">
                <a:solidFill>
                  <a:schemeClr val="bg1"/>
                </a:solidFill>
              </a:rPr>
              <a:t>называются </a:t>
            </a:r>
            <a:r>
              <a:rPr lang="ru-RU" sz="2400" dirty="0" err="1" smtClean="0">
                <a:solidFill>
                  <a:schemeClr val="bg1"/>
                </a:solidFill>
              </a:rPr>
              <a:t>хэшами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Обычно </a:t>
            </a:r>
            <a:r>
              <a:rPr lang="ru-RU" sz="2000" dirty="0" err="1" smtClean="0">
                <a:solidFill>
                  <a:schemeClr val="bg1"/>
                </a:solidFill>
              </a:rPr>
              <a:t>хэши</a:t>
            </a:r>
            <a:r>
              <a:rPr lang="ru-RU" sz="2000" dirty="0" smtClean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 smtClean="0">
                <a:solidFill>
                  <a:schemeClr val="bg1"/>
                </a:solidFill>
              </a:rPr>
              <a:t>хэш</a:t>
            </a:r>
            <a:r>
              <a:rPr lang="ru-RU" sz="2000" dirty="0" smtClean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Х.-ф. </a:t>
            </a:r>
            <a:r>
              <a:rPr lang="en-US" sz="2400" dirty="0" smtClean="0"/>
              <a:t>– </a:t>
            </a:r>
            <a:r>
              <a:rPr lang="ru-RU" sz="2400" dirty="0" smtClean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 smtClean="0"/>
              <a:t>Это не контрольная сумма (</a:t>
            </a:r>
            <a:r>
              <a:rPr lang="en-US" sz="2000" dirty="0" smtClean="0"/>
              <a:t>checksums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бит чётности (</a:t>
            </a:r>
            <a:r>
              <a:rPr lang="en-US" sz="2000" dirty="0" smtClean="0"/>
              <a:t>check digits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сжатие данных с потерями (</a:t>
            </a:r>
            <a:r>
              <a:rPr lang="en-US" sz="2000" dirty="0" err="1" smtClean="0"/>
              <a:t>lossy</a:t>
            </a:r>
            <a:r>
              <a:rPr lang="en-US" sz="2000" dirty="0" smtClean="0"/>
              <a:t> compression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коды с автоматическим исправлением ошибок (</a:t>
            </a:r>
            <a:r>
              <a:rPr lang="en-US" sz="2000" dirty="0" smtClean="0"/>
              <a:t>error-correcting codes</a:t>
            </a:r>
            <a:r>
              <a:rPr lang="ru-RU" sz="2000" dirty="0" smtClean="0"/>
              <a:t>)</a:t>
            </a:r>
          </a:p>
          <a:p>
            <a:pPr lvl="2"/>
            <a:r>
              <a:rPr lang="ru-RU" sz="1600" dirty="0" smtClean="0"/>
              <a:t>Хотя что-то общее есть…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Значения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х</a:t>
            </a:r>
            <a:r>
              <a:rPr lang="ru-RU" sz="2400" dirty="0" smtClean="0">
                <a:solidFill>
                  <a:schemeClr val="bg1"/>
                </a:solidFill>
              </a:rPr>
              <a:t>.-</a:t>
            </a:r>
            <a:r>
              <a:rPr lang="ru-RU" sz="2400" dirty="0">
                <a:solidFill>
                  <a:schemeClr val="bg1"/>
                </a:solidFill>
              </a:rPr>
              <a:t>ф. </a:t>
            </a:r>
            <a:r>
              <a:rPr lang="ru-RU" sz="2400" dirty="0" smtClean="0">
                <a:solidFill>
                  <a:schemeClr val="bg1"/>
                </a:solidFill>
              </a:rPr>
              <a:t>называются </a:t>
            </a:r>
            <a:r>
              <a:rPr lang="ru-RU" sz="2400" dirty="0" err="1" smtClean="0">
                <a:solidFill>
                  <a:schemeClr val="bg1"/>
                </a:solidFill>
              </a:rPr>
              <a:t>хэшами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Обычно </a:t>
            </a:r>
            <a:r>
              <a:rPr lang="ru-RU" sz="2000" dirty="0" err="1" smtClean="0">
                <a:solidFill>
                  <a:schemeClr val="bg1"/>
                </a:solidFill>
              </a:rPr>
              <a:t>хэши</a:t>
            </a:r>
            <a:r>
              <a:rPr lang="ru-RU" sz="2000" dirty="0" smtClean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 smtClean="0">
                <a:solidFill>
                  <a:schemeClr val="bg1"/>
                </a:solidFill>
              </a:rPr>
              <a:t>хэш</a:t>
            </a:r>
            <a:r>
              <a:rPr lang="ru-RU" sz="2000" dirty="0" smtClean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Х.-ф. </a:t>
            </a:r>
            <a:r>
              <a:rPr lang="en-US" sz="2400" dirty="0" smtClean="0"/>
              <a:t>– </a:t>
            </a:r>
            <a:r>
              <a:rPr lang="ru-RU" sz="2400" dirty="0" smtClean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 smtClean="0"/>
              <a:t>Это не контрольная сумма (</a:t>
            </a:r>
            <a:r>
              <a:rPr lang="en-US" sz="2000" dirty="0" smtClean="0"/>
              <a:t>checksums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бит чётности (</a:t>
            </a:r>
            <a:r>
              <a:rPr lang="en-US" sz="2000" dirty="0" smtClean="0"/>
              <a:t>check digits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сжатие данных с потерями (</a:t>
            </a:r>
            <a:r>
              <a:rPr lang="en-US" sz="2000" dirty="0" err="1" smtClean="0"/>
              <a:t>lossy</a:t>
            </a:r>
            <a:r>
              <a:rPr lang="en-US" sz="2000" dirty="0" smtClean="0"/>
              <a:t> compression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коды с автоматическим исправлением ошибок (</a:t>
            </a:r>
            <a:r>
              <a:rPr lang="en-US" sz="2000" dirty="0" smtClean="0"/>
              <a:t>error-correcting codes</a:t>
            </a:r>
            <a:r>
              <a:rPr lang="ru-RU" sz="2000" dirty="0" smtClean="0"/>
              <a:t>)</a:t>
            </a:r>
          </a:p>
          <a:p>
            <a:pPr lvl="2"/>
            <a:r>
              <a:rPr lang="ru-RU" sz="1600" dirty="0" smtClean="0"/>
              <a:t>Хотя что-то общее есть…</a:t>
            </a:r>
          </a:p>
          <a:p>
            <a:endParaRPr lang="ru-RU" sz="2400" dirty="0" smtClean="0"/>
          </a:p>
          <a:p>
            <a:r>
              <a:rPr lang="ru-RU" sz="2400" dirty="0" smtClean="0"/>
              <a:t>Значения</a:t>
            </a:r>
            <a:r>
              <a:rPr lang="en-US" sz="2400" dirty="0" smtClean="0"/>
              <a:t> </a:t>
            </a:r>
            <a:r>
              <a:rPr lang="ru-RU" sz="2400" dirty="0"/>
              <a:t>х</a:t>
            </a:r>
            <a:r>
              <a:rPr lang="ru-RU" sz="2400" dirty="0" smtClean="0"/>
              <a:t>.-</a:t>
            </a:r>
            <a:r>
              <a:rPr lang="ru-RU" sz="2400" dirty="0"/>
              <a:t>ф. </a:t>
            </a:r>
            <a:r>
              <a:rPr lang="ru-RU" sz="2400" dirty="0" smtClean="0"/>
              <a:t>называются </a:t>
            </a:r>
            <a:r>
              <a:rPr lang="ru-RU" sz="2400" dirty="0" err="1" smtClean="0"/>
              <a:t>хэшами</a:t>
            </a:r>
            <a:endParaRPr lang="ru-RU" sz="24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Обычно </a:t>
            </a:r>
            <a:r>
              <a:rPr lang="ru-RU" sz="2000" dirty="0" err="1" smtClean="0">
                <a:solidFill>
                  <a:schemeClr val="bg1"/>
                </a:solidFill>
              </a:rPr>
              <a:t>хэши</a:t>
            </a:r>
            <a:r>
              <a:rPr lang="ru-RU" sz="2000" dirty="0" smtClean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 smtClean="0">
                <a:solidFill>
                  <a:schemeClr val="bg1"/>
                </a:solidFill>
              </a:rPr>
              <a:t>хэш</a:t>
            </a:r>
            <a:r>
              <a:rPr lang="ru-RU" sz="2000" dirty="0" smtClean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Х.-ф. </a:t>
            </a:r>
            <a:r>
              <a:rPr lang="en-US" sz="2400" dirty="0" smtClean="0"/>
              <a:t>– </a:t>
            </a:r>
            <a:r>
              <a:rPr lang="ru-RU" sz="2400" dirty="0" smtClean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 smtClean="0"/>
              <a:t>Это не контрольная сумма (</a:t>
            </a:r>
            <a:r>
              <a:rPr lang="en-US" sz="2000" dirty="0" smtClean="0"/>
              <a:t>checksums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бит чётности (</a:t>
            </a:r>
            <a:r>
              <a:rPr lang="en-US" sz="2000" dirty="0" smtClean="0"/>
              <a:t>check digits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сжатие данных с потерями (</a:t>
            </a:r>
            <a:r>
              <a:rPr lang="en-US" sz="2000" dirty="0" err="1" smtClean="0"/>
              <a:t>lossy</a:t>
            </a:r>
            <a:r>
              <a:rPr lang="en-US" sz="2000" dirty="0" smtClean="0"/>
              <a:t> compression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коды с автоматическим исправлением ошибок (</a:t>
            </a:r>
            <a:r>
              <a:rPr lang="en-US" sz="2000" dirty="0" smtClean="0"/>
              <a:t>error-correcting codes</a:t>
            </a:r>
            <a:r>
              <a:rPr lang="ru-RU" sz="2000" dirty="0" smtClean="0"/>
              <a:t>)</a:t>
            </a:r>
          </a:p>
          <a:p>
            <a:pPr lvl="2"/>
            <a:r>
              <a:rPr lang="ru-RU" sz="1600" dirty="0" smtClean="0"/>
              <a:t>Хотя что-то общее есть…</a:t>
            </a:r>
          </a:p>
          <a:p>
            <a:endParaRPr lang="ru-RU" sz="2400" dirty="0" smtClean="0"/>
          </a:p>
          <a:p>
            <a:r>
              <a:rPr lang="ru-RU" sz="2400" dirty="0" smtClean="0"/>
              <a:t>Значения</a:t>
            </a:r>
            <a:r>
              <a:rPr lang="en-US" sz="2400" dirty="0" smtClean="0"/>
              <a:t> </a:t>
            </a:r>
            <a:r>
              <a:rPr lang="ru-RU" sz="2400" dirty="0"/>
              <a:t>х</a:t>
            </a:r>
            <a:r>
              <a:rPr lang="ru-RU" sz="2400" dirty="0" smtClean="0"/>
              <a:t>.-</a:t>
            </a:r>
            <a:r>
              <a:rPr lang="ru-RU" sz="2400" dirty="0"/>
              <a:t>ф. </a:t>
            </a:r>
            <a:r>
              <a:rPr lang="ru-RU" sz="2400" dirty="0" smtClean="0"/>
              <a:t>называются </a:t>
            </a:r>
            <a:r>
              <a:rPr lang="ru-RU" sz="2400" dirty="0" err="1" smtClean="0"/>
              <a:t>хэшами</a:t>
            </a:r>
            <a:endParaRPr lang="ru-RU" sz="2400" dirty="0" smtClean="0"/>
          </a:p>
          <a:p>
            <a:pPr lvl="1"/>
            <a:r>
              <a:rPr lang="ru-RU" sz="2000" dirty="0" smtClean="0"/>
              <a:t>Обычно </a:t>
            </a:r>
            <a:r>
              <a:rPr lang="ru-RU" sz="2000" dirty="0" err="1" smtClean="0"/>
              <a:t>хэши</a:t>
            </a:r>
            <a:r>
              <a:rPr lang="ru-RU" sz="2000" dirty="0" smtClean="0"/>
              <a:t> – это 32- или 64-разрядные целые числа</a:t>
            </a:r>
          </a:p>
          <a:p>
            <a:pPr lvl="1"/>
            <a:r>
              <a:rPr lang="ru-RU" sz="2000" dirty="0" smtClean="0"/>
              <a:t>Другие названия: «</a:t>
            </a:r>
            <a:r>
              <a:rPr lang="ru-RU" sz="2000" dirty="0" err="1" smtClean="0"/>
              <a:t>хэш</a:t>
            </a:r>
            <a:r>
              <a:rPr lang="ru-RU" sz="2000" dirty="0" smtClean="0"/>
              <a:t>-значение», «хэш-код», «дайджест», «код расстановки» (1956, Ершов А.П.)</a:t>
            </a: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Х.-ф. </a:t>
            </a:r>
            <a:r>
              <a:rPr lang="en-US" sz="2400" dirty="0" smtClean="0"/>
              <a:t>– </a:t>
            </a:r>
            <a:r>
              <a:rPr lang="ru-RU" sz="2400" dirty="0" smtClean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 smtClean="0"/>
              <a:t>Это не контрольная сумма (</a:t>
            </a:r>
            <a:r>
              <a:rPr lang="en-US" sz="2000" dirty="0" smtClean="0"/>
              <a:t>checksums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бит чётности (</a:t>
            </a:r>
            <a:r>
              <a:rPr lang="en-US" sz="2000" dirty="0" smtClean="0"/>
              <a:t>check digits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сжатие данных с потерями (</a:t>
            </a:r>
            <a:r>
              <a:rPr lang="en-US" sz="2000" dirty="0" err="1" smtClean="0"/>
              <a:t>lossy</a:t>
            </a:r>
            <a:r>
              <a:rPr lang="en-US" sz="2000" dirty="0" smtClean="0"/>
              <a:t> compression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не коды с автоматическим исправлением ошибок (</a:t>
            </a:r>
            <a:r>
              <a:rPr lang="en-US" sz="2000" dirty="0" smtClean="0"/>
              <a:t>error-correcting codes</a:t>
            </a:r>
            <a:r>
              <a:rPr lang="ru-RU" sz="2000" dirty="0" smtClean="0"/>
              <a:t>)</a:t>
            </a:r>
          </a:p>
          <a:p>
            <a:pPr lvl="2"/>
            <a:r>
              <a:rPr lang="ru-RU" sz="1600" dirty="0" smtClean="0"/>
              <a:t>Хотя что-то общее есть…</a:t>
            </a:r>
          </a:p>
          <a:p>
            <a:endParaRPr lang="ru-RU" sz="2400" dirty="0" smtClean="0"/>
          </a:p>
          <a:p>
            <a:r>
              <a:rPr lang="ru-RU" sz="2400" dirty="0" smtClean="0"/>
              <a:t>Значения</a:t>
            </a:r>
            <a:r>
              <a:rPr lang="en-US" sz="2400" dirty="0" smtClean="0"/>
              <a:t> </a:t>
            </a:r>
            <a:r>
              <a:rPr lang="ru-RU" sz="2400" dirty="0"/>
              <a:t>х</a:t>
            </a:r>
            <a:r>
              <a:rPr lang="ru-RU" sz="2400" dirty="0" smtClean="0"/>
              <a:t>.-</a:t>
            </a:r>
            <a:r>
              <a:rPr lang="ru-RU" sz="2400" dirty="0"/>
              <a:t>ф. </a:t>
            </a:r>
            <a:r>
              <a:rPr lang="ru-RU" sz="2400" dirty="0" smtClean="0"/>
              <a:t>называются </a:t>
            </a:r>
            <a:r>
              <a:rPr lang="ru-RU" sz="2400" dirty="0" err="1" smtClean="0"/>
              <a:t>хэшами</a:t>
            </a:r>
            <a:endParaRPr lang="ru-RU" sz="2400" dirty="0" smtClean="0"/>
          </a:p>
          <a:p>
            <a:pPr lvl="1"/>
            <a:r>
              <a:rPr lang="ru-RU" sz="2000" dirty="0" smtClean="0"/>
              <a:t>Обычно </a:t>
            </a:r>
            <a:r>
              <a:rPr lang="ru-RU" sz="2000" dirty="0" err="1" smtClean="0"/>
              <a:t>хэши</a:t>
            </a:r>
            <a:r>
              <a:rPr lang="ru-RU" sz="2000" dirty="0" smtClean="0"/>
              <a:t> – это 32- или 64-разрядные целые числа</a:t>
            </a:r>
          </a:p>
          <a:p>
            <a:pPr lvl="1"/>
            <a:r>
              <a:rPr lang="ru-RU" sz="2000" dirty="0" smtClean="0"/>
              <a:t>Другие названия: «</a:t>
            </a:r>
            <a:r>
              <a:rPr lang="ru-RU" sz="2000" dirty="0" err="1" smtClean="0"/>
              <a:t>хэш</a:t>
            </a:r>
            <a:r>
              <a:rPr lang="ru-RU" sz="2000" dirty="0" smtClean="0"/>
              <a:t>-значение», «хэш-код», «дайджест», «код расстановки» (1956, Ершов А.П.)</a:t>
            </a:r>
          </a:p>
          <a:p>
            <a:endParaRPr lang="ru-RU" sz="2400" dirty="0" smtClean="0"/>
          </a:p>
          <a:p>
            <a:r>
              <a:rPr lang="ru-RU" sz="2400" dirty="0" smtClean="0"/>
              <a:t>Примеры использования</a:t>
            </a:r>
          </a:p>
          <a:p>
            <a:pPr lvl="1"/>
            <a:r>
              <a:rPr lang="ru-RU" sz="2000" dirty="0" smtClean="0"/>
              <a:t>Структуры данных с быстрым поиском (хэш-таблицы)</a:t>
            </a:r>
          </a:p>
          <a:p>
            <a:pPr lvl="1"/>
            <a:r>
              <a:rPr lang="ru-RU" sz="2000" dirty="0" smtClean="0"/>
              <a:t>Поиск дубликатов в базах данных</a:t>
            </a:r>
          </a:p>
          <a:p>
            <a:pPr lvl="1"/>
            <a:r>
              <a:rPr lang="ru-RU" sz="2000" dirty="0" smtClean="0"/>
              <a:t>Проверка подлинности сообщений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Пространство поиска</a:t>
            </a:r>
          </a:p>
          <a:p>
            <a:pPr lvl="1"/>
            <a:r>
              <a:rPr lang="ru-RU" dirty="0" smtClean="0"/>
              <a:t>Множество кандидатов</a:t>
            </a:r>
          </a:p>
          <a:p>
            <a:pPr lvl="1"/>
            <a:r>
              <a:rPr lang="ru-RU" dirty="0" smtClean="0"/>
              <a:t>Где ищем</a:t>
            </a:r>
            <a:endParaRPr lang="ru-RU" dirty="0" smtClean="0"/>
          </a:p>
          <a:p>
            <a:pPr lvl="1"/>
            <a:r>
              <a:rPr lang="ru-RU" dirty="0" smtClean="0"/>
              <a:t>Большое множество объектов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Критерий поиска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Множество успешных кандидатов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Что ищем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Малое </a:t>
            </a:r>
            <a:r>
              <a:rPr lang="ru-RU" dirty="0">
                <a:solidFill>
                  <a:schemeClr val="bg1"/>
                </a:solidFill>
              </a:rPr>
              <a:t>множество объектов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Поиск – п</a:t>
            </a:r>
            <a:r>
              <a:rPr lang="ru-RU" dirty="0" smtClean="0">
                <a:solidFill>
                  <a:schemeClr val="bg1"/>
                </a:solidFill>
              </a:rPr>
              <a:t>роверка на пустоту пересечения пространства поиска и критерия поиска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7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Универсальные</a:t>
            </a:r>
          </a:p>
          <a:p>
            <a:pPr marL="0" indent="0" algn="ctr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Детерминизм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значения зависит только от значения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Равномерное распределение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фиксированном размере значений число значений, имеющих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, «слабо» зависит от конкретного </a:t>
            </a:r>
            <a:r>
              <a:rPr lang="ru-RU" dirty="0" err="1" smtClean="0">
                <a:solidFill>
                  <a:schemeClr val="bg1"/>
                </a:solidFill>
              </a:rPr>
              <a:t>хэша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Зависящие от </a:t>
            </a:r>
            <a:r>
              <a:rPr lang="ru-RU" dirty="0">
                <a:solidFill>
                  <a:schemeClr val="bg1"/>
                </a:solidFill>
              </a:rPr>
              <a:t>сценария использования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«</a:t>
            </a:r>
            <a:r>
              <a:rPr lang="ru-RU" dirty="0" smtClean="0">
                <a:solidFill>
                  <a:schemeClr val="bg1"/>
                </a:solidFill>
              </a:rPr>
              <a:t>близких» значений </a:t>
            </a:r>
            <a:r>
              <a:rPr lang="ru-RU" dirty="0">
                <a:solidFill>
                  <a:schemeClr val="bg1"/>
                </a:solidFill>
              </a:rPr>
              <a:t>«близки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Криптостойкость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Универсальные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Детерминизм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значения зависит только от значения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Равномерное распределение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фиксированном размере значений число значений, имеющих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, «слабо» зависит от конкретного </a:t>
            </a:r>
            <a:r>
              <a:rPr lang="ru-RU" dirty="0" err="1" smtClean="0">
                <a:solidFill>
                  <a:schemeClr val="bg1"/>
                </a:solidFill>
              </a:rPr>
              <a:t>хэша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Зависящие от </a:t>
            </a:r>
            <a:r>
              <a:rPr lang="ru-RU" dirty="0"/>
              <a:t>сценария использования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«</a:t>
            </a:r>
            <a:r>
              <a:rPr lang="ru-RU" dirty="0" smtClean="0">
                <a:solidFill>
                  <a:schemeClr val="bg1"/>
                </a:solidFill>
              </a:rPr>
              <a:t>близких» значений </a:t>
            </a:r>
            <a:r>
              <a:rPr lang="ru-RU" dirty="0">
                <a:solidFill>
                  <a:schemeClr val="bg1"/>
                </a:solidFill>
              </a:rPr>
              <a:t>«близки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Криптостойкость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3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Универсальные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dirty="0" smtClean="0"/>
              <a:t>Детерминизм</a:t>
            </a:r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</a:t>
            </a:r>
            <a:r>
              <a:rPr lang="ru-RU" dirty="0" smtClean="0"/>
              <a:t>зависит </a:t>
            </a:r>
            <a:r>
              <a:rPr lang="ru-RU" dirty="0" smtClean="0"/>
              <a:t>только от значения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Равномерное распределение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фиксированном размере значений число значений, имеющих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, «слабо» зависит от конкретного </a:t>
            </a:r>
            <a:r>
              <a:rPr lang="ru-RU" dirty="0" err="1" smtClean="0">
                <a:solidFill>
                  <a:schemeClr val="bg1"/>
                </a:solidFill>
              </a:rPr>
              <a:t>хэша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Зависящие от </a:t>
            </a:r>
            <a:r>
              <a:rPr lang="ru-RU" dirty="0"/>
              <a:t>сценария использования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«</a:t>
            </a:r>
            <a:r>
              <a:rPr lang="ru-RU" dirty="0" smtClean="0">
                <a:solidFill>
                  <a:schemeClr val="bg1"/>
                </a:solidFill>
              </a:rPr>
              <a:t>близких» значений </a:t>
            </a:r>
            <a:r>
              <a:rPr lang="ru-RU" dirty="0">
                <a:solidFill>
                  <a:schemeClr val="bg1"/>
                </a:solidFill>
              </a:rPr>
              <a:t>«близки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Криптостойкость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Универсальные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dirty="0" smtClean="0"/>
              <a:t>Детерминизм</a:t>
            </a:r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</a:t>
            </a:r>
            <a:r>
              <a:rPr lang="ru-RU" dirty="0" smtClean="0"/>
              <a:t>зависит </a:t>
            </a:r>
            <a:r>
              <a:rPr lang="ru-RU" dirty="0" smtClean="0"/>
              <a:t>только от значения</a:t>
            </a:r>
          </a:p>
          <a:p>
            <a:endParaRPr lang="ru-RU" dirty="0" smtClean="0"/>
          </a:p>
          <a:p>
            <a:r>
              <a:rPr lang="ru-RU" dirty="0" smtClean="0"/>
              <a:t>Равномерное распределение </a:t>
            </a:r>
          </a:p>
          <a:p>
            <a:pPr lvl="1"/>
            <a:r>
              <a:rPr lang="ru-RU" dirty="0" smtClean="0"/>
              <a:t>при фиксированном размере значений число значений, имеющих данный </a:t>
            </a:r>
            <a:r>
              <a:rPr lang="ru-RU" dirty="0" err="1" smtClean="0"/>
              <a:t>хэш</a:t>
            </a:r>
            <a:r>
              <a:rPr lang="ru-RU" dirty="0" smtClean="0"/>
              <a:t>, «слабо» зависит от конкретного </a:t>
            </a:r>
            <a:r>
              <a:rPr lang="ru-RU" dirty="0" err="1" smtClean="0"/>
              <a:t>хэша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Зависящие от </a:t>
            </a:r>
            <a:r>
              <a:rPr lang="ru-RU" dirty="0"/>
              <a:t>сценария использования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«</a:t>
            </a:r>
            <a:r>
              <a:rPr lang="ru-RU" dirty="0" smtClean="0">
                <a:solidFill>
                  <a:schemeClr val="bg1"/>
                </a:solidFill>
              </a:rPr>
              <a:t>близких» значений </a:t>
            </a:r>
            <a:r>
              <a:rPr lang="ru-RU" dirty="0">
                <a:solidFill>
                  <a:schemeClr val="bg1"/>
                </a:solidFill>
              </a:rPr>
              <a:t>«близки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Криптостойкость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Универсальные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dirty="0" smtClean="0"/>
              <a:t>Детерминизм</a:t>
            </a:r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</a:t>
            </a:r>
            <a:r>
              <a:rPr lang="ru-RU" dirty="0" smtClean="0"/>
              <a:t>зависит </a:t>
            </a:r>
            <a:r>
              <a:rPr lang="ru-RU" dirty="0" smtClean="0"/>
              <a:t>только от значения</a:t>
            </a:r>
          </a:p>
          <a:p>
            <a:endParaRPr lang="ru-RU" dirty="0" smtClean="0"/>
          </a:p>
          <a:p>
            <a:r>
              <a:rPr lang="ru-RU" dirty="0" smtClean="0"/>
              <a:t>Равномерное распределение </a:t>
            </a:r>
          </a:p>
          <a:p>
            <a:pPr lvl="1"/>
            <a:r>
              <a:rPr lang="ru-RU" dirty="0" smtClean="0"/>
              <a:t>при фиксированном размере значений число значений, имеющих данный </a:t>
            </a:r>
            <a:r>
              <a:rPr lang="ru-RU" dirty="0" err="1" smtClean="0"/>
              <a:t>хэш</a:t>
            </a:r>
            <a:r>
              <a:rPr lang="ru-RU" dirty="0" smtClean="0"/>
              <a:t>, «слабо» зависит от конкретного </a:t>
            </a:r>
            <a:r>
              <a:rPr lang="ru-RU" dirty="0" err="1" smtClean="0"/>
              <a:t>хэша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Зависящие от </a:t>
            </a:r>
            <a:r>
              <a:rPr lang="ru-RU" dirty="0"/>
              <a:t>сценария использования</a:t>
            </a:r>
          </a:p>
          <a:p>
            <a:r>
              <a:rPr lang="ru-RU" dirty="0" smtClean="0"/>
              <a:t>Непрерывность</a:t>
            </a:r>
          </a:p>
          <a:p>
            <a:pPr lvl="1"/>
            <a:r>
              <a:rPr lang="ru-RU" dirty="0" err="1" smtClean="0"/>
              <a:t>Хэши</a:t>
            </a:r>
            <a:r>
              <a:rPr lang="ru-RU" dirty="0" smtClean="0"/>
              <a:t> </a:t>
            </a:r>
            <a:r>
              <a:rPr lang="ru-RU" dirty="0"/>
              <a:t>для «</a:t>
            </a:r>
            <a:r>
              <a:rPr lang="ru-RU" dirty="0" smtClean="0"/>
              <a:t>близких» значений </a:t>
            </a:r>
            <a:r>
              <a:rPr lang="ru-RU" dirty="0"/>
              <a:t>«близки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dirty="0" err="1" smtClean="0">
                <a:solidFill>
                  <a:schemeClr val="bg1"/>
                </a:solidFill>
              </a:rPr>
              <a:t>Криптостойкость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хорошей хэш-функции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Универсальные</a:t>
            </a:r>
          </a:p>
          <a:p>
            <a:pPr marL="0" indent="0" algn="ctr">
              <a:buNone/>
            </a:pPr>
            <a:endParaRPr lang="ru-RU" dirty="0" smtClean="0"/>
          </a:p>
          <a:p>
            <a:r>
              <a:rPr lang="ru-RU" dirty="0" smtClean="0"/>
              <a:t>Детерминизм</a:t>
            </a:r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</a:t>
            </a:r>
            <a:r>
              <a:rPr lang="ru-RU" dirty="0" smtClean="0"/>
              <a:t>зависит </a:t>
            </a:r>
            <a:r>
              <a:rPr lang="ru-RU" dirty="0" smtClean="0"/>
              <a:t>только от значения</a:t>
            </a:r>
          </a:p>
          <a:p>
            <a:endParaRPr lang="ru-RU" dirty="0" smtClean="0"/>
          </a:p>
          <a:p>
            <a:r>
              <a:rPr lang="ru-RU" dirty="0" smtClean="0"/>
              <a:t>Равномерное распределение </a:t>
            </a:r>
          </a:p>
          <a:p>
            <a:pPr lvl="1"/>
            <a:r>
              <a:rPr lang="ru-RU" dirty="0" smtClean="0"/>
              <a:t>при фиксированном размере значений число значений, имеющих данный </a:t>
            </a:r>
            <a:r>
              <a:rPr lang="ru-RU" dirty="0" err="1" smtClean="0"/>
              <a:t>хэш</a:t>
            </a:r>
            <a:r>
              <a:rPr lang="ru-RU" dirty="0" smtClean="0"/>
              <a:t>, «слабо» зависит от конкретного </a:t>
            </a:r>
            <a:r>
              <a:rPr lang="ru-RU" dirty="0" err="1" smtClean="0"/>
              <a:t>хэша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Зависящие от </a:t>
            </a:r>
            <a:r>
              <a:rPr lang="ru-RU" dirty="0"/>
              <a:t>сценария использования</a:t>
            </a:r>
          </a:p>
          <a:p>
            <a:r>
              <a:rPr lang="ru-RU" dirty="0" smtClean="0"/>
              <a:t>Непрерывность</a:t>
            </a:r>
          </a:p>
          <a:p>
            <a:pPr lvl="1"/>
            <a:r>
              <a:rPr lang="ru-RU" dirty="0" err="1" smtClean="0"/>
              <a:t>Хэши</a:t>
            </a:r>
            <a:r>
              <a:rPr lang="ru-RU" dirty="0" smtClean="0"/>
              <a:t> </a:t>
            </a:r>
            <a:r>
              <a:rPr lang="ru-RU" dirty="0"/>
              <a:t>для «</a:t>
            </a:r>
            <a:r>
              <a:rPr lang="ru-RU" dirty="0" smtClean="0"/>
              <a:t>близких» значений </a:t>
            </a:r>
            <a:r>
              <a:rPr lang="ru-RU" dirty="0"/>
              <a:t>«близки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dirty="0" err="1" smtClean="0"/>
              <a:t>Криптостойкость</a:t>
            </a:r>
            <a:endParaRPr lang="ru-RU" dirty="0" smtClean="0"/>
          </a:p>
          <a:p>
            <a:pPr lvl="1"/>
            <a:r>
              <a:rPr lang="ru-RU" dirty="0" smtClean="0"/>
              <a:t>Трудно найти значение, имеющее данный </a:t>
            </a:r>
            <a:r>
              <a:rPr lang="ru-RU" dirty="0" err="1" smtClean="0"/>
              <a:t>хэш</a:t>
            </a:r>
            <a:endParaRPr lang="ru-RU" dirty="0"/>
          </a:p>
          <a:p>
            <a:r>
              <a:rPr lang="ru-RU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0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классы хэш-функций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Тривиальная</a:t>
            </a:r>
            <a:r>
              <a:rPr lang="en-US" dirty="0" smtClean="0">
                <a:solidFill>
                  <a:schemeClr val="bg1"/>
                </a:solidFill>
              </a:rPr>
              <a:t> (trivial)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совпадает с самим значением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Подходит для значений небольшого размера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Идеальные (</a:t>
            </a:r>
            <a:r>
              <a:rPr lang="en-US" dirty="0" smtClean="0">
                <a:solidFill>
                  <a:schemeClr val="bg1"/>
                </a:solidFill>
              </a:rPr>
              <a:t>perfect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соответствует не более, чем одному значению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любого множества значений можно построить нетривиальные идеальные х.-ф.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Кольцевые (</a:t>
            </a:r>
            <a:r>
              <a:rPr lang="en-US" dirty="0">
                <a:solidFill>
                  <a:schemeClr val="bg1"/>
                </a:solidFill>
              </a:rPr>
              <a:t>rolling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H(b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= U(H(b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…, b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где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b[] – </a:t>
            </a:r>
            <a:r>
              <a:rPr lang="ru-RU" dirty="0" err="1">
                <a:solidFill>
                  <a:schemeClr val="bg1"/>
                </a:solidFill>
              </a:rPr>
              <a:t>хэшируемое</a:t>
            </a:r>
            <a:r>
              <a:rPr lang="ru-RU" dirty="0">
                <a:solidFill>
                  <a:schemeClr val="bg1"/>
                </a:solidFill>
              </a:rPr>
              <a:t> значение, </a:t>
            </a:r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ru-RU" dirty="0">
                <a:solidFill>
                  <a:schemeClr val="bg1"/>
                </a:solidFill>
              </a:rPr>
              <a:t>«лёгкая для вычисления» функция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классы хэш-функций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Тривиальная</a:t>
            </a:r>
            <a:r>
              <a:rPr lang="en-US" dirty="0" smtClean="0"/>
              <a:t> (trivial)</a:t>
            </a:r>
            <a:endParaRPr lang="ru-RU" dirty="0" smtClean="0"/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совпадает с самим значением</a:t>
            </a:r>
          </a:p>
          <a:p>
            <a:pPr lvl="1"/>
            <a:r>
              <a:rPr lang="ru-RU" dirty="0" smtClean="0"/>
              <a:t>Подходит для значений небольшого размера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Идеальные (</a:t>
            </a:r>
            <a:r>
              <a:rPr lang="en-US" dirty="0" smtClean="0">
                <a:solidFill>
                  <a:schemeClr val="bg1"/>
                </a:solidFill>
              </a:rPr>
              <a:t>perfect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Каждый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соответствует не более, чем одному значению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любого множества значений можно построить нетривиальные идеальные х.-ф.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Кольцевые (</a:t>
            </a:r>
            <a:r>
              <a:rPr lang="en-US" dirty="0">
                <a:solidFill>
                  <a:schemeClr val="bg1"/>
                </a:solidFill>
              </a:rPr>
              <a:t>rolling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H(b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= U(H(b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…, b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где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b[] – </a:t>
            </a:r>
            <a:r>
              <a:rPr lang="ru-RU" dirty="0" err="1">
                <a:solidFill>
                  <a:schemeClr val="bg1"/>
                </a:solidFill>
              </a:rPr>
              <a:t>хэшируемое</a:t>
            </a:r>
            <a:r>
              <a:rPr lang="ru-RU" dirty="0">
                <a:solidFill>
                  <a:schemeClr val="bg1"/>
                </a:solidFill>
              </a:rPr>
              <a:t> значение, </a:t>
            </a:r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ru-RU" dirty="0">
                <a:solidFill>
                  <a:schemeClr val="bg1"/>
                </a:solidFill>
              </a:rPr>
              <a:t>«лёгкая для вычисления» функция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классы хэш-функций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Тривиальная</a:t>
            </a:r>
            <a:r>
              <a:rPr lang="en-US" dirty="0" smtClean="0"/>
              <a:t> (trivial)</a:t>
            </a:r>
            <a:endParaRPr lang="ru-RU" dirty="0" smtClean="0"/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совпадает с самим значением</a:t>
            </a:r>
          </a:p>
          <a:p>
            <a:pPr lvl="1"/>
            <a:r>
              <a:rPr lang="ru-RU" dirty="0" smtClean="0"/>
              <a:t>Подходит для значений небольшого размера</a:t>
            </a:r>
          </a:p>
          <a:p>
            <a:endParaRPr lang="ru-RU" dirty="0" smtClean="0"/>
          </a:p>
          <a:p>
            <a:r>
              <a:rPr lang="ru-RU" dirty="0" smtClean="0"/>
              <a:t>Идеальные (</a:t>
            </a:r>
            <a:r>
              <a:rPr lang="en-US" dirty="0" smtClean="0"/>
              <a:t>perfect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хэш</a:t>
            </a:r>
            <a:r>
              <a:rPr lang="ru-RU" dirty="0" smtClean="0"/>
              <a:t> соответствует не более, чем одному значению</a:t>
            </a:r>
          </a:p>
          <a:p>
            <a:pPr lvl="1"/>
            <a:r>
              <a:rPr lang="ru-RU" dirty="0" smtClean="0"/>
              <a:t>Для любого множества значений можно построить нетривиальные идеальные х.-ф.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Кольцевые (</a:t>
            </a:r>
            <a:r>
              <a:rPr lang="en-US" dirty="0">
                <a:solidFill>
                  <a:schemeClr val="bg1"/>
                </a:solidFill>
              </a:rPr>
              <a:t>rolling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H(b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= U(H(b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…, b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где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b[] – </a:t>
            </a:r>
            <a:r>
              <a:rPr lang="ru-RU" dirty="0" err="1">
                <a:solidFill>
                  <a:schemeClr val="bg1"/>
                </a:solidFill>
              </a:rPr>
              <a:t>хэшируемое</a:t>
            </a:r>
            <a:r>
              <a:rPr lang="ru-RU" dirty="0">
                <a:solidFill>
                  <a:schemeClr val="bg1"/>
                </a:solidFill>
              </a:rPr>
              <a:t> значение, </a:t>
            </a:r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ru-RU" dirty="0">
                <a:solidFill>
                  <a:schemeClr val="bg1"/>
                </a:solidFill>
              </a:rPr>
              <a:t>«лёгкая для вычисления» функция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классы хэш-функций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Тривиальная</a:t>
            </a:r>
            <a:r>
              <a:rPr lang="en-US" dirty="0" smtClean="0"/>
              <a:t> (trivial)</a:t>
            </a:r>
            <a:endParaRPr lang="ru-RU" dirty="0" smtClean="0"/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совпадает с самим значением</a:t>
            </a:r>
          </a:p>
          <a:p>
            <a:pPr lvl="1"/>
            <a:r>
              <a:rPr lang="ru-RU" dirty="0" smtClean="0"/>
              <a:t>Подходит для значений небольшого размера</a:t>
            </a:r>
          </a:p>
          <a:p>
            <a:endParaRPr lang="ru-RU" dirty="0" smtClean="0"/>
          </a:p>
          <a:p>
            <a:r>
              <a:rPr lang="ru-RU" dirty="0" smtClean="0"/>
              <a:t>Идеальные (</a:t>
            </a:r>
            <a:r>
              <a:rPr lang="en-US" dirty="0" smtClean="0"/>
              <a:t>perfect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хэш</a:t>
            </a:r>
            <a:r>
              <a:rPr lang="ru-RU" dirty="0" smtClean="0"/>
              <a:t> соответствует не более, чем одному значению</a:t>
            </a:r>
          </a:p>
          <a:p>
            <a:pPr lvl="1"/>
            <a:r>
              <a:rPr lang="ru-RU" dirty="0" smtClean="0"/>
              <a:t>Для любого множества значений можно построить нетривиальные идеальные х.-ф.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Кольцевые (</a:t>
            </a:r>
            <a:r>
              <a:rPr lang="en-US" dirty="0"/>
              <a:t>rolling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H(b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 = U(H(b</a:t>
            </a:r>
            <a:r>
              <a:rPr lang="en-US" baseline="-25000" dirty="0"/>
              <a:t>0</a:t>
            </a:r>
            <a:r>
              <a:rPr lang="en-US" dirty="0"/>
              <a:t>, …, b</a:t>
            </a:r>
            <a:r>
              <a:rPr lang="en-US" baseline="-25000" dirty="0"/>
              <a:t>n-1</a:t>
            </a:r>
            <a:r>
              <a:rPr lang="en-US" dirty="0"/>
              <a:t>),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, где</a:t>
            </a:r>
            <a:r>
              <a:rPr lang="en-US" dirty="0"/>
              <a:t> </a:t>
            </a:r>
            <a:r>
              <a:rPr lang="ru-RU" dirty="0"/>
              <a:t>массив </a:t>
            </a:r>
            <a:r>
              <a:rPr lang="en-US" dirty="0"/>
              <a:t>b[] – </a:t>
            </a:r>
            <a:r>
              <a:rPr lang="ru-RU" dirty="0" err="1"/>
              <a:t>хэшируемое</a:t>
            </a:r>
            <a:r>
              <a:rPr lang="ru-RU" dirty="0"/>
              <a:t> значение, </a:t>
            </a:r>
            <a:r>
              <a:rPr lang="en-US" dirty="0"/>
              <a:t>U </a:t>
            </a:r>
            <a:r>
              <a:rPr lang="ru-RU" dirty="0"/>
              <a:t>«лёгкая для вычисления» функция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8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Пространство поиска</a:t>
            </a:r>
          </a:p>
          <a:p>
            <a:pPr lvl="1"/>
            <a:r>
              <a:rPr lang="ru-RU" dirty="0" smtClean="0"/>
              <a:t>Множество кандидатов</a:t>
            </a:r>
          </a:p>
          <a:p>
            <a:pPr lvl="1"/>
            <a:r>
              <a:rPr lang="ru-RU" dirty="0" smtClean="0"/>
              <a:t>Где ищем</a:t>
            </a:r>
            <a:endParaRPr lang="ru-RU" dirty="0" smtClean="0"/>
          </a:p>
          <a:p>
            <a:pPr lvl="1"/>
            <a:r>
              <a:rPr lang="ru-RU" dirty="0" smtClean="0"/>
              <a:t>Большое множество объектов</a:t>
            </a:r>
          </a:p>
          <a:p>
            <a:endParaRPr lang="ru-RU" dirty="0" smtClean="0"/>
          </a:p>
          <a:p>
            <a:r>
              <a:rPr lang="ru-RU" dirty="0" smtClean="0"/>
              <a:t>Критерий поиска</a:t>
            </a:r>
          </a:p>
          <a:p>
            <a:pPr lvl="1"/>
            <a:r>
              <a:rPr lang="ru-RU" dirty="0" smtClean="0"/>
              <a:t>Множество успешных кандидатов</a:t>
            </a:r>
          </a:p>
          <a:p>
            <a:pPr lvl="1"/>
            <a:r>
              <a:rPr lang="ru-RU" dirty="0" smtClean="0"/>
              <a:t>Что ищем</a:t>
            </a:r>
          </a:p>
          <a:p>
            <a:pPr lvl="1"/>
            <a:r>
              <a:rPr lang="ru-RU" dirty="0" smtClean="0"/>
              <a:t>Малое </a:t>
            </a:r>
            <a:r>
              <a:rPr lang="ru-RU" dirty="0"/>
              <a:t>множество объектов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Поиск – п</a:t>
            </a:r>
            <a:r>
              <a:rPr lang="ru-RU" dirty="0" smtClean="0">
                <a:solidFill>
                  <a:schemeClr val="bg1"/>
                </a:solidFill>
              </a:rPr>
              <a:t>роверка на пустоту пересечения пространства поиска и критерия поиска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2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классы хэш-функций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Тривиальная</a:t>
            </a:r>
            <a:r>
              <a:rPr lang="en-US" dirty="0" smtClean="0"/>
              <a:t> (trivial)</a:t>
            </a:r>
            <a:endParaRPr lang="ru-RU" dirty="0" smtClean="0"/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совпадает с самим значением</a:t>
            </a:r>
          </a:p>
          <a:p>
            <a:pPr lvl="1"/>
            <a:r>
              <a:rPr lang="ru-RU" dirty="0" smtClean="0"/>
              <a:t>Подходит для значений небольшого размера</a:t>
            </a:r>
          </a:p>
          <a:p>
            <a:endParaRPr lang="ru-RU" dirty="0" smtClean="0"/>
          </a:p>
          <a:p>
            <a:r>
              <a:rPr lang="ru-RU" dirty="0" smtClean="0"/>
              <a:t>Идеальные (</a:t>
            </a:r>
            <a:r>
              <a:rPr lang="en-US" dirty="0" smtClean="0"/>
              <a:t>perfect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Каждый </a:t>
            </a:r>
            <a:r>
              <a:rPr lang="ru-RU" dirty="0" err="1" smtClean="0"/>
              <a:t>хэш</a:t>
            </a:r>
            <a:r>
              <a:rPr lang="ru-RU" dirty="0" smtClean="0"/>
              <a:t> соответствует не более, чем одному значению</a:t>
            </a:r>
          </a:p>
          <a:p>
            <a:pPr lvl="1"/>
            <a:r>
              <a:rPr lang="ru-RU" dirty="0" smtClean="0"/>
              <a:t>Для любого множества значений можно построить нетривиальные идеальные х.-ф.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Кольцевые (</a:t>
            </a:r>
            <a:r>
              <a:rPr lang="en-US" dirty="0"/>
              <a:t>rolling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H(b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 = U(H(b</a:t>
            </a:r>
            <a:r>
              <a:rPr lang="en-US" baseline="-25000" dirty="0"/>
              <a:t>0</a:t>
            </a:r>
            <a:r>
              <a:rPr lang="en-US" dirty="0"/>
              <a:t>, …, b</a:t>
            </a:r>
            <a:r>
              <a:rPr lang="en-US" baseline="-25000" dirty="0"/>
              <a:t>n-1</a:t>
            </a:r>
            <a:r>
              <a:rPr lang="en-US" dirty="0"/>
              <a:t>),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, где</a:t>
            </a:r>
            <a:r>
              <a:rPr lang="en-US" dirty="0"/>
              <a:t> </a:t>
            </a:r>
            <a:r>
              <a:rPr lang="ru-RU" dirty="0"/>
              <a:t>массив </a:t>
            </a:r>
            <a:r>
              <a:rPr lang="en-US" dirty="0"/>
              <a:t>b[] – </a:t>
            </a:r>
            <a:r>
              <a:rPr lang="ru-RU" dirty="0" err="1"/>
              <a:t>хэшируемое</a:t>
            </a:r>
            <a:r>
              <a:rPr lang="ru-RU" dirty="0"/>
              <a:t> значение, </a:t>
            </a:r>
            <a:r>
              <a:rPr lang="en-US" dirty="0"/>
              <a:t>U </a:t>
            </a:r>
            <a:r>
              <a:rPr lang="ru-RU" dirty="0"/>
              <a:t>«лёгкая для вычисления» функция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Мультипликативные</a:t>
            </a:r>
            <a:r>
              <a:rPr lang="en-US" dirty="0"/>
              <a:t> (multiplicative)</a:t>
            </a:r>
            <a:endParaRPr lang="ru-RU" dirty="0"/>
          </a:p>
          <a:p>
            <a:pPr lvl="1"/>
            <a:r>
              <a:rPr lang="en-US" dirty="0"/>
              <a:t>H(K)</a:t>
            </a:r>
            <a:r>
              <a:rPr lang="ru-RU" dirty="0"/>
              <a:t> = </a:t>
            </a:r>
            <a:r>
              <a:rPr lang="en-US" dirty="0"/>
              <a:t>(a*K mod W) div (W/M)</a:t>
            </a:r>
            <a:r>
              <a:rPr lang="ru-RU" dirty="0"/>
              <a:t>, где </a:t>
            </a:r>
            <a:r>
              <a:rPr lang="en-US" dirty="0"/>
              <a:t>K</a:t>
            </a:r>
            <a:r>
              <a:rPr lang="ru-RU" dirty="0"/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Хэш-таблица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Множество пар ключ-значение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A.k.a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ассоциативный </a:t>
            </a:r>
            <a:r>
              <a:rPr lang="ru-RU" sz="2400" dirty="0" smtClean="0">
                <a:solidFill>
                  <a:schemeClr val="bg1"/>
                </a:solidFill>
              </a:rPr>
              <a:t>массив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Insert(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key, TValue value);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Remove(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TValue At(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Хэш-таблица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Множество пар </a:t>
            </a:r>
            <a:r>
              <a:rPr lang="ru-RU" sz="2800" dirty="0" smtClean="0"/>
              <a:t>(ключ, значение)</a:t>
            </a:r>
            <a:endParaRPr lang="ru-RU" sz="2800" dirty="0" smtClean="0"/>
          </a:p>
          <a:p>
            <a:pPr lvl="1"/>
            <a:r>
              <a:rPr lang="en-US" sz="2400" dirty="0" smtClean="0"/>
              <a:t>A.k.a</a:t>
            </a:r>
            <a:r>
              <a:rPr lang="en-US" sz="2400" dirty="0"/>
              <a:t>.</a:t>
            </a:r>
            <a:r>
              <a:rPr lang="ru-RU" sz="2400" dirty="0"/>
              <a:t> ассоциативный </a:t>
            </a:r>
            <a:r>
              <a:rPr lang="ru-RU" sz="2400" dirty="0" smtClean="0"/>
              <a:t>массив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Insert(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key, TValue value);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Remove(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TValue At(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493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Хэш-таблица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Множество пар </a:t>
            </a:r>
            <a:r>
              <a:rPr lang="ru-RU" sz="2800" dirty="0" smtClean="0"/>
              <a:t>(ключ, значение)</a:t>
            </a:r>
            <a:endParaRPr lang="ru-RU" sz="2800" dirty="0" smtClean="0"/>
          </a:p>
          <a:p>
            <a:pPr lvl="1"/>
            <a:r>
              <a:rPr lang="en-US" sz="2400" dirty="0" smtClean="0"/>
              <a:t>A.k.a</a:t>
            </a:r>
            <a:r>
              <a:rPr lang="en-US" sz="2400" dirty="0"/>
              <a:t>.</a:t>
            </a:r>
            <a:r>
              <a:rPr lang="ru-RU" sz="2400" dirty="0"/>
              <a:t> ассоциативный </a:t>
            </a:r>
            <a:r>
              <a:rPr lang="ru-RU" sz="2400" dirty="0" smtClean="0"/>
              <a:t>массив</a:t>
            </a:r>
          </a:p>
          <a:p>
            <a:endParaRPr lang="ru-RU" sz="2800" dirty="0" smtClean="0"/>
          </a:p>
          <a:p>
            <a:r>
              <a:rPr lang="ru-RU" sz="2800" dirty="0" smtClean="0"/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At(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568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Элементы </a:t>
            </a:r>
            <a:r>
              <a:rPr lang="ru-RU" dirty="0">
                <a:solidFill>
                  <a:schemeClr val="bg1"/>
                </a:solidFill>
              </a:rPr>
              <a:t>массива индексируются </a:t>
            </a:r>
            <a:r>
              <a:rPr lang="ru-RU" dirty="0" err="1" smtClean="0">
                <a:solidFill>
                  <a:schemeClr val="bg1"/>
                </a:solidFill>
              </a:rPr>
              <a:t>хэшами</a:t>
            </a:r>
            <a:r>
              <a:rPr lang="ru-RU" dirty="0" smtClean="0">
                <a:solidFill>
                  <a:schemeClr val="bg1"/>
                </a:solidFill>
              </a:rPr>
              <a:t> ключей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 с индексом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хранит список </a:t>
            </a:r>
            <a:r>
              <a:rPr lang="ru-RU" dirty="0" smtClean="0">
                <a:solidFill>
                  <a:schemeClr val="bg1"/>
                </a:solidFill>
              </a:rPr>
              <a:t>всех пар ключ-значение, у которых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ключа = </a:t>
            </a:r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Коэффициент </a:t>
            </a:r>
            <a:r>
              <a:rPr lang="ru-RU" dirty="0">
                <a:solidFill>
                  <a:schemeClr val="bg1"/>
                </a:solidFill>
              </a:rPr>
              <a:t>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суммарная длина всех списков / число элементов массива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3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Элементы </a:t>
            </a:r>
            <a:r>
              <a:rPr lang="ru-RU" dirty="0">
                <a:solidFill>
                  <a:schemeClr val="bg1"/>
                </a:solidFill>
              </a:rPr>
              <a:t>массива индексируются </a:t>
            </a:r>
            <a:r>
              <a:rPr lang="ru-RU" dirty="0" err="1" smtClean="0">
                <a:solidFill>
                  <a:schemeClr val="bg1"/>
                </a:solidFill>
              </a:rPr>
              <a:t>хэшами</a:t>
            </a:r>
            <a:r>
              <a:rPr lang="ru-RU" dirty="0" smtClean="0">
                <a:solidFill>
                  <a:schemeClr val="bg1"/>
                </a:solidFill>
              </a:rPr>
              <a:t> ключей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 с индексом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хранит список </a:t>
            </a:r>
            <a:r>
              <a:rPr lang="ru-RU" dirty="0" smtClean="0">
                <a:solidFill>
                  <a:schemeClr val="bg1"/>
                </a:solidFill>
              </a:rPr>
              <a:t>всех пар ключ-значение, у которых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ключа = </a:t>
            </a:r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Коэффициент </a:t>
            </a:r>
            <a:r>
              <a:rPr lang="ru-RU" dirty="0">
                <a:solidFill>
                  <a:schemeClr val="bg1"/>
                </a:solidFill>
              </a:rPr>
              <a:t>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суммарная длина всех списков / число элементов массива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726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 smtClean="0"/>
              <a:t>хэшами</a:t>
            </a:r>
            <a:r>
              <a:rPr lang="ru-RU" dirty="0" smtClean="0"/>
              <a:t> ключей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Элемент с индексом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хранит список </a:t>
            </a:r>
            <a:r>
              <a:rPr lang="ru-RU" dirty="0" smtClean="0">
                <a:solidFill>
                  <a:schemeClr val="bg1"/>
                </a:solidFill>
              </a:rPr>
              <a:t>всех пар ключ-значение, у которых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ключа = </a:t>
            </a:r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Коэффициент </a:t>
            </a:r>
            <a:r>
              <a:rPr lang="ru-RU" dirty="0">
                <a:solidFill>
                  <a:schemeClr val="bg1"/>
                </a:solidFill>
              </a:rPr>
              <a:t>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суммарная длина всех списков / число элементов массива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455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 smtClean="0"/>
              <a:t>хэшами</a:t>
            </a:r>
            <a:r>
              <a:rPr lang="ru-RU" dirty="0" smtClean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</a:t>
            </a:r>
            <a:r>
              <a:rPr lang="ru-RU" dirty="0" smtClean="0"/>
              <a:t>всех пар ключ-значение, у которых </a:t>
            </a:r>
            <a:r>
              <a:rPr lang="ru-RU" dirty="0" err="1" smtClean="0"/>
              <a:t>хэш</a:t>
            </a:r>
            <a:r>
              <a:rPr lang="ru-RU" dirty="0" smtClean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Коэффициент </a:t>
            </a:r>
            <a:r>
              <a:rPr lang="ru-RU" dirty="0">
                <a:solidFill>
                  <a:schemeClr val="bg1"/>
                </a:solidFill>
              </a:rPr>
              <a:t>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суммарная длина всех списков / число элементов массива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754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 smtClean="0"/>
              <a:t>хэшами</a:t>
            </a:r>
            <a:r>
              <a:rPr lang="ru-RU" dirty="0" smtClean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</a:t>
            </a:r>
            <a:r>
              <a:rPr lang="ru-RU" dirty="0" smtClean="0"/>
              <a:t>всех пар ключ-значение, у которых </a:t>
            </a:r>
            <a:r>
              <a:rPr lang="ru-RU" dirty="0" err="1" smtClean="0"/>
              <a:t>хэш</a:t>
            </a:r>
            <a:r>
              <a:rPr lang="ru-RU" dirty="0" smtClean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Коэффициент </a:t>
            </a:r>
            <a:r>
              <a:rPr lang="ru-RU" dirty="0"/>
              <a:t>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</a:t>
            </a:r>
            <a:r>
              <a:rPr lang="ru-RU" dirty="0" smtClean="0"/>
              <a:t>суммарная длина всех списков / число элементов массива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69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 smtClean="0"/>
              <a:t>хэшами</a:t>
            </a:r>
            <a:r>
              <a:rPr lang="ru-RU" dirty="0" smtClean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</a:t>
            </a:r>
            <a:r>
              <a:rPr lang="ru-RU" dirty="0" smtClean="0"/>
              <a:t>всех пар ключ-значение, у которых </a:t>
            </a:r>
            <a:r>
              <a:rPr lang="ru-RU" dirty="0" err="1" smtClean="0"/>
              <a:t>хэш</a:t>
            </a:r>
            <a:r>
              <a:rPr lang="ru-RU" dirty="0" smtClean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Коэффициент </a:t>
            </a:r>
            <a:r>
              <a:rPr lang="ru-RU" dirty="0"/>
              <a:t>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</a:t>
            </a:r>
            <a:r>
              <a:rPr lang="ru-RU" dirty="0" smtClean="0"/>
              <a:t>суммарная длина всех списков / число элементов массива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328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Пространство поиска</a:t>
            </a:r>
          </a:p>
          <a:p>
            <a:pPr lvl="1"/>
            <a:r>
              <a:rPr lang="ru-RU" dirty="0" smtClean="0"/>
              <a:t>Множество кандидатов</a:t>
            </a:r>
          </a:p>
          <a:p>
            <a:pPr lvl="1"/>
            <a:r>
              <a:rPr lang="ru-RU" dirty="0" smtClean="0"/>
              <a:t>Где ищем</a:t>
            </a:r>
            <a:endParaRPr lang="ru-RU" dirty="0" smtClean="0"/>
          </a:p>
          <a:p>
            <a:pPr lvl="1"/>
            <a:r>
              <a:rPr lang="ru-RU" dirty="0" smtClean="0"/>
              <a:t>Большое множество объектов</a:t>
            </a:r>
          </a:p>
          <a:p>
            <a:endParaRPr lang="ru-RU" dirty="0" smtClean="0"/>
          </a:p>
          <a:p>
            <a:r>
              <a:rPr lang="ru-RU" dirty="0" smtClean="0"/>
              <a:t>Критерий поиска</a:t>
            </a:r>
          </a:p>
          <a:p>
            <a:pPr lvl="1"/>
            <a:r>
              <a:rPr lang="ru-RU" dirty="0" smtClean="0"/>
              <a:t>Множество успешных кандидатов</a:t>
            </a:r>
          </a:p>
          <a:p>
            <a:pPr lvl="1"/>
            <a:r>
              <a:rPr lang="ru-RU" dirty="0" smtClean="0"/>
              <a:t>Что ищем</a:t>
            </a:r>
          </a:p>
          <a:p>
            <a:pPr lvl="1"/>
            <a:r>
              <a:rPr lang="ru-RU" dirty="0" smtClean="0"/>
              <a:t>Малое </a:t>
            </a:r>
            <a:r>
              <a:rPr lang="ru-RU" dirty="0"/>
              <a:t>множество объектов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Поиск – п</a:t>
            </a:r>
            <a:r>
              <a:rPr lang="ru-RU" dirty="0" smtClean="0"/>
              <a:t>роверка на пустоту пересечения пространства поиска и критерия поиска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массив списков</a:t>
            </a:r>
            <a:endParaRPr lang="ru-RU" dirty="0"/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 smtClean="0"/>
              <a:t>хэшами</a:t>
            </a:r>
            <a:r>
              <a:rPr lang="ru-RU" dirty="0" smtClean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</a:t>
            </a:r>
            <a:r>
              <a:rPr lang="ru-RU" dirty="0" smtClean="0"/>
              <a:t>всех пар ключ-значение, у которых </a:t>
            </a:r>
            <a:r>
              <a:rPr lang="ru-RU" dirty="0" err="1" smtClean="0"/>
              <a:t>хэш</a:t>
            </a:r>
            <a:r>
              <a:rPr lang="ru-RU" dirty="0" smtClean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Коэффициент </a:t>
            </a:r>
            <a:r>
              <a:rPr lang="ru-RU" dirty="0"/>
              <a:t>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</a:t>
            </a:r>
            <a:r>
              <a:rPr lang="ru-RU" dirty="0" smtClean="0"/>
              <a:t>суммарная длина всех списков / число элементов массива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мал,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уменьшаем размер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велик,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то увеличиваем размер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массива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диапазон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/>
              <a:t>и перестраиваем списки пар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3"/>
              </a:rPr>
              <a:t>https</a:t>
            </a:r>
            <a:r>
              <a:rPr lang="ru-RU" sz="1100" dirty="0">
                <a:hlinkClick r:id="rId3"/>
              </a:rPr>
              <a:t>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0890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Элементы </a:t>
            </a:r>
            <a:r>
              <a:rPr lang="ru-RU" dirty="0">
                <a:solidFill>
                  <a:schemeClr val="bg1"/>
                </a:solidFill>
              </a:rPr>
              <a:t>массива индексируются </a:t>
            </a:r>
            <a:r>
              <a:rPr lang="ru-RU" dirty="0" err="1">
                <a:solidFill>
                  <a:schemeClr val="bg1"/>
                </a:solidFill>
              </a:rPr>
              <a:t>хэшами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ключей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хранят пары ключ-значение и флаг пусто-занято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поиске ключа с </a:t>
            </a:r>
            <a:r>
              <a:rPr lang="ru-RU" dirty="0" err="1" smtClean="0">
                <a:solidFill>
                  <a:schemeClr val="bg1"/>
                </a:solidFill>
              </a:rPr>
              <a:t>хэшом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просматриваем элементы с индексами </a:t>
            </a:r>
            <a:r>
              <a:rPr lang="en-US" dirty="0" smtClean="0">
                <a:solidFill>
                  <a:schemeClr val="bg1"/>
                </a:solidFill>
              </a:rPr>
              <a:t>h =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0),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1),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2), … </a:t>
            </a:r>
            <a:r>
              <a:rPr lang="ru-RU" dirty="0" smtClean="0">
                <a:solidFill>
                  <a:schemeClr val="bg1"/>
                </a:solidFill>
              </a:rPr>
              <a:t>до тех пор не встретим пару, у которой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ключа </a:t>
            </a:r>
            <a:r>
              <a:rPr lang="en-US" dirty="0" smtClean="0">
                <a:solidFill>
                  <a:schemeClr val="bg1"/>
                </a:solidFill>
              </a:rPr>
              <a:t>= h</a:t>
            </a:r>
            <a:r>
              <a:rPr lang="ru-RU" dirty="0" smtClean="0">
                <a:solidFill>
                  <a:schemeClr val="bg1"/>
                </a:solidFill>
              </a:rPr>
              <a:t> или пустой элемент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Функция </a:t>
            </a:r>
            <a:r>
              <a:rPr lang="en-US" dirty="0" smtClean="0">
                <a:solidFill>
                  <a:schemeClr val="bg1"/>
                </a:solidFill>
              </a:rPr>
              <a:t>Z(h,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Линейное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h +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* k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Квадратичное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Другое 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Элементы </a:t>
            </a:r>
            <a:r>
              <a:rPr lang="ru-RU" dirty="0">
                <a:solidFill>
                  <a:schemeClr val="bg1"/>
                </a:solidFill>
              </a:rPr>
              <a:t>массива индексируются </a:t>
            </a:r>
            <a:r>
              <a:rPr lang="ru-RU" dirty="0" err="1">
                <a:solidFill>
                  <a:schemeClr val="bg1"/>
                </a:solidFill>
              </a:rPr>
              <a:t>хэшами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ключей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хранят пары ключ-значение и флаг пусто-занято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 поиске ключа с </a:t>
            </a:r>
            <a:r>
              <a:rPr lang="ru-RU" dirty="0" err="1" smtClean="0">
                <a:solidFill>
                  <a:schemeClr val="bg1"/>
                </a:solidFill>
              </a:rPr>
              <a:t>хэшом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просматриваем элементы с индексами </a:t>
            </a:r>
            <a:r>
              <a:rPr lang="en-US" dirty="0" smtClean="0">
                <a:solidFill>
                  <a:schemeClr val="bg1"/>
                </a:solidFill>
              </a:rPr>
              <a:t>h =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0),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1),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2), … </a:t>
            </a:r>
            <a:r>
              <a:rPr lang="ru-RU" dirty="0" smtClean="0">
                <a:solidFill>
                  <a:schemeClr val="bg1"/>
                </a:solidFill>
              </a:rPr>
              <a:t>до тех пор не встретим пару, у которой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ключа </a:t>
            </a:r>
            <a:r>
              <a:rPr lang="en-US" dirty="0" smtClean="0">
                <a:solidFill>
                  <a:schemeClr val="bg1"/>
                </a:solidFill>
              </a:rPr>
              <a:t>= h</a:t>
            </a:r>
            <a:r>
              <a:rPr lang="ru-RU" dirty="0" smtClean="0">
                <a:solidFill>
                  <a:schemeClr val="bg1"/>
                </a:solidFill>
              </a:rPr>
              <a:t> или пустой элемент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Функция </a:t>
            </a:r>
            <a:r>
              <a:rPr lang="en-US" dirty="0" smtClean="0">
                <a:solidFill>
                  <a:schemeClr val="bg1"/>
                </a:solidFill>
              </a:rPr>
              <a:t>Z(h,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Линейное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h +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* k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Квадратичное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Другое 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Автор</a:t>
            </a:r>
            <a:r>
              <a:rPr lang="ru-RU" sz="1100" dirty="0"/>
              <a:t>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2"/>
              </a:rPr>
              <a:t>https</a:t>
            </a:r>
            <a:r>
              <a:rPr lang="ru-RU" sz="1100" dirty="0">
                <a:hlinkClick r:id="rId2"/>
              </a:rPr>
              <a:t>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</a:t>
            </a:r>
            <a:r>
              <a:rPr lang="ru-RU" dirty="0" smtClean="0"/>
              <a:t>ключей</a:t>
            </a:r>
            <a:r>
              <a:rPr lang="en-US" dirty="0" smtClean="0"/>
              <a:t> </a:t>
            </a:r>
            <a:r>
              <a:rPr lang="ru-RU" dirty="0" smtClean="0"/>
              <a:t>и хранят пары ключ-значение и флаг пусто-занято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При поиске ключа с </a:t>
            </a:r>
            <a:r>
              <a:rPr lang="ru-RU" dirty="0" err="1" smtClean="0">
                <a:solidFill>
                  <a:schemeClr val="bg1"/>
                </a:solidFill>
              </a:rPr>
              <a:t>хэшом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 </a:t>
            </a:r>
            <a:r>
              <a:rPr lang="ru-RU" dirty="0" smtClean="0">
                <a:solidFill>
                  <a:schemeClr val="bg1"/>
                </a:solidFill>
              </a:rPr>
              <a:t>просматриваем элементы с индексами </a:t>
            </a:r>
            <a:r>
              <a:rPr lang="en-US" dirty="0" smtClean="0">
                <a:solidFill>
                  <a:schemeClr val="bg1"/>
                </a:solidFill>
              </a:rPr>
              <a:t>h =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0),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1),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smtClean="0">
                <a:solidFill>
                  <a:schemeClr val="bg1"/>
                </a:solidFill>
              </a:rPr>
              <a:t>2), … </a:t>
            </a:r>
            <a:r>
              <a:rPr lang="ru-RU" dirty="0" smtClean="0">
                <a:solidFill>
                  <a:schemeClr val="bg1"/>
                </a:solidFill>
              </a:rPr>
              <a:t>до тех пор не встретим пару, у которой </a:t>
            </a:r>
            <a:r>
              <a:rPr lang="ru-RU" dirty="0" err="1" smtClean="0">
                <a:solidFill>
                  <a:schemeClr val="bg1"/>
                </a:solidFill>
              </a:rPr>
              <a:t>хэш</a:t>
            </a:r>
            <a:r>
              <a:rPr lang="ru-RU" dirty="0" smtClean="0">
                <a:solidFill>
                  <a:schemeClr val="bg1"/>
                </a:solidFill>
              </a:rPr>
              <a:t> ключа </a:t>
            </a:r>
            <a:r>
              <a:rPr lang="en-US" dirty="0" smtClean="0">
                <a:solidFill>
                  <a:schemeClr val="bg1"/>
                </a:solidFill>
              </a:rPr>
              <a:t>= h</a:t>
            </a:r>
            <a:r>
              <a:rPr lang="ru-RU" dirty="0" smtClean="0">
                <a:solidFill>
                  <a:schemeClr val="bg1"/>
                </a:solidFill>
              </a:rPr>
              <a:t> или пустой элемент 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Функция </a:t>
            </a:r>
            <a:r>
              <a:rPr lang="en-US" dirty="0" smtClean="0">
                <a:solidFill>
                  <a:schemeClr val="bg1"/>
                </a:solidFill>
              </a:rPr>
              <a:t>Z(h,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Линейное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h +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* k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Квадратичное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Другое 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Автор</a:t>
            </a:r>
            <a:r>
              <a:rPr lang="ru-RU" sz="1100" dirty="0"/>
              <a:t>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2"/>
              </a:rPr>
              <a:t>https</a:t>
            </a:r>
            <a:r>
              <a:rPr lang="ru-RU" sz="1100" dirty="0">
                <a:hlinkClick r:id="rId2"/>
              </a:rPr>
              <a:t>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</a:t>
            </a:r>
            <a:r>
              <a:rPr lang="ru-RU" dirty="0" smtClean="0"/>
              <a:t>ключей</a:t>
            </a:r>
            <a:r>
              <a:rPr lang="en-US" dirty="0" smtClean="0"/>
              <a:t> </a:t>
            </a:r>
            <a:r>
              <a:rPr lang="ru-RU" dirty="0" smtClean="0"/>
              <a:t>и хранят пары ключ-значение и флаг пусто-занято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поиске ключа с </a:t>
            </a:r>
            <a:r>
              <a:rPr lang="ru-RU" dirty="0" err="1" smtClean="0"/>
              <a:t>хэшом</a:t>
            </a:r>
            <a:r>
              <a:rPr lang="ru-RU" dirty="0" smtClean="0"/>
              <a:t> </a:t>
            </a:r>
            <a:r>
              <a:rPr lang="en-US" dirty="0" smtClean="0"/>
              <a:t>h </a:t>
            </a:r>
            <a:r>
              <a:rPr lang="ru-RU" dirty="0" smtClean="0"/>
              <a:t>просматриваем элементы с индексами </a:t>
            </a:r>
            <a:r>
              <a:rPr lang="en-US" dirty="0" smtClean="0"/>
              <a:t>h = </a:t>
            </a:r>
            <a:r>
              <a:rPr lang="en-US" dirty="0"/>
              <a:t>Z(h, </a:t>
            </a:r>
            <a:r>
              <a:rPr lang="en-US" dirty="0" smtClean="0"/>
              <a:t>0), </a:t>
            </a:r>
            <a:r>
              <a:rPr lang="en-US" dirty="0"/>
              <a:t>Z(h, </a:t>
            </a:r>
            <a:r>
              <a:rPr lang="en-US" dirty="0" smtClean="0"/>
              <a:t>1), </a:t>
            </a:r>
            <a:r>
              <a:rPr lang="en-US" dirty="0"/>
              <a:t>Z(h, </a:t>
            </a:r>
            <a:r>
              <a:rPr lang="en-US" dirty="0" smtClean="0"/>
              <a:t>2), … </a:t>
            </a:r>
            <a:r>
              <a:rPr lang="ru-RU" dirty="0" smtClean="0"/>
              <a:t>до тех пор не встретим пару, у которой </a:t>
            </a:r>
            <a:r>
              <a:rPr lang="ru-RU" dirty="0" err="1" smtClean="0"/>
              <a:t>хэш</a:t>
            </a:r>
            <a:r>
              <a:rPr lang="ru-RU" dirty="0" smtClean="0"/>
              <a:t> ключа </a:t>
            </a:r>
            <a:r>
              <a:rPr lang="en-US" dirty="0" smtClean="0"/>
              <a:t>= h</a:t>
            </a:r>
            <a:r>
              <a:rPr lang="ru-RU" dirty="0" smtClean="0"/>
              <a:t> или пустой элемент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Функция </a:t>
            </a:r>
            <a:r>
              <a:rPr lang="en-US" dirty="0" smtClean="0">
                <a:solidFill>
                  <a:schemeClr val="bg1"/>
                </a:solidFill>
              </a:rPr>
              <a:t>Z(h,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Линейное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h +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* k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Квадратичное </a:t>
            </a:r>
            <a:r>
              <a:rPr lang="en-US" dirty="0" smtClean="0">
                <a:solidFill>
                  <a:schemeClr val="bg1"/>
                </a:solidFill>
              </a:rPr>
              <a:t>Z(h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Другое 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Автор</a:t>
            </a:r>
            <a:r>
              <a:rPr lang="ru-RU" sz="1100" dirty="0"/>
              <a:t>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2"/>
              </a:rPr>
              <a:t>https</a:t>
            </a:r>
            <a:r>
              <a:rPr lang="ru-RU" sz="1100" dirty="0">
                <a:hlinkClick r:id="rId2"/>
              </a:rPr>
              <a:t>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зондирование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</a:t>
            </a:r>
            <a:r>
              <a:rPr lang="ru-RU" dirty="0" smtClean="0"/>
              <a:t>ключей</a:t>
            </a:r>
            <a:r>
              <a:rPr lang="en-US" dirty="0" smtClean="0"/>
              <a:t> </a:t>
            </a:r>
            <a:r>
              <a:rPr lang="ru-RU" dirty="0" smtClean="0"/>
              <a:t>и хранят пары ключ-значение и флаг пусто-занято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поиске ключа с </a:t>
            </a:r>
            <a:r>
              <a:rPr lang="ru-RU" dirty="0" err="1" smtClean="0"/>
              <a:t>хэшом</a:t>
            </a:r>
            <a:r>
              <a:rPr lang="ru-RU" dirty="0" smtClean="0"/>
              <a:t> </a:t>
            </a:r>
            <a:r>
              <a:rPr lang="en-US" dirty="0" smtClean="0"/>
              <a:t>h </a:t>
            </a:r>
            <a:r>
              <a:rPr lang="ru-RU" dirty="0" smtClean="0"/>
              <a:t>просматриваем элементы с индексами </a:t>
            </a:r>
            <a:r>
              <a:rPr lang="en-US" dirty="0" smtClean="0"/>
              <a:t>h = </a:t>
            </a:r>
            <a:r>
              <a:rPr lang="en-US" dirty="0"/>
              <a:t>Z(h, </a:t>
            </a:r>
            <a:r>
              <a:rPr lang="en-US" dirty="0" smtClean="0"/>
              <a:t>0), </a:t>
            </a:r>
            <a:r>
              <a:rPr lang="en-US" dirty="0"/>
              <a:t>Z(h, </a:t>
            </a:r>
            <a:r>
              <a:rPr lang="en-US" dirty="0" smtClean="0"/>
              <a:t>1), </a:t>
            </a:r>
            <a:r>
              <a:rPr lang="en-US" dirty="0"/>
              <a:t>Z(h, </a:t>
            </a:r>
            <a:r>
              <a:rPr lang="en-US" dirty="0" smtClean="0"/>
              <a:t>2), … </a:t>
            </a:r>
            <a:r>
              <a:rPr lang="ru-RU" dirty="0" smtClean="0"/>
              <a:t>до тех пор не встретим пару, у которой </a:t>
            </a:r>
            <a:r>
              <a:rPr lang="ru-RU" dirty="0" err="1" smtClean="0"/>
              <a:t>хэш</a:t>
            </a:r>
            <a:r>
              <a:rPr lang="ru-RU" dirty="0" smtClean="0"/>
              <a:t> ключа </a:t>
            </a:r>
            <a:r>
              <a:rPr lang="en-US" dirty="0" smtClean="0"/>
              <a:t>= h</a:t>
            </a:r>
            <a:r>
              <a:rPr lang="ru-RU" dirty="0" smtClean="0"/>
              <a:t> или пустой элемент </a:t>
            </a:r>
          </a:p>
          <a:p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 smtClean="0"/>
              <a:t>Z(h,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ru-RU" dirty="0" smtClean="0"/>
              <a:t>называется зондированием</a:t>
            </a:r>
          </a:p>
          <a:p>
            <a:pPr lvl="1"/>
            <a:r>
              <a:rPr lang="ru-RU" dirty="0" smtClean="0"/>
              <a:t>Линейное </a:t>
            </a:r>
            <a:r>
              <a:rPr lang="en-US" dirty="0" smtClean="0"/>
              <a:t>Z(h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 smtClean="0"/>
              <a:t>= </a:t>
            </a:r>
            <a:r>
              <a:rPr lang="en-US" dirty="0" smtClean="0"/>
              <a:t>h + </a:t>
            </a:r>
            <a:r>
              <a:rPr lang="en-US" dirty="0" err="1" smtClean="0"/>
              <a:t>i</a:t>
            </a:r>
            <a:r>
              <a:rPr lang="en-US" dirty="0" smtClean="0"/>
              <a:t> * k</a:t>
            </a:r>
            <a:endParaRPr lang="ru-RU" dirty="0" smtClean="0"/>
          </a:p>
          <a:p>
            <a:pPr lvl="2"/>
            <a:r>
              <a:rPr lang="en-US" dirty="0" smtClean="0"/>
              <a:t>k </a:t>
            </a:r>
            <a:r>
              <a:rPr lang="ru-RU" dirty="0" smtClean="0"/>
              <a:t>взаимно просто с размером массива, обычно 1</a:t>
            </a:r>
            <a:endParaRPr lang="en-US" dirty="0" smtClean="0"/>
          </a:p>
          <a:p>
            <a:pPr lvl="1"/>
            <a:r>
              <a:rPr lang="ru-RU" dirty="0" smtClean="0"/>
              <a:t>Квадратичное </a:t>
            </a:r>
            <a:r>
              <a:rPr lang="en-US" dirty="0" smtClean="0"/>
              <a:t>Z(h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/>
              <a:t>= </a:t>
            </a:r>
            <a:r>
              <a:rPr lang="en-US" dirty="0"/>
              <a:t>h +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 smtClean="0"/>
              <a:t>i</a:t>
            </a:r>
            <a:endParaRPr lang="ru-RU" dirty="0" smtClean="0"/>
          </a:p>
          <a:p>
            <a:pPr lvl="2"/>
            <a:r>
              <a:rPr lang="ru-RU" dirty="0" smtClean="0"/>
              <a:t>Если размер массива = степень 2</a:t>
            </a:r>
            <a:endParaRPr lang="en-US" dirty="0"/>
          </a:p>
          <a:p>
            <a:pPr lvl="1"/>
            <a:r>
              <a:rPr lang="ru-RU" dirty="0" smtClean="0"/>
              <a:t>Другое …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Автор</a:t>
            </a:r>
            <a:r>
              <a:rPr lang="ru-RU" sz="1100" dirty="0"/>
              <a:t>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</a:t>
            </a:r>
            <a:r>
              <a:rPr lang="ru-RU" sz="1100" dirty="0" smtClean="0"/>
              <a:t>,</a:t>
            </a:r>
          </a:p>
          <a:p>
            <a:r>
              <a:rPr lang="ru-RU" sz="1100" dirty="0" smtClean="0">
                <a:hlinkClick r:id="rId2"/>
              </a:rPr>
              <a:t>https</a:t>
            </a:r>
            <a:r>
              <a:rPr lang="ru-RU" sz="1100" dirty="0">
                <a:hlinkClick r:id="rId2"/>
              </a:rPr>
              <a:t>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Время одной операции поиска, вставки, удаления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среднем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O(1)</a:t>
            </a:r>
            <a:r>
              <a:rPr lang="ru-RU" dirty="0" smtClean="0">
                <a:solidFill>
                  <a:schemeClr val="bg1"/>
                </a:solidFill>
              </a:rPr>
              <a:t>, если размер таблицы не меняется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O(log(</a:t>
            </a:r>
            <a:r>
              <a:rPr lang="ru-RU" dirty="0">
                <a:solidFill>
                  <a:schemeClr val="bg1"/>
                </a:solidFill>
              </a:rPr>
              <a:t>размер таблицы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если размер таблицы </a:t>
            </a:r>
            <a:r>
              <a:rPr lang="ru-RU" dirty="0" smtClean="0">
                <a:solidFill>
                  <a:schemeClr val="bg1"/>
                </a:solidFill>
              </a:rPr>
              <a:t>растёт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худшем случае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одной операции поиска, вставки, удаления</a:t>
            </a:r>
          </a:p>
          <a:p>
            <a:pPr lvl="1"/>
            <a:r>
              <a:rPr lang="ru-RU" dirty="0" smtClean="0"/>
              <a:t>В среднем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O(1)</a:t>
            </a:r>
            <a:r>
              <a:rPr lang="ru-RU" dirty="0" smtClean="0">
                <a:solidFill>
                  <a:schemeClr val="bg1"/>
                </a:solidFill>
              </a:rPr>
              <a:t>, если размер таблицы не меняется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O(log(</a:t>
            </a:r>
            <a:r>
              <a:rPr lang="ru-RU" dirty="0">
                <a:solidFill>
                  <a:schemeClr val="bg1"/>
                </a:solidFill>
              </a:rPr>
              <a:t>размер таблицы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если размер таблицы </a:t>
            </a:r>
            <a:r>
              <a:rPr lang="ru-RU" dirty="0" smtClean="0">
                <a:solidFill>
                  <a:schemeClr val="bg1"/>
                </a:solidFill>
              </a:rPr>
              <a:t>растёт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/>
              <a:t>В худшем случае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8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одной операции поиска, вставки, удаления</a:t>
            </a:r>
          </a:p>
          <a:p>
            <a:pPr lvl="1"/>
            <a:r>
              <a:rPr lang="ru-RU" dirty="0" smtClean="0"/>
              <a:t>В среднем</a:t>
            </a:r>
          </a:p>
          <a:p>
            <a:pPr lvl="2"/>
            <a:r>
              <a:rPr lang="en-US" dirty="0" smtClean="0"/>
              <a:t>O(1)</a:t>
            </a:r>
            <a:r>
              <a:rPr lang="ru-RU" dirty="0" smtClean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O(log(</a:t>
            </a:r>
            <a:r>
              <a:rPr lang="ru-RU" dirty="0">
                <a:solidFill>
                  <a:schemeClr val="bg1"/>
                </a:solidFill>
              </a:rPr>
              <a:t>размер таблицы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если размер таблицы </a:t>
            </a:r>
            <a:r>
              <a:rPr lang="ru-RU" dirty="0" smtClean="0">
                <a:solidFill>
                  <a:schemeClr val="bg1"/>
                </a:solidFill>
              </a:rPr>
              <a:t>растёт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/>
              <a:t>В худшем случае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одной операции поиска, вставки, удаления</a:t>
            </a:r>
          </a:p>
          <a:p>
            <a:pPr lvl="1"/>
            <a:r>
              <a:rPr lang="ru-RU" dirty="0" smtClean="0"/>
              <a:t>В среднем</a:t>
            </a:r>
          </a:p>
          <a:p>
            <a:pPr lvl="2"/>
            <a:r>
              <a:rPr lang="en-US" dirty="0" smtClean="0"/>
              <a:t>O(1)</a:t>
            </a:r>
            <a:r>
              <a:rPr lang="ru-RU" dirty="0" smtClean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 smtClean="0"/>
              <a:t>O(log(</a:t>
            </a:r>
            <a:r>
              <a:rPr lang="ru-RU" dirty="0"/>
              <a:t>размер таблицы</a:t>
            </a:r>
            <a:r>
              <a:rPr lang="en-US" dirty="0" smtClean="0"/>
              <a:t>))</a:t>
            </a:r>
            <a:r>
              <a:rPr lang="ru-RU" dirty="0" smtClean="0"/>
              <a:t>, </a:t>
            </a:r>
            <a:r>
              <a:rPr lang="ru-RU" dirty="0"/>
              <a:t>если размер таблицы </a:t>
            </a:r>
            <a:r>
              <a:rPr lang="ru-RU" dirty="0" smtClean="0"/>
              <a:t>растёт</a:t>
            </a:r>
            <a:endParaRPr lang="en-US" dirty="0"/>
          </a:p>
          <a:p>
            <a:pPr lvl="1"/>
            <a:r>
              <a:rPr lang="ru-RU" dirty="0" smtClean="0"/>
              <a:t>В худшем случае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Пространство поиска</a:t>
            </a:r>
          </a:p>
          <a:p>
            <a:pPr lvl="1"/>
            <a:r>
              <a:rPr lang="ru-RU" dirty="0" smtClean="0"/>
              <a:t>Множество кандидатов</a:t>
            </a:r>
          </a:p>
          <a:p>
            <a:pPr lvl="1"/>
            <a:r>
              <a:rPr lang="ru-RU" dirty="0" smtClean="0"/>
              <a:t>Где ищем</a:t>
            </a:r>
            <a:endParaRPr lang="ru-RU" dirty="0" smtClean="0"/>
          </a:p>
          <a:p>
            <a:pPr lvl="1"/>
            <a:r>
              <a:rPr lang="ru-RU" dirty="0" smtClean="0"/>
              <a:t>Большое множество объектов</a:t>
            </a:r>
          </a:p>
          <a:p>
            <a:endParaRPr lang="ru-RU" dirty="0" smtClean="0"/>
          </a:p>
          <a:p>
            <a:r>
              <a:rPr lang="ru-RU" dirty="0" smtClean="0"/>
              <a:t>Критерий поиска</a:t>
            </a:r>
          </a:p>
          <a:p>
            <a:pPr lvl="1"/>
            <a:r>
              <a:rPr lang="ru-RU" dirty="0" smtClean="0"/>
              <a:t>Множество успешных кандидатов</a:t>
            </a:r>
          </a:p>
          <a:p>
            <a:pPr lvl="1"/>
            <a:r>
              <a:rPr lang="ru-RU" dirty="0" smtClean="0"/>
              <a:t>Что ищем</a:t>
            </a:r>
          </a:p>
          <a:p>
            <a:pPr lvl="1"/>
            <a:r>
              <a:rPr lang="ru-RU" dirty="0" smtClean="0"/>
              <a:t>Малое </a:t>
            </a:r>
            <a:r>
              <a:rPr lang="ru-RU" dirty="0"/>
              <a:t>множество объектов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Поиск – п</a:t>
            </a:r>
            <a:r>
              <a:rPr lang="ru-RU" dirty="0" smtClean="0"/>
              <a:t>роверка на пустоту пересечения пространства поиска и критерия поиска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75576"/>
              </p:ext>
            </p:extLst>
          </p:nvPr>
        </p:nvGraphicFramePr>
        <p:xfrm>
          <a:off x="6197600" y="1600201"/>
          <a:ext cx="5384800" cy="45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/>
                <a:gridCol w="2952750"/>
              </a:tblGrid>
              <a:tr h="638934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 пространств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 критериев поиска</a:t>
                      </a:r>
                      <a:endParaRPr lang="ru-RU" dirty="0"/>
                    </a:p>
                  </a:txBody>
                  <a:tcPr/>
                </a:tc>
              </a:tr>
              <a:tr h="1265287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 элементов массива (списка, базы данных и т.п. наборов</a:t>
                      </a:r>
                      <a:r>
                        <a:rPr lang="ru-RU" baseline="0" dirty="0" smtClean="0"/>
                        <a:t> данных)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Совпадение с заданным значением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Принадлежность интервалу значений</a:t>
                      </a:r>
                    </a:p>
                  </a:txBody>
                  <a:tcPr/>
                </a:tc>
              </a:tr>
              <a:tr h="13108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  <a:tr h="13108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одной операции поиска, вставки, удаления</a:t>
            </a:r>
          </a:p>
          <a:p>
            <a:pPr lvl="1"/>
            <a:r>
              <a:rPr lang="ru-RU" dirty="0" smtClean="0"/>
              <a:t>В среднем</a:t>
            </a:r>
          </a:p>
          <a:p>
            <a:pPr lvl="2"/>
            <a:r>
              <a:rPr lang="en-US" dirty="0" smtClean="0"/>
              <a:t>O(1)</a:t>
            </a:r>
            <a:r>
              <a:rPr lang="ru-RU" dirty="0" smtClean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 smtClean="0"/>
              <a:t>O(log(</a:t>
            </a:r>
            <a:r>
              <a:rPr lang="ru-RU" dirty="0"/>
              <a:t>размер таблицы</a:t>
            </a:r>
            <a:r>
              <a:rPr lang="en-US" dirty="0" smtClean="0"/>
              <a:t>))</a:t>
            </a:r>
            <a:r>
              <a:rPr lang="ru-RU" dirty="0" smtClean="0"/>
              <a:t>, </a:t>
            </a:r>
            <a:r>
              <a:rPr lang="ru-RU" dirty="0"/>
              <a:t>если размер таблицы </a:t>
            </a:r>
            <a:r>
              <a:rPr lang="ru-RU" dirty="0" smtClean="0"/>
              <a:t>растёт</a:t>
            </a:r>
            <a:endParaRPr lang="en-US" dirty="0"/>
          </a:p>
          <a:p>
            <a:pPr lvl="1"/>
            <a:r>
              <a:rPr lang="ru-RU" dirty="0" smtClean="0"/>
              <a:t>В худшем случае</a:t>
            </a:r>
          </a:p>
          <a:p>
            <a:pPr lvl="2"/>
            <a:r>
              <a:rPr lang="en-US" dirty="0" smtClean="0"/>
              <a:t>O(</a:t>
            </a:r>
            <a:r>
              <a:rPr lang="ru-RU" dirty="0" smtClean="0"/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Сведения о скорости работы хэш-таблиц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одной операции поиска, вставки, удаления</a:t>
            </a:r>
          </a:p>
          <a:p>
            <a:pPr lvl="1"/>
            <a:r>
              <a:rPr lang="ru-RU" dirty="0" smtClean="0"/>
              <a:t>В среднем</a:t>
            </a:r>
          </a:p>
          <a:p>
            <a:pPr lvl="2"/>
            <a:r>
              <a:rPr lang="en-US" dirty="0" smtClean="0"/>
              <a:t>O(1)</a:t>
            </a:r>
            <a:r>
              <a:rPr lang="ru-RU" dirty="0" smtClean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 smtClean="0"/>
              <a:t>O(log(</a:t>
            </a:r>
            <a:r>
              <a:rPr lang="ru-RU" dirty="0"/>
              <a:t>размер таблицы</a:t>
            </a:r>
            <a:r>
              <a:rPr lang="en-US" dirty="0" smtClean="0"/>
              <a:t>))</a:t>
            </a:r>
            <a:r>
              <a:rPr lang="ru-RU" dirty="0" smtClean="0"/>
              <a:t>, </a:t>
            </a:r>
            <a:r>
              <a:rPr lang="ru-RU" dirty="0"/>
              <a:t>если размер таблицы </a:t>
            </a:r>
            <a:r>
              <a:rPr lang="ru-RU" dirty="0" smtClean="0"/>
              <a:t>растёт</a:t>
            </a:r>
            <a:endParaRPr lang="en-US" dirty="0"/>
          </a:p>
          <a:p>
            <a:pPr lvl="1"/>
            <a:r>
              <a:rPr lang="ru-RU" dirty="0" smtClean="0"/>
              <a:t>В худшем случае</a:t>
            </a:r>
          </a:p>
          <a:p>
            <a:pPr lvl="2"/>
            <a:r>
              <a:rPr lang="en-US" dirty="0" smtClean="0"/>
              <a:t>O(</a:t>
            </a:r>
            <a:r>
              <a:rPr lang="ru-RU" dirty="0" smtClean="0"/>
              <a:t>размер таблицы)</a:t>
            </a:r>
          </a:p>
        </p:txBody>
      </p:sp>
      <p:pic>
        <p:nvPicPr>
          <p:cNvPr id="371714" name="Picture 2" descr="https://upload.wikimedia.org/wikipedia/commons/1/1c/Hash_table_average_insertion_tim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30" y="1600201"/>
            <a:ext cx="5381270" cy="34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6010" y="5280026"/>
            <a:ext cx="4751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By Derrick Coetzee (</a:t>
            </a:r>
            <a:r>
              <a:rPr lang="en-US" sz="1100" dirty="0" err="1"/>
              <a:t>User:Dcoetzee</a:t>
            </a:r>
            <a:r>
              <a:rPr lang="en-US" sz="1100" dirty="0"/>
              <a:t>) - Author's Own Work</a:t>
            </a:r>
            <a:r>
              <a:rPr lang="en-US" sz="1100" dirty="0" smtClean="0"/>
              <a:t>.</a:t>
            </a:r>
            <a:endParaRPr lang="ru-RU" sz="1100" dirty="0" smtClean="0"/>
          </a:p>
          <a:p>
            <a:r>
              <a:rPr lang="en-US" sz="1100" dirty="0" smtClean="0"/>
              <a:t>This </a:t>
            </a:r>
            <a:r>
              <a:rPr lang="en-US" sz="1100" dirty="0"/>
              <a:t>mathematical image was created with Mathematica</a:t>
            </a:r>
            <a:r>
              <a:rPr lang="en-US" sz="1100" dirty="0" smtClean="0"/>
              <a:t>.,</a:t>
            </a:r>
            <a:r>
              <a:rPr lang="ru-RU" sz="1100" dirty="0" smtClean="0"/>
              <a:t> </a:t>
            </a:r>
            <a:r>
              <a:rPr lang="en-US" sz="1100" dirty="0" smtClean="0"/>
              <a:t>Public </a:t>
            </a:r>
            <a:r>
              <a:rPr lang="en-US" sz="1100" dirty="0"/>
              <a:t>Domain</a:t>
            </a:r>
            <a:r>
              <a:rPr lang="en-US" sz="1100" dirty="0" smtClean="0"/>
              <a:t>,</a:t>
            </a:r>
            <a:endParaRPr lang="ru-RU" sz="1100" dirty="0" smtClean="0"/>
          </a:p>
          <a:p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://commons.wikimedia.org/w/index.php?curid=405452</a:t>
            </a: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5239589" y="2580359"/>
            <a:ext cx="2780526" cy="84819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 smtClean="0"/>
              <a:t>Среднее число действий на доступ (единицы)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032617" y="2658062"/>
            <a:ext cx="2175142" cy="4374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 smtClean="0"/>
              <a:t>Массив списков</a:t>
            </a:r>
            <a:endParaRPr lang="ru-RU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4406" y="3610948"/>
            <a:ext cx="949212" cy="6718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lang="ru-RU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9439240" y="3878099"/>
            <a:ext cx="2078360" cy="4758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 smtClean="0"/>
              <a:t>Зондирование</a:t>
            </a:r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8032617" y="4708375"/>
            <a:ext cx="2175142" cy="4374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 smtClean="0"/>
              <a:t>Заполнение (</a:t>
            </a:r>
            <a:r>
              <a:rPr lang="ru-RU" sz="1800" dirty="0" smtClean="0">
                <a:sym typeface="Symbol" panose="05050102010706020507" pitchFamily="18" charset="2"/>
              </a:rPr>
              <a:t></a:t>
            </a:r>
            <a:r>
              <a:rPr lang="ru-RU" sz="1800" dirty="0" smtClean="0"/>
              <a:t>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119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Поиск в массивах и списках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Линейный поиск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Бинарный поиск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подстроки </a:t>
            </a:r>
            <a:r>
              <a:rPr lang="ru-RU" dirty="0" smtClean="0"/>
              <a:t>в строке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Пространство поиска – подстроки строки-текста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Критерий поиска – совпадение со строкой-образцом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подстроки </a:t>
            </a:r>
            <a:r>
              <a:rPr lang="ru-RU" dirty="0" smtClean="0"/>
              <a:t>в строке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Пространство поиска – подстроки строки-текста</a:t>
            </a:r>
          </a:p>
          <a:p>
            <a:endParaRPr lang="ru-RU" sz="2800" dirty="0"/>
          </a:p>
          <a:p>
            <a:r>
              <a:rPr lang="ru-RU" sz="2800" dirty="0"/>
              <a:t>Критерий поиска – совпадение </a:t>
            </a:r>
            <a:r>
              <a:rPr lang="ru-RU" sz="2800" dirty="0" smtClean="0"/>
              <a:t>со </a:t>
            </a:r>
            <a:r>
              <a:rPr lang="ru-RU" sz="2800" dirty="0"/>
              <a:t>строкой-образцом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611356" y="4359786"/>
            <a:ext cx="6969287" cy="1766378"/>
            <a:chOff x="1126964" y="4771854"/>
            <a:chExt cx="6969287" cy="1766378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167064" y="4771855"/>
              <a:ext cx="49291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latin typeface="Consolas" panose="020B0609020204030204" pitchFamily="49" charset="0"/>
                  <a:cs typeface="Courier New" pitchFamily="49" charset="0"/>
                </a:rPr>
                <a:t>abcdaac</a:t>
              </a:r>
              <a:r>
                <a:rPr lang="en-US" sz="3200" dirty="0" err="1" smtClean="0"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r>
                <a:rPr lang="en-US" sz="2400" dirty="0" err="1" smtClean="0">
                  <a:latin typeface="Consolas" panose="020B0609020204030204" pitchFamily="49" charset="0"/>
                  <a:cs typeface="Courier New" pitchFamily="49" charset="0"/>
                </a:rPr>
                <a:t>acbaszzzaaa</a:t>
              </a:r>
              <a:r>
                <a:rPr lang="ru-RU" sz="2400" dirty="0" smtClean="0">
                  <a:latin typeface="Consolas" panose="020B0609020204030204" pitchFamily="49" charset="0"/>
                  <a:cs typeface="Courier New" pitchFamily="49" charset="0"/>
                </a:rPr>
                <a:t>...</a:t>
              </a:r>
              <a:endParaRPr lang="ru-RU" sz="24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167063" y="6014864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sz="2400" b="1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736611" y="4771854"/>
              <a:ext cx="107326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ru-RU" sz="3200" dirty="0" smtClean="0">
                  <a:latin typeface="+mn-lt"/>
                  <a:cs typeface="Times New Roman" pitchFamily="18" charset="0"/>
                </a:rPr>
                <a:t>текст</a:t>
              </a:r>
              <a:endParaRPr lang="ru-RU" sz="3200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126964" y="5953457"/>
              <a:ext cx="168291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ru-RU" sz="3200" dirty="0" smtClean="0">
                  <a:latin typeface="+mn-lt"/>
                  <a:cs typeface="Times New Roman" pitchFamily="18" charset="0"/>
                </a:rPr>
                <a:t>образец</a:t>
              </a:r>
              <a:endParaRPr lang="ru-RU" sz="3200" dirty="0">
                <a:latin typeface="+mn-lt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конкретного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25" name="Rectangle 24"/>
          <p:cNvSpPr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конкретного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typedef</a:t>
            </a:r>
            <a:r>
              <a:rPr lang="en-US" sz="1600" dirty="0"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   char </a:t>
            </a:r>
            <a:r>
              <a:rPr lang="en-US" sz="1600" dirty="0" smtClean="0">
                <a:latin typeface="Consolas" panose="020B0609020204030204" pitchFamily="49" charset="0"/>
              </a:rPr>
              <a:t>Substring[M</a:t>
            </a:r>
            <a:r>
              <a:rPr lang="ru-RU" sz="1600" dirty="0">
                <a:latin typeface="Consolas" panose="020B0609020204030204" pitchFamily="49" charset="0"/>
              </a:rPr>
              <a:t> + 1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   // </a:t>
            </a:r>
            <a:r>
              <a:rPr lang="ru-RU" sz="1600" dirty="0"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 </a:t>
            </a:r>
            <a:r>
              <a:rPr lang="ru-RU" sz="1600" dirty="0"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</a:t>
            </a:r>
            <a:r>
              <a:rPr lang="ru-RU" sz="1600" dirty="0">
                <a:latin typeface="Consolas" panose="020B0609020204030204" pitchFamily="49" charset="0"/>
              </a:rPr>
              <a:t> алгоритма</a:t>
            </a:r>
          </a:p>
          <a:p>
            <a:pPr marL="0" indent="0">
              <a:buNone/>
            </a:pPr>
            <a:r>
              <a:rPr lang="ru-RU" sz="1600" dirty="0" smtClean="0"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TSearchState</a:t>
            </a:r>
            <a:r>
              <a:rPr lang="ru-RU" sz="1600" dirty="0" smtClean="0">
                <a:latin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19" name="Rectangle 18"/>
          <p:cNvSpPr/>
          <p:nvPr/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197600" y="4208106"/>
            <a:ext cx="5384800" cy="1918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конкретного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19" name="Rectangle 18"/>
          <p:cNvSpPr/>
          <p:nvPr/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конкретного</a:t>
            </a:r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7179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из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файла,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начиная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shift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обновить служебные данные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6081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Пространство поиска</a:t>
            </a:r>
          </a:p>
          <a:p>
            <a:pPr lvl="1"/>
            <a:r>
              <a:rPr lang="ru-RU" dirty="0" smtClean="0"/>
              <a:t>Множество кандидатов</a:t>
            </a:r>
          </a:p>
          <a:p>
            <a:pPr lvl="1"/>
            <a:r>
              <a:rPr lang="ru-RU" dirty="0" smtClean="0"/>
              <a:t>Где ищем</a:t>
            </a:r>
            <a:endParaRPr lang="ru-RU" dirty="0" smtClean="0"/>
          </a:p>
          <a:p>
            <a:pPr lvl="1"/>
            <a:r>
              <a:rPr lang="ru-RU" dirty="0" smtClean="0"/>
              <a:t>Большое множество объектов</a:t>
            </a:r>
          </a:p>
          <a:p>
            <a:endParaRPr lang="ru-RU" dirty="0" smtClean="0"/>
          </a:p>
          <a:p>
            <a:r>
              <a:rPr lang="ru-RU" dirty="0" smtClean="0"/>
              <a:t>Критерий поиска</a:t>
            </a:r>
          </a:p>
          <a:p>
            <a:pPr lvl="1"/>
            <a:r>
              <a:rPr lang="ru-RU" dirty="0" smtClean="0"/>
              <a:t>Множество успешных кандидатов</a:t>
            </a:r>
          </a:p>
          <a:p>
            <a:pPr lvl="1"/>
            <a:r>
              <a:rPr lang="ru-RU" dirty="0" smtClean="0"/>
              <a:t>Что ищем</a:t>
            </a:r>
          </a:p>
          <a:p>
            <a:pPr lvl="1"/>
            <a:r>
              <a:rPr lang="ru-RU" dirty="0" smtClean="0"/>
              <a:t>Малое </a:t>
            </a:r>
            <a:r>
              <a:rPr lang="ru-RU" dirty="0"/>
              <a:t>множество объектов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Поиск – п</a:t>
            </a:r>
            <a:r>
              <a:rPr lang="ru-RU" dirty="0" smtClean="0"/>
              <a:t>роверка на пустоту пересечения пространства поиска и критерия поиска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52424"/>
              </p:ext>
            </p:extLst>
          </p:nvPr>
        </p:nvGraphicFramePr>
        <p:xfrm>
          <a:off x="6197600" y="1600201"/>
          <a:ext cx="5384800" cy="45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/>
                <a:gridCol w="2952750"/>
              </a:tblGrid>
              <a:tr h="638934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 пространств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 критериев поиска</a:t>
                      </a:r>
                      <a:endParaRPr lang="ru-RU" dirty="0"/>
                    </a:p>
                  </a:txBody>
                  <a:tcPr/>
                </a:tc>
              </a:tr>
              <a:tr h="1265287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 элементов массива (списка, базы данных и т.п. наборов</a:t>
                      </a:r>
                      <a:r>
                        <a:rPr lang="ru-RU" baseline="0" dirty="0" smtClean="0"/>
                        <a:t> данных)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Совпадение с заданным значением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Принадлежность интервалу значений</a:t>
                      </a:r>
                    </a:p>
                  </a:txBody>
                  <a:tcPr/>
                </a:tc>
              </a:tr>
              <a:tr h="1310871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Подстроки большой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Совпадение с заданной подстрокой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Соответствие регулярному выражению</a:t>
                      </a:r>
                      <a:endParaRPr lang="ru-RU" dirty="0"/>
                    </a:p>
                  </a:txBody>
                  <a:tcPr/>
                </a:tc>
              </a:tr>
              <a:tr h="13108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endParaRPr lang="ru-RU" sz="1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 </a:t>
            </a:r>
            <a:r>
              <a:rPr lang="ru-RU" sz="1400" dirty="0">
                <a:latin typeface="Consolas" panose="020B0609020204030204" pitchFamily="49" charset="0"/>
              </a:rPr>
              <a:t>В худшем случае </a:t>
            </a:r>
            <a:r>
              <a:rPr lang="ru-RU" sz="1400" dirty="0" smtClean="0">
                <a:latin typeface="Consolas" panose="020B0609020204030204" pitchFamily="49" charset="0"/>
              </a:rPr>
              <a:t>О(N*М</a:t>
            </a:r>
            <a:r>
              <a:rPr lang="ru-RU" sz="1400" dirty="0">
                <a:latin typeface="Consolas" panose="020B0609020204030204" pitchFamily="49" charset="0"/>
              </a:rPr>
              <a:t>) </a:t>
            </a:r>
            <a:r>
              <a:rPr lang="ru-RU" sz="1400" dirty="0" smtClean="0">
                <a:latin typeface="Consolas" panose="020B0609020204030204" pitchFamily="49" charset="0"/>
              </a:rPr>
              <a:t>сравнений,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ru-RU" sz="1400" dirty="0" smtClean="0">
                <a:latin typeface="Consolas" panose="020B0609020204030204" pitchFamily="49" charset="0"/>
              </a:rPr>
              <a:t>где </a:t>
            </a:r>
            <a:r>
              <a:rPr lang="en-US" sz="1400" dirty="0" smtClean="0">
                <a:latin typeface="Consolas" panose="020B0609020204030204" pitchFamily="49" charset="0"/>
              </a:rPr>
              <a:t>N – </a:t>
            </a:r>
            <a:r>
              <a:rPr lang="ru-RU" sz="1400" dirty="0" smtClean="0">
                <a:latin typeface="Consolas" panose="020B0609020204030204" pitchFamily="49" charset="0"/>
              </a:rPr>
              <a:t>длина всего текста</a:t>
            </a:r>
          </a:p>
          <a:p>
            <a:pPr marL="0" indent="0">
              <a:spcBef>
                <a:spcPts val="12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 smtClean="0">
                <a:latin typeface="Consolas" panose="020B0609020204030204" pitchFamily="49" charset="0"/>
              </a:rPr>
              <a:t>// Как 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ru-RU" sz="1400" dirty="0" smtClean="0">
                <a:latin typeface="Consolas" panose="020B0609020204030204" pitchFamily="49" charset="0"/>
              </a:rPr>
              <a:t>немного</a:t>
            </a:r>
            <a:r>
              <a:rPr lang="en-US" sz="1400" dirty="0" smtClean="0">
                <a:latin typeface="Consolas" panose="020B0609020204030204" pitchFamily="49" charset="0"/>
              </a:rPr>
              <a:t>]</a:t>
            </a:r>
            <a:r>
              <a:rPr lang="ru-RU" sz="1400" dirty="0" smtClean="0">
                <a:latin typeface="Consolas" panose="020B0609020204030204" pitchFamily="49" charset="0"/>
              </a:rPr>
              <a:t> улучшить -- до </a:t>
            </a:r>
            <a:r>
              <a:rPr lang="ru-RU" sz="1400" dirty="0">
                <a:latin typeface="Consolas" panose="020B0609020204030204" pitchFamily="49" charset="0"/>
              </a:rPr>
              <a:t>О</a:t>
            </a:r>
            <a:r>
              <a:rPr lang="ru-RU" sz="1400" dirty="0" smtClean="0">
                <a:latin typeface="Consolas" panose="020B0609020204030204" pitchFamily="49" charset="0"/>
              </a:rPr>
              <a:t>((N – </a:t>
            </a:r>
            <a:r>
              <a:rPr lang="en-US" sz="1400" dirty="0" smtClean="0">
                <a:latin typeface="Consolas" panose="020B0609020204030204" pitchFamily="49" charset="0"/>
              </a:rPr>
              <a:t>M)</a:t>
            </a:r>
            <a:r>
              <a:rPr lang="ru-RU" sz="1400" dirty="0" smtClean="0">
                <a:latin typeface="Consolas" panose="020B0609020204030204" pitchFamily="49" charset="0"/>
              </a:rPr>
              <a:t>*М)</a:t>
            </a:r>
            <a:r>
              <a:rPr lang="en-US" sz="1400" dirty="0" smtClean="0">
                <a:latin typeface="Consolas" panose="020B0609020204030204" pitchFamily="49" charset="0"/>
              </a:rPr>
              <a:t> ?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3987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endParaRPr lang="ru-RU" sz="1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В худшем случае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О(N*М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сравнений,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где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N –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длина всего текста</a:t>
            </a:r>
          </a:p>
          <a:p>
            <a:pPr marL="0" indent="0">
              <a:spcBef>
                <a:spcPts val="120"/>
              </a:spcBef>
              <a:buNone/>
            </a:pP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Как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немного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улучшить -- до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О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((N –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M)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*М)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?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7296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pic>
        <p:nvPicPr>
          <p:cNvPr id="370692" name="Picture 4" descr="File:Michael O. Rabin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</a:t>
            </a:r>
            <a:r>
              <a:rPr lang="ru-RU" smtClean="0"/>
              <a:t>,</a:t>
            </a:r>
            <a:endParaRPr lang="en-US" smtClean="0"/>
          </a:p>
          <a:p>
            <a:r>
              <a:rPr lang="ru-RU" smtClean="0"/>
              <a:t>премия </a:t>
            </a:r>
            <a:r>
              <a:rPr lang="ru-RU"/>
              <a:t>Тьюринга </a:t>
            </a:r>
            <a:r>
              <a:rPr lang="ru-RU" smtClean="0"/>
              <a:t>1976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27" y="2774070"/>
            <a:ext cx="3341545" cy="33471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</a:t>
            </a:r>
            <a:r>
              <a:rPr lang="ru-RU" smtClean="0"/>
              <a:t>,</a:t>
            </a:r>
            <a:endParaRPr lang="en-US" smtClean="0"/>
          </a:p>
          <a:p>
            <a:r>
              <a:rPr lang="ru-RU" smtClean="0"/>
              <a:t>премия </a:t>
            </a:r>
            <a:r>
              <a:rPr lang="ru-RU"/>
              <a:t>Тьюринга </a:t>
            </a:r>
            <a:r>
              <a:rPr lang="ru-RU" smtClean="0"/>
              <a:t>1976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9681044" y="4155243"/>
            <a:ext cx="23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Ричард Карп р. </a:t>
            </a:r>
            <a:r>
              <a:rPr lang="ru-RU" smtClean="0"/>
              <a:t>1935</a:t>
            </a:r>
          </a:p>
          <a:p>
            <a:r>
              <a:rPr lang="ru-RU" smtClean="0"/>
              <a:t>премия тьюринга 1985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Karp</a:t>
            </a:r>
            <a:r>
              <a:rPr lang="en-US" sz="2400"/>
              <a:t>, </a:t>
            </a:r>
            <a:r>
              <a:rPr lang="en-US" sz="2400" smtClean="0"/>
              <a:t>Richard </a:t>
            </a:r>
            <a:r>
              <a:rPr lang="en-US" sz="2400"/>
              <a:t>M</a:t>
            </a:r>
            <a:r>
              <a:rPr lang="en-US" sz="2400" smtClean="0"/>
              <a:t>.,</a:t>
            </a:r>
            <a:r>
              <a:rPr lang="ru-RU" sz="2400" smtClean="0"/>
              <a:t> </a:t>
            </a:r>
            <a:r>
              <a:rPr lang="en-US" sz="2400"/>
              <a:t>Rabin, Michael O.</a:t>
            </a:r>
            <a:r>
              <a:rPr lang="ru-RU" sz="2400"/>
              <a:t> </a:t>
            </a:r>
            <a:r>
              <a:rPr lang="en-US" sz="2400"/>
              <a:t>Efficient randomized</a:t>
            </a:r>
            <a:r>
              <a:rPr lang="ru-RU" sz="2400"/>
              <a:t> </a:t>
            </a:r>
            <a:r>
              <a:rPr lang="en-US" sz="2400"/>
              <a:t>pattern-matching algorithms //</a:t>
            </a:r>
            <a:r>
              <a:rPr lang="ru-RU" sz="2400"/>
              <a:t> </a:t>
            </a:r>
            <a:r>
              <a:rPr lang="en-US" sz="2400"/>
              <a:t>IBM Journal of Research and</a:t>
            </a:r>
            <a:r>
              <a:rPr lang="ru-RU" sz="2400"/>
              <a:t> </a:t>
            </a:r>
            <a:r>
              <a:rPr lang="en-US" sz="2400"/>
              <a:t>Development  Vol. 31 (2),</a:t>
            </a:r>
            <a:r>
              <a:rPr lang="ru-RU" sz="2400"/>
              <a:t> </a:t>
            </a:r>
            <a:r>
              <a:rPr lang="en-US" sz="2400"/>
              <a:t>pp. 249—260, March 1987</a:t>
            </a:r>
            <a:endParaRPr lang="ru-RU" sz="2400"/>
          </a:p>
          <a:p>
            <a:endParaRPr lang="ru-RU" sz="240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27" y="2774070"/>
            <a:ext cx="3341545" cy="33471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</a:t>
            </a:r>
            <a:r>
              <a:rPr lang="ru-RU" smtClean="0"/>
              <a:t>,</a:t>
            </a:r>
            <a:endParaRPr lang="en-US" smtClean="0"/>
          </a:p>
          <a:p>
            <a:r>
              <a:rPr lang="ru-RU" smtClean="0"/>
              <a:t>премия </a:t>
            </a:r>
            <a:r>
              <a:rPr lang="ru-RU"/>
              <a:t>Тьюринга </a:t>
            </a:r>
            <a:r>
              <a:rPr lang="ru-RU" smtClean="0"/>
              <a:t>1976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9681044" y="4155243"/>
            <a:ext cx="23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Ричард Карп р. </a:t>
            </a:r>
            <a:r>
              <a:rPr lang="ru-RU" smtClean="0"/>
              <a:t>1935</a:t>
            </a:r>
          </a:p>
          <a:p>
            <a:r>
              <a:rPr lang="ru-RU" smtClean="0"/>
              <a:t>премия тьюринга 1985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Быстрый поиск </a:t>
            </a:r>
            <a:r>
              <a:rPr lang="ru-RU" i="1" dirty="0" smtClean="0">
                <a:solidFill>
                  <a:schemeClr val="bg1"/>
                </a:solidFill>
              </a:rPr>
              <a:t>нескольких</a:t>
            </a:r>
            <a:r>
              <a:rPr lang="ru-RU" dirty="0" smtClean="0">
                <a:solidFill>
                  <a:schemeClr val="bg1"/>
                </a:solidFill>
              </a:rPr>
              <a:t> образцов в одном тексте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Замена части сравнений на арифметические 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несовпадении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Быстрый 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Замена части сравнений на арифметические 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несовпадении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11764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Быстрый 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Замена части сравнений на арифметические 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несовпадении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19613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Быстрый 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Замена части сравнений на арифметические операции</a:t>
            </a:r>
          </a:p>
          <a:p>
            <a:pPr lvl="1"/>
            <a:r>
              <a:rPr lang="ru-RU" dirty="0"/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несовпадении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 совпадении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6918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поиска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Пространство поиска</a:t>
            </a:r>
          </a:p>
          <a:p>
            <a:pPr lvl="1"/>
            <a:r>
              <a:rPr lang="ru-RU" dirty="0" smtClean="0"/>
              <a:t>Множество кандидатов</a:t>
            </a:r>
          </a:p>
          <a:p>
            <a:pPr lvl="1"/>
            <a:r>
              <a:rPr lang="ru-RU" dirty="0" smtClean="0"/>
              <a:t>Где ищем</a:t>
            </a:r>
            <a:endParaRPr lang="ru-RU" dirty="0" smtClean="0"/>
          </a:p>
          <a:p>
            <a:pPr lvl="1"/>
            <a:r>
              <a:rPr lang="ru-RU" dirty="0" smtClean="0"/>
              <a:t>Большое множество объектов</a:t>
            </a:r>
          </a:p>
          <a:p>
            <a:endParaRPr lang="ru-RU" dirty="0" smtClean="0"/>
          </a:p>
          <a:p>
            <a:r>
              <a:rPr lang="ru-RU" dirty="0" smtClean="0"/>
              <a:t>Критерий поиска</a:t>
            </a:r>
          </a:p>
          <a:p>
            <a:pPr lvl="1"/>
            <a:r>
              <a:rPr lang="ru-RU" dirty="0" smtClean="0"/>
              <a:t>Множество успешных кандидатов</a:t>
            </a:r>
          </a:p>
          <a:p>
            <a:pPr lvl="1"/>
            <a:r>
              <a:rPr lang="ru-RU" dirty="0" smtClean="0"/>
              <a:t>Что ищем</a:t>
            </a:r>
          </a:p>
          <a:p>
            <a:pPr lvl="1"/>
            <a:r>
              <a:rPr lang="ru-RU" dirty="0" smtClean="0"/>
              <a:t>Малое </a:t>
            </a:r>
            <a:r>
              <a:rPr lang="ru-RU" dirty="0"/>
              <a:t>множество объектов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Поиск – п</a:t>
            </a:r>
            <a:r>
              <a:rPr lang="ru-RU" dirty="0" smtClean="0"/>
              <a:t>роверка на пустоту пересечения пространства поиска и критерия поиска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37874"/>
              </p:ext>
            </p:extLst>
          </p:nvPr>
        </p:nvGraphicFramePr>
        <p:xfrm>
          <a:off x="6197600" y="1600201"/>
          <a:ext cx="5384800" cy="45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/>
                <a:gridCol w="2952750"/>
              </a:tblGrid>
              <a:tr h="638934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 пространств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 критериев поиска</a:t>
                      </a:r>
                      <a:endParaRPr lang="ru-RU" dirty="0"/>
                    </a:p>
                  </a:txBody>
                  <a:tcPr/>
                </a:tc>
              </a:tr>
              <a:tr h="1265287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Значения элементов массива (списка, базы данных и т.п. наборов</a:t>
                      </a:r>
                      <a:r>
                        <a:rPr lang="ru-RU" baseline="0" dirty="0" smtClean="0"/>
                        <a:t> данных)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Совпадение с заданным значением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Принадлежность интервалу значений</a:t>
                      </a:r>
                    </a:p>
                  </a:txBody>
                  <a:tcPr/>
                </a:tc>
              </a:tr>
              <a:tr h="1310871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Подстроки большой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Совпадение с заданной подстрокой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Соответствие регулярному выражению</a:t>
                      </a:r>
                      <a:endParaRPr lang="ru-RU" dirty="0"/>
                    </a:p>
                  </a:txBody>
                  <a:tcPr/>
                </a:tc>
              </a:tr>
              <a:tr h="1310871">
                <a:tc>
                  <a:txBody>
                    <a:bodyPr/>
                    <a:lstStyle/>
                    <a:p>
                      <a:r>
                        <a:rPr lang="ru-RU" dirty="0" smtClean="0"/>
                        <a:t>Множество стратегий в игре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Выигрышная заключительная позиция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Максимальный</a:t>
                      </a:r>
                      <a:r>
                        <a:rPr lang="ru-RU" baseline="0" dirty="0" smtClean="0"/>
                        <a:t> выигрыш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3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Быстрый 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Замена части сравнений на арифметические операции</a:t>
            </a:r>
          </a:p>
          <a:p>
            <a:pPr lvl="1"/>
            <a:r>
              <a:rPr lang="ru-RU" dirty="0"/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 smtClean="0"/>
              <a:t>При несовпадении </a:t>
            </a:r>
            <a:r>
              <a:rPr lang="ru-RU" dirty="0" err="1" smtClean="0"/>
              <a:t>хэшей</a:t>
            </a:r>
            <a:r>
              <a:rPr lang="ru-RU" dirty="0" smtClean="0"/>
              <a:t> вхождение образца в текст исключено</a:t>
            </a:r>
          </a:p>
          <a:p>
            <a:pPr lvl="1"/>
            <a:r>
              <a:rPr lang="ru-RU" dirty="0" smtClean="0"/>
              <a:t>При совпадении </a:t>
            </a:r>
            <a:r>
              <a:rPr lang="ru-RU" dirty="0" err="1" smtClean="0"/>
              <a:t>хэшей</a:t>
            </a:r>
            <a:r>
              <a:rPr lang="ru-RU" dirty="0" smtClean="0"/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14249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Полиномиальная хэш-функция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Полиномиальный </a:t>
            </a:r>
            <a:r>
              <a:rPr lang="ru-RU" dirty="0" err="1" smtClean="0"/>
              <a:t>хэш</a:t>
            </a:r>
            <a:r>
              <a:rPr lang="ru-RU" dirty="0"/>
              <a:t> </a:t>
            </a:r>
            <a:r>
              <a:rPr lang="ru-RU" dirty="0" smtClean="0"/>
              <a:t>строки </a:t>
            </a:r>
            <a:r>
              <a:rPr lang="en-US" dirty="0" smtClean="0"/>
              <a:t>s </a:t>
            </a:r>
            <a:r>
              <a:rPr lang="ru-RU" dirty="0" smtClean="0"/>
              <a:t>длины </a:t>
            </a:r>
            <a:r>
              <a:rPr lang="en-US" dirty="0" smtClean="0"/>
              <a:t>n</a:t>
            </a:r>
            <a:endParaRPr lang="en-US" dirty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H(s) = 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s[k]</a:t>
            </a:r>
            <a:r>
              <a:rPr lang="ru-RU" dirty="0" smtClean="0"/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ru-RU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 mod q</a:t>
            </a:r>
            <a:r>
              <a:rPr lang="ru-RU" dirty="0" smtClean="0"/>
              <a:t>, где </a:t>
            </a:r>
            <a:r>
              <a:rPr lang="en-US" dirty="0" smtClean="0"/>
              <a:t>q </a:t>
            </a:r>
            <a:r>
              <a:rPr lang="ru-RU" dirty="0" smtClean="0"/>
              <a:t>– простое число, </a:t>
            </a:r>
            <a:r>
              <a:rPr lang="en-US" dirty="0" smtClean="0"/>
              <a:t>a – </a:t>
            </a:r>
            <a:r>
              <a:rPr lang="ru-RU" dirty="0" smtClean="0"/>
              <a:t>от 0 до </a:t>
            </a:r>
            <a:r>
              <a:rPr lang="en-US" dirty="0" smtClean="0"/>
              <a:t>q-1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q &gt; 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для какого-то </a:t>
            </a:r>
            <a:r>
              <a:rPr lang="en-US" dirty="0" smtClean="0"/>
              <a:t>c &gt; 2, </a:t>
            </a:r>
            <a:r>
              <a:rPr lang="ru-RU" dirty="0" smtClean="0"/>
              <a:t>то вероятность совпадения </a:t>
            </a:r>
            <a:r>
              <a:rPr lang="ru-RU" dirty="0" err="1" smtClean="0"/>
              <a:t>хэшей</a:t>
            </a:r>
            <a:r>
              <a:rPr lang="ru-RU" dirty="0" smtClean="0"/>
              <a:t> для строк длины </a:t>
            </a:r>
            <a:r>
              <a:rPr lang="en-US" dirty="0" smtClean="0"/>
              <a:t>n </a:t>
            </a:r>
            <a:r>
              <a:rPr lang="ru-RU" dirty="0" smtClean="0"/>
              <a:t>не превосходит 1 </a:t>
            </a:r>
            <a:r>
              <a:rPr lang="en-US" dirty="0" smtClean="0"/>
              <a:t>/ n</a:t>
            </a:r>
            <a:r>
              <a:rPr lang="en-US" baseline="30000" dirty="0" smtClean="0"/>
              <a:t>c-2</a:t>
            </a:r>
            <a:endParaRPr lang="en-US" baseline="30000" dirty="0"/>
          </a:p>
          <a:p>
            <a:pPr lvl="2"/>
            <a:r>
              <a:rPr lang="ru-RU" dirty="0" smtClean="0"/>
              <a:t>см. </a:t>
            </a:r>
            <a:r>
              <a:rPr lang="en-US" dirty="0" err="1"/>
              <a:t>Dietzfelbinger</a:t>
            </a:r>
            <a:r>
              <a:rPr lang="en-US" dirty="0"/>
              <a:t> M., Gil J., Matias Y., </a:t>
            </a:r>
            <a:r>
              <a:rPr lang="en-US" dirty="0" err="1"/>
              <a:t>Pippenger</a:t>
            </a:r>
            <a:r>
              <a:rPr lang="en-US" dirty="0"/>
              <a:t> N. Polynomial hash functions are reliable</a:t>
            </a:r>
            <a:r>
              <a:rPr lang="ru-RU" dirty="0" smtClean="0"/>
              <a:t>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dx.doi.org/10.1007%2F3-540-55719-9_77</a:t>
            </a:r>
            <a:endParaRPr lang="en-US" dirty="0"/>
          </a:p>
          <a:p>
            <a:pPr lvl="2"/>
            <a:r>
              <a:rPr lang="ru-RU" dirty="0" smtClean="0"/>
              <a:t>Популярные значения </a:t>
            </a:r>
            <a:r>
              <a:rPr lang="en-US" dirty="0" smtClean="0"/>
              <a:t>q = 2</a:t>
            </a:r>
            <a:r>
              <a:rPr lang="en-US" sz="2800" baseline="30000" dirty="0"/>
              <a:t>31</a:t>
            </a:r>
            <a:r>
              <a:rPr lang="en-US" dirty="0" smtClean="0"/>
              <a:t>-1, q = 2</a:t>
            </a:r>
            <a:r>
              <a:rPr lang="en-US" sz="2800" baseline="30000" dirty="0"/>
              <a:t>61</a:t>
            </a:r>
            <a:r>
              <a:rPr lang="en-US" dirty="0" smtClean="0"/>
              <a:t>-1, q = 2</a:t>
            </a:r>
            <a:r>
              <a:rPr lang="en-US" sz="2800" baseline="30000" dirty="0"/>
              <a:t>32</a:t>
            </a:r>
            <a:r>
              <a:rPr lang="en-US" dirty="0" smtClean="0"/>
              <a:t>-5, q = 2</a:t>
            </a:r>
            <a:r>
              <a:rPr lang="en-US" sz="2800" baseline="30000" dirty="0" smtClean="0"/>
              <a:t>64</a:t>
            </a:r>
            <a:r>
              <a:rPr lang="en-US" dirty="0" smtClean="0"/>
              <a:t>-59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Легко обновлять, когда </a:t>
            </a:r>
            <a:r>
              <a:rPr lang="en-US" dirty="0" smtClean="0"/>
              <a:t>s </a:t>
            </a:r>
            <a:r>
              <a:rPr lang="ru-RU" dirty="0" smtClean="0"/>
              <a:t>пробегает подстроки фиксированной длины, т.к. является кольцевой хэш-функцией</a:t>
            </a:r>
            <a:endParaRPr lang="ru-RU" dirty="0" smtClean="0"/>
          </a:p>
          <a:p>
            <a:pPr lvl="1"/>
            <a:r>
              <a:rPr lang="en-US" dirty="0" smtClean="0"/>
              <a:t>H(s[1..n]) = </a:t>
            </a:r>
            <a:r>
              <a:rPr lang="en-US" dirty="0" smtClean="0"/>
              <a:t>U(</a:t>
            </a:r>
            <a:r>
              <a:rPr lang="en-US" dirty="0" smtClean="0"/>
              <a:t>H(</a:t>
            </a:r>
            <a:r>
              <a:rPr lang="en-US" dirty="0" smtClean="0"/>
              <a:t>s[0</a:t>
            </a:r>
            <a:r>
              <a:rPr lang="en-US" dirty="0" smtClean="0"/>
              <a:t>..n-1</a:t>
            </a:r>
            <a:r>
              <a:rPr lang="en-US" dirty="0" smtClean="0"/>
              <a:t>]), </a:t>
            </a:r>
            <a:r>
              <a:rPr lang="en-US" dirty="0" smtClean="0"/>
              <a:t>s[n]), </a:t>
            </a:r>
            <a:r>
              <a:rPr lang="ru-RU" dirty="0" smtClean="0"/>
              <a:t>где </a:t>
            </a:r>
            <a:r>
              <a:rPr lang="en-US" dirty="0" smtClean="0"/>
              <a:t>U(h, c) = h div a + c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 smtClean="0"/>
              <a:t>a</a:t>
            </a:r>
            <a:r>
              <a:rPr lang="en-US" baseline="30000" dirty="0" smtClean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678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9" name="Rectangle 8"/>
          <p:cNvSpPr/>
          <p:nvPr/>
        </p:nvSpPr>
        <p:spPr>
          <a:xfrm>
            <a:off x="6583765" y="1978928"/>
            <a:ext cx="4286398" cy="2417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6583765" y="2869165"/>
            <a:ext cx="4286398" cy="2417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7" name="Rectangle 6"/>
          <p:cNvSpPr/>
          <p:nvPr/>
        </p:nvSpPr>
        <p:spPr>
          <a:xfrm>
            <a:off x="6583765" y="3401231"/>
            <a:ext cx="2970782" cy="6109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8" name="Rectangle 7"/>
          <p:cNvSpPr/>
          <p:nvPr/>
        </p:nvSpPr>
        <p:spPr>
          <a:xfrm>
            <a:off x="6583765" y="5439747"/>
            <a:ext cx="2196341" cy="233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Число сравнений зависит от сочетания хэш-функции, текста и образца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худшем случае </a:t>
            </a:r>
            <a:r>
              <a:rPr lang="ru-RU" dirty="0" smtClean="0">
                <a:solidFill>
                  <a:schemeClr val="bg1"/>
                </a:solidFill>
              </a:rPr>
              <a:t>О(N∙М) действий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Приведите </a:t>
            </a:r>
            <a:r>
              <a:rPr lang="ru-RU" dirty="0" smtClean="0">
                <a:solidFill>
                  <a:schemeClr val="bg1"/>
                </a:solidFill>
              </a:rPr>
              <a:t>пример такой плохой </a:t>
            </a:r>
            <a:r>
              <a:rPr lang="ru-RU" dirty="0" smtClean="0">
                <a:solidFill>
                  <a:schemeClr val="bg1"/>
                </a:solidFill>
              </a:rPr>
              <a:t>хэш-функции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среднем O(N +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) действий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– вероятность совпадения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строк длины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зная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, можно подобрать параметры 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ru-RU" dirty="0" smtClean="0">
                <a:solidFill>
                  <a:schemeClr val="bg1"/>
                </a:solidFill>
              </a:rPr>
              <a:t> и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ru-RU" dirty="0" smtClean="0">
                <a:solidFill>
                  <a:schemeClr val="bg1"/>
                </a:solidFill>
              </a:rPr>
              <a:t>полиномиальной хэш-функции так, чтобы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1 /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и тогда O(N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= O(N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см. свойства </a:t>
            </a:r>
            <a:r>
              <a:rPr lang="ru-RU" dirty="0">
                <a:solidFill>
                  <a:schemeClr val="bg1"/>
                </a:solidFill>
              </a:rPr>
              <a:t>полиномиальной </a:t>
            </a:r>
            <a:r>
              <a:rPr lang="ru-RU" dirty="0" smtClean="0">
                <a:solidFill>
                  <a:schemeClr val="bg1"/>
                </a:solidFill>
              </a:rPr>
              <a:t>хэш-функции</a:t>
            </a:r>
            <a:endParaRPr lang="ru-RU" baseline="30000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Число сравнений зависит от сочетания хэш-функции, текста и образца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худшем случае </a:t>
            </a:r>
            <a:r>
              <a:rPr lang="ru-RU" dirty="0" smtClean="0">
                <a:solidFill>
                  <a:schemeClr val="bg1"/>
                </a:solidFill>
              </a:rPr>
              <a:t>О(N∙М) действий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Приведите </a:t>
            </a:r>
            <a:r>
              <a:rPr lang="ru-RU" dirty="0" smtClean="0">
                <a:solidFill>
                  <a:schemeClr val="bg1"/>
                </a:solidFill>
              </a:rPr>
              <a:t>пример такой плохой </a:t>
            </a:r>
            <a:r>
              <a:rPr lang="ru-RU" dirty="0" smtClean="0">
                <a:solidFill>
                  <a:schemeClr val="bg1"/>
                </a:solidFill>
              </a:rPr>
              <a:t>хэш-функции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среднем O(N +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) действий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– вероятность совпадения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строк длины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зная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, можно подобрать параметры 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ru-RU" dirty="0" smtClean="0">
                <a:solidFill>
                  <a:schemeClr val="bg1"/>
                </a:solidFill>
              </a:rPr>
              <a:t> и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ru-RU" dirty="0" smtClean="0">
                <a:solidFill>
                  <a:schemeClr val="bg1"/>
                </a:solidFill>
              </a:rPr>
              <a:t>полиномиальной хэш-функции так, чтобы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1 /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и тогда O(N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= O(N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см. свойства </a:t>
            </a:r>
            <a:r>
              <a:rPr lang="ru-RU" dirty="0">
                <a:solidFill>
                  <a:schemeClr val="bg1"/>
                </a:solidFill>
              </a:rPr>
              <a:t>полиномиальной </a:t>
            </a:r>
            <a:r>
              <a:rPr lang="ru-RU" dirty="0" smtClean="0">
                <a:solidFill>
                  <a:schemeClr val="bg1"/>
                </a:solidFill>
              </a:rPr>
              <a:t>хэш-функции</a:t>
            </a:r>
            <a:endParaRPr lang="ru-RU" baseline="30000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5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Число сравнений зависит от сочетания хэш-функции, текста и образца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О(N∙М) действий</a:t>
            </a:r>
            <a:endParaRPr lang="ru-RU" dirty="0" smtClean="0"/>
          </a:p>
          <a:p>
            <a:pPr lvl="1"/>
            <a:r>
              <a:rPr lang="ru-RU" dirty="0" smtClean="0"/>
              <a:t>Приведите </a:t>
            </a:r>
            <a:r>
              <a:rPr lang="ru-RU" dirty="0" smtClean="0"/>
              <a:t>пример такой плохой </a:t>
            </a:r>
            <a:r>
              <a:rPr lang="ru-RU" dirty="0" smtClean="0"/>
              <a:t>хэш-функции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среднем O(N +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) действий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– вероятность совпадения </a:t>
            </a:r>
            <a:r>
              <a:rPr lang="ru-RU" dirty="0" err="1" smtClean="0">
                <a:solidFill>
                  <a:schemeClr val="bg1"/>
                </a:solidFill>
              </a:rPr>
              <a:t>хэшей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строк длины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зная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, можно подобрать параметры 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ru-RU" dirty="0" smtClean="0">
                <a:solidFill>
                  <a:schemeClr val="bg1"/>
                </a:solidFill>
              </a:rPr>
              <a:t> и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ru-RU" dirty="0" smtClean="0">
                <a:solidFill>
                  <a:schemeClr val="bg1"/>
                </a:solidFill>
              </a:rPr>
              <a:t>полиномиальной хэш-функции так, чтобы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1 /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и тогда O(N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= O(N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см. свойства </a:t>
            </a:r>
            <a:r>
              <a:rPr lang="ru-RU" dirty="0">
                <a:solidFill>
                  <a:schemeClr val="bg1"/>
                </a:solidFill>
              </a:rPr>
              <a:t>полиномиальной </a:t>
            </a:r>
            <a:r>
              <a:rPr lang="ru-RU" dirty="0" smtClean="0">
                <a:solidFill>
                  <a:schemeClr val="bg1"/>
                </a:solidFill>
              </a:rPr>
              <a:t>хэш-функции</a:t>
            </a:r>
            <a:endParaRPr lang="ru-RU" baseline="30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Число сравнений зависит от сочетания хэш-функции, текста и образца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О(N∙М) действий</a:t>
            </a:r>
            <a:endParaRPr lang="ru-RU" dirty="0" smtClean="0"/>
          </a:p>
          <a:p>
            <a:pPr lvl="1"/>
            <a:r>
              <a:rPr lang="ru-RU" dirty="0" smtClean="0"/>
              <a:t>Приведите </a:t>
            </a:r>
            <a:r>
              <a:rPr lang="ru-RU" dirty="0" smtClean="0"/>
              <a:t>пример такой плохой </a:t>
            </a:r>
            <a:r>
              <a:rPr lang="ru-RU" dirty="0" smtClean="0"/>
              <a:t>хэш-функции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среднем O(N + </a:t>
            </a:r>
            <a:r>
              <a:rPr lang="en-US" dirty="0" smtClean="0"/>
              <a:t>M </a:t>
            </a:r>
            <a:r>
              <a:rPr lang="ru-RU" dirty="0"/>
              <a:t>∙</a:t>
            </a:r>
            <a:r>
              <a:rPr lang="en-US" dirty="0" smtClean="0"/>
              <a:t> N </a:t>
            </a:r>
            <a:r>
              <a:rPr lang="ru-RU" dirty="0"/>
              <a:t>∙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ru-RU" dirty="0" smtClean="0"/>
              <a:t>) действий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ru-RU" dirty="0" smtClean="0"/>
              <a:t> – вероятность совпадения </a:t>
            </a:r>
            <a:r>
              <a:rPr lang="ru-RU" dirty="0" err="1" smtClean="0"/>
              <a:t>хэшей</a:t>
            </a:r>
            <a:r>
              <a:rPr lang="ru-RU" dirty="0" smtClean="0"/>
              <a:t> </a:t>
            </a:r>
            <a:r>
              <a:rPr lang="ru-RU" dirty="0"/>
              <a:t>для строк длины </a:t>
            </a:r>
            <a:r>
              <a:rPr lang="en-US" dirty="0" smtClean="0"/>
              <a:t>M</a:t>
            </a:r>
            <a:endParaRPr lang="ru-RU" dirty="0" smtClean="0"/>
          </a:p>
          <a:p>
            <a:pPr lvl="1"/>
            <a:r>
              <a:rPr lang="ru-RU" dirty="0" smtClean="0"/>
              <a:t>зная </a:t>
            </a:r>
            <a:r>
              <a:rPr lang="en-US" dirty="0"/>
              <a:t>M</a:t>
            </a:r>
            <a:r>
              <a:rPr lang="ru-RU" dirty="0" smtClean="0"/>
              <a:t>, можно подобрать параметры </a:t>
            </a:r>
            <a:r>
              <a:rPr lang="en-US" dirty="0" smtClean="0"/>
              <a:t>q</a:t>
            </a:r>
            <a:r>
              <a:rPr lang="ru-RU" dirty="0" smtClean="0"/>
              <a:t> и</a:t>
            </a:r>
            <a:r>
              <a:rPr lang="en-US" dirty="0" smtClean="0"/>
              <a:t> a </a:t>
            </a:r>
            <a:r>
              <a:rPr lang="ru-RU" dirty="0" smtClean="0"/>
              <a:t>полиномиальной хэш-функции так, чтобы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ru-RU" dirty="0"/>
              <a:t> </a:t>
            </a:r>
            <a:r>
              <a:rPr lang="en-US" dirty="0"/>
              <a:t>&lt; 1 / </a:t>
            </a:r>
            <a:r>
              <a:rPr lang="en-US" dirty="0" smtClean="0"/>
              <a:t>M</a:t>
            </a:r>
            <a:r>
              <a:rPr lang="ru-RU" dirty="0" smtClean="0"/>
              <a:t> и тогда O(N </a:t>
            </a:r>
            <a:r>
              <a:rPr lang="ru-RU" dirty="0"/>
              <a:t>+ </a:t>
            </a:r>
            <a:r>
              <a:rPr lang="en-US" dirty="0"/>
              <a:t>M </a:t>
            </a:r>
            <a:r>
              <a:rPr lang="ru-RU" dirty="0"/>
              <a:t>∙</a:t>
            </a:r>
            <a:r>
              <a:rPr lang="en-US" dirty="0"/>
              <a:t> N </a:t>
            </a:r>
            <a:r>
              <a:rPr lang="ru-RU" dirty="0"/>
              <a:t>∙ </a:t>
            </a:r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ru-RU" dirty="0"/>
              <a:t>) = O(N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см. свойства </a:t>
            </a:r>
            <a:r>
              <a:rPr lang="ru-RU" dirty="0"/>
              <a:t>полиномиальной </a:t>
            </a:r>
            <a:r>
              <a:rPr lang="ru-RU" dirty="0" smtClean="0"/>
              <a:t>хэш-функции</a:t>
            </a:r>
            <a:endParaRPr lang="ru-RU" baseline="30000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8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92059</TotalTime>
  <Words>9656</Words>
  <Application>Microsoft Office PowerPoint</Application>
  <PresentationFormat>Widescreen</PresentationFormat>
  <Paragraphs>2278</Paragraphs>
  <Slides>151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8" baseType="lpstr">
      <vt:lpstr>Arial</vt:lpstr>
      <vt:lpstr>Calibri</vt:lpstr>
      <vt:lpstr>Consolas</vt:lpstr>
      <vt:lpstr>Courier New</vt:lpstr>
      <vt:lpstr>Symbol</vt:lpstr>
      <vt:lpstr>Times New Roman</vt:lpstr>
      <vt:lpstr>Office Theme</vt:lpstr>
      <vt:lpstr>Алгоритмы поиска</vt:lpstr>
      <vt:lpstr>План лекции</vt:lpstr>
      <vt:lpstr>Понятие поиска</vt:lpstr>
      <vt:lpstr>Понятие поиска</vt:lpstr>
      <vt:lpstr>Понятие поиска</vt:lpstr>
      <vt:lpstr>Понятие поиска</vt:lpstr>
      <vt:lpstr>Понятие поиска</vt:lpstr>
      <vt:lpstr>Понятие поиска</vt:lpstr>
      <vt:lpstr>Понятие поиска</vt:lpstr>
      <vt:lpstr>Поиск в массиве и списке</vt:lpstr>
      <vt:lpstr>Поиск в массиве и списке</vt:lpstr>
      <vt:lpstr>Поиск в массиве и списке</vt:lpstr>
      <vt:lpstr>Поиск в массиве и списке</vt:lpstr>
      <vt:lpstr>Линейный [алгоритм] поиска</vt:lpstr>
      <vt:lpstr>Линейный [алгоритм] поиска</vt:lpstr>
      <vt:lpstr>Линейный [алгоритм] поиска</vt:lpstr>
      <vt:lpstr>Линейный [алгоритм] поиска</vt:lpstr>
      <vt:lpstr>Линейный [алгоритм] поиска</vt:lpstr>
      <vt:lpstr>Линейный поиск в массиве и списке</vt:lpstr>
      <vt:lpstr>Линейный поиск в массиве и списке</vt:lpstr>
      <vt:lpstr>Линейный поиск в массиве и списке</vt:lpstr>
      <vt:lpstr>Линейный поиск в массиве и списке</vt:lpstr>
      <vt:lpstr>Бинарный поиск</vt:lpstr>
      <vt:lpstr>Бинарный поиск</vt:lpstr>
      <vt:lpstr>Бинарный поиск</vt:lpstr>
      <vt:lpstr>Бинарный поиск</vt:lpstr>
      <vt:lpstr>Бинарный поиск</vt:lpstr>
      <vt:lpstr>Бинарный поиск</vt:lpstr>
      <vt:lpstr>Бинарный поиск</vt:lpstr>
      <vt:lpstr>Бинарный поиск в упорядоченном массиве </vt:lpstr>
      <vt:lpstr>Немного про хэш-функции</vt:lpstr>
      <vt:lpstr>Немного про хэш-функции</vt:lpstr>
      <vt:lpstr>Немного про хэш-функции</vt:lpstr>
      <vt:lpstr>Хэш-функции</vt:lpstr>
      <vt:lpstr>Хэш-функции</vt:lpstr>
      <vt:lpstr>Хэш-функции</vt:lpstr>
      <vt:lpstr>Хэш-функции</vt:lpstr>
      <vt:lpstr>Хэш-функции</vt:lpstr>
      <vt:lpstr>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Некоторые классы хэш-функций</vt:lpstr>
      <vt:lpstr>Некоторые классы хэш-функций</vt:lpstr>
      <vt:lpstr>Некоторые классы хэш-функций</vt:lpstr>
      <vt:lpstr>Некоторые классы хэш-функций</vt:lpstr>
      <vt:lpstr>Некоторые классы хэш-функций</vt:lpstr>
      <vt:lpstr>Хэш-таблица</vt:lpstr>
      <vt:lpstr>Хэш-таблица</vt:lpstr>
      <vt:lpstr>Хэш-таблица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зондирование</vt:lpstr>
      <vt:lpstr>Реализация через зондирование</vt:lpstr>
      <vt:lpstr>Реализация через зондирование</vt:lpstr>
      <vt:lpstr>Реализация через зондирование</vt:lpstr>
      <vt:lpstr>Реализация через зондирование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План лекции</vt:lpstr>
      <vt:lpstr>Поиск подстроки в строке</vt:lpstr>
      <vt:lpstr>Поиск подстроки в строке</vt:lpstr>
      <vt:lpstr>Общий алгоритм</vt:lpstr>
      <vt:lpstr>Общий алгоритм</vt:lpstr>
      <vt:lpstr>Общий алгоритм</vt:lpstr>
      <vt:lpstr>Общий алгоритм</vt:lpstr>
      <vt:lpstr>Общий алгоритм</vt:lpstr>
      <vt:lpstr>Наивный алгоритм</vt:lpstr>
      <vt:lpstr>Наивный алгоритм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Полиномиальная хэш-функция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Анализ алгоритма Рабина-Карпа</vt:lpstr>
      <vt:lpstr>Анализ алгоритма Рабина-Карпа</vt:lpstr>
      <vt:lpstr>Анализ алгоритма Рабина-Карпа</vt:lpstr>
      <vt:lpstr>Анализ алгоритма Рабина-Карпа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Бойера-Мура</vt:lpstr>
      <vt:lpstr>Алгоритм Бойера-Мура</vt:lpstr>
      <vt:lpstr>Алгоритм Бойера-Мура</vt:lpstr>
      <vt:lpstr>Алгоритм Бойера-Мура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Пример сдвига по стоп-символам</vt:lpstr>
      <vt:lpstr>Пример без сдвигов по суффиксам</vt:lpstr>
      <vt:lpstr>Анализ алгоритма  Бойера-Мура</vt:lpstr>
      <vt:lpstr>Анализ алгоритма  Бойера-Мура</vt:lpstr>
      <vt:lpstr>Анализ алгоритма  Бойера-Мура</vt:lpstr>
      <vt:lpstr>Анализ алгоритма  Бойера-Мура</vt:lpstr>
      <vt:lpstr>Анализ алгоритма  Бойера-Мура</vt:lpstr>
      <vt:lpstr>Анализ алгоритма  Бойера-Мура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Префикс-функция</vt:lpstr>
      <vt:lpstr>Префикс-функция</vt:lpstr>
      <vt:lpstr>Префикс-функция</vt:lpstr>
      <vt:lpstr>Префикс-функция</vt:lpstr>
      <vt:lpstr>Префикс-функция</vt:lpstr>
      <vt:lpstr>Алгоритм Бойера-Мура</vt:lpstr>
      <vt:lpstr>Алгоритм Бойера-Мура</vt:lpstr>
      <vt:lpstr>Алгоритм Бойера-Мура</vt:lpstr>
      <vt:lpstr>Алгоритм Бойера-Мура</vt:lpstr>
      <vt:lpstr>Алгоритм Кнута-Морриса-Пратта</vt:lpstr>
      <vt:lpstr>Алгоритм Кнута-Морриса-Пратта</vt:lpstr>
      <vt:lpstr>Алгоритм Кнута-Морриса-Пратта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</dc:title>
  <dc:creator>Evgueni Petrov</dc:creator>
  <cp:keywords>CTPClassification=CTP_PUBLIC:VisualMarkings=</cp:keywords>
  <cp:lastModifiedBy>Evgenii Petrov</cp:lastModifiedBy>
  <cp:revision>578</cp:revision>
  <dcterms:created xsi:type="dcterms:W3CDTF">2006-06-15T11:25:02Z</dcterms:created>
  <dcterms:modified xsi:type="dcterms:W3CDTF">2020-09-23T20:37:38Z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d9419b66-c11d-4deb-82b3-52a497cacc7b</vt:lpwstr>
  </property>
  <property fmtid="{D5CDD505-2E9C-101B-9397-08002B2CF9AE}" pid="3" name="CTP_TimeStamp">
    <vt:lpwstr>2016-03-08 15:08:39Z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