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77" r:id="rId5"/>
    <p:sldId id="267" r:id="rId6"/>
    <p:sldId id="278" r:id="rId7"/>
    <p:sldId id="280" r:id="rId8"/>
    <p:sldId id="283" r:id="rId9"/>
    <p:sldId id="279" r:id="rId10"/>
    <p:sldId id="289" r:id="rId11"/>
    <p:sldId id="282" r:id="rId12"/>
    <p:sldId id="270" r:id="rId13"/>
    <p:sldId id="271" r:id="rId14"/>
    <p:sldId id="290" r:id="rId15"/>
    <p:sldId id="291" r:id="rId16"/>
    <p:sldId id="287" r:id="rId17"/>
    <p:sldId id="284" r:id="rId18"/>
    <p:sldId id="294" r:id="rId19"/>
    <p:sldId id="293" r:id="rId20"/>
    <p:sldId id="273" r:id="rId21"/>
    <p:sldId id="292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8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репроцессор 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ещё может препроцессор языка Си?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нескольких единиц компиляции в одну</a:t>
            </a:r>
          </a:p>
          <a:p>
            <a:endParaRPr lang="ru-RU" dirty="0" smtClean="0"/>
          </a:p>
          <a:p>
            <a:r>
              <a:rPr lang="ru-RU" dirty="0" smtClean="0"/>
              <a:t>Выбор диапазона строк для дальнейшего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(«условная компиляция»)</a:t>
            </a:r>
          </a:p>
          <a:p>
            <a:endParaRPr lang="ru-RU" dirty="0" smtClean="0"/>
          </a:p>
          <a:p>
            <a:r>
              <a:rPr lang="ru-RU" dirty="0" smtClean="0"/>
              <a:t>Контекстная замена с подстановочными знаками («макро подстановка»)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 языка Си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Директива -- это строка, начинающаяся с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являются входными данными для препроцессора языка Си</a:t>
            </a:r>
          </a:p>
          <a:p>
            <a:endParaRPr lang="ru-RU" dirty="0" smtClean="0"/>
          </a:p>
          <a:p>
            <a:r>
              <a:rPr lang="ru-RU" dirty="0" smtClean="0"/>
              <a:t>Директивы записываются на специальном языке</a:t>
            </a:r>
          </a:p>
          <a:p>
            <a:endParaRPr lang="ru-RU" dirty="0" smtClean="0"/>
          </a:p>
          <a:p>
            <a:r>
              <a:rPr lang="ru-RU" dirty="0" smtClean="0"/>
              <a:t>Грамматика языка директив отличается от грамматики языка Си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 -- последовательность строк единицы </a:t>
            </a:r>
            <a:r>
              <a:rPr lang="ru-RU" dirty="0"/>
              <a:t>компиляции после </a:t>
            </a:r>
            <a:r>
              <a:rPr lang="ru-RU" dirty="0" smtClean="0"/>
              <a:t>замены </a:t>
            </a:r>
            <a:r>
              <a:rPr lang="ru-RU" dirty="0" err="1"/>
              <a:t>триграфов</a:t>
            </a:r>
            <a:r>
              <a:rPr lang="ru-RU" dirty="0"/>
              <a:t>, </a:t>
            </a:r>
            <a:r>
              <a:rPr lang="ru-RU" dirty="0" smtClean="0"/>
              <a:t>склейки </a:t>
            </a:r>
            <a:r>
              <a:rPr lang="ru-RU" dirty="0"/>
              <a:t>строк и </a:t>
            </a:r>
            <a:r>
              <a:rPr lang="ru-RU" dirty="0" smtClean="0"/>
              <a:t>удаления </a:t>
            </a:r>
            <a:r>
              <a:rPr lang="ru-RU" dirty="0"/>
              <a:t>комментариев</a:t>
            </a:r>
          </a:p>
          <a:p>
            <a:r>
              <a:rPr lang="ru-RU" dirty="0" smtClean="0"/>
              <a:t>Выход -- последовательность лексем для компилятора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Пока </a:t>
            </a:r>
            <a:r>
              <a:rPr lang="ru-RU" dirty="0"/>
              <a:t>есть строка С на входе:</a:t>
            </a:r>
          </a:p>
          <a:p>
            <a:pPr lvl="1"/>
            <a:r>
              <a:rPr lang="ru-RU" dirty="0"/>
              <a:t>если С начинается с </a:t>
            </a:r>
            <a:r>
              <a:rPr lang="en-US" dirty="0"/>
              <a:t>#</a:t>
            </a:r>
            <a:r>
              <a:rPr lang="ru-RU" dirty="0"/>
              <a:t>, то обработать </a:t>
            </a:r>
            <a:r>
              <a:rPr lang="ru-RU" dirty="0" smtClean="0"/>
              <a:t>С как директиву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иначе выполнить макро подстановки в С</a:t>
            </a:r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другой единицы компиляции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r>
              <a:rPr lang="en-US" dirty="0" smtClean="0"/>
              <a:t>#include</a:t>
            </a:r>
            <a:r>
              <a:rPr lang="ru-RU" dirty="0" smtClean="0"/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/>
              <a:t>Порядок просмотра директорий, если </a:t>
            </a:r>
            <a:r>
              <a:rPr lang="ru-RU" dirty="0"/>
              <a:t>путь </a:t>
            </a:r>
            <a:r>
              <a:rPr lang="ru-RU" dirty="0" smtClean="0"/>
              <a:t>относительный:</a:t>
            </a:r>
          </a:p>
          <a:p>
            <a:pPr lvl="1"/>
            <a:r>
              <a:rPr lang="ru-RU" dirty="0" smtClean="0"/>
              <a:t>директории со стандартными библиотеками, если использованы </a:t>
            </a:r>
            <a:r>
              <a:rPr lang="en-US" dirty="0" smtClean="0"/>
              <a:t>&lt;&gt;</a:t>
            </a:r>
            <a:endParaRPr lang="ru-RU" dirty="0" smtClean="0"/>
          </a:p>
          <a:p>
            <a:pPr lvl="1"/>
            <a:r>
              <a:rPr lang="ru-RU" dirty="0" smtClean="0"/>
              <a:t>директории, указанные при запуске компилятора (обычно, через </a:t>
            </a:r>
            <a:r>
              <a:rPr lang="ru-RU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директория с единицей компиляции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Последовательность лексем после макро подстановок должна быть либо </a:t>
            </a:r>
            <a:r>
              <a:rPr lang="en-US" dirty="0" smtClean="0"/>
              <a:t>&lt;</a:t>
            </a:r>
            <a:r>
              <a:rPr lang="ru-RU" dirty="0" smtClean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</a:t>
            </a:r>
            <a:r>
              <a:rPr lang="ru-RU" dirty="0" smtClean="0"/>
              <a:t>" путь к файлу </a:t>
            </a:r>
            <a:r>
              <a:rPr lang="ru-RU" dirty="0"/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условие</a:t>
            </a:r>
            <a:br>
              <a:rPr lang="ru-RU" dirty="0" smtClean="0"/>
            </a:br>
            <a:r>
              <a:rPr lang="ru-RU" dirty="0" smtClean="0"/>
              <a:t>текст-1</a:t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smtClean="0"/>
              <a:t>el</a:t>
            </a:r>
            <a:r>
              <a:rPr lang="en-US" dirty="0" smtClean="0"/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текст-0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Ещё варианты:</a:t>
            </a:r>
            <a:endParaRPr lang="en-US" dirty="0" smtClean="0"/>
          </a:p>
          <a:p>
            <a:pPr lvl="1"/>
            <a:r>
              <a:rPr lang="ru-RU" dirty="0" smtClean="0"/>
              <a:t>#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smtClean="0"/>
              <a:t>- #</a:t>
            </a:r>
            <a:r>
              <a:rPr lang="ru-RU" dirty="0" err="1" smtClean="0"/>
              <a:t>endif</a:t>
            </a:r>
            <a:endParaRPr lang="ru-RU" dirty="0" smtClean="0"/>
          </a:p>
          <a:p>
            <a:pPr lvl="1"/>
            <a:r>
              <a:rPr lang="ru-RU" dirty="0" smtClean="0"/>
              <a:t>#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smtClean="0"/>
              <a:t>- #</a:t>
            </a:r>
            <a:r>
              <a:rPr lang="ru-RU" dirty="0" err="1" smtClean="0"/>
              <a:t>el</a:t>
            </a:r>
            <a:r>
              <a:rPr lang="en-US" dirty="0" smtClean="0"/>
              <a:t>if</a:t>
            </a:r>
            <a:r>
              <a:rPr lang="ru-RU" dirty="0" smtClean="0"/>
              <a:t> … - </a:t>
            </a:r>
            <a:r>
              <a:rPr lang="ru-RU" dirty="0"/>
              <a:t>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 smtClean="0"/>
              <a:t>- </a:t>
            </a:r>
            <a:r>
              <a:rPr lang="en-US" dirty="0" smtClean="0"/>
              <a:t>#else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…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текст-1</a:t>
            </a:r>
          </a:p>
          <a:p>
            <a:endParaRPr lang="ru-RU" dirty="0" smtClean="0"/>
          </a:p>
          <a:p>
            <a:r>
              <a:rPr lang="ru-RU" dirty="0" smtClean="0"/>
              <a:t>Иначе </a:t>
            </a:r>
            <a:r>
              <a:rPr lang="ru-RU" dirty="0"/>
              <a:t>добавить в выходную последовательность </a:t>
            </a:r>
            <a:r>
              <a:rPr lang="ru-RU" dirty="0" smtClean="0"/>
              <a:t>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</a:t>
            </a:r>
            <a:r>
              <a:rPr lang="ru-RU" dirty="0" smtClean="0"/>
              <a:t>текст-0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условной компиляции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(pointer)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Запись 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Выражение, построенное с использованием скобок () из следующих лексем:</a:t>
            </a:r>
          </a:p>
          <a:p>
            <a:pPr lvl="1"/>
            <a:r>
              <a:rPr lang="ru-RU" dirty="0" smtClean="0"/>
              <a:t>Целые числа и символы</a:t>
            </a:r>
          </a:p>
          <a:p>
            <a:pPr lvl="1"/>
            <a:r>
              <a:rPr lang="ru-RU" dirty="0" smtClean="0"/>
              <a:t>Имена макросов без параметров или с параметрами</a:t>
            </a:r>
            <a:endParaRPr lang="ru-RU" dirty="0"/>
          </a:p>
          <a:p>
            <a:pPr lvl="2"/>
            <a:r>
              <a:rPr lang="ru-RU" dirty="0" smtClean="0"/>
              <a:t>После макро подстановок должны раскрываться в правильное выражение</a:t>
            </a:r>
          </a:p>
          <a:p>
            <a:pPr lvl="2"/>
            <a:r>
              <a:rPr lang="ru-RU" dirty="0" smtClean="0"/>
              <a:t>Как задавать определение макросов см. далее</a:t>
            </a:r>
            <a:endParaRPr lang="ru-RU" dirty="0"/>
          </a:p>
          <a:p>
            <a:pPr lvl="1"/>
            <a:r>
              <a:rPr lang="ru-RU" dirty="0" smtClean="0"/>
              <a:t>Арифметические</a:t>
            </a:r>
            <a:r>
              <a:rPr lang="ru-RU" dirty="0"/>
              <a:t>, побитовые, </a:t>
            </a:r>
            <a:r>
              <a:rPr lang="ru-RU" dirty="0" smtClean="0"/>
              <a:t>сравнения, логические операторы</a:t>
            </a:r>
            <a:endParaRPr lang="ru-RU" dirty="0"/>
          </a:p>
          <a:p>
            <a:pPr lvl="2"/>
            <a:r>
              <a:rPr lang="ru-RU" dirty="0" smtClean="0"/>
              <a:t>Запись, приоритеты, ассоциативность и правила вычисления как </a:t>
            </a:r>
            <a:r>
              <a:rPr lang="ru-RU" dirty="0"/>
              <a:t>в языке </a:t>
            </a:r>
            <a:r>
              <a:rPr lang="ru-RU" dirty="0" smtClean="0"/>
              <a:t>Си </a:t>
            </a:r>
            <a:endParaRPr lang="ru-RU" dirty="0"/>
          </a:p>
          <a:p>
            <a:pPr lvl="1"/>
            <a:r>
              <a:rPr lang="ru-RU" dirty="0" smtClean="0"/>
              <a:t>Унарный оператор </a:t>
            </a:r>
            <a:r>
              <a:rPr lang="ru-RU" dirty="0" err="1" smtClean="0"/>
              <a:t>defined</a:t>
            </a:r>
            <a:r>
              <a:rPr lang="ru-RU" dirty="0" smtClean="0"/>
              <a:t> макрос</a:t>
            </a:r>
          </a:p>
          <a:p>
            <a:pPr lvl="2"/>
            <a:r>
              <a:rPr lang="ru-RU" dirty="0" smtClean="0"/>
              <a:t>0, если определение макроса не задано; 1 иначе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Макросы и таблица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макрос(парам1, …, парам</a:t>
            </a:r>
            <a:r>
              <a:rPr lang="en-US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ru-RU" dirty="0" smtClean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таблицу макросов 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## B </a:t>
            </a:r>
            <a:r>
              <a:rPr lang="ru-RU" dirty="0" smtClean="0"/>
              <a:t>обозначает конкатенацию фактических значений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 lvl="1"/>
            <a:r>
              <a:rPr lang="en-US" dirty="0" smtClean="0"/>
              <a:t>#A </a:t>
            </a:r>
            <a:r>
              <a:rPr lang="ru-RU" dirty="0" smtClean="0"/>
              <a:t>обозначает строковый литерал, равный фактическому значению </a:t>
            </a:r>
            <a:r>
              <a:rPr lang="en-US" dirty="0" smtClean="0"/>
              <a:t>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Удалить из таблицы макросов запись про макрос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__LINE__</a:t>
            </a:r>
          </a:p>
          <a:p>
            <a:pPr lvl="1"/>
            <a:r>
              <a:rPr lang="ru-RU" dirty="0" smtClean="0"/>
              <a:t>Номер текущей строки (целое)</a:t>
            </a:r>
            <a:endParaRPr lang="en-US" dirty="0" smtClean="0"/>
          </a:p>
          <a:p>
            <a:r>
              <a:rPr lang="en-US" dirty="0" smtClean="0"/>
              <a:t>__FILE__</a:t>
            </a:r>
            <a:endParaRPr lang="ru-RU" dirty="0" smtClean="0"/>
          </a:p>
          <a:p>
            <a:pPr lvl="1"/>
            <a:r>
              <a:rPr lang="ru-RU" dirty="0" smtClean="0"/>
              <a:t>Имя текущего файла (строковый литерал)</a:t>
            </a:r>
            <a:endParaRPr lang="en-US" dirty="0" smtClean="0"/>
          </a:p>
          <a:p>
            <a:r>
              <a:rPr lang="en-US" dirty="0" smtClean="0"/>
              <a:t>__TIME__</a:t>
            </a:r>
            <a:endParaRPr lang="ru-RU" dirty="0" smtClean="0"/>
          </a:p>
          <a:p>
            <a:pPr lvl="1"/>
            <a:r>
              <a:rPr lang="ru-RU" dirty="0" smtClean="0"/>
              <a:t>Время </a:t>
            </a:r>
            <a:r>
              <a:rPr lang="ru-RU" dirty="0"/>
              <a:t> (строковый литерал)</a:t>
            </a:r>
            <a:endParaRPr lang="en-US" dirty="0" smtClean="0"/>
          </a:p>
          <a:p>
            <a:r>
              <a:rPr lang="en-US" dirty="0" smtClean="0"/>
              <a:t>__FUNCTION__</a:t>
            </a:r>
            <a:endParaRPr lang="ru-RU" dirty="0" smtClean="0"/>
          </a:p>
          <a:p>
            <a:pPr lvl="1"/>
            <a:r>
              <a:rPr lang="ru-RU" dirty="0" smtClean="0"/>
              <a:t>Имя текущей функции</a:t>
            </a:r>
            <a:r>
              <a:rPr lang="ru-RU" dirty="0"/>
              <a:t> (строковый литерал)</a:t>
            </a: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определений 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{\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как часть компилятора</a:t>
            </a:r>
          </a:p>
          <a:p>
            <a:r>
              <a:rPr lang="ru-RU" dirty="0" smtClean="0"/>
              <a:t>Этапы работы</a:t>
            </a:r>
            <a:endParaRPr lang="en-US" dirty="0" smtClean="0"/>
          </a:p>
          <a:p>
            <a:r>
              <a:rPr lang="ru-RU" dirty="0" smtClean="0"/>
              <a:t>Алгоритм исполнения директив препроцессора</a:t>
            </a:r>
          </a:p>
          <a:p>
            <a:pPr lvl="1"/>
            <a:r>
              <a:rPr lang="ru-RU" dirty="0" smtClean="0"/>
              <a:t>Условная компиляция</a:t>
            </a:r>
          </a:p>
          <a:p>
            <a:pPr lvl="1"/>
            <a:r>
              <a:rPr lang="ru-RU" dirty="0" smtClean="0"/>
              <a:t>Алгоритм макро подстановки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макро подстановки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 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(macros[token].</a:t>
            </a:r>
            <a:r>
              <a:rPr lang="en-US" sz="2400" dirty="0" err="1" smtClean="0">
                <a:latin typeface="Consolas" panose="020B0609020204030204" pitchFamily="49" charset="0"/>
              </a:rPr>
              <a:t>Params</a:t>
            </a:r>
            <a:r>
              <a:rPr lang="en-US" sz="2400" dirty="0" smtClean="0">
                <a:latin typeface="Consolas" panose="020B0609020204030204" pitchFamily="49" charset="0"/>
              </a:rPr>
              <a:t>, 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ReplaceParamsWithValues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latin typeface="Consolas" panose="020B0609020204030204" pitchFamily="49" charset="0"/>
              </a:rPr>
              <a:t>(token)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904312" y="3861048"/>
            <a:ext cx="2304256" cy="396624"/>
          </a:xfrm>
          <a:prstGeom prst="borderCallout1">
            <a:avLst>
              <a:gd name="adj1" fmla="val 53767"/>
              <a:gd name="adj2" fmla="val -3328"/>
              <a:gd name="adj3" fmla="val 123318"/>
              <a:gd name="adj4" fmla="val -206664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 и выполнить </a:t>
            </a:r>
            <a:r>
              <a:rPr lang="en-US" dirty="0" smtClean="0">
                <a:solidFill>
                  <a:schemeClr val="tx1"/>
                </a:solidFill>
              </a:rPr>
              <a:t>##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9255"/>
              <a:gd name="adj4" fmla="val -176750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600" dirty="0" err="1" smtClean="0"/>
              <a:t>line</a:t>
            </a:r>
            <a:r>
              <a:rPr lang="ru-RU" sz="1600" dirty="0" smtClean="0"/>
              <a:t> — установить служебный макрос </a:t>
            </a:r>
            <a:r>
              <a:rPr lang="en-US" sz="1600" dirty="0" smtClean="0"/>
              <a:t>__LINE__ (</a:t>
            </a:r>
            <a:r>
              <a:rPr lang="ru-RU" sz="1600" dirty="0" smtClean="0"/>
              <a:t>номер текущей строки</a:t>
            </a:r>
            <a:r>
              <a:rPr lang="en-US" sz="1600" dirty="0" smtClean="0"/>
              <a:t> </a:t>
            </a:r>
            <a:r>
              <a:rPr lang="ru-RU" sz="1600" dirty="0" smtClean="0"/>
              <a:t>на входе препроцессора</a:t>
            </a:r>
            <a:r>
              <a:rPr lang="en-US" sz="1600" dirty="0" smtClean="0"/>
              <a:t>)</a:t>
            </a:r>
            <a:r>
              <a:rPr lang="ru-RU" sz="1600" dirty="0" smtClean="0"/>
              <a:t> в заданное значение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/>
              <a:t>error — </a:t>
            </a:r>
            <a:r>
              <a:rPr lang="ru-RU" sz="1600" dirty="0" smtClean="0"/>
              <a:t>завершить работу с ошибкой</a:t>
            </a:r>
            <a:endParaRPr lang="en-US" sz="1600" dirty="0" smtClean="0"/>
          </a:p>
          <a:p>
            <a:endParaRPr lang="ru-RU" sz="1600" dirty="0"/>
          </a:p>
          <a:p>
            <a:r>
              <a:rPr lang="ru-RU" sz="1600" dirty="0"/>
              <a:t>pragma </a:t>
            </a:r>
            <a:r>
              <a:rPr lang="ru-RU" sz="1600" dirty="0" smtClean="0"/>
              <a:t>— </a:t>
            </a:r>
            <a:r>
              <a:rPr lang="en-US" sz="1600" dirty="0" smtClean="0"/>
              <a:t>implementation-specific </a:t>
            </a:r>
            <a:r>
              <a:rPr lang="ru-RU" sz="1600" dirty="0" smtClean="0"/>
              <a:t>действия на основе текста, следующего за директивой </a:t>
            </a:r>
            <a:r>
              <a:rPr lang="en-US" sz="1600" dirty="0" smtClean="0"/>
              <a:t>pragma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2019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2019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2019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Препроцессор как часть компилятора</a:t>
            </a:r>
          </a:p>
          <a:p>
            <a:r>
              <a:rPr lang="ru-RU" dirty="0"/>
              <a:t>Этапы работы</a:t>
            </a:r>
            <a:endParaRPr lang="en-US" dirty="0"/>
          </a:p>
          <a:p>
            <a:r>
              <a:rPr lang="ru-RU" dirty="0" smtClean="0"/>
              <a:t>Алгоритм </a:t>
            </a:r>
            <a:r>
              <a:rPr lang="ru-RU" dirty="0"/>
              <a:t>исполнения директив </a:t>
            </a:r>
            <a:r>
              <a:rPr lang="ru-RU" dirty="0" smtClean="0"/>
              <a:t>препроцессора</a:t>
            </a:r>
            <a:endParaRPr lang="ru-RU" dirty="0"/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Dennis Ritchie</a:t>
            </a:r>
          </a:p>
          <a:p>
            <a:pPr lvl="1"/>
            <a:r>
              <a:rPr lang="ru-RU" dirty="0" smtClean="0"/>
              <a:t>Язык для разработки ОС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1969-1973, Bell Laboratories</a:t>
            </a:r>
            <a:r>
              <a:rPr lang="ru-RU" dirty="0" smtClean="0"/>
              <a:t>, США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Стандарты</a:t>
            </a:r>
          </a:p>
          <a:p>
            <a:pPr lvl="1"/>
            <a:r>
              <a:rPr lang="en-US" dirty="0" smtClean="0"/>
              <a:t>ANSI</a:t>
            </a:r>
            <a:r>
              <a:rPr lang="ru-RU" dirty="0" smtClean="0"/>
              <a:t> (С89)</a:t>
            </a:r>
          </a:p>
          <a:p>
            <a:pPr lvl="1"/>
            <a:r>
              <a:rPr lang="ru-RU" dirty="0" smtClean="0"/>
              <a:t>С99 – описание переменных не в начале блока, массивы переменной длины</a:t>
            </a:r>
            <a:r>
              <a:rPr lang="en-US" dirty="0" smtClean="0"/>
              <a:t>, …</a:t>
            </a:r>
            <a:endParaRPr lang="ru-RU" dirty="0" smtClean="0"/>
          </a:p>
          <a:p>
            <a:pPr lvl="1"/>
            <a:r>
              <a:rPr lang="ru-RU" dirty="0" smtClean="0"/>
              <a:t>С11 – параллелизм, полиморфизм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Программа на Си -- одна или несколько единиц компиляции (файлов)</a:t>
            </a:r>
          </a:p>
          <a:p>
            <a:endParaRPr lang="en-US" sz="4000" dirty="0" smtClean="0"/>
          </a:p>
          <a:p>
            <a:r>
              <a:rPr lang="ru-RU" sz="4000" dirty="0" smtClean="0"/>
              <a:t>Стадии </a:t>
            </a:r>
            <a:r>
              <a:rPr lang="ru-RU" sz="4000" dirty="0"/>
              <a:t>работы компилятора</a:t>
            </a:r>
          </a:p>
          <a:p>
            <a:pPr lvl="1"/>
            <a:r>
              <a:rPr lang="ru-RU" sz="3600" dirty="0"/>
              <a:t>Формирование лексем (в том числе работа </a:t>
            </a:r>
            <a:r>
              <a:rPr lang="ru-RU" sz="3600" b="1" dirty="0"/>
              <a:t>препроцессора</a:t>
            </a:r>
            <a:r>
              <a:rPr lang="ru-RU" sz="3600" dirty="0"/>
              <a:t>)</a:t>
            </a:r>
          </a:p>
          <a:p>
            <a:pPr lvl="1"/>
            <a:r>
              <a:rPr lang="ru-RU" sz="3600" dirty="0"/>
              <a:t>Синтаксический анализ</a:t>
            </a:r>
          </a:p>
          <a:p>
            <a:pPr lvl="1"/>
            <a:r>
              <a:rPr lang="ru-RU" sz="3600" dirty="0"/>
              <a:t>Семантический анализ</a:t>
            </a:r>
          </a:p>
          <a:p>
            <a:pPr lvl="1"/>
            <a:r>
              <a:rPr lang="ru-RU" sz="3600" dirty="0"/>
              <a:t>Оптимизация</a:t>
            </a:r>
          </a:p>
          <a:p>
            <a:pPr lvl="1"/>
            <a:r>
              <a:rPr lang="ru-RU" sz="3600" dirty="0"/>
              <a:t>Генерация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77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компиляции </a:t>
            </a:r>
            <a:r>
              <a:rPr lang="ru-RU" dirty="0" smtClean="0"/>
              <a:t>в последовательность лексем языка Си</a:t>
            </a:r>
          </a:p>
          <a:p>
            <a:pPr lvl="1"/>
            <a:r>
              <a:rPr lang="ru-RU" dirty="0" smtClean="0"/>
              <a:t>Препроцессор </a:t>
            </a:r>
            <a:r>
              <a:rPr lang="en-US" dirty="0" smtClean="0"/>
              <a:t>GNU</a:t>
            </a:r>
            <a:r>
              <a:rPr lang="ru-RU" dirty="0" smtClean="0"/>
              <a:t> С -- библиотека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lvl="1"/>
            <a:r>
              <a:rPr lang="ru-RU" dirty="0" smtClean="0"/>
              <a:t>Замена триграфов</a:t>
            </a:r>
          </a:p>
          <a:p>
            <a:pPr lvl="1"/>
            <a:r>
              <a:rPr lang="ru-RU" dirty="0" smtClean="0"/>
              <a:t>Склеивание строк</a:t>
            </a:r>
          </a:p>
          <a:p>
            <a:pPr lvl="1"/>
            <a:r>
              <a:rPr lang="ru-RU" dirty="0" smtClean="0"/>
              <a:t>Удаление комментариев</a:t>
            </a:r>
          </a:p>
          <a:p>
            <a:pPr lvl="1"/>
            <a:r>
              <a:rPr lang="ru-RU" dirty="0" smtClean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Триграфами языка Си называются следующие последовательности символов, начинающиеся с ??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Обычно </a:t>
            </a:r>
            <a:r>
              <a:rPr lang="ru-RU" dirty="0"/>
              <a:t>обработка </a:t>
            </a:r>
            <a:r>
              <a:rPr lang="ru-RU" dirty="0" err="1"/>
              <a:t>триграфов</a:t>
            </a:r>
            <a:r>
              <a:rPr lang="ru-RU" dirty="0"/>
              <a:t> </a:t>
            </a:r>
            <a:r>
              <a:rPr lang="ru-RU" dirty="0" smtClean="0"/>
              <a:t>отключена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48760"/>
              </p:ext>
            </p:extLst>
          </p:nvPr>
        </p:nvGraphicFramePr>
        <p:xfrm>
          <a:off x="609600" y="2996952"/>
          <a:ext cx="1097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Триграф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include 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                   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#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??&lt;                                      		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{          */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??);                   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[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 ]      */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n??(4??)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(??-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??</a:t>
            </a:r>
            <a:r>
              <a:rPr lang="pt-BR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1 ??! 2); </a:t>
            </a:r>
            <a:r>
              <a:rPr lang="ru-RU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/*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~, ^ и|    */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"%c??/n"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n??(4??));            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800" dirty="0">
                <a:solidFill>
                  <a:srgbClr val="008000"/>
                </a:solidFill>
                <a:latin typeface="Consolas" panose="020B0609020204030204" pitchFamily="49" charset="0"/>
              </a:rPr>
              <a:t>??/ = \    */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??&gt; </a:t>
            </a:r>
            <a:endParaRPr lang="ru-R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Склеивание строк, удаление 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Строка единицы компиляции,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строкой</a:t>
            </a:r>
          </a:p>
          <a:p>
            <a:endParaRPr lang="ru-RU" dirty="0" smtClean="0"/>
          </a:p>
          <a:p>
            <a:r>
              <a:rPr lang="ru-RU" dirty="0" smtClean="0"/>
              <a:t>Символы единицы компиляции, образующие </a:t>
            </a:r>
            <a:r>
              <a:rPr lang="ru-RU" smtClean="0"/>
              <a:t>комментарий на языке </a:t>
            </a:r>
            <a:r>
              <a:rPr lang="ru-RU" dirty="0" smtClean="0"/>
              <a:t>Си, не включаются в выходную последовательность лексем языка Си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Будет ли исполнена следующая строка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????????????????/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ru-RU" dirty="0" smtClean="0"/>
          </a:p>
          <a:p>
            <a:r>
              <a:rPr lang="ru-RU" dirty="0" smtClean="0"/>
              <a:t>Если включена обработка </a:t>
            </a:r>
            <a:r>
              <a:rPr lang="ru-RU" dirty="0" err="1" smtClean="0"/>
              <a:t>триграфов</a:t>
            </a:r>
            <a:r>
              <a:rPr lang="ru-RU" dirty="0" smtClean="0"/>
              <a:t>, то не будет:</a:t>
            </a:r>
          </a:p>
          <a:p>
            <a:pPr lvl="1"/>
            <a:r>
              <a:rPr lang="ru-RU" dirty="0" smtClean="0"/>
              <a:t>??/ </a:t>
            </a:r>
            <a:r>
              <a:rPr lang="ru-RU" dirty="0"/>
              <a:t>будет проинтерпретирован как </a:t>
            </a:r>
            <a:r>
              <a:rPr lang="ru-RU" dirty="0" smtClean="0"/>
              <a:t>\ </a:t>
            </a:r>
            <a:r>
              <a:rPr lang="ru-RU" dirty="0"/>
              <a:t>в конце строки и продлит комментарий на следующую </a:t>
            </a:r>
            <a:r>
              <a:rPr lang="ru-RU" dirty="0" smtClean="0"/>
              <a:t>строку</a:t>
            </a:r>
          </a:p>
          <a:p>
            <a:pPr lvl="1"/>
            <a:r>
              <a:rPr lang="ru-RU" dirty="0" smtClean="0"/>
              <a:t>a++ будет воспринято как комментарий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17266</TotalTime>
  <Words>1042</Words>
  <Application>Microsoft Office PowerPoint</Application>
  <PresentationFormat>Широкоэкранный</PresentationFormat>
  <Paragraphs>258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Общие сведения о языке Си</vt:lpstr>
      <vt:lpstr>Лексика языка Си</vt:lpstr>
      <vt:lpstr>Препроцессор языка Си</vt:lpstr>
      <vt:lpstr>Триграфы языка Си</vt:lpstr>
      <vt:lpstr>Пример использования триграфов</vt:lpstr>
      <vt:lpstr>Склеивание строк, удаление комментариев</vt:lpstr>
      <vt:lpstr>Пример препроцессирования</vt:lpstr>
      <vt:lpstr>Что ещё может препроцессор языка Си?</vt:lpstr>
      <vt:lpstr>Директивы препроцессора языка Си</vt:lpstr>
      <vt:lpstr>Алгоритм исполнения директив препроцессора</vt:lpstr>
      <vt:lpstr>Использование другой единицы компиляции</vt:lpstr>
      <vt:lpstr>Условная компиляция</vt:lpstr>
      <vt:lpstr>Примеры условной компиляции</vt:lpstr>
      <vt:lpstr>Запись условий в директивах #if и #elif</vt:lpstr>
      <vt:lpstr>Макросы и таблица макросов</vt:lpstr>
      <vt:lpstr>Служебные макросы</vt:lpstr>
      <vt:lpstr>Примеры определений макросов</vt:lpstr>
      <vt:lpstr>Алгоритм макро подстановки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160</cp:revision>
  <dcterms:created xsi:type="dcterms:W3CDTF">2012-04-19T03:58:25Z</dcterms:created>
  <dcterms:modified xsi:type="dcterms:W3CDTF">2019-04-11T12:12:34Z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