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90" r:id="rId5"/>
    <p:sldId id="291" r:id="rId6"/>
    <p:sldId id="292" r:id="rId7"/>
    <p:sldId id="293" r:id="rId8"/>
    <p:sldId id="265" r:id="rId9"/>
    <p:sldId id="294" r:id="rId10"/>
    <p:sldId id="295" r:id="rId11"/>
    <p:sldId id="296" r:id="rId12"/>
    <p:sldId id="297" r:id="rId13"/>
    <p:sldId id="262" r:id="rId14"/>
    <p:sldId id="298" r:id="rId15"/>
    <p:sldId id="299" r:id="rId16"/>
    <p:sldId id="300" r:id="rId17"/>
    <p:sldId id="301" r:id="rId18"/>
    <p:sldId id="302" r:id="rId19"/>
    <p:sldId id="263" r:id="rId20"/>
    <p:sldId id="303" r:id="rId21"/>
    <p:sldId id="304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259" r:id="rId30"/>
    <p:sldId id="313" r:id="rId31"/>
    <p:sldId id="314" r:id="rId32"/>
    <p:sldId id="315" r:id="rId33"/>
    <p:sldId id="319" r:id="rId34"/>
    <p:sldId id="316" r:id="rId35"/>
    <p:sldId id="317" r:id="rId36"/>
    <p:sldId id="318" r:id="rId37"/>
    <p:sldId id="267" r:id="rId38"/>
    <p:sldId id="320" r:id="rId39"/>
    <p:sldId id="321" r:id="rId40"/>
    <p:sldId id="322" r:id="rId41"/>
    <p:sldId id="323" r:id="rId42"/>
    <p:sldId id="324" r:id="rId43"/>
    <p:sldId id="268" r:id="rId44"/>
    <p:sldId id="325" r:id="rId45"/>
    <p:sldId id="327" r:id="rId46"/>
    <p:sldId id="326" r:id="rId47"/>
    <p:sldId id="269" r:id="rId48"/>
    <p:sldId id="328" r:id="rId49"/>
    <p:sldId id="329" r:id="rId50"/>
    <p:sldId id="330" r:id="rId51"/>
    <p:sldId id="331" r:id="rId52"/>
    <p:sldId id="270" r:id="rId53"/>
    <p:sldId id="332" r:id="rId54"/>
    <p:sldId id="333" r:id="rId55"/>
    <p:sldId id="334" r:id="rId56"/>
    <p:sldId id="335" r:id="rId57"/>
    <p:sldId id="336" r:id="rId58"/>
    <p:sldId id="337" r:id="rId59"/>
    <p:sldId id="271" r:id="rId60"/>
    <p:sldId id="338" r:id="rId61"/>
    <p:sldId id="339" r:id="rId62"/>
    <p:sldId id="340" r:id="rId63"/>
    <p:sldId id="341" r:id="rId64"/>
    <p:sldId id="342" r:id="rId65"/>
    <p:sldId id="343" r:id="rId66"/>
    <p:sldId id="344" r:id="rId67"/>
    <p:sldId id="345" r:id="rId68"/>
    <p:sldId id="346" r:id="rId69"/>
    <p:sldId id="348" r:id="rId70"/>
    <p:sldId id="258" r:id="rId71"/>
    <p:sldId id="347" r:id="rId72"/>
    <p:sldId id="349" r:id="rId73"/>
    <p:sldId id="273" r:id="rId74"/>
    <p:sldId id="350" r:id="rId75"/>
    <p:sldId id="351" r:id="rId76"/>
    <p:sldId id="352" r:id="rId77"/>
    <p:sldId id="353" r:id="rId78"/>
    <p:sldId id="354" r:id="rId79"/>
    <p:sldId id="272" r:id="rId80"/>
    <p:sldId id="355" r:id="rId81"/>
    <p:sldId id="356" r:id="rId82"/>
    <p:sldId id="357" r:id="rId83"/>
    <p:sldId id="358" r:id="rId84"/>
    <p:sldId id="359" r:id="rId85"/>
    <p:sldId id="360" r:id="rId86"/>
    <p:sldId id="285" r:id="rId87"/>
    <p:sldId id="361" r:id="rId88"/>
    <p:sldId id="362" r:id="rId89"/>
    <p:sldId id="363" r:id="rId90"/>
    <p:sldId id="364" r:id="rId91"/>
    <p:sldId id="365" r:id="rId92"/>
    <p:sldId id="366" r:id="rId93"/>
    <p:sldId id="274" r:id="rId94"/>
    <p:sldId id="367" r:id="rId95"/>
    <p:sldId id="368" r:id="rId96"/>
    <p:sldId id="369" r:id="rId97"/>
    <p:sldId id="370" r:id="rId98"/>
    <p:sldId id="371" r:id="rId99"/>
    <p:sldId id="372" r:id="rId100"/>
    <p:sldId id="284" r:id="rId101"/>
    <p:sldId id="373" r:id="rId102"/>
    <p:sldId id="374" r:id="rId103"/>
    <p:sldId id="375" r:id="rId104"/>
    <p:sldId id="280" r:id="rId105"/>
    <p:sldId id="388" r:id="rId106"/>
    <p:sldId id="389" r:id="rId107"/>
    <p:sldId id="390" r:id="rId108"/>
    <p:sldId id="391" r:id="rId109"/>
    <p:sldId id="392" r:id="rId110"/>
    <p:sldId id="396" r:id="rId111"/>
    <p:sldId id="381" r:id="rId112"/>
    <p:sldId id="393" r:id="rId113"/>
    <p:sldId id="394" r:id="rId114"/>
    <p:sldId id="395" r:id="rId115"/>
    <p:sldId id="386" r:id="rId116"/>
    <p:sldId id="387" r:id="rId117"/>
    <p:sldId id="276" r:id="rId118"/>
    <p:sldId id="397" r:id="rId119"/>
    <p:sldId id="398" r:id="rId120"/>
    <p:sldId id="399" r:id="rId121"/>
    <p:sldId id="286" r:id="rId122"/>
    <p:sldId id="400" r:id="rId123"/>
    <p:sldId id="401" r:id="rId124"/>
    <p:sldId id="402" r:id="rId125"/>
    <p:sldId id="403" r:id="rId126"/>
    <p:sldId id="404" r:id="rId127"/>
    <p:sldId id="405" r:id="rId128"/>
    <p:sldId id="279" r:id="rId129"/>
    <p:sldId id="406" r:id="rId130"/>
    <p:sldId id="407" r:id="rId131"/>
    <p:sldId id="408" r:id="rId132"/>
    <p:sldId id="409" r:id="rId133"/>
    <p:sldId id="410" r:id="rId134"/>
    <p:sldId id="277" r:id="rId135"/>
    <p:sldId id="420" r:id="rId136"/>
    <p:sldId id="421" r:id="rId137"/>
    <p:sldId id="422" r:id="rId138"/>
    <p:sldId id="423" r:id="rId139"/>
    <p:sldId id="424" r:id="rId140"/>
    <p:sldId id="416" r:id="rId141"/>
    <p:sldId id="417" r:id="rId142"/>
    <p:sldId id="418" r:id="rId143"/>
    <p:sldId id="419" r:id="rId144"/>
    <p:sldId id="425" r:id="rId145"/>
    <p:sldId id="278" r:id="rId146"/>
    <p:sldId id="426" r:id="rId147"/>
    <p:sldId id="427" r:id="rId148"/>
    <p:sldId id="428" r:id="rId149"/>
    <p:sldId id="429" r:id="rId150"/>
    <p:sldId id="430" r:id="rId151"/>
    <p:sldId id="431" r:id="rId152"/>
    <p:sldId id="432" r:id="rId153"/>
    <p:sldId id="433" r:id="rId154"/>
    <p:sldId id="434" r:id="rId155"/>
    <p:sldId id="435" r:id="rId156"/>
    <p:sldId id="436" r:id="rId157"/>
    <p:sldId id="281" r:id="rId158"/>
    <p:sldId id="437" r:id="rId159"/>
    <p:sldId id="438" r:id="rId160"/>
    <p:sldId id="439" r:id="rId161"/>
    <p:sldId id="440" r:id="rId162"/>
    <p:sldId id="441" r:id="rId163"/>
    <p:sldId id="442" r:id="rId164"/>
    <p:sldId id="443" r:id="rId165"/>
    <p:sldId id="444" r:id="rId166"/>
    <p:sldId id="283" r:id="rId167"/>
    <p:sldId id="445" r:id="rId168"/>
    <p:sldId id="446" r:id="rId169"/>
    <p:sldId id="447" r:id="rId170"/>
    <p:sldId id="448" r:id="rId171"/>
    <p:sldId id="449" r:id="rId172"/>
    <p:sldId id="450" r:id="rId173"/>
    <p:sldId id="451" r:id="rId174"/>
    <p:sldId id="452" r:id="rId175"/>
    <p:sldId id="453" r:id="rId176"/>
    <p:sldId id="287" r:id="rId177"/>
    <p:sldId id="454" r:id="rId178"/>
    <p:sldId id="455" r:id="rId179"/>
    <p:sldId id="456" r:id="rId180"/>
    <p:sldId id="457" r:id="rId181"/>
    <p:sldId id="458" r:id="rId182"/>
    <p:sldId id="459" r:id="rId183"/>
    <p:sldId id="460" r:id="rId184"/>
    <p:sldId id="461" r:id="rId185"/>
    <p:sldId id="462" r:id="rId186"/>
    <p:sldId id="463" r:id="rId187"/>
    <p:sldId id="464" r:id="rId188"/>
    <p:sldId id="465" r:id="rId189"/>
    <p:sldId id="467" r:id="rId190"/>
    <p:sldId id="466" r:id="rId191"/>
    <p:sldId id="282" r:id="rId192"/>
    <p:sldId id="468" r:id="rId193"/>
    <p:sldId id="469" r:id="rId194"/>
    <p:sldId id="470" r:id="rId195"/>
    <p:sldId id="471" r:id="rId196"/>
    <p:sldId id="472" r:id="rId197"/>
    <p:sldId id="473" r:id="rId198"/>
    <p:sldId id="288" r:id="rId199"/>
    <p:sldId id="474" r:id="rId200"/>
    <p:sldId id="487" r:id="rId201"/>
    <p:sldId id="475" r:id="rId202"/>
    <p:sldId id="476" r:id="rId203"/>
    <p:sldId id="477" r:id="rId204"/>
    <p:sldId id="478" r:id="rId205"/>
    <p:sldId id="479" r:id="rId206"/>
    <p:sldId id="480" r:id="rId207"/>
    <p:sldId id="481" r:id="rId208"/>
    <p:sldId id="482" r:id="rId209"/>
    <p:sldId id="483" r:id="rId210"/>
    <p:sldId id="484" r:id="rId211"/>
    <p:sldId id="485" r:id="rId212"/>
    <p:sldId id="486" r:id="rId213"/>
    <p:sldId id="289" r:id="rId214"/>
    <p:sldId id="488" r:id="rId215"/>
    <p:sldId id="489" r:id="rId216"/>
    <p:sldId id="495" r:id="rId217"/>
    <p:sldId id="496" r:id="rId218"/>
    <p:sldId id="490" r:id="rId219"/>
    <p:sldId id="491" r:id="rId220"/>
    <p:sldId id="492" r:id="rId221"/>
    <p:sldId id="493" r:id="rId222"/>
    <p:sldId id="260" r:id="rId2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14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presProps" Target="pres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FC4-74B2-4B01-8FD4-F9A82C1BFAA6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2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FC4-74B2-4B01-8FD4-F9A82C1BFAA6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75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FC4-74B2-4B01-8FD4-F9A82C1BFAA6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FC4-74B2-4B01-8FD4-F9A82C1BFAA6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1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FC4-74B2-4B01-8FD4-F9A82C1BFAA6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05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FC4-74B2-4B01-8FD4-F9A82C1BFAA6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67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FC4-74B2-4B01-8FD4-F9A82C1BFAA6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38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FC4-74B2-4B01-8FD4-F9A82C1BFAA6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8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FC4-74B2-4B01-8FD4-F9A82C1BFAA6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60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FC4-74B2-4B01-8FD4-F9A82C1BFAA6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38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FC4-74B2-4B01-8FD4-F9A82C1BFAA6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5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DFC4-74B2-4B01-8FD4-F9A82C1BFAA6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75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//commons.wikimedia.org/wiki/File:Peternaur.JPG?uselang=ru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Peter_Naur" TargetMode="External"/><Relationship Id="rId5" Type="http://schemas.openxmlformats.org/officeDocument/2006/relationships/hyperlink" Target="https://en.wikipedia.org/wiki/John_Backus" TargetMode="Externa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//commons.wikimedia.org/wiki/File:Peternaur.JPG?uselang=ru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Peter_Naur" TargetMode="External"/><Relationship Id="rId5" Type="http://schemas.openxmlformats.org/officeDocument/2006/relationships/hyperlink" Target="https://en.wikipedia.org/wiki/John_Backus" TargetMode="Externa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//commons.wikimedia.org/wiki/File:Peternaur.JPG?uselang=ru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Peter_Naur" TargetMode="External"/><Relationship Id="rId5" Type="http://schemas.openxmlformats.org/officeDocument/2006/relationships/hyperlink" Target="https://en.wikipedia.org/wiki/John_Backus" TargetMode="Externa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//commons.wikimedia.org/wiki/File:Peternaur.JPG?uselang=ru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Peter_Naur" TargetMode="External"/><Relationship Id="rId5" Type="http://schemas.openxmlformats.org/officeDocument/2006/relationships/hyperlink" Target="https://en.wikipedia.org/wiki/John_Backus" TargetMode="Externa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am_Chomsk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//commons.wikimedia.org/wiki/File:Peternaur.JPG?uselang=ru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Peter_Naur" TargetMode="External"/><Relationship Id="rId5" Type="http://schemas.openxmlformats.org/officeDocument/2006/relationships/hyperlink" Target="https://en.wikipedia.org/wiki/John_Backus" TargetMode="Externa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am_Chomsk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am_Chomsk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am_Chomsk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Элементы теории формальных языков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9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БНФ – форма Бекуса-Наура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Описание синтаксиса языков программирования</a:t>
            </a:r>
          </a:p>
          <a:p>
            <a:endParaRPr lang="ru-RU" dirty="0" smtClean="0"/>
          </a:p>
          <a:p>
            <a:r>
              <a:rPr lang="ru-RU" dirty="0" smtClean="0"/>
              <a:t>Терминальные символы</a:t>
            </a:r>
          </a:p>
          <a:p>
            <a:pPr lvl="1"/>
            <a:r>
              <a:rPr lang="ru-RU" dirty="0" smtClean="0"/>
              <a:t>Пишутся как есть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Нетерминальные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Пишутся в угловых скобках </a:t>
            </a:r>
            <a:r>
              <a:rPr lang="en-US" dirty="0" smtClean="0">
                <a:solidFill>
                  <a:schemeClr val="bg1"/>
                </a:solidFill>
              </a:rPr>
              <a:t>&lt;&gt;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Правила вида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нетерминальный символ </a:t>
            </a:r>
            <a:r>
              <a:rPr lang="ru-RU" dirty="0">
                <a:solidFill>
                  <a:schemeClr val="bg1"/>
                </a:solidFill>
              </a:rPr>
              <a:t>::=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последовательность </a:t>
            </a:r>
            <a:r>
              <a:rPr lang="ru-RU" dirty="0">
                <a:solidFill>
                  <a:schemeClr val="bg1"/>
                </a:solidFill>
              </a:rPr>
              <a:t>символов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|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последовательность символов 2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| . . 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|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последовательность </a:t>
            </a:r>
            <a:r>
              <a:rPr lang="ru-RU" dirty="0">
                <a:solidFill>
                  <a:schemeClr val="bg1"/>
                </a:solidFill>
              </a:rPr>
              <a:t>символов </a:t>
            </a:r>
            <a:r>
              <a:rPr lang="ru-RU" dirty="0" smtClean="0">
                <a:solidFill>
                  <a:schemeClr val="bg1"/>
                </a:solidFill>
              </a:rPr>
              <a:t>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3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грамматик 2-го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Палиндромы для алфавита 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Терминалы = А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Нетерминалы</a:t>
            </a:r>
            <a:r>
              <a:rPr lang="ru-RU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{ S 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Правила = </a:t>
            </a:r>
            <a:r>
              <a:rPr lang="en-US" dirty="0" smtClean="0">
                <a:solidFill>
                  <a:schemeClr val="bg1"/>
                </a:solidFill>
              </a:rPr>
              <a:t>{ S </a:t>
            </a:r>
            <a:r>
              <a:rPr lang="en-US" dirty="0" smtClean="0">
                <a:solidFill>
                  <a:schemeClr val="bg1"/>
                </a:solidFill>
              </a:rPr>
              <a:t>--&gt; </a:t>
            </a:r>
            <a:r>
              <a:rPr lang="el-GR" dirty="0" smtClean="0">
                <a:solidFill>
                  <a:schemeClr val="bg1"/>
                </a:solidFill>
                <a:cs typeface="Arial" panose="020B0604020202020204" pitchFamily="34" charset="0"/>
              </a:rPr>
              <a:t>α</a:t>
            </a:r>
            <a:r>
              <a:rPr lang="en-US" dirty="0">
                <a:solidFill>
                  <a:schemeClr val="bg1"/>
                </a:solidFill>
              </a:rPr>
              <a:t> S </a:t>
            </a:r>
            <a:r>
              <a:rPr lang="el-GR" dirty="0" smtClean="0">
                <a:solidFill>
                  <a:schemeClr val="bg1"/>
                </a:solidFill>
                <a:cs typeface="Arial" panose="020B0604020202020204" pitchFamily="34" charset="0"/>
              </a:rPr>
              <a:t>α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| </a:t>
            </a:r>
            <a:r>
              <a:rPr lang="el-GR" dirty="0" smtClean="0">
                <a:solidFill>
                  <a:schemeClr val="bg1"/>
                </a:solidFill>
                <a:cs typeface="Arial" panose="020B0604020202020204" pitchFamily="34" charset="0"/>
              </a:rPr>
              <a:t>α </a:t>
            </a:r>
            <a:r>
              <a:rPr lang="el-GR" dirty="0" smtClean="0">
                <a:solidFill>
                  <a:schemeClr val="bg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А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 }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Вложенные скобки</a:t>
            </a:r>
            <a:endParaRPr lang="en-US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Терминалы =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(, 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err="1">
                <a:solidFill>
                  <a:schemeClr val="bg1"/>
                </a:solidFill>
              </a:rPr>
              <a:t>Нетерминалы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 S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Правила</a:t>
            </a:r>
            <a:endParaRPr lang="ru-RU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S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endParaRPr lang="ru-RU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S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(S)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--&gt;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Арифметические выражения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Терминалы =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{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+, -, *, /, (, ), x}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Нетерминалы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 =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{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E, S, M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}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Правила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E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E +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S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E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E –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S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E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S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S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S *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M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S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S /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M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S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M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M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E)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M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x</a:t>
            </a:r>
            <a:b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</a:b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грамматик 2-го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Палиндромы для алфавита А</a:t>
            </a:r>
          </a:p>
          <a:p>
            <a:pPr lvl="1"/>
            <a:r>
              <a:rPr lang="ru-RU" dirty="0" smtClean="0"/>
              <a:t>Терминалы = А</a:t>
            </a:r>
          </a:p>
          <a:p>
            <a:pPr lvl="1"/>
            <a:r>
              <a:rPr lang="ru-RU" dirty="0" err="1" smtClean="0"/>
              <a:t>Нетерминалы</a:t>
            </a:r>
            <a:r>
              <a:rPr lang="ru-RU" dirty="0" smtClean="0"/>
              <a:t> = </a:t>
            </a:r>
            <a:r>
              <a:rPr lang="en-US" dirty="0" smtClean="0"/>
              <a:t>{ S }</a:t>
            </a:r>
            <a:endParaRPr lang="ru-RU" dirty="0" smtClean="0"/>
          </a:p>
          <a:p>
            <a:pPr lvl="1"/>
            <a:r>
              <a:rPr lang="ru-RU" dirty="0" smtClean="0"/>
              <a:t>Правила = </a:t>
            </a:r>
            <a:r>
              <a:rPr lang="en-US" dirty="0" smtClean="0"/>
              <a:t>{ S </a:t>
            </a:r>
            <a:r>
              <a:rPr lang="en-US" dirty="0" smtClean="0"/>
              <a:t>--&gt; </a:t>
            </a:r>
            <a:r>
              <a:rPr lang="el-GR" dirty="0" smtClean="0">
                <a:cs typeface="Arial" panose="020B0604020202020204" pitchFamily="34" charset="0"/>
              </a:rPr>
              <a:t>α</a:t>
            </a:r>
            <a:r>
              <a:rPr lang="en-US" dirty="0"/>
              <a:t> S </a:t>
            </a:r>
            <a:r>
              <a:rPr lang="el-GR" dirty="0" smtClean="0">
                <a:cs typeface="Arial" panose="020B0604020202020204" pitchFamily="34" charset="0"/>
              </a:rPr>
              <a:t>α</a:t>
            </a:r>
            <a:r>
              <a:rPr lang="ru-RU" dirty="0" smtClean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| </a:t>
            </a:r>
            <a:r>
              <a:rPr lang="el-GR" dirty="0" smtClean="0">
                <a:cs typeface="Arial" panose="020B0604020202020204" pitchFamily="34" charset="0"/>
              </a:rPr>
              <a:t>α </a:t>
            </a:r>
            <a:r>
              <a:rPr lang="el-GR" dirty="0" smtClean="0"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ru-RU" dirty="0" smtClean="0">
                <a:cs typeface="Arial" panose="020B0604020202020204" pitchFamily="34" charset="0"/>
              </a:rPr>
              <a:t>А</a:t>
            </a:r>
            <a:r>
              <a:rPr lang="en-US" dirty="0" smtClean="0">
                <a:cs typeface="Arial" panose="020B0604020202020204" pitchFamily="34" charset="0"/>
              </a:rPr>
              <a:t> }</a:t>
            </a:r>
            <a:endParaRPr lang="ru-RU" dirty="0" smtClean="0">
              <a:cs typeface="Arial" panose="020B0604020202020204" pitchFamily="34" charset="0"/>
            </a:endParaRPr>
          </a:p>
          <a:p>
            <a:endParaRPr lang="ru-RU" dirty="0" smtClean="0"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Вложенные скобки</a:t>
            </a:r>
            <a:endParaRPr lang="en-US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Терминалы =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(, 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err="1">
                <a:solidFill>
                  <a:schemeClr val="bg1"/>
                </a:solidFill>
              </a:rPr>
              <a:t>Нетерминалы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 S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Правила</a:t>
            </a:r>
            <a:endParaRPr lang="ru-RU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S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endParaRPr lang="ru-RU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S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(S)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--&gt;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Арифметические выражения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Терминалы =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{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+, -, *, /, (, ), x}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Нетерминалы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 =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{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E, S, M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}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Правила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E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E +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S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E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E –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S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E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S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S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S *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M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S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S /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M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S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M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M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E)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M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x</a:t>
            </a:r>
            <a:b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</a:b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грамматик 2-го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Палиндромы для алфавита А</a:t>
            </a:r>
          </a:p>
          <a:p>
            <a:pPr lvl="1"/>
            <a:r>
              <a:rPr lang="ru-RU" dirty="0" smtClean="0"/>
              <a:t>Терминалы = А</a:t>
            </a:r>
          </a:p>
          <a:p>
            <a:pPr lvl="1"/>
            <a:r>
              <a:rPr lang="ru-RU" dirty="0" err="1" smtClean="0"/>
              <a:t>Нетерминалы</a:t>
            </a:r>
            <a:r>
              <a:rPr lang="ru-RU" dirty="0" smtClean="0"/>
              <a:t> = </a:t>
            </a:r>
            <a:r>
              <a:rPr lang="en-US" dirty="0" smtClean="0"/>
              <a:t>{ S }</a:t>
            </a:r>
            <a:endParaRPr lang="ru-RU" dirty="0" smtClean="0"/>
          </a:p>
          <a:p>
            <a:pPr lvl="1"/>
            <a:r>
              <a:rPr lang="ru-RU" dirty="0" smtClean="0"/>
              <a:t>Правила = </a:t>
            </a:r>
            <a:r>
              <a:rPr lang="en-US" dirty="0" smtClean="0"/>
              <a:t>{ S </a:t>
            </a:r>
            <a:r>
              <a:rPr lang="en-US" dirty="0" smtClean="0"/>
              <a:t>--&gt; </a:t>
            </a:r>
            <a:r>
              <a:rPr lang="el-GR" dirty="0" smtClean="0">
                <a:cs typeface="Arial" panose="020B0604020202020204" pitchFamily="34" charset="0"/>
              </a:rPr>
              <a:t>α</a:t>
            </a:r>
            <a:r>
              <a:rPr lang="en-US" dirty="0"/>
              <a:t> S </a:t>
            </a:r>
            <a:r>
              <a:rPr lang="el-GR" dirty="0" smtClean="0">
                <a:cs typeface="Arial" panose="020B0604020202020204" pitchFamily="34" charset="0"/>
              </a:rPr>
              <a:t>α</a:t>
            </a:r>
            <a:r>
              <a:rPr lang="ru-RU" dirty="0" smtClean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| </a:t>
            </a:r>
            <a:r>
              <a:rPr lang="el-GR" dirty="0" smtClean="0">
                <a:cs typeface="Arial" panose="020B0604020202020204" pitchFamily="34" charset="0"/>
              </a:rPr>
              <a:t>α </a:t>
            </a:r>
            <a:r>
              <a:rPr lang="el-GR" dirty="0" smtClean="0"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ru-RU" dirty="0" smtClean="0">
                <a:cs typeface="Arial" panose="020B0604020202020204" pitchFamily="34" charset="0"/>
              </a:rPr>
              <a:t>А</a:t>
            </a:r>
            <a:r>
              <a:rPr lang="en-US" dirty="0" smtClean="0">
                <a:cs typeface="Arial" panose="020B0604020202020204" pitchFamily="34" charset="0"/>
              </a:rPr>
              <a:t> }</a:t>
            </a:r>
            <a:endParaRPr lang="ru-RU" dirty="0" smtClean="0">
              <a:cs typeface="Arial" panose="020B0604020202020204" pitchFamily="34" charset="0"/>
            </a:endParaRPr>
          </a:p>
          <a:p>
            <a:endParaRPr lang="ru-RU" dirty="0" smtClean="0">
              <a:cs typeface="Arial" panose="020B0604020202020204" pitchFamily="34" charset="0"/>
            </a:endParaRPr>
          </a:p>
          <a:p>
            <a:r>
              <a:rPr lang="ru-RU" dirty="0" smtClean="0">
                <a:cs typeface="Arial" panose="020B0604020202020204" pitchFamily="34" charset="0"/>
              </a:rPr>
              <a:t>Вложенные скобки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ru-RU" dirty="0"/>
              <a:t>Терминалы =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(, )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/>
          </a:p>
          <a:p>
            <a:pPr lvl="1"/>
            <a:r>
              <a:rPr lang="ru-RU" dirty="0" err="1"/>
              <a:t>Нетерминалы</a:t>
            </a:r>
            <a:r>
              <a:rPr lang="ru-RU" dirty="0"/>
              <a:t> = </a:t>
            </a:r>
            <a:r>
              <a:rPr lang="en-US" dirty="0"/>
              <a:t>{ S 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ru-RU" dirty="0" smtClean="0"/>
              <a:t>Правила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cs typeface="Arial" panose="020B0604020202020204" pitchFamily="34" charset="0"/>
              </a:rPr>
              <a:t>S </a:t>
            </a:r>
            <a:r>
              <a:rPr lang="en-US" dirty="0" smtClean="0">
                <a:cs typeface="Arial" panose="020B0604020202020204" pitchFamily="34" charset="0"/>
              </a:rPr>
              <a:t>--&gt;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cs typeface="Arial" panose="020B0604020202020204" pitchFamily="34" charset="0"/>
              </a:rPr>
              <a:t>S </a:t>
            </a:r>
            <a:r>
              <a:rPr lang="en-US" dirty="0" smtClean="0">
                <a:cs typeface="Arial" panose="020B0604020202020204" pitchFamily="34" charset="0"/>
              </a:rPr>
              <a:t>--&gt; </a:t>
            </a:r>
            <a:r>
              <a:rPr lang="en-US" dirty="0" smtClean="0">
                <a:cs typeface="Arial" panose="020B0604020202020204" pitchFamily="34" charset="0"/>
              </a:rPr>
              <a:t>(S)</a:t>
            </a:r>
            <a:endParaRPr lang="ru-RU" dirty="0" smtClean="0"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--&gt;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Арифметические выражения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Терминалы =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{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+, -, *, /, (, ), x}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Нетерминалы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 =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{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E, S, M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}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Правила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E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E +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S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E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E –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S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E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S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S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S *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M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S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S /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M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S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M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M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E)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M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--&gt;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x</a:t>
            </a:r>
            <a:b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</a:b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грамматик 2-го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Палиндромы для алфавита А</a:t>
            </a:r>
          </a:p>
          <a:p>
            <a:pPr lvl="1"/>
            <a:r>
              <a:rPr lang="ru-RU" dirty="0" smtClean="0"/>
              <a:t>Терминалы = А</a:t>
            </a:r>
          </a:p>
          <a:p>
            <a:pPr lvl="1"/>
            <a:r>
              <a:rPr lang="ru-RU" dirty="0" err="1" smtClean="0"/>
              <a:t>Нетерминалы</a:t>
            </a:r>
            <a:r>
              <a:rPr lang="ru-RU" dirty="0" smtClean="0"/>
              <a:t> = </a:t>
            </a:r>
            <a:r>
              <a:rPr lang="en-US" dirty="0" smtClean="0"/>
              <a:t>{ S }</a:t>
            </a:r>
            <a:endParaRPr lang="ru-RU" dirty="0" smtClean="0"/>
          </a:p>
          <a:p>
            <a:pPr lvl="1"/>
            <a:r>
              <a:rPr lang="ru-RU" dirty="0" smtClean="0"/>
              <a:t>Правила = </a:t>
            </a:r>
            <a:r>
              <a:rPr lang="en-US" dirty="0" smtClean="0"/>
              <a:t>{ S </a:t>
            </a:r>
            <a:r>
              <a:rPr lang="en-US" dirty="0" smtClean="0"/>
              <a:t>--&gt; </a:t>
            </a:r>
            <a:r>
              <a:rPr lang="el-GR" dirty="0" smtClean="0">
                <a:cs typeface="Arial" panose="020B0604020202020204" pitchFamily="34" charset="0"/>
              </a:rPr>
              <a:t>α</a:t>
            </a:r>
            <a:r>
              <a:rPr lang="en-US" dirty="0"/>
              <a:t> S </a:t>
            </a:r>
            <a:r>
              <a:rPr lang="el-GR" dirty="0" smtClean="0">
                <a:cs typeface="Arial" panose="020B0604020202020204" pitchFamily="34" charset="0"/>
              </a:rPr>
              <a:t>α</a:t>
            </a:r>
            <a:r>
              <a:rPr lang="ru-RU" dirty="0" smtClean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| </a:t>
            </a:r>
            <a:r>
              <a:rPr lang="el-GR" dirty="0" smtClean="0">
                <a:cs typeface="Arial" panose="020B0604020202020204" pitchFamily="34" charset="0"/>
              </a:rPr>
              <a:t>α </a:t>
            </a:r>
            <a:r>
              <a:rPr lang="el-GR" dirty="0" smtClean="0"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ru-RU" dirty="0" smtClean="0">
                <a:cs typeface="Arial" panose="020B0604020202020204" pitchFamily="34" charset="0"/>
              </a:rPr>
              <a:t>А</a:t>
            </a:r>
            <a:r>
              <a:rPr lang="en-US" dirty="0" smtClean="0">
                <a:cs typeface="Arial" panose="020B0604020202020204" pitchFamily="34" charset="0"/>
              </a:rPr>
              <a:t> }</a:t>
            </a:r>
            <a:endParaRPr lang="ru-RU" dirty="0" smtClean="0">
              <a:cs typeface="Arial" panose="020B0604020202020204" pitchFamily="34" charset="0"/>
            </a:endParaRPr>
          </a:p>
          <a:p>
            <a:endParaRPr lang="ru-RU" dirty="0" smtClean="0">
              <a:cs typeface="Arial" panose="020B0604020202020204" pitchFamily="34" charset="0"/>
            </a:endParaRPr>
          </a:p>
          <a:p>
            <a:r>
              <a:rPr lang="ru-RU" dirty="0" smtClean="0">
                <a:cs typeface="Arial" panose="020B0604020202020204" pitchFamily="34" charset="0"/>
              </a:rPr>
              <a:t>Вложенные скобки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ru-RU" dirty="0"/>
              <a:t>Терминалы =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(, )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/>
          </a:p>
          <a:p>
            <a:pPr lvl="1"/>
            <a:r>
              <a:rPr lang="ru-RU" dirty="0" err="1"/>
              <a:t>Нетерминалы</a:t>
            </a:r>
            <a:r>
              <a:rPr lang="ru-RU" dirty="0"/>
              <a:t> = </a:t>
            </a:r>
            <a:r>
              <a:rPr lang="en-US" dirty="0"/>
              <a:t>{ S 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ru-RU" dirty="0" smtClean="0"/>
              <a:t>Правила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cs typeface="Arial" panose="020B0604020202020204" pitchFamily="34" charset="0"/>
              </a:rPr>
              <a:t>S </a:t>
            </a:r>
            <a:r>
              <a:rPr lang="en-US" dirty="0" smtClean="0">
                <a:cs typeface="Arial" panose="020B0604020202020204" pitchFamily="34" charset="0"/>
              </a:rPr>
              <a:t>--&gt;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cs typeface="Arial" panose="020B0604020202020204" pitchFamily="34" charset="0"/>
              </a:rPr>
              <a:t>S </a:t>
            </a:r>
            <a:r>
              <a:rPr lang="en-US" dirty="0" smtClean="0">
                <a:cs typeface="Arial" panose="020B0604020202020204" pitchFamily="34" charset="0"/>
              </a:rPr>
              <a:t>--&gt; </a:t>
            </a:r>
            <a:r>
              <a:rPr lang="en-US" dirty="0" smtClean="0">
                <a:cs typeface="Arial" panose="020B0604020202020204" pitchFamily="34" charset="0"/>
              </a:rPr>
              <a:t>(S)</a:t>
            </a:r>
            <a:endParaRPr lang="ru-RU" dirty="0" smtClean="0"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--&gt;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cs typeface="Arial" panose="020B0604020202020204" pitchFamily="34" charset="0"/>
              </a:rPr>
              <a:t>Арифметические выражения</a:t>
            </a:r>
          </a:p>
          <a:p>
            <a:pPr lvl="1"/>
            <a:r>
              <a:rPr lang="ru-RU" dirty="0" smtClean="0">
                <a:cs typeface="Arial" panose="020B0604020202020204" pitchFamily="34" charset="0"/>
              </a:rPr>
              <a:t>Терминалы = </a:t>
            </a:r>
            <a:r>
              <a:rPr lang="en-US" dirty="0" smtClean="0">
                <a:cs typeface="Arial" panose="020B0604020202020204" pitchFamily="34" charset="0"/>
              </a:rPr>
              <a:t>{</a:t>
            </a:r>
            <a:r>
              <a:rPr lang="ru-RU" dirty="0" smtClean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+, -, *, /, (, ), x}</a:t>
            </a:r>
          </a:p>
          <a:p>
            <a:pPr lvl="1"/>
            <a:r>
              <a:rPr lang="ru-RU" dirty="0" err="1" smtClean="0">
                <a:cs typeface="Arial" panose="020B0604020202020204" pitchFamily="34" charset="0"/>
              </a:rPr>
              <a:t>Нетерминалы</a:t>
            </a:r>
            <a:r>
              <a:rPr lang="ru-RU" dirty="0" smtClean="0">
                <a:cs typeface="Arial" panose="020B0604020202020204" pitchFamily="34" charset="0"/>
              </a:rPr>
              <a:t> = </a:t>
            </a:r>
            <a:r>
              <a:rPr lang="en-US" dirty="0" smtClean="0">
                <a:cs typeface="Arial" panose="020B0604020202020204" pitchFamily="34" charset="0"/>
              </a:rPr>
              <a:t>{</a:t>
            </a:r>
            <a:r>
              <a:rPr lang="ru-RU" dirty="0" smtClean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E, S, M</a:t>
            </a:r>
            <a:r>
              <a:rPr lang="ru-RU" dirty="0" smtClean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}</a:t>
            </a:r>
          </a:p>
          <a:p>
            <a:pPr lvl="1"/>
            <a:r>
              <a:rPr lang="ru-RU" dirty="0" smtClean="0">
                <a:cs typeface="Arial" panose="020B0604020202020204" pitchFamily="34" charset="0"/>
              </a:rPr>
              <a:t>Правила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cs typeface="Arial" panose="020B0604020202020204" pitchFamily="34" charset="0"/>
              </a:rPr>
              <a:t>E </a:t>
            </a:r>
            <a:r>
              <a:rPr lang="en-US" dirty="0" smtClean="0">
                <a:cs typeface="Arial" panose="020B0604020202020204" pitchFamily="34" charset="0"/>
              </a:rPr>
              <a:t>--&gt; </a:t>
            </a:r>
            <a:r>
              <a:rPr lang="en-US" dirty="0">
                <a:cs typeface="Arial" panose="020B0604020202020204" pitchFamily="34" charset="0"/>
              </a:rPr>
              <a:t>E + </a:t>
            </a:r>
            <a:r>
              <a:rPr lang="en-US" dirty="0" smtClean="0">
                <a:cs typeface="Arial" panose="020B0604020202020204" pitchFamily="34" charset="0"/>
              </a:rPr>
              <a:t>S</a:t>
            </a:r>
            <a:endParaRPr lang="ru-RU" dirty="0" smtClean="0"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cs typeface="Arial" panose="020B0604020202020204" pitchFamily="34" charset="0"/>
              </a:rPr>
              <a:t>E </a:t>
            </a:r>
            <a:r>
              <a:rPr lang="en-US" dirty="0" smtClean="0">
                <a:cs typeface="Arial" panose="020B0604020202020204" pitchFamily="34" charset="0"/>
              </a:rPr>
              <a:t>--&gt; </a:t>
            </a:r>
            <a:r>
              <a:rPr lang="en-US" dirty="0">
                <a:cs typeface="Arial" panose="020B0604020202020204" pitchFamily="34" charset="0"/>
              </a:rPr>
              <a:t>E – </a:t>
            </a:r>
            <a:r>
              <a:rPr lang="en-US" dirty="0" smtClean="0">
                <a:cs typeface="Arial" panose="020B0604020202020204" pitchFamily="34" charset="0"/>
              </a:rPr>
              <a:t>S</a:t>
            </a:r>
            <a:endParaRPr lang="ru-RU" dirty="0" smtClean="0"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cs typeface="Arial" panose="020B0604020202020204" pitchFamily="34" charset="0"/>
              </a:rPr>
              <a:t>E </a:t>
            </a:r>
            <a:r>
              <a:rPr lang="en-US" dirty="0" smtClean="0">
                <a:cs typeface="Arial" panose="020B0604020202020204" pitchFamily="34" charset="0"/>
              </a:rPr>
              <a:t>--&gt; </a:t>
            </a:r>
            <a:r>
              <a:rPr lang="en-US" dirty="0" smtClean="0">
                <a:cs typeface="Arial" panose="020B0604020202020204" pitchFamily="34" charset="0"/>
              </a:rPr>
              <a:t>S</a:t>
            </a:r>
            <a:endParaRPr lang="ru-RU" dirty="0" smtClean="0"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cs typeface="Arial" panose="020B0604020202020204" pitchFamily="34" charset="0"/>
              </a:rPr>
              <a:t>S </a:t>
            </a:r>
            <a:r>
              <a:rPr lang="en-US" dirty="0" smtClean="0">
                <a:cs typeface="Arial" panose="020B0604020202020204" pitchFamily="34" charset="0"/>
              </a:rPr>
              <a:t>--&gt; </a:t>
            </a:r>
            <a:r>
              <a:rPr lang="en-US" dirty="0">
                <a:cs typeface="Arial" panose="020B0604020202020204" pitchFamily="34" charset="0"/>
              </a:rPr>
              <a:t>S * </a:t>
            </a:r>
            <a:r>
              <a:rPr lang="en-US" dirty="0" smtClean="0">
                <a:cs typeface="Arial" panose="020B0604020202020204" pitchFamily="34" charset="0"/>
              </a:rPr>
              <a:t>M</a:t>
            </a:r>
            <a:endParaRPr lang="ru-RU" dirty="0" smtClean="0"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cs typeface="Arial" panose="020B0604020202020204" pitchFamily="34" charset="0"/>
              </a:rPr>
              <a:t>S </a:t>
            </a:r>
            <a:r>
              <a:rPr lang="en-US" dirty="0" smtClean="0">
                <a:cs typeface="Arial" panose="020B0604020202020204" pitchFamily="34" charset="0"/>
              </a:rPr>
              <a:t>--&gt; </a:t>
            </a:r>
            <a:r>
              <a:rPr lang="en-US" dirty="0">
                <a:cs typeface="Arial" panose="020B0604020202020204" pitchFamily="34" charset="0"/>
              </a:rPr>
              <a:t>S / </a:t>
            </a:r>
            <a:r>
              <a:rPr lang="en-US" dirty="0" smtClean="0">
                <a:cs typeface="Arial" panose="020B0604020202020204" pitchFamily="34" charset="0"/>
              </a:rPr>
              <a:t>M</a:t>
            </a:r>
            <a:endParaRPr lang="ru-RU" dirty="0" smtClean="0"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cs typeface="Arial" panose="020B0604020202020204" pitchFamily="34" charset="0"/>
              </a:rPr>
              <a:t>S </a:t>
            </a:r>
            <a:r>
              <a:rPr lang="en-US" dirty="0" smtClean="0">
                <a:cs typeface="Arial" panose="020B0604020202020204" pitchFamily="34" charset="0"/>
              </a:rPr>
              <a:t>--&gt; </a:t>
            </a:r>
            <a:r>
              <a:rPr lang="en-US" dirty="0" smtClean="0">
                <a:cs typeface="Arial" panose="020B0604020202020204" pitchFamily="34" charset="0"/>
              </a:rPr>
              <a:t>M</a:t>
            </a:r>
            <a:endParaRPr lang="ru-RU" dirty="0" smtClean="0"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cs typeface="Arial" panose="020B0604020202020204" pitchFamily="34" charset="0"/>
              </a:rPr>
              <a:t>M </a:t>
            </a:r>
            <a:r>
              <a:rPr lang="en-US" dirty="0" smtClean="0">
                <a:cs typeface="Arial" panose="020B0604020202020204" pitchFamily="34" charset="0"/>
              </a:rPr>
              <a:t>--&gt; </a:t>
            </a:r>
            <a:r>
              <a:rPr lang="en-US" dirty="0">
                <a:cs typeface="Arial" panose="020B0604020202020204" pitchFamily="34" charset="0"/>
              </a:rPr>
              <a:t>(</a:t>
            </a:r>
            <a:r>
              <a:rPr lang="en-US" dirty="0" smtClean="0">
                <a:cs typeface="Arial" panose="020B0604020202020204" pitchFamily="34" charset="0"/>
              </a:rPr>
              <a:t>E)</a:t>
            </a:r>
            <a:endParaRPr lang="ru-RU" dirty="0" smtClean="0"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cs typeface="Arial" panose="020B0604020202020204" pitchFamily="34" charset="0"/>
              </a:rPr>
              <a:t>M </a:t>
            </a:r>
            <a:r>
              <a:rPr lang="en-US" dirty="0" smtClean="0">
                <a:cs typeface="Arial" panose="020B0604020202020204" pitchFamily="34" charset="0"/>
              </a:rPr>
              <a:t>--&gt; </a:t>
            </a:r>
            <a:r>
              <a:rPr lang="en-US" dirty="0">
                <a:cs typeface="Arial" panose="020B0604020202020204" pitchFamily="34" charset="0"/>
              </a:rPr>
              <a:t>x</a:t>
            </a:r>
            <a:br>
              <a:rPr lang="en-US" dirty="0">
                <a:cs typeface="Arial" panose="020B0604020202020204" pitchFamily="34" charset="0"/>
              </a:rPr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0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Тип 3 – регулярные грамматики</a:t>
            </a:r>
          </a:p>
          <a:p>
            <a:pPr lvl="1"/>
            <a:endParaRPr lang="ru-RU" sz="1800" dirty="0" smtClean="0">
              <a:solidFill>
                <a:schemeClr val="bg1"/>
              </a:solidFill>
            </a:endParaRP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A </a:t>
            </a:r>
            <a:r>
              <a:rPr lang="en-US" sz="1800" dirty="0" smtClean="0">
                <a:solidFill>
                  <a:schemeClr val="bg1"/>
                </a:solidFill>
              </a:rPr>
              <a:t>--&gt;</a:t>
            </a:r>
            <a:r>
              <a:rPr lang="ru-RU" sz="1800" dirty="0" smtClean="0">
                <a:solidFill>
                  <a:schemeClr val="bg1"/>
                </a:solidFill>
              </a:rPr>
              <a:t> </a:t>
            </a:r>
            <a:r>
              <a:rPr lang="ru-RU" sz="1800" dirty="0" smtClean="0">
                <a:solidFill>
                  <a:schemeClr val="bg1"/>
                </a:solidFill>
              </a:rPr>
              <a:t>γB </a:t>
            </a:r>
            <a:r>
              <a:rPr lang="ru-RU" sz="1800" dirty="0">
                <a:solidFill>
                  <a:schemeClr val="bg1"/>
                </a:solidFill>
              </a:rPr>
              <a:t>или </a:t>
            </a:r>
            <a:r>
              <a:rPr lang="ru-RU" sz="1800" dirty="0" smtClean="0">
                <a:solidFill>
                  <a:schemeClr val="bg1"/>
                </a:solidFill>
              </a:rPr>
              <a:t>A </a:t>
            </a:r>
            <a:r>
              <a:rPr lang="en-US" sz="1800" dirty="0">
                <a:solidFill>
                  <a:schemeClr val="bg1"/>
                </a:solidFill>
              </a:rPr>
              <a:t>--&gt;</a:t>
            </a:r>
            <a:r>
              <a:rPr lang="ru-RU" sz="1800" dirty="0" smtClean="0">
                <a:solidFill>
                  <a:schemeClr val="bg1"/>
                </a:solidFill>
              </a:rPr>
              <a:t> </a:t>
            </a:r>
            <a:r>
              <a:rPr lang="ru-RU" sz="1800" dirty="0" smtClean="0">
                <a:solidFill>
                  <a:schemeClr val="bg1"/>
                </a:solidFill>
              </a:rPr>
              <a:t>γ</a:t>
            </a:r>
            <a:r>
              <a:rPr lang="ru-RU" sz="1800" dirty="0">
                <a:solidFill>
                  <a:schemeClr val="bg1"/>
                </a:solidFill>
              </a:rPr>
              <a:t>, где </a:t>
            </a:r>
            <a:r>
              <a:rPr lang="ru-RU" sz="1800" dirty="0" smtClean="0">
                <a:solidFill>
                  <a:schemeClr val="bg1"/>
                </a:solidFill>
              </a:rPr>
              <a:t>γ цепочка терминалов, А и В нетерминалы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Правила </a:t>
            </a:r>
            <a:r>
              <a:rPr lang="ru-RU" sz="1600" dirty="0" smtClean="0">
                <a:solidFill>
                  <a:schemeClr val="bg1"/>
                </a:solidFill>
              </a:rPr>
              <a:t>можно привести к виду </a:t>
            </a:r>
            <a:r>
              <a:rPr lang="ru-RU" sz="1600" dirty="0" smtClean="0">
                <a:solidFill>
                  <a:schemeClr val="bg1"/>
                </a:solidFill>
              </a:rPr>
              <a:t>A</a:t>
            </a:r>
            <a:r>
              <a:rPr lang="en-US" sz="1600" dirty="0">
                <a:solidFill>
                  <a:schemeClr val="bg1"/>
                </a:solidFill>
              </a:rPr>
              <a:t> --&gt;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Bγ</a:t>
            </a:r>
          </a:p>
          <a:p>
            <a:pPr lvl="1"/>
            <a:endParaRPr lang="ru-RU" sz="1800" dirty="0" smtClean="0">
              <a:solidFill>
                <a:schemeClr val="bg1"/>
              </a:solidFill>
            </a:endParaRP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Для любого языка с регулярной грамматикой можно построить </a:t>
            </a:r>
            <a:r>
              <a:rPr lang="ru-RU" sz="1800" dirty="0" smtClean="0">
                <a:solidFill>
                  <a:schemeClr val="bg1"/>
                </a:solidFill>
              </a:rPr>
              <a:t>конечный </a:t>
            </a:r>
            <a:r>
              <a:rPr lang="ru-RU" sz="1800" dirty="0" smtClean="0">
                <a:solidFill>
                  <a:schemeClr val="bg1"/>
                </a:solidFill>
              </a:rPr>
              <a:t>автомат, распознающий этот язык</a:t>
            </a:r>
          </a:p>
          <a:p>
            <a:pPr lvl="1"/>
            <a:endParaRPr lang="ru-RU" sz="1800" dirty="0" smtClean="0">
              <a:solidFill>
                <a:schemeClr val="bg1"/>
              </a:solidFill>
            </a:endParaRP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Теорема Клини «Любой </a:t>
            </a:r>
            <a:r>
              <a:rPr lang="ru-RU" sz="1800" dirty="0" smtClean="0">
                <a:solidFill>
                  <a:schemeClr val="bg1"/>
                </a:solidFill>
              </a:rPr>
              <a:t>конечный автомат задает язык с регулярной </a:t>
            </a:r>
            <a:r>
              <a:rPr lang="ru-RU" sz="1800" dirty="0" smtClean="0">
                <a:solidFill>
                  <a:schemeClr val="bg1"/>
                </a:solidFill>
              </a:rPr>
              <a:t>грамматикой и наоборот»</a:t>
            </a:r>
            <a:endParaRPr lang="ru-RU" sz="1800" dirty="0">
              <a:solidFill>
                <a:schemeClr val="bg1"/>
              </a:solidFill>
            </a:endParaRPr>
          </a:p>
          <a:p>
            <a:pPr lvl="1"/>
            <a:endParaRPr lang="ru-RU" sz="1800" dirty="0">
              <a:solidFill>
                <a:schemeClr val="bg1"/>
              </a:solidFill>
            </a:endParaRPr>
          </a:p>
          <a:p>
            <a:pPr lvl="1"/>
            <a:endParaRPr lang="ru-RU" sz="1800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Конечный автомат</a:t>
            </a:r>
            <a:r>
              <a:rPr lang="en-US" sz="2000" dirty="0" smtClean="0">
                <a:solidFill>
                  <a:schemeClr val="bg1"/>
                </a:solidFill>
              </a:rPr>
              <a:t> – </a:t>
            </a:r>
            <a:r>
              <a:rPr lang="ru-RU" sz="2000" dirty="0" smtClean="0">
                <a:solidFill>
                  <a:schemeClr val="bg1"/>
                </a:solidFill>
              </a:rPr>
              <a:t>это ориентированный граф с помеченными дугами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Вершины – состояния</a:t>
            </a:r>
            <a:r>
              <a:rPr lang="en-US" sz="1800" dirty="0" smtClean="0">
                <a:solidFill>
                  <a:schemeClr val="bg1"/>
                </a:solidFill>
              </a:rPr>
              <a:t>, </a:t>
            </a:r>
            <a:r>
              <a:rPr lang="ru-RU" sz="1800" dirty="0" smtClean="0">
                <a:solidFill>
                  <a:schemeClr val="bg1"/>
                </a:solidFill>
              </a:rPr>
              <a:t>дуги </a:t>
            </a:r>
            <a:r>
              <a:rPr lang="ru-RU" sz="1800" dirty="0">
                <a:solidFill>
                  <a:schemeClr val="bg1"/>
                </a:solidFill>
              </a:rPr>
              <a:t>– </a:t>
            </a:r>
            <a:r>
              <a:rPr lang="ru-RU" sz="1800" dirty="0" smtClean="0">
                <a:solidFill>
                  <a:schemeClr val="bg1"/>
                </a:solidFill>
              </a:rPr>
              <a:t>переходы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S </a:t>
            </a:r>
            <a:r>
              <a:rPr lang="ru-RU" sz="1600" dirty="0" smtClean="0">
                <a:solidFill>
                  <a:schemeClr val="bg1"/>
                </a:solidFill>
              </a:rPr>
              <a:t>– начальное состояние, </a:t>
            </a:r>
            <a:r>
              <a:rPr lang="en-US" sz="1600" dirty="0" smtClean="0">
                <a:solidFill>
                  <a:schemeClr val="bg1"/>
                </a:solidFill>
              </a:rPr>
              <a:t>F </a:t>
            </a:r>
            <a:r>
              <a:rPr lang="ru-RU" sz="1600" dirty="0" smtClean="0">
                <a:solidFill>
                  <a:schemeClr val="bg1"/>
                </a:solidFill>
              </a:rPr>
              <a:t>– множество конечных состояний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Метка дуги – множество символов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К.А. </a:t>
            </a:r>
            <a:r>
              <a:rPr lang="ru-RU" sz="2000" u="sng" dirty="0" smtClean="0">
                <a:solidFill>
                  <a:schemeClr val="bg1"/>
                </a:solidFill>
              </a:rPr>
              <a:t>принимает</a:t>
            </a:r>
            <a:r>
              <a:rPr lang="ru-RU" sz="2000" dirty="0" smtClean="0">
                <a:solidFill>
                  <a:schemeClr val="bg1"/>
                </a:solidFill>
              </a:rPr>
              <a:t> цепочку, если она получается выписыванием символов </a:t>
            </a: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ru-RU" sz="2000" dirty="0" smtClean="0">
                <a:solidFill>
                  <a:schemeClr val="bg1"/>
                </a:solidFill>
              </a:rPr>
              <a:t>меткам вдоль пути </a:t>
            </a:r>
            <a:r>
              <a:rPr lang="ru-RU" sz="2000" dirty="0">
                <a:solidFill>
                  <a:schemeClr val="bg1"/>
                </a:solidFill>
              </a:rPr>
              <a:t>из </a:t>
            </a:r>
            <a:r>
              <a:rPr lang="en-US" sz="2000" dirty="0" smtClean="0">
                <a:solidFill>
                  <a:schemeClr val="bg1"/>
                </a:solidFill>
              </a:rPr>
              <a:t>S </a:t>
            </a:r>
            <a:r>
              <a:rPr lang="ru-RU" sz="2000" dirty="0">
                <a:solidFill>
                  <a:schemeClr val="bg1"/>
                </a:solidFill>
              </a:rPr>
              <a:t>в </a:t>
            </a:r>
            <a:r>
              <a:rPr lang="ru-RU" sz="2000" dirty="0" smtClean="0">
                <a:solidFill>
                  <a:schemeClr val="bg1"/>
                </a:solidFill>
              </a:rPr>
              <a:t>вершину </a:t>
            </a:r>
            <a:r>
              <a:rPr lang="ru-RU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F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4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Тип 3 – регулярные грамматики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A </a:t>
            </a:r>
            <a:r>
              <a:rPr lang="en-US" sz="1800" dirty="0" smtClean="0">
                <a:solidFill>
                  <a:schemeClr val="bg1"/>
                </a:solidFill>
              </a:rPr>
              <a:t>--&gt;</a:t>
            </a:r>
            <a:r>
              <a:rPr lang="ru-RU" sz="1800" dirty="0" smtClean="0">
                <a:solidFill>
                  <a:schemeClr val="bg1"/>
                </a:solidFill>
              </a:rPr>
              <a:t> </a:t>
            </a:r>
            <a:r>
              <a:rPr lang="ru-RU" sz="1800" dirty="0" smtClean="0">
                <a:solidFill>
                  <a:schemeClr val="bg1"/>
                </a:solidFill>
              </a:rPr>
              <a:t>γB </a:t>
            </a:r>
            <a:r>
              <a:rPr lang="ru-RU" sz="1800" dirty="0">
                <a:solidFill>
                  <a:schemeClr val="bg1"/>
                </a:solidFill>
              </a:rPr>
              <a:t>или </a:t>
            </a:r>
            <a:r>
              <a:rPr lang="ru-RU" sz="1800" dirty="0" smtClean="0">
                <a:solidFill>
                  <a:schemeClr val="bg1"/>
                </a:solidFill>
              </a:rPr>
              <a:t>A </a:t>
            </a:r>
            <a:r>
              <a:rPr lang="en-US" sz="1800" dirty="0">
                <a:solidFill>
                  <a:schemeClr val="bg1"/>
                </a:solidFill>
              </a:rPr>
              <a:t>--&gt;</a:t>
            </a:r>
            <a:r>
              <a:rPr lang="ru-RU" sz="1800" dirty="0" smtClean="0">
                <a:solidFill>
                  <a:schemeClr val="bg1"/>
                </a:solidFill>
              </a:rPr>
              <a:t> </a:t>
            </a:r>
            <a:r>
              <a:rPr lang="ru-RU" sz="1800" dirty="0" smtClean="0">
                <a:solidFill>
                  <a:schemeClr val="bg1"/>
                </a:solidFill>
              </a:rPr>
              <a:t>γ</a:t>
            </a:r>
            <a:r>
              <a:rPr lang="ru-RU" sz="1800" dirty="0">
                <a:solidFill>
                  <a:schemeClr val="bg1"/>
                </a:solidFill>
              </a:rPr>
              <a:t>, где </a:t>
            </a:r>
            <a:r>
              <a:rPr lang="ru-RU" sz="1800" dirty="0" smtClean="0">
                <a:solidFill>
                  <a:schemeClr val="bg1"/>
                </a:solidFill>
              </a:rPr>
              <a:t>γ цепочка терминалов, А и В нетерминалы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Правила </a:t>
            </a:r>
            <a:r>
              <a:rPr lang="ru-RU" sz="1600" dirty="0" smtClean="0">
                <a:solidFill>
                  <a:schemeClr val="bg1"/>
                </a:solidFill>
              </a:rPr>
              <a:t>можно привести к виду </a:t>
            </a:r>
            <a:r>
              <a:rPr lang="ru-RU" sz="1600" dirty="0" smtClean="0">
                <a:solidFill>
                  <a:schemeClr val="bg1"/>
                </a:solidFill>
              </a:rPr>
              <a:t>A</a:t>
            </a:r>
            <a:r>
              <a:rPr lang="en-US" sz="1600" dirty="0">
                <a:solidFill>
                  <a:schemeClr val="bg1"/>
                </a:solidFill>
              </a:rPr>
              <a:t> --&gt;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Bγ</a:t>
            </a:r>
          </a:p>
          <a:p>
            <a:pPr lvl="1"/>
            <a:endParaRPr lang="ru-RU" sz="1800" dirty="0" smtClean="0">
              <a:solidFill>
                <a:schemeClr val="bg1"/>
              </a:solidFill>
            </a:endParaRP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Для любого языка с регулярной грамматикой можно построить </a:t>
            </a:r>
            <a:r>
              <a:rPr lang="ru-RU" sz="1800" dirty="0" smtClean="0">
                <a:solidFill>
                  <a:schemeClr val="bg1"/>
                </a:solidFill>
              </a:rPr>
              <a:t>конечный </a:t>
            </a:r>
            <a:r>
              <a:rPr lang="ru-RU" sz="1800" dirty="0" smtClean="0">
                <a:solidFill>
                  <a:schemeClr val="bg1"/>
                </a:solidFill>
              </a:rPr>
              <a:t>автомат, распознающий этот язык</a:t>
            </a:r>
          </a:p>
          <a:p>
            <a:pPr lvl="1"/>
            <a:endParaRPr lang="ru-RU" sz="1800" dirty="0" smtClean="0">
              <a:solidFill>
                <a:schemeClr val="bg1"/>
              </a:solidFill>
            </a:endParaRP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Теорема Клини «Любой </a:t>
            </a:r>
            <a:r>
              <a:rPr lang="ru-RU" sz="1800" dirty="0" smtClean="0">
                <a:solidFill>
                  <a:schemeClr val="bg1"/>
                </a:solidFill>
              </a:rPr>
              <a:t>конечный автомат задает язык с регулярной </a:t>
            </a:r>
            <a:r>
              <a:rPr lang="ru-RU" sz="1800" dirty="0" smtClean="0">
                <a:solidFill>
                  <a:schemeClr val="bg1"/>
                </a:solidFill>
              </a:rPr>
              <a:t>грамматикой и наоборот»</a:t>
            </a:r>
            <a:endParaRPr lang="ru-RU" sz="1800" dirty="0">
              <a:solidFill>
                <a:schemeClr val="bg1"/>
              </a:solidFill>
            </a:endParaRPr>
          </a:p>
          <a:p>
            <a:pPr lvl="1"/>
            <a:endParaRPr lang="ru-RU" sz="1800" dirty="0">
              <a:solidFill>
                <a:schemeClr val="bg1"/>
              </a:solidFill>
            </a:endParaRPr>
          </a:p>
          <a:p>
            <a:pPr lvl="1"/>
            <a:endParaRPr lang="ru-RU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Конечный автомат</a:t>
            </a:r>
            <a:r>
              <a:rPr lang="en-US" sz="2000" dirty="0" smtClean="0">
                <a:solidFill>
                  <a:schemeClr val="bg1"/>
                </a:solidFill>
              </a:rPr>
              <a:t> – </a:t>
            </a:r>
            <a:r>
              <a:rPr lang="ru-RU" sz="2000" dirty="0" smtClean="0">
                <a:solidFill>
                  <a:schemeClr val="bg1"/>
                </a:solidFill>
              </a:rPr>
              <a:t>это ориентированный граф с помеченными дугами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Вершины – состояния</a:t>
            </a:r>
            <a:r>
              <a:rPr lang="en-US" sz="1800" dirty="0" smtClean="0">
                <a:solidFill>
                  <a:schemeClr val="bg1"/>
                </a:solidFill>
              </a:rPr>
              <a:t>, </a:t>
            </a:r>
            <a:r>
              <a:rPr lang="ru-RU" sz="1800" dirty="0" smtClean="0">
                <a:solidFill>
                  <a:schemeClr val="bg1"/>
                </a:solidFill>
              </a:rPr>
              <a:t>дуги </a:t>
            </a:r>
            <a:r>
              <a:rPr lang="ru-RU" sz="1800" dirty="0">
                <a:solidFill>
                  <a:schemeClr val="bg1"/>
                </a:solidFill>
              </a:rPr>
              <a:t>– </a:t>
            </a:r>
            <a:r>
              <a:rPr lang="ru-RU" sz="1800" dirty="0" smtClean="0">
                <a:solidFill>
                  <a:schemeClr val="bg1"/>
                </a:solidFill>
              </a:rPr>
              <a:t>переходы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S </a:t>
            </a:r>
            <a:r>
              <a:rPr lang="ru-RU" sz="1600" dirty="0" smtClean="0">
                <a:solidFill>
                  <a:schemeClr val="bg1"/>
                </a:solidFill>
              </a:rPr>
              <a:t>– начальное состояние, </a:t>
            </a:r>
            <a:r>
              <a:rPr lang="en-US" sz="1600" dirty="0" smtClean="0">
                <a:solidFill>
                  <a:schemeClr val="bg1"/>
                </a:solidFill>
              </a:rPr>
              <a:t>F </a:t>
            </a:r>
            <a:r>
              <a:rPr lang="ru-RU" sz="1600" dirty="0" smtClean="0">
                <a:solidFill>
                  <a:schemeClr val="bg1"/>
                </a:solidFill>
              </a:rPr>
              <a:t>– множество конечных состояний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Метка дуги – множество символов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К.А. </a:t>
            </a:r>
            <a:r>
              <a:rPr lang="ru-RU" sz="2000" u="sng" dirty="0" smtClean="0">
                <a:solidFill>
                  <a:schemeClr val="bg1"/>
                </a:solidFill>
              </a:rPr>
              <a:t>принимает</a:t>
            </a:r>
            <a:r>
              <a:rPr lang="ru-RU" sz="2000" dirty="0" smtClean="0">
                <a:solidFill>
                  <a:schemeClr val="bg1"/>
                </a:solidFill>
              </a:rPr>
              <a:t> цепочку, если она получается выписыванием символов </a:t>
            </a: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ru-RU" sz="2000" dirty="0" smtClean="0">
                <a:solidFill>
                  <a:schemeClr val="bg1"/>
                </a:solidFill>
              </a:rPr>
              <a:t>меткам вдоль пути </a:t>
            </a:r>
            <a:r>
              <a:rPr lang="ru-RU" sz="2000" dirty="0">
                <a:solidFill>
                  <a:schemeClr val="bg1"/>
                </a:solidFill>
              </a:rPr>
              <a:t>из </a:t>
            </a:r>
            <a:r>
              <a:rPr lang="en-US" sz="2000" dirty="0" smtClean="0">
                <a:solidFill>
                  <a:schemeClr val="bg1"/>
                </a:solidFill>
              </a:rPr>
              <a:t>S </a:t>
            </a:r>
            <a:r>
              <a:rPr lang="ru-RU" sz="2000" dirty="0">
                <a:solidFill>
                  <a:schemeClr val="bg1"/>
                </a:solidFill>
              </a:rPr>
              <a:t>в </a:t>
            </a:r>
            <a:r>
              <a:rPr lang="ru-RU" sz="2000" dirty="0" smtClean="0">
                <a:solidFill>
                  <a:schemeClr val="bg1"/>
                </a:solidFill>
              </a:rPr>
              <a:t>вершину </a:t>
            </a:r>
            <a:r>
              <a:rPr lang="ru-RU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F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45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Тип 3 – регулярные грамматики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A </a:t>
            </a:r>
            <a:r>
              <a:rPr lang="en-US" sz="1800" dirty="0" smtClean="0"/>
              <a:t>--&gt;</a:t>
            </a:r>
            <a:r>
              <a:rPr lang="ru-RU" sz="1800" dirty="0" smtClean="0"/>
              <a:t> </a:t>
            </a:r>
            <a:r>
              <a:rPr lang="ru-RU" sz="1800" dirty="0" smtClean="0"/>
              <a:t>γB </a:t>
            </a:r>
            <a:r>
              <a:rPr lang="ru-RU" sz="1800" dirty="0"/>
              <a:t>или </a:t>
            </a:r>
            <a:r>
              <a:rPr lang="ru-RU" sz="1800" dirty="0" smtClean="0"/>
              <a:t>A </a:t>
            </a:r>
            <a:r>
              <a:rPr lang="en-US" sz="1800" dirty="0"/>
              <a:t>--&gt;</a:t>
            </a:r>
            <a:r>
              <a:rPr lang="ru-RU" sz="1800" dirty="0" smtClean="0"/>
              <a:t> </a:t>
            </a:r>
            <a:r>
              <a:rPr lang="ru-RU" sz="1800" dirty="0" smtClean="0"/>
              <a:t>γ</a:t>
            </a:r>
            <a:r>
              <a:rPr lang="ru-RU" sz="1800" dirty="0"/>
              <a:t>, где </a:t>
            </a:r>
            <a:r>
              <a:rPr lang="ru-RU" sz="1800" dirty="0" smtClean="0"/>
              <a:t>γ цепочка терминалов, А и В нетерминалы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Правила </a:t>
            </a:r>
            <a:r>
              <a:rPr lang="ru-RU" sz="1600" dirty="0" smtClean="0">
                <a:solidFill>
                  <a:schemeClr val="bg1"/>
                </a:solidFill>
              </a:rPr>
              <a:t>можно привести к виду </a:t>
            </a:r>
            <a:r>
              <a:rPr lang="ru-RU" sz="1600" dirty="0" smtClean="0">
                <a:solidFill>
                  <a:schemeClr val="bg1"/>
                </a:solidFill>
              </a:rPr>
              <a:t>A</a:t>
            </a:r>
            <a:r>
              <a:rPr lang="en-US" sz="1600" dirty="0">
                <a:solidFill>
                  <a:schemeClr val="bg1"/>
                </a:solidFill>
              </a:rPr>
              <a:t> --&gt;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Bγ</a:t>
            </a:r>
          </a:p>
          <a:p>
            <a:pPr lvl="1"/>
            <a:endParaRPr lang="ru-RU" sz="1800" dirty="0" smtClean="0">
              <a:solidFill>
                <a:schemeClr val="bg1"/>
              </a:solidFill>
            </a:endParaRP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Для любого языка с регулярной грамматикой можно построить </a:t>
            </a:r>
            <a:r>
              <a:rPr lang="ru-RU" sz="1800" dirty="0" smtClean="0">
                <a:solidFill>
                  <a:schemeClr val="bg1"/>
                </a:solidFill>
              </a:rPr>
              <a:t>конечный </a:t>
            </a:r>
            <a:r>
              <a:rPr lang="ru-RU" sz="1800" dirty="0" smtClean="0">
                <a:solidFill>
                  <a:schemeClr val="bg1"/>
                </a:solidFill>
              </a:rPr>
              <a:t>автомат, распознающий этот язык</a:t>
            </a:r>
          </a:p>
          <a:p>
            <a:pPr lvl="1"/>
            <a:endParaRPr lang="ru-RU" sz="1800" dirty="0" smtClean="0">
              <a:solidFill>
                <a:schemeClr val="bg1"/>
              </a:solidFill>
            </a:endParaRP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Теорема Клини «Любой </a:t>
            </a:r>
            <a:r>
              <a:rPr lang="ru-RU" sz="1800" dirty="0" smtClean="0">
                <a:solidFill>
                  <a:schemeClr val="bg1"/>
                </a:solidFill>
              </a:rPr>
              <a:t>конечный автомат задает язык с регулярной </a:t>
            </a:r>
            <a:r>
              <a:rPr lang="ru-RU" sz="1800" dirty="0" smtClean="0">
                <a:solidFill>
                  <a:schemeClr val="bg1"/>
                </a:solidFill>
              </a:rPr>
              <a:t>грамматикой и наоборот»</a:t>
            </a:r>
            <a:endParaRPr lang="ru-RU" sz="1800" dirty="0">
              <a:solidFill>
                <a:schemeClr val="bg1"/>
              </a:solidFill>
            </a:endParaRPr>
          </a:p>
          <a:p>
            <a:pPr lvl="1"/>
            <a:endParaRPr lang="ru-RU" sz="1800" dirty="0"/>
          </a:p>
          <a:p>
            <a:pPr lvl="1"/>
            <a:endParaRPr lang="ru-RU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Конечный автомат</a:t>
            </a:r>
            <a:r>
              <a:rPr lang="en-US" sz="2000" dirty="0" smtClean="0">
                <a:solidFill>
                  <a:schemeClr val="bg1"/>
                </a:solidFill>
              </a:rPr>
              <a:t> – </a:t>
            </a:r>
            <a:r>
              <a:rPr lang="ru-RU" sz="2000" dirty="0" smtClean="0">
                <a:solidFill>
                  <a:schemeClr val="bg1"/>
                </a:solidFill>
              </a:rPr>
              <a:t>это ориентированный граф с помеченными дугами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Вершины – состояния</a:t>
            </a:r>
            <a:r>
              <a:rPr lang="en-US" sz="1800" dirty="0" smtClean="0">
                <a:solidFill>
                  <a:schemeClr val="bg1"/>
                </a:solidFill>
              </a:rPr>
              <a:t>, </a:t>
            </a:r>
            <a:r>
              <a:rPr lang="ru-RU" sz="1800" dirty="0" smtClean="0">
                <a:solidFill>
                  <a:schemeClr val="bg1"/>
                </a:solidFill>
              </a:rPr>
              <a:t>дуги </a:t>
            </a:r>
            <a:r>
              <a:rPr lang="ru-RU" sz="1800" dirty="0">
                <a:solidFill>
                  <a:schemeClr val="bg1"/>
                </a:solidFill>
              </a:rPr>
              <a:t>– </a:t>
            </a:r>
            <a:r>
              <a:rPr lang="ru-RU" sz="1800" dirty="0" smtClean="0">
                <a:solidFill>
                  <a:schemeClr val="bg1"/>
                </a:solidFill>
              </a:rPr>
              <a:t>переходы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S </a:t>
            </a:r>
            <a:r>
              <a:rPr lang="ru-RU" sz="1600" dirty="0" smtClean="0">
                <a:solidFill>
                  <a:schemeClr val="bg1"/>
                </a:solidFill>
              </a:rPr>
              <a:t>– начальное состояние, </a:t>
            </a:r>
            <a:r>
              <a:rPr lang="en-US" sz="1600" dirty="0" smtClean="0">
                <a:solidFill>
                  <a:schemeClr val="bg1"/>
                </a:solidFill>
              </a:rPr>
              <a:t>F </a:t>
            </a:r>
            <a:r>
              <a:rPr lang="ru-RU" sz="1600" dirty="0" smtClean="0">
                <a:solidFill>
                  <a:schemeClr val="bg1"/>
                </a:solidFill>
              </a:rPr>
              <a:t>– множество конечных состояний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Метка дуги – множество символов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К.А. </a:t>
            </a:r>
            <a:r>
              <a:rPr lang="ru-RU" sz="2000" u="sng" dirty="0" smtClean="0">
                <a:solidFill>
                  <a:schemeClr val="bg1"/>
                </a:solidFill>
              </a:rPr>
              <a:t>принимает</a:t>
            </a:r>
            <a:r>
              <a:rPr lang="ru-RU" sz="2000" dirty="0" smtClean="0">
                <a:solidFill>
                  <a:schemeClr val="bg1"/>
                </a:solidFill>
              </a:rPr>
              <a:t> цепочку, если она получается выписыванием символов </a:t>
            </a: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ru-RU" sz="2000" dirty="0" smtClean="0">
                <a:solidFill>
                  <a:schemeClr val="bg1"/>
                </a:solidFill>
              </a:rPr>
              <a:t>меткам вдоль пути </a:t>
            </a:r>
            <a:r>
              <a:rPr lang="ru-RU" sz="2000" dirty="0">
                <a:solidFill>
                  <a:schemeClr val="bg1"/>
                </a:solidFill>
              </a:rPr>
              <a:t>из </a:t>
            </a:r>
            <a:r>
              <a:rPr lang="en-US" sz="2000" dirty="0" smtClean="0">
                <a:solidFill>
                  <a:schemeClr val="bg1"/>
                </a:solidFill>
              </a:rPr>
              <a:t>S </a:t>
            </a:r>
            <a:r>
              <a:rPr lang="ru-RU" sz="2000" dirty="0">
                <a:solidFill>
                  <a:schemeClr val="bg1"/>
                </a:solidFill>
              </a:rPr>
              <a:t>в </a:t>
            </a:r>
            <a:r>
              <a:rPr lang="ru-RU" sz="2000" dirty="0" smtClean="0">
                <a:solidFill>
                  <a:schemeClr val="bg1"/>
                </a:solidFill>
              </a:rPr>
              <a:t>вершину </a:t>
            </a:r>
            <a:r>
              <a:rPr lang="ru-RU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F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1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Тип 3 – регулярные грамматики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A </a:t>
            </a:r>
            <a:r>
              <a:rPr lang="en-US" sz="1800" dirty="0" smtClean="0"/>
              <a:t>--&gt;</a:t>
            </a:r>
            <a:r>
              <a:rPr lang="ru-RU" sz="1800" dirty="0" smtClean="0"/>
              <a:t> </a:t>
            </a:r>
            <a:r>
              <a:rPr lang="ru-RU" sz="1800" dirty="0" smtClean="0"/>
              <a:t>γB </a:t>
            </a:r>
            <a:r>
              <a:rPr lang="ru-RU" sz="1800" dirty="0"/>
              <a:t>или </a:t>
            </a:r>
            <a:r>
              <a:rPr lang="ru-RU" sz="1800" dirty="0" smtClean="0"/>
              <a:t>A </a:t>
            </a:r>
            <a:r>
              <a:rPr lang="en-US" sz="1800" dirty="0"/>
              <a:t>--&gt;</a:t>
            </a:r>
            <a:r>
              <a:rPr lang="ru-RU" sz="1800" dirty="0" smtClean="0"/>
              <a:t> </a:t>
            </a:r>
            <a:r>
              <a:rPr lang="ru-RU" sz="1800" dirty="0" smtClean="0"/>
              <a:t>γ</a:t>
            </a:r>
            <a:r>
              <a:rPr lang="ru-RU" sz="1800" dirty="0"/>
              <a:t>, где </a:t>
            </a:r>
            <a:r>
              <a:rPr lang="ru-RU" sz="1800" dirty="0" smtClean="0"/>
              <a:t>γ цепочка терминалов, А и В нетерминалы</a:t>
            </a:r>
          </a:p>
          <a:p>
            <a:pPr lvl="2"/>
            <a:r>
              <a:rPr lang="ru-RU" sz="1600" dirty="0" smtClean="0"/>
              <a:t>Правила </a:t>
            </a:r>
            <a:r>
              <a:rPr lang="ru-RU" sz="1600" dirty="0" smtClean="0"/>
              <a:t>можно привести к виду </a:t>
            </a:r>
            <a:r>
              <a:rPr lang="ru-RU" sz="1600" dirty="0" smtClean="0"/>
              <a:t>A</a:t>
            </a:r>
            <a:r>
              <a:rPr lang="en-US" sz="1600" dirty="0"/>
              <a:t> --&gt;</a:t>
            </a:r>
            <a:r>
              <a:rPr lang="ru-RU" sz="1600" dirty="0" smtClean="0"/>
              <a:t> </a:t>
            </a:r>
            <a:r>
              <a:rPr lang="ru-RU" sz="1600" dirty="0" smtClean="0"/>
              <a:t>Bγ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Для любого языка с регулярной грамматикой можно построить </a:t>
            </a:r>
            <a:r>
              <a:rPr lang="ru-RU" sz="1800" dirty="0" smtClean="0">
                <a:solidFill>
                  <a:schemeClr val="bg1"/>
                </a:solidFill>
              </a:rPr>
              <a:t>конечный </a:t>
            </a:r>
            <a:r>
              <a:rPr lang="ru-RU" sz="1800" dirty="0" smtClean="0">
                <a:solidFill>
                  <a:schemeClr val="bg1"/>
                </a:solidFill>
              </a:rPr>
              <a:t>автомат, распознающий этот язык</a:t>
            </a:r>
          </a:p>
          <a:p>
            <a:pPr lvl="1"/>
            <a:endParaRPr lang="ru-RU" sz="1800" dirty="0" smtClean="0">
              <a:solidFill>
                <a:schemeClr val="bg1"/>
              </a:solidFill>
            </a:endParaRP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Теорема Клини «Любой </a:t>
            </a:r>
            <a:r>
              <a:rPr lang="ru-RU" sz="1800" dirty="0" smtClean="0">
                <a:solidFill>
                  <a:schemeClr val="bg1"/>
                </a:solidFill>
              </a:rPr>
              <a:t>конечный автомат задает язык с регулярной </a:t>
            </a:r>
            <a:r>
              <a:rPr lang="ru-RU" sz="1800" dirty="0" smtClean="0">
                <a:solidFill>
                  <a:schemeClr val="bg1"/>
                </a:solidFill>
              </a:rPr>
              <a:t>грамматикой и наоборот»</a:t>
            </a:r>
            <a:endParaRPr lang="ru-RU" sz="1800" dirty="0">
              <a:solidFill>
                <a:schemeClr val="bg1"/>
              </a:solidFill>
            </a:endParaRPr>
          </a:p>
          <a:p>
            <a:pPr lvl="1"/>
            <a:endParaRPr lang="ru-RU" sz="1800" dirty="0"/>
          </a:p>
          <a:p>
            <a:pPr lvl="1"/>
            <a:endParaRPr lang="ru-RU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Конечный автомат</a:t>
            </a:r>
            <a:r>
              <a:rPr lang="en-US" sz="2000" dirty="0" smtClean="0">
                <a:solidFill>
                  <a:schemeClr val="bg1"/>
                </a:solidFill>
              </a:rPr>
              <a:t> – </a:t>
            </a:r>
            <a:r>
              <a:rPr lang="ru-RU" sz="2000" dirty="0" smtClean="0">
                <a:solidFill>
                  <a:schemeClr val="bg1"/>
                </a:solidFill>
              </a:rPr>
              <a:t>это ориентированный граф с помеченными дугами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Вершины – состояния</a:t>
            </a:r>
            <a:r>
              <a:rPr lang="en-US" sz="1800" dirty="0" smtClean="0">
                <a:solidFill>
                  <a:schemeClr val="bg1"/>
                </a:solidFill>
              </a:rPr>
              <a:t>, </a:t>
            </a:r>
            <a:r>
              <a:rPr lang="ru-RU" sz="1800" dirty="0" smtClean="0">
                <a:solidFill>
                  <a:schemeClr val="bg1"/>
                </a:solidFill>
              </a:rPr>
              <a:t>дуги </a:t>
            </a:r>
            <a:r>
              <a:rPr lang="ru-RU" sz="1800" dirty="0">
                <a:solidFill>
                  <a:schemeClr val="bg1"/>
                </a:solidFill>
              </a:rPr>
              <a:t>– </a:t>
            </a:r>
            <a:r>
              <a:rPr lang="ru-RU" sz="1800" dirty="0" smtClean="0">
                <a:solidFill>
                  <a:schemeClr val="bg1"/>
                </a:solidFill>
              </a:rPr>
              <a:t>переходы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S </a:t>
            </a:r>
            <a:r>
              <a:rPr lang="ru-RU" sz="1600" dirty="0" smtClean="0">
                <a:solidFill>
                  <a:schemeClr val="bg1"/>
                </a:solidFill>
              </a:rPr>
              <a:t>– начальное состояние, </a:t>
            </a:r>
            <a:r>
              <a:rPr lang="en-US" sz="1600" dirty="0" smtClean="0">
                <a:solidFill>
                  <a:schemeClr val="bg1"/>
                </a:solidFill>
              </a:rPr>
              <a:t>F </a:t>
            </a:r>
            <a:r>
              <a:rPr lang="ru-RU" sz="1600" dirty="0" smtClean="0">
                <a:solidFill>
                  <a:schemeClr val="bg1"/>
                </a:solidFill>
              </a:rPr>
              <a:t>– множество конечных состояний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Метка дуги – множество символов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К.А. </a:t>
            </a:r>
            <a:r>
              <a:rPr lang="ru-RU" sz="2000" u="sng" dirty="0" smtClean="0">
                <a:solidFill>
                  <a:schemeClr val="bg1"/>
                </a:solidFill>
              </a:rPr>
              <a:t>принимает</a:t>
            </a:r>
            <a:r>
              <a:rPr lang="ru-RU" sz="2000" dirty="0" smtClean="0">
                <a:solidFill>
                  <a:schemeClr val="bg1"/>
                </a:solidFill>
              </a:rPr>
              <a:t> цепочку, если она получается выписыванием символов </a:t>
            </a: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ru-RU" sz="2000" dirty="0" smtClean="0">
                <a:solidFill>
                  <a:schemeClr val="bg1"/>
                </a:solidFill>
              </a:rPr>
              <a:t>меткам вдоль пути </a:t>
            </a:r>
            <a:r>
              <a:rPr lang="ru-RU" sz="2000" dirty="0">
                <a:solidFill>
                  <a:schemeClr val="bg1"/>
                </a:solidFill>
              </a:rPr>
              <a:t>из </a:t>
            </a:r>
            <a:r>
              <a:rPr lang="en-US" sz="2000" dirty="0" smtClean="0">
                <a:solidFill>
                  <a:schemeClr val="bg1"/>
                </a:solidFill>
              </a:rPr>
              <a:t>S </a:t>
            </a:r>
            <a:r>
              <a:rPr lang="ru-RU" sz="2000" dirty="0">
                <a:solidFill>
                  <a:schemeClr val="bg1"/>
                </a:solidFill>
              </a:rPr>
              <a:t>в </a:t>
            </a:r>
            <a:r>
              <a:rPr lang="ru-RU" sz="2000" dirty="0" smtClean="0">
                <a:solidFill>
                  <a:schemeClr val="bg1"/>
                </a:solidFill>
              </a:rPr>
              <a:t>вершину </a:t>
            </a:r>
            <a:r>
              <a:rPr lang="ru-RU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F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1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Тип 3 – регулярные грамматики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A </a:t>
            </a:r>
            <a:r>
              <a:rPr lang="en-US" sz="1800" dirty="0" smtClean="0"/>
              <a:t>--&gt;</a:t>
            </a:r>
            <a:r>
              <a:rPr lang="ru-RU" sz="1800" dirty="0" smtClean="0"/>
              <a:t> </a:t>
            </a:r>
            <a:r>
              <a:rPr lang="ru-RU" sz="1800" dirty="0" smtClean="0"/>
              <a:t>γB </a:t>
            </a:r>
            <a:r>
              <a:rPr lang="ru-RU" sz="1800" dirty="0"/>
              <a:t>или </a:t>
            </a:r>
            <a:r>
              <a:rPr lang="ru-RU" sz="1800" dirty="0" smtClean="0"/>
              <a:t>A </a:t>
            </a:r>
            <a:r>
              <a:rPr lang="en-US" sz="1800" dirty="0"/>
              <a:t>--&gt;</a:t>
            </a:r>
            <a:r>
              <a:rPr lang="ru-RU" sz="1800" dirty="0" smtClean="0"/>
              <a:t> </a:t>
            </a:r>
            <a:r>
              <a:rPr lang="ru-RU" sz="1800" dirty="0" smtClean="0"/>
              <a:t>γ</a:t>
            </a:r>
            <a:r>
              <a:rPr lang="ru-RU" sz="1800" dirty="0"/>
              <a:t>, где </a:t>
            </a:r>
            <a:r>
              <a:rPr lang="ru-RU" sz="1800" dirty="0" smtClean="0"/>
              <a:t>γ цепочка терминалов, А и В нетерминалы</a:t>
            </a:r>
          </a:p>
          <a:p>
            <a:pPr lvl="2"/>
            <a:r>
              <a:rPr lang="ru-RU" sz="1600" dirty="0" smtClean="0"/>
              <a:t>Правила </a:t>
            </a:r>
            <a:r>
              <a:rPr lang="ru-RU" sz="1600" dirty="0" smtClean="0"/>
              <a:t>можно привести к виду </a:t>
            </a:r>
            <a:r>
              <a:rPr lang="ru-RU" sz="1600" dirty="0" smtClean="0"/>
              <a:t>A</a:t>
            </a:r>
            <a:r>
              <a:rPr lang="en-US" sz="1600" dirty="0"/>
              <a:t> --&gt;</a:t>
            </a:r>
            <a:r>
              <a:rPr lang="ru-RU" sz="1600" dirty="0" smtClean="0"/>
              <a:t> </a:t>
            </a:r>
            <a:r>
              <a:rPr lang="ru-RU" sz="1600" dirty="0" smtClean="0"/>
              <a:t>Bγ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Для любого языка с регулярной грамматикой можно построить </a:t>
            </a:r>
            <a:r>
              <a:rPr lang="ru-RU" sz="1800" dirty="0" smtClean="0"/>
              <a:t>конечный </a:t>
            </a:r>
            <a:r>
              <a:rPr lang="ru-RU" sz="1800" dirty="0" smtClean="0"/>
              <a:t>автомат, распознающий этот язык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Теорема Клини «Любой </a:t>
            </a:r>
            <a:r>
              <a:rPr lang="ru-RU" sz="1800" dirty="0" smtClean="0">
                <a:solidFill>
                  <a:schemeClr val="bg1"/>
                </a:solidFill>
              </a:rPr>
              <a:t>конечный автомат задает язык с регулярной </a:t>
            </a:r>
            <a:r>
              <a:rPr lang="ru-RU" sz="1800" dirty="0" smtClean="0">
                <a:solidFill>
                  <a:schemeClr val="bg1"/>
                </a:solidFill>
              </a:rPr>
              <a:t>грамматикой и наоборот»</a:t>
            </a:r>
            <a:endParaRPr lang="ru-RU" sz="1800" dirty="0">
              <a:solidFill>
                <a:schemeClr val="bg1"/>
              </a:solidFill>
            </a:endParaRPr>
          </a:p>
          <a:p>
            <a:pPr lvl="1"/>
            <a:endParaRPr lang="ru-RU" sz="1800" dirty="0"/>
          </a:p>
          <a:p>
            <a:pPr lvl="1"/>
            <a:endParaRPr lang="ru-RU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Конечный автомат</a:t>
            </a:r>
            <a:r>
              <a:rPr lang="en-US" sz="2000" dirty="0" smtClean="0">
                <a:solidFill>
                  <a:schemeClr val="bg1"/>
                </a:solidFill>
              </a:rPr>
              <a:t> – </a:t>
            </a:r>
            <a:r>
              <a:rPr lang="ru-RU" sz="2000" dirty="0" smtClean="0">
                <a:solidFill>
                  <a:schemeClr val="bg1"/>
                </a:solidFill>
              </a:rPr>
              <a:t>это ориентированный граф с помеченными дугами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Вершины – состояния</a:t>
            </a:r>
            <a:r>
              <a:rPr lang="en-US" sz="1800" dirty="0" smtClean="0">
                <a:solidFill>
                  <a:schemeClr val="bg1"/>
                </a:solidFill>
              </a:rPr>
              <a:t>, </a:t>
            </a:r>
            <a:r>
              <a:rPr lang="ru-RU" sz="1800" dirty="0" smtClean="0">
                <a:solidFill>
                  <a:schemeClr val="bg1"/>
                </a:solidFill>
              </a:rPr>
              <a:t>дуги </a:t>
            </a:r>
            <a:r>
              <a:rPr lang="ru-RU" sz="1800" dirty="0">
                <a:solidFill>
                  <a:schemeClr val="bg1"/>
                </a:solidFill>
              </a:rPr>
              <a:t>– </a:t>
            </a:r>
            <a:r>
              <a:rPr lang="ru-RU" sz="1800" dirty="0" smtClean="0">
                <a:solidFill>
                  <a:schemeClr val="bg1"/>
                </a:solidFill>
              </a:rPr>
              <a:t>переходы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S </a:t>
            </a:r>
            <a:r>
              <a:rPr lang="ru-RU" sz="1600" dirty="0" smtClean="0">
                <a:solidFill>
                  <a:schemeClr val="bg1"/>
                </a:solidFill>
              </a:rPr>
              <a:t>– начальное состояние, </a:t>
            </a:r>
            <a:r>
              <a:rPr lang="en-US" sz="1600" dirty="0" smtClean="0">
                <a:solidFill>
                  <a:schemeClr val="bg1"/>
                </a:solidFill>
              </a:rPr>
              <a:t>F </a:t>
            </a:r>
            <a:r>
              <a:rPr lang="ru-RU" sz="1600" dirty="0" smtClean="0">
                <a:solidFill>
                  <a:schemeClr val="bg1"/>
                </a:solidFill>
              </a:rPr>
              <a:t>– множество конечных состояний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Метка дуги – множество символов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К.А. </a:t>
            </a:r>
            <a:r>
              <a:rPr lang="ru-RU" sz="2000" u="sng" dirty="0" smtClean="0">
                <a:solidFill>
                  <a:schemeClr val="bg1"/>
                </a:solidFill>
              </a:rPr>
              <a:t>принимает</a:t>
            </a:r>
            <a:r>
              <a:rPr lang="ru-RU" sz="2000" dirty="0" smtClean="0">
                <a:solidFill>
                  <a:schemeClr val="bg1"/>
                </a:solidFill>
              </a:rPr>
              <a:t> цепочку, если она получается выписыванием символов </a:t>
            </a: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ru-RU" sz="2000" dirty="0" smtClean="0">
                <a:solidFill>
                  <a:schemeClr val="bg1"/>
                </a:solidFill>
              </a:rPr>
              <a:t>меткам вдоль пути </a:t>
            </a:r>
            <a:r>
              <a:rPr lang="ru-RU" sz="2000" dirty="0">
                <a:solidFill>
                  <a:schemeClr val="bg1"/>
                </a:solidFill>
              </a:rPr>
              <a:t>из </a:t>
            </a:r>
            <a:r>
              <a:rPr lang="en-US" sz="2000" dirty="0" smtClean="0">
                <a:solidFill>
                  <a:schemeClr val="bg1"/>
                </a:solidFill>
              </a:rPr>
              <a:t>S </a:t>
            </a:r>
            <a:r>
              <a:rPr lang="ru-RU" sz="2000" dirty="0">
                <a:solidFill>
                  <a:schemeClr val="bg1"/>
                </a:solidFill>
              </a:rPr>
              <a:t>в </a:t>
            </a:r>
            <a:r>
              <a:rPr lang="ru-RU" sz="2000" dirty="0" smtClean="0">
                <a:solidFill>
                  <a:schemeClr val="bg1"/>
                </a:solidFill>
              </a:rPr>
              <a:t>вершину </a:t>
            </a:r>
            <a:r>
              <a:rPr lang="ru-RU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F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0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Тип 3 – регулярные грамматики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A </a:t>
            </a:r>
            <a:r>
              <a:rPr lang="en-US" sz="1800" dirty="0" smtClean="0"/>
              <a:t>--&gt;</a:t>
            </a:r>
            <a:r>
              <a:rPr lang="ru-RU" sz="1800" dirty="0" smtClean="0"/>
              <a:t> </a:t>
            </a:r>
            <a:r>
              <a:rPr lang="ru-RU" sz="1800" dirty="0" smtClean="0"/>
              <a:t>γB </a:t>
            </a:r>
            <a:r>
              <a:rPr lang="ru-RU" sz="1800" dirty="0"/>
              <a:t>или </a:t>
            </a:r>
            <a:r>
              <a:rPr lang="ru-RU" sz="1800" dirty="0" smtClean="0"/>
              <a:t>A </a:t>
            </a:r>
            <a:r>
              <a:rPr lang="en-US" sz="1800" dirty="0"/>
              <a:t>--&gt;</a:t>
            </a:r>
            <a:r>
              <a:rPr lang="ru-RU" sz="1800" dirty="0" smtClean="0"/>
              <a:t> </a:t>
            </a:r>
            <a:r>
              <a:rPr lang="ru-RU" sz="1800" dirty="0" smtClean="0"/>
              <a:t>γ</a:t>
            </a:r>
            <a:r>
              <a:rPr lang="ru-RU" sz="1800" dirty="0"/>
              <a:t>, где </a:t>
            </a:r>
            <a:r>
              <a:rPr lang="ru-RU" sz="1800" dirty="0" smtClean="0"/>
              <a:t>γ цепочка терминалов, А и В нетерминалы</a:t>
            </a:r>
          </a:p>
          <a:p>
            <a:pPr lvl="2"/>
            <a:r>
              <a:rPr lang="ru-RU" sz="1600" dirty="0" smtClean="0"/>
              <a:t>Правила </a:t>
            </a:r>
            <a:r>
              <a:rPr lang="ru-RU" sz="1600" dirty="0" smtClean="0"/>
              <a:t>можно привести к виду </a:t>
            </a:r>
            <a:r>
              <a:rPr lang="ru-RU" sz="1600" dirty="0" smtClean="0"/>
              <a:t>A</a:t>
            </a:r>
            <a:r>
              <a:rPr lang="en-US" sz="1600" dirty="0"/>
              <a:t> --&gt;</a:t>
            </a:r>
            <a:r>
              <a:rPr lang="ru-RU" sz="1600" dirty="0" smtClean="0"/>
              <a:t> </a:t>
            </a:r>
            <a:r>
              <a:rPr lang="ru-RU" sz="1600" dirty="0" smtClean="0"/>
              <a:t>Bγ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Для любого языка с регулярной грамматикой можно построить </a:t>
            </a:r>
            <a:r>
              <a:rPr lang="ru-RU" sz="1800" dirty="0" smtClean="0"/>
              <a:t>конечный </a:t>
            </a:r>
            <a:r>
              <a:rPr lang="ru-RU" sz="1800" dirty="0" smtClean="0"/>
              <a:t>автомат, распознающий этот язык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Теорема Клини «Любой </a:t>
            </a:r>
            <a:r>
              <a:rPr lang="ru-RU" sz="1800" dirty="0" smtClean="0"/>
              <a:t>конечный автомат задает язык с регулярной </a:t>
            </a:r>
            <a:r>
              <a:rPr lang="ru-RU" sz="1800" dirty="0" smtClean="0"/>
              <a:t>грамматикой и наоборот»</a:t>
            </a:r>
            <a:endParaRPr lang="ru-RU" sz="1800" dirty="0"/>
          </a:p>
          <a:p>
            <a:pPr lvl="1"/>
            <a:endParaRPr lang="ru-RU" sz="1800" dirty="0"/>
          </a:p>
          <a:p>
            <a:pPr lvl="1"/>
            <a:endParaRPr lang="ru-RU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Конечный автомат</a:t>
            </a:r>
            <a:r>
              <a:rPr lang="en-US" sz="2000" dirty="0" smtClean="0">
                <a:solidFill>
                  <a:schemeClr val="bg1"/>
                </a:solidFill>
              </a:rPr>
              <a:t> – </a:t>
            </a:r>
            <a:r>
              <a:rPr lang="ru-RU" sz="2000" dirty="0" smtClean="0">
                <a:solidFill>
                  <a:schemeClr val="bg1"/>
                </a:solidFill>
              </a:rPr>
              <a:t>это ориентированный граф с помеченными дугами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Вершины – состояния</a:t>
            </a:r>
            <a:r>
              <a:rPr lang="en-US" sz="1800" dirty="0" smtClean="0">
                <a:solidFill>
                  <a:schemeClr val="bg1"/>
                </a:solidFill>
              </a:rPr>
              <a:t>, </a:t>
            </a:r>
            <a:r>
              <a:rPr lang="ru-RU" sz="1800" dirty="0" smtClean="0">
                <a:solidFill>
                  <a:schemeClr val="bg1"/>
                </a:solidFill>
              </a:rPr>
              <a:t>дуги </a:t>
            </a:r>
            <a:r>
              <a:rPr lang="ru-RU" sz="1800" dirty="0">
                <a:solidFill>
                  <a:schemeClr val="bg1"/>
                </a:solidFill>
              </a:rPr>
              <a:t>– </a:t>
            </a:r>
            <a:r>
              <a:rPr lang="ru-RU" sz="1800" dirty="0" smtClean="0">
                <a:solidFill>
                  <a:schemeClr val="bg1"/>
                </a:solidFill>
              </a:rPr>
              <a:t>переходы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S </a:t>
            </a:r>
            <a:r>
              <a:rPr lang="ru-RU" sz="1600" dirty="0" smtClean="0">
                <a:solidFill>
                  <a:schemeClr val="bg1"/>
                </a:solidFill>
              </a:rPr>
              <a:t>– начальное состояние, </a:t>
            </a:r>
            <a:r>
              <a:rPr lang="en-US" sz="1600" dirty="0" smtClean="0">
                <a:solidFill>
                  <a:schemeClr val="bg1"/>
                </a:solidFill>
              </a:rPr>
              <a:t>F </a:t>
            </a:r>
            <a:r>
              <a:rPr lang="ru-RU" sz="1600" dirty="0" smtClean="0">
                <a:solidFill>
                  <a:schemeClr val="bg1"/>
                </a:solidFill>
              </a:rPr>
              <a:t>– множество конечных состояний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Метка дуги – множество символов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К.А. </a:t>
            </a:r>
            <a:r>
              <a:rPr lang="ru-RU" sz="2000" u="sng" dirty="0" smtClean="0">
                <a:solidFill>
                  <a:schemeClr val="bg1"/>
                </a:solidFill>
              </a:rPr>
              <a:t>принимает</a:t>
            </a:r>
            <a:r>
              <a:rPr lang="ru-RU" sz="2000" dirty="0" smtClean="0">
                <a:solidFill>
                  <a:schemeClr val="bg1"/>
                </a:solidFill>
              </a:rPr>
              <a:t> цепочку, если она получается выписыванием символов </a:t>
            </a: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ru-RU" sz="2000" dirty="0" smtClean="0">
                <a:solidFill>
                  <a:schemeClr val="bg1"/>
                </a:solidFill>
              </a:rPr>
              <a:t>меткам вдоль пути </a:t>
            </a:r>
            <a:r>
              <a:rPr lang="ru-RU" sz="2000" dirty="0">
                <a:solidFill>
                  <a:schemeClr val="bg1"/>
                </a:solidFill>
              </a:rPr>
              <a:t>из </a:t>
            </a:r>
            <a:r>
              <a:rPr lang="en-US" sz="2000" dirty="0" smtClean="0">
                <a:solidFill>
                  <a:schemeClr val="bg1"/>
                </a:solidFill>
              </a:rPr>
              <a:t>S </a:t>
            </a:r>
            <a:r>
              <a:rPr lang="ru-RU" sz="2000" dirty="0">
                <a:solidFill>
                  <a:schemeClr val="bg1"/>
                </a:solidFill>
              </a:rPr>
              <a:t>в </a:t>
            </a:r>
            <a:r>
              <a:rPr lang="ru-RU" sz="2000" dirty="0" smtClean="0">
                <a:solidFill>
                  <a:schemeClr val="bg1"/>
                </a:solidFill>
              </a:rPr>
              <a:t>вершину </a:t>
            </a:r>
            <a:r>
              <a:rPr lang="ru-RU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F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БНФ – форма Бекуса-Наура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Описание синтаксиса языков программирования</a:t>
            </a:r>
          </a:p>
          <a:p>
            <a:endParaRPr lang="ru-RU" dirty="0" smtClean="0"/>
          </a:p>
          <a:p>
            <a:r>
              <a:rPr lang="ru-RU" dirty="0" smtClean="0"/>
              <a:t>Терминальные символы</a:t>
            </a:r>
          </a:p>
          <a:p>
            <a:pPr lvl="1"/>
            <a:r>
              <a:rPr lang="ru-RU" dirty="0" smtClean="0"/>
              <a:t>Пишутся как есть</a:t>
            </a:r>
          </a:p>
          <a:p>
            <a:endParaRPr lang="ru-RU" dirty="0" smtClean="0"/>
          </a:p>
          <a:p>
            <a:r>
              <a:rPr lang="ru-RU" dirty="0" smtClean="0"/>
              <a:t>Нетерминальные символы</a:t>
            </a:r>
            <a:endParaRPr lang="en-US" dirty="0" smtClean="0"/>
          </a:p>
          <a:p>
            <a:pPr lvl="1"/>
            <a:r>
              <a:rPr lang="ru-RU" dirty="0" smtClean="0"/>
              <a:t>Пишутся в угловых скобках </a:t>
            </a:r>
            <a:r>
              <a:rPr lang="en-US" dirty="0" smtClean="0"/>
              <a:t>&lt;&gt;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Правила вида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нетерминальный символ </a:t>
            </a:r>
            <a:r>
              <a:rPr lang="ru-RU" dirty="0">
                <a:solidFill>
                  <a:schemeClr val="bg1"/>
                </a:solidFill>
              </a:rPr>
              <a:t>::=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последовательность </a:t>
            </a:r>
            <a:r>
              <a:rPr lang="ru-RU" dirty="0">
                <a:solidFill>
                  <a:schemeClr val="bg1"/>
                </a:solidFill>
              </a:rPr>
              <a:t>символов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|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последовательность символов 2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| . . 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|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последовательность </a:t>
            </a:r>
            <a:r>
              <a:rPr lang="ru-RU" dirty="0">
                <a:solidFill>
                  <a:schemeClr val="bg1"/>
                </a:solidFill>
              </a:rPr>
              <a:t>символов </a:t>
            </a:r>
            <a:r>
              <a:rPr lang="ru-RU" dirty="0" smtClean="0">
                <a:solidFill>
                  <a:schemeClr val="bg1"/>
                </a:solidFill>
              </a:rPr>
              <a:t>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4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Тип 3 – регулярные грамматики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A </a:t>
            </a:r>
            <a:r>
              <a:rPr lang="en-US" sz="1800" dirty="0" smtClean="0"/>
              <a:t>--&gt;</a:t>
            </a:r>
            <a:r>
              <a:rPr lang="ru-RU" sz="1800" dirty="0" smtClean="0"/>
              <a:t> </a:t>
            </a:r>
            <a:r>
              <a:rPr lang="ru-RU" sz="1800" dirty="0" smtClean="0"/>
              <a:t>γB </a:t>
            </a:r>
            <a:r>
              <a:rPr lang="ru-RU" sz="1800" dirty="0"/>
              <a:t>или </a:t>
            </a:r>
            <a:r>
              <a:rPr lang="ru-RU" sz="1800" dirty="0" smtClean="0"/>
              <a:t>A </a:t>
            </a:r>
            <a:r>
              <a:rPr lang="en-US" sz="1800" dirty="0"/>
              <a:t>--&gt;</a:t>
            </a:r>
            <a:r>
              <a:rPr lang="ru-RU" sz="1800" dirty="0" smtClean="0"/>
              <a:t> </a:t>
            </a:r>
            <a:r>
              <a:rPr lang="ru-RU" sz="1800" dirty="0" smtClean="0"/>
              <a:t>γ</a:t>
            </a:r>
            <a:r>
              <a:rPr lang="ru-RU" sz="1800" dirty="0"/>
              <a:t>, где </a:t>
            </a:r>
            <a:r>
              <a:rPr lang="ru-RU" sz="1800" dirty="0" smtClean="0"/>
              <a:t>γ цепочка терминалов, А и В нетерминалы</a:t>
            </a:r>
          </a:p>
          <a:p>
            <a:pPr lvl="2"/>
            <a:r>
              <a:rPr lang="ru-RU" sz="1600" dirty="0" smtClean="0"/>
              <a:t>Правила </a:t>
            </a:r>
            <a:r>
              <a:rPr lang="ru-RU" sz="1600" dirty="0" smtClean="0"/>
              <a:t>можно привести к виду </a:t>
            </a:r>
            <a:r>
              <a:rPr lang="ru-RU" sz="1600" dirty="0" smtClean="0"/>
              <a:t>A</a:t>
            </a:r>
            <a:r>
              <a:rPr lang="en-US" sz="1600" dirty="0"/>
              <a:t> --&gt;</a:t>
            </a:r>
            <a:r>
              <a:rPr lang="ru-RU" sz="1600" dirty="0" smtClean="0"/>
              <a:t> </a:t>
            </a:r>
            <a:r>
              <a:rPr lang="ru-RU" sz="1600" dirty="0" smtClean="0"/>
              <a:t>Bγ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Для любого языка с регулярной грамматикой можно построить </a:t>
            </a:r>
            <a:r>
              <a:rPr lang="ru-RU" sz="1800" dirty="0" smtClean="0"/>
              <a:t>конечный </a:t>
            </a:r>
            <a:r>
              <a:rPr lang="ru-RU" sz="1800" dirty="0" smtClean="0"/>
              <a:t>автомат, распознающий этот язык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Теорема Клини «Любой </a:t>
            </a:r>
            <a:r>
              <a:rPr lang="ru-RU" sz="1800" dirty="0" smtClean="0"/>
              <a:t>конечный автомат задает язык с регулярной </a:t>
            </a:r>
            <a:r>
              <a:rPr lang="ru-RU" sz="1800" dirty="0" smtClean="0"/>
              <a:t>грамматикой и наоборот»</a:t>
            </a:r>
            <a:endParaRPr lang="ru-RU" sz="1800" dirty="0"/>
          </a:p>
          <a:p>
            <a:pPr lvl="1"/>
            <a:endParaRPr lang="ru-RU" sz="1800" dirty="0"/>
          </a:p>
          <a:p>
            <a:pPr lvl="1"/>
            <a:endParaRPr lang="ru-RU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Конечный автомат</a:t>
            </a:r>
            <a:r>
              <a:rPr lang="en-US" sz="2000" dirty="0" smtClean="0"/>
              <a:t> – </a:t>
            </a:r>
            <a:r>
              <a:rPr lang="ru-RU" sz="2000" dirty="0" smtClean="0"/>
              <a:t>это ориентированный граф с помеченными дугами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Вершины – состояния</a:t>
            </a:r>
            <a:r>
              <a:rPr lang="en-US" sz="1800" dirty="0" smtClean="0">
                <a:solidFill>
                  <a:schemeClr val="bg1"/>
                </a:solidFill>
              </a:rPr>
              <a:t>, </a:t>
            </a:r>
            <a:r>
              <a:rPr lang="ru-RU" sz="1800" dirty="0" smtClean="0">
                <a:solidFill>
                  <a:schemeClr val="bg1"/>
                </a:solidFill>
              </a:rPr>
              <a:t>дуги </a:t>
            </a:r>
            <a:r>
              <a:rPr lang="ru-RU" sz="1800" dirty="0">
                <a:solidFill>
                  <a:schemeClr val="bg1"/>
                </a:solidFill>
              </a:rPr>
              <a:t>– </a:t>
            </a:r>
            <a:r>
              <a:rPr lang="ru-RU" sz="1800" dirty="0" smtClean="0">
                <a:solidFill>
                  <a:schemeClr val="bg1"/>
                </a:solidFill>
              </a:rPr>
              <a:t>переходы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S </a:t>
            </a:r>
            <a:r>
              <a:rPr lang="ru-RU" sz="1600" dirty="0" smtClean="0">
                <a:solidFill>
                  <a:schemeClr val="bg1"/>
                </a:solidFill>
              </a:rPr>
              <a:t>– начальное состояние, </a:t>
            </a:r>
            <a:r>
              <a:rPr lang="en-US" sz="1600" dirty="0" smtClean="0">
                <a:solidFill>
                  <a:schemeClr val="bg1"/>
                </a:solidFill>
              </a:rPr>
              <a:t>F </a:t>
            </a:r>
            <a:r>
              <a:rPr lang="ru-RU" sz="1600" dirty="0" smtClean="0">
                <a:solidFill>
                  <a:schemeClr val="bg1"/>
                </a:solidFill>
              </a:rPr>
              <a:t>– множество конечных состояний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Метка дуги – множество символов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К.А. </a:t>
            </a:r>
            <a:r>
              <a:rPr lang="ru-RU" sz="2000" u="sng" dirty="0" smtClean="0">
                <a:solidFill>
                  <a:schemeClr val="bg1"/>
                </a:solidFill>
              </a:rPr>
              <a:t>принимает</a:t>
            </a:r>
            <a:r>
              <a:rPr lang="ru-RU" sz="2000" dirty="0" smtClean="0">
                <a:solidFill>
                  <a:schemeClr val="bg1"/>
                </a:solidFill>
              </a:rPr>
              <a:t> цепочку, если она получается выписыванием символов </a:t>
            </a: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ru-RU" sz="2000" dirty="0" smtClean="0">
                <a:solidFill>
                  <a:schemeClr val="bg1"/>
                </a:solidFill>
              </a:rPr>
              <a:t>меткам вдоль пути </a:t>
            </a:r>
            <a:r>
              <a:rPr lang="ru-RU" sz="2000" dirty="0">
                <a:solidFill>
                  <a:schemeClr val="bg1"/>
                </a:solidFill>
              </a:rPr>
              <a:t>из </a:t>
            </a:r>
            <a:r>
              <a:rPr lang="en-US" sz="2000" dirty="0" smtClean="0">
                <a:solidFill>
                  <a:schemeClr val="bg1"/>
                </a:solidFill>
              </a:rPr>
              <a:t>S </a:t>
            </a:r>
            <a:r>
              <a:rPr lang="ru-RU" sz="2000" dirty="0">
                <a:solidFill>
                  <a:schemeClr val="bg1"/>
                </a:solidFill>
              </a:rPr>
              <a:t>в </a:t>
            </a:r>
            <a:r>
              <a:rPr lang="ru-RU" sz="2000" dirty="0" smtClean="0">
                <a:solidFill>
                  <a:schemeClr val="bg1"/>
                </a:solidFill>
              </a:rPr>
              <a:t>вершину </a:t>
            </a:r>
            <a:r>
              <a:rPr lang="ru-RU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F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Тип 3 – регулярные грамматики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A </a:t>
            </a:r>
            <a:r>
              <a:rPr lang="en-US" sz="1800" dirty="0" smtClean="0"/>
              <a:t>--&gt;</a:t>
            </a:r>
            <a:r>
              <a:rPr lang="ru-RU" sz="1800" dirty="0" smtClean="0"/>
              <a:t> </a:t>
            </a:r>
            <a:r>
              <a:rPr lang="ru-RU" sz="1800" dirty="0" smtClean="0"/>
              <a:t>γB </a:t>
            </a:r>
            <a:r>
              <a:rPr lang="ru-RU" sz="1800" dirty="0"/>
              <a:t>или </a:t>
            </a:r>
            <a:r>
              <a:rPr lang="ru-RU" sz="1800" dirty="0" smtClean="0"/>
              <a:t>A </a:t>
            </a:r>
            <a:r>
              <a:rPr lang="en-US" sz="1800" dirty="0"/>
              <a:t>--&gt;</a:t>
            </a:r>
            <a:r>
              <a:rPr lang="ru-RU" sz="1800" dirty="0" smtClean="0"/>
              <a:t> </a:t>
            </a:r>
            <a:r>
              <a:rPr lang="ru-RU" sz="1800" dirty="0" smtClean="0"/>
              <a:t>γ</a:t>
            </a:r>
            <a:r>
              <a:rPr lang="ru-RU" sz="1800" dirty="0"/>
              <a:t>, где </a:t>
            </a:r>
            <a:r>
              <a:rPr lang="ru-RU" sz="1800" dirty="0" smtClean="0"/>
              <a:t>γ цепочка терминалов, А и В нетерминалы</a:t>
            </a:r>
          </a:p>
          <a:p>
            <a:pPr lvl="2"/>
            <a:r>
              <a:rPr lang="ru-RU" sz="1600" dirty="0" smtClean="0"/>
              <a:t>Правила </a:t>
            </a:r>
            <a:r>
              <a:rPr lang="ru-RU" sz="1600" dirty="0" smtClean="0"/>
              <a:t>можно привести к виду </a:t>
            </a:r>
            <a:r>
              <a:rPr lang="ru-RU" sz="1600" dirty="0" smtClean="0"/>
              <a:t>A</a:t>
            </a:r>
            <a:r>
              <a:rPr lang="en-US" sz="1600" dirty="0"/>
              <a:t> --&gt;</a:t>
            </a:r>
            <a:r>
              <a:rPr lang="ru-RU" sz="1600" dirty="0" smtClean="0"/>
              <a:t> </a:t>
            </a:r>
            <a:r>
              <a:rPr lang="ru-RU" sz="1600" dirty="0" smtClean="0"/>
              <a:t>Bγ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Для любого языка с регулярной грамматикой можно построить </a:t>
            </a:r>
            <a:r>
              <a:rPr lang="ru-RU" sz="1800" dirty="0" smtClean="0"/>
              <a:t>конечный </a:t>
            </a:r>
            <a:r>
              <a:rPr lang="ru-RU" sz="1800" dirty="0" smtClean="0"/>
              <a:t>автомат, распознающий этот язык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Теорема Клини «Любой </a:t>
            </a:r>
            <a:r>
              <a:rPr lang="ru-RU" sz="1800" dirty="0" smtClean="0"/>
              <a:t>конечный автомат задает язык с регулярной </a:t>
            </a:r>
            <a:r>
              <a:rPr lang="ru-RU" sz="1800" dirty="0" smtClean="0"/>
              <a:t>грамматикой и наоборот»</a:t>
            </a:r>
            <a:endParaRPr lang="ru-RU" sz="1800" dirty="0"/>
          </a:p>
          <a:p>
            <a:pPr lvl="1"/>
            <a:endParaRPr lang="ru-RU" sz="1800" dirty="0"/>
          </a:p>
          <a:p>
            <a:pPr lvl="1"/>
            <a:endParaRPr lang="ru-RU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Конечный автомат</a:t>
            </a:r>
            <a:r>
              <a:rPr lang="en-US" sz="2000" dirty="0" smtClean="0"/>
              <a:t> – </a:t>
            </a:r>
            <a:r>
              <a:rPr lang="ru-RU" sz="2000" dirty="0" smtClean="0"/>
              <a:t>это ориентированный граф с помеченными дугами</a:t>
            </a:r>
          </a:p>
          <a:p>
            <a:pPr lvl="1"/>
            <a:r>
              <a:rPr lang="ru-RU" sz="1800" dirty="0" smtClean="0"/>
              <a:t>Вершины – состояния</a:t>
            </a:r>
            <a:r>
              <a:rPr lang="en-US" sz="1800" dirty="0" smtClean="0"/>
              <a:t>, </a:t>
            </a:r>
            <a:r>
              <a:rPr lang="ru-RU" sz="1800" dirty="0" smtClean="0"/>
              <a:t>дуги </a:t>
            </a:r>
            <a:r>
              <a:rPr lang="ru-RU" sz="1800" dirty="0"/>
              <a:t>– </a:t>
            </a:r>
            <a:r>
              <a:rPr lang="ru-RU" sz="1800" dirty="0" smtClean="0"/>
              <a:t>переходы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S </a:t>
            </a:r>
            <a:r>
              <a:rPr lang="ru-RU" sz="1600" dirty="0" smtClean="0">
                <a:solidFill>
                  <a:schemeClr val="bg1"/>
                </a:solidFill>
              </a:rPr>
              <a:t>– начальное состояние, </a:t>
            </a:r>
            <a:r>
              <a:rPr lang="en-US" sz="1600" dirty="0" smtClean="0">
                <a:solidFill>
                  <a:schemeClr val="bg1"/>
                </a:solidFill>
              </a:rPr>
              <a:t>F </a:t>
            </a:r>
            <a:r>
              <a:rPr lang="ru-RU" sz="1600" dirty="0" smtClean="0">
                <a:solidFill>
                  <a:schemeClr val="bg1"/>
                </a:solidFill>
              </a:rPr>
              <a:t>– множество конечных состояний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Метка дуги – множество символов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К.А. </a:t>
            </a:r>
            <a:r>
              <a:rPr lang="ru-RU" sz="2000" u="sng" dirty="0" smtClean="0">
                <a:solidFill>
                  <a:schemeClr val="bg1"/>
                </a:solidFill>
              </a:rPr>
              <a:t>принимает</a:t>
            </a:r>
            <a:r>
              <a:rPr lang="ru-RU" sz="2000" dirty="0" smtClean="0">
                <a:solidFill>
                  <a:schemeClr val="bg1"/>
                </a:solidFill>
              </a:rPr>
              <a:t> цепочку, если она получается выписыванием символов </a:t>
            </a: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ru-RU" sz="2000" dirty="0" smtClean="0">
                <a:solidFill>
                  <a:schemeClr val="bg1"/>
                </a:solidFill>
              </a:rPr>
              <a:t>меткам вдоль пути </a:t>
            </a:r>
            <a:r>
              <a:rPr lang="ru-RU" sz="2000" dirty="0">
                <a:solidFill>
                  <a:schemeClr val="bg1"/>
                </a:solidFill>
              </a:rPr>
              <a:t>из </a:t>
            </a:r>
            <a:r>
              <a:rPr lang="en-US" sz="2000" dirty="0" smtClean="0">
                <a:solidFill>
                  <a:schemeClr val="bg1"/>
                </a:solidFill>
              </a:rPr>
              <a:t>S </a:t>
            </a:r>
            <a:r>
              <a:rPr lang="ru-RU" sz="2000" dirty="0">
                <a:solidFill>
                  <a:schemeClr val="bg1"/>
                </a:solidFill>
              </a:rPr>
              <a:t>в </a:t>
            </a:r>
            <a:r>
              <a:rPr lang="ru-RU" sz="2000" dirty="0" smtClean="0">
                <a:solidFill>
                  <a:schemeClr val="bg1"/>
                </a:solidFill>
              </a:rPr>
              <a:t>вершину </a:t>
            </a:r>
            <a:r>
              <a:rPr lang="ru-RU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F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Тип 3 – регулярные грамматики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A </a:t>
            </a:r>
            <a:r>
              <a:rPr lang="en-US" sz="1800" dirty="0" smtClean="0"/>
              <a:t>--&gt;</a:t>
            </a:r>
            <a:r>
              <a:rPr lang="ru-RU" sz="1800" dirty="0" smtClean="0"/>
              <a:t> </a:t>
            </a:r>
            <a:r>
              <a:rPr lang="ru-RU" sz="1800" dirty="0" smtClean="0"/>
              <a:t>γB </a:t>
            </a:r>
            <a:r>
              <a:rPr lang="ru-RU" sz="1800" dirty="0"/>
              <a:t>или </a:t>
            </a:r>
            <a:r>
              <a:rPr lang="ru-RU" sz="1800" dirty="0" smtClean="0"/>
              <a:t>A </a:t>
            </a:r>
            <a:r>
              <a:rPr lang="en-US" sz="1800" dirty="0"/>
              <a:t>--&gt;</a:t>
            </a:r>
            <a:r>
              <a:rPr lang="ru-RU" sz="1800" dirty="0" smtClean="0"/>
              <a:t> </a:t>
            </a:r>
            <a:r>
              <a:rPr lang="ru-RU" sz="1800" dirty="0" smtClean="0"/>
              <a:t>γ</a:t>
            </a:r>
            <a:r>
              <a:rPr lang="ru-RU" sz="1800" dirty="0"/>
              <a:t>, где </a:t>
            </a:r>
            <a:r>
              <a:rPr lang="ru-RU" sz="1800" dirty="0" smtClean="0"/>
              <a:t>γ цепочка терминалов, А и В нетерминалы</a:t>
            </a:r>
          </a:p>
          <a:p>
            <a:pPr lvl="2"/>
            <a:r>
              <a:rPr lang="ru-RU" sz="1600" dirty="0" smtClean="0"/>
              <a:t>Правила </a:t>
            </a:r>
            <a:r>
              <a:rPr lang="ru-RU" sz="1600" dirty="0" smtClean="0"/>
              <a:t>можно привести к виду </a:t>
            </a:r>
            <a:r>
              <a:rPr lang="ru-RU" sz="1600" dirty="0" smtClean="0"/>
              <a:t>A</a:t>
            </a:r>
            <a:r>
              <a:rPr lang="en-US" sz="1600" dirty="0"/>
              <a:t> --&gt;</a:t>
            </a:r>
            <a:r>
              <a:rPr lang="ru-RU" sz="1600" dirty="0" smtClean="0"/>
              <a:t> </a:t>
            </a:r>
            <a:r>
              <a:rPr lang="ru-RU" sz="1600" dirty="0" smtClean="0"/>
              <a:t>Bγ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Для любого языка с регулярной грамматикой можно построить </a:t>
            </a:r>
            <a:r>
              <a:rPr lang="ru-RU" sz="1800" dirty="0" smtClean="0"/>
              <a:t>конечный </a:t>
            </a:r>
            <a:r>
              <a:rPr lang="ru-RU" sz="1800" dirty="0" smtClean="0"/>
              <a:t>автомат, распознающий этот язык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Теорема Клини «Любой </a:t>
            </a:r>
            <a:r>
              <a:rPr lang="ru-RU" sz="1800" dirty="0" smtClean="0"/>
              <a:t>конечный автомат задает язык с регулярной </a:t>
            </a:r>
            <a:r>
              <a:rPr lang="ru-RU" sz="1800" dirty="0" smtClean="0"/>
              <a:t>грамматикой и наоборот»</a:t>
            </a:r>
            <a:endParaRPr lang="ru-RU" sz="1800" dirty="0"/>
          </a:p>
          <a:p>
            <a:pPr lvl="1"/>
            <a:endParaRPr lang="ru-RU" sz="1800" dirty="0"/>
          </a:p>
          <a:p>
            <a:pPr lvl="1"/>
            <a:endParaRPr lang="ru-RU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Конечный автомат</a:t>
            </a:r>
            <a:r>
              <a:rPr lang="en-US" sz="2000" dirty="0" smtClean="0"/>
              <a:t> – </a:t>
            </a:r>
            <a:r>
              <a:rPr lang="ru-RU" sz="2000" dirty="0" smtClean="0"/>
              <a:t>это ориентированный граф с помеченными дугами</a:t>
            </a:r>
          </a:p>
          <a:p>
            <a:pPr lvl="1"/>
            <a:r>
              <a:rPr lang="ru-RU" sz="1800" dirty="0" smtClean="0"/>
              <a:t>Вершины – состояния</a:t>
            </a:r>
            <a:r>
              <a:rPr lang="en-US" sz="1800" dirty="0" smtClean="0"/>
              <a:t>, </a:t>
            </a:r>
            <a:r>
              <a:rPr lang="ru-RU" sz="1800" dirty="0" smtClean="0"/>
              <a:t>дуги </a:t>
            </a:r>
            <a:r>
              <a:rPr lang="ru-RU" sz="1800" dirty="0"/>
              <a:t>– </a:t>
            </a:r>
            <a:r>
              <a:rPr lang="ru-RU" sz="1800" dirty="0" smtClean="0"/>
              <a:t>переходы</a:t>
            </a:r>
          </a:p>
          <a:p>
            <a:pPr lvl="2"/>
            <a:r>
              <a:rPr lang="en-US" sz="1600" dirty="0" smtClean="0"/>
              <a:t>S </a:t>
            </a:r>
            <a:r>
              <a:rPr lang="ru-RU" sz="1600" dirty="0" smtClean="0"/>
              <a:t>– начальное состояние, </a:t>
            </a:r>
            <a:r>
              <a:rPr lang="en-US" sz="1600" dirty="0" smtClean="0"/>
              <a:t>F </a:t>
            </a:r>
            <a:r>
              <a:rPr lang="ru-RU" sz="1600" dirty="0" smtClean="0"/>
              <a:t>– множество конечных состояний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Метка дуги – множество символов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К.А. </a:t>
            </a:r>
            <a:r>
              <a:rPr lang="ru-RU" sz="2000" u="sng" dirty="0" smtClean="0">
                <a:solidFill>
                  <a:schemeClr val="bg1"/>
                </a:solidFill>
              </a:rPr>
              <a:t>принимает</a:t>
            </a:r>
            <a:r>
              <a:rPr lang="ru-RU" sz="2000" dirty="0" smtClean="0">
                <a:solidFill>
                  <a:schemeClr val="bg1"/>
                </a:solidFill>
              </a:rPr>
              <a:t> цепочку, если она получается выписыванием символов </a:t>
            </a: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ru-RU" sz="2000" dirty="0" smtClean="0">
                <a:solidFill>
                  <a:schemeClr val="bg1"/>
                </a:solidFill>
              </a:rPr>
              <a:t>меткам вдоль пути </a:t>
            </a:r>
            <a:r>
              <a:rPr lang="ru-RU" sz="2000" dirty="0">
                <a:solidFill>
                  <a:schemeClr val="bg1"/>
                </a:solidFill>
              </a:rPr>
              <a:t>из </a:t>
            </a:r>
            <a:r>
              <a:rPr lang="en-US" sz="2000" dirty="0" smtClean="0">
                <a:solidFill>
                  <a:schemeClr val="bg1"/>
                </a:solidFill>
              </a:rPr>
              <a:t>S </a:t>
            </a:r>
            <a:r>
              <a:rPr lang="ru-RU" sz="2000" dirty="0">
                <a:solidFill>
                  <a:schemeClr val="bg1"/>
                </a:solidFill>
              </a:rPr>
              <a:t>в </a:t>
            </a:r>
            <a:r>
              <a:rPr lang="ru-RU" sz="2000" dirty="0" smtClean="0">
                <a:solidFill>
                  <a:schemeClr val="bg1"/>
                </a:solidFill>
              </a:rPr>
              <a:t>вершину </a:t>
            </a:r>
            <a:r>
              <a:rPr lang="ru-RU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F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Тип 3 – регулярные грамматики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A </a:t>
            </a:r>
            <a:r>
              <a:rPr lang="en-US" sz="1800" dirty="0" smtClean="0"/>
              <a:t>--&gt;</a:t>
            </a:r>
            <a:r>
              <a:rPr lang="ru-RU" sz="1800" dirty="0" smtClean="0"/>
              <a:t> </a:t>
            </a:r>
            <a:r>
              <a:rPr lang="ru-RU" sz="1800" dirty="0" smtClean="0"/>
              <a:t>γB </a:t>
            </a:r>
            <a:r>
              <a:rPr lang="ru-RU" sz="1800" dirty="0"/>
              <a:t>или </a:t>
            </a:r>
            <a:r>
              <a:rPr lang="ru-RU" sz="1800" dirty="0" smtClean="0"/>
              <a:t>A </a:t>
            </a:r>
            <a:r>
              <a:rPr lang="en-US" sz="1800" dirty="0"/>
              <a:t>--&gt;</a:t>
            </a:r>
            <a:r>
              <a:rPr lang="ru-RU" sz="1800" dirty="0" smtClean="0"/>
              <a:t> </a:t>
            </a:r>
            <a:r>
              <a:rPr lang="ru-RU" sz="1800" dirty="0" smtClean="0"/>
              <a:t>γ</a:t>
            </a:r>
            <a:r>
              <a:rPr lang="ru-RU" sz="1800" dirty="0"/>
              <a:t>, где </a:t>
            </a:r>
            <a:r>
              <a:rPr lang="ru-RU" sz="1800" dirty="0" smtClean="0"/>
              <a:t>γ цепочка терминалов, А и В нетерминалы</a:t>
            </a:r>
          </a:p>
          <a:p>
            <a:pPr lvl="2"/>
            <a:r>
              <a:rPr lang="ru-RU" sz="1600" dirty="0" smtClean="0"/>
              <a:t>Правила </a:t>
            </a:r>
            <a:r>
              <a:rPr lang="ru-RU" sz="1600" dirty="0" smtClean="0"/>
              <a:t>можно привести к виду </a:t>
            </a:r>
            <a:r>
              <a:rPr lang="ru-RU" sz="1600" dirty="0" smtClean="0"/>
              <a:t>A</a:t>
            </a:r>
            <a:r>
              <a:rPr lang="en-US" sz="1600" dirty="0"/>
              <a:t> --&gt;</a:t>
            </a:r>
            <a:r>
              <a:rPr lang="ru-RU" sz="1600" dirty="0" smtClean="0"/>
              <a:t> </a:t>
            </a:r>
            <a:r>
              <a:rPr lang="ru-RU" sz="1600" dirty="0" smtClean="0"/>
              <a:t>Bγ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Для любого языка с регулярной грамматикой можно построить </a:t>
            </a:r>
            <a:r>
              <a:rPr lang="ru-RU" sz="1800" dirty="0" smtClean="0"/>
              <a:t>конечный </a:t>
            </a:r>
            <a:r>
              <a:rPr lang="ru-RU" sz="1800" dirty="0" smtClean="0"/>
              <a:t>автомат, распознающий этот язык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Теорема Клини «Любой </a:t>
            </a:r>
            <a:r>
              <a:rPr lang="ru-RU" sz="1800" dirty="0" smtClean="0"/>
              <a:t>конечный автомат задает язык с регулярной </a:t>
            </a:r>
            <a:r>
              <a:rPr lang="ru-RU" sz="1800" dirty="0" smtClean="0"/>
              <a:t>грамматикой и наоборот»</a:t>
            </a:r>
            <a:endParaRPr lang="ru-RU" sz="1800" dirty="0"/>
          </a:p>
          <a:p>
            <a:pPr lvl="1"/>
            <a:endParaRPr lang="ru-RU" sz="1800" dirty="0"/>
          </a:p>
          <a:p>
            <a:pPr lvl="1"/>
            <a:endParaRPr lang="ru-RU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Конечный автомат</a:t>
            </a:r>
            <a:r>
              <a:rPr lang="en-US" sz="2000" dirty="0" smtClean="0"/>
              <a:t> – </a:t>
            </a:r>
            <a:r>
              <a:rPr lang="ru-RU" sz="2000" dirty="0" smtClean="0"/>
              <a:t>это ориентированный граф с помеченными дугами</a:t>
            </a:r>
          </a:p>
          <a:p>
            <a:pPr lvl="1"/>
            <a:r>
              <a:rPr lang="ru-RU" sz="1800" dirty="0" smtClean="0"/>
              <a:t>Вершины – состояния</a:t>
            </a:r>
            <a:r>
              <a:rPr lang="en-US" sz="1800" dirty="0" smtClean="0"/>
              <a:t>, </a:t>
            </a:r>
            <a:r>
              <a:rPr lang="ru-RU" sz="1800" dirty="0" smtClean="0"/>
              <a:t>дуги </a:t>
            </a:r>
            <a:r>
              <a:rPr lang="ru-RU" sz="1800" dirty="0"/>
              <a:t>– </a:t>
            </a:r>
            <a:r>
              <a:rPr lang="ru-RU" sz="1800" dirty="0" smtClean="0"/>
              <a:t>переходы</a:t>
            </a:r>
          </a:p>
          <a:p>
            <a:pPr lvl="2"/>
            <a:r>
              <a:rPr lang="en-US" sz="1600" dirty="0" smtClean="0"/>
              <a:t>S </a:t>
            </a:r>
            <a:r>
              <a:rPr lang="ru-RU" sz="1600" dirty="0" smtClean="0"/>
              <a:t>– начальное состояние, </a:t>
            </a:r>
            <a:r>
              <a:rPr lang="en-US" sz="1600" dirty="0" smtClean="0"/>
              <a:t>F </a:t>
            </a:r>
            <a:r>
              <a:rPr lang="ru-RU" sz="1600" dirty="0" smtClean="0"/>
              <a:t>– множество конечных состояний</a:t>
            </a:r>
          </a:p>
          <a:p>
            <a:pPr lvl="1"/>
            <a:r>
              <a:rPr lang="ru-RU" sz="1800" dirty="0" smtClean="0"/>
              <a:t>Метка дуги – множество символов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К.А. </a:t>
            </a:r>
            <a:r>
              <a:rPr lang="ru-RU" sz="2000" u="sng" dirty="0" smtClean="0">
                <a:solidFill>
                  <a:schemeClr val="bg1"/>
                </a:solidFill>
              </a:rPr>
              <a:t>принимает</a:t>
            </a:r>
            <a:r>
              <a:rPr lang="ru-RU" sz="2000" dirty="0" smtClean="0">
                <a:solidFill>
                  <a:schemeClr val="bg1"/>
                </a:solidFill>
              </a:rPr>
              <a:t> цепочку, если она получается выписыванием символов </a:t>
            </a: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ru-RU" sz="2000" dirty="0" smtClean="0">
                <a:solidFill>
                  <a:schemeClr val="bg1"/>
                </a:solidFill>
              </a:rPr>
              <a:t>меткам вдоль пути </a:t>
            </a:r>
            <a:r>
              <a:rPr lang="ru-RU" sz="2000" dirty="0">
                <a:solidFill>
                  <a:schemeClr val="bg1"/>
                </a:solidFill>
              </a:rPr>
              <a:t>из </a:t>
            </a:r>
            <a:r>
              <a:rPr lang="en-US" sz="2000" dirty="0" smtClean="0">
                <a:solidFill>
                  <a:schemeClr val="bg1"/>
                </a:solidFill>
              </a:rPr>
              <a:t>S </a:t>
            </a:r>
            <a:r>
              <a:rPr lang="ru-RU" sz="2000" dirty="0">
                <a:solidFill>
                  <a:schemeClr val="bg1"/>
                </a:solidFill>
              </a:rPr>
              <a:t>в </a:t>
            </a:r>
            <a:r>
              <a:rPr lang="ru-RU" sz="2000" dirty="0" smtClean="0">
                <a:solidFill>
                  <a:schemeClr val="bg1"/>
                </a:solidFill>
              </a:rPr>
              <a:t>вершину </a:t>
            </a:r>
            <a:r>
              <a:rPr lang="ru-RU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F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9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Тип 3 – регулярные грамматики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A </a:t>
            </a:r>
            <a:r>
              <a:rPr lang="en-US" sz="1800" dirty="0" smtClean="0"/>
              <a:t>--&gt;</a:t>
            </a:r>
            <a:r>
              <a:rPr lang="ru-RU" sz="1800" dirty="0" smtClean="0"/>
              <a:t> </a:t>
            </a:r>
            <a:r>
              <a:rPr lang="ru-RU" sz="1800" dirty="0" smtClean="0"/>
              <a:t>γB </a:t>
            </a:r>
            <a:r>
              <a:rPr lang="ru-RU" sz="1800" dirty="0"/>
              <a:t>или </a:t>
            </a:r>
            <a:r>
              <a:rPr lang="ru-RU" sz="1800" dirty="0" smtClean="0"/>
              <a:t>A </a:t>
            </a:r>
            <a:r>
              <a:rPr lang="en-US" sz="1800" dirty="0"/>
              <a:t>--&gt;</a:t>
            </a:r>
            <a:r>
              <a:rPr lang="ru-RU" sz="1800" dirty="0" smtClean="0"/>
              <a:t> </a:t>
            </a:r>
            <a:r>
              <a:rPr lang="ru-RU" sz="1800" dirty="0" smtClean="0"/>
              <a:t>γ</a:t>
            </a:r>
            <a:r>
              <a:rPr lang="ru-RU" sz="1800" dirty="0"/>
              <a:t>, где </a:t>
            </a:r>
            <a:r>
              <a:rPr lang="ru-RU" sz="1800" dirty="0" smtClean="0"/>
              <a:t>γ цепочка терминалов, А и В нетерминалы</a:t>
            </a:r>
          </a:p>
          <a:p>
            <a:pPr lvl="2"/>
            <a:r>
              <a:rPr lang="ru-RU" sz="1600" dirty="0" smtClean="0"/>
              <a:t>Правила </a:t>
            </a:r>
            <a:r>
              <a:rPr lang="ru-RU" sz="1600" dirty="0" smtClean="0"/>
              <a:t>можно привести к виду </a:t>
            </a:r>
            <a:r>
              <a:rPr lang="ru-RU" sz="1600" dirty="0" smtClean="0"/>
              <a:t>A</a:t>
            </a:r>
            <a:r>
              <a:rPr lang="en-US" sz="1600" dirty="0"/>
              <a:t> --&gt;</a:t>
            </a:r>
            <a:r>
              <a:rPr lang="ru-RU" sz="1600" dirty="0" smtClean="0"/>
              <a:t> </a:t>
            </a:r>
            <a:r>
              <a:rPr lang="ru-RU" sz="1600" dirty="0" smtClean="0"/>
              <a:t>Bγ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Для любого языка с регулярной грамматикой можно построить </a:t>
            </a:r>
            <a:r>
              <a:rPr lang="ru-RU" sz="1800" dirty="0" smtClean="0"/>
              <a:t>конечный </a:t>
            </a:r>
            <a:r>
              <a:rPr lang="ru-RU" sz="1800" dirty="0" smtClean="0"/>
              <a:t>автомат, распознающий этот язык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Теорема Клини «Любой </a:t>
            </a:r>
            <a:r>
              <a:rPr lang="ru-RU" sz="1800" dirty="0" smtClean="0"/>
              <a:t>конечный автомат задает язык с регулярной </a:t>
            </a:r>
            <a:r>
              <a:rPr lang="ru-RU" sz="1800" dirty="0" smtClean="0"/>
              <a:t>грамматикой и наоборот»</a:t>
            </a:r>
            <a:endParaRPr lang="ru-RU" sz="1800" dirty="0"/>
          </a:p>
          <a:p>
            <a:pPr lvl="1"/>
            <a:endParaRPr lang="ru-RU" sz="1800" dirty="0"/>
          </a:p>
          <a:p>
            <a:pPr lvl="1"/>
            <a:endParaRPr lang="ru-RU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Конечный автомат</a:t>
            </a:r>
            <a:r>
              <a:rPr lang="en-US" sz="2000" dirty="0" smtClean="0"/>
              <a:t> – </a:t>
            </a:r>
            <a:r>
              <a:rPr lang="ru-RU" sz="2000" dirty="0" smtClean="0"/>
              <a:t>это ориентированный граф с помеченными дугами</a:t>
            </a:r>
          </a:p>
          <a:p>
            <a:pPr lvl="1"/>
            <a:r>
              <a:rPr lang="ru-RU" sz="1800" dirty="0" smtClean="0"/>
              <a:t>Вершины – состояния</a:t>
            </a:r>
            <a:r>
              <a:rPr lang="en-US" sz="1800" dirty="0" smtClean="0"/>
              <a:t>, </a:t>
            </a:r>
            <a:r>
              <a:rPr lang="ru-RU" sz="1800" dirty="0" smtClean="0"/>
              <a:t>дуги </a:t>
            </a:r>
            <a:r>
              <a:rPr lang="ru-RU" sz="1800" dirty="0"/>
              <a:t>– </a:t>
            </a:r>
            <a:r>
              <a:rPr lang="ru-RU" sz="1800" dirty="0" smtClean="0"/>
              <a:t>переходы</a:t>
            </a:r>
          </a:p>
          <a:p>
            <a:pPr lvl="2"/>
            <a:r>
              <a:rPr lang="en-US" sz="1600" dirty="0" smtClean="0"/>
              <a:t>S </a:t>
            </a:r>
            <a:r>
              <a:rPr lang="ru-RU" sz="1600" dirty="0" smtClean="0"/>
              <a:t>– начальное состояние, </a:t>
            </a:r>
            <a:r>
              <a:rPr lang="en-US" sz="1600" dirty="0" smtClean="0"/>
              <a:t>F </a:t>
            </a:r>
            <a:r>
              <a:rPr lang="ru-RU" sz="1600" dirty="0" smtClean="0"/>
              <a:t>– множество конечных состояний</a:t>
            </a:r>
          </a:p>
          <a:p>
            <a:pPr lvl="1"/>
            <a:r>
              <a:rPr lang="ru-RU" sz="1800" dirty="0" smtClean="0"/>
              <a:t>Метка дуги – множество символов</a:t>
            </a:r>
          </a:p>
          <a:p>
            <a:r>
              <a:rPr lang="ru-RU" sz="2000" dirty="0" smtClean="0"/>
              <a:t>К.А. </a:t>
            </a:r>
            <a:r>
              <a:rPr lang="ru-RU" sz="2000" u="sng" dirty="0" smtClean="0"/>
              <a:t>принимает</a:t>
            </a:r>
            <a:r>
              <a:rPr lang="ru-RU" sz="2000" dirty="0" smtClean="0"/>
              <a:t> цепочку, если она получается выписыванием символов </a:t>
            </a:r>
            <a:r>
              <a:rPr lang="ru-RU" sz="2000" dirty="0">
                <a:sym typeface="Symbol" panose="05050102010706020507" pitchFamily="18" charset="2"/>
              </a:rPr>
              <a:t> </a:t>
            </a:r>
            <a:r>
              <a:rPr lang="ru-RU" sz="2000" dirty="0" smtClean="0"/>
              <a:t>меткам вдоль пути </a:t>
            </a:r>
            <a:r>
              <a:rPr lang="ru-RU" sz="2000" dirty="0"/>
              <a:t>из </a:t>
            </a:r>
            <a:r>
              <a:rPr lang="en-US" sz="2000" dirty="0" smtClean="0"/>
              <a:t>S </a:t>
            </a:r>
            <a:r>
              <a:rPr lang="ru-RU" sz="2000" dirty="0"/>
              <a:t>в </a:t>
            </a:r>
            <a:r>
              <a:rPr lang="ru-RU" sz="2000" dirty="0" smtClean="0"/>
              <a:t>вершину </a:t>
            </a:r>
            <a:r>
              <a:rPr lang="ru-RU" sz="2000" dirty="0" smtClean="0">
                <a:sym typeface="Symbol" panose="05050102010706020507" pitchFamily="18" charset="2"/>
              </a:rPr>
              <a:t></a:t>
            </a:r>
            <a:r>
              <a:rPr lang="ru-RU" sz="2000" dirty="0" smtClean="0"/>
              <a:t> </a:t>
            </a:r>
            <a:r>
              <a:rPr lang="en-US" sz="2000" dirty="0" smtClean="0"/>
              <a:t>F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654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Тип 3 – регулярные грамматики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A </a:t>
            </a:r>
            <a:r>
              <a:rPr lang="en-US" sz="1800" dirty="0" smtClean="0"/>
              <a:t>--&gt;</a:t>
            </a:r>
            <a:r>
              <a:rPr lang="ru-RU" sz="1800" dirty="0" smtClean="0"/>
              <a:t> </a:t>
            </a:r>
            <a:r>
              <a:rPr lang="ru-RU" sz="1800" dirty="0" smtClean="0"/>
              <a:t>γB </a:t>
            </a:r>
            <a:r>
              <a:rPr lang="ru-RU" sz="1800" dirty="0"/>
              <a:t>или </a:t>
            </a:r>
            <a:r>
              <a:rPr lang="ru-RU" sz="1800" dirty="0" smtClean="0"/>
              <a:t>A </a:t>
            </a:r>
            <a:r>
              <a:rPr lang="en-US" sz="1800" dirty="0"/>
              <a:t>--&gt;</a:t>
            </a:r>
            <a:r>
              <a:rPr lang="ru-RU" sz="1800" dirty="0" smtClean="0"/>
              <a:t> </a:t>
            </a:r>
            <a:r>
              <a:rPr lang="ru-RU" sz="1800" dirty="0" smtClean="0"/>
              <a:t>γ</a:t>
            </a:r>
            <a:r>
              <a:rPr lang="ru-RU" sz="1800" dirty="0"/>
              <a:t>, где </a:t>
            </a:r>
            <a:r>
              <a:rPr lang="ru-RU" sz="1800" dirty="0" smtClean="0"/>
              <a:t>γ цепочка терминалов, А и В нетерминалы</a:t>
            </a:r>
          </a:p>
          <a:p>
            <a:pPr lvl="2"/>
            <a:r>
              <a:rPr lang="ru-RU" sz="1600" dirty="0" smtClean="0"/>
              <a:t>Правила </a:t>
            </a:r>
            <a:r>
              <a:rPr lang="ru-RU" sz="1600" dirty="0" smtClean="0"/>
              <a:t>можно привести к виду </a:t>
            </a:r>
            <a:r>
              <a:rPr lang="ru-RU" sz="1600" dirty="0" smtClean="0"/>
              <a:t>A</a:t>
            </a:r>
            <a:r>
              <a:rPr lang="en-US" sz="1600" dirty="0"/>
              <a:t> --&gt;</a:t>
            </a:r>
            <a:r>
              <a:rPr lang="ru-RU" sz="1600" dirty="0" smtClean="0"/>
              <a:t> </a:t>
            </a:r>
            <a:r>
              <a:rPr lang="ru-RU" sz="1600" dirty="0" smtClean="0"/>
              <a:t>Bγ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Для любого языка с регулярной грамматикой можно построить </a:t>
            </a:r>
            <a:r>
              <a:rPr lang="ru-RU" sz="1800" dirty="0" smtClean="0"/>
              <a:t>конечный </a:t>
            </a:r>
            <a:r>
              <a:rPr lang="ru-RU" sz="1800" dirty="0" smtClean="0"/>
              <a:t>автомат, распознающий этот язык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Теорема Клини «Любой </a:t>
            </a:r>
            <a:r>
              <a:rPr lang="ru-RU" sz="1800" dirty="0" smtClean="0"/>
              <a:t>конечный автомат задает язык с регулярной </a:t>
            </a:r>
            <a:r>
              <a:rPr lang="ru-RU" sz="1800" dirty="0" smtClean="0"/>
              <a:t>грамматикой и наоборот»</a:t>
            </a:r>
            <a:endParaRPr lang="ru-RU" sz="1800" dirty="0"/>
          </a:p>
          <a:p>
            <a:pPr lvl="1"/>
            <a:endParaRPr lang="ru-RU" sz="1800" dirty="0"/>
          </a:p>
          <a:p>
            <a:pPr lvl="1"/>
            <a:endParaRPr lang="ru-RU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Конечный автомат</a:t>
            </a:r>
            <a:r>
              <a:rPr lang="en-US" sz="2000" dirty="0" smtClean="0"/>
              <a:t> – </a:t>
            </a:r>
            <a:r>
              <a:rPr lang="ru-RU" sz="2000" dirty="0" smtClean="0"/>
              <a:t>это ориентированный граф с помеченными дугами</a:t>
            </a:r>
          </a:p>
          <a:p>
            <a:pPr lvl="1"/>
            <a:r>
              <a:rPr lang="ru-RU" sz="1800" dirty="0" smtClean="0"/>
              <a:t>Вершины – состояния</a:t>
            </a:r>
            <a:r>
              <a:rPr lang="en-US" sz="1800" dirty="0" smtClean="0"/>
              <a:t>, </a:t>
            </a:r>
            <a:r>
              <a:rPr lang="ru-RU" sz="1800" dirty="0" smtClean="0"/>
              <a:t>дуги </a:t>
            </a:r>
            <a:r>
              <a:rPr lang="ru-RU" sz="1800" dirty="0"/>
              <a:t>– </a:t>
            </a:r>
            <a:r>
              <a:rPr lang="ru-RU" sz="1800" dirty="0" smtClean="0"/>
              <a:t>переходы</a:t>
            </a:r>
          </a:p>
          <a:p>
            <a:pPr lvl="2"/>
            <a:r>
              <a:rPr lang="en-US" sz="1600" dirty="0" smtClean="0"/>
              <a:t>S </a:t>
            </a:r>
            <a:r>
              <a:rPr lang="ru-RU" sz="1600" dirty="0" smtClean="0"/>
              <a:t>– начальное состояние, </a:t>
            </a:r>
            <a:r>
              <a:rPr lang="en-US" sz="1600" dirty="0" smtClean="0"/>
              <a:t>F </a:t>
            </a:r>
            <a:r>
              <a:rPr lang="ru-RU" sz="1600" dirty="0" smtClean="0"/>
              <a:t>– множество конечных состояний</a:t>
            </a:r>
          </a:p>
          <a:p>
            <a:pPr lvl="1"/>
            <a:r>
              <a:rPr lang="ru-RU" sz="1800" dirty="0" smtClean="0"/>
              <a:t>Метка дуги – множество символов</a:t>
            </a:r>
          </a:p>
          <a:p>
            <a:r>
              <a:rPr lang="ru-RU" sz="2000" dirty="0" smtClean="0"/>
              <a:t>К.А. </a:t>
            </a:r>
            <a:r>
              <a:rPr lang="ru-RU" sz="2000" u="sng" dirty="0" smtClean="0"/>
              <a:t>принимает</a:t>
            </a:r>
            <a:r>
              <a:rPr lang="ru-RU" sz="2000" dirty="0" smtClean="0"/>
              <a:t> цепочку, если она получается выписыванием символов </a:t>
            </a:r>
            <a:r>
              <a:rPr lang="ru-RU" sz="2000" dirty="0">
                <a:sym typeface="Symbol" panose="05050102010706020507" pitchFamily="18" charset="2"/>
              </a:rPr>
              <a:t> </a:t>
            </a:r>
            <a:r>
              <a:rPr lang="ru-RU" sz="2000" dirty="0" smtClean="0"/>
              <a:t>меткам вдоль пути </a:t>
            </a:r>
            <a:r>
              <a:rPr lang="ru-RU" sz="2000" dirty="0"/>
              <a:t>из </a:t>
            </a:r>
            <a:r>
              <a:rPr lang="en-US" sz="2000" dirty="0" smtClean="0"/>
              <a:t>S </a:t>
            </a:r>
            <a:r>
              <a:rPr lang="ru-RU" sz="2000" dirty="0"/>
              <a:t>в </a:t>
            </a:r>
            <a:r>
              <a:rPr lang="ru-RU" sz="2000" dirty="0" smtClean="0"/>
              <a:t>вершину </a:t>
            </a:r>
            <a:r>
              <a:rPr lang="ru-RU" sz="2000" dirty="0" smtClean="0">
                <a:sym typeface="Symbol" panose="05050102010706020507" pitchFamily="18" charset="2"/>
              </a:rPr>
              <a:t></a:t>
            </a:r>
            <a:r>
              <a:rPr lang="ru-RU" sz="2000" dirty="0" smtClean="0"/>
              <a:t> </a:t>
            </a:r>
            <a:r>
              <a:rPr lang="en-US" sz="2000" dirty="0" smtClean="0"/>
              <a:t>F</a:t>
            </a:r>
            <a:endParaRPr lang="ru-RU" sz="20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866527" y="4797152"/>
            <a:ext cx="4138452" cy="1254327"/>
            <a:chOff x="6294147" y="4791761"/>
            <a:chExt cx="4138452" cy="1254327"/>
          </a:xfrm>
        </p:grpSpPr>
        <p:sp>
          <p:nvSpPr>
            <p:cNvPr id="5" name="Oval 4"/>
            <p:cNvSpPr/>
            <p:nvPr/>
          </p:nvSpPr>
          <p:spPr>
            <a:xfrm>
              <a:off x="6294147" y="5108095"/>
              <a:ext cx="381844" cy="3818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0050754" y="5384974"/>
              <a:ext cx="381845" cy="3818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Oval 6"/>
            <p:cNvSpPr/>
            <p:nvPr/>
          </p:nvSpPr>
          <p:spPr>
            <a:xfrm>
              <a:off x="9102459" y="5384974"/>
              <a:ext cx="381845" cy="3818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ru-RU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9102459" y="4809640"/>
              <a:ext cx="381845" cy="3818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ru-RU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212910" y="5108095"/>
              <a:ext cx="381844" cy="3818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ru-RU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141589" y="5108095"/>
              <a:ext cx="381844" cy="3818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ru-RU" dirty="0"/>
            </a:p>
          </p:txBody>
        </p:sp>
        <p:cxnSp>
          <p:nvCxnSpPr>
            <p:cNvPr id="12" name="Straight Arrow Connector 11"/>
            <p:cNvCxnSpPr>
              <a:stCxn id="5" idx="6"/>
              <a:endCxn id="9" idx="2"/>
            </p:cNvCxnSpPr>
            <p:nvPr/>
          </p:nvCxnSpPr>
          <p:spPr>
            <a:xfrm>
              <a:off x="6675991" y="5299017"/>
              <a:ext cx="5369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6"/>
              <a:endCxn id="10" idx="2"/>
            </p:cNvCxnSpPr>
            <p:nvPr/>
          </p:nvCxnSpPr>
          <p:spPr>
            <a:xfrm>
              <a:off x="7594754" y="5299017"/>
              <a:ext cx="5468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6"/>
              <a:endCxn id="7" idx="2"/>
            </p:cNvCxnSpPr>
            <p:nvPr/>
          </p:nvCxnSpPr>
          <p:spPr>
            <a:xfrm>
              <a:off x="8523433" y="5299017"/>
              <a:ext cx="579026" cy="276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6"/>
              <a:endCxn id="8" idx="2"/>
            </p:cNvCxnSpPr>
            <p:nvPr/>
          </p:nvCxnSpPr>
          <p:spPr>
            <a:xfrm flipV="1">
              <a:off x="8523433" y="5000562"/>
              <a:ext cx="579026" cy="298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6"/>
              <a:endCxn id="6" idx="2"/>
            </p:cNvCxnSpPr>
            <p:nvPr/>
          </p:nvCxnSpPr>
          <p:spPr>
            <a:xfrm>
              <a:off x="9484304" y="5575896"/>
              <a:ext cx="566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3"/>
              <a:endCxn id="7" idx="4"/>
            </p:cNvCxnSpPr>
            <p:nvPr/>
          </p:nvCxnSpPr>
          <p:spPr>
            <a:xfrm rot="5400000">
              <a:off x="9672068" y="5332212"/>
              <a:ext cx="55920" cy="813292"/>
            </a:xfrm>
            <a:prstGeom prst="curvedConnector3">
              <a:avLst>
                <a:gd name="adj1" fmla="val 5087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796814" y="4944887"/>
              <a:ext cx="29527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ru-RU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14925" y="4983128"/>
              <a:ext cx="30649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ru-RU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75367" y="5347671"/>
              <a:ext cx="29527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ru-RU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565432" y="5676756"/>
              <a:ext cx="29527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ru-RU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9756" y="4827106"/>
              <a:ext cx="30649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ru-RU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559821" y="4791761"/>
              <a:ext cx="30649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38" name="Straight Arrow Connector 27"/>
            <p:cNvCxnSpPr>
              <a:stCxn id="8" idx="7"/>
              <a:endCxn id="8" idx="5"/>
            </p:cNvCxnSpPr>
            <p:nvPr/>
          </p:nvCxnSpPr>
          <p:spPr>
            <a:xfrm rot="16200000" flipH="1">
              <a:off x="9293382" y="5000562"/>
              <a:ext cx="270004" cy="12700"/>
            </a:xfrm>
            <a:prstGeom prst="curvedConnector5">
              <a:avLst>
                <a:gd name="adj1" fmla="val -40104"/>
                <a:gd name="adj2" fmla="val 4366339"/>
                <a:gd name="adj3" fmla="val 13119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559821" y="5241552"/>
              <a:ext cx="30649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2116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Тип 3 – регулярные грамматики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A </a:t>
            </a:r>
            <a:r>
              <a:rPr lang="en-US" sz="1800" dirty="0" smtClean="0"/>
              <a:t>--&gt;</a:t>
            </a:r>
            <a:r>
              <a:rPr lang="ru-RU" sz="1800" dirty="0" smtClean="0"/>
              <a:t> </a:t>
            </a:r>
            <a:r>
              <a:rPr lang="ru-RU" sz="1800" dirty="0" smtClean="0"/>
              <a:t>γB </a:t>
            </a:r>
            <a:r>
              <a:rPr lang="ru-RU" sz="1800" dirty="0"/>
              <a:t>или </a:t>
            </a:r>
            <a:r>
              <a:rPr lang="ru-RU" sz="1800" dirty="0" smtClean="0"/>
              <a:t>A </a:t>
            </a:r>
            <a:r>
              <a:rPr lang="en-US" sz="1800" dirty="0"/>
              <a:t>--&gt;</a:t>
            </a:r>
            <a:r>
              <a:rPr lang="ru-RU" sz="1800" dirty="0" smtClean="0"/>
              <a:t> </a:t>
            </a:r>
            <a:r>
              <a:rPr lang="ru-RU" sz="1800" dirty="0" smtClean="0"/>
              <a:t>γ</a:t>
            </a:r>
            <a:r>
              <a:rPr lang="ru-RU" sz="1800" dirty="0"/>
              <a:t>, где </a:t>
            </a:r>
            <a:r>
              <a:rPr lang="ru-RU" sz="1800" dirty="0" smtClean="0"/>
              <a:t>γ цепочка терминалов, А и В нетерминалы</a:t>
            </a:r>
          </a:p>
          <a:p>
            <a:pPr lvl="2"/>
            <a:r>
              <a:rPr lang="ru-RU" sz="1600" dirty="0" smtClean="0"/>
              <a:t>Правила </a:t>
            </a:r>
            <a:r>
              <a:rPr lang="ru-RU" sz="1600" dirty="0" smtClean="0"/>
              <a:t>можно привести к виду </a:t>
            </a:r>
            <a:r>
              <a:rPr lang="ru-RU" sz="1600" dirty="0" smtClean="0"/>
              <a:t>A</a:t>
            </a:r>
            <a:r>
              <a:rPr lang="en-US" sz="1600" dirty="0"/>
              <a:t> --&gt;</a:t>
            </a:r>
            <a:r>
              <a:rPr lang="ru-RU" sz="1600" dirty="0" smtClean="0"/>
              <a:t> </a:t>
            </a:r>
            <a:r>
              <a:rPr lang="ru-RU" sz="1600" dirty="0" smtClean="0"/>
              <a:t>Bγ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Для любого языка с регулярной грамматикой можно построить </a:t>
            </a:r>
            <a:r>
              <a:rPr lang="ru-RU" sz="1800" dirty="0" smtClean="0"/>
              <a:t>конечный </a:t>
            </a:r>
            <a:r>
              <a:rPr lang="ru-RU" sz="1800" dirty="0" smtClean="0"/>
              <a:t>автомат, распознающий этот язык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Теорема Клини «Любой </a:t>
            </a:r>
            <a:r>
              <a:rPr lang="ru-RU" sz="1800" dirty="0" smtClean="0"/>
              <a:t>конечный автомат задает язык с регулярной </a:t>
            </a:r>
            <a:r>
              <a:rPr lang="ru-RU" sz="1800" dirty="0" smtClean="0"/>
              <a:t>грамматикой и наоборот»</a:t>
            </a:r>
            <a:endParaRPr lang="ru-RU" sz="1800" dirty="0"/>
          </a:p>
          <a:p>
            <a:pPr lvl="1"/>
            <a:endParaRPr lang="ru-RU" sz="1800" dirty="0"/>
          </a:p>
          <a:p>
            <a:pPr lvl="1"/>
            <a:endParaRPr lang="ru-RU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Конечный автомат</a:t>
            </a:r>
            <a:r>
              <a:rPr lang="en-US" sz="2000" dirty="0" smtClean="0"/>
              <a:t> – </a:t>
            </a:r>
            <a:r>
              <a:rPr lang="ru-RU" sz="2000" dirty="0" smtClean="0"/>
              <a:t>это ориентированный граф с помеченными дугами</a:t>
            </a:r>
          </a:p>
          <a:p>
            <a:pPr lvl="1"/>
            <a:r>
              <a:rPr lang="ru-RU" sz="1800" dirty="0" smtClean="0"/>
              <a:t>Вершины – состояния</a:t>
            </a:r>
            <a:r>
              <a:rPr lang="en-US" sz="1800" dirty="0" smtClean="0"/>
              <a:t>, </a:t>
            </a:r>
            <a:r>
              <a:rPr lang="ru-RU" sz="1800" dirty="0" smtClean="0"/>
              <a:t>дуги </a:t>
            </a:r>
            <a:r>
              <a:rPr lang="ru-RU" sz="1800" dirty="0"/>
              <a:t>– </a:t>
            </a:r>
            <a:r>
              <a:rPr lang="ru-RU" sz="1800" dirty="0" smtClean="0"/>
              <a:t>переходы</a:t>
            </a:r>
          </a:p>
          <a:p>
            <a:pPr lvl="2"/>
            <a:r>
              <a:rPr lang="en-US" sz="1600" dirty="0" smtClean="0"/>
              <a:t>S </a:t>
            </a:r>
            <a:r>
              <a:rPr lang="ru-RU" sz="1600" dirty="0" smtClean="0"/>
              <a:t>– начальное состояние, </a:t>
            </a:r>
            <a:r>
              <a:rPr lang="en-US" sz="1600" dirty="0" smtClean="0"/>
              <a:t>F </a:t>
            </a:r>
            <a:r>
              <a:rPr lang="ru-RU" sz="1600" dirty="0" smtClean="0"/>
              <a:t>– множество конечных состояний</a:t>
            </a:r>
          </a:p>
          <a:p>
            <a:pPr lvl="1"/>
            <a:r>
              <a:rPr lang="ru-RU" sz="1800" dirty="0" smtClean="0"/>
              <a:t>Метка дуги – множество символов</a:t>
            </a:r>
          </a:p>
          <a:p>
            <a:r>
              <a:rPr lang="ru-RU" sz="2000" dirty="0" smtClean="0"/>
              <a:t>К.А. </a:t>
            </a:r>
            <a:r>
              <a:rPr lang="ru-RU" sz="2000" u="sng" dirty="0" smtClean="0"/>
              <a:t>принимает</a:t>
            </a:r>
            <a:r>
              <a:rPr lang="ru-RU" sz="2000" dirty="0" smtClean="0"/>
              <a:t> цепочку, если она получается выписыванием символов </a:t>
            </a:r>
            <a:r>
              <a:rPr lang="ru-RU" sz="2000" dirty="0">
                <a:sym typeface="Symbol" panose="05050102010706020507" pitchFamily="18" charset="2"/>
              </a:rPr>
              <a:t> </a:t>
            </a:r>
            <a:r>
              <a:rPr lang="ru-RU" sz="2000" dirty="0" smtClean="0"/>
              <a:t>меткам вдоль пути </a:t>
            </a:r>
            <a:r>
              <a:rPr lang="ru-RU" sz="2000" dirty="0"/>
              <a:t>из </a:t>
            </a:r>
            <a:r>
              <a:rPr lang="en-US" sz="2000" dirty="0" smtClean="0"/>
              <a:t>S </a:t>
            </a:r>
            <a:r>
              <a:rPr lang="ru-RU" sz="2000" dirty="0"/>
              <a:t>в </a:t>
            </a:r>
            <a:r>
              <a:rPr lang="ru-RU" sz="2000" dirty="0" smtClean="0"/>
              <a:t>вершину </a:t>
            </a:r>
            <a:r>
              <a:rPr lang="ru-RU" sz="2000" dirty="0" smtClean="0">
                <a:sym typeface="Symbol" panose="05050102010706020507" pitchFamily="18" charset="2"/>
              </a:rPr>
              <a:t></a:t>
            </a:r>
            <a:r>
              <a:rPr lang="ru-RU" sz="2000" dirty="0" smtClean="0"/>
              <a:t> </a:t>
            </a:r>
            <a:r>
              <a:rPr lang="en-US" sz="2000" dirty="0" smtClean="0"/>
              <a:t>F</a:t>
            </a:r>
            <a:endParaRPr lang="ru-RU" sz="20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775020" y="4797152"/>
            <a:ext cx="4229959" cy="1329012"/>
            <a:chOff x="6202640" y="4791761"/>
            <a:chExt cx="4229959" cy="1329012"/>
          </a:xfrm>
        </p:grpSpPr>
        <p:sp>
          <p:nvSpPr>
            <p:cNvPr id="5" name="Oval 4"/>
            <p:cNvSpPr/>
            <p:nvPr/>
          </p:nvSpPr>
          <p:spPr>
            <a:xfrm>
              <a:off x="6294147" y="5108095"/>
              <a:ext cx="381844" cy="3818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0050754" y="5384974"/>
              <a:ext cx="381845" cy="3818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Oval 6"/>
            <p:cNvSpPr/>
            <p:nvPr/>
          </p:nvSpPr>
          <p:spPr>
            <a:xfrm>
              <a:off x="9102459" y="5384974"/>
              <a:ext cx="381845" cy="3818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ru-RU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9102459" y="4809640"/>
              <a:ext cx="381845" cy="3818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ru-RU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212910" y="5108095"/>
              <a:ext cx="381844" cy="3818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ru-RU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141589" y="5108095"/>
              <a:ext cx="381844" cy="3818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ru-RU" dirty="0"/>
            </a:p>
          </p:txBody>
        </p:sp>
        <p:cxnSp>
          <p:nvCxnSpPr>
            <p:cNvPr id="12" name="Straight Arrow Connector 11"/>
            <p:cNvCxnSpPr>
              <a:stCxn id="5" idx="6"/>
              <a:endCxn id="9" idx="2"/>
            </p:cNvCxnSpPr>
            <p:nvPr/>
          </p:nvCxnSpPr>
          <p:spPr>
            <a:xfrm>
              <a:off x="6675991" y="5299017"/>
              <a:ext cx="5369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6"/>
              <a:endCxn id="10" idx="2"/>
            </p:cNvCxnSpPr>
            <p:nvPr/>
          </p:nvCxnSpPr>
          <p:spPr>
            <a:xfrm>
              <a:off x="7594754" y="5299017"/>
              <a:ext cx="5468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6"/>
              <a:endCxn id="7" idx="2"/>
            </p:cNvCxnSpPr>
            <p:nvPr/>
          </p:nvCxnSpPr>
          <p:spPr>
            <a:xfrm>
              <a:off x="8523433" y="5299017"/>
              <a:ext cx="579026" cy="276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6"/>
              <a:endCxn id="8" idx="2"/>
            </p:cNvCxnSpPr>
            <p:nvPr/>
          </p:nvCxnSpPr>
          <p:spPr>
            <a:xfrm flipV="1">
              <a:off x="8523433" y="5000562"/>
              <a:ext cx="579026" cy="298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6"/>
              <a:endCxn id="6" idx="2"/>
            </p:cNvCxnSpPr>
            <p:nvPr/>
          </p:nvCxnSpPr>
          <p:spPr>
            <a:xfrm>
              <a:off x="9484304" y="5575896"/>
              <a:ext cx="566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3"/>
              <a:endCxn id="7" idx="4"/>
            </p:cNvCxnSpPr>
            <p:nvPr/>
          </p:nvCxnSpPr>
          <p:spPr>
            <a:xfrm rot="5400000">
              <a:off x="9672068" y="5332212"/>
              <a:ext cx="55920" cy="813292"/>
            </a:xfrm>
            <a:prstGeom prst="curvedConnector3">
              <a:avLst>
                <a:gd name="adj1" fmla="val 5087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796814" y="4944887"/>
              <a:ext cx="29527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ru-RU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14925" y="4983128"/>
              <a:ext cx="30649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ru-RU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75367" y="5347671"/>
              <a:ext cx="29527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ru-RU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565432" y="5676756"/>
              <a:ext cx="29527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ru-RU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9756" y="4827106"/>
              <a:ext cx="30649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ru-RU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559821" y="4791761"/>
              <a:ext cx="30649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38" name="Straight Arrow Connector 27"/>
            <p:cNvCxnSpPr>
              <a:stCxn id="8" idx="7"/>
              <a:endCxn id="8" idx="5"/>
            </p:cNvCxnSpPr>
            <p:nvPr/>
          </p:nvCxnSpPr>
          <p:spPr>
            <a:xfrm rot="16200000" flipH="1">
              <a:off x="9293382" y="5000562"/>
              <a:ext cx="270004" cy="12700"/>
            </a:xfrm>
            <a:prstGeom prst="curvedConnector5">
              <a:avLst>
                <a:gd name="adj1" fmla="val -40104"/>
                <a:gd name="adj2" fmla="val 4366339"/>
                <a:gd name="adj3" fmla="val 13119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559821" y="5241552"/>
              <a:ext cx="30649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ru-RU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02640" y="5751441"/>
              <a:ext cx="282962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{ a, ab, aba, </a:t>
              </a:r>
              <a:r>
                <a:rPr lang="en-US" dirty="0" err="1"/>
                <a:t>abb</a:t>
              </a:r>
              <a:r>
                <a:rPr lang="en-US" baseline="30000" dirty="0" err="1"/>
                <a:t>n</a:t>
              </a:r>
              <a:r>
                <a:rPr lang="en-US" dirty="0" smtClean="0"/>
                <a:t>, aba(</a:t>
              </a:r>
              <a:r>
                <a:rPr lang="en-US" dirty="0" err="1" smtClean="0"/>
                <a:t>ba</a:t>
              </a:r>
              <a:r>
                <a:rPr lang="en-US" dirty="0" smtClean="0"/>
                <a:t>)</a:t>
              </a:r>
              <a:r>
                <a:rPr lang="en-US" baseline="30000" dirty="0" smtClean="0"/>
                <a:t>n </a:t>
              </a:r>
              <a:r>
                <a:rPr lang="en-US" dirty="0" smtClean="0"/>
                <a:t>}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32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 языка с КС грамматикой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LL(1) = </a:t>
            </a:r>
            <a:r>
              <a:rPr lang="en-US" u="sng" dirty="0" smtClean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eft-to-right </a:t>
            </a:r>
            <a:r>
              <a:rPr lang="en-US" u="sng" dirty="0" smtClean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eftmost derivation with </a:t>
            </a:r>
            <a:r>
              <a:rPr lang="en-US" dirty="0" err="1" smtClean="0">
                <a:solidFill>
                  <a:schemeClr val="bg1"/>
                </a:solidFill>
              </a:rPr>
              <a:t>lookahead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u="sng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character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Проверка принадлежности цепочки терминалов </a:t>
            </a:r>
            <a:r>
              <a:rPr lang="ru-RU" dirty="0" smtClean="0">
                <a:solidFill>
                  <a:schemeClr val="bg1"/>
                </a:solidFill>
              </a:rPr>
              <a:t>контекстно-свободной грамматике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грамматики типа 2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 языка с КС грамматикой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LL(1) = </a:t>
            </a:r>
            <a:r>
              <a:rPr lang="en-US" u="sng" dirty="0" smtClean="0"/>
              <a:t>L</a:t>
            </a:r>
            <a:r>
              <a:rPr lang="en-US" dirty="0" smtClean="0"/>
              <a:t>eft-to-right </a:t>
            </a:r>
            <a:r>
              <a:rPr lang="en-US" u="sng" dirty="0" smtClean="0"/>
              <a:t>L</a:t>
            </a:r>
            <a:r>
              <a:rPr lang="en-US" dirty="0" smtClean="0"/>
              <a:t>eftmost derivation with </a:t>
            </a:r>
            <a:r>
              <a:rPr lang="en-US" dirty="0" err="1" smtClean="0"/>
              <a:t>lookahead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u="sng" dirty="0" smtClean="0"/>
              <a:t>1</a:t>
            </a:r>
            <a:r>
              <a:rPr lang="en-US" dirty="0" smtClean="0"/>
              <a:t> character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Проверка принадлежности цепочки терминалов </a:t>
            </a:r>
            <a:r>
              <a:rPr lang="ru-RU" dirty="0" smtClean="0">
                <a:solidFill>
                  <a:schemeClr val="bg1"/>
                </a:solidFill>
              </a:rPr>
              <a:t>контекстно-свободной грамматике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грамматики типа 2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6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 языка с КС грамматикой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LL(1) = </a:t>
            </a:r>
            <a:r>
              <a:rPr lang="en-US" u="sng" dirty="0" smtClean="0"/>
              <a:t>L</a:t>
            </a:r>
            <a:r>
              <a:rPr lang="en-US" dirty="0" smtClean="0"/>
              <a:t>eft-to-right </a:t>
            </a:r>
            <a:r>
              <a:rPr lang="en-US" u="sng" dirty="0" smtClean="0"/>
              <a:t>L</a:t>
            </a:r>
            <a:r>
              <a:rPr lang="en-US" dirty="0" smtClean="0"/>
              <a:t>eftmost derivation with </a:t>
            </a:r>
            <a:r>
              <a:rPr lang="en-US" dirty="0" err="1" smtClean="0"/>
              <a:t>lookahead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u="sng" dirty="0" smtClean="0"/>
              <a:t>1</a:t>
            </a:r>
            <a:r>
              <a:rPr lang="en-US" dirty="0" smtClean="0"/>
              <a:t> character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Проверка принадлежности цепочки терминалов </a:t>
            </a:r>
            <a:r>
              <a:rPr lang="ru-RU" dirty="0" smtClean="0"/>
              <a:t>контекстно-свободной грамматике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грамматики типа 2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4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БНФ – форма Бекуса-Наура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Описание синтаксиса языков программирования</a:t>
            </a:r>
          </a:p>
          <a:p>
            <a:endParaRPr lang="ru-RU" dirty="0" smtClean="0"/>
          </a:p>
          <a:p>
            <a:r>
              <a:rPr lang="ru-RU" dirty="0" smtClean="0"/>
              <a:t>Терминальные символы</a:t>
            </a:r>
          </a:p>
          <a:p>
            <a:pPr lvl="1"/>
            <a:r>
              <a:rPr lang="ru-RU" dirty="0" smtClean="0"/>
              <a:t>Пишутся как есть</a:t>
            </a:r>
          </a:p>
          <a:p>
            <a:endParaRPr lang="ru-RU" dirty="0" smtClean="0"/>
          </a:p>
          <a:p>
            <a:r>
              <a:rPr lang="ru-RU" dirty="0" smtClean="0"/>
              <a:t>Нетерминальные символы</a:t>
            </a:r>
            <a:endParaRPr lang="en-US" dirty="0" smtClean="0"/>
          </a:p>
          <a:p>
            <a:pPr lvl="1"/>
            <a:r>
              <a:rPr lang="ru-RU" dirty="0" smtClean="0"/>
              <a:t>Пишутся в угловых скобках </a:t>
            </a:r>
            <a:r>
              <a:rPr lang="en-US" dirty="0" smtClean="0"/>
              <a:t>&lt;&gt;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Правила вида</a:t>
            </a:r>
          </a:p>
          <a:p>
            <a:pPr lvl="1"/>
            <a:r>
              <a:rPr lang="ru-RU" dirty="0" smtClean="0"/>
              <a:t>нетерминальный символ </a:t>
            </a:r>
            <a:r>
              <a:rPr lang="ru-RU" dirty="0"/>
              <a:t>::= </a:t>
            </a:r>
            <a:r>
              <a:rPr lang="ru-RU" dirty="0" smtClean="0"/>
              <a:t>последовательность </a:t>
            </a:r>
            <a:r>
              <a:rPr lang="ru-RU" dirty="0"/>
              <a:t>символов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| </a:t>
            </a:r>
            <a:r>
              <a:rPr lang="ru-RU" dirty="0" smtClean="0"/>
              <a:t>последовательность символов 2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| . . 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| </a:t>
            </a:r>
            <a:r>
              <a:rPr lang="ru-RU" dirty="0" smtClean="0"/>
              <a:t>последовательность </a:t>
            </a:r>
            <a:r>
              <a:rPr lang="ru-RU" dirty="0"/>
              <a:t>символов </a:t>
            </a:r>
            <a:r>
              <a:rPr lang="ru-RU" dirty="0" smtClean="0"/>
              <a:t>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97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 языка с КС грамматикой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LL(1) = </a:t>
            </a:r>
            <a:r>
              <a:rPr lang="en-US" u="sng" dirty="0" smtClean="0"/>
              <a:t>L</a:t>
            </a:r>
            <a:r>
              <a:rPr lang="en-US" dirty="0" smtClean="0"/>
              <a:t>eft-to-right </a:t>
            </a:r>
            <a:r>
              <a:rPr lang="en-US" u="sng" dirty="0" smtClean="0"/>
              <a:t>L</a:t>
            </a:r>
            <a:r>
              <a:rPr lang="en-US" dirty="0" smtClean="0"/>
              <a:t>eftmost derivation with </a:t>
            </a:r>
            <a:r>
              <a:rPr lang="en-US" dirty="0" err="1" smtClean="0"/>
              <a:t>lookahead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u="sng" dirty="0" smtClean="0"/>
              <a:t>1</a:t>
            </a:r>
            <a:r>
              <a:rPr lang="en-US" dirty="0" smtClean="0"/>
              <a:t> character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Проверка принадлежности цепочки терминалов </a:t>
            </a:r>
            <a:r>
              <a:rPr lang="ru-RU" dirty="0" smtClean="0"/>
              <a:t>контекстно-свободной грамматике</a:t>
            </a:r>
          </a:p>
          <a:p>
            <a:pPr lvl="1"/>
            <a:r>
              <a:rPr lang="ru-RU" dirty="0" smtClean="0"/>
              <a:t>грамматики типа 2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2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Данные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Лента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Цепочка терминалов, оставшая</a:t>
            </a:r>
            <a:r>
              <a:rPr lang="ru-RU" dirty="0" smtClean="0">
                <a:solidFill>
                  <a:schemeClr val="bg1"/>
                </a:solidFill>
              </a:rPr>
              <a:t>ся для анализа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Цепочка из терминалов и </a:t>
            </a:r>
            <a:r>
              <a:rPr lang="ru-RU" dirty="0" err="1" smtClean="0">
                <a:solidFill>
                  <a:schemeClr val="bg1"/>
                </a:solidFill>
              </a:rPr>
              <a:t>нетерминалов</a:t>
            </a:r>
            <a:r>
              <a:rPr lang="ru-RU" dirty="0" smtClean="0">
                <a:solidFill>
                  <a:schemeClr val="bg1"/>
                </a:solidFill>
              </a:rPr>
              <a:t>, из которой должны выводиться терминалы на ленте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Таблица </a:t>
            </a:r>
            <a:r>
              <a:rPr lang="ru-RU" dirty="0">
                <a:solidFill>
                  <a:schemeClr val="bg1"/>
                </a:solidFill>
              </a:rPr>
              <a:t>синтаксического </a:t>
            </a:r>
            <a:r>
              <a:rPr lang="ru-RU" dirty="0" smtClean="0">
                <a:solidFill>
                  <a:schemeClr val="bg1"/>
                </a:solidFill>
              </a:rPr>
              <a:t>анализа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каждый элемент </a:t>
            </a:r>
            <a:r>
              <a:rPr lang="en-US" dirty="0" smtClean="0">
                <a:solidFill>
                  <a:schemeClr val="bg1"/>
                </a:solidFill>
              </a:rPr>
              <a:t>T[A</a:t>
            </a:r>
            <a:r>
              <a:rPr lang="en-US" dirty="0" smtClean="0">
                <a:solidFill>
                  <a:schemeClr val="bg1"/>
                </a:solidFill>
              </a:rPr>
              <a:t>][a</a:t>
            </a:r>
            <a:r>
              <a:rPr lang="en-US" dirty="0" smtClean="0">
                <a:solidFill>
                  <a:schemeClr val="bg1"/>
                </a:solidFill>
              </a:rPr>
              <a:t>] </a:t>
            </a:r>
            <a:r>
              <a:rPr lang="ru-RU" dirty="0" smtClean="0">
                <a:solidFill>
                  <a:schemeClr val="bg1"/>
                </a:solidFill>
              </a:rPr>
              <a:t>– это одно из двух: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правило</a:t>
            </a:r>
            <a:r>
              <a:rPr lang="ru-RU" dirty="0" smtClean="0">
                <a:solidFill>
                  <a:schemeClr val="bg1"/>
                </a:solidFill>
              </a:rPr>
              <a:t>, с которого начинается вывод </a:t>
            </a:r>
            <a:r>
              <a:rPr lang="ru-RU" dirty="0" smtClean="0">
                <a:solidFill>
                  <a:schemeClr val="bg1"/>
                </a:solidFill>
              </a:rPr>
              <a:t>цепочки</a:t>
            </a:r>
            <a:r>
              <a:rPr lang="ru-RU" dirty="0" smtClean="0">
                <a:solidFill>
                  <a:schemeClr val="bg1"/>
                </a:solidFill>
              </a:rPr>
              <a:t>, которая начинается с терминала </a:t>
            </a:r>
            <a:r>
              <a:rPr lang="en-US" dirty="0" smtClean="0">
                <a:solidFill>
                  <a:schemeClr val="bg1"/>
                </a:solidFill>
              </a:rPr>
              <a:t>a, </a:t>
            </a:r>
            <a:r>
              <a:rPr lang="ru-RU" dirty="0">
                <a:solidFill>
                  <a:schemeClr val="bg1"/>
                </a:solidFill>
              </a:rPr>
              <a:t>из </a:t>
            </a:r>
            <a:r>
              <a:rPr lang="ru-RU" dirty="0" err="1">
                <a:solidFill>
                  <a:schemeClr val="bg1"/>
                </a:solidFill>
              </a:rPr>
              <a:t>нетерминала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пометка </a:t>
            </a:r>
            <a:r>
              <a:rPr lang="ru-RU" dirty="0" smtClean="0">
                <a:solidFill>
                  <a:schemeClr val="bg1"/>
                </a:solidFill>
              </a:rPr>
              <a:t>об </a:t>
            </a:r>
            <a:r>
              <a:rPr lang="ru-RU" dirty="0">
                <a:solidFill>
                  <a:schemeClr val="bg1"/>
                </a:solidFill>
              </a:rPr>
              <a:t>отсутствии </a:t>
            </a:r>
            <a:r>
              <a:rPr lang="ru-RU" dirty="0" smtClean="0">
                <a:solidFill>
                  <a:schemeClr val="bg1"/>
                </a:solidFill>
              </a:rPr>
              <a:t>правила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такой пары символов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1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</a:t>
            </a:r>
            <a:r>
              <a:rPr lang="en-US" dirty="0"/>
              <a:t>LL</a:t>
            </a:r>
            <a:r>
              <a:rPr lang="ru-RU" dirty="0"/>
              <a:t>(1)</a:t>
            </a:r>
            <a:r>
              <a:rPr lang="en-US" dirty="0"/>
              <a:t> </a:t>
            </a:r>
            <a:r>
              <a:rPr lang="ru-RU" dirty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Лента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Цепочка терминалов, оставшая</a:t>
            </a:r>
            <a:r>
              <a:rPr lang="ru-RU" dirty="0" smtClean="0">
                <a:solidFill>
                  <a:schemeClr val="bg1"/>
                </a:solidFill>
              </a:rPr>
              <a:t>ся для анализа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/>
          </a:p>
          <a:p>
            <a:r>
              <a:rPr lang="ru-RU" dirty="0" smtClean="0"/>
              <a:t>Стек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Цепочка из терминалов и </a:t>
            </a:r>
            <a:r>
              <a:rPr lang="ru-RU" dirty="0" err="1" smtClean="0">
                <a:solidFill>
                  <a:schemeClr val="bg1"/>
                </a:solidFill>
              </a:rPr>
              <a:t>нетерминалов</a:t>
            </a:r>
            <a:r>
              <a:rPr lang="ru-RU" dirty="0" smtClean="0">
                <a:solidFill>
                  <a:schemeClr val="bg1"/>
                </a:solidFill>
              </a:rPr>
              <a:t>, из которой должны выводиться терминалы на ленте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/>
          </a:p>
          <a:p>
            <a:r>
              <a:rPr lang="ru-RU" dirty="0" smtClean="0"/>
              <a:t>Таблица </a:t>
            </a:r>
            <a:r>
              <a:rPr lang="ru-RU" dirty="0"/>
              <a:t>синтаксического </a:t>
            </a:r>
            <a:r>
              <a:rPr lang="ru-RU" dirty="0" smtClean="0"/>
              <a:t>анализа </a:t>
            </a:r>
            <a:r>
              <a:rPr lang="en-US" dirty="0" smtClean="0"/>
              <a:t>T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каждый элемент </a:t>
            </a:r>
            <a:r>
              <a:rPr lang="en-US" dirty="0" smtClean="0">
                <a:solidFill>
                  <a:schemeClr val="bg1"/>
                </a:solidFill>
              </a:rPr>
              <a:t>T[A</a:t>
            </a:r>
            <a:r>
              <a:rPr lang="en-US" dirty="0" smtClean="0">
                <a:solidFill>
                  <a:schemeClr val="bg1"/>
                </a:solidFill>
              </a:rPr>
              <a:t>][a</a:t>
            </a:r>
            <a:r>
              <a:rPr lang="en-US" dirty="0" smtClean="0">
                <a:solidFill>
                  <a:schemeClr val="bg1"/>
                </a:solidFill>
              </a:rPr>
              <a:t>] </a:t>
            </a:r>
            <a:r>
              <a:rPr lang="ru-RU" dirty="0" smtClean="0">
                <a:solidFill>
                  <a:schemeClr val="bg1"/>
                </a:solidFill>
              </a:rPr>
              <a:t>– это одно из двух: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правило</a:t>
            </a:r>
            <a:r>
              <a:rPr lang="ru-RU" dirty="0" smtClean="0">
                <a:solidFill>
                  <a:schemeClr val="bg1"/>
                </a:solidFill>
              </a:rPr>
              <a:t>, с которого начинается вывод </a:t>
            </a:r>
            <a:r>
              <a:rPr lang="ru-RU" dirty="0" smtClean="0">
                <a:solidFill>
                  <a:schemeClr val="bg1"/>
                </a:solidFill>
              </a:rPr>
              <a:t>цепочки</a:t>
            </a:r>
            <a:r>
              <a:rPr lang="ru-RU" dirty="0" smtClean="0">
                <a:solidFill>
                  <a:schemeClr val="bg1"/>
                </a:solidFill>
              </a:rPr>
              <a:t>, которая начинается с терминала </a:t>
            </a:r>
            <a:r>
              <a:rPr lang="en-US" dirty="0" smtClean="0">
                <a:solidFill>
                  <a:schemeClr val="bg1"/>
                </a:solidFill>
              </a:rPr>
              <a:t>a, </a:t>
            </a:r>
            <a:r>
              <a:rPr lang="ru-RU" dirty="0">
                <a:solidFill>
                  <a:schemeClr val="bg1"/>
                </a:solidFill>
              </a:rPr>
              <a:t>из </a:t>
            </a:r>
            <a:r>
              <a:rPr lang="ru-RU" dirty="0" err="1">
                <a:solidFill>
                  <a:schemeClr val="bg1"/>
                </a:solidFill>
              </a:rPr>
              <a:t>нетерминала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пометка </a:t>
            </a:r>
            <a:r>
              <a:rPr lang="ru-RU" dirty="0" smtClean="0">
                <a:solidFill>
                  <a:schemeClr val="bg1"/>
                </a:solidFill>
              </a:rPr>
              <a:t>об </a:t>
            </a:r>
            <a:r>
              <a:rPr lang="ru-RU" dirty="0">
                <a:solidFill>
                  <a:schemeClr val="bg1"/>
                </a:solidFill>
              </a:rPr>
              <a:t>отсутствии </a:t>
            </a:r>
            <a:r>
              <a:rPr lang="ru-RU" dirty="0" smtClean="0">
                <a:solidFill>
                  <a:schemeClr val="bg1"/>
                </a:solidFill>
              </a:rPr>
              <a:t>правила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такой пары символов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</a:t>
            </a:r>
            <a:r>
              <a:rPr lang="en-US" dirty="0"/>
              <a:t>LL</a:t>
            </a:r>
            <a:r>
              <a:rPr lang="ru-RU" dirty="0"/>
              <a:t>(1)</a:t>
            </a:r>
            <a:r>
              <a:rPr lang="en-US" dirty="0"/>
              <a:t> </a:t>
            </a:r>
            <a:r>
              <a:rPr lang="ru-RU" dirty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Лента</a:t>
            </a:r>
          </a:p>
          <a:p>
            <a:pPr lvl="1"/>
            <a:r>
              <a:rPr lang="ru-RU" dirty="0" smtClean="0"/>
              <a:t>Цепочка терминалов, оставшая</a:t>
            </a:r>
            <a:r>
              <a:rPr lang="ru-RU" dirty="0" smtClean="0"/>
              <a:t>ся для анализа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Стек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Цепочка из терминалов и </a:t>
            </a:r>
            <a:r>
              <a:rPr lang="ru-RU" dirty="0" err="1" smtClean="0">
                <a:solidFill>
                  <a:schemeClr val="bg1"/>
                </a:solidFill>
              </a:rPr>
              <a:t>нетерминалов</a:t>
            </a:r>
            <a:r>
              <a:rPr lang="ru-RU" dirty="0" smtClean="0">
                <a:solidFill>
                  <a:schemeClr val="bg1"/>
                </a:solidFill>
              </a:rPr>
              <a:t>, из которой должны выводиться терминалы на ленте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/>
          </a:p>
          <a:p>
            <a:r>
              <a:rPr lang="ru-RU" dirty="0" smtClean="0"/>
              <a:t>Таблица </a:t>
            </a:r>
            <a:r>
              <a:rPr lang="ru-RU" dirty="0"/>
              <a:t>синтаксического </a:t>
            </a:r>
            <a:r>
              <a:rPr lang="ru-RU" dirty="0" smtClean="0"/>
              <a:t>анализа </a:t>
            </a:r>
            <a:r>
              <a:rPr lang="en-US" dirty="0" smtClean="0"/>
              <a:t>T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каждый элемент </a:t>
            </a:r>
            <a:r>
              <a:rPr lang="en-US" dirty="0" smtClean="0">
                <a:solidFill>
                  <a:schemeClr val="bg1"/>
                </a:solidFill>
              </a:rPr>
              <a:t>T[A</a:t>
            </a:r>
            <a:r>
              <a:rPr lang="en-US" dirty="0" smtClean="0">
                <a:solidFill>
                  <a:schemeClr val="bg1"/>
                </a:solidFill>
              </a:rPr>
              <a:t>][a</a:t>
            </a:r>
            <a:r>
              <a:rPr lang="en-US" dirty="0" smtClean="0">
                <a:solidFill>
                  <a:schemeClr val="bg1"/>
                </a:solidFill>
              </a:rPr>
              <a:t>] </a:t>
            </a:r>
            <a:r>
              <a:rPr lang="ru-RU" dirty="0" smtClean="0">
                <a:solidFill>
                  <a:schemeClr val="bg1"/>
                </a:solidFill>
              </a:rPr>
              <a:t>– это одно из двух: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правило</a:t>
            </a:r>
            <a:r>
              <a:rPr lang="ru-RU" dirty="0" smtClean="0">
                <a:solidFill>
                  <a:schemeClr val="bg1"/>
                </a:solidFill>
              </a:rPr>
              <a:t>, с которого начинается вывод </a:t>
            </a:r>
            <a:r>
              <a:rPr lang="ru-RU" dirty="0" smtClean="0">
                <a:solidFill>
                  <a:schemeClr val="bg1"/>
                </a:solidFill>
              </a:rPr>
              <a:t>цепочки</a:t>
            </a:r>
            <a:r>
              <a:rPr lang="ru-RU" dirty="0" smtClean="0">
                <a:solidFill>
                  <a:schemeClr val="bg1"/>
                </a:solidFill>
              </a:rPr>
              <a:t>, которая начинается с терминала </a:t>
            </a:r>
            <a:r>
              <a:rPr lang="en-US" dirty="0" smtClean="0">
                <a:solidFill>
                  <a:schemeClr val="bg1"/>
                </a:solidFill>
              </a:rPr>
              <a:t>a, </a:t>
            </a:r>
            <a:r>
              <a:rPr lang="ru-RU" dirty="0">
                <a:solidFill>
                  <a:schemeClr val="bg1"/>
                </a:solidFill>
              </a:rPr>
              <a:t>из </a:t>
            </a:r>
            <a:r>
              <a:rPr lang="ru-RU" dirty="0" err="1">
                <a:solidFill>
                  <a:schemeClr val="bg1"/>
                </a:solidFill>
              </a:rPr>
              <a:t>нетерминала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пометка </a:t>
            </a:r>
            <a:r>
              <a:rPr lang="ru-RU" dirty="0" smtClean="0">
                <a:solidFill>
                  <a:schemeClr val="bg1"/>
                </a:solidFill>
              </a:rPr>
              <a:t>об </a:t>
            </a:r>
            <a:r>
              <a:rPr lang="ru-RU" dirty="0">
                <a:solidFill>
                  <a:schemeClr val="bg1"/>
                </a:solidFill>
              </a:rPr>
              <a:t>отсутствии </a:t>
            </a:r>
            <a:r>
              <a:rPr lang="ru-RU" dirty="0" smtClean="0">
                <a:solidFill>
                  <a:schemeClr val="bg1"/>
                </a:solidFill>
              </a:rPr>
              <a:t>правила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такой пары символов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8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</a:t>
            </a:r>
            <a:r>
              <a:rPr lang="en-US" dirty="0"/>
              <a:t>LL</a:t>
            </a:r>
            <a:r>
              <a:rPr lang="ru-RU" dirty="0"/>
              <a:t>(1)</a:t>
            </a:r>
            <a:r>
              <a:rPr lang="en-US" dirty="0"/>
              <a:t> </a:t>
            </a:r>
            <a:r>
              <a:rPr lang="ru-RU" dirty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Лента</a:t>
            </a:r>
          </a:p>
          <a:p>
            <a:pPr lvl="1"/>
            <a:r>
              <a:rPr lang="ru-RU" dirty="0" smtClean="0"/>
              <a:t>Цепочка терминалов, оставшая</a:t>
            </a:r>
            <a:r>
              <a:rPr lang="ru-RU" dirty="0" smtClean="0"/>
              <a:t>ся для анализа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Стек</a:t>
            </a:r>
          </a:p>
          <a:p>
            <a:pPr lvl="1"/>
            <a:r>
              <a:rPr lang="ru-RU" dirty="0"/>
              <a:t>Цепочка из терминалов и </a:t>
            </a:r>
            <a:r>
              <a:rPr lang="ru-RU" dirty="0" err="1" smtClean="0"/>
              <a:t>нетерминалов</a:t>
            </a:r>
            <a:r>
              <a:rPr lang="ru-RU" dirty="0" smtClean="0"/>
              <a:t>, из которой должны выводиться терминалы на ленте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Таблица </a:t>
            </a:r>
            <a:r>
              <a:rPr lang="ru-RU" dirty="0"/>
              <a:t>синтаксического </a:t>
            </a:r>
            <a:r>
              <a:rPr lang="ru-RU" dirty="0" smtClean="0"/>
              <a:t>анализа </a:t>
            </a:r>
            <a:r>
              <a:rPr lang="en-US" dirty="0" smtClean="0"/>
              <a:t>T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каждый элемент </a:t>
            </a:r>
            <a:r>
              <a:rPr lang="en-US" dirty="0" smtClean="0">
                <a:solidFill>
                  <a:schemeClr val="bg1"/>
                </a:solidFill>
              </a:rPr>
              <a:t>T[A</a:t>
            </a:r>
            <a:r>
              <a:rPr lang="en-US" dirty="0" smtClean="0">
                <a:solidFill>
                  <a:schemeClr val="bg1"/>
                </a:solidFill>
              </a:rPr>
              <a:t>][a</a:t>
            </a:r>
            <a:r>
              <a:rPr lang="en-US" dirty="0" smtClean="0">
                <a:solidFill>
                  <a:schemeClr val="bg1"/>
                </a:solidFill>
              </a:rPr>
              <a:t>] </a:t>
            </a:r>
            <a:r>
              <a:rPr lang="ru-RU" dirty="0" smtClean="0">
                <a:solidFill>
                  <a:schemeClr val="bg1"/>
                </a:solidFill>
              </a:rPr>
              <a:t>– это одно из двух: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правило</a:t>
            </a:r>
            <a:r>
              <a:rPr lang="ru-RU" dirty="0" smtClean="0">
                <a:solidFill>
                  <a:schemeClr val="bg1"/>
                </a:solidFill>
              </a:rPr>
              <a:t>, с которого начинается вывод </a:t>
            </a:r>
            <a:r>
              <a:rPr lang="ru-RU" dirty="0" smtClean="0">
                <a:solidFill>
                  <a:schemeClr val="bg1"/>
                </a:solidFill>
              </a:rPr>
              <a:t>цепочки</a:t>
            </a:r>
            <a:r>
              <a:rPr lang="ru-RU" dirty="0" smtClean="0">
                <a:solidFill>
                  <a:schemeClr val="bg1"/>
                </a:solidFill>
              </a:rPr>
              <a:t>, которая начинается с терминала </a:t>
            </a:r>
            <a:r>
              <a:rPr lang="en-US" dirty="0" smtClean="0">
                <a:solidFill>
                  <a:schemeClr val="bg1"/>
                </a:solidFill>
              </a:rPr>
              <a:t>a, </a:t>
            </a:r>
            <a:r>
              <a:rPr lang="ru-RU" dirty="0">
                <a:solidFill>
                  <a:schemeClr val="bg1"/>
                </a:solidFill>
              </a:rPr>
              <a:t>из </a:t>
            </a:r>
            <a:r>
              <a:rPr lang="ru-RU" dirty="0" err="1">
                <a:solidFill>
                  <a:schemeClr val="bg1"/>
                </a:solidFill>
              </a:rPr>
              <a:t>нетерминала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пометка </a:t>
            </a:r>
            <a:r>
              <a:rPr lang="ru-RU" dirty="0" smtClean="0">
                <a:solidFill>
                  <a:schemeClr val="bg1"/>
                </a:solidFill>
              </a:rPr>
              <a:t>об </a:t>
            </a:r>
            <a:r>
              <a:rPr lang="ru-RU" dirty="0">
                <a:solidFill>
                  <a:schemeClr val="bg1"/>
                </a:solidFill>
              </a:rPr>
              <a:t>отсутствии </a:t>
            </a:r>
            <a:r>
              <a:rPr lang="ru-RU" dirty="0" smtClean="0">
                <a:solidFill>
                  <a:schemeClr val="bg1"/>
                </a:solidFill>
              </a:rPr>
              <a:t>правила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такой пары символов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79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</a:t>
            </a:r>
            <a:r>
              <a:rPr lang="en-US" dirty="0"/>
              <a:t>LL</a:t>
            </a:r>
            <a:r>
              <a:rPr lang="ru-RU" dirty="0"/>
              <a:t>(1)</a:t>
            </a:r>
            <a:r>
              <a:rPr lang="en-US" dirty="0"/>
              <a:t> </a:t>
            </a:r>
            <a:r>
              <a:rPr lang="ru-RU" dirty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Лента</a:t>
            </a:r>
          </a:p>
          <a:p>
            <a:pPr lvl="1"/>
            <a:r>
              <a:rPr lang="ru-RU" dirty="0" smtClean="0"/>
              <a:t>Цепочка терминалов, оставшая</a:t>
            </a:r>
            <a:r>
              <a:rPr lang="ru-RU" dirty="0" smtClean="0"/>
              <a:t>ся для анализа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Стек</a:t>
            </a:r>
          </a:p>
          <a:p>
            <a:pPr lvl="1"/>
            <a:r>
              <a:rPr lang="ru-RU" dirty="0"/>
              <a:t>Цепочка из терминалов и </a:t>
            </a:r>
            <a:r>
              <a:rPr lang="ru-RU" dirty="0" err="1" smtClean="0"/>
              <a:t>нетерминалов</a:t>
            </a:r>
            <a:r>
              <a:rPr lang="ru-RU" dirty="0" smtClean="0"/>
              <a:t>, из которой должны выводиться терминалы на ленте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Таблица </a:t>
            </a:r>
            <a:r>
              <a:rPr lang="ru-RU" dirty="0"/>
              <a:t>синтаксического </a:t>
            </a:r>
            <a:r>
              <a:rPr lang="ru-RU" dirty="0" smtClean="0"/>
              <a:t>анализа </a:t>
            </a:r>
            <a:r>
              <a:rPr lang="en-US" dirty="0" smtClean="0"/>
              <a:t>T</a:t>
            </a:r>
            <a:endParaRPr lang="ru-RU" dirty="0" smtClean="0"/>
          </a:p>
          <a:p>
            <a:pPr lvl="1"/>
            <a:r>
              <a:rPr lang="ru-RU" dirty="0" smtClean="0"/>
              <a:t>каждый элемент </a:t>
            </a:r>
            <a:r>
              <a:rPr lang="en-US" dirty="0" smtClean="0"/>
              <a:t>T[A</a:t>
            </a:r>
            <a:r>
              <a:rPr lang="en-US" dirty="0" smtClean="0"/>
              <a:t>][a</a:t>
            </a:r>
            <a:r>
              <a:rPr lang="en-US" dirty="0" smtClean="0"/>
              <a:t>] </a:t>
            </a:r>
            <a:r>
              <a:rPr lang="ru-RU" dirty="0" smtClean="0"/>
              <a:t>– это одно из двух:</a:t>
            </a:r>
            <a:endParaRPr lang="ru-RU" dirty="0" smtClean="0"/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правило</a:t>
            </a:r>
            <a:r>
              <a:rPr lang="ru-RU" dirty="0" smtClean="0">
                <a:solidFill>
                  <a:schemeClr val="bg1"/>
                </a:solidFill>
              </a:rPr>
              <a:t>, с которого начинается вывод </a:t>
            </a:r>
            <a:r>
              <a:rPr lang="ru-RU" dirty="0" smtClean="0">
                <a:solidFill>
                  <a:schemeClr val="bg1"/>
                </a:solidFill>
              </a:rPr>
              <a:t>цепочки</a:t>
            </a:r>
            <a:r>
              <a:rPr lang="ru-RU" dirty="0" smtClean="0">
                <a:solidFill>
                  <a:schemeClr val="bg1"/>
                </a:solidFill>
              </a:rPr>
              <a:t>, которая начинается с терминала </a:t>
            </a:r>
            <a:r>
              <a:rPr lang="en-US" dirty="0" smtClean="0">
                <a:solidFill>
                  <a:schemeClr val="bg1"/>
                </a:solidFill>
              </a:rPr>
              <a:t>a, </a:t>
            </a:r>
            <a:r>
              <a:rPr lang="ru-RU" dirty="0">
                <a:solidFill>
                  <a:schemeClr val="bg1"/>
                </a:solidFill>
              </a:rPr>
              <a:t>из </a:t>
            </a:r>
            <a:r>
              <a:rPr lang="ru-RU" dirty="0" err="1">
                <a:solidFill>
                  <a:schemeClr val="bg1"/>
                </a:solidFill>
              </a:rPr>
              <a:t>нетерминала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пометка </a:t>
            </a:r>
            <a:r>
              <a:rPr lang="ru-RU" dirty="0" smtClean="0">
                <a:solidFill>
                  <a:schemeClr val="bg1"/>
                </a:solidFill>
              </a:rPr>
              <a:t>об </a:t>
            </a:r>
            <a:r>
              <a:rPr lang="ru-RU" dirty="0">
                <a:solidFill>
                  <a:schemeClr val="bg1"/>
                </a:solidFill>
              </a:rPr>
              <a:t>отсутствии </a:t>
            </a:r>
            <a:r>
              <a:rPr lang="ru-RU" dirty="0" smtClean="0">
                <a:solidFill>
                  <a:schemeClr val="bg1"/>
                </a:solidFill>
              </a:rPr>
              <a:t>правила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такой пары символов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0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</a:t>
            </a:r>
            <a:r>
              <a:rPr lang="en-US" dirty="0"/>
              <a:t>LL</a:t>
            </a:r>
            <a:r>
              <a:rPr lang="ru-RU" dirty="0"/>
              <a:t>(1)</a:t>
            </a:r>
            <a:r>
              <a:rPr lang="en-US" dirty="0"/>
              <a:t> </a:t>
            </a:r>
            <a:r>
              <a:rPr lang="ru-RU" dirty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Лента</a:t>
            </a:r>
          </a:p>
          <a:p>
            <a:pPr lvl="1"/>
            <a:r>
              <a:rPr lang="ru-RU" dirty="0" smtClean="0"/>
              <a:t>Цепочка терминалов, оставшая</a:t>
            </a:r>
            <a:r>
              <a:rPr lang="ru-RU" dirty="0" smtClean="0"/>
              <a:t>ся для анализа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Стек</a:t>
            </a:r>
          </a:p>
          <a:p>
            <a:pPr lvl="1"/>
            <a:r>
              <a:rPr lang="ru-RU" dirty="0"/>
              <a:t>Цепочка из терминалов и </a:t>
            </a:r>
            <a:r>
              <a:rPr lang="ru-RU" dirty="0" err="1" smtClean="0"/>
              <a:t>нетерминалов</a:t>
            </a:r>
            <a:r>
              <a:rPr lang="ru-RU" dirty="0" smtClean="0"/>
              <a:t>, из которой должны выводиться терминалы на ленте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Таблица </a:t>
            </a:r>
            <a:r>
              <a:rPr lang="ru-RU" dirty="0"/>
              <a:t>синтаксического </a:t>
            </a:r>
            <a:r>
              <a:rPr lang="ru-RU" dirty="0" smtClean="0"/>
              <a:t>анализа </a:t>
            </a:r>
            <a:r>
              <a:rPr lang="en-US" dirty="0" smtClean="0"/>
              <a:t>T</a:t>
            </a:r>
            <a:endParaRPr lang="ru-RU" dirty="0" smtClean="0"/>
          </a:p>
          <a:p>
            <a:pPr lvl="1"/>
            <a:r>
              <a:rPr lang="ru-RU" dirty="0" smtClean="0"/>
              <a:t>каждый элемент </a:t>
            </a:r>
            <a:r>
              <a:rPr lang="en-US" dirty="0" smtClean="0"/>
              <a:t>T[A</a:t>
            </a:r>
            <a:r>
              <a:rPr lang="en-US" dirty="0" smtClean="0"/>
              <a:t>][a</a:t>
            </a:r>
            <a:r>
              <a:rPr lang="en-US" dirty="0" smtClean="0"/>
              <a:t>] </a:t>
            </a:r>
            <a:r>
              <a:rPr lang="ru-RU" dirty="0" smtClean="0"/>
              <a:t>– это одно из двух:</a:t>
            </a:r>
            <a:endParaRPr lang="ru-RU" dirty="0" smtClean="0"/>
          </a:p>
          <a:p>
            <a:pPr lvl="2"/>
            <a:r>
              <a:rPr lang="ru-RU" dirty="0" smtClean="0"/>
              <a:t>правило</a:t>
            </a:r>
            <a:r>
              <a:rPr lang="ru-RU" dirty="0" smtClean="0"/>
              <a:t>, с которого начинается вывод </a:t>
            </a:r>
            <a:r>
              <a:rPr lang="ru-RU" dirty="0" smtClean="0"/>
              <a:t>цепочки</a:t>
            </a:r>
            <a:r>
              <a:rPr lang="ru-RU" dirty="0" smtClean="0"/>
              <a:t>, которая начинается с терминала </a:t>
            </a:r>
            <a:r>
              <a:rPr lang="en-US" dirty="0" smtClean="0"/>
              <a:t>a, </a:t>
            </a:r>
            <a:r>
              <a:rPr lang="ru-RU" dirty="0"/>
              <a:t>из </a:t>
            </a:r>
            <a:r>
              <a:rPr lang="ru-RU" dirty="0" err="1"/>
              <a:t>нетерминала</a:t>
            </a:r>
            <a:r>
              <a:rPr lang="ru-RU" dirty="0"/>
              <a:t> </a:t>
            </a:r>
            <a:r>
              <a:rPr lang="en-US" dirty="0"/>
              <a:t>A </a:t>
            </a:r>
            <a:endParaRPr lang="ru-RU" dirty="0" smtClean="0"/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пометка </a:t>
            </a:r>
            <a:r>
              <a:rPr lang="ru-RU" dirty="0" smtClean="0">
                <a:solidFill>
                  <a:schemeClr val="bg1"/>
                </a:solidFill>
              </a:rPr>
              <a:t>об </a:t>
            </a:r>
            <a:r>
              <a:rPr lang="ru-RU" dirty="0">
                <a:solidFill>
                  <a:schemeClr val="bg1"/>
                </a:solidFill>
              </a:rPr>
              <a:t>отсутствии </a:t>
            </a:r>
            <a:r>
              <a:rPr lang="ru-RU" dirty="0" smtClean="0">
                <a:solidFill>
                  <a:schemeClr val="bg1"/>
                </a:solidFill>
              </a:rPr>
              <a:t>правила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такой пары символов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6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</a:t>
            </a:r>
            <a:r>
              <a:rPr lang="en-US" dirty="0"/>
              <a:t>LL</a:t>
            </a:r>
            <a:r>
              <a:rPr lang="ru-RU" dirty="0"/>
              <a:t>(1)</a:t>
            </a:r>
            <a:r>
              <a:rPr lang="en-US" dirty="0"/>
              <a:t> </a:t>
            </a:r>
            <a:r>
              <a:rPr lang="ru-RU" dirty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Лента</a:t>
            </a:r>
          </a:p>
          <a:p>
            <a:pPr lvl="1"/>
            <a:r>
              <a:rPr lang="ru-RU" dirty="0" smtClean="0"/>
              <a:t>Цепочка терминалов, оставшая</a:t>
            </a:r>
            <a:r>
              <a:rPr lang="ru-RU" dirty="0" smtClean="0"/>
              <a:t>ся для анализа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Стек</a:t>
            </a:r>
          </a:p>
          <a:p>
            <a:pPr lvl="1"/>
            <a:r>
              <a:rPr lang="ru-RU" dirty="0"/>
              <a:t>Цепочка из терминалов и </a:t>
            </a:r>
            <a:r>
              <a:rPr lang="ru-RU" dirty="0" err="1" smtClean="0"/>
              <a:t>нетерминалов</a:t>
            </a:r>
            <a:r>
              <a:rPr lang="ru-RU" dirty="0" smtClean="0"/>
              <a:t>, из которой должны выводиться терминалы на ленте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Таблица </a:t>
            </a:r>
            <a:r>
              <a:rPr lang="ru-RU" dirty="0"/>
              <a:t>синтаксического </a:t>
            </a:r>
            <a:r>
              <a:rPr lang="ru-RU" dirty="0" smtClean="0"/>
              <a:t>анализа </a:t>
            </a:r>
            <a:r>
              <a:rPr lang="en-US" dirty="0" smtClean="0"/>
              <a:t>T</a:t>
            </a:r>
            <a:endParaRPr lang="ru-RU" dirty="0" smtClean="0"/>
          </a:p>
          <a:p>
            <a:pPr lvl="1"/>
            <a:r>
              <a:rPr lang="ru-RU" dirty="0" smtClean="0"/>
              <a:t>каждый элемент </a:t>
            </a:r>
            <a:r>
              <a:rPr lang="en-US" dirty="0" smtClean="0"/>
              <a:t>T[A</a:t>
            </a:r>
            <a:r>
              <a:rPr lang="en-US" dirty="0" smtClean="0"/>
              <a:t>][a</a:t>
            </a:r>
            <a:r>
              <a:rPr lang="en-US" dirty="0" smtClean="0"/>
              <a:t>] </a:t>
            </a:r>
            <a:r>
              <a:rPr lang="ru-RU" dirty="0" smtClean="0"/>
              <a:t>– это одно из двух:</a:t>
            </a:r>
            <a:endParaRPr lang="ru-RU" dirty="0" smtClean="0"/>
          </a:p>
          <a:p>
            <a:pPr lvl="2"/>
            <a:r>
              <a:rPr lang="ru-RU" dirty="0" smtClean="0"/>
              <a:t>правило</a:t>
            </a:r>
            <a:r>
              <a:rPr lang="ru-RU" dirty="0" smtClean="0"/>
              <a:t>, с которого начинается вывод </a:t>
            </a:r>
            <a:r>
              <a:rPr lang="ru-RU" dirty="0" smtClean="0"/>
              <a:t>цепочки</a:t>
            </a:r>
            <a:r>
              <a:rPr lang="ru-RU" dirty="0" smtClean="0"/>
              <a:t>, которая начинается с терминала </a:t>
            </a:r>
            <a:r>
              <a:rPr lang="en-US" dirty="0" smtClean="0"/>
              <a:t>a, </a:t>
            </a:r>
            <a:r>
              <a:rPr lang="ru-RU" dirty="0"/>
              <a:t>из </a:t>
            </a:r>
            <a:r>
              <a:rPr lang="ru-RU" dirty="0" err="1"/>
              <a:t>нетерминала</a:t>
            </a:r>
            <a:r>
              <a:rPr lang="ru-RU" dirty="0"/>
              <a:t> </a:t>
            </a:r>
            <a:r>
              <a:rPr lang="en-US" dirty="0"/>
              <a:t>A </a:t>
            </a:r>
            <a:endParaRPr lang="ru-RU" dirty="0" smtClean="0"/>
          </a:p>
          <a:p>
            <a:pPr lvl="2"/>
            <a:r>
              <a:rPr lang="ru-RU" dirty="0" smtClean="0"/>
              <a:t>пометка </a:t>
            </a:r>
            <a:r>
              <a:rPr lang="ru-RU" dirty="0" smtClean="0"/>
              <a:t>об </a:t>
            </a:r>
            <a:r>
              <a:rPr lang="ru-RU" dirty="0"/>
              <a:t>отсутствии </a:t>
            </a:r>
            <a:r>
              <a:rPr lang="ru-RU" dirty="0" smtClean="0"/>
              <a:t>правила </a:t>
            </a:r>
            <a:r>
              <a:rPr lang="ru-RU" dirty="0"/>
              <a:t>для </a:t>
            </a:r>
            <a:r>
              <a:rPr lang="ru-RU" dirty="0" smtClean="0"/>
              <a:t>такой пары символов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Бесконечный цикл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 = взять первый символ с ленты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 = Pop(</a:t>
            </a:r>
            <a:r>
              <a:rPr lang="ru-RU" dirty="0" smtClean="0">
                <a:solidFill>
                  <a:schemeClr val="bg1"/>
                </a:solidFill>
              </a:rPr>
              <a:t>стек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ru-RU" dirty="0" smtClean="0">
                <a:solidFill>
                  <a:schemeClr val="bg1"/>
                </a:solidFill>
              </a:rPr>
              <a:t> ==</a:t>
            </a:r>
            <a:r>
              <a:rPr lang="ru-RU" dirty="0" smtClean="0">
                <a:solidFill>
                  <a:schemeClr val="bg1"/>
                </a:solidFill>
              </a:rPr>
              <a:t> $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a == </a:t>
            </a:r>
            <a:r>
              <a:rPr lang="ru-RU" dirty="0" smtClean="0">
                <a:solidFill>
                  <a:schemeClr val="bg1"/>
                </a:solidFill>
              </a:rPr>
              <a:t>$, то конец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ошибка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s == </a:t>
            </a:r>
            <a:r>
              <a:rPr lang="ru-RU" dirty="0" err="1" smtClean="0">
                <a:solidFill>
                  <a:schemeClr val="bg1"/>
                </a:solidFill>
              </a:rPr>
              <a:t>нетерминал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T[A][a] </a:t>
            </a:r>
            <a:r>
              <a:rPr lang="ru-RU" dirty="0" smtClean="0">
                <a:solidFill>
                  <a:schemeClr val="bg1"/>
                </a:solidFill>
              </a:rPr>
              <a:t>пуста, то ошибка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кладём </a:t>
            </a:r>
            <a:r>
              <a:rPr lang="ru-RU" dirty="0" smtClean="0">
                <a:solidFill>
                  <a:schemeClr val="bg1"/>
                </a:solidFill>
              </a:rPr>
              <a:t>в стек цепочку из правой части правила </a:t>
            </a:r>
            <a:r>
              <a:rPr lang="en-US" dirty="0">
                <a:solidFill>
                  <a:schemeClr val="bg1"/>
                </a:solidFill>
              </a:rPr>
              <a:t>T[A][a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ru-RU" dirty="0">
              <a:solidFill>
                <a:schemeClr val="bg1"/>
              </a:solidFill>
            </a:endParaRPr>
          </a:p>
          <a:p>
            <a:pPr lvl="2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s == </a:t>
            </a:r>
            <a:r>
              <a:rPr lang="ru-RU" dirty="0" smtClean="0">
                <a:solidFill>
                  <a:schemeClr val="bg1"/>
                </a:solidFill>
              </a:rPr>
              <a:t>терминал </a:t>
            </a:r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a == b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удаляем символ </a:t>
            </a:r>
            <a:r>
              <a:rPr lang="ru-RU" dirty="0">
                <a:solidFill>
                  <a:schemeClr val="bg1"/>
                </a:solidFill>
              </a:rPr>
              <a:t>с ленты </a:t>
            </a:r>
            <a:r>
              <a:rPr lang="ru-RU" dirty="0" smtClean="0">
                <a:solidFill>
                  <a:schemeClr val="bg1"/>
                </a:solidFill>
              </a:rPr>
              <a:t>и из стека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</a:t>
            </a:r>
            <a:r>
              <a:rPr lang="ru-RU" dirty="0" smtClean="0">
                <a:solidFill>
                  <a:schemeClr val="bg1"/>
                </a:solidFill>
              </a:rPr>
              <a:t>ошибка</a:t>
            </a:r>
          </a:p>
          <a:p>
            <a:pPr lvl="2"/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Бесконечный цикл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 = взять первый символ с ленты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 = Pop(</a:t>
            </a:r>
            <a:r>
              <a:rPr lang="ru-RU" dirty="0" smtClean="0">
                <a:solidFill>
                  <a:schemeClr val="bg1"/>
                </a:solidFill>
              </a:rPr>
              <a:t>стек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ru-RU" dirty="0" smtClean="0">
                <a:solidFill>
                  <a:schemeClr val="bg1"/>
                </a:solidFill>
              </a:rPr>
              <a:t> ==</a:t>
            </a:r>
            <a:r>
              <a:rPr lang="ru-RU" dirty="0" smtClean="0">
                <a:solidFill>
                  <a:schemeClr val="bg1"/>
                </a:solidFill>
              </a:rPr>
              <a:t> $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a == </a:t>
            </a:r>
            <a:r>
              <a:rPr lang="ru-RU" dirty="0" smtClean="0">
                <a:solidFill>
                  <a:schemeClr val="bg1"/>
                </a:solidFill>
              </a:rPr>
              <a:t>$, то конец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ошибка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s == </a:t>
            </a:r>
            <a:r>
              <a:rPr lang="ru-RU" dirty="0" err="1" smtClean="0">
                <a:solidFill>
                  <a:schemeClr val="bg1"/>
                </a:solidFill>
              </a:rPr>
              <a:t>нетерминал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T[A][a] </a:t>
            </a:r>
            <a:r>
              <a:rPr lang="ru-RU" dirty="0" smtClean="0">
                <a:solidFill>
                  <a:schemeClr val="bg1"/>
                </a:solidFill>
              </a:rPr>
              <a:t>пуста, то ошибка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кладём </a:t>
            </a:r>
            <a:r>
              <a:rPr lang="ru-RU" dirty="0" smtClean="0">
                <a:solidFill>
                  <a:schemeClr val="bg1"/>
                </a:solidFill>
              </a:rPr>
              <a:t>в стек цепочку из правой части правила </a:t>
            </a:r>
            <a:r>
              <a:rPr lang="en-US" dirty="0">
                <a:solidFill>
                  <a:schemeClr val="bg1"/>
                </a:solidFill>
              </a:rPr>
              <a:t>T[A][a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ru-RU" dirty="0">
              <a:solidFill>
                <a:schemeClr val="bg1"/>
              </a:solidFill>
            </a:endParaRPr>
          </a:p>
          <a:p>
            <a:pPr lvl="2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s == </a:t>
            </a:r>
            <a:r>
              <a:rPr lang="ru-RU" dirty="0" smtClean="0">
                <a:solidFill>
                  <a:schemeClr val="bg1"/>
                </a:solidFill>
              </a:rPr>
              <a:t>терминал </a:t>
            </a:r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a == b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удаляем символ </a:t>
            </a:r>
            <a:r>
              <a:rPr lang="ru-RU" dirty="0">
                <a:solidFill>
                  <a:schemeClr val="bg1"/>
                </a:solidFill>
              </a:rPr>
              <a:t>с ленты </a:t>
            </a:r>
            <a:r>
              <a:rPr lang="ru-RU" dirty="0" smtClean="0">
                <a:solidFill>
                  <a:schemeClr val="bg1"/>
                </a:solidFill>
              </a:rPr>
              <a:t>и из стека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</a:t>
            </a:r>
            <a:r>
              <a:rPr lang="ru-RU" dirty="0" smtClean="0">
                <a:solidFill>
                  <a:schemeClr val="bg1"/>
                </a:solidFill>
              </a:rPr>
              <a:t>ошибка</a:t>
            </a:r>
          </a:p>
          <a:p>
            <a:pPr lvl="2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8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описание записи целых чисел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 smtClean="0">
                <a:solidFill>
                  <a:schemeClr val="bg1"/>
                </a:solidFill>
              </a:rPr>
              <a:t>цифра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::= 0|1|2|3|4|5|6|7|8|9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 smtClean="0">
                <a:solidFill>
                  <a:schemeClr val="bg1"/>
                </a:solidFill>
              </a:rPr>
              <a:t>знак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::= +|-|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 smtClean="0">
                <a:solidFill>
                  <a:schemeClr val="bg1"/>
                </a:solidFill>
              </a:rPr>
              <a:t>число без знака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::=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цифра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|</a:t>
            </a:r>
            <a:r>
              <a:rPr lang="en-US" dirty="0">
                <a:solidFill>
                  <a:schemeClr val="bg1"/>
                </a:solidFill>
              </a:rPr>
              <a:t> &lt;</a:t>
            </a:r>
            <a:r>
              <a:rPr lang="ru-RU" dirty="0">
                <a:solidFill>
                  <a:schemeClr val="bg1"/>
                </a:solidFill>
              </a:rPr>
              <a:t>цифра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число без знака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 smtClean="0">
                <a:solidFill>
                  <a:schemeClr val="bg1"/>
                </a:solidFill>
              </a:rPr>
              <a:t>число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::=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знак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&lt;</a:t>
            </a:r>
            <a:r>
              <a:rPr lang="ru-RU" dirty="0">
                <a:solidFill>
                  <a:schemeClr val="bg1"/>
                </a:solidFill>
              </a:rPr>
              <a:t>число без знака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строк, которые описывает 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число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0, 1, ..., 9, +0, +1, ..., +9, -0, -1, ..., -9, 00, 01, ..., 09, +00, +01, ..., +09, -00, -01, ..., -09, ...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Бесконечный цикл</a:t>
            </a:r>
            <a:endParaRPr lang="ru-RU" dirty="0" smtClean="0"/>
          </a:p>
          <a:p>
            <a:pPr lvl="1"/>
            <a:r>
              <a:rPr lang="ru-RU" dirty="0" smtClean="0"/>
              <a:t>а = взять первый символ с ленты</a:t>
            </a:r>
          </a:p>
          <a:p>
            <a:pPr lvl="1"/>
            <a:r>
              <a:rPr lang="en-US" dirty="0" smtClean="0"/>
              <a:t>s = Pop(</a:t>
            </a:r>
            <a:r>
              <a:rPr lang="ru-RU" dirty="0" smtClean="0"/>
              <a:t>стек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s</a:t>
            </a:r>
            <a:r>
              <a:rPr lang="ru-RU" dirty="0" smtClean="0"/>
              <a:t> ==</a:t>
            </a:r>
            <a:r>
              <a:rPr lang="ru-RU" dirty="0" smtClean="0"/>
              <a:t> $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a == </a:t>
            </a:r>
            <a:r>
              <a:rPr lang="ru-RU" dirty="0" smtClean="0">
                <a:solidFill>
                  <a:schemeClr val="bg1"/>
                </a:solidFill>
              </a:rPr>
              <a:t>$, то конец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ошибка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s == </a:t>
            </a:r>
            <a:r>
              <a:rPr lang="ru-RU" dirty="0" err="1" smtClean="0"/>
              <a:t>нетерминал</a:t>
            </a:r>
            <a:r>
              <a:rPr lang="ru-RU" dirty="0" smtClean="0"/>
              <a:t> </a:t>
            </a:r>
            <a:r>
              <a:rPr lang="ru-RU" dirty="0" smtClean="0"/>
              <a:t>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T[A][a] </a:t>
            </a:r>
            <a:r>
              <a:rPr lang="ru-RU" dirty="0" smtClean="0">
                <a:solidFill>
                  <a:schemeClr val="bg1"/>
                </a:solidFill>
              </a:rPr>
              <a:t>пуста, то ошибка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кладём </a:t>
            </a:r>
            <a:r>
              <a:rPr lang="ru-RU" dirty="0" smtClean="0">
                <a:solidFill>
                  <a:schemeClr val="bg1"/>
                </a:solidFill>
              </a:rPr>
              <a:t>в стек цепочку из правой части правила </a:t>
            </a:r>
            <a:r>
              <a:rPr lang="en-US" dirty="0">
                <a:solidFill>
                  <a:schemeClr val="bg1"/>
                </a:solidFill>
              </a:rPr>
              <a:t>T[A][a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ru-RU" dirty="0">
              <a:solidFill>
                <a:schemeClr val="bg1"/>
              </a:solidFill>
            </a:endParaRPr>
          </a:p>
          <a:p>
            <a:pPr lvl="2"/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s == </a:t>
            </a:r>
            <a:r>
              <a:rPr lang="ru-RU" dirty="0" smtClean="0"/>
              <a:t>терминал </a:t>
            </a:r>
            <a:r>
              <a:rPr lang="en-US" dirty="0" smtClean="0"/>
              <a:t>b</a:t>
            </a:r>
            <a:endParaRPr lang="ru-RU" dirty="0" smtClean="0"/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a == b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удаляем символ </a:t>
            </a:r>
            <a:r>
              <a:rPr lang="ru-RU" dirty="0">
                <a:solidFill>
                  <a:schemeClr val="bg1"/>
                </a:solidFill>
              </a:rPr>
              <a:t>с ленты </a:t>
            </a:r>
            <a:r>
              <a:rPr lang="ru-RU" dirty="0" smtClean="0">
                <a:solidFill>
                  <a:schemeClr val="bg1"/>
                </a:solidFill>
              </a:rPr>
              <a:t>и из стека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</a:t>
            </a:r>
            <a:r>
              <a:rPr lang="ru-RU" dirty="0" smtClean="0">
                <a:solidFill>
                  <a:schemeClr val="bg1"/>
                </a:solidFill>
              </a:rPr>
              <a:t>ошибка</a:t>
            </a:r>
          </a:p>
          <a:p>
            <a:pPr lvl="2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4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Бесконечный цикл</a:t>
            </a:r>
            <a:endParaRPr lang="ru-RU" dirty="0" smtClean="0"/>
          </a:p>
          <a:p>
            <a:pPr lvl="1"/>
            <a:r>
              <a:rPr lang="ru-RU" dirty="0" smtClean="0"/>
              <a:t>а = взять первый символ с ленты</a:t>
            </a:r>
          </a:p>
          <a:p>
            <a:pPr lvl="1"/>
            <a:r>
              <a:rPr lang="en-US" dirty="0" smtClean="0"/>
              <a:t>s = Pop(</a:t>
            </a:r>
            <a:r>
              <a:rPr lang="ru-RU" dirty="0" smtClean="0"/>
              <a:t>стек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s</a:t>
            </a:r>
            <a:r>
              <a:rPr lang="ru-RU" dirty="0" smtClean="0"/>
              <a:t> ==</a:t>
            </a:r>
            <a:r>
              <a:rPr lang="ru-RU" dirty="0" smtClean="0"/>
              <a:t> $</a:t>
            </a:r>
          </a:p>
          <a:p>
            <a:pPr lvl="2"/>
            <a:r>
              <a:rPr lang="ru-RU" dirty="0" smtClean="0"/>
              <a:t>Если </a:t>
            </a:r>
            <a:r>
              <a:rPr lang="en-US" dirty="0" smtClean="0"/>
              <a:t>a == </a:t>
            </a:r>
            <a:r>
              <a:rPr lang="ru-RU" dirty="0" smtClean="0"/>
              <a:t>$, то конец</a:t>
            </a:r>
          </a:p>
          <a:p>
            <a:pPr lvl="2"/>
            <a:r>
              <a:rPr lang="ru-RU" dirty="0" smtClean="0"/>
              <a:t>Иначе ошибка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s == </a:t>
            </a:r>
            <a:r>
              <a:rPr lang="ru-RU" dirty="0" err="1" smtClean="0"/>
              <a:t>нетерминал</a:t>
            </a:r>
            <a:r>
              <a:rPr lang="ru-RU" dirty="0" smtClean="0"/>
              <a:t> </a:t>
            </a:r>
            <a:r>
              <a:rPr lang="ru-RU" dirty="0" smtClean="0"/>
              <a:t>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T[A][a] </a:t>
            </a:r>
            <a:r>
              <a:rPr lang="ru-RU" dirty="0" smtClean="0">
                <a:solidFill>
                  <a:schemeClr val="bg1"/>
                </a:solidFill>
              </a:rPr>
              <a:t>пуста, то ошибка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кладём </a:t>
            </a:r>
            <a:r>
              <a:rPr lang="ru-RU" dirty="0" smtClean="0">
                <a:solidFill>
                  <a:schemeClr val="bg1"/>
                </a:solidFill>
              </a:rPr>
              <a:t>в стек цепочку из правой части правила </a:t>
            </a:r>
            <a:r>
              <a:rPr lang="en-US" dirty="0">
                <a:solidFill>
                  <a:schemeClr val="bg1"/>
                </a:solidFill>
              </a:rPr>
              <a:t>T[A][a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ru-RU" dirty="0">
              <a:solidFill>
                <a:schemeClr val="bg1"/>
              </a:solidFill>
            </a:endParaRPr>
          </a:p>
          <a:p>
            <a:pPr lvl="2"/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s == </a:t>
            </a:r>
            <a:r>
              <a:rPr lang="ru-RU" dirty="0" smtClean="0"/>
              <a:t>терминал </a:t>
            </a:r>
            <a:r>
              <a:rPr lang="en-US" dirty="0" smtClean="0"/>
              <a:t>b</a:t>
            </a:r>
            <a:endParaRPr lang="ru-RU" dirty="0" smtClean="0"/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a == b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удаляем символ </a:t>
            </a:r>
            <a:r>
              <a:rPr lang="ru-RU" dirty="0">
                <a:solidFill>
                  <a:schemeClr val="bg1"/>
                </a:solidFill>
              </a:rPr>
              <a:t>с ленты </a:t>
            </a:r>
            <a:r>
              <a:rPr lang="ru-RU" dirty="0" smtClean="0">
                <a:solidFill>
                  <a:schemeClr val="bg1"/>
                </a:solidFill>
              </a:rPr>
              <a:t>и из стека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</a:t>
            </a:r>
            <a:r>
              <a:rPr lang="ru-RU" dirty="0" smtClean="0">
                <a:solidFill>
                  <a:schemeClr val="bg1"/>
                </a:solidFill>
              </a:rPr>
              <a:t>ошибка</a:t>
            </a:r>
          </a:p>
          <a:p>
            <a:pPr lvl="2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0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Бесконечный цикл</a:t>
            </a:r>
            <a:endParaRPr lang="ru-RU" dirty="0" smtClean="0"/>
          </a:p>
          <a:p>
            <a:pPr lvl="1"/>
            <a:r>
              <a:rPr lang="ru-RU" dirty="0" smtClean="0"/>
              <a:t>а = взять первый символ с ленты</a:t>
            </a:r>
          </a:p>
          <a:p>
            <a:pPr lvl="1"/>
            <a:r>
              <a:rPr lang="en-US" dirty="0" smtClean="0"/>
              <a:t>s = Pop(</a:t>
            </a:r>
            <a:r>
              <a:rPr lang="ru-RU" dirty="0" smtClean="0"/>
              <a:t>стек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s</a:t>
            </a:r>
            <a:r>
              <a:rPr lang="ru-RU" dirty="0" smtClean="0"/>
              <a:t> ==</a:t>
            </a:r>
            <a:r>
              <a:rPr lang="ru-RU" dirty="0" smtClean="0"/>
              <a:t> $</a:t>
            </a:r>
          </a:p>
          <a:p>
            <a:pPr lvl="2"/>
            <a:r>
              <a:rPr lang="ru-RU" dirty="0" smtClean="0"/>
              <a:t>Если </a:t>
            </a:r>
            <a:r>
              <a:rPr lang="en-US" dirty="0" smtClean="0"/>
              <a:t>a == </a:t>
            </a:r>
            <a:r>
              <a:rPr lang="ru-RU" dirty="0" smtClean="0"/>
              <a:t>$, то конец</a:t>
            </a:r>
          </a:p>
          <a:p>
            <a:pPr lvl="2"/>
            <a:r>
              <a:rPr lang="ru-RU" dirty="0" smtClean="0"/>
              <a:t>Иначе ошибка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s == </a:t>
            </a:r>
            <a:r>
              <a:rPr lang="ru-RU" dirty="0" err="1" smtClean="0"/>
              <a:t>нетерминал</a:t>
            </a:r>
            <a:r>
              <a:rPr lang="ru-RU" dirty="0" smtClean="0"/>
              <a:t> </a:t>
            </a:r>
            <a:r>
              <a:rPr lang="ru-RU" dirty="0" smtClean="0"/>
              <a:t>А</a:t>
            </a:r>
          </a:p>
          <a:p>
            <a:pPr lvl="2"/>
            <a:r>
              <a:rPr lang="ru-RU" dirty="0" smtClean="0"/>
              <a:t>Если </a:t>
            </a:r>
            <a:r>
              <a:rPr lang="en-US" dirty="0" smtClean="0"/>
              <a:t>T[A][a] </a:t>
            </a:r>
            <a:r>
              <a:rPr lang="ru-RU" dirty="0" smtClean="0"/>
              <a:t>пуста, то ошибка</a:t>
            </a:r>
          </a:p>
          <a:p>
            <a:pPr lvl="2"/>
            <a:r>
              <a:rPr lang="ru-RU" dirty="0" smtClean="0"/>
              <a:t>Иначе кладём </a:t>
            </a:r>
            <a:r>
              <a:rPr lang="ru-RU" dirty="0" smtClean="0"/>
              <a:t>в стек цепочку из правой части правила </a:t>
            </a:r>
            <a:r>
              <a:rPr lang="en-US" dirty="0"/>
              <a:t>T[A][a</a:t>
            </a:r>
            <a:r>
              <a:rPr lang="en-US" dirty="0" smtClean="0"/>
              <a:t>]</a:t>
            </a:r>
            <a:endParaRPr lang="ru-RU" dirty="0"/>
          </a:p>
          <a:p>
            <a:pPr lvl="2"/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s == </a:t>
            </a:r>
            <a:r>
              <a:rPr lang="ru-RU" dirty="0" smtClean="0"/>
              <a:t>терминал </a:t>
            </a:r>
            <a:r>
              <a:rPr lang="en-US" dirty="0" smtClean="0"/>
              <a:t>b</a:t>
            </a:r>
            <a:endParaRPr lang="ru-RU" dirty="0" smtClean="0"/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a == b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удаляем символ </a:t>
            </a:r>
            <a:r>
              <a:rPr lang="ru-RU" dirty="0">
                <a:solidFill>
                  <a:schemeClr val="bg1"/>
                </a:solidFill>
              </a:rPr>
              <a:t>с ленты </a:t>
            </a:r>
            <a:r>
              <a:rPr lang="ru-RU" dirty="0" smtClean="0">
                <a:solidFill>
                  <a:schemeClr val="bg1"/>
                </a:solidFill>
              </a:rPr>
              <a:t>и из стека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</a:t>
            </a:r>
            <a:r>
              <a:rPr lang="ru-RU" dirty="0" smtClean="0">
                <a:solidFill>
                  <a:schemeClr val="bg1"/>
                </a:solidFill>
              </a:rPr>
              <a:t>ошибка</a:t>
            </a:r>
          </a:p>
          <a:p>
            <a:pPr lvl="2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2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Бесконечный цикл</a:t>
            </a:r>
            <a:endParaRPr lang="ru-RU" dirty="0" smtClean="0"/>
          </a:p>
          <a:p>
            <a:pPr lvl="1"/>
            <a:r>
              <a:rPr lang="ru-RU" dirty="0" smtClean="0"/>
              <a:t>а = взять первый символ с ленты</a:t>
            </a:r>
          </a:p>
          <a:p>
            <a:pPr lvl="1"/>
            <a:r>
              <a:rPr lang="en-US" dirty="0" smtClean="0"/>
              <a:t>s = Pop(</a:t>
            </a:r>
            <a:r>
              <a:rPr lang="ru-RU" dirty="0" smtClean="0"/>
              <a:t>стек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s</a:t>
            </a:r>
            <a:r>
              <a:rPr lang="ru-RU" dirty="0" smtClean="0"/>
              <a:t> ==</a:t>
            </a:r>
            <a:r>
              <a:rPr lang="ru-RU" dirty="0" smtClean="0"/>
              <a:t> $</a:t>
            </a:r>
          </a:p>
          <a:p>
            <a:pPr lvl="2"/>
            <a:r>
              <a:rPr lang="ru-RU" dirty="0" smtClean="0"/>
              <a:t>Если </a:t>
            </a:r>
            <a:r>
              <a:rPr lang="en-US" dirty="0" smtClean="0"/>
              <a:t>a == </a:t>
            </a:r>
            <a:r>
              <a:rPr lang="ru-RU" dirty="0" smtClean="0"/>
              <a:t>$, то конец</a:t>
            </a:r>
          </a:p>
          <a:p>
            <a:pPr lvl="2"/>
            <a:r>
              <a:rPr lang="ru-RU" dirty="0" smtClean="0"/>
              <a:t>Иначе ошибка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s == </a:t>
            </a:r>
            <a:r>
              <a:rPr lang="ru-RU" dirty="0" err="1" smtClean="0"/>
              <a:t>нетерминал</a:t>
            </a:r>
            <a:r>
              <a:rPr lang="ru-RU" dirty="0" smtClean="0"/>
              <a:t> </a:t>
            </a:r>
            <a:r>
              <a:rPr lang="ru-RU" dirty="0" smtClean="0"/>
              <a:t>А</a:t>
            </a:r>
          </a:p>
          <a:p>
            <a:pPr lvl="2"/>
            <a:r>
              <a:rPr lang="ru-RU" dirty="0" smtClean="0"/>
              <a:t>Если </a:t>
            </a:r>
            <a:r>
              <a:rPr lang="en-US" dirty="0" smtClean="0"/>
              <a:t>T[A][a] </a:t>
            </a:r>
            <a:r>
              <a:rPr lang="ru-RU" dirty="0" smtClean="0"/>
              <a:t>пуста, то ошибка</a:t>
            </a:r>
          </a:p>
          <a:p>
            <a:pPr lvl="2"/>
            <a:r>
              <a:rPr lang="ru-RU" dirty="0" smtClean="0"/>
              <a:t>Иначе кладём </a:t>
            </a:r>
            <a:r>
              <a:rPr lang="ru-RU" dirty="0" smtClean="0"/>
              <a:t>в стек цепочку из правой части правила </a:t>
            </a:r>
            <a:r>
              <a:rPr lang="en-US" dirty="0"/>
              <a:t>T[A][a</a:t>
            </a:r>
            <a:r>
              <a:rPr lang="en-US" dirty="0" smtClean="0"/>
              <a:t>]</a:t>
            </a:r>
            <a:endParaRPr lang="ru-RU" dirty="0"/>
          </a:p>
          <a:p>
            <a:pPr lvl="2"/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s == </a:t>
            </a:r>
            <a:r>
              <a:rPr lang="ru-RU" dirty="0" smtClean="0"/>
              <a:t>терминал </a:t>
            </a:r>
            <a:r>
              <a:rPr lang="en-US" dirty="0" smtClean="0"/>
              <a:t>b</a:t>
            </a:r>
            <a:endParaRPr lang="ru-RU" dirty="0" smtClean="0"/>
          </a:p>
          <a:p>
            <a:pPr lvl="2"/>
            <a:r>
              <a:rPr lang="ru-RU" dirty="0" smtClean="0"/>
              <a:t>Если </a:t>
            </a:r>
            <a:r>
              <a:rPr lang="en-US" dirty="0" smtClean="0"/>
              <a:t>a == b</a:t>
            </a:r>
            <a:r>
              <a:rPr lang="ru-RU" dirty="0" smtClean="0"/>
              <a:t>, </a:t>
            </a:r>
            <a:r>
              <a:rPr lang="ru-RU" dirty="0"/>
              <a:t>то </a:t>
            </a:r>
            <a:r>
              <a:rPr lang="ru-RU" dirty="0" smtClean="0"/>
              <a:t>удаляем символ </a:t>
            </a:r>
            <a:r>
              <a:rPr lang="ru-RU" dirty="0"/>
              <a:t>с ленты </a:t>
            </a:r>
            <a:r>
              <a:rPr lang="ru-RU" dirty="0" smtClean="0"/>
              <a:t>и из стека</a:t>
            </a:r>
          </a:p>
          <a:p>
            <a:pPr lvl="2"/>
            <a:r>
              <a:rPr lang="ru-RU" dirty="0" smtClean="0"/>
              <a:t>Иначе </a:t>
            </a:r>
            <a:r>
              <a:rPr lang="ru-RU" dirty="0" smtClean="0"/>
              <a:t>ошибка</a:t>
            </a:r>
          </a:p>
          <a:p>
            <a:pPr lvl="2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6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Терминалы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+,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),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1, $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$ – </a:t>
            </a:r>
            <a:r>
              <a:rPr lang="ru-RU" dirty="0" smtClean="0">
                <a:solidFill>
                  <a:schemeClr val="bg1"/>
                </a:solidFill>
              </a:rPr>
              <a:t>служебный терминал «конец»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не порождается ни одним правилом грамматики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Нетерминалы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Правила</a:t>
            </a:r>
            <a:endParaRPr lang="en-US" dirty="0" smtClean="0">
              <a:solidFill>
                <a:schemeClr val="bg1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ru-RU" dirty="0" smtClean="0">
                <a:solidFill>
                  <a:schemeClr val="bg1"/>
                </a:solidFill>
              </a:rPr>
              <a:t> 1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Построение </a:t>
            </a:r>
            <a:r>
              <a:rPr lang="ru-RU" dirty="0">
                <a:solidFill>
                  <a:schemeClr val="bg1"/>
                </a:solidFill>
              </a:rPr>
              <a:t>таблицы </a:t>
            </a:r>
            <a:r>
              <a:rPr lang="ru-RU" dirty="0" smtClean="0">
                <a:solidFill>
                  <a:schemeClr val="bg1"/>
                </a:solidFill>
              </a:rPr>
              <a:t>см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далее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5218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747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Терминалы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+,</a:t>
            </a:r>
            <a:r>
              <a:rPr lang="ru-RU" dirty="0" smtClean="0"/>
              <a:t> </a:t>
            </a:r>
            <a:r>
              <a:rPr lang="en-US" dirty="0" smtClean="0"/>
              <a:t>(,</a:t>
            </a:r>
            <a:r>
              <a:rPr lang="ru-RU" dirty="0" smtClean="0"/>
              <a:t> </a:t>
            </a:r>
            <a:r>
              <a:rPr lang="en-US" dirty="0" smtClean="0"/>
              <a:t>),</a:t>
            </a:r>
            <a:r>
              <a:rPr lang="ru-RU" dirty="0" smtClean="0"/>
              <a:t> </a:t>
            </a:r>
            <a:r>
              <a:rPr lang="en-US" dirty="0" smtClean="0"/>
              <a:t>1, $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$ – </a:t>
            </a:r>
            <a:r>
              <a:rPr lang="ru-RU" dirty="0" smtClean="0">
                <a:solidFill>
                  <a:schemeClr val="bg1"/>
                </a:solidFill>
              </a:rPr>
              <a:t>служебный терминал «конец»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не порождается ни одним правилом грамматики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Нетерминалы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Правила</a:t>
            </a:r>
            <a:endParaRPr lang="en-US" dirty="0" smtClean="0">
              <a:solidFill>
                <a:schemeClr val="bg1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ru-RU" dirty="0" smtClean="0">
                <a:solidFill>
                  <a:schemeClr val="bg1"/>
                </a:solidFill>
              </a:rPr>
              <a:t> 1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Построение </a:t>
            </a:r>
            <a:r>
              <a:rPr lang="ru-RU" dirty="0">
                <a:solidFill>
                  <a:schemeClr val="bg1"/>
                </a:solidFill>
              </a:rPr>
              <a:t>таблицы </a:t>
            </a:r>
            <a:r>
              <a:rPr lang="ru-RU" dirty="0" smtClean="0">
                <a:solidFill>
                  <a:schemeClr val="bg1"/>
                </a:solidFill>
              </a:rPr>
              <a:t>см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далее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5218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783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Терминалы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+,</a:t>
            </a:r>
            <a:r>
              <a:rPr lang="ru-RU" dirty="0" smtClean="0"/>
              <a:t> </a:t>
            </a:r>
            <a:r>
              <a:rPr lang="en-US" dirty="0" smtClean="0"/>
              <a:t>(,</a:t>
            </a:r>
            <a:r>
              <a:rPr lang="ru-RU" dirty="0" smtClean="0"/>
              <a:t> </a:t>
            </a:r>
            <a:r>
              <a:rPr lang="en-US" dirty="0" smtClean="0"/>
              <a:t>),</a:t>
            </a:r>
            <a:r>
              <a:rPr lang="ru-RU" dirty="0" smtClean="0"/>
              <a:t> </a:t>
            </a:r>
            <a:r>
              <a:rPr lang="en-US" dirty="0" smtClean="0"/>
              <a:t>1, $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en-US" dirty="0" smtClean="0"/>
              <a:t>$ – </a:t>
            </a:r>
            <a:r>
              <a:rPr lang="ru-RU" dirty="0" smtClean="0"/>
              <a:t>служебный терминал «конец»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не порождается ни одним правилом грамматики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Нетерминалы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Правила</a:t>
            </a:r>
            <a:endParaRPr lang="en-US" dirty="0" smtClean="0">
              <a:solidFill>
                <a:schemeClr val="bg1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ru-RU" dirty="0" smtClean="0">
                <a:solidFill>
                  <a:schemeClr val="bg1"/>
                </a:solidFill>
              </a:rPr>
              <a:t> 1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Построение </a:t>
            </a:r>
            <a:r>
              <a:rPr lang="ru-RU" dirty="0">
                <a:solidFill>
                  <a:schemeClr val="bg1"/>
                </a:solidFill>
              </a:rPr>
              <a:t>таблицы </a:t>
            </a:r>
            <a:r>
              <a:rPr lang="ru-RU" dirty="0" smtClean="0">
                <a:solidFill>
                  <a:schemeClr val="bg1"/>
                </a:solidFill>
              </a:rPr>
              <a:t>см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далее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5218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080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Терминалы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+,</a:t>
            </a:r>
            <a:r>
              <a:rPr lang="ru-RU" dirty="0" smtClean="0"/>
              <a:t> </a:t>
            </a:r>
            <a:r>
              <a:rPr lang="en-US" dirty="0" smtClean="0"/>
              <a:t>(,</a:t>
            </a:r>
            <a:r>
              <a:rPr lang="ru-RU" dirty="0" smtClean="0"/>
              <a:t> </a:t>
            </a:r>
            <a:r>
              <a:rPr lang="en-US" dirty="0" smtClean="0"/>
              <a:t>),</a:t>
            </a:r>
            <a:r>
              <a:rPr lang="ru-RU" dirty="0" smtClean="0"/>
              <a:t> </a:t>
            </a:r>
            <a:r>
              <a:rPr lang="en-US" dirty="0" smtClean="0"/>
              <a:t>1, $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en-US" dirty="0" smtClean="0"/>
              <a:t>$ – </a:t>
            </a:r>
            <a:r>
              <a:rPr lang="ru-RU" dirty="0" smtClean="0"/>
              <a:t>служебный терминал «конец»</a:t>
            </a:r>
          </a:p>
          <a:p>
            <a:pPr lvl="2"/>
            <a:r>
              <a:rPr lang="ru-RU" dirty="0" smtClean="0"/>
              <a:t>не порождается ни одним правилом грамматики</a:t>
            </a:r>
            <a:endParaRPr lang="ru-RU" dirty="0" smtClean="0"/>
          </a:p>
          <a:p>
            <a:r>
              <a:rPr lang="ru-RU" dirty="0" err="1" smtClean="0">
                <a:solidFill>
                  <a:schemeClr val="bg1"/>
                </a:solidFill>
              </a:rPr>
              <a:t>Нетерминалы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Правила</a:t>
            </a:r>
            <a:endParaRPr lang="en-US" dirty="0" smtClean="0">
              <a:solidFill>
                <a:schemeClr val="bg1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ru-RU" dirty="0" smtClean="0">
                <a:solidFill>
                  <a:schemeClr val="bg1"/>
                </a:solidFill>
              </a:rPr>
              <a:t> 1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Построение </a:t>
            </a:r>
            <a:r>
              <a:rPr lang="ru-RU" dirty="0">
                <a:solidFill>
                  <a:schemeClr val="bg1"/>
                </a:solidFill>
              </a:rPr>
              <a:t>таблицы </a:t>
            </a:r>
            <a:r>
              <a:rPr lang="ru-RU" dirty="0" smtClean="0">
                <a:solidFill>
                  <a:schemeClr val="bg1"/>
                </a:solidFill>
              </a:rPr>
              <a:t>см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далее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5218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108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Терминалы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+,</a:t>
            </a:r>
            <a:r>
              <a:rPr lang="ru-RU" dirty="0" smtClean="0"/>
              <a:t> </a:t>
            </a:r>
            <a:r>
              <a:rPr lang="en-US" dirty="0" smtClean="0"/>
              <a:t>(,</a:t>
            </a:r>
            <a:r>
              <a:rPr lang="ru-RU" dirty="0" smtClean="0"/>
              <a:t> </a:t>
            </a:r>
            <a:r>
              <a:rPr lang="en-US" dirty="0" smtClean="0"/>
              <a:t>),</a:t>
            </a:r>
            <a:r>
              <a:rPr lang="ru-RU" dirty="0" smtClean="0"/>
              <a:t> </a:t>
            </a:r>
            <a:r>
              <a:rPr lang="en-US" dirty="0" smtClean="0"/>
              <a:t>1, $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en-US" dirty="0" smtClean="0"/>
              <a:t>$ – </a:t>
            </a:r>
            <a:r>
              <a:rPr lang="ru-RU" dirty="0" smtClean="0"/>
              <a:t>служебный терминал «конец»</a:t>
            </a:r>
          </a:p>
          <a:p>
            <a:pPr lvl="2"/>
            <a:r>
              <a:rPr lang="ru-RU" dirty="0" smtClean="0"/>
              <a:t>не порождается ни одним правилом грамматики</a:t>
            </a:r>
            <a:endParaRPr lang="ru-RU" dirty="0" smtClean="0"/>
          </a:p>
          <a:p>
            <a:r>
              <a:rPr lang="ru-RU" dirty="0" err="1" smtClean="0"/>
              <a:t>Нетерминалы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S,</a:t>
            </a:r>
            <a:r>
              <a:rPr lang="ru-RU" dirty="0" smtClean="0"/>
              <a:t> </a:t>
            </a:r>
            <a:r>
              <a:rPr lang="en-US" dirty="0" smtClean="0"/>
              <a:t>F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Правила</a:t>
            </a:r>
            <a:endParaRPr lang="en-US" dirty="0" smtClean="0">
              <a:solidFill>
                <a:schemeClr val="bg1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ru-RU" dirty="0" smtClean="0">
                <a:solidFill>
                  <a:schemeClr val="bg1"/>
                </a:solidFill>
              </a:rPr>
              <a:t> 1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Построение </a:t>
            </a:r>
            <a:r>
              <a:rPr lang="ru-RU" dirty="0">
                <a:solidFill>
                  <a:schemeClr val="bg1"/>
                </a:solidFill>
              </a:rPr>
              <a:t>таблицы </a:t>
            </a:r>
            <a:r>
              <a:rPr lang="ru-RU" dirty="0" smtClean="0">
                <a:solidFill>
                  <a:schemeClr val="bg1"/>
                </a:solidFill>
              </a:rPr>
              <a:t>см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далее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5218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02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Терминалы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+,</a:t>
            </a:r>
            <a:r>
              <a:rPr lang="ru-RU" dirty="0" smtClean="0"/>
              <a:t> </a:t>
            </a:r>
            <a:r>
              <a:rPr lang="en-US" dirty="0" smtClean="0"/>
              <a:t>(,</a:t>
            </a:r>
            <a:r>
              <a:rPr lang="ru-RU" dirty="0" smtClean="0"/>
              <a:t> </a:t>
            </a:r>
            <a:r>
              <a:rPr lang="en-US" dirty="0" smtClean="0"/>
              <a:t>),</a:t>
            </a:r>
            <a:r>
              <a:rPr lang="ru-RU" dirty="0" smtClean="0"/>
              <a:t> </a:t>
            </a:r>
            <a:r>
              <a:rPr lang="en-US" dirty="0" smtClean="0"/>
              <a:t>1, $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en-US" dirty="0" smtClean="0"/>
              <a:t>$ – </a:t>
            </a:r>
            <a:r>
              <a:rPr lang="ru-RU" dirty="0" smtClean="0"/>
              <a:t>служебный терминал «конец»</a:t>
            </a:r>
          </a:p>
          <a:p>
            <a:pPr lvl="2"/>
            <a:r>
              <a:rPr lang="ru-RU" dirty="0" smtClean="0"/>
              <a:t>не порождается ни одним правилом грамматики</a:t>
            </a:r>
            <a:endParaRPr lang="ru-RU" dirty="0" smtClean="0"/>
          </a:p>
          <a:p>
            <a:r>
              <a:rPr lang="ru-RU" dirty="0" err="1" smtClean="0"/>
              <a:t>Нетерминалы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S,</a:t>
            </a:r>
            <a:r>
              <a:rPr lang="ru-RU" dirty="0" smtClean="0"/>
              <a:t> </a:t>
            </a:r>
            <a:r>
              <a:rPr lang="en-US" dirty="0" smtClean="0"/>
              <a:t>F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Правила</a:t>
            </a:r>
            <a:endParaRPr lang="en-US" dirty="0" smtClean="0"/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US" dirty="0" smtClean="0"/>
              <a:t>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US" dirty="0" smtClean="0"/>
              <a:t>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F</a:t>
            </a:r>
            <a:r>
              <a:rPr lang="ru-RU" dirty="0" smtClean="0"/>
              <a:t> </a:t>
            </a:r>
            <a:r>
              <a:rPr lang="en-US" dirty="0" smtClean="0"/>
              <a:t>--&gt;</a:t>
            </a:r>
            <a:r>
              <a:rPr lang="ru-RU" dirty="0" smtClean="0"/>
              <a:t> 1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Построение </a:t>
            </a:r>
            <a:r>
              <a:rPr lang="ru-RU" dirty="0">
                <a:solidFill>
                  <a:schemeClr val="bg1"/>
                </a:solidFill>
              </a:rPr>
              <a:t>таблицы </a:t>
            </a:r>
            <a:r>
              <a:rPr lang="ru-RU" dirty="0" smtClean="0">
                <a:solidFill>
                  <a:schemeClr val="bg1"/>
                </a:solidFill>
              </a:rPr>
              <a:t>см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далее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5218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395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ru-RU" dirty="0"/>
              <a:t>: описание записи целых чисел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ru-RU" dirty="0" smtClean="0"/>
              <a:t>цифра</a:t>
            </a:r>
            <a:r>
              <a:rPr lang="en-US" dirty="0" smtClean="0"/>
              <a:t>&gt;</a:t>
            </a:r>
            <a:r>
              <a:rPr lang="ru-RU" dirty="0" smtClean="0"/>
              <a:t> ::= 0|1|2|3|4|5|6|7|8|9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 smtClean="0">
                <a:solidFill>
                  <a:schemeClr val="bg1"/>
                </a:solidFill>
              </a:rPr>
              <a:t>знак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::= +|-|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 smtClean="0">
                <a:solidFill>
                  <a:schemeClr val="bg1"/>
                </a:solidFill>
              </a:rPr>
              <a:t>число без знака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::=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цифра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|</a:t>
            </a:r>
            <a:r>
              <a:rPr lang="en-US" dirty="0">
                <a:solidFill>
                  <a:schemeClr val="bg1"/>
                </a:solidFill>
              </a:rPr>
              <a:t> &lt;</a:t>
            </a:r>
            <a:r>
              <a:rPr lang="ru-RU" dirty="0">
                <a:solidFill>
                  <a:schemeClr val="bg1"/>
                </a:solidFill>
              </a:rPr>
              <a:t>цифра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число без знака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 smtClean="0">
                <a:solidFill>
                  <a:schemeClr val="bg1"/>
                </a:solidFill>
              </a:rPr>
              <a:t>число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::=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знак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&lt;</a:t>
            </a:r>
            <a:r>
              <a:rPr lang="ru-RU" dirty="0">
                <a:solidFill>
                  <a:schemeClr val="bg1"/>
                </a:solidFill>
              </a:rPr>
              <a:t>число без знака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строк, которые описывает 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число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0, 1, ..., 9, +0, +1, ..., +9, -0, -1, ..., -9, 00, 01, ..., 09, +00, +01, ..., +09, -00, -01, ..., -09, ...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06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Терминалы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+,</a:t>
            </a:r>
            <a:r>
              <a:rPr lang="ru-RU" dirty="0" smtClean="0"/>
              <a:t> </a:t>
            </a:r>
            <a:r>
              <a:rPr lang="en-US" dirty="0" smtClean="0"/>
              <a:t>(,</a:t>
            </a:r>
            <a:r>
              <a:rPr lang="ru-RU" dirty="0" smtClean="0"/>
              <a:t> </a:t>
            </a:r>
            <a:r>
              <a:rPr lang="en-US" dirty="0" smtClean="0"/>
              <a:t>),</a:t>
            </a:r>
            <a:r>
              <a:rPr lang="ru-RU" dirty="0" smtClean="0"/>
              <a:t> </a:t>
            </a:r>
            <a:r>
              <a:rPr lang="en-US" dirty="0" smtClean="0"/>
              <a:t>1, $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en-US" dirty="0" smtClean="0"/>
              <a:t>$ – </a:t>
            </a:r>
            <a:r>
              <a:rPr lang="ru-RU" dirty="0" smtClean="0"/>
              <a:t>служебный терминал «конец»</a:t>
            </a:r>
          </a:p>
          <a:p>
            <a:pPr lvl="2"/>
            <a:r>
              <a:rPr lang="ru-RU" dirty="0" smtClean="0"/>
              <a:t>не порождается ни одним правилом грамматики</a:t>
            </a:r>
            <a:endParaRPr lang="ru-RU" dirty="0" smtClean="0"/>
          </a:p>
          <a:p>
            <a:r>
              <a:rPr lang="ru-RU" dirty="0" err="1" smtClean="0"/>
              <a:t>Нетерминалы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S,</a:t>
            </a:r>
            <a:r>
              <a:rPr lang="ru-RU" dirty="0" smtClean="0"/>
              <a:t> </a:t>
            </a:r>
            <a:r>
              <a:rPr lang="en-US" dirty="0" smtClean="0"/>
              <a:t>F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Правила</a:t>
            </a:r>
            <a:endParaRPr lang="en-US" dirty="0" smtClean="0"/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US" dirty="0" smtClean="0"/>
              <a:t>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US" dirty="0" smtClean="0"/>
              <a:t>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F</a:t>
            </a:r>
            <a:r>
              <a:rPr lang="ru-RU" dirty="0" smtClean="0"/>
              <a:t> </a:t>
            </a:r>
            <a:r>
              <a:rPr lang="en-US" dirty="0" smtClean="0"/>
              <a:t>--&gt;</a:t>
            </a:r>
            <a:r>
              <a:rPr lang="ru-RU" dirty="0" smtClean="0"/>
              <a:t> 1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Построение </a:t>
            </a:r>
            <a:r>
              <a:rPr lang="ru-RU" dirty="0">
                <a:solidFill>
                  <a:schemeClr val="bg1"/>
                </a:solidFill>
              </a:rPr>
              <a:t>таблицы </a:t>
            </a:r>
            <a:r>
              <a:rPr lang="ru-RU" dirty="0" smtClean="0">
                <a:solidFill>
                  <a:schemeClr val="bg1"/>
                </a:solidFill>
              </a:rPr>
              <a:t>см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далее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5218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6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69519"/>
              </p:ext>
            </p:extLst>
          </p:nvPr>
        </p:nvGraphicFramePr>
        <p:xfrm>
          <a:off x="6172351" y="1600198"/>
          <a:ext cx="5410050" cy="452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 --&gt; (S+F)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9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Терминалы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+,</a:t>
            </a:r>
            <a:r>
              <a:rPr lang="ru-RU" dirty="0" smtClean="0"/>
              <a:t> </a:t>
            </a:r>
            <a:r>
              <a:rPr lang="en-US" dirty="0" smtClean="0"/>
              <a:t>(,</a:t>
            </a:r>
            <a:r>
              <a:rPr lang="ru-RU" dirty="0" smtClean="0"/>
              <a:t> </a:t>
            </a:r>
            <a:r>
              <a:rPr lang="en-US" dirty="0" smtClean="0"/>
              <a:t>),</a:t>
            </a:r>
            <a:r>
              <a:rPr lang="ru-RU" dirty="0" smtClean="0"/>
              <a:t> </a:t>
            </a:r>
            <a:r>
              <a:rPr lang="en-US" dirty="0" smtClean="0"/>
              <a:t>1, $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en-US" dirty="0" smtClean="0"/>
              <a:t>$ – </a:t>
            </a:r>
            <a:r>
              <a:rPr lang="ru-RU" dirty="0" smtClean="0"/>
              <a:t>служебный терминал «конец»</a:t>
            </a:r>
          </a:p>
          <a:p>
            <a:pPr lvl="2"/>
            <a:r>
              <a:rPr lang="ru-RU" dirty="0" smtClean="0"/>
              <a:t>не порождается ни одним правилом грамматики</a:t>
            </a:r>
            <a:endParaRPr lang="ru-RU" dirty="0" smtClean="0"/>
          </a:p>
          <a:p>
            <a:r>
              <a:rPr lang="ru-RU" dirty="0" err="1" smtClean="0"/>
              <a:t>Нетерминалы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S,</a:t>
            </a:r>
            <a:r>
              <a:rPr lang="ru-RU" dirty="0" smtClean="0"/>
              <a:t> </a:t>
            </a:r>
            <a:r>
              <a:rPr lang="en-US" dirty="0" smtClean="0"/>
              <a:t>F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Правила</a:t>
            </a:r>
            <a:endParaRPr lang="en-US" dirty="0" smtClean="0"/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US" dirty="0" smtClean="0"/>
              <a:t>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US" dirty="0" smtClean="0"/>
              <a:t>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F</a:t>
            </a:r>
            <a:r>
              <a:rPr lang="ru-RU" dirty="0" smtClean="0"/>
              <a:t> </a:t>
            </a:r>
            <a:r>
              <a:rPr lang="en-US" dirty="0" smtClean="0"/>
              <a:t>--&gt;</a:t>
            </a:r>
            <a:r>
              <a:rPr lang="ru-RU" dirty="0" smtClean="0"/>
              <a:t> 1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Построение </a:t>
            </a:r>
            <a:r>
              <a:rPr lang="ru-RU" dirty="0">
                <a:solidFill>
                  <a:schemeClr val="bg1"/>
                </a:solidFill>
              </a:rPr>
              <a:t>таблицы </a:t>
            </a:r>
            <a:r>
              <a:rPr lang="ru-RU" dirty="0" smtClean="0">
                <a:solidFill>
                  <a:schemeClr val="bg1"/>
                </a:solidFill>
              </a:rPr>
              <a:t>см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далее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5218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6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567"/>
              </p:ext>
            </p:extLst>
          </p:nvPr>
        </p:nvGraphicFramePr>
        <p:xfrm>
          <a:off x="6172351" y="1600198"/>
          <a:ext cx="5410050" cy="452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4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Терминалы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+,</a:t>
            </a:r>
            <a:r>
              <a:rPr lang="ru-RU" dirty="0" smtClean="0"/>
              <a:t> </a:t>
            </a:r>
            <a:r>
              <a:rPr lang="en-US" dirty="0" smtClean="0"/>
              <a:t>(,</a:t>
            </a:r>
            <a:r>
              <a:rPr lang="ru-RU" dirty="0" smtClean="0"/>
              <a:t> </a:t>
            </a:r>
            <a:r>
              <a:rPr lang="en-US" dirty="0" smtClean="0"/>
              <a:t>),</a:t>
            </a:r>
            <a:r>
              <a:rPr lang="ru-RU" dirty="0" smtClean="0"/>
              <a:t> </a:t>
            </a:r>
            <a:r>
              <a:rPr lang="en-US" dirty="0" smtClean="0"/>
              <a:t>1, $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en-US" dirty="0" smtClean="0"/>
              <a:t>$ – </a:t>
            </a:r>
            <a:r>
              <a:rPr lang="ru-RU" dirty="0" smtClean="0"/>
              <a:t>служебный терминал «конец»</a:t>
            </a:r>
          </a:p>
          <a:p>
            <a:pPr lvl="2"/>
            <a:r>
              <a:rPr lang="ru-RU" dirty="0" smtClean="0"/>
              <a:t>не порождается ни одним правилом грамматики</a:t>
            </a:r>
            <a:endParaRPr lang="ru-RU" dirty="0" smtClean="0"/>
          </a:p>
          <a:p>
            <a:r>
              <a:rPr lang="ru-RU" dirty="0" err="1" smtClean="0"/>
              <a:t>Нетерминалы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S,</a:t>
            </a:r>
            <a:r>
              <a:rPr lang="ru-RU" dirty="0" smtClean="0"/>
              <a:t> </a:t>
            </a:r>
            <a:r>
              <a:rPr lang="en-US" dirty="0" smtClean="0"/>
              <a:t>F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Правила</a:t>
            </a:r>
            <a:endParaRPr lang="en-US" dirty="0" smtClean="0"/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US" dirty="0" smtClean="0"/>
              <a:t>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US" dirty="0" smtClean="0"/>
              <a:t>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F</a:t>
            </a:r>
            <a:r>
              <a:rPr lang="ru-RU" dirty="0" smtClean="0"/>
              <a:t> </a:t>
            </a:r>
            <a:r>
              <a:rPr lang="en-US" dirty="0" smtClean="0"/>
              <a:t>--&gt;</a:t>
            </a:r>
            <a:r>
              <a:rPr lang="ru-RU" dirty="0" smtClean="0"/>
              <a:t> 1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Построение </a:t>
            </a:r>
            <a:r>
              <a:rPr lang="ru-RU" dirty="0">
                <a:solidFill>
                  <a:schemeClr val="bg1"/>
                </a:solidFill>
              </a:rPr>
              <a:t>таблицы </a:t>
            </a:r>
            <a:r>
              <a:rPr lang="ru-RU" dirty="0" smtClean="0">
                <a:solidFill>
                  <a:schemeClr val="bg1"/>
                </a:solidFill>
              </a:rPr>
              <a:t>см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далее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5218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6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20569"/>
              </p:ext>
            </p:extLst>
          </p:nvPr>
        </p:nvGraphicFramePr>
        <p:xfrm>
          <a:off x="6172351" y="1600198"/>
          <a:ext cx="5410050" cy="452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4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Терминалы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+,</a:t>
            </a:r>
            <a:r>
              <a:rPr lang="ru-RU" dirty="0" smtClean="0"/>
              <a:t> </a:t>
            </a:r>
            <a:r>
              <a:rPr lang="en-US" dirty="0" smtClean="0"/>
              <a:t>(,</a:t>
            </a:r>
            <a:r>
              <a:rPr lang="ru-RU" dirty="0" smtClean="0"/>
              <a:t> </a:t>
            </a:r>
            <a:r>
              <a:rPr lang="en-US" dirty="0" smtClean="0"/>
              <a:t>),</a:t>
            </a:r>
            <a:r>
              <a:rPr lang="ru-RU" dirty="0" smtClean="0"/>
              <a:t> </a:t>
            </a:r>
            <a:r>
              <a:rPr lang="en-US" dirty="0" smtClean="0"/>
              <a:t>1, $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en-US" dirty="0" smtClean="0"/>
              <a:t>$ – </a:t>
            </a:r>
            <a:r>
              <a:rPr lang="ru-RU" dirty="0" smtClean="0"/>
              <a:t>служебный терминал «конец»</a:t>
            </a:r>
          </a:p>
          <a:p>
            <a:pPr lvl="2"/>
            <a:r>
              <a:rPr lang="ru-RU" dirty="0" smtClean="0"/>
              <a:t>не порождается ни одним правилом грамматики</a:t>
            </a:r>
            <a:endParaRPr lang="ru-RU" dirty="0" smtClean="0"/>
          </a:p>
          <a:p>
            <a:r>
              <a:rPr lang="ru-RU" dirty="0" err="1" smtClean="0"/>
              <a:t>Нетерминалы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S,</a:t>
            </a:r>
            <a:r>
              <a:rPr lang="ru-RU" dirty="0" smtClean="0"/>
              <a:t> </a:t>
            </a:r>
            <a:r>
              <a:rPr lang="en-US" dirty="0" smtClean="0"/>
              <a:t>F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Правила</a:t>
            </a:r>
            <a:endParaRPr lang="en-US" dirty="0" smtClean="0"/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US" dirty="0" smtClean="0"/>
              <a:t>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US" dirty="0" smtClean="0"/>
              <a:t>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F</a:t>
            </a:r>
            <a:r>
              <a:rPr lang="ru-RU" dirty="0" smtClean="0"/>
              <a:t> </a:t>
            </a:r>
            <a:r>
              <a:rPr lang="en-US" dirty="0" smtClean="0"/>
              <a:t>--&gt;</a:t>
            </a:r>
            <a:r>
              <a:rPr lang="ru-RU" dirty="0" smtClean="0"/>
              <a:t> 1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Построение </a:t>
            </a:r>
            <a:r>
              <a:rPr lang="ru-RU" dirty="0">
                <a:solidFill>
                  <a:schemeClr val="bg1"/>
                </a:solidFill>
              </a:rPr>
              <a:t>таблицы </a:t>
            </a:r>
            <a:r>
              <a:rPr lang="ru-RU" dirty="0" smtClean="0">
                <a:solidFill>
                  <a:schemeClr val="bg1"/>
                </a:solidFill>
              </a:rPr>
              <a:t>см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далее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5218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6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245"/>
              </p:ext>
            </p:extLst>
          </p:nvPr>
        </p:nvGraphicFramePr>
        <p:xfrm>
          <a:off x="6172351" y="1600198"/>
          <a:ext cx="5410050" cy="452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--&gt;</a:t>
                      </a:r>
                      <a:r>
                        <a:rPr lang="ru-RU" sz="2000" dirty="0" smtClean="0"/>
                        <a:t> 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8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Терминалы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+,</a:t>
            </a:r>
            <a:r>
              <a:rPr lang="ru-RU" dirty="0" smtClean="0"/>
              <a:t> </a:t>
            </a:r>
            <a:r>
              <a:rPr lang="en-US" dirty="0" smtClean="0"/>
              <a:t>(,</a:t>
            </a:r>
            <a:r>
              <a:rPr lang="ru-RU" dirty="0" smtClean="0"/>
              <a:t> </a:t>
            </a:r>
            <a:r>
              <a:rPr lang="en-US" dirty="0" smtClean="0"/>
              <a:t>),</a:t>
            </a:r>
            <a:r>
              <a:rPr lang="ru-RU" dirty="0" smtClean="0"/>
              <a:t> </a:t>
            </a:r>
            <a:r>
              <a:rPr lang="en-US" dirty="0" smtClean="0"/>
              <a:t>1, $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en-US" dirty="0" smtClean="0"/>
              <a:t>$ – </a:t>
            </a:r>
            <a:r>
              <a:rPr lang="ru-RU" dirty="0" smtClean="0"/>
              <a:t>служебный терминал «конец»</a:t>
            </a:r>
          </a:p>
          <a:p>
            <a:pPr lvl="2"/>
            <a:r>
              <a:rPr lang="ru-RU" dirty="0" smtClean="0"/>
              <a:t>не порождается ни одним правилом грамматики</a:t>
            </a:r>
            <a:endParaRPr lang="ru-RU" dirty="0" smtClean="0"/>
          </a:p>
          <a:p>
            <a:r>
              <a:rPr lang="ru-RU" dirty="0" err="1" smtClean="0"/>
              <a:t>Нетерминалы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S,</a:t>
            </a:r>
            <a:r>
              <a:rPr lang="ru-RU" dirty="0" smtClean="0"/>
              <a:t> </a:t>
            </a:r>
            <a:r>
              <a:rPr lang="en-US" dirty="0" smtClean="0"/>
              <a:t>F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Правила</a:t>
            </a:r>
            <a:endParaRPr lang="en-US" dirty="0" smtClean="0"/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US" dirty="0" smtClean="0"/>
              <a:t>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US" dirty="0" smtClean="0"/>
              <a:t>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F</a:t>
            </a:r>
            <a:r>
              <a:rPr lang="ru-RU" dirty="0" smtClean="0"/>
              <a:t> </a:t>
            </a:r>
            <a:r>
              <a:rPr lang="en-US" dirty="0" smtClean="0"/>
              <a:t>--&gt;</a:t>
            </a:r>
            <a:r>
              <a:rPr lang="ru-RU" dirty="0" smtClean="0"/>
              <a:t> 1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Построение </a:t>
            </a:r>
            <a:r>
              <a:rPr lang="ru-RU" dirty="0"/>
              <a:t>таблицы </a:t>
            </a:r>
            <a:r>
              <a:rPr lang="ru-RU" dirty="0" smtClean="0"/>
              <a:t>см</a:t>
            </a:r>
            <a:r>
              <a:rPr lang="ru-RU" dirty="0" smtClean="0"/>
              <a:t>. </a:t>
            </a:r>
            <a:r>
              <a:rPr lang="ru-RU" dirty="0" smtClean="0"/>
              <a:t>далее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5218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6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67926"/>
              </p:ext>
            </p:extLst>
          </p:nvPr>
        </p:nvGraphicFramePr>
        <p:xfrm>
          <a:off x="6172351" y="1600198"/>
          <a:ext cx="5410050" cy="452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--&gt;</a:t>
                      </a:r>
                      <a:r>
                        <a:rPr lang="ru-RU" sz="2000" dirty="0" smtClean="0"/>
                        <a:t> 1</a:t>
                      </a:r>
                      <a:endParaRPr lang="ru-RU" sz="20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50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/>
              <a:t>анализатора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197600" y="1628800"/>
            <a:ext cx="5384800" cy="4525963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28432"/>
              </p:ext>
            </p:extLst>
          </p:nvPr>
        </p:nvGraphicFramePr>
        <p:xfrm>
          <a:off x="609600" y="1600206"/>
          <a:ext cx="5384800" cy="452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5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Стек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Лента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(1+1)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(S+F)$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(1+1)$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54662"/>
              </p:ext>
            </p:extLst>
          </p:nvPr>
        </p:nvGraphicFramePr>
        <p:xfrm>
          <a:off x="6172351" y="1600198"/>
          <a:ext cx="5410050" cy="455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--&gt;</a:t>
                      </a:r>
                      <a:r>
                        <a:rPr lang="ru-RU" sz="2000" dirty="0" smtClean="0"/>
                        <a:t> 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4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/>
              <a:t>анализатора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197600" y="1628800"/>
            <a:ext cx="5384800" cy="4525963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280015"/>
              </p:ext>
            </p:extLst>
          </p:nvPr>
        </p:nvGraphicFramePr>
        <p:xfrm>
          <a:off x="609600" y="1600206"/>
          <a:ext cx="5384800" cy="452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5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Стек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(1+1)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(S+F)$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(1+1)$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54662"/>
              </p:ext>
            </p:extLst>
          </p:nvPr>
        </p:nvGraphicFramePr>
        <p:xfrm>
          <a:off x="6172351" y="1600198"/>
          <a:ext cx="5410050" cy="455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--&gt;</a:t>
                      </a:r>
                      <a:r>
                        <a:rPr lang="ru-RU" sz="2000" dirty="0" smtClean="0"/>
                        <a:t> 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2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/>
              <a:t>анализатора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197600" y="1628800"/>
            <a:ext cx="5384800" cy="4525963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649595"/>
              </p:ext>
            </p:extLst>
          </p:nvPr>
        </p:nvGraphicFramePr>
        <p:xfrm>
          <a:off x="609600" y="1600206"/>
          <a:ext cx="5384800" cy="452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5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Стек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S$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(1+1)</a:t>
                      </a:r>
                      <a:r>
                        <a:rPr lang="en-US" dirty="0" smtClean="0"/>
                        <a:t>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(S+F)$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(1+1)$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54662"/>
              </p:ext>
            </p:extLst>
          </p:nvPr>
        </p:nvGraphicFramePr>
        <p:xfrm>
          <a:off x="6172351" y="1600198"/>
          <a:ext cx="5410050" cy="455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--&gt;</a:t>
                      </a:r>
                      <a:r>
                        <a:rPr lang="ru-RU" sz="2000" dirty="0" smtClean="0"/>
                        <a:t> 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7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/>
              <a:t>анализатора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197600" y="1628800"/>
            <a:ext cx="5384800" cy="4525963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334664"/>
              </p:ext>
            </p:extLst>
          </p:nvPr>
        </p:nvGraphicFramePr>
        <p:xfrm>
          <a:off x="609600" y="1600206"/>
          <a:ext cx="5384800" cy="452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5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Стек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S$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(1+1)</a:t>
                      </a:r>
                      <a:r>
                        <a:rPr lang="en-US" dirty="0" smtClean="0"/>
                        <a:t>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(S+F)$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54662"/>
              </p:ext>
            </p:extLst>
          </p:nvPr>
        </p:nvGraphicFramePr>
        <p:xfrm>
          <a:off x="6172351" y="1600198"/>
          <a:ext cx="5410050" cy="455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--&gt;</a:t>
                      </a:r>
                      <a:r>
                        <a:rPr lang="ru-RU" sz="2000" dirty="0" smtClean="0"/>
                        <a:t> 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8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/>
              <a:t>анализатора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197600" y="1628800"/>
            <a:ext cx="5384800" cy="4525963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59173"/>
              </p:ext>
            </p:extLst>
          </p:nvPr>
        </p:nvGraphicFramePr>
        <p:xfrm>
          <a:off x="609600" y="1600206"/>
          <a:ext cx="5384800" cy="452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5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Стек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S$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(1+1)</a:t>
                      </a:r>
                      <a:r>
                        <a:rPr lang="en-US" dirty="0" smtClean="0"/>
                        <a:t>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(S+F)$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S+F)$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54662"/>
              </p:ext>
            </p:extLst>
          </p:nvPr>
        </p:nvGraphicFramePr>
        <p:xfrm>
          <a:off x="6172351" y="1600198"/>
          <a:ext cx="5410050" cy="455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--&gt;</a:t>
                      </a:r>
                      <a:r>
                        <a:rPr lang="ru-RU" sz="2000" dirty="0" smtClean="0"/>
                        <a:t> 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6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ru-RU" dirty="0"/>
              <a:t>: описание записи целых чисел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ru-RU" dirty="0" smtClean="0"/>
              <a:t>цифра</a:t>
            </a:r>
            <a:r>
              <a:rPr lang="en-US" dirty="0" smtClean="0"/>
              <a:t>&gt;</a:t>
            </a:r>
            <a:r>
              <a:rPr lang="ru-RU" dirty="0" smtClean="0"/>
              <a:t> ::= 0|1|2|3|4|5|6|7|8|9</a:t>
            </a:r>
          </a:p>
          <a:p>
            <a:r>
              <a:rPr lang="en-US" dirty="0" smtClean="0"/>
              <a:t>&lt;</a:t>
            </a:r>
            <a:r>
              <a:rPr lang="ru-RU" dirty="0" smtClean="0"/>
              <a:t>знак</a:t>
            </a:r>
            <a:r>
              <a:rPr lang="en-US" dirty="0" smtClean="0"/>
              <a:t>&gt;</a:t>
            </a:r>
            <a:r>
              <a:rPr lang="ru-RU" dirty="0" smtClean="0"/>
              <a:t> ::= +|-|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 smtClean="0">
                <a:solidFill>
                  <a:schemeClr val="bg1"/>
                </a:solidFill>
              </a:rPr>
              <a:t>число без знака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::=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цифра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|</a:t>
            </a:r>
            <a:r>
              <a:rPr lang="en-US" dirty="0">
                <a:solidFill>
                  <a:schemeClr val="bg1"/>
                </a:solidFill>
              </a:rPr>
              <a:t> &lt;</a:t>
            </a:r>
            <a:r>
              <a:rPr lang="ru-RU" dirty="0">
                <a:solidFill>
                  <a:schemeClr val="bg1"/>
                </a:solidFill>
              </a:rPr>
              <a:t>цифра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число без знака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 smtClean="0">
                <a:solidFill>
                  <a:schemeClr val="bg1"/>
                </a:solidFill>
              </a:rPr>
              <a:t>число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::=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знак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&lt;</a:t>
            </a:r>
            <a:r>
              <a:rPr lang="ru-RU" dirty="0">
                <a:solidFill>
                  <a:schemeClr val="bg1"/>
                </a:solidFill>
              </a:rPr>
              <a:t>число без знака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строк, которые описывает 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число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0, 1, ..., 9, +0, +1, ..., +9, -0, -1, ..., -9, 00, 01, ..., 09, +00, +01, ..., +09, -00, -01, ..., -09, ...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6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/>
              <a:t>анализатора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197600" y="1628800"/>
            <a:ext cx="5384800" cy="4525963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22220"/>
              </p:ext>
            </p:extLst>
          </p:nvPr>
        </p:nvGraphicFramePr>
        <p:xfrm>
          <a:off x="609600" y="1600206"/>
          <a:ext cx="5384800" cy="452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5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Стек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S$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(1+1)</a:t>
                      </a:r>
                      <a:r>
                        <a:rPr lang="en-US" dirty="0" smtClean="0"/>
                        <a:t>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(S+F)$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S+F)$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F+F)$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54662"/>
              </p:ext>
            </p:extLst>
          </p:nvPr>
        </p:nvGraphicFramePr>
        <p:xfrm>
          <a:off x="6172351" y="1600198"/>
          <a:ext cx="5410050" cy="455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--&gt;</a:t>
                      </a:r>
                      <a:r>
                        <a:rPr lang="ru-RU" sz="2000" dirty="0" smtClean="0"/>
                        <a:t> 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9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/>
              <a:t>анализатора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197600" y="1628800"/>
            <a:ext cx="5384800" cy="4525963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69828"/>
              </p:ext>
            </p:extLst>
          </p:nvPr>
        </p:nvGraphicFramePr>
        <p:xfrm>
          <a:off x="609600" y="1600206"/>
          <a:ext cx="5384800" cy="452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5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Стек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S$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(1+1)</a:t>
                      </a:r>
                      <a:r>
                        <a:rPr lang="en-US" dirty="0" smtClean="0"/>
                        <a:t>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(S+F)$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S+F)$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F+F)$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1+F)$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54662"/>
              </p:ext>
            </p:extLst>
          </p:nvPr>
        </p:nvGraphicFramePr>
        <p:xfrm>
          <a:off x="6172351" y="1600198"/>
          <a:ext cx="5410050" cy="455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--&gt;</a:t>
                      </a:r>
                      <a:r>
                        <a:rPr lang="ru-RU" sz="2000" dirty="0" smtClean="0"/>
                        <a:t> 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/>
              <a:t>анализатора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197600" y="1628800"/>
            <a:ext cx="5384800" cy="4525963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94332"/>
              </p:ext>
            </p:extLst>
          </p:nvPr>
        </p:nvGraphicFramePr>
        <p:xfrm>
          <a:off x="609600" y="1600206"/>
          <a:ext cx="5384800" cy="452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5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Стек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S$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(1+1)</a:t>
                      </a:r>
                      <a:r>
                        <a:rPr lang="en-US" dirty="0" smtClean="0"/>
                        <a:t>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(S+F)$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S+F)$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F+F)$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1+F)$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54662"/>
              </p:ext>
            </p:extLst>
          </p:nvPr>
        </p:nvGraphicFramePr>
        <p:xfrm>
          <a:off x="6172351" y="1600198"/>
          <a:ext cx="5410050" cy="455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--&gt;</a:t>
                      </a:r>
                      <a:r>
                        <a:rPr lang="ru-RU" sz="2000" dirty="0" smtClean="0"/>
                        <a:t> 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9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/>
              <a:t>анализатора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197600" y="1628800"/>
            <a:ext cx="5384800" cy="4525963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442212"/>
              </p:ext>
            </p:extLst>
          </p:nvPr>
        </p:nvGraphicFramePr>
        <p:xfrm>
          <a:off x="609600" y="1600206"/>
          <a:ext cx="5384800" cy="452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5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Стек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S$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(1+1)</a:t>
                      </a:r>
                      <a:r>
                        <a:rPr lang="en-US" dirty="0" smtClean="0"/>
                        <a:t>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(S+F)$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S+F)$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F+F)$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1+F)$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54662"/>
              </p:ext>
            </p:extLst>
          </p:nvPr>
        </p:nvGraphicFramePr>
        <p:xfrm>
          <a:off x="6172351" y="1600198"/>
          <a:ext cx="5410050" cy="455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--&gt;</a:t>
                      </a:r>
                      <a:r>
                        <a:rPr lang="ru-RU" sz="2000" dirty="0" smtClean="0"/>
                        <a:t> 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8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/>
              <a:t>анализатора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197600" y="1628800"/>
            <a:ext cx="5384800" cy="4525963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58703"/>
              </p:ext>
            </p:extLst>
          </p:nvPr>
        </p:nvGraphicFramePr>
        <p:xfrm>
          <a:off x="609600" y="1600206"/>
          <a:ext cx="5384800" cy="452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5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Стек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S$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(1+1)</a:t>
                      </a:r>
                      <a:r>
                        <a:rPr lang="en-US" dirty="0" smtClean="0"/>
                        <a:t>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(S+F)$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S+F)$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F+F)$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1+F)$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1)$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54662"/>
              </p:ext>
            </p:extLst>
          </p:nvPr>
        </p:nvGraphicFramePr>
        <p:xfrm>
          <a:off x="6172351" y="1600198"/>
          <a:ext cx="5410050" cy="455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--&gt;</a:t>
                      </a:r>
                      <a:r>
                        <a:rPr lang="ru-RU" sz="2000" dirty="0" smtClean="0"/>
                        <a:t> 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6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/>
              <a:t>анализатора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197600" y="1628800"/>
            <a:ext cx="5384800" cy="4525963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944198"/>
              </p:ext>
            </p:extLst>
          </p:nvPr>
        </p:nvGraphicFramePr>
        <p:xfrm>
          <a:off x="609600" y="1600206"/>
          <a:ext cx="5384800" cy="452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5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Стек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S$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(1+1)</a:t>
                      </a:r>
                      <a:r>
                        <a:rPr lang="en-US" dirty="0" smtClean="0"/>
                        <a:t>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(S+F)$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S+F)$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F+F)$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1+F)$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1)$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54662"/>
              </p:ext>
            </p:extLst>
          </p:nvPr>
        </p:nvGraphicFramePr>
        <p:xfrm>
          <a:off x="6172351" y="1600198"/>
          <a:ext cx="5410050" cy="455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--&gt;</a:t>
                      </a:r>
                      <a:r>
                        <a:rPr lang="ru-RU" sz="2000" dirty="0" smtClean="0"/>
                        <a:t> 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работы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/>
              <a:t>анализатора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197600" y="1628800"/>
            <a:ext cx="5384800" cy="4525963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29030"/>
              </p:ext>
            </p:extLst>
          </p:nvPr>
        </p:nvGraphicFramePr>
        <p:xfrm>
          <a:off x="609600" y="1600206"/>
          <a:ext cx="5384800" cy="452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5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Стек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S$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(1+1)</a:t>
                      </a:r>
                      <a:r>
                        <a:rPr lang="en-US" dirty="0" smtClean="0"/>
                        <a:t>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(S+F)$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S+F)$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F+F)$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1+F)$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+F)$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F)$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1)$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)$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54662"/>
              </p:ext>
            </p:extLst>
          </p:nvPr>
        </p:nvGraphicFramePr>
        <p:xfrm>
          <a:off x="6172351" y="1600198"/>
          <a:ext cx="5410050" cy="455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18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--&gt;</a:t>
                      </a:r>
                      <a:r>
                        <a:rPr lang="ru-RU" sz="2000" dirty="0" smtClean="0"/>
                        <a:t> 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/>
              <a:t>таблицы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F[</a:t>
            </a:r>
            <a:r>
              <a:rPr lang="en-US" dirty="0" smtClean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] </a:t>
            </a:r>
            <a:r>
              <a:rPr lang="en-US" dirty="0" smtClean="0">
                <a:solidFill>
                  <a:schemeClr val="bg1"/>
                </a:solidFill>
              </a:rPr>
              <a:t>= { a | </a:t>
            </a:r>
            <a:r>
              <a:rPr lang="en-US" dirty="0" smtClean="0">
                <a:solidFill>
                  <a:schemeClr val="bg1"/>
                </a:solidFill>
              </a:rPr>
              <a:t>w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==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a</a:t>
            </a:r>
            <a:r>
              <a:rPr lang="el-GR" dirty="0">
                <a:solidFill>
                  <a:schemeClr val="bg1"/>
                </a:solidFill>
                <a:cs typeface="Arial" panose="020B0604020202020204" pitchFamily="34" charset="0"/>
              </a:rPr>
              <a:t>β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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{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==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&gt;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«первый набор»</a:t>
            </a:r>
            <a:endParaRPr lang="ru-RU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терминал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ы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с которых начинаются строки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выводимые из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N[A</a:t>
            </a:r>
            <a:r>
              <a:rPr lang="en-US" dirty="0" smtClean="0">
                <a:solidFill>
                  <a:schemeClr val="bg1"/>
                </a:solidFill>
              </a:rPr>
              <a:t>] = { a | S ==&gt;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αAa</a:t>
            </a:r>
            <a:r>
              <a:rPr lang="el-GR" dirty="0" smtClean="0">
                <a:solidFill>
                  <a:schemeClr val="bg1"/>
                </a:solidFill>
                <a:cs typeface="Arial" panose="020B0604020202020204" pitchFamily="34" charset="0"/>
              </a:rPr>
              <a:t>β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«следующий набор»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терминалы, которые могу следовать за цепочкой, выводимой из А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T[A][a]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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{ </a:t>
            </a:r>
            <a:r>
              <a:rPr lang="en-US" dirty="0">
                <a:solidFill>
                  <a:schemeClr val="bg1"/>
                </a:solidFill>
              </a:rPr>
              <a:t>A --&gt; w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}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только в одном из двух случаев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a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F[w]</a:t>
            </a:r>
            <a:endParaRPr lang="ru-RU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2"/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a </a:t>
            </a: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является 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первым терминалом в раскрытии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 по правилу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A --&gt; w</a:t>
            </a:r>
          </a:p>
          <a:p>
            <a:pPr lvl="1"/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 F[w]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a  N[A]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раскрывается в пустую цепочку по правилу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A --&gt;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w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 и</a:t>
            </a:r>
            <a:r>
              <a:rPr lang="ru-RU" dirty="0" smtClean="0">
                <a:solidFill>
                  <a:schemeClr val="bg1"/>
                </a:solidFill>
              </a:rPr>
              <a:t> за ней следует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4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/>
              <a:t>таблицы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F[</a:t>
            </a:r>
            <a:r>
              <a:rPr lang="en-US" dirty="0" smtClean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] </a:t>
            </a:r>
            <a:r>
              <a:rPr lang="en-US" dirty="0" smtClean="0">
                <a:solidFill>
                  <a:schemeClr val="bg1"/>
                </a:solidFill>
              </a:rPr>
              <a:t>= { a | </a:t>
            </a:r>
            <a:r>
              <a:rPr lang="en-US" dirty="0" smtClean="0">
                <a:solidFill>
                  <a:schemeClr val="bg1"/>
                </a:solidFill>
              </a:rPr>
              <a:t>w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==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a</a:t>
            </a:r>
            <a:r>
              <a:rPr lang="el-GR" dirty="0">
                <a:solidFill>
                  <a:schemeClr val="bg1"/>
                </a:solidFill>
                <a:cs typeface="Arial" panose="020B0604020202020204" pitchFamily="34" charset="0"/>
              </a:rPr>
              <a:t>β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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{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==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&gt;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«первый набор»</a:t>
            </a:r>
            <a:endParaRPr lang="ru-RU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терминал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ы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с которых начинаются строки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выводимые из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N[A</a:t>
            </a:r>
            <a:r>
              <a:rPr lang="en-US" dirty="0" smtClean="0">
                <a:solidFill>
                  <a:schemeClr val="bg1"/>
                </a:solidFill>
              </a:rPr>
              <a:t>] = { a | S ==&gt;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αAa</a:t>
            </a:r>
            <a:r>
              <a:rPr lang="el-GR" dirty="0" smtClean="0">
                <a:solidFill>
                  <a:schemeClr val="bg1"/>
                </a:solidFill>
                <a:cs typeface="Arial" panose="020B0604020202020204" pitchFamily="34" charset="0"/>
              </a:rPr>
              <a:t>β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«следующий набор»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терминалы, которые могу следовать за цепочкой, выводимой из А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ym typeface="Symbol" panose="05050102010706020507" pitchFamily="18" charset="2"/>
              </a:rPr>
              <a:t>T[A][a]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 </a:t>
            </a:r>
            <a:r>
              <a:rPr lang="en-US" dirty="0">
                <a:sym typeface="Symbol" panose="05050102010706020507" pitchFamily="18" charset="2"/>
              </a:rPr>
              <a:t>{ </a:t>
            </a:r>
            <a:r>
              <a:rPr lang="en-US" dirty="0"/>
              <a:t>A --&gt; w</a:t>
            </a:r>
            <a:r>
              <a:rPr lang="en-US" dirty="0">
                <a:sym typeface="Symbol" panose="05050102010706020507" pitchFamily="18" charset="2"/>
              </a:rPr>
              <a:t> }</a:t>
            </a:r>
            <a:r>
              <a:rPr lang="ru-RU" dirty="0">
                <a:sym typeface="Symbol" panose="05050102010706020507" pitchFamily="18" charset="2"/>
              </a:rPr>
              <a:t> только в одном из двух случаев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a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F[w]</a:t>
            </a:r>
            <a:endParaRPr lang="ru-RU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2"/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a </a:t>
            </a: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является 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первым терминалом в раскрытии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 по правилу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A --&gt; w</a:t>
            </a:r>
          </a:p>
          <a:p>
            <a:pPr lvl="1"/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 F[w]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a  N[A]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раскрывается в пустую цепочку по правилу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A --&gt;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w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 и</a:t>
            </a:r>
            <a:r>
              <a:rPr lang="ru-RU" dirty="0" smtClean="0">
                <a:solidFill>
                  <a:schemeClr val="bg1"/>
                </a:solidFill>
              </a:rPr>
              <a:t> за ней следует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29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/>
              <a:t>таблицы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F[</a:t>
            </a:r>
            <a:r>
              <a:rPr lang="en-US" dirty="0" smtClean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] </a:t>
            </a:r>
            <a:r>
              <a:rPr lang="en-US" dirty="0" smtClean="0">
                <a:solidFill>
                  <a:schemeClr val="bg1"/>
                </a:solidFill>
              </a:rPr>
              <a:t>= { a | </a:t>
            </a:r>
            <a:r>
              <a:rPr lang="en-US" dirty="0" smtClean="0">
                <a:solidFill>
                  <a:schemeClr val="bg1"/>
                </a:solidFill>
              </a:rPr>
              <a:t>w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==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a</a:t>
            </a:r>
            <a:r>
              <a:rPr lang="el-GR" dirty="0">
                <a:solidFill>
                  <a:schemeClr val="bg1"/>
                </a:solidFill>
                <a:cs typeface="Arial" panose="020B0604020202020204" pitchFamily="34" charset="0"/>
              </a:rPr>
              <a:t>β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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{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==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&gt;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«первый набор»</a:t>
            </a:r>
            <a:endParaRPr lang="ru-RU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терминал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ы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с которых начинаются строки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выводимые из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N[A</a:t>
            </a:r>
            <a:r>
              <a:rPr lang="en-US" dirty="0" smtClean="0">
                <a:solidFill>
                  <a:schemeClr val="bg1"/>
                </a:solidFill>
              </a:rPr>
              <a:t>] = { a | S ==&gt;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αAa</a:t>
            </a:r>
            <a:r>
              <a:rPr lang="el-GR" dirty="0" smtClean="0">
                <a:solidFill>
                  <a:schemeClr val="bg1"/>
                </a:solidFill>
                <a:cs typeface="Arial" panose="020B0604020202020204" pitchFamily="34" charset="0"/>
              </a:rPr>
              <a:t>β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«следующий набор»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терминалы, которые могу следовать за цепочкой, выводимой из А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ym typeface="Symbol" panose="05050102010706020507" pitchFamily="18" charset="2"/>
              </a:rPr>
              <a:t>T[A][a]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 </a:t>
            </a:r>
            <a:r>
              <a:rPr lang="en-US" dirty="0">
                <a:sym typeface="Symbol" panose="05050102010706020507" pitchFamily="18" charset="2"/>
              </a:rPr>
              <a:t>{ </a:t>
            </a:r>
            <a:r>
              <a:rPr lang="en-US" dirty="0"/>
              <a:t>A --&gt; w</a:t>
            </a:r>
            <a:r>
              <a:rPr lang="en-US" dirty="0">
                <a:sym typeface="Symbol" panose="05050102010706020507" pitchFamily="18" charset="2"/>
              </a:rPr>
              <a:t> }</a:t>
            </a:r>
            <a:r>
              <a:rPr lang="ru-RU" dirty="0">
                <a:sym typeface="Symbol" panose="05050102010706020507" pitchFamily="18" charset="2"/>
              </a:rPr>
              <a:t> только в одном из двух случаев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a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F[w]</a:t>
            </a:r>
            <a:endParaRPr lang="ru-RU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2"/>
            <a:r>
              <a:rPr lang="en-US" dirty="0">
                <a:cs typeface="Arial" panose="020B0604020202020204" pitchFamily="34" charset="0"/>
              </a:rPr>
              <a:t>a </a:t>
            </a:r>
            <a:r>
              <a:rPr lang="ru-RU" dirty="0">
                <a:cs typeface="Arial" panose="020B0604020202020204" pitchFamily="34" charset="0"/>
              </a:rPr>
              <a:t>является </a:t>
            </a:r>
            <a:r>
              <a:rPr lang="ru-RU" dirty="0" smtClean="0">
                <a:cs typeface="Arial" panose="020B0604020202020204" pitchFamily="34" charset="0"/>
              </a:rPr>
              <a:t>первым терминалом в раскрытии </a:t>
            </a:r>
            <a:r>
              <a:rPr lang="en-US" dirty="0">
                <a:cs typeface="Arial" panose="020B0604020202020204" pitchFamily="34" charset="0"/>
              </a:rPr>
              <a:t>A</a:t>
            </a:r>
            <a:r>
              <a:rPr lang="ru-RU" dirty="0">
                <a:cs typeface="Arial" panose="020B0604020202020204" pitchFamily="34" charset="0"/>
              </a:rPr>
              <a:t> по правилу </a:t>
            </a:r>
            <a:r>
              <a:rPr lang="en-US" dirty="0">
                <a:cs typeface="Arial" panose="020B0604020202020204" pitchFamily="34" charset="0"/>
              </a:rPr>
              <a:t>A --&gt; w</a:t>
            </a:r>
          </a:p>
          <a:p>
            <a:pPr lvl="1"/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 F[w]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a  N[A]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раскрывается в пустую цепочку по правилу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A --&gt;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w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 и</a:t>
            </a:r>
            <a:r>
              <a:rPr lang="ru-RU" dirty="0" smtClean="0">
                <a:solidFill>
                  <a:schemeClr val="bg1"/>
                </a:solidFill>
              </a:rPr>
              <a:t> за ней следует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29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ru-RU" dirty="0"/>
              <a:t>: описание записи целых чисел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ru-RU" dirty="0" smtClean="0"/>
              <a:t>цифра</a:t>
            </a:r>
            <a:r>
              <a:rPr lang="en-US" dirty="0" smtClean="0"/>
              <a:t>&gt;</a:t>
            </a:r>
            <a:r>
              <a:rPr lang="ru-RU" dirty="0" smtClean="0"/>
              <a:t> ::= 0|1|2|3|4|5|6|7|8|9</a:t>
            </a:r>
          </a:p>
          <a:p>
            <a:r>
              <a:rPr lang="en-US" dirty="0" smtClean="0"/>
              <a:t>&lt;</a:t>
            </a:r>
            <a:r>
              <a:rPr lang="ru-RU" dirty="0" smtClean="0"/>
              <a:t>знак</a:t>
            </a:r>
            <a:r>
              <a:rPr lang="en-US" dirty="0" smtClean="0"/>
              <a:t>&gt;</a:t>
            </a:r>
            <a:r>
              <a:rPr lang="ru-RU" dirty="0" smtClean="0"/>
              <a:t> ::= +|-|</a:t>
            </a:r>
          </a:p>
          <a:p>
            <a:r>
              <a:rPr lang="en-US" dirty="0" smtClean="0"/>
              <a:t>&lt;</a:t>
            </a:r>
            <a:r>
              <a:rPr lang="ru-RU" dirty="0" smtClean="0"/>
              <a:t>число без знака</a:t>
            </a:r>
            <a:r>
              <a:rPr lang="en-US" dirty="0" smtClean="0"/>
              <a:t>&gt;</a:t>
            </a:r>
            <a:r>
              <a:rPr lang="ru-RU" dirty="0" smtClean="0"/>
              <a:t> ::= </a:t>
            </a:r>
            <a:r>
              <a:rPr lang="en-US" dirty="0"/>
              <a:t>&lt;</a:t>
            </a:r>
            <a:r>
              <a:rPr lang="ru-RU" dirty="0"/>
              <a:t>цифра</a:t>
            </a:r>
            <a:r>
              <a:rPr lang="en-US" dirty="0" smtClean="0"/>
              <a:t>&gt;</a:t>
            </a:r>
            <a:r>
              <a:rPr lang="ru-RU" dirty="0" smtClean="0"/>
              <a:t>|</a:t>
            </a:r>
            <a:r>
              <a:rPr lang="en-US" dirty="0"/>
              <a:t> &lt;</a:t>
            </a:r>
            <a:r>
              <a:rPr lang="ru-RU" dirty="0"/>
              <a:t>цифра</a:t>
            </a:r>
            <a:r>
              <a:rPr lang="en-US" dirty="0"/>
              <a:t>&gt; </a:t>
            </a:r>
            <a:r>
              <a:rPr lang="en-US" dirty="0" smtClean="0"/>
              <a:t>&lt;</a:t>
            </a:r>
            <a:r>
              <a:rPr lang="ru-RU" dirty="0"/>
              <a:t>число без знака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 smtClean="0">
                <a:solidFill>
                  <a:schemeClr val="bg1"/>
                </a:solidFill>
              </a:rPr>
              <a:t>число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::=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знак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&lt;</a:t>
            </a:r>
            <a:r>
              <a:rPr lang="ru-RU" dirty="0">
                <a:solidFill>
                  <a:schemeClr val="bg1"/>
                </a:solidFill>
              </a:rPr>
              <a:t>число без знака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строк, которые описывает 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число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0, 1, ..., 9, +0, +1, ..., +9, -0, -1, ..., -9, 00, 01, ..., 09, +00, +01, ..., +09, -00, -01, ..., -09, ...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7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/>
              <a:t>таблицы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F[</a:t>
            </a:r>
            <a:r>
              <a:rPr lang="en-US" dirty="0" smtClean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] </a:t>
            </a:r>
            <a:r>
              <a:rPr lang="en-US" dirty="0" smtClean="0">
                <a:solidFill>
                  <a:schemeClr val="bg1"/>
                </a:solidFill>
              </a:rPr>
              <a:t>= { a | </a:t>
            </a:r>
            <a:r>
              <a:rPr lang="en-US" dirty="0" smtClean="0">
                <a:solidFill>
                  <a:schemeClr val="bg1"/>
                </a:solidFill>
              </a:rPr>
              <a:t>w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==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a</a:t>
            </a:r>
            <a:r>
              <a:rPr lang="el-GR" dirty="0">
                <a:solidFill>
                  <a:schemeClr val="bg1"/>
                </a:solidFill>
                <a:cs typeface="Arial" panose="020B0604020202020204" pitchFamily="34" charset="0"/>
              </a:rPr>
              <a:t>β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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{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==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&gt;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«первый набор»</a:t>
            </a:r>
            <a:endParaRPr lang="ru-RU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терминал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ы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с которых начинаются строки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выводимые из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N[A</a:t>
            </a:r>
            <a:r>
              <a:rPr lang="en-US" dirty="0" smtClean="0">
                <a:solidFill>
                  <a:schemeClr val="bg1"/>
                </a:solidFill>
              </a:rPr>
              <a:t>] = { a | S ==&gt;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αAa</a:t>
            </a:r>
            <a:r>
              <a:rPr lang="el-GR" dirty="0" smtClean="0">
                <a:solidFill>
                  <a:schemeClr val="bg1"/>
                </a:solidFill>
                <a:cs typeface="Arial" panose="020B0604020202020204" pitchFamily="34" charset="0"/>
              </a:rPr>
              <a:t>β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«следующий набор»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терминалы, которые могу следовать за цепочкой, выводимой из А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ym typeface="Symbol" panose="05050102010706020507" pitchFamily="18" charset="2"/>
              </a:rPr>
              <a:t>T[A][a]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 </a:t>
            </a:r>
            <a:r>
              <a:rPr lang="en-US" dirty="0">
                <a:sym typeface="Symbol" panose="05050102010706020507" pitchFamily="18" charset="2"/>
              </a:rPr>
              <a:t>{ </a:t>
            </a:r>
            <a:r>
              <a:rPr lang="en-US" dirty="0"/>
              <a:t>A --&gt; w</a:t>
            </a:r>
            <a:r>
              <a:rPr lang="en-US" dirty="0">
                <a:sym typeface="Symbol" panose="05050102010706020507" pitchFamily="18" charset="2"/>
              </a:rPr>
              <a:t> }</a:t>
            </a:r>
            <a:r>
              <a:rPr lang="ru-RU" dirty="0">
                <a:sym typeface="Symbol" panose="05050102010706020507" pitchFamily="18" charset="2"/>
              </a:rPr>
              <a:t> только в одном из двух случаев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a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F[w]</a:t>
            </a:r>
            <a:endParaRPr lang="ru-RU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2"/>
            <a:r>
              <a:rPr lang="en-US" dirty="0">
                <a:cs typeface="Arial" panose="020B0604020202020204" pitchFamily="34" charset="0"/>
              </a:rPr>
              <a:t>a </a:t>
            </a:r>
            <a:r>
              <a:rPr lang="ru-RU" dirty="0">
                <a:cs typeface="Arial" panose="020B0604020202020204" pitchFamily="34" charset="0"/>
              </a:rPr>
              <a:t>является </a:t>
            </a:r>
            <a:r>
              <a:rPr lang="ru-RU" dirty="0" smtClean="0">
                <a:cs typeface="Arial" panose="020B0604020202020204" pitchFamily="34" charset="0"/>
              </a:rPr>
              <a:t>первым терминалом в раскрытии </a:t>
            </a:r>
            <a:r>
              <a:rPr lang="en-US" dirty="0">
                <a:cs typeface="Arial" panose="020B0604020202020204" pitchFamily="34" charset="0"/>
              </a:rPr>
              <a:t>A</a:t>
            </a:r>
            <a:r>
              <a:rPr lang="ru-RU" dirty="0">
                <a:cs typeface="Arial" panose="020B0604020202020204" pitchFamily="34" charset="0"/>
              </a:rPr>
              <a:t> по правилу </a:t>
            </a:r>
            <a:r>
              <a:rPr lang="en-US" dirty="0">
                <a:cs typeface="Arial" panose="020B0604020202020204" pitchFamily="34" charset="0"/>
              </a:rPr>
              <a:t>A --&gt; w</a:t>
            </a:r>
          </a:p>
          <a:p>
            <a:pPr lvl="1"/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 F[w]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a  N[A]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2"/>
            <a:r>
              <a:rPr lang="en-US" dirty="0" smtClean="0"/>
              <a:t>A </a:t>
            </a:r>
            <a:r>
              <a:rPr lang="ru-RU" dirty="0" smtClean="0"/>
              <a:t>раскрывается в пустую цепочку по правилу </a:t>
            </a:r>
            <a:r>
              <a:rPr lang="en-US" dirty="0">
                <a:cs typeface="Arial" panose="020B0604020202020204" pitchFamily="34" charset="0"/>
              </a:rPr>
              <a:t>A --&gt; </a:t>
            </a:r>
            <a:r>
              <a:rPr lang="en-US" dirty="0" smtClean="0">
                <a:cs typeface="Arial" panose="020B0604020202020204" pitchFamily="34" charset="0"/>
              </a:rPr>
              <a:t>w</a:t>
            </a:r>
            <a:r>
              <a:rPr lang="ru-RU" dirty="0" smtClean="0">
                <a:cs typeface="Arial" panose="020B0604020202020204" pitchFamily="34" charset="0"/>
              </a:rPr>
              <a:t> и</a:t>
            </a:r>
            <a:r>
              <a:rPr lang="ru-RU" dirty="0" smtClean="0"/>
              <a:t> за ней следует </a:t>
            </a:r>
            <a:r>
              <a:rPr lang="en-US" dirty="0" smtClean="0"/>
              <a:t>a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9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/>
              <a:t>таблицы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F[</a:t>
            </a:r>
            <a:r>
              <a:rPr lang="en-US" dirty="0" smtClean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] </a:t>
            </a:r>
            <a:r>
              <a:rPr lang="en-US" dirty="0" smtClean="0">
                <a:solidFill>
                  <a:schemeClr val="bg1"/>
                </a:solidFill>
              </a:rPr>
              <a:t>= { a | </a:t>
            </a:r>
            <a:r>
              <a:rPr lang="en-US" dirty="0" smtClean="0">
                <a:solidFill>
                  <a:schemeClr val="bg1"/>
                </a:solidFill>
              </a:rPr>
              <a:t>w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==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a</a:t>
            </a:r>
            <a:r>
              <a:rPr lang="el-GR" dirty="0">
                <a:solidFill>
                  <a:schemeClr val="bg1"/>
                </a:solidFill>
                <a:cs typeface="Arial" panose="020B0604020202020204" pitchFamily="34" charset="0"/>
              </a:rPr>
              <a:t>β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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{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==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&gt;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1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«первый набор»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терминал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ы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с которых начинаются строки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выводимые из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N[A</a:t>
            </a:r>
            <a:r>
              <a:rPr lang="en-US" dirty="0" smtClean="0">
                <a:solidFill>
                  <a:schemeClr val="bg1"/>
                </a:solidFill>
              </a:rPr>
              <a:t>] = { a | S ==&gt;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αAa</a:t>
            </a:r>
            <a:r>
              <a:rPr lang="el-GR" dirty="0" smtClean="0">
                <a:solidFill>
                  <a:schemeClr val="bg1"/>
                </a:solidFill>
                <a:cs typeface="Arial" panose="020B0604020202020204" pitchFamily="34" charset="0"/>
              </a:rPr>
              <a:t>β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«следующий набор»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терминалы, которые могу следовать за цепочкой, выводимой из А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ym typeface="Symbol" panose="05050102010706020507" pitchFamily="18" charset="2"/>
              </a:rPr>
              <a:t>T[A][a]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 </a:t>
            </a:r>
            <a:r>
              <a:rPr lang="en-US" dirty="0">
                <a:sym typeface="Symbol" panose="05050102010706020507" pitchFamily="18" charset="2"/>
              </a:rPr>
              <a:t>{ </a:t>
            </a:r>
            <a:r>
              <a:rPr lang="en-US" dirty="0"/>
              <a:t>A --&gt; w</a:t>
            </a:r>
            <a:r>
              <a:rPr lang="en-US" dirty="0">
                <a:sym typeface="Symbol" panose="05050102010706020507" pitchFamily="18" charset="2"/>
              </a:rPr>
              <a:t> }</a:t>
            </a:r>
            <a:r>
              <a:rPr lang="ru-RU" dirty="0">
                <a:sym typeface="Symbol" panose="05050102010706020507" pitchFamily="18" charset="2"/>
              </a:rPr>
              <a:t> только в одном из двух случаев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a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F[w]</a:t>
            </a:r>
            <a:endParaRPr lang="ru-RU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2"/>
            <a:r>
              <a:rPr lang="en-US" dirty="0">
                <a:cs typeface="Arial" panose="020B0604020202020204" pitchFamily="34" charset="0"/>
              </a:rPr>
              <a:t>a </a:t>
            </a:r>
            <a:r>
              <a:rPr lang="ru-RU" dirty="0">
                <a:cs typeface="Arial" panose="020B0604020202020204" pitchFamily="34" charset="0"/>
              </a:rPr>
              <a:t>является </a:t>
            </a:r>
            <a:r>
              <a:rPr lang="ru-RU" dirty="0" smtClean="0">
                <a:cs typeface="Arial" panose="020B0604020202020204" pitchFamily="34" charset="0"/>
              </a:rPr>
              <a:t>первым терминалом в раскрытии </a:t>
            </a:r>
            <a:r>
              <a:rPr lang="en-US" dirty="0">
                <a:cs typeface="Arial" panose="020B0604020202020204" pitchFamily="34" charset="0"/>
              </a:rPr>
              <a:t>A</a:t>
            </a:r>
            <a:r>
              <a:rPr lang="ru-RU" dirty="0">
                <a:cs typeface="Arial" panose="020B0604020202020204" pitchFamily="34" charset="0"/>
              </a:rPr>
              <a:t> по правилу </a:t>
            </a:r>
            <a:r>
              <a:rPr lang="en-US" dirty="0">
                <a:cs typeface="Arial" panose="020B0604020202020204" pitchFamily="34" charset="0"/>
              </a:rPr>
              <a:t>A --&gt; w</a:t>
            </a:r>
          </a:p>
          <a:p>
            <a:pPr lvl="1"/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 F[w]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a  N[A]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2"/>
            <a:r>
              <a:rPr lang="en-US" dirty="0" smtClean="0"/>
              <a:t>A </a:t>
            </a:r>
            <a:r>
              <a:rPr lang="ru-RU" dirty="0" smtClean="0"/>
              <a:t>раскрывается в пустую цепочку по правилу </a:t>
            </a:r>
            <a:r>
              <a:rPr lang="en-US" dirty="0">
                <a:cs typeface="Arial" panose="020B0604020202020204" pitchFamily="34" charset="0"/>
              </a:rPr>
              <a:t>A --&gt; </a:t>
            </a:r>
            <a:r>
              <a:rPr lang="en-US" dirty="0" smtClean="0">
                <a:cs typeface="Arial" panose="020B0604020202020204" pitchFamily="34" charset="0"/>
              </a:rPr>
              <a:t>w</a:t>
            </a:r>
            <a:r>
              <a:rPr lang="ru-RU" dirty="0" smtClean="0">
                <a:cs typeface="Arial" panose="020B0604020202020204" pitchFamily="34" charset="0"/>
              </a:rPr>
              <a:t> и</a:t>
            </a:r>
            <a:r>
              <a:rPr lang="ru-RU" dirty="0" smtClean="0"/>
              <a:t> за ней следует </a:t>
            </a:r>
            <a:r>
              <a:rPr lang="en-US" dirty="0" smtClean="0"/>
              <a:t>a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8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/>
              <a:t>таблицы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F[</a:t>
            </a:r>
            <a:r>
              <a:rPr lang="en-US" dirty="0" smtClean="0"/>
              <a:t>w</a:t>
            </a:r>
            <a:r>
              <a:rPr lang="en-US" dirty="0" smtClean="0"/>
              <a:t>] </a:t>
            </a:r>
            <a:r>
              <a:rPr lang="en-US" dirty="0" smtClean="0"/>
              <a:t>= { a | </a:t>
            </a:r>
            <a:r>
              <a:rPr lang="en-US" dirty="0" smtClean="0"/>
              <a:t>w</a:t>
            </a:r>
            <a:r>
              <a:rPr lang="ru-RU" dirty="0" smtClean="0"/>
              <a:t> </a:t>
            </a:r>
            <a:r>
              <a:rPr lang="ru-RU" dirty="0">
                <a:sym typeface="Symbol" panose="05050102010706020507" pitchFamily="18" charset="2"/>
              </a:rPr>
              <a:t>==</a:t>
            </a:r>
            <a:r>
              <a:rPr lang="en-US" dirty="0">
                <a:sym typeface="Symbol" panose="05050102010706020507" pitchFamily="18" charset="2"/>
              </a:rPr>
              <a:t>&gt;</a:t>
            </a:r>
            <a:r>
              <a:rPr lang="ru-RU" dirty="0" smtClean="0"/>
              <a:t> </a:t>
            </a:r>
            <a:r>
              <a:rPr lang="en-US" dirty="0" smtClean="0">
                <a:cs typeface="Arial" panose="020B0604020202020204" pitchFamily="34" charset="0"/>
              </a:rPr>
              <a:t>a</a:t>
            </a:r>
            <a:r>
              <a:rPr lang="el-GR" dirty="0">
                <a:cs typeface="Arial" panose="020B0604020202020204" pitchFamily="34" charset="0"/>
              </a:rPr>
              <a:t>β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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{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==</a:t>
            </a:r>
            <a:r>
              <a:rPr lang="en-US" dirty="0">
                <a:sym typeface="Symbol" panose="05050102010706020507" pitchFamily="18" charset="2"/>
              </a:rPr>
              <a:t>&gt;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1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«первый набор»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терминал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ы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с которых начинаются строки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выводимые из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N[A</a:t>
            </a:r>
            <a:r>
              <a:rPr lang="en-US" dirty="0" smtClean="0">
                <a:solidFill>
                  <a:schemeClr val="bg1"/>
                </a:solidFill>
              </a:rPr>
              <a:t>] = { a | S ==&gt;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αAa</a:t>
            </a:r>
            <a:r>
              <a:rPr lang="el-GR" dirty="0" smtClean="0">
                <a:solidFill>
                  <a:schemeClr val="bg1"/>
                </a:solidFill>
                <a:cs typeface="Arial" panose="020B0604020202020204" pitchFamily="34" charset="0"/>
              </a:rPr>
              <a:t>β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«следующий набор»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терминалы, которые могу следовать за цепочкой, выводимой из А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ym typeface="Symbol" panose="05050102010706020507" pitchFamily="18" charset="2"/>
              </a:rPr>
              <a:t>T[A][a]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 </a:t>
            </a:r>
            <a:r>
              <a:rPr lang="en-US" dirty="0">
                <a:sym typeface="Symbol" panose="05050102010706020507" pitchFamily="18" charset="2"/>
              </a:rPr>
              <a:t>{ </a:t>
            </a:r>
            <a:r>
              <a:rPr lang="en-US" dirty="0"/>
              <a:t>A --&gt; w</a:t>
            </a:r>
            <a:r>
              <a:rPr lang="en-US" dirty="0">
                <a:sym typeface="Symbol" panose="05050102010706020507" pitchFamily="18" charset="2"/>
              </a:rPr>
              <a:t> }</a:t>
            </a:r>
            <a:r>
              <a:rPr lang="ru-RU" dirty="0">
                <a:sym typeface="Symbol" panose="05050102010706020507" pitchFamily="18" charset="2"/>
              </a:rPr>
              <a:t> только в одном из двух случаев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a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F[w]</a:t>
            </a:r>
            <a:endParaRPr lang="ru-RU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2"/>
            <a:r>
              <a:rPr lang="en-US" dirty="0">
                <a:cs typeface="Arial" panose="020B0604020202020204" pitchFamily="34" charset="0"/>
              </a:rPr>
              <a:t>a </a:t>
            </a:r>
            <a:r>
              <a:rPr lang="ru-RU" dirty="0">
                <a:cs typeface="Arial" panose="020B0604020202020204" pitchFamily="34" charset="0"/>
              </a:rPr>
              <a:t>является </a:t>
            </a:r>
            <a:r>
              <a:rPr lang="ru-RU" dirty="0" smtClean="0">
                <a:cs typeface="Arial" panose="020B0604020202020204" pitchFamily="34" charset="0"/>
              </a:rPr>
              <a:t>первым терминалом в раскрытии </a:t>
            </a:r>
            <a:r>
              <a:rPr lang="en-US" dirty="0">
                <a:cs typeface="Arial" panose="020B0604020202020204" pitchFamily="34" charset="0"/>
              </a:rPr>
              <a:t>A</a:t>
            </a:r>
            <a:r>
              <a:rPr lang="ru-RU" dirty="0">
                <a:cs typeface="Arial" panose="020B0604020202020204" pitchFamily="34" charset="0"/>
              </a:rPr>
              <a:t> по правилу </a:t>
            </a:r>
            <a:r>
              <a:rPr lang="en-US" dirty="0">
                <a:cs typeface="Arial" panose="020B0604020202020204" pitchFamily="34" charset="0"/>
              </a:rPr>
              <a:t>A --&gt; w</a:t>
            </a:r>
          </a:p>
          <a:p>
            <a:pPr lvl="1"/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 F[w]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a  N[A]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2"/>
            <a:r>
              <a:rPr lang="en-US" dirty="0" smtClean="0"/>
              <a:t>A </a:t>
            </a:r>
            <a:r>
              <a:rPr lang="ru-RU" dirty="0" smtClean="0"/>
              <a:t>раскрывается в пустую цепочку по правилу </a:t>
            </a:r>
            <a:r>
              <a:rPr lang="en-US" dirty="0">
                <a:cs typeface="Arial" panose="020B0604020202020204" pitchFamily="34" charset="0"/>
              </a:rPr>
              <a:t>A --&gt; </a:t>
            </a:r>
            <a:r>
              <a:rPr lang="en-US" dirty="0" smtClean="0">
                <a:cs typeface="Arial" panose="020B0604020202020204" pitchFamily="34" charset="0"/>
              </a:rPr>
              <a:t>w</a:t>
            </a:r>
            <a:r>
              <a:rPr lang="ru-RU" dirty="0" smtClean="0">
                <a:cs typeface="Arial" panose="020B0604020202020204" pitchFamily="34" charset="0"/>
              </a:rPr>
              <a:t> и</a:t>
            </a:r>
            <a:r>
              <a:rPr lang="ru-RU" dirty="0" smtClean="0"/>
              <a:t> за ней следует </a:t>
            </a:r>
            <a:r>
              <a:rPr lang="en-US" dirty="0" smtClean="0"/>
              <a:t>a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9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/>
              <a:t>таблицы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F[</a:t>
            </a:r>
            <a:r>
              <a:rPr lang="en-US" dirty="0" smtClean="0"/>
              <a:t>w</a:t>
            </a:r>
            <a:r>
              <a:rPr lang="en-US" dirty="0" smtClean="0"/>
              <a:t>] </a:t>
            </a:r>
            <a:r>
              <a:rPr lang="en-US" dirty="0" smtClean="0"/>
              <a:t>= { a | </a:t>
            </a:r>
            <a:r>
              <a:rPr lang="en-US" dirty="0" smtClean="0"/>
              <a:t>w</a:t>
            </a:r>
            <a:r>
              <a:rPr lang="ru-RU" dirty="0" smtClean="0"/>
              <a:t> </a:t>
            </a:r>
            <a:r>
              <a:rPr lang="ru-RU" dirty="0">
                <a:sym typeface="Symbol" panose="05050102010706020507" pitchFamily="18" charset="2"/>
              </a:rPr>
              <a:t>==</a:t>
            </a:r>
            <a:r>
              <a:rPr lang="en-US" dirty="0">
                <a:sym typeface="Symbol" panose="05050102010706020507" pitchFamily="18" charset="2"/>
              </a:rPr>
              <a:t>&gt;</a:t>
            </a:r>
            <a:r>
              <a:rPr lang="ru-RU" dirty="0" smtClean="0"/>
              <a:t> </a:t>
            </a:r>
            <a:r>
              <a:rPr lang="en-US" dirty="0" smtClean="0">
                <a:cs typeface="Arial" panose="020B0604020202020204" pitchFamily="34" charset="0"/>
              </a:rPr>
              <a:t>a</a:t>
            </a:r>
            <a:r>
              <a:rPr lang="el-GR" dirty="0">
                <a:cs typeface="Arial" panose="020B0604020202020204" pitchFamily="34" charset="0"/>
              </a:rPr>
              <a:t>β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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{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==</a:t>
            </a:r>
            <a:r>
              <a:rPr lang="en-US" dirty="0">
                <a:sym typeface="Symbol" panose="05050102010706020507" pitchFamily="18" charset="2"/>
              </a:rPr>
              <a:t>&gt;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1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«первый набор»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терминал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ы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с которых начинаются строки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выводимые из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N[A</a:t>
            </a:r>
            <a:r>
              <a:rPr lang="en-US" dirty="0" smtClean="0">
                <a:solidFill>
                  <a:schemeClr val="bg1"/>
                </a:solidFill>
              </a:rPr>
              <a:t>] = { a | S ==&gt;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αAa</a:t>
            </a:r>
            <a:r>
              <a:rPr lang="el-GR" dirty="0" smtClean="0">
                <a:solidFill>
                  <a:schemeClr val="bg1"/>
                </a:solidFill>
                <a:cs typeface="Arial" panose="020B0604020202020204" pitchFamily="34" charset="0"/>
              </a:rPr>
              <a:t>β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/>
              <a:t>«следующий набор»</a:t>
            </a:r>
            <a:endParaRPr lang="en-US" dirty="0" smtClean="0"/>
          </a:p>
          <a:p>
            <a:pPr lvl="1"/>
            <a:r>
              <a:rPr lang="ru-RU" dirty="0" smtClean="0"/>
              <a:t>терминалы, которые могу следовать за цепочкой, выводимой из А</a:t>
            </a:r>
            <a:endParaRPr lang="ru-RU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ym typeface="Symbol" panose="05050102010706020507" pitchFamily="18" charset="2"/>
              </a:rPr>
              <a:t>T[A][a]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 </a:t>
            </a:r>
            <a:r>
              <a:rPr lang="en-US" dirty="0">
                <a:sym typeface="Symbol" panose="05050102010706020507" pitchFamily="18" charset="2"/>
              </a:rPr>
              <a:t>{ </a:t>
            </a:r>
            <a:r>
              <a:rPr lang="en-US" dirty="0"/>
              <a:t>A --&gt; w</a:t>
            </a:r>
            <a:r>
              <a:rPr lang="en-US" dirty="0">
                <a:sym typeface="Symbol" panose="05050102010706020507" pitchFamily="18" charset="2"/>
              </a:rPr>
              <a:t> }</a:t>
            </a:r>
            <a:r>
              <a:rPr lang="ru-RU" dirty="0">
                <a:sym typeface="Symbol" panose="05050102010706020507" pitchFamily="18" charset="2"/>
              </a:rPr>
              <a:t> только в одном из двух случаев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a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F[w]</a:t>
            </a:r>
            <a:endParaRPr lang="ru-RU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2"/>
            <a:r>
              <a:rPr lang="en-US" dirty="0">
                <a:cs typeface="Arial" panose="020B0604020202020204" pitchFamily="34" charset="0"/>
              </a:rPr>
              <a:t>a </a:t>
            </a:r>
            <a:r>
              <a:rPr lang="ru-RU" dirty="0">
                <a:cs typeface="Arial" panose="020B0604020202020204" pitchFamily="34" charset="0"/>
              </a:rPr>
              <a:t>является </a:t>
            </a:r>
            <a:r>
              <a:rPr lang="ru-RU" dirty="0" smtClean="0">
                <a:cs typeface="Arial" panose="020B0604020202020204" pitchFamily="34" charset="0"/>
              </a:rPr>
              <a:t>первым терминалом в раскрытии </a:t>
            </a:r>
            <a:r>
              <a:rPr lang="en-US" dirty="0">
                <a:cs typeface="Arial" panose="020B0604020202020204" pitchFamily="34" charset="0"/>
              </a:rPr>
              <a:t>A</a:t>
            </a:r>
            <a:r>
              <a:rPr lang="ru-RU" dirty="0">
                <a:cs typeface="Arial" panose="020B0604020202020204" pitchFamily="34" charset="0"/>
              </a:rPr>
              <a:t> по правилу </a:t>
            </a:r>
            <a:r>
              <a:rPr lang="en-US" dirty="0">
                <a:cs typeface="Arial" panose="020B0604020202020204" pitchFamily="34" charset="0"/>
              </a:rPr>
              <a:t>A --&gt; w</a:t>
            </a:r>
          </a:p>
          <a:p>
            <a:pPr lvl="1"/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 F[w]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a  N[A]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2"/>
            <a:r>
              <a:rPr lang="en-US" dirty="0" smtClean="0"/>
              <a:t>A </a:t>
            </a:r>
            <a:r>
              <a:rPr lang="ru-RU" dirty="0" smtClean="0"/>
              <a:t>раскрывается в пустую цепочку по правилу </a:t>
            </a:r>
            <a:r>
              <a:rPr lang="en-US" dirty="0">
                <a:cs typeface="Arial" panose="020B0604020202020204" pitchFamily="34" charset="0"/>
              </a:rPr>
              <a:t>A --&gt; </a:t>
            </a:r>
            <a:r>
              <a:rPr lang="en-US" dirty="0" smtClean="0">
                <a:cs typeface="Arial" panose="020B0604020202020204" pitchFamily="34" charset="0"/>
              </a:rPr>
              <a:t>w</a:t>
            </a:r>
            <a:r>
              <a:rPr lang="ru-RU" dirty="0" smtClean="0">
                <a:cs typeface="Arial" panose="020B0604020202020204" pitchFamily="34" charset="0"/>
              </a:rPr>
              <a:t> и</a:t>
            </a:r>
            <a:r>
              <a:rPr lang="ru-RU" dirty="0" smtClean="0"/>
              <a:t> за ней следует </a:t>
            </a:r>
            <a:r>
              <a:rPr lang="en-US" dirty="0" smtClean="0"/>
              <a:t>a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/>
              <a:t>таблицы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F[</a:t>
            </a:r>
            <a:r>
              <a:rPr lang="en-US" dirty="0" smtClean="0"/>
              <a:t>w</a:t>
            </a:r>
            <a:r>
              <a:rPr lang="en-US" dirty="0" smtClean="0"/>
              <a:t>] </a:t>
            </a:r>
            <a:r>
              <a:rPr lang="en-US" dirty="0" smtClean="0"/>
              <a:t>= { a | </a:t>
            </a:r>
            <a:r>
              <a:rPr lang="en-US" dirty="0" smtClean="0"/>
              <a:t>w</a:t>
            </a:r>
            <a:r>
              <a:rPr lang="ru-RU" dirty="0" smtClean="0"/>
              <a:t> </a:t>
            </a:r>
            <a:r>
              <a:rPr lang="ru-RU" dirty="0">
                <a:sym typeface="Symbol" panose="05050102010706020507" pitchFamily="18" charset="2"/>
              </a:rPr>
              <a:t>==</a:t>
            </a:r>
            <a:r>
              <a:rPr lang="en-US" dirty="0">
                <a:sym typeface="Symbol" panose="05050102010706020507" pitchFamily="18" charset="2"/>
              </a:rPr>
              <a:t>&gt;</a:t>
            </a:r>
            <a:r>
              <a:rPr lang="ru-RU" dirty="0" smtClean="0"/>
              <a:t> </a:t>
            </a:r>
            <a:r>
              <a:rPr lang="en-US" dirty="0" smtClean="0">
                <a:cs typeface="Arial" panose="020B0604020202020204" pitchFamily="34" charset="0"/>
              </a:rPr>
              <a:t>a</a:t>
            </a:r>
            <a:r>
              <a:rPr lang="el-GR" dirty="0">
                <a:cs typeface="Arial" panose="020B0604020202020204" pitchFamily="34" charset="0"/>
              </a:rPr>
              <a:t>β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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{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==</a:t>
            </a:r>
            <a:r>
              <a:rPr lang="en-US" dirty="0">
                <a:sym typeface="Symbol" panose="05050102010706020507" pitchFamily="18" charset="2"/>
              </a:rPr>
              <a:t>&gt;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1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«первый набор»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терминал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ы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с которых начинаются строки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выводимые из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/>
          </a:p>
          <a:p>
            <a:r>
              <a:rPr lang="en-US" dirty="0" smtClean="0"/>
              <a:t>N[A</a:t>
            </a:r>
            <a:r>
              <a:rPr lang="en-US" dirty="0" smtClean="0"/>
              <a:t>] = { a | S ==&gt; </a:t>
            </a:r>
            <a:r>
              <a:rPr lang="en-US" dirty="0" smtClean="0">
                <a:cs typeface="Arial" panose="020B0604020202020204" pitchFamily="34" charset="0"/>
              </a:rPr>
              <a:t>αAa</a:t>
            </a:r>
            <a:r>
              <a:rPr lang="el-GR" dirty="0" smtClean="0">
                <a:cs typeface="Arial" panose="020B0604020202020204" pitchFamily="34" charset="0"/>
              </a:rPr>
              <a:t>β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ru-RU" dirty="0" smtClean="0"/>
              <a:t>«следующий набор»</a:t>
            </a:r>
            <a:endParaRPr lang="en-US" dirty="0" smtClean="0"/>
          </a:p>
          <a:p>
            <a:pPr lvl="1"/>
            <a:r>
              <a:rPr lang="ru-RU" dirty="0" smtClean="0"/>
              <a:t>терминалы, которые могу следовать за цепочкой, выводимой из А</a:t>
            </a:r>
            <a:endParaRPr lang="ru-RU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ym typeface="Symbol" panose="05050102010706020507" pitchFamily="18" charset="2"/>
              </a:rPr>
              <a:t>T[A][a]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 </a:t>
            </a:r>
            <a:r>
              <a:rPr lang="en-US" dirty="0">
                <a:sym typeface="Symbol" panose="05050102010706020507" pitchFamily="18" charset="2"/>
              </a:rPr>
              <a:t>{ </a:t>
            </a:r>
            <a:r>
              <a:rPr lang="en-US" dirty="0"/>
              <a:t>A --&gt; w</a:t>
            </a:r>
            <a:r>
              <a:rPr lang="en-US" dirty="0">
                <a:sym typeface="Symbol" panose="05050102010706020507" pitchFamily="18" charset="2"/>
              </a:rPr>
              <a:t> }</a:t>
            </a:r>
            <a:r>
              <a:rPr lang="ru-RU" dirty="0">
                <a:sym typeface="Symbol" panose="05050102010706020507" pitchFamily="18" charset="2"/>
              </a:rPr>
              <a:t> только в одном из двух случаев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a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F[w]</a:t>
            </a:r>
            <a:endParaRPr lang="ru-RU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2"/>
            <a:r>
              <a:rPr lang="en-US" dirty="0">
                <a:cs typeface="Arial" panose="020B0604020202020204" pitchFamily="34" charset="0"/>
              </a:rPr>
              <a:t>a </a:t>
            </a:r>
            <a:r>
              <a:rPr lang="ru-RU" dirty="0">
                <a:cs typeface="Arial" panose="020B0604020202020204" pitchFamily="34" charset="0"/>
              </a:rPr>
              <a:t>является </a:t>
            </a:r>
            <a:r>
              <a:rPr lang="ru-RU" dirty="0" smtClean="0">
                <a:cs typeface="Arial" panose="020B0604020202020204" pitchFamily="34" charset="0"/>
              </a:rPr>
              <a:t>первым терминалом в раскрытии </a:t>
            </a:r>
            <a:r>
              <a:rPr lang="en-US" dirty="0">
                <a:cs typeface="Arial" panose="020B0604020202020204" pitchFamily="34" charset="0"/>
              </a:rPr>
              <a:t>A</a:t>
            </a:r>
            <a:r>
              <a:rPr lang="ru-RU" dirty="0">
                <a:cs typeface="Arial" panose="020B0604020202020204" pitchFamily="34" charset="0"/>
              </a:rPr>
              <a:t> по правилу </a:t>
            </a:r>
            <a:r>
              <a:rPr lang="en-US" dirty="0">
                <a:cs typeface="Arial" panose="020B0604020202020204" pitchFamily="34" charset="0"/>
              </a:rPr>
              <a:t>A --&gt; w</a:t>
            </a:r>
          </a:p>
          <a:p>
            <a:pPr lvl="1"/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 F[w]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a  N[A]</a:t>
            </a:r>
            <a:endParaRPr lang="ru-RU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2"/>
            <a:r>
              <a:rPr lang="en-US" dirty="0" smtClean="0"/>
              <a:t>A </a:t>
            </a:r>
            <a:r>
              <a:rPr lang="ru-RU" dirty="0" smtClean="0"/>
              <a:t>раскрывается в пустую цепочку по правилу </a:t>
            </a:r>
            <a:r>
              <a:rPr lang="en-US" dirty="0">
                <a:cs typeface="Arial" panose="020B0604020202020204" pitchFamily="34" charset="0"/>
              </a:rPr>
              <a:t>A --&gt; </a:t>
            </a:r>
            <a:r>
              <a:rPr lang="en-US" dirty="0" smtClean="0">
                <a:cs typeface="Arial" panose="020B0604020202020204" pitchFamily="34" charset="0"/>
              </a:rPr>
              <a:t>w</a:t>
            </a:r>
            <a:r>
              <a:rPr lang="ru-RU" dirty="0" smtClean="0">
                <a:cs typeface="Arial" panose="020B0604020202020204" pitchFamily="34" charset="0"/>
              </a:rPr>
              <a:t> и</a:t>
            </a:r>
            <a:r>
              <a:rPr lang="ru-RU" dirty="0" smtClean="0"/>
              <a:t> за ней следует </a:t>
            </a:r>
            <a:r>
              <a:rPr lang="en-US" dirty="0" smtClean="0"/>
              <a:t>a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8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/>
              <a:t>таблицы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F[</a:t>
            </a:r>
            <a:r>
              <a:rPr lang="en-US" dirty="0" smtClean="0"/>
              <a:t>w</a:t>
            </a:r>
            <a:r>
              <a:rPr lang="en-US" dirty="0" smtClean="0"/>
              <a:t>] </a:t>
            </a:r>
            <a:r>
              <a:rPr lang="en-US" dirty="0" smtClean="0"/>
              <a:t>= { a | </a:t>
            </a:r>
            <a:r>
              <a:rPr lang="en-US" dirty="0" smtClean="0"/>
              <a:t>w</a:t>
            </a:r>
            <a:r>
              <a:rPr lang="ru-RU" dirty="0" smtClean="0"/>
              <a:t> </a:t>
            </a:r>
            <a:r>
              <a:rPr lang="ru-RU" dirty="0">
                <a:sym typeface="Symbol" panose="05050102010706020507" pitchFamily="18" charset="2"/>
              </a:rPr>
              <a:t>==</a:t>
            </a:r>
            <a:r>
              <a:rPr lang="en-US" dirty="0">
                <a:sym typeface="Symbol" panose="05050102010706020507" pitchFamily="18" charset="2"/>
              </a:rPr>
              <a:t>&gt;</a:t>
            </a:r>
            <a:r>
              <a:rPr lang="ru-RU" dirty="0" smtClean="0"/>
              <a:t> </a:t>
            </a:r>
            <a:r>
              <a:rPr lang="en-US" dirty="0" smtClean="0">
                <a:cs typeface="Arial" panose="020B0604020202020204" pitchFamily="34" charset="0"/>
              </a:rPr>
              <a:t>a</a:t>
            </a:r>
            <a:r>
              <a:rPr lang="el-GR" dirty="0">
                <a:cs typeface="Arial" panose="020B0604020202020204" pitchFamily="34" charset="0"/>
              </a:rPr>
              <a:t>β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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{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==</a:t>
            </a:r>
            <a:r>
              <a:rPr lang="en-US" dirty="0">
                <a:sym typeface="Symbol" panose="05050102010706020507" pitchFamily="18" charset="2"/>
              </a:rPr>
              <a:t>&gt;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1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«первый набор»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терминал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ы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с которых начинаются строки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выводимые из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/>
          </a:p>
          <a:p>
            <a:r>
              <a:rPr lang="en-US" dirty="0" smtClean="0"/>
              <a:t>N[A</a:t>
            </a:r>
            <a:r>
              <a:rPr lang="en-US" dirty="0" smtClean="0"/>
              <a:t>] = { a | S ==&gt; </a:t>
            </a:r>
            <a:r>
              <a:rPr lang="en-US" dirty="0" smtClean="0">
                <a:cs typeface="Arial" panose="020B0604020202020204" pitchFamily="34" charset="0"/>
              </a:rPr>
              <a:t>αAa</a:t>
            </a:r>
            <a:r>
              <a:rPr lang="el-GR" dirty="0" smtClean="0">
                <a:cs typeface="Arial" panose="020B0604020202020204" pitchFamily="34" charset="0"/>
              </a:rPr>
              <a:t>β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ru-RU" dirty="0" smtClean="0"/>
              <a:t>«следующий набор»</a:t>
            </a:r>
            <a:endParaRPr lang="en-US" dirty="0" smtClean="0"/>
          </a:p>
          <a:p>
            <a:pPr lvl="1"/>
            <a:r>
              <a:rPr lang="ru-RU" dirty="0" smtClean="0"/>
              <a:t>терминалы, которые могу следовать за цепочкой, выводимой из А</a:t>
            </a:r>
            <a:endParaRPr lang="ru-RU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ym typeface="Symbol" panose="05050102010706020507" pitchFamily="18" charset="2"/>
              </a:rPr>
              <a:t>T[A][a]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 </a:t>
            </a:r>
            <a:r>
              <a:rPr lang="en-US" dirty="0">
                <a:sym typeface="Symbol" panose="05050102010706020507" pitchFamily="18" charset="2"/>
              </a:rPr>
              <a:t>{ </a:t>
            </a:r>
            <a:r>
              <a:rPr lang="en-US" dirty="0"/>
              <a:t>A --&gt; w</a:t>
            </a:r>
            <a:r>
              <a:rPr lang="en-US" dirty="0">
                <a:sym typeface="Symbol" panose="05050102010706020507" pitchFamily="18" charset="2"/>
              </a:rPr>
              <a:t> }</a:t>
            </a:r>
            <a:r>
              <a:rPr lang="ru-RU" dirty="0">
                <a:sym typeface="Symbol" panose="05050102010706020507" pitchFamily="18" charset="2"/>
              </a:rPr>
              <a:t> только в одном из двух случаев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a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 smtClean="0">
                <a:sym typeface="Symbol" panose="05050102010706020507" pitchFamily="18" charset="2"/>
              </a:rPr>
              <a:t>F[w]</a:t>
            </a:r>
            <a:endParaRPr lang="ru-RU" dirty="0">
              <a:cs typeface="Arial" panose="020B0604020202020204" pitchFamily="34" charset="0"/>
            </a:endParaRPr>
          </a:p>
          <a:p>
            <a:pPr lvl="2"/>
            <a:r>
              <a:rPr lang="en-US" dirty="0">
                <a:cs typeface="Arial" panose="020B0604020202020204" pitchFamily="34" charset="0"/>
              </a:rPr>
              <a:t>a </a:t>
            </a:r>
            <a:r>
              <a:rPr lang="ru-RU" dirty="0">
                <a:cs typeface="Arial" panose="020B0604020202020204" pitchFamily="34" charset="0"/>
              </a:rPr>
              <a:t>является </a:t>
            </a:r>
            <a:r>
              <a:rPr lang="ru-RU" dirty="0" smtClean="0">
                <a:cs typeface="Arial" panose="020B0604020202020204" pitchFamily="34" charset="0"/>
              </a:rPr>
              <a:t>первым терминалом в раскрытии </a:t>
            </a:r>
            <a:r>
              <a:rPr lang="en-US" dirty="0">
                <a:cs typeface="Arial" panose="020B0604020202020204" pitchFamily="34" charset="0"/>
              </a:rPr>
              <a:t>A</a:t>
            </a:r>
            <a:r>
              <a:rPr lang="ru-RU" dirty="0">
                <a:cs typeface="Arial" panose="020B0604020202020204" pitchFamily="34" charset="0"/>
              </a:rPr>
              <a:t> по правилу </a:t>
            </a:r>
            <a:r>
              <a:rPr lang="en-US" dirty="0">
                <a:cs typeface="Arial" panose="020B0604020202020204" pitchFamily="34" charset="0"/>
              </a:rPr>
              <a:t>A --&gt; w</a:t>
            </a:r>
          </a:p>
          <a:p>
            <a:pPr lvl="1"/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ym typeface="Symbol" panose="05050102010706020507" pitchFamily="18" charset="2"/>
              </a:rPr>
              <a:t>  F[w]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sym typeface="Symbol" panose="05050102010706020507" pitchFamily="18" charset="2"/>
              </a:rPr>
              <a:t>a  N[A]</a:t>
            </a:r>
            <a:endParaRPr lang="ru-RU" dirty="0" smtClean="0">
              <a:cs typeface="Arial" panose="020B0604020202020204" pitchFamily="34" charset="0"/>
            </a:endParaRPr>
          </a:p>
          <a:p>
            <a:pPr lvl="2"/>
            <a:r>
              <a:rPr lang="en-US" dirty="0" smtClean="0"/>
              <a:t>A </a:t>
            </a:r>
            <a:r>
              <a:rPr lang="ru-RU" dirty="0" smtClean="0"/>
              <a:t>раскрывается в пустую цепочку по правилу </a:t>
            </a:r>
            <a:r>
              <a:rPr lang="en-US" dirty="0">
                <a:cs typeface="Arial" panose="020B0604020202020204" pitchFamily="34" charset="0"/>
              </a:rPr>
              <a:t>A --&gt; </a:t>
            </a:r>
            <a:r>
              <a:rPr lang="en-US" dirty="0" smtClean="0">
                <a:cs typeface="Arial" panose="020B0604020202020204" pitchFamily="34" charset="0"/>
              </a:rPr>
              <a:t>w</a:t>
            </a:r>
            <a:r>
              <a:rPr lang="ru-RU" dirty="0" smtClean="0">
                <a:cs typeface="Arial" panose="020B0604020202020204" pitchFamily="34" charset="0"/>
              </a:rPr>
              <a:t> и</a:t>
            </a:r>
            <a:r>
              <a:rPr lang="ru-RU" dirty="0" smtClean="0"/>
              <a:t> за ней следует </a:t>
            </a:r>
            <a:r>
              <a:rPr lang="en-US" dirty="0" smtClean="0"/>
              <a:t>a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8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словаря </a:t>
            </a:r>
            <a:r>
              <a:rPr lang="en-US" dirty="0" smtClean="0"/>
              <a:t>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F[A</a:t>
            </a:r>
            <a:r>
              <a:rPr lang="en-US" dirty="0" smtClean="0">
                <a:solidFill>
                  <a:schemeClr val="bg1"/>
                </a:solidFill>
              </a:rPr>
              <a:t>] = {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каждого </a:t>
            </a:r>
            <a:r>
              <a:rPr lang="ru-RU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нетерминала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пока </a:t>
            </a:r>
            <a:r>
              <a:rPr lang="ru-RU" dirty="0" smtClean="0">
                <a:solidFill>
                  <a:schemeClr val="bg1"/>
                </a:solidFill>
              </a:rPr>
              <a:t>словарь </a:t>
            </a:r>
            <a:r>
              <a:rPr lang="en-US" dirty="0" smtClean="0">
                <a:solidFill>
                  <a:schemeClr val="bg1"/>
                </a:solidFill>
              </a:rPr>
              <a:t>F </a:t>
            </a:r>
            <a:r>
              <a:rPr lang="ru-RU" dirty="0" smtClean="0">
                <a:solidFill>
                  <a:schemeClr val="bg1"/>
                </a:solidFill>
              </a:rPr>
              <a:t>меняется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правила </a:t>
            </a:r>
            <a:r>
              <a:rPr lang="en-US" dirty="0" smtClean="0">
                <a:solidFill>
                  <a:schemeClr val="bg1"/>
                </a:solidFill>
              </a:rPr>
              <a:t>A --&gt; </a:t>
            </a:r>
            <a:r>
              <a:rPr lang="en-US" dirty="0" smtClean="0">
                <a:solidFill>
                  <a:schemeClr val="bg1"/>
                </a:solidFill>
              </a:rPr>
              <a:t>w 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  <a:endParaRPr lang="en-US" dirty="0" smtClean="0">
              <a:solidFill>
                <a:schemeClr val="bg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F[w] =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{ a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}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w = a w</a:t>
            </a:r>
            <a:r>
              <a:rPr lang="en-US" dirty="0" smtClean="0">
                <a:solidFill>
                  <a:schemeClr val="bg1"/>
                </a:solidFill>
              </a:rPr>
              <a:t>'</a:t>
            </a:r>
            <a:endParaRPr lang="en-US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F[w] = </a:t>
            </a:r>
            <a:r>
              <a:rPr lang="en-US" dirty="0" smtClean="0">
                <a:solidFill>
                  <a:schemeClr val="bg1"/>
                </a:solidFill>
              </a:rPr>
              <a:t>F[A']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w = A' w'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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F[A']</a:t>
            </a:r>
            <a:endParaRPr lang="en-US" dirty="0" smtClean="0">
              <a:solidFill>
                <a:schemeClr val="bg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F[w] = (F[A'] </a:t>
            </a:r>
            <a:r>
              <a:rPr lang="ru-RU" dirty="0">
                <a:solidFill>
                  <a:schemeClr val="bg1"/>
                </a:solidFill>
              </a:rPr>
              <a:t>\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})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F[w</a:t>
            </a:r>
            <a:r>
              <a:rPr lang="en-US" dirty="0" smtClean="0">
                <a:solidFill>
                  <a:schemeClr val="bg1"/>
                </a:solidFill>
              </a:rPr>
              <a:t>']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w = A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'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w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'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F[A']</a:t>
            </a:r>
            <a:endParaRPr lang="en-US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w' </a:t>
            </a: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то </a:t>
            </a:r>
            <a:r>
              <a:rPr lang="en-US" dirty="0">
                <a:solidFill>
                  <a:schemeClr val="bg1"/>
                </a:solidFill>
              </a:rPr>
              <a:t>F[w] = </a:t>
            </a:r>
            <a:r>
              <a:rPr lang="en-US" dirty="0" smtClean="0">
                <a:solidFill>
                  <a:schemeClr val="bg1"/>
                </a:solidFill>
              </a:rPr>
              <a:t>F[A'], </a:t>
            </a:r>
            <a:r>
              <a:rPr lang="ru-RU" dirty="0" smtClean="0">
                <a:solidFill>
                  <a:schemeClr val="bg1"/>
                </a:solidFill>
              </a:rPr>
              <a:t>т.к.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en-US" dirty="0">
                <a:solidFill>
                  <a:schemeClr val="bg1"/>
                </a:solidFill>
              </a:rPr>
              <a:t>F[w</a:t>
            </a:r>
            <a:r>
              <a:rPr lang="en-US" dirty="0" smtClean="0">
                <a:solidFill>
                  <a:schemeClr val="bg1"/>
                </a:solidFill>
              </a:rPr>
              <a:t>'] </a:t>
            </a:r>
            <a:r>
              <a:rPr lang="ru-RU" dirty="0" smtClean="0">
                <a:solidFill>
                  <a:schemeClr val="bg1"/>
                </a:solidFill>
              </a:rPr>
              <a:t>вычисляем с помощью 1-3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F[A] = </a:t>
            </a:r>
            <a:r>
              <a:rPr lang="en-US" dirty="0">
                <a:solidFill>
                  <a:schemeClr val="bg1"/>
                </a:solidFill>
              </a:rPr>
              <a:t>F[A]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F[w]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словаря </a:t>
            </a:r>
            <a:r>
              <a:rPr lang="en-US" dirty="0" smtClean="0"/>
              <a:t>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F[A</a:t>
            </a:r>
            <a:r>
              <a:rPr lang="en-US" dirty="0" smtClean="0"/>
              <a:t>] = {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каждого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нетерминала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dirty="0" smtClean="0"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dirty="0"/>
              <a:t>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}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пока </a:t>
            </a:r>
            <a:r>
              <a:rPr lang="ru-RU" dirty="0" smtClean="0">
                <a:solidFill>
                  <a:schemeClr val="bg1"/>
                </a:solidFill>
              </a:rPr>
              <a:t>словарь </a:t>
            </a:r>
            <a:r>
              <a:rPr lang="en-US" dirty="0" smtClean="0">
                <a:solidFill>
                  <a:schemeClr val="bg1"/>
                </a:solidFill>
              </a:rPr>
              <a:t>F </a:t>
            </a:r>
            <a:r>
              <a:rPr lang="ru-RU" dirty="0" smtClean="0">
                <a:solidFill>
                  <a:schemeClr val="bg1"/>
                </a:solidFill>
              </a:rPr>
              <a:t>меняется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правила </a:t>
            </a:r>
            <a:r>
              <a:rPr lang="en-US" dirty="0" smtClean="0">
                <a:solidFill>
                  <a:schemeClr val="bg1"/>
                </a:solidFill>
              </a:rPr>
              <a:t>A --&gt; </a:t>
            </a:r>
            <a:r>
              <a:rPr lang="en-US" dirty="0" smtClean="0">
                <a:solidFill>
                  <a:schemeClr val="bg1"/>
                </a:solidFill>
              </a:rPr>
              <a:t>w 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  <a:endParaRPr lang="en-US" dirty="0" smtClean="0">
              <a:solidFill>
                <a:schemeClr val="bg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F[w] =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{ a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}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w = a w</a:t>
            </a:r>
            <a:r>
              <a:rPr lang="en-US" dirty="0" smtClean="0">
                <a:solidFill>
                  <a:schemeClr val="bg1"/>
                </a:solidFill>
              </a:rPr>
              <a:t>'</a:t>
            </a:r>
            <a:endParaRPr lang="en-US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F[w] = </a:t>
            </a:r>
            <a:r>
              <a:rPr lang="en-US" dirty="0" smtClean="0">
                <a:solidFill>
                  <a:schemeClr val="bg1"/>
                </a:solidFill>
              </a:rPr>
              <a:t>F[A']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w = A' w'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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F[A']</a:t>
            </a:r>
            <a:endParaRPr lang="en-US" dirty="0" smtClean="0">
              <a:solidFill>
                <a:schemeClr val="bg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F[w] = (F[A'] </a:t>
            </a:r>
            <a:r>
              <a:rPr lang="ru-RU" dirty="0">
                <a:solidFill>
                  <a:schemeClr val="bg1"/>
                </a:solidFill>
              </a:rPr>
              <a:t>\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})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F[w</a:t>
            </a:r>
            <a:r>
              <a:rPr lang="en-US" dirty="0" smtClean="0">
                <a:solidFill>
                  <a:schemeClr val="bg1"/>
                </a:solidFill>
              </a:rPr>
              <a:t>']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w = A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'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w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'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F[A']</a:t>
            </a:r>
            <a:endParaRPr lang="en-US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w' </a:t>
            </a: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то </a:t>
            </a:r>
            <a:r>
              <a:rPr lang="en-US" dirty="0">
                <a:solidFill>
                  <a:schemeClr val="bg1"/>
                </a:solidFill>
              </a:rPr>
              <a:t>F[w] = </a:t>
            </a:r>
            <a:r>
              <a:rPr lang="en-US" dirty="0" smtClean="0">
                <a:solidFill>
                  <a:schemeClr val="bg1"/>
                </a:solidFill>
              </a:rPr>
              <a:t>F[A'], </a:t>
            </a:r>
            <a:r>
              <a:rPr lang="ru-RU" dirty="0" smtClean="0">
                <a:solidFill>
                  <a:schemeClr val="bg1"/>
                </a:solidFill>
              </a:rPr>
              <a:t>т.к.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en-US" dirty="0">
                <a:solidFill>
                  <a:schemeClr val="bg1"/>
                </a:solidFill>
              </a:rPr>
              <a:t>F[w</a:t>
            </a:r>
            <a:r>
              <a:rPr lang="en-US" dirty="0" smtClean="0">
                <a:solidFill>
                  <a:schemeClr val="bg1"/>
                </a:solidFill>
              </a:rPr>
              <a:t>'] </a:t>
            </a:r>
            <a:r>
              <a:rPr lang="ru-RU" dirty="0" smtClean="0">
                <a:solidFill>
                  <a:schemeClr val="bg1"/>
                </a:solidFill>
              </a:rPr>
              <a:t>вычисляем с помощью 1-3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F[A] = </a:t>
            </a:r>
            <a:r>
              <a:rPr lang="en-US" dirty="0">
                <a:solidFill>
                  <a:schemeClr val="bg1"/>
                </a:solidFill>
              </a:rPr>
              <a:t>F[A]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F[w]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словаря </a:t>
            </a:r>
            <a:r>
              <a:rPr lang="en-US" dirty="0" smtClean="0"/>
              <a:t>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F[A</a:t>
            </a:r>
            <a:r>
              <a:rPr lang="en-US" dirty="0" smtClean="0"/>
              <a:t>] = {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каждого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нетерминала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dirty="0" smtClean="0"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dirty="0"/>
              <a:t>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}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/>
              <a:t>пока </a:t>
            </a:r>
            <a:r>
              <a:rPr lang="ru-RU" dirty="0" smtClean="0"/>
              <a:t>словарь </a:t>
            </a:r>
            <a:r>
              <a:rPr lang="en-US" dirty="0" smtClean="0"/>
              <a:t>F </a:t>
            </a:r>
            <a:r>
              <a:rPr lang="ru-RU" dirty="0" smtClean="0"/>
              <a:t>меняется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правила </a:t>
            </a:r>
            <a:r>
              <a:rPr lang="en-US" dirty="0" smtClean="0">
                <a:solidFill>
                  <a:schemeClr val="bg1"/>
                </a:solidFill>
              </a:rPr>
              <a:t>A --&gt; </a:t>
            </a:r>
            <a:r>
              <a:rPr lang="en-US" dirty="0" smtClean="0">
                <a:solidFill>
                  <a:schemeClr val="bg1"/>
                </a:solidFill>
              </a:rPr>
              <a:t>w 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  <a:endParaRPr lang="en-US" dirty="0" smtClean="0">
              <a:solidFill>
                <a:schemeClr val="bg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F[w] =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{ a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}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w = a w</a:t>
            </a:r>
            <a:r>
              <a:rPr lang="en-US" dirty="0" smtClean="0">
                <a:solidFill>
                  <a:schemeClr val="bg1"/>
                </a:solidFill>
              </a:rPr>
              <a:t>'</a:t>
            </a:r>
            <a:endParaRPr lang="en-US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F[w] = </a:t>
            </a:r>
            <a:r>
              <a:rPr lang="en-US" dirty="0" smtClean="0">
                <a:solidFill>
                  <a:schemeClr val="bg1"/>
                </a:solidFill>
              </a:rPr>
              <a:t>F[A']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w = A' w'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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F[A']</a:t>
            </a:r>
            <a:endParaRPr lang="en-US" dirty="0" smtClean="0">
              <a:solidFill>
                <a:schemeClr val="bg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F[w] = (F[A'] </a:t>
            </a:r>
            <a:r>
              <a:rPr lang="ru-RU" dirty="0">
                <a:solidFill>
                  <a:schemeClr val="bg1"/>
                </a:solidFill>
              </a:rPr>
              <a:t>\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})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F[w</a:t>
            </a:r>
            <a:r>
              <a:rPr lang="en-US" dirty="0" smtClean="0">
                <a:solidFill>
                  <a:schemeClr val="bg1"/>
                </a:solidFill>
              </a:rPr>
              <a:t>']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w = A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'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w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'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F[A']</a:t>
            </a:r>
            <a:endParaRPr lang="en-US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w' </a:t>
            </a: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то </a:t>
            </a:r>
            <a:r>
              <a:rPr lang="en-US" dirty="0">
                <a:solidFill>
                  <a:schemeClr val="bg1"/>
                </a:solidFill>
              </a:rPr>
              <a:t>F[w] = </a:t>
            </a:r>
            <a:r>
              <a:rPr lang="en-US" dirty="0" smtClean="0">
                <a:solidFill>
                  <a:schemeClr val="bg1"/>
                </a:solidFill>
              </a:rPr>
              <a:t>F[A'], </a:t>
            </a:r>
            <a:r>
              <a:rPr lang="ru-RU" dirty="0" smtClean="0">
                <a:solidFill>
                  <a:schemeClr val="bg1"/>
                </a:solidFill>
              </a:rPr>
              <a:t>т.к.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en-US" dirty="0">
                <a:solidFill>
                  <a:schemeClr val="bg1"/>
                </a:solidFill>
              </a:rPr>
              <a:t>F[w</a:t>
            </a:r>
            <a:r>
              <a:rPr lang="en-US" dirty="0" smtClean="0">
                <a:solidFill>
                  <a:schemeClr val="bg1"/>
                </a:solidFill>
              </a:rPr>
              <a:t>'] </a:t>
            </a:r>
            <a:r>
              <a:rPr lang="ru-RU" dirty="0" smtClean="0">
                <a:solidFill>
                  <a:schemeClr val="bg1"/>
                </a:solidFill>
              </a:rPr>
              <a:t>вычисляем с помощью 1-3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F[A] = </a:t>
            </a:r>
            <a:r>
              <a:rPr lang="en-US" dirty="0">
                <a:solidFill>
                  <a:schemeClr val="bg1"/>
                </a:solidFill>
              </a:rPr>
              <a:t>F[A]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F[w]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словаря </a:t>
            </a:r>
            <a:r>
              <a:rPr lang="en-US" dirty="0" smtClean="0"/>
              <a:t>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F[A</a:t>
            </a:r>
            <a:r>
              <a:rPr lang="en-US" dirty="0" smtClean="0"/>
              <a:t>] = {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каждого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нетерминала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dirty="0" smtClean="0"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dirty="0"/>
              <a:t>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}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/>
              <a:t>пока </a:t>
            </a:r>
            <a:r>
              <a:rPr lang="ru-RU" dirty="0" smtClean="0"/>
              <a:t>словарь </a:t>
            </a:r>
            <a:r>
              <a:rPr lang="en-US" dirty="0" smtClean="0"/>
              <a:t>F </a:t>
            </a:r>
            <a:r>
              <a:rPr lang="ru-RU" dirty="0" smtClean="0"/>
              <a:t>меняется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ru-RU" dirty="0" smtClean="0"/>
              <a:t>для каждого правила </a:t>
            </a:r>
            <a:r>
              <a:rPr lang="en-US" dirty="0" smtClean="0"/>
              <a:t>A --&gt; </a:t>
            </a:r>
            <a:r>
              <a:rPr lang="en-US" dirty="0" smtClean="0"/>
              <a:t>w </a:t>
            </a:r>
            <a:r>
              <a:rPr lang="ru-RU" dirty="0" smtClean="0"/>
              <a:t>: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F[w] =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{ a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}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w = a w</a:t>
            </a:r>
            <a:r>
              <a:rPr lang="en-US" dirty="0" smtClean="0">
                <a:solidFill>
                  <a:schemeClr val="bg1"/>
                </a:solidFill>
              </a:rPr>
              <a:t>'</a:t>
            </a:r>
            <a:endParaRPr lang="en-US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F[w] = </a:t>
            </a:r>
            <a:r>
              <a:rPr lang="en-US" dirty="0" smtClean="0">
                <a:solidFill>
                  <a:schemeClr val="bg1"/>
                </a:solidFill>
              </a:rPr>
              <a:t>F[A']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w = A' w'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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F[A']</a:t>
            </a:r>
            <a:endParaRPr lang="en-US" dirty="0" smtClean="0">
              <a:solidFill>
                <a:schemeClr val="bg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F[w] = (F[A'] </a:t>
            </a:r>
            <a:r>
              <a:rPr lang="ru-RU" dirty="0">
                <a:solidFill>
                  <a:schemeClr val="bg1"/>
                </a:solidFill>
              </a:rPr>
              <a:t>\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})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F[w</a:t>
            </a:r>
            <a:r>
              <a:rPr lang="en-US" dirty="0" smtClean="0">
                <a:solidFill>
                  <a:schemeClr val="bg1"/>
                </a:solidFill>
              </a:rPr>
              <a:t>']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w = A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'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w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'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F[A']</a:t>
            </a:r>
            <a:endParaRPr lang="en-US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w' </a:t>
            </a: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то </a:t>
            </a:r>
            <a:r>
              <a:rPr lang="en-US" dirty="0">
                <a:solidFill>
                  <a:schemeClr val="bg1"/>
                </a:solidFill>
              </a:rPr>
              <a:t>F[w] = </a:t>
            </a:r>
            <a:r>
              <a:rPr lang="en-US" dirty="0" smtClean="0">
                <a:solidFill>
                  <a:schemeClr val="bg1"/>
                </a:solidFill>
              </a:rPr>
              <a:t>F[A'], </a:t>
            </a:r>
            <a:r>
              <a:rPr lang="ru-RU" dirty="0" smtClean="0">
                <a:solidFill>
                  <a:schemeClr val="bg1"/>
                </a:solidFill>
              </a:rPr>
              <a:t>т.к.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en-US" dirty="0">
                <a:solidFill>
                  <a:schemeClr val="bg1"/>
                </a:solidFill>
              </a:rPr>
              <a:t>F[w</a:t>
            </a:r>
            <a:r>
              <a:rPr lang="en-US" dirty="0" smtClean="0">
                <a:solidFill>
                  <a:schemeClr val="bg1"/>
                </a:solidFill>
              </a:rPr>
              <a:t>'] </a:t>
            </a:r>
            <a:r>
              <a:rPr lang="ru-RU" dirty="0" smtClean="0">
                <a:solidFill>
                  <a:schemeClr val="bg1"/>
                </a:solidFill>
              </a:rPr>
              <a:t>вычисляем с помощью 1-3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F[A] = </a:t>
            </a:r>
            <a:r>
              <a:rPr lang="en-US" dirty="0">
                <a:solidFill>
                  <a:schemeClr val="bg1"/>
                </a:solidFill>
              </a:rPr>
              <a:t>F[A]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F[w]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1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ru-RU" dirty="0"/>
              <a:t>: описание записи целых чисел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ru-RU" dirty="0" smtClean="0"/>
              <a:t>цифра</a:t>
            </a:r>
            <a:r>
              <a:rPr lang="en-US" dirty="0" smtClean="0"/>
              <a:t>&gt;</a:t>
            </a:r>
            <a:r>
              <a:rPr lang="ru-RU" dirty="0" smtClean="0"/>
              <a:t> ::= 0|1|2|3|4|5|6|7|8|9</a:t>
            </a:r>
          </a:p>
          <a:p>
            <a:r>
              <a:rPr lang="en-US" dirty="0" smtClean="0"/>
              <a:t>&lt;</a:t>
            </a:r>
            <a:r>
              <a:rPr lang="ru-RU" dirty="0" smtClean="0"/>
              <a:t>знак</a:t>
            </a:r>
            <a:r>
              <a:rPr lang="en-US" dirty="0" smtClean="0"/>
              <a:t>&gt;</a:t>
            </a:r>
            <a:r>
              <a:rPr lang="ru-RU" dirty="0" smtClean="0"/>
              <a:t> ::= +|-|</a:t>
            </a:r>
          </a:p>
          <a:p>
            <a:r>
              <a:rPr lang="en-US" dirty="0" smtClean="0"/>
              <a:t>&lt;</a:t>
            </a:r>
            <a:r>
              <a:rPr lang="ru-RU" dirty="0" smtClean="0"/>
              <a:t>число без знака</a:t>
            </a:r>
            <a:r>
              <a:rPr lang="en-US" dirty="0" smtClean="0"/>
              <a:t>&gt;</a:t>
            </a:r>
            <a:r>
              <a:rPr lang="ru-RU" dirty="0" smtClean="0"/>
              <a:t> ::= </a:t>
            </a:r>
            <a:r>
              <a:rPr lang="en-US" dirty="0"/>
              <a:t>&lt;</a:t>
            </a:r>
            <a:r>
              <a:rPr lang="ru-RU" dirty="0"/>
              <a:t>цифра</a:t>
            </a:r>
            <a:r>
              <a:rPr lang="en-US" dirty="0" smtClean="0"/>
              <a:t>&gt;</a:t>
            </a:r>
            <a:r>
              <a:rPr lang="ru-RU" dirty="0" smtClean="0"/>
              <a:t>|</a:t>
            </a:r>
            <a:r>
              <a:rPr lang="en-US" dirty="0"/>
              <a:t> &lt;</a:t>
            </a:r>
            <a:r>
              <a:rPr lang="ru-RU" dirty="0"/>
              <a:t>цифра</a:t>
            </a:r>
            <a:r>
              <a:rPr lang="en-US" dirty="0"/>
              <a:t>&gt; </a:t>
            </a:r>
            <a:r>
              <a:rPr lang="en-US" dirty="0" smtClean="0"/>
              <a:t>&lt;</a:t>
            </a:r>
            <a:r>
              <a:rPr lang="ru-RU" dirty="0"/>
              <a:t>число без знака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&lt;</a:t>
            </a:r>
            <a:r>
              <a:rPr lang="ru-RU" dirty="0" smtClean="0"/>
              <a:t>число</a:t>
            </a:r>
            <a:r>
              <a:rPr lang="en-US" dirty="0" smtClean="0"/>
              <a:t>&gt;</a:t>
            </a:r>
            <a:r>
              <a:rPr lang="ru-RU" dirty="0" smtClean="0"/>
              <a:t> ::= </a:t>
            </a:r>
            <a:r>
              <a:rPr lang="en-US" dirty="0"/>
              <a:t>&lt;</a:t>
            </a:r>
            <a:r>
              <a:rPr lang="ru-RU" dirty="0"/>
              <a:t>знак</a:t>
            </a:r>
            <a:r>
              <a:rPr lang="en-US" dirty="0" smtClean="0"/>
              <a:t>&gt;</a:t>
            </a:r>
            <a:r>
              <a:rPr lang="en-US" dirty="0"/>
              <a:t> &lt;</a:t>
            </a:r>
            <a:r>
              <a:rPr lang="ru-RU" dirty="0"/>
              <a:t>число без знака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строк, которые описывает 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число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0, 1, ..., 9, +0, +1, ..., +9, -0, -1, ..., -9, 00, 01, ..., 09, +00, +01, ..., +09, -00, -01, ..., -09, ...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8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словаря </a:t>
            </a:r>
            <a:r>
              <a:rPr lang="en-US" dirty="0" smtClean="0"/>
              <a:t>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F[A</a:t>
            </a:r>
            <a:r>
              <a:rPr lang="en-US" dirty="0" smtClean="0"/>
              <a:t>] = {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каждого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нетерминала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dirty="0" smtClean="0"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dirty="0"/>
              <a:t>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}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/>
              <a:t>пока </a:t>
            </a:r>
            <a:r>
              <a:rPr lang="ru-RU" dirty="0" smtClean="0"/>
              <a:t>словарь </a:t>
            </a:r>
            <a:r>
              <a:rPr lang="en-US" dirty="0" smtClean="0"/>
              <a:t>F </a:t>
            </a:r>
            <a:r>
              <a:rPr lang="ru-RU" dirty="0" smtClean="0"/>
              <a:t>меняется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ru-RU" dirty="0" smtClean="0"/>
              <a:t>для каждого правила </a:t>
            </a:r>
            <a:r>
              <a:rPr lang="en-US" dirty="0" smtClean="0"/>
              <a:t>A --&gt; </a:t>
            </a:r>
            <a:r>
              <a:rPr lang="en-US" dirty="0" smtClean="0"/>
              <a:t>w </a:t>
            </a:r>
            <a:r>
              <a:rPr lang="ru-RU" dirty="0" smtClean="0"/>
              <a:t>: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F[w] = </a:t>
            </a:r>
            <a:r>
              <a:rPr lang="en-US" dirty="0">
                <a:sym typeface="Symbol" panose="05050102010706020507" pitchFamily="18" charset="2"/>
              </a:rPr>
              <a:t>{ a 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/>
              <a:t>если </a:t>
            </a:r>
            <a:r>
              <a:rPr lang="en-US" dirty="0" smtClean="0"/>
              <a:t>w = a w</a:t>
            </a:r>
            <a:r>
              <a:rPr lang="en-US" dirty="0" smtClean="0"/>
              <a:t>'</a:t>
            </a:r>
            <a:endParaRPr lang="en-US" dirty="0" smtClean="0"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F[w] = </a:t>
            </a:r>
            <a:r>
              <a:rPr lang="en-US" dirty="0" smtClean="0">
                <a:solidFill>
                  <a:schemeClr val="bg1"/>
                </a:solidFill>
              </a:rPr>
              <a:t>F[A']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w = A' w'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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F[A']</a:t>
            </a:r>
            <a:endParaRPr lang="en-US" dirty="0" smtClean="0">
              <a:solidFill>
                <a:schemeClr val="bg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F[w] = (F[A'] </a:t>
            </a:r>
            <a:r>
              <a:rPr lang="ru-RU" dirty="0">
                <a:solidFill>
                  <a:schemeClr val="bg1"/>
                </a:solidFill>
              </a:rPr>
              <a:t>\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})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F[w</a:t>
            </a:r>
            <a:r>
              <a:rPr lang="en-US" dirty="0" smtClean="0">
                <a:solidFill>
                  <a:schemeClr val="bg1"/>
                </a:solidFill>
              </a:rPr>
              <a:t>']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w = A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'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w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'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F[A']</a:t>
            </a:r>
            <a:endParaRPr lang="en-US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w' </a:t>
            </a: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то </a:t>
            </a:r>
            <a:r>
              <a:rPr lang="en-US" dirty="0">
                <a:solidFill>
                  <a:schemeClr val="bg1"/>
                </a:solidFill>
              </a:rPr>
              <a:t>F[w] = </a:t>
            </a:r>
            <a:r>
              <a:rPr lang="en-US" dirty="0" smtClean="0">
                <a:solidFill>
                  <a:schemeClr val="bg1"/>
                </a:solidFill>
              </a:rPr>
              <a:t>F[A'], </a:t>
            </a:r>
            <a:r>
              <a:rPr lang="ru-RU" dirty="0" smtClean="0">
                <a:solidFill>
                  <a:schemeClr val="bg1"/>
                </a:solidFill>
              </a:rPr>
              <a:t>т.к.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en-US" dirty="0">
                <a:solidFill>
                  <a:schemeClr val="bg1"/>
                </a:solidFill>
              </a:rPr>
              <a:t>F[w</a:t>
            </a:r>
            <a:r>
              <a:rPr lang="en-US" dirty="0" smtClean="0">
                <a:solidFill>
                  <a:schemeClr val="bg1"/>
                </a:solidFill>
              </a:rPr>
              <a:t>'] </a:t>
            </a:r>
            <a:r>
              <a:rPr lang="ru-RU" dirty="0" smtClean="0">
                <a:solidFill>
                  <a:schemeClr val="bg1"/>
                </a:solidFill>
              </a:rPr>
              <a:t>вычисляем с помощью 1-3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F[A] = </a:t>
            </a:r>
            <a:r>
              <a:rPr lang="en-US" dirty="0">
                <a:solidFill>
                  <a:schemeClr val="bg1"/>
                </a:solidFill>
              </a:rPr>
              <a:t>F[A]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F[w]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5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словаря </a:t>
            </a:r>
            <a:r>
              <a:rPr lang="en-US" dirty="0" smtClean="0"/>
              <a:t>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F[A</a:t>
            </a:r>
            <a:r>
              <a:rPr lang="en-US" dirty="0" smtClean="0"/>
              <a:t>] = {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каждого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нетерминала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dirty="0" smtClean="0"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dirty="0"/>
              <a:t>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}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/>
              <a:t>пока </a:t>
            </a:r>
            <a:r>
              <a:rPr lang="ru-RU" dirty="0" smtClean="0"/>
              <a:t>словарь </a:t>
            </a:r>
            <a:r>
              <a:rPr lang="en-US" dirty="0" smtClean="0"/>
              <a:t>F </a:t>
            </a:r>
            <a:r>
              <a:rPr lang="ru-RU" dirty="0" smtClean="0"/>
              <a:t>меняется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ru-RU" dirty="0" smtClean="0"/>
              <a:t>для каждого правила </a:t>
            </a:r>
            <a:r>
              <a:rPr lang="en-US" dirty="0" smtClean="0"/>
              <a:t>A --&gt; </a:t>
            </a:r>
            <a:r>
              <a:rPr lang="en-US" dirty="0" smtClean="0"/>
              <a:t>w </a:t>
            </a:r>
            <a:r>
              <a:rPr lang="ru-RU" dirty="0" smtClean="0"/>
              <a:t>: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F[w] = </a:t>
            </a:r>
            <a:r>
              <a:rPr lang="en-US" dirty="0">
                <a:sym typeface="Symbol" panose="05050102010706020507" pitchFamily="18" charset="2"/>
              </a:rPr>
              <a:t>{ a 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/>
              <a:t>если </a:t>
            </a:r>
            <a:r>
              <a:rPr lang="en-US" dirty="0" smtClean="0"/>
              <a:t>w = a w</a:t>
            </a:r>
            <a:r>
              <a:rPr lang="en-US" dirty="0" smtClean="0"/>
              <a:t>'</a:t>
            </a:r>
            <a:endParaRPr lang="en-US" dirty="0" smtClean="0"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F[w] = </a:t>
            </a:r>
            <a:r>
              <a:rPr lang="en-US" dirty="0" smtClean="0"/>
              <a:t>F[A']</a:t>
            </a:r>
            <a:r>
              <a:rPr lang="ru-RU" dirty="0" smtClean="0"/>
              <a:t>, </a:t>
            </a:r>
            <a:r>
              <a:rPr lang="ru-RU" dirty="0" smtClean="0">
                <a:sym typeface="Symbol" panose="05050102010706020507" pitchFamily="18" charset="2"/>
              </a:rPr>
              <a:t>если </a:t>
            </a:r>
            <a:r>
              <a:rPr lang="en-US" dirty="0" smtClean="0">
                <a:sym typeface="Symbol" panose="05050102010706020507" pitchFamily="18" charset="2"/>
              </a:rPr>
              <a:t>w = A' w' </a:t>
            </a:r>
            <a:r>
              <a:rPr lang="ru-RU" dirty="0" smtClean="0">
                <a:sym typeface="Symbol" panose="05050102010706020507" pitchFamily="18" charset="2"/>
              </a:rPr>
              <a:t>и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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F[A']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F[w] = (F[A'] </a:t>
            </a:r>
            <a:r>
              <a:rPr lang="ru-RU" dirty="0">
                <a:solidFill>
                  <a:schemeClr val="bg1"/>
                </a:solidFill>
              </a:rPr>
              <a:t>\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})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F[w</a:t>
            </a:r>
            <a:r>
              <a:rPr lang="en-US" dirty="0" smtClean="0">
                <a:solidFill>
                  <a:schemeClr val="bg1"/>
                </a:solidFill>
              </a:rPr>
              <a:t>']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w = A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'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w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'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F[A']</a:t>
            </a:r>
            <a:endParaRPr lang="en-US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w' </a:t>
            </a: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то </a:t>
            </a:r>
            <a:r>
              <a:rPr lang="en-US" dirty="0">
                <a:solidFill>
                  <a:schemeClr val="bg1"/>
                </a:solidFill>
              </a:rPr>
              <a:t>F[w] = </a:t>
            </a:r>
            <a:r>
              <a:rPr lang="en-US" dirty="0" smtClean="0">
                <a:solidFill>
                  <a:schemeClr val="bg1"/>
                </a:solidFill>
              </a:rPr>
              <a:t>F[A'], </a:t>
            </a:r>
            <a:r>
              <a:rPr lang="ru-RU" dirty="0" smtClean="0">
                <a:solidFill>
                  <a:schemeClr val="bg1"/>
                </a:solidFill>
              </a:rPr>
              <a:t>т.к.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en-US" dirty="0">
                <a:solidFill>
                  <a:schemeClr val="bg1"/>
                </a:solidFill>
              </a:rPr>
              <a:t>F[w</a:t>
            </a:r>
            <a:r>
              <a:rPr lang="en-US" dirty="0" smtClean="0">
                <a:solidFill>
                  <a:schemeClr val="bg1"/>
                </a:solidFill>
              </a:rPr>
              <a:t>'] </a:t>
            </a:r>
            <a:r>
              <a:rPr lang="ru-RU" dirty="0" smtClean="0">
                <a:solidFill>
                  <a:schemeClr val="bg1"/>
                </a:solidFill>
              </a:rPr>
              <a:t>вычисляем с помощью 1-3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F[A] = </a:t>
            </a:r>
            <a:r>
              <a:rPr lang="en-US" dirty="0">
                <a:solidFill>
                  <a:schemeClr val="bg1"/>
                </a:solidFill>
              </a:rPr>
              <a:t>F[A]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F[w]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словаря </a:t>
            </a:r>
            <a:r>
              <a:rPr lang="en-US" dirty="0" smtClean="0"/>
              <a:t>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F[A</a:t>
            </a:r>
            <a:r>
              <a:rPr lang="en-US" dirty="0" smtClean="0"/>
              <a:t>] = {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каждого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нетерминала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dirty="0" smtClean="0"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dirty="0"/>
              <a:t>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}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/>
              <a:t>пока </a:t>
            </a:r>
            <a:r>
              <a:rPr lang="ru-RU" dirty="0" smtClean="0"/>
              <a:t>словарь </a:t>
            </a:r>
            <a:r>
              <a:rPr lang="en-US" dirty="0" smtClean="0"/>
              <a:t>F </a:t>
            </a:r>
            <a:r>
              <a:rPr lang="ru-RU" dirty="0" smtClean="0"/>
              <a:t>меняется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ru-RU" dirty="0" smtClean="0"/>
              <a:t>для каждого правила </a:t>
            </a:r>
            <a:r>
              <a:rPr lang="en-US" dirty="0" smtClean="0"/>
              <a:t>A --&gt; </a:t>
            </a:r>
            <a:r>
              <a:rPr lang="en-US" dirty="0" smtClean="0"/>
              <a:t>w </a:t>
            </a:r>
            <a:r>
              <a:rPr lang="ru-RU" dirty="0" smtClean="0"/>
              <a:t>: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F[w] = </a:t>
            </a:r>
            <a:r>
              <a:rPr lang="en-US" dirty="0">
                <a:sym typeface="Symbol" panose="05050102010706020507" pitchFamily="18" charset="2"/>
              </a:rPr>
              <a:t>{ a 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/>
              <a:t>если </a:t>
            </a:r>
            <a:r>
              <a:rPr lang="en-US" dirty="0" smtClean="0"/>
              <a:t>w = a w</a:t>
            </a:r>
            <a:r>
              <a:rPr lang="en-US" dirty="0" smtClean="0"/>
              <a:t>'</a:t>
            </a:r>
            <a:endParaRPr lang="en-US" dirty="0" smtClean="0"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F[w] = </a:t>
            </a:r>
            <a:r>
              <a:rPr lang="en-US" dirty="0" smtClean="0"/>
              <a:t>F[A']</a:t>
            </a:r>
            <a:r>
              <a:rPr lang="ru-RU" dirty="0" smtClean="0"/>
              <a:t>, </a:t>
            </a:r>
            <a:r>
              <a:rPr lang="ru-RU" dirty="0" smtClean="0">
                <a:sym typeface="Symbol" panose="05050102010706020507" pitchFamily="18" charset="2"/>
              </a:rPr>
              <a:t>если </a:t>
            </a:r>
            <a:r>
              <a:rPr lang="en-US" dirty="0" smtClean="0">
                <a:sym typeface="Symbol" panose="05050102010706020507" pitchFamily="18" charset="2"/>
              </a:rPr>
              <a:t>w = A' w' </a:t>
            </a:r>
            <a:r>
              <a:rPr lang="ru-RU" dirty="0" smtClean="0">
                <a:sym typeface="Symbol" panose="05050102010706020507" pitchFamily="18" charset="2"/>
              </a:rPr>
              <a:t>и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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F[A']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F[w] = (F[A'] </a:t>
            </a:r>
            <a:r>
              <a:rPr lang="ru-RU" dirty="0"/>
              <a:t>\ </a:t>
            </a:r>
            <a:r>
              <a:rPr lang="en-US" dirty="0"/>
              <a:t>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}) </a:t>
            </a:r>
            <a:r>
              <a:rPr lang="en-US" dirty="0">
                <a:sym typeface="Symbol" panose="05050102010706020507" pitchFamily="18" charset="2"/>
              </a:rPr>
              <a:t> </a:t>
            </a:r>
            <a:r>
              <a:rPr lang="en-US" dirty="0"/>
              <a:t>F[w</a:t>
            </a:r>
            <a:r>
              <a:rPr lang="en-US" dirty="0" smtClean="0"/>
              <a:t>']</a:t>
            </a:r>
            <a:r>
              <a:rPr lang="ru-RU" dirty="0" smtClean="0"/>
              <a:t>, </a:t>
            </a:r>
            <a:r>
              <a:rPr lang="ru-RU" dirty="0" smtClean="0"/>
              <a:t>если </a:t>
            </a:r>
            <a:r>
              <a:rPr lang="en-US" dirty="0">
                <a:sym typeface="Symbol" panose="05050102010706020507" pitchFamily="18" charset="2"/>
              </a:rPr>
              <a:t>w = A</a:t>
            </a:r>
            <a:r>
              <a:rPr lang="en-US" dirty="0" smtClean="0">
                <a:sym typeface="Symbol" panose="05050102010706020507" pitchFamily="18" charset="2"/>
              </a:rPr>
              <a:t>' </a:t>
            </a:r>
            <a:r>
              <a:rPr lang="en-US" dirty="0" smtClean="0">
                <a:sym typeface="Symbol" panose="05050102010706020507" pitchFamily="18" charset="2"/>
              </a:rPr>
              <a:t>w</a:t>
            </a:r>
            <a:r>
              <a:rPr lang="en-US" dirty="0">
                <a:sym typeface="Symbol" panose="05050102010706020507" pitchFamily="18" charset="2"/>
              </a:rPr>
              <a:t>' </a:t>
            </a:r>
            <a:r>
              <a:rPr lang="ru-RU" dirty="0">
                <a:sym typeface="Symbol" panose="05050102010706020507" pitchFamily="18" charset="2"/>
              </a:rPr>
              <a:t>и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F[A']</a:t>
            </a:r>
            <a:endParaRPr lang="en-US" dirty="0" smtClean="0"/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w' </a:t>
            </a: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то </a:t>
            </a:r>
            <a:r>
              <a:rPr lang="en-US" dirty="0">
                <a:solidFill>
                  <a:schemeClr val="bg1"/>
                </a:solidFill>
              </a:rPr>
              <a:t>F[w] = </a:t>
            </a:r>
            <a:r>
              <a:rPr lang="en-US" dirty="0" smtClean="0">
                <a:solidFill>
                  <a:schemeClr val="bg1"/>
                </a:solidFill>
              </a:rPr>
              <a:t>F[A'], </a:t>
            </a:r>
            <a:r>
              <a:rPr lang="ru-RU" dirty="0" smtClean="0">
                <a:solidFill>
                  <a:schemeClr val="bg1"/>
                </a:solidFill>
              </a:rPr>
              <a:t>т.к.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en-US" dirty="0">
                <a:solidFill>
                  <a:schemeClr val="bg1"/>
                </a:solidFill>
              </a:rPr>
              <a:t>F[w</a:t>
            </a:r>
            <a:r>
              <a:rPr lang="en-US" dirty="0" smtClean="0">
                <a:solidFill>
                  <a:schemeClr val="bg1"/>
                </a:solidFill>
              </a:rPr>
              <a:t>'] </a:t>
            </a:r>
            <a:r>
              <a:rPr lang="ru-RU" dirty="0" smtClean="0">
                <a:solidFill>
                  <a:schemeClr val="bg1"/>
                </a:solidFill>
              </a:rPr>
              <a:t>вычисляем с помощью 1-3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F[A] = </a:t>
            </a:r>
            <a:r>
              <a:rPr lang="en-US" dirty="0">
                <a:solidFill>
                  <a:schemeClr val="bg1"/>
                </a:solidFill>
              </a:rPr>
              <a:t>F[A]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F[w]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словаря </a:t>
            </a:r>
            <a:r>
              <a:rPr lang="en-US" dirty="0" smtClean="0"/>
              <a:t>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F[A</a:t>
            </a:r>
            <a:r>
              <a:rPr lang="en-US" dirty="0" smtClean="0"/>
              <a:t>] = {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каждого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нетерминала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dirty="0" smtClean="0"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dirty="0"/>
              <a:t>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}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/>
              <a:t>пока </a:t>
            </a:r>
            <a:r>
              <a:rPr lang="ru-RU" dirty="0" smtClean="0"/>
              <a:t>словарь </a:t>
            </a:r>
            <a:r>
              <a:rPr lang="en-US" dirty="0" smtClean="0"/>
              <a:t>F </a:t>
            </a:r>
            <a:r>
              <a:rPr lang="ru-RU" dirty="0" smtClean="0"/>
              <a:t>меняется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ru-RU" dirty="0" smtClean="0"/>
              <a:t>для каждого правила </a:t>
            </a:r>
            <a:r>
              <a:rPr lang="en-US" dirty="0" smtClean="0"/>
              <a:t>A --&gt; </a:t>
            </a:r>
            <a:r>
              <a:rPr lang="en-US" dirty="0" smtClean="0"/>
              <a:t>w </a:t>
            </a:r>
            <a:r>
              <a:rPr lang="ru-RU" dirty="0" smtClean="0"/>
              <a:t>: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F[w] = </a:t>
            </a:r>
            <a:r>
              <a:rPr lang="en-US" dirty="0">
                <a:sym typeface="Symbol" panose="05050102010706020507" pitchFamily="18" charset="2"/>
              </a:rPr>
              <a:t>{ a 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/>
              <a:t>если </a:t>
            </a:r>
            <a:r>
              <a:rPr lang="en-US" dirty="0" smtClean="0"/>
              <a:t>w = a w</a:t>
            </a:r>
            <a:r>
              <a:rPr lang="en-US" dirty="0" smtClean="0"/>
              <a:t>'</a:t>
            </a:r>
            <a:endParaRPr lang="en-US" dirty="0" smtClean="0"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F[w] = </a:t>
            </a:r>
            <a:r>
              <a:rPr lang="en-US" dirty="0" smtClean="0"/>
              <a:t>F[A']</a:t>
            </a:r>
            <a:r>
              <a:rPr lang="ru-RU" dirty="0" smtClean="0"/>
              <a:t>, </a:t>
            </a:r>
            <a:r>
              <a:rPr lang="ru-RU" dirty="0" smtClean="0">
                <a:sym typeface="Symbol" panose="05050102010706020507" pitchFamily="18" charset="2"/>
              </a:rPr>
              <a:t>если </a:t>
            </a:r>
            <a:r>
              <a:rPr lang="en-US" dirty="0" smtClean="0">
                <a:sym typeface="Symbol" panose="05050102010706020507" pitchFamily="18" charset="2"/>
              </a:rPr>
              <a:t>w = A' w' </a:t>
            </a:r>
            <a:r>
              <a:rPr lang="ru-RU" dirty="0" smtClean="0">
                <a:sym typeface="Symbol" panose="05050102010706020507" pitchFamily="18" charset="2"/>
              </a:rPr>
              <a:t>и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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F[A']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F[w] = (F[A'] </a:t>
            </a:r>
            <a:r>
              <a:rPr lang="ru-RU" dirty="0"/>
              <a:t>\ </a:t>
            </a:r>
            <a:r>
              <a:rPr lang="en-US" dirty="0"/>
              <a:t>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}) </a:t>
            </a:r>
            <a:r>
              <a:rPr lang="en-US" dirty="0">
                <a:sym typeface="Symbol" panose="05050102010706020507" pitchFamily="18" charset="2"/>
              </a:rPr>
              <a:t> </a:t>
            </a:r>
            <a:r>
              <a:rPr lang="en-US" dirty="0"/>
              <a:t>F[w</a:t>
            </a:r>
            <a:r>
              <a:rPr lang="en-US" dirty="0" smtClean="0"/>
              <a:t>']</a:t>
            </a:r>
            <a:r>
              <a:rPr lang="ru-RU" dirty="0" smtClean="0"/>
              <a:t>, </a:t>
            </a:r>
            <a:r>
              <a:rPr lang="ru-RU" dirty="0" smtClean="0"/>
              <a:t>если </a:t>
            </a:r>
            <a:r>
              <a:rPr lang="en-US" dirty="0">
                <a:sym typeface="Symbol" panose="05050102010706020507" pitchFamily="18" charset="2"/>
              </a:rPr>
              <a:t>w = A</a:t>
            </a:r>
            <a:r>
              <a:rPr lang="en-US" dirty="0" smtClean="0">
                <a:sym typeface="Symbol" panose="05050102010706020507" pitchFamily="18" charset="2"/>
              </a:rPr>
              <a:t>' </a:t>
            </a:r>
            <a:r>
              <a:rPr lang="en-US" dirty="0" smtClean="0">
                <a:sym typeface="Symbol" panose="05050102010706020507" pitchFamily="18" charset="2"/>
              </a:rPr>
              <a:t>w</a:t>
            </a:r>
            <a:r>
              <a:rPr lang="en-US" dirty="0">
                <a:sym typeface="Symbol" panose="05050102010706020507" pitchFamily="18" charset="2"/>
              </a:rPr>
              <a:t>' </a:t>
            </a:r>
            <a:r>
              <a:rPr lang="ru-RU" dirty="0">
                <a:sym typeface="Symbol" panose="05050102010706020507" pitchFamily="18" charset="2"/>
              </a:rPr>
              <a:t>и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F[A']</a:t>
            </a:r>
            <a:endParaRPr lang="en-US" dirty="0" smtClean="0"/>
          </a:p>
          <a:p>
            <a:pPr lvl="3"/>
            <a:r>
              <a:rPr lang="ru-RU" dirty="0" smtClean="0"/>
              <a:t>если </a:t>
            </a:r>
            <a:r>
              <a:rPr lang="en-US" dirty="0" smtClean="0"/>
              <a:t>w' </a:t>
            </a:r>
            <a:r>
              <a:rPr lang="ru-RU" dirty="0" smtClean="0"/>
              <a:t>=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то </a:t>
            </a:r>
            <a:r>
              <a:rPr lang="en-US" dirty="0"/>
              <a:t>F[w] = </a:t>
            </a:r>
            <a:r>
              <a:rPr lang="en-US" dirty="0" smtClean="0"/>
              <a:t>F[A'], </a:t>
            </a:r>
            <a:r>
              <a:rPr lang="ru-RU" dirty="0" smtClean="0"/>
              <a:t>т.к.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US" dirty="0"/>
              <a:t>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lvl="3"/>
            <a:r>
              <a:rPr lang="en-US" dirty="0">
                <a:solidFill>
                  <a:schemeClr val="bg1"/>
                </a:solidFill>
              </a:rPr>
              <a:t>F[w</a:t>
            </a:r>
            <a:r>
              <a:rPr lang="en-US" dirty="0" smtClean="0">
                <a:solidFill>
                  <a:schemeClr val="bg1"/>
                </a:solidFill>
              </a:rPr>
              <a:t>'] </a:t>
            </a:r>
            <a:r>
              <a:rPr lang="ru-RU" dirty="0" smtClean="0">
                <a:solidFill>
                  <a:schemeClr val="bg1"/>
                </a:solidFill>
              </a:rPr>
              <a:t>вычисляем с помощью 1-3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F[A] = </a:t>
            </a:r>
            <a:r>
              <a:rPr lang="en-US" dirty="0">
                <a:solidFill>
                  <a:schemeClr val="bg1"/>
                </a:solidFill>
              </a:rPr>
              <a:t>F[A]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F[w]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словаря </a:t>
            </a:r>
            <a:r>
              <a:rPr lang="en-US" dirty="0" smtClean="0"/>
              <a:t>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F[A</a:t>
            </a:r>
            <a:r>
              <a:rPr lang="en-US" dirty="0" smtClean="0"/>
              <a:t>] = {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каждого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нетерминала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dirty="0" smtClean="0"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dirty="0"/>
              <a:t>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}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/>
              <a:t>пока </a:t>
            </a:r>
            <a:r>
              <a:rPr lang="ru-RU" dirty="0" smtClean="0"/>
              <a:t>словарь </a:t>
            </a:r>
            <a:r>
              <a:rPr lang="en-US" dirty="0" smtClean="0"/>
              <a:t>F </a:t>
            </a:r>
            <a:r>
              <a:rPr lang="ru-RU" dirty="0" smtClean="0"/>
              <a:t>меняется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ru-RU" dirty="0" smtClean="0"/>
              <a:t>для каждого правила </a:t>
            </a:r>
            <a:r>
              <a:rPr lang="en-US" dirty="0" smtClean="0"/>
              <a:t>A --&gt; </a:t>
            </a:r>
            <a:r>
              <a:rPr lang="en-US" dirty="0" smtClean="0"/>
              <a:t>w </a:t>
            </a:r>
            <a:r>
              <a:rPr lang="ru-RU" dirty="0" smtClean="0"/>
              <a:t>: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F[w] = </a:t>
            </a:r>
            <a:r>
              <a:rPr lang="en-US" dirty="0">
                <a:sym typeface="Symbol" panose="05050102010706020507" pitchFamily="18" charset="2"/>
              </a:rPr>
              <a:t>{ a 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/>
              <a:t>если </a:t>
            </a:r>
            <a:r>
              <a:rPr lang="en-US" dirty="0" smtClean="0"/>
              <a:t>w = a w</a:t>
            </a:r>
            <a:r>
              <a:rPr lang="en-US" dirty="0" smtClean="0"/>
              <a:t>'</a:t>
            </a:r>
            <a:endParaRPr lang="en-US" dirty="0" smtClean="0"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F[w] = </a:t>
            </a:r>
            <a:r>
              <a:rPr lang="en-US" dirty="0" smtClean="0"/>
              <a:t>F[A']</a:t>
            </a:r>
            <a:r>
              <a:rPr lang="ru-RU" dirty="0" smtClean="0"/>
              <a:t>, </a:t>
            </a:r>
            <a:r>
              <a:rPr lang="ru-RU" dirty="0" smtClean="0">
                <a:sym typeface="Symbol" panose="05050102010706020507" pitchFamily="18" charset="2"/>
              </a:rPr>
              <a:t>если </a:t>
            </a:r>
            <a:r>
              <a:rPr lang="en-US" dirty="0" smtClean="0">
                <a:sym typeface="Symbol" panose="05050102010706020507" pitchFamily="18" charset="2"/>
              </a:rPr>
              <a:t>w = A' w' </a:t>
            </a:r>
            <a:r>
              <a:rPr lang="ru-RU" dirty="0" smtClean="0">
                <a:sym typeface="Symbol" panose="05050102010706020507" pitchFamily="18" charset="2"/>
              </a:rPr>
              <a:t>и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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F[A']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F[w] = (F[A'] </a:t>
            </a:r>
            <a:r>
              <a:rPr lang="ru-RU" dirty="0"/>
              <a:t>\ </a:t>
            </a:r>
            <a:r>
              <a:rPr lang="en-US" dirty="0"/>
              <a:t>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}) </a:t>
            </a:r>
            <a:r>
              <a:rPr lang="en-US" dirty="0">
                <a:sym typeface="Symbol" panose="05050102010706020507" pitchFamily="18" charset="2"/>
              </a:rPr>
              <a:t> </a:t>
            </a:r>
            <a:r>
              <a:rPr lang="en-US" dirty="0"/>
              <a:t>F[w</a:t>
            </a:r>
            <a:r>
              <a:rPr lang="en-US" dirty="0" smtClean="0"/>
              <a:t>']</a:t>
            </a:r>
            <a:r>
              <a:rPr lang="ru-RU" dirty="0" smtClean="0"/>
              <a:t>, </a:t>
            </a:r>
            <a:r>
              <a:rPr lang="ru-RU" dirty="0" smtClean="0"/>
              <a:t>если </a:t>
            </a:r>
            <a:r>
              <a:rPr lang="en-US" dirty="0">
                <a:sym typeface="Symbol" panose="05050102010706020507" pitchFamily="18" charset="2"/>
              </a:rPr>
              <a:t>w = A</a:t>
            </a:r>
            <a:r>
              <a:rPr lang="en-US" dirty="0" smtClean="0">
                <a:sym typeface="Symbol" panose="05050102010706020507" pitchFamily="18" charset="2"/>
              </a:rPr>
              <a:t>' </a:t>
            </a:r>
            <a:r>
              <a:rPr lang="en-US" dirty="0" smtClean="0">
                <a:sym typeface="Symbol" panose="05050102010706020507" pitchFamily="18" charset="2"/>
              </a:rPr>
              <a:t>w</a:t>
            </a:r>
            <a:r>
              <a:rPr lang="en-US" dirty="0">
                <a:sym typeface="Symbol" panose="05050102010706020507" pitchFamily="18" charset="2"/>
              </a:rPr>
              <a:t>' </a:t>
            </a:r>
            <a:r>
              <a:rPr lang="ru-RU" dirty="0">
                <a:sym typeface="Symbol" panose="05050102010706020507" pitchFamily="18" charset="2"/>
              </a:rPr>
              <a:t>и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F[A']</a:t>
            </a:r>
            <a:endParaRPr lang="en-US" dirty="0" smtClean="0"/>
          </a:p>
          <a:p>
            <a:pPr lvl="3"/>
            <a:r>
              <a:rPr lang="ru-RU" dirty="0" smtClean="0"/>
              <a:t>если </a:t>
            </a:r>
            <a:r>
              <a:rPr lang="en-US" dirty="0" smtClean="0"/>
              <a:t>w' </a:t>
            </a:r>
            <a:r>
              <a:rPr lang="ru-RU" dirty="0" smtClean="0"/>
              <a:t>=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то </a:t>
            </a:r>
            <a:r>
              <a:rPr lang="en-US" dirty="0"/>
              <a:t>F[w] = </a:t>
            </a:r>
            <a:r>
              <a:rPr lang="en-US" dirty="0" smtClean="0"/>
              <a:t>F[A'], </a:t>
            </a:r>
            <a:r>
              <a:rPr lang="ru-RU" dirty="0" smtClean="0"/>
              <a:t>т.к.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US" dirty="0"/>
              <a:t>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lvl="3"/>
            <a:r>
              <a:rPr lang="en-US" dirty="0"/>
              <a:t>F[w</a:t>
            </a:r>
            <a:r>
              <a:rPr lang="en-US" dirty="0" smtClean="0"/>
              <a:t>'] </a:t>
            </a:r>
            <a:r>
              <a:rPr lang="ru-RU" dirty="0" smtClean="0"/>
              <a:t>вычисляем с помощью 1-3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F[A] = </a:t>
            </a:r>
            <a:r>
              <a:rPr lang="en-US" dirty="0">
                <a:solidFill>
                  <a:schemeClr val="bg1"/>
                </a:solidFill>
              </a:rPr>
              <a:t>F[A]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F[w]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словаря </a:t>
            </a:r>
            <a:r>
              <a:rPr lang="en-US" dirty="0" smtClean="0"/>
              <a:t>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F[A</a:t>
            </a:r>
            <a:r>
              <a:rPr lang="en-US" dirty="0" smtClean="0"/>
              <a:t>] = {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каждого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нетерминала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dirty="0" smtClean="0"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dirty="0"/>
              <a:t>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}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/>
              <a:t>пока </a:t>
            </a:r>
            <a:r>
              <a:rPr lang="ru-RU" dirty="0" smtClean="0"/>
              <a:t>словарь </a:t>
            </a:r>
            <a:r>
              <a:rPr lang="en-US" dirty="0" smtClean="0"/>
              <a:t>F </a:t>
            </a:r>
            <a:r>
              <a:rPr lang="ru-RU" dirty="0" smtClean="0"/>
              <a:t>меняется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ru-RU" dirty="0" smtClean="0"/>
              <a:t>для каждого правила </a:t>
            </a:r>
            <a:r>
              <a:rPr lang="en-US" dirty="0" smtClean="0"/>
              <a:t>A --&gt; </a:t>
            </a:r>
            <a:r>
              <a:rPr lang="en-US" dirty="0" smtClean="0"/>
              <a:t>w </a:t>
            </a:r>
            <a:r>
              <a:rPr lang="ru-RU" dirty="0" smtClean="0"/>
              <a:t>: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F[w] = </a:t>
            </a:r>
            <a:r>
              <a:rPr lang="en-US" dirty="0">
                <a:sym typeface="Symbol" panose="05050102010706020507" pitchFamily="18" charset="2"/>
              </a:rPr>
              <a:t>{ a 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/>
              <a:t>если </a:t>
            </a:r>
            <a:r>
              <a:rPr lang="en-US" dirty="0" smtClean="0"/>
              <a:t>w = a w</a:t>
            </a:r>
            <a:r>
              <a:rPr lang="en-US" dirty="0" smtClean="0"/>
              <a:t>'</a:t>
            </a:r>
            <a:endParaRPr lang="en-US" dirty="0" smtClean="0"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F[w] = </a:t>
            </a:r>
            <a:r>
              <a:rPr lang="en-US" dirty="0" smtClean="0"/>
              <a:t>F[A']</a:t>
            </a:r>
            <a:r>
              <a:rPr lang="ru-RU" dirty="0" smtClean="0"/>
              <a:t>, </a:t>
            </a:r>
            <a:r>
              <a:rPr lang="ru-RU" dirty="0" smtClean="0">
                <a:sym typeface="Symbol" panose="05050102010706020507" pitchFamily="18" charset="2"/>
              </a:rPr>
              <a:t>если </a:t>
            </a:r>
            <a:r>
              <a:rPr lang="en-US" dirty="0" smtClean="0">
                <a:sym typeface="Symbol" panose="05050102010706020507" pitchFamily="18" charset="2"/>
              </a:rPr>
              <a:t>w = A' w' </a:t>
            </a:r>
            <a:r>
              <a:rPr lang="ru-RU" dirty="0" smtClean="0">
                <a:sym typeface="Symbol" panose="05050102010706020507" pitchFamily="18" charset="2"/>
              </a:rPr>
              <a:t>и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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F[A']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F[w] = (F[A'] </a:t>
            </a:r>
            <a:r>
              <a:rPr lang="ru-RU" dirty="0"/>
              <a:t>\ </a:t>
            </a:r>
            <a:r>
              <a:rPr lang="en-US" dirty="0"/>
              <a:t>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}) </a:t>
            </a:r>
            <a:r>
              <a:rPr lang="en-US" dirty="0">
                <a:sym typeface="Symbol" panose="05050102010706020507" pitchFamily="18" charset="2"/>
              </a:rPr>
              <a:t> </a:t>
            </a:r>
            <a:r>
              <a:rPr lang="en-US" dirty="0"/>
              <a:t>F[w</a:t>
            </a:r>
            <a:r>
              <a:rPr lang="en-US" dirty="0" smtClean="0"/>
              <a:t>']</a:t>
            </a:r>
            <a:r>
              <a:rPr lang="ru-RU" dirty="0" smtClean="0"/>
              <a:t>, </a:t>
            </a:r>
            <a:r>
              <a:rPr lang="ru-RU" dirty="0" smtClean="0"/>
              <a:t>если </a:t>
            </a:r>
            <a:r>
              <a:rPr lang="en-US" dirty="0">
                <a:sym typeface="Symbol" panose="05050102010706020507" pitchFamily="18" charset="2"/>
              </a:rPr>
              <a:t>w = A</a:t>
            </a:r>
            <a:r>
              <a:rPr lang="en-US" dirty="0" smtClean="0">
                <a:sym typeface="Symbol" panose="05050102010706020507" pitchFamily="18" charset="2"/>
              </a:rPr>
              <a:t>' </a:t>
            </a:r>
            <a:r>
              <a:rPr lang="en-US" dirty="0" smtClean="0">
                <a:sym typeface="Symbol" panose="05050102010706020507" pitchFamily="18" charset="2"/>
              </a:rPr>
              <a:t>w</a:t>
            </a:r>
            <a:r>
              <a:rPr lang="en-US" dirty="0">
                <a:sym typeface="Symbol" panose="05050102010706020507" pitchFamily="18" charset="2"/>
              </a:rPr>
              <a:t>' </a:t>
            </a:r>
            <a:r>
              <a:rPr lang="ru-RU" dirty="0">
                <a:sym typeface="Symbol" panose="05050102010706020507" pitchFamily="18" charset="2"/>
              </a:rPr>
              <a:t>и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F[A']</a:t>
            </a:r>
            <a:endParaRPr lang="en-US" dirty="0" smtClean="0"/>
          </a:p>
          <a:p>
            <a:pPr lvl="3"/>
            <a:r>
              <a:rPr lang="ru-RU" dirty="0" smtClean="0"/>
              <a:t>если </a:t>
            </a:r>
            <a:r>
              <a:rPr lang="en-US" dirty="0" smtClean="0"/>
              <a:t>w' </a:t>
            </a:r>
            <a:r>
              <a:rPr lang="ru-RU" dirty="0" smtClean="0"/>
              <a:t>=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то </a:t>
            </a:r>
            <a:r>
              <a:rPr lang="en-US" dirty="0"/>
              <a:t>F[w] = </a:t>
            </a:r>
            <a:r>
              <a:rPr lang="en-US" dirty="0" smtClean="0"/>
              <a:t>F[A'], </a:t>
            </a:r>
            <a:r>
              <a:rPr lang="ru-RU" dirty="0" smtClean="0"/>
              <a:t>т.к.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US" dirty="0"/>
              <a:t>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lvl="3"/>
            <a:r>
              <a:rPr lang="en-US" dirty="0"/>
              <a:t>F[w</a:t>
            </a:r>
            <a:r>
              <a:rPr lang="en-US" dirty="0" smtClean="0"/>
              <a:t>'] </a:t>
            </a:r>
            <a:r>
              <a:rPr lang="ru-RU" dirty="0" smtClean="0"/>
              <a:t>вычисляем с помощью 1-3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F[A] = </a:t>
            </a:r>
            <a:r>
              <a:rPr lang="en-US" dirty="0"/>
              <a:t>F[A] </a:t>
            </a:r>
            <a:r>
              <a:rPr lang="en-US" dirty="0">
                <a:sym typeface="Symbol" panose="05050102010706020507" pitchFamily="18" charset="2"/>
              </a:rPr>
              <a:t> </a:t>
            </a:r>
            <a:r>
              <a:rPr lang="en-US" dirty="0" smtClean="0">
                <a:sym typeface="Symbol" panose="05050102010706020507" pitchFamily="18" charset="2"/>
              </a:rPr>
              <a:t>F[w]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6824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первого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solidFill>
                  <a:schemeClr val="bg1"/>
                </a:solidFill>
              </a:rPr>
              <a:t>Терминалы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+,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(,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),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}, </a:t>
            </a:r>
            <a:r>
              <a:rPr lang="ru-RU" dirty="0" err="1" smtClean="0">
                <a:solidFill>
                  <a:schemeClr val="bg1"/>
                </a:solidFill>
              </a:rPr>
              <a:t>Нетерминалы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S,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Правила</a:t>
            </a:r>
            <a:endParaRPr lang="en-US" dirty="0">
              <a:solidFill>
                <a:schemeClr val="bg1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--&gt;</a:t>
            </a:r>
            <a:r>
              <a:rPr lang="ru-RU" dirty="0">
                <a:solidFill>
                  <a:schemeClr val="bg1"/>
                </a:solidFill>
              </a:rPr>
              <a:t> 1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F[S</a:t>
            </a:r>
            <a:r>
              <a:rPr lang="en-US" dirty="0">
                <a:solidFill>
                  <a:schemeClr val="bg1"/>
                </a:solidFill>
              </a:rPr>
              <a:t>] = F[F] = {}, 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] = 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F[S] = {(, 1}, F[F] = {1}</a:t>
            </a:r>
            <a:r>
              <a:rPr lang="en-US" dirty="0">
                <a:solidFill>
                  <a:schemeClr val="bg1"/>
                </a:solidFill>
              </a:rPr>
              <a:t> , 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] = 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F[(S+F)] = {(}, F[1] = {1}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27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первого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</a:t>
            </a:r>
            <a:r>
              <a:rPr lang="ru-RU" dirty="0" smtClean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prstClr val="black"/>
                </a:solidFill>
              </a:rPr>
              <a:t>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}, </a:t>
            </a: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Правила</a:t>
            </a:r>
            <a:endParaRPr lang="en-US" dirty="0">
              <a:solidFill>
                <a:schemeClr val="bg1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--&gt;</a:t>
            </a:r>
            <a:r>
              <a:rPr lang="ru-RU" dirty="0">
                <a:solidFill>
                  <a:schemeClr val="bg1"/>
                </a:solidFill>
              </a:rPr>
              <a:t> 1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F[S</a:t>
            </a:r>
            <a:r>
              <a:rPr lang="en-US" dirty="0">
                <a:solidFill>
                  <a:schemeClr val="bg1"/>
                </a:solidFill>
              </a:rPr>
              <a:t>] = F[F] = {}, 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] = 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F[S] = {(, 1}, F[F] = {1}</a:t>
            </a:r>
            <a:r>
              <a:rPr lang="en-US" dirty="0">
                <a:solidFill>
                  <a:schemeClr val="bg1"/>
                </a:solidFill>
              </a:rPr>
              <a:t> , 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] = 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F[(S+F)] = {(}, F[1] = {1}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54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первого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</a:t>
            </a:r>
            <a:r>
              <a:rPr lang="ru-RU" dirty="0" smtClean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prstClr val="black"/>
                </a:solidFill>
              </a:rPr>
              <a:t>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}, </a:t>
            </a: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F[S</a:t>
            </a:r>
            <a:r>
              <a:rPr lang="en-US" dirty="0">
                <a:solidFill>
                  <a:schemeClr val="bg1"/>
                </a:solidFill>
              </a:rPr>
              <a:t>] = F[F] = {}, 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] = 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F[S] = {(, 1}, F[F] = {1}</a:t>
            </a:r>
            <a:r>
              <a:rPr lang="en-US" dirty="0">
                <a:solidFill>
                  <a:schemeClr val="bg1"/>
                </a:solidFill>
              </a:rPr>
              <a:t> , 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] = 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F[(S+F)] = {(}, F[1] = {1}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40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первого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</a:t>
            </a:r>
            <a:r>
              <a:rPr lang="ru-RU" dirty="0" smtClean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prstClr val="black"/>
                </a:solidFill>
              </a:rPr>
              <a:t>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}, </a:t>
            </a: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</a:p>
          <a:p>
            <a:pPr lvl="1"/>
            <a:r>
              <a:rPr lang="en-US" dirty="0" smtClean="0"/>
              <a:t>F[S</a:t>
            </a:r>
            <a:r>
              <a:rPr lang="en-US" dirty="0"/>
              <a:t>] = F[F] = {}, 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/>
              <a:t>] = 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F[S] = {(, 1}, F[F] = {1}</a:t>
            </a:r>
            <a:r>
              <a:rPr lang="en-US" dirty="0">
                <a:solidFill>
                  <a:schemeClr val="bg1"/>
                </a:solidFill>
              </a:rPr>
              <a:t> , 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] = 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F[(S+F)] = {(}, F[1] = {1}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28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ru-RU" dirty="0"/>
              <a:t>: описание записи целых чисел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ru-RU" dirty="0" smtClean="0"/>
              <a:t>цифра</a:t>
            </a:r>
            <a:r>
              <a:rPr lang="en-US" dirty="0" smtClean="0"/>
              <a:t>&gt;</a:t>
            </a:r>
            <a:r>
              <a:rPr lang="ru-RU" dirty="0" smtClean="0"/>
              <a:t> ::= 0|1|2|3|4|5|6|7|8|9</a:t>
            </a:r>
          </a:p>
          <a:p>
            <a:r>
              <a:rPr lang="en-US" dirty="0" smtClean="0"/>
              <a:t>&lt;</a:t>
            </a:r>
            <a:r>
              <a:rPr lang="ru-RU" dirty="0" smtClean="0"/>
              <a:t>знак</a:t>
            </a:r>
            <a:r>
              <a:rPr lang="en-US" dirty="0" smtClean="0"/>
              <a:t>&gt;</a:t>
            </a:r>
            <a:r>
              <a:rPr lang="ru-RU" dirty="0" smtClean="0"/>
              <a:t> ::= +|-|</a:t>
            </a:r>
          </a:p>
          <a:p>
            <a:r>
              <a:rPr lang="en-US" dirty="0" smtClean="0"/>
              <a:t>&lt;</a:t>
            </a:r>
            <a:r>
              <a:rPr lang="ru-RU" dirty="0" smtClean="0"/>
              <a:t>число без знака</a:t>
            </a:r>
            <a:r>
              <a:rPr lang="en-US" dirty="0" smtClean="0"/>
              <a:t>&gt;</a:t>
            </a:r>
            <a:r>
              <a:rPr lang="ru-RU" dirty="0" smtClean="0"/>
              <a:t> ::= </a:t>
            </a:r>
            <a:r>
              <a:rPr lang="en-US" dirty="0"/>
              <a:t>&lt;</a:t>
            </a:r>
            <a:r>
              <a:rPr lang="ru-RU" dirty="0"/>
              <a:t>цифра</a:t>
            </a:r>
            <a:r>
              <a:rPr lang="en-US" dirty="0" smtClean="0"/>
              <a:t>&gt;</a:t>
            </a:r>
            <a:r>
              <a:rPr lang="ru-RU" dirty="0" smtClean="0"/>
              <a:t>|</a:t>
            </a:r>
            <a:r>
              <a:rPr lang="en-US" dirty="0"/>
              <a:t> &lt;</a:t>
            </a:r>
            <a:r>
              <a:rPr lang="ru-RU" dirty="0"/>
              <a:t>цифра</a:t>
            </a:r>
            <a:r>
              <a:rPr lang="en-US" dirty="0"/>
              <a:t>&gt; </a:t>
            </a:r>
            <a:r>
              <a:rPr lang="en-US" dirty="0" smtClean="0"/>
              <a:t>&lt;</a:t>
            </a:r>
            <a:r>
              <a:rPr lang="ru-RU" dirty="0"/>
              <a:t>число без знака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&lt;</a:t>
            </a:r>
            <a:r>
              <a:rPr lang="ru-RU" dirty="0" smtClean="0"/>
              <a:t>число</a:t>
            </a:r>
            <a:r>
              <a:rPr lang="en-US" dirty="0" smtClean="0"/>
              <a:t>&gt;</a:t>
            </a:r>
            <a:r>
              <a:rPr lang="ru-RU" dirty="0" smtClean="0"/>
              <a:t> ::= </a:t>
            </a:r>
            <a:r>
              <a:rPr lang="en-US" dirty="0"/>
              <a:t>&lt;</a:t>
            </a:r>
            <a:r>
              <a:rPr lang="ru-RU" dirty="0"/>
              <a:t>знак</a:t>
            </a:r>
            <a:r>
              <a:rPr lang="en-US" dirty="0" smtClean="0"/>
              <a:t>&gt;</a:t>
            </a:r>
            <a:r>
              <a:rPr lang="en-US" dirty="0"/>
              <a:t> &lt;</a:t>
            </a:r>
            <a:r>
              <a:rPr lang="ru-RU" dirty="0"/>
              <a:t>число без знака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Множество строк, которые описывает </a:t>
            </a:r>
            <a:r>
              <a:rPr lang="en-US" dirty="0" smtClean="0"/>
              <a:t>&lt;</a:t>
            </a:r>
            <a:r>
              <a:rPr lang="ru-RU" dirty="0"/>
              <a:t>число</a:t>
            </a:r>
            <a:r>
              <a:rPr lang="en-US" dirty="0" smtClean="0"/>
              <a:t>&gt;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0, 1, ..., 9, +0, +1, ..., +9, -0, -1, ..., -9, 00, 01, ..., 09, +00, +01, ..., +09, -00, -01, ..., -09, ...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5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первого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</a:t>
            </a:r>
            <a:r>
              <a:rPr lang="ru-RU" dirty="0" smtClean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prstClr val="black"/>
                </a:solidFill>
              </a:rPr>
              <a:t>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}, </a:t>
            </a: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</a:p>
          <a:p>
            <a:pPr lvl="1"/>
            <a:r>
              <a:rPr lang="en-US" dirty="0" smtClean="0"/>
              <a:t>F[S</a:t>
            </a:r>
            <a:r>
              <a:rPr lang="en-US" dirty="0"/>
              <a:t>] = F[F] = {}, 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/>
              <a:t>] = 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F[S] = {(, 1}, F[F] = {1}</a:t>
            </a:r>
            <a:r>
              <a:rPr lang="en-US" dirty="0">
                <a:solidFill>
                  <a:schemeClr val="bg1"/>
                </a:solidFill>
              </a:rPr>
              <a:t> , 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] = 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F[(S+F)] = {(}, F[1] = {1}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53785"/>
              </p:ext>
            </p:extLst>
          </p:nvPr>
        </p:nvGraphicFramePr>
        <p:xfrm>
          <a:off x="6197600" y="1600196"/>
          <a:ext cx="5384800" cy="452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52"/>
                <a:gridCol w="3443623"/>
                <a:gridCol w="674625"/>
              </a:tblGrid>
              <a:tr h="97332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Правило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Обновление</a:t>
                      </a:r>
                      <a:r>
                        <a:rPr lang="ru-RU" baseline="0" dirty="0" smtClean="0"/>
                        <a:t> словаря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новое значение?</a:t>
                      </a:r>
                      <a:endParaRPr lang="ru-RU" sz="1600" dirty="0"/>
                    </a:p>
                  </a:txBody>
                  <a:tcPr vert="vert270"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{}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F[(S + F)] = {}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{(} 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 --&gt;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F[F]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F[1] = {}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{1}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F[(S + F)]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(, 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{(}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 --&gt;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F[F]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F[1] = {1}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(, 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F[(S + F)]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(, 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{(}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 --&gt;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F[F]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F[1] = {1}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1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первого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</a:t>
            </a:r>
            <a:r>
              <a:rPr lang="ru-RU" dirty="0" smtClean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prstClr val="black"/>
                </a:solidFill>
              </a:rPr>
              <a:t>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}, </a:t>
            </a: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</a:p>
          <a:p>
            <a:pPr lvl="1"/>
            <a:r>
              <a:rPr lang="en-US" dirty="0" smtClean="0"/>
              <a:t>F[S</a:t>
            </a:r>
            <a:r>
              <a:rPr lang="en-US" dirty="0"/>
              <a:t>] = F[F] = {}, 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/>
              <a:t>] = 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F[S] = {(, 1}, F[F] = {1}</a:t>
            </a:r>
            <a:r>
              <a:rPr lang="en-US" dirty="0">
                <a:solidFill>
                  <a:schemeClr val="bg1"/>
                </a:solidFill>
              </a:rPr>
              <a:t> , 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] = 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F[(S+F)] = {(}, F[1] = {1}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128115"/>
              </p:ext>
            </p:extLst>
          </p:nvPr>
        </p:nvGraphicFramePr>
        <p:xfrm>
          <a:off x="6197600" y="1600196"/>
          <a:ext cx="5384800" cy="452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52"/>
                <a:gridCol w="3443623"/>
                <a:gridCol w="674625"/>
              </a:tblGrid>
              <a:tr h="97332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Правило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Обновление</a:t>
                      </a:r>
                      <a:r>
                        <a:rPr lang="ru-RU" baseline="0" dirty="0" smtClean="0"/>
                        <a:t> словаря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новое значение?</a:t>
                      </a:r>
                      <a:endParaRPr lang="ru-RU" sz="1600" dirty="0"/>
                    </a:p>
                  </a:txBody>
                  <a:tcPr vert="vert270"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F[F] = {}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F[(S + F)] = {}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{(} 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 --&gt;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F[F]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F[1] = {}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{1}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F[(S + F)]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(, 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{(}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 --&gt;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F[F]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F[1] = {1}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(, 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F[(S + F)]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(, 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{(}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 --&gt;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F[F]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F[1] = {1}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42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первого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</a:t>
            </a:r>
            <a:r>
              <a:rPr lang="ru-RU" dirty="0" smtClean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prstClr val="black"/>
                </a:solidFill>
              </a:rPr>
              <a:t>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}, </a:t>
            </a: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</a:p>
          <a:p>
            <a:pPr lvl="1"/>
            <a:r>
              <a:rPr lang="en-US" dirty="0" smtClean="0"/>
              <a:t>F[S</a:t>
            </a:r>
            <a:r>
              <a:rPr lang="en-US" dirty="0"/>
              <a:t>] = F[F] = {}, 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/>
              <a:t>] = 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F[S] = {(, 1}, F[F] = {1}</a:t>
            </a:r>
            <a:r>
              <a:rPr lang="en-US" dirty="0">
                <a:solidFill>
                  <a:schemeClr val="bg1"/>
                </a:solidFill>
              </a:rPr>
              <a:t> , 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] = 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F[(S+F)] = {(}, F[1] = {1}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68382"/>
              </p:ext>
            </p:extLst>
          </p:nvPr>
        </p:nvGraphicFramePr>
        <p:xfrm>
          <a:off x="6197600" y="1600196"/>
          <a:ext cx="5384800" cy="452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52"/>
                <a:gridCol w="3443623"/>
                <a:gridCol w="674625"/>
              </a:tblGrid>
              <a:tr h="97332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Правило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Обновление</a:t>
                      </a:r>
                      <a:r>
                        <a:rPr lang="ru-RU" baseline="0" dirty="0" smtClean="0"/>
                        <a:t> словаря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новое значение?</a:t>
                      </a:r>
                      <a:endParaRPr lang="ru-RU" sz="1600" dirty="0"/>
                    </a:p>
                  </a:txBody>
                  <a:tcPr vert="vert270"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F[F] = {}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F[(S + F)] = {}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{(} 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 --&gt;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F[F]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F[1] = {}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{1}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F[(S + F)]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(, 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{(}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 --&gt;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F[F]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F[1] = {1}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(, 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F[(S + F)]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(, 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{(}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 --&gt;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F[F]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F[1] = {1}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2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первого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</a:t>
            </a:r>
            <a:r>
              <a:rPr lang="ru-RU" dirty="0" smtClean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prstClr val="black"/>
                </a:solidFill>
              </a:rPr>
              <a:t>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}, </a:t>
            </a: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</a:p>
          <a:p>
            <a:pPr lvl="1"/>
            <a:r>
              <a:rPr lang="en-US" dirty="0" smtClean="0"/>
              <a:t>F[S</a:t>
            </a:r>
            <a:r>
              <a:rPr lang="en-US" dirty="0"/>
              <a:t>] = F[F] = {}, 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/>
              <a:t>] = 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F[S] = {(, 1}, F[F] = {1}</a:t>
            </a:r>
            <a:r>
              <a:rPr lang="en-US" dirty="0">
                <a:solidFill>
                  <a:schemeClr val="bg1"/>
                </a:solidFill>
              </a:rPr>
              <a:t> , 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] = 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F[(S+F)] = {(}, F[1] = {1}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372693"/>
              </p:ext>
            </p:extLst>
          </p:nvPr>
        </p:nvGraphicFramePr>
        <p:xfrm>
          <a:off x="6197600" y="1600196"/>
          <a:ext cx="5384800" cy="452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52"/>
                <a:gridCol w="3443623"/>
                <a:gridCol w="674625"/>
              </a:tblGrid>
              <a:tr h="97332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Правило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Обновление</a:t>
                      </a:r>
                      <a:r>
                        <a:rPr lang="ru-RU" baseline="0" dirty="0" smtClean="0"/>
                        <a:t> словаря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новое значение?</a:t>
                      </a:r>
                      <a:endParaRPr lang="ru-RU" sz="1600" dirty="0"/>
                    </a:p>
                  </a:txBody>
                  <a:tcPr vert="vert270"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F[F] = {}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F[(S + F)] = {}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{(} 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F[F] = F[F]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F[1] = {}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{1}</a:t>
                      </a:r>
                      <a:r>
                        <a:rPr lang="ru-RU" sz="1800" dirty="0" smtClean="0"/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F[(S + F)]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(, 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{(}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 --&gt;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F[F]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F[1] = {1}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(, 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F[(S + F)]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(, 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{(}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 --&gt;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F[F]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F[1] = {1}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4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первого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</a:t>
            </a:r>
            <a:r>
              <a:rPr lang="ru-RU" dirty="0" smtClean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prstClr val="black"/>
                </a:solidFill>
              </a:rPr>
              <a:t>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}, </a:t>
            </a: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</a:p>
          <a:p>
            <a:pPr lvl="1"/>
            <a:r>
              <a:rPr lang="en-US" dirty="0" smtClean="0"/>
              <a:t>F[S</a:t>
            </a:r>
            <a:r>
              <a:rPr lang="en-US" dirty="0"/>
              <a:t>] = F[F] = {}, 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/>
              <a:t>] = 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F[S] = {(, 1}, F[F] = {1}</a:t>
            </a:r>
            <a:r>
              <a:rPr lang="en-US" dirty="0">
                <a:solidFill>
                  <a:schemeClr val="bg1"/>
                </a:solidFill>
              </a:rPr>
              <a:t> , 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] = 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F[(S+F)] = {(}, F[1] = {1}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696943"/>
              </p:ext>
            </p:extLst>
          </p:nvPr>
        </p:nvGraphicFramePr>
        <p:xfrm>
          <a:off x="6197600" y="1600196"/>
          <a:ext cx="5384800" cy="452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52"/>
                <a:gridCol w="3443623"/>
                <a:gridCol w="674625"/>
              </a:tblGrid>
              <a:tr h="97332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Правило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Обновление</a:t>
                      </a:r>
                      <a:r>
                        <a:rPr lang="ru-RU" baseline="0" dirty="0" smtClean="0"/>
                        <a:t> словаря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новое значение?</a:t>
                      </a:r>
                      <a:endParaRPr lang="ru-RU" sz="1600" dirty="0"/>
                    </a:p>
                  </a:txBody>
                  <a:tcPr vert="vert270"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F[F] = {}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F[(S + F)] = {}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{(} 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F[F] = F[F]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F[1] = {}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{1}</a:t>
                      </a:r>
                      <a:r>
                        <a:rPr lang="ru-RU" sz="1800" dirty="0" smtClean="0"/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F[F] = {</a:t>
                      </a:r>
                      <a:r>
                        <a:rPr lang="ru-RU" sz="1800" dirty="0" smtClean="0"/>
                        <a:t>(</a:t>
                      </a:r>
                      <a:r>
                        <a:rPr lang="en-US" sz="1800" dirty="0" smtClean="0"/>
                        <a:t>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</a:t>
                      </a:r>
                      <a:r>
                        <a:rPr lang="ru-RU" sz="1800" dirty="0" smtClean="0"/>
                        <a:t>1</a:t>
                      </a:r>
                      <a:r>
                        <a:rPr lang="en-US" sz="1800" dirty="0" smtClean="0"/>
                        <a:t>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F[(S + F)]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(, 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{(}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 --&gt;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F[F]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F[1] = {1}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(, 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F[(S + F)]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(, 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{(}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 --&gt;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F[F]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F[1] = {1}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7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первого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</a:t>
            </a:r>
            <a:r>
              <a:rPr lang="ru-RU" dirty="0" smtClean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prstClr val="black"/>
                </a:solidFill>
              </a:rPr>
              <a:t>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}, </a:t>
            </a: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</a:p>
          <a:p>
            <a:pPr lvl="1"/>
            <a:r>
              <a:rPr lang="en-US" dirty="0" smtClean="0"/>
              <a:t>F[S</a:t>
            </a:r>
            <a:r>
              <a:rPr lang="en-US" dirty="0"/>
              <a:t>] = F[F] = {}, 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/>
              <a:t>] = 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F[S] = {(, 1}, F[F] = {1}</a:t>
            </a:r>
            <a:r>
              <a:rPr lang="en-US" dirty="0">
                <a:solidFill>
                  <a:schemeClr val="bg1"/>
                </a:solidFill>
              </a:rPr>
              <a:t> , 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] = 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F[(S+F)] = {(}, F[1] = {1}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68913"/>
              </p:ext>
            </p:extLst>
          </p:nvPr>
        </p:nvGraphicFramePr>
        <p:xfrm>
          <a:off x="6197600" y="1600196"/>
          <a:ext cx="5384800" cy="452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52"/>
                <a:gridCol w="3443623"/>
                <a:gridCol w="674625"/>
              </a:tblGrid>
              <a:tr h="97332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Правило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Обновление</a:t>
                      </a:r>
                      <a:r>
                        <a:rPr lang="ru-RU" baseline="0" dirty="0" smtClean="0"/>
                        <a:t> словаря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новое значение?</a:t>
                      </a:r>
                      <a:endParaRPr lang="ru-RU" sz="1600" dirty="0"/>
                    </a:p>
                  </a:txBody>
                  <a:tcPr vert="vert270"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F[F] = {}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F[(S + F)] = {}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{(} 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F[F] = F[F]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F[1] = {}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{1}</a:t>
                      </a:r>
                      <a:r>
                        <a:rPr lang="ru-RU" sz="1800" dirty="0" smtClean="0"/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F[F] = {</a:t>
                      </a:r>
                      <a:r>
                        <a:rPr lang="ru-RU" sz="1800" dirty="0" smtClean="0"/>
                        <a:t>(</a:t>
                      </a:r>
                      <a:r>
                        <a:rPr lang="en-US" sz="1800" dirty="0" smtClean="0"/>
                        <a:t>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</a:t>
                      </a:r>
                      <a:r>
                        <a:rPr lang="ru-RU" sz="1800" dirty="0" smtClean="0"/>
                        <a:t>1</a:t>
                      </a:r>
                      <a:r>
                        <a:rPr lang="en-US" sz="1800" dirty="0" smtClean="0"/>
                        <a:t>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F[(S + F)] = {</a:t>
                      </a:r>
                      <a:r>
                        <a:rPr lang="ru-RU" sz="1800" dirty="0" smtClean="0"/>
                        <a:t>(, 1</a:t>
                      </a:r>
                      <a:r>
                        <a:rPr lang="en-US" sz="1800" dirty="0" smtClean="0"/>
                        <a:t>}</a:t>
                      </a:r>
                      <a:r>
                        <a:rPr lang="ru-RU" sz="1800" dirty="0" smtClean="0"/>
                        <a:t>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{(}</a:t>
                      </a:r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 --&gt;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F[F]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F[1] = {1}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(, 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F[(S + F)]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(, 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{(}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 --&gt;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F[F]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F[1] = {1}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первого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</a:t>
            </a:r>
            <a:r>
              <a:rPr lang="ru-RU" dirty="0" smtClean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prstClr val="black"/>
                </a:solidFill>
              </a:rPr>
              <a:t>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}, </a:t>
            </a: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</a:p>
          <a:p>
            <a:pPr lvl="1"/>
            <a:r>
              <a:rPr lang="en-US" dirty="0" smtClean="0"/>
              <a:t>F[S</a:t>
            </a:r>
            <a:r>
              <a:rPr lang="en-US" dirty="0"/>
              <a:t>] = F[F] = {}, 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/>
              <a:t>] = 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F[S] = {(, 1}, F[F] = {1}</a:t>
            </a:r>
            <a:r>
              <a:rPr lang="en-US" dirty="0">
                <a:solidFill>
                  <a:schemeClr val="bg1"/>
                </a:solidFill>
              </a:rPr>
              <a:t> , 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] = 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F[(S+F)] = {(}, F[1] = {1}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63909"/>
              </p:ext>
            </p:extLst>
          </p:nvPr>
        </p:nvGraphicFramePr>
        <p:xfrm>
          <a:off x="6197600" y="1600196"/>
          <a:ext cx="5384800" cy="452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52"/>
                <a:gridCol w="3443623"/>
                <a:gridCol w="674625"/>
              </a:tblGrid>
              <a:tr h="97332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Правило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Обновление</a:t>
                      </a:r>
                      <a:r>
                        <a:rPr lang="ru-RU" baseline="0" dirty="0" smtClean="0"/>
                        <a:t> словаря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новое значение?</a:t>
                      </a:r>
                      <a:endParaRPr lang="ru-RU" sz="1600" dirty="0"/>
                    </a:p>
                  </a:txBody>
                  <a:tcPr vert="vert270"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F[F] = {}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F[(S + F)] = {}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{(} 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F[F] = F[F]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F[1] = {}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{1}</a:t>
                      </a:r>
                      <a:r>
                        <a:rPr lang="ru-RU" sz="1800" dirty="0" smtClean="0"/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F[F] = {</a:t>
                      </a:r>
                      <a:r>
                        <a:rPr lang="ru-RU" sz="1800" dirty="0" smtClean="0"/>
                        <a:t>(</a:t>
                      </a:r>
                      <a:r>
                        <a:rPr lang="en-US" sz="1800" dirty="0" smtClean="0"/>
                        <a:t>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</a:t>
                      </a:r>
                      <a:r>
                        <a:rPr lang="ru-RU" sz="1800" dirty="0" smtClean="0"/>
                        <a:t>1</a:t>
                      </a:r>
                      <a:r>
                        <a:rPr lang="en-US" sz="1800" dirty="0" smtClean="0"/>
                        <a:t>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F[(S + F)] = {</a:t>
                      </a:r>
                      <a:r>
                        <a:rPr lang="ru-RU" sz="1800" dirty="0" smtClean="0"/>
                        <a:t>(, 1</a:t>
                      </a:r>
                      <a:r>
                        <a:rPr lang="en-US" sz="1800" dirty="0" smtClean="0"/>
                        <a:t>}</a:t>
                      </a:r>
                      <a:r>
                        <a:rPr lang="ru-RU" sz="1800" dirty="0" smtClean="0"/>
                        <a:t>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{(}</a:t>
                      </a:r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F[F] = F[F]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F[1] = {1}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</a:t>
                      </a:r>
                      <a:r>
                        <a:rPr lang="ru-RU" sz="1800" dirty="0" smtClean="0"/>
                        <a:t>1</a:t>
                      </a:r>
                      <a:r>
                        <a:rPr lang="en-US" sz="1800" dirty="0" smtClean="0"/>
                        <a:t>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(, 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F[(S + F)]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(, 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{(}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 --&gt;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F[F]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F[1] = {1}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5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первого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</a:t>
            </a:r>
            <a:r>
              <a:rPr lang="ru-RU" dirty="0" smtClean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prstClr val="black"/>
                </a:solidFill>
              </a:rPr>
              <a:t>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}, </a:t>
            </a: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</a:p>
          <a:p>
            <a:pPr lvl="1"/>
            <a:r>
              <a:rPr lang="en-US" dirty="0" smtClean="0"/>
              <a:t>F[S</a:t>
            </a:r>
            <a:r>
              <a:rPr lang="en-US" dirty="0"/>
              <a:t>] = F[F] = {}, 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/>
              <a:t>] = 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F[S] = {(, 1}, F[F] = {1}</a:t>
            </a:r>
            <a:r>
              <a:rPr lang="en-US" dirty="0">
                <a:solidFill>
                  <a:schemeClr val="bg1"/>
                </a:solidFill>
              </a:rPr>
              <a:t> , 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] = 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F[(S+F)] = {(}, F[1] = {1}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58179"/>
              </p:ext>
            </p:extLst>
          </p:nvPr>
        </p:nvGraphicFramePr>
        <p:xfrm>
          <a:off x="6197600" y="1600196"/>
          <a:ext cx="5384800" cy="452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52"/>
                <a:gridCol w="3443623"/>
                <a:gridCol w="674625"/>
              </a:tblGrid>
              <a:tr h="97332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Правило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Обновление</a:t>
                      </a:r>
                      <a:r>
                        <a:rPr lang="ru-RU" baseline="0" dirty="0" smtClean="0"/>
                        <a:t> словаря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новое значение?</a:t>
                      </a:r>
                      <a:endParaRPr lang="ru-RU" sz="1600" dirty="0"/>
                    </a:p>
                  </a:txBody>
                  <a:tcPr vert="vert270"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F[F] = {}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F[(S + F)] = {}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{(} 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F[F] = F[F]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F[1] = {}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{1}</a:t>
                      </a:r>
                      <a:r>
                        <a:rPr lang="ru-RU" sz="1800" dirty="0" smtClean="0"/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F[F] = {</a:t>
                      </a:r>
                      <a:r>
                        <a:rPr lang="ru-RU" sz="1800" dirty="0" smtClean="0"/>
                        <a:t>(</a:t>
                      </a:r>
                      <a:r>
                        <a:rPr lang="en-US" sz="1800" dirty="0" smtClean="0"/>
                        <a:t>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</a:t>
                      </a:r>
                      <a:r>
                        <a:rPr lang="ru-RU" sz="1800" dirty="0" smtClean="0"/>
                        <a:t>1</a:t>
                      </a:r>
                      <a:r>
                        <a:rPr lang="en-US" sz="1800" dirty="0" smtClean="0"/>
                        <a:t>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F[(S + F)] = {</a:t>
                      </a:r>
                      <a:r>
                        <a:rPr lang="ru-RU" sz="1800" dirty="0" smtClean="0"/>
                        <a:t>(, 1</a:t>
                      </a:r>
                      <a:r>
                        <a:rPr lang="en-US" sz="1800" dirty="0" smtClean="0"/>
                        <a:t>}</a:t>
                      </a:r>
                      <a:r>
                        <a:rPr lang="ru-RU" sz="1800" dirty="0" smtClean="0"/>
                        <a:t>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{(}</a:t>
                      </a:r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F[F] = F[F]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F[1] = {1}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</a:t>
                      </a:r>
                      <a:r>
                        <a:rPr lang="ru-RU" sz="1800" dirty="0" smtClean="0"/>
                        <a:t>1</a:t>
                      </a:r>
                      <a:r>
                        <a:rPr lang="en-US" sz="1800" dirty="0" smtClean="0"/>
                        <a:t>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F[F] = {</a:t>
                      </a:r>
                      <a:r>
                        <a:rPr lang="ru-RU" sz="1800" dirty="0" smtClean="0"/>
                        <a:t>(, 1</a:t>
                      </a:r>
                      <a:r>
                        <a:rPr lang="en-US" sz="1800" dirty="0" smtClean="0"/>
                        <a:t>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</a:t>
                      </a:r>
                      <a:r>
                        <a:rPr lang="ru-RU" sz="1800" dirty="0" smtClean="0"/>
                        <a:t>1</a:t>
                      </a:r>
                      <a:r>
                        <a:rPr lang="en-US" sz="1800" dirty="0" smtClean="0"/>
                        <a:t>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F[S] = F[S]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F[(S + F)] = 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(, 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{(}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 --&gt;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F[F]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F[1] = {1}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4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первого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</a:t>
            </a:r>
            <a:r>
              <a:rPr lang="ru-RU" dirty="0" smtClean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prstClr val="black"/>
                </a:solidFill>
              </a:rPr>
              <a:t>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}, </a:t>
            </a: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</a:p>
          <a:p>
            <a:pPr lvl="1"/>
            <a:r>
              <a:rPr lang="en-US" dirty="0" smtClean="0"/>
              <a:t>F[S</a:t>
            </a:r>
            <a:r>
              <a:rPr lang="en-US" dirty="0"/>
              <a:t>] = F[F] = {}, 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/>
              <a:t>] = 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F[S] = {(, 1}, F[F] = {1}</a:t>
            </a:r>
            <a:r>
              <a:rPr lang="en-US" dirty="0">
                <a:solidFill>
                  <a:schemeClr val="bg1"/>
                </a:solidFill>
              </a:rPr>
              <a:t> , 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] = 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F[(S+F)] = {(}, F[1] = {1}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51355"/>
              </p:ext>
            </p:extLst>
          </p:nvPr>
        </p:nvGraphicFramePr>
        <p:xfrm>
          <a:off x="6197600" y="1600196"/>
          <a:ext cx="5384800" cy="452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52"/>
                <a:gridCol w="3443623"/>
                <a:gridCol w="674625"/>
              </a:tblGrid>
              <a:tr h="97332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Правило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Обновление</a:t>
                      </a:r>
                      <a:r>
                        <a:rPr lang="ru-RU" baseline="0" dirty="0" smtClean="0"/>
                        <a:t> словаря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новое значение?</a:t>
                      </a:r>
                      <a:endParaRPr lang="ru-RU" sz="1600" dirty="0"/>
                    </a:p>
                  </a:txBody>
                  <a:tcPr vert="vert270"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F[F] = {}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F[(S + F)] = {}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{(} 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F[F] = F[F]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F[1] = {}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{1}</a:t>
                      </a:r>
                      <a:r>
                        <a:rPr lang="ru-RU" sz="1800" dirty="0" smtClean="0"/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F[F] = {</a:t>
                      </a:r>
                      <a:r>
                        <a:rPr lang="ru-RU" sz="1800" dirty="0" smtClean="0"/>
                        <a:t>(</a:t>
                      </a:r>
                      <a:r>
                        <a:rPr lang="en-US" sz="1800" dirty="0" smtClean="0"/>
                        <a:t>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</a:t>
                      </a:r>
                      <a:r>
                        <a:rPr lang="ru-RU" sz="1800" dirty="0" smtClean="0"/>
                        <a:t>1</a:t>
                      </a:r>
                      <a:r>
                        <a:rPr lang="en-US" sz="1800" dirty="0" smtClean="0"/>
                        <a:t>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F[(S + F)] = {</a:t>
                      </a:r>
                      <a:r>
                        <a:rPr lang="ru-RU" sz="1800" dirty="0" smtClean="0"/>
                        <a:t>(, 1</a:t>
                      </a:r>
                      <a:r>
                        <a:rPr lang="en-US" sz="1800" dirty="0" smtClean="0"/>
                        <a:t>}</a:t>
                      </a:r>
                      <a:r>
                        <a:rPr lang="ru-RU" sz="1800" dirty="0" smtClean="0"/>
                        <a:t>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{(}</a:t>
                      </a:r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F[F] = F[F]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F[1] = {1}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</a:t>
                      </a:r>
                      <a:r>
                        <a:rPr lang="ru-RU" sz="1800" dirty="0" smtClean="0"/>
                        <a:t>1</a:t>
                      </a:r>
                      <a:r>
                        <a:rPr lang="en-US" sz="1800" dirty="0" smtClean="0"/>
                        <a:t>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F[F] = {</a:t>
                      </a:r>
                      <a:r>
                        <a:rPr lang="ru-RU" sz="1800" dirty="0" smtClean="0"/>
                        <a:t>(, 1</a:t>
                      </a:r>
                      <a:r>
                        <a:rPr lang="en-US" sz="1800" dirty="0" smtClean="0"/>
                        <a:t>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</a:t>
                      </a:r>
                      <a:r>
                        <a:rPr lang="ru-RU" sz="1800" dirty="0" smtClean="0"/>
                        <a:t>1</a:t>
                      </a:r>
                      <a:r>
                        <a:rPr lang="en-US" sz="1800" dirty="0" smtClean="0"/>
                        <a:t>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F[(S + F)] = {</a:t>
                      </a:r>
                      <a:r>
                        <a:rPr lang="ru-RU" sz="1800" dirty="0" smtClean="0"/>
                        <a:t>(, 1</a:t>
                      </a:r>
                      <a:r>
                        <a:rPr lang="en-US" sz="1800" dirty="0" smtClean="0"/>
                        <a:t>}</a:t>
                      </a:r>
                      <a:r>
                        <a:rPr lang="ru-RU" sz="1800" dirty="0" smtClean="0"/>
                        <a:t>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{(}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 --&gt;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F[F] = F[F]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F[1] = {1}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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0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первого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</a:t>
            </a:r>
            <a:r>
              <a:rPr lang="ru-RU" dirty="0" smtClean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prstClr val="black"/>
                </a:solidFill>
              </a:rPr>
              <a:t>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}, </a:t>
            </a: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</a:p>
          <a:p>
            <a:pPr lvl="1"/>
            <a:r>
              <a:rPr lang="en-US" dirty="0" smtClean="0"/>
              <a:t>F[S</a:t>
            </a:r>
            <a:r>
              <a:rPr lang="en-US" dirty="0"/>
              <a:t>] = F[F] = {}, 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/>
              <a:t>] = 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F[S] = {(, 1}, F[F] = {1}</a:t>
            </a:r>
            <a:r>
              <a:rPr lang="en-US" dirty="0">
                <a:solidFill>
                  <a:schemeClr val="bg1"/>
                </a:solidFill>
              </a:rPr>
              <a:t> , 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] = {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F[(S+F)] = {(}, F[1] = {1}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59504"/>
              </p:ext>
            </p:extLst>
          </p:nvPr>
        </p:nvGraphicFramePr>
        <p:xfrm>
          <a:off x="6197600" y="1600196"/>
          <a:ext cx="5384800" cy="452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52"/>
                <a:gridCol w="3443623"/>
                <a:gridCol w="674625"/>
              </a:tblGrid>
              <a:tr h="97332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Правило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Обновление</a:t>
                      </a:r>
                      <a:r>
                        <a:rPr lang="ru-RU" baseline="0" dirty="0" smtClean="0"/>
                        <a:t> словаря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новое значение?</a:t>
                      </a:r>
                      <a:endParaRPr lang="ru-RU" sz="1600" dirty="0"/>
                    </a:p>
                  </a:txBody>
                  <a:tcPr vert="vert270"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F[F] = {}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F[(S + F)] = {}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{(} 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F[F] = F[F]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F[1] = {}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{1}</a:t>
                      </a:r>
                      <a:r>
                        <a:rPr lang="ru-RU" sz="1800" dirty="0" smtClean="0"/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F[F] = {</a:t>
                      </a:r>
                      <a:r>
                        <a:rPr lang="ru-RU" sz="1800" dirty="0" smtClean="0"/>
                        <a:t>(</a:t>
                      </a:r>
                      <a:r>
                        <a:rPr lang="en-US" sz="1800" dirty="0" smtClean="0"/>
                        <a:t>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</a:t>
                      </a:r>
                      <a:r>
                        <a:rPr lang="ru-RU" sz="1800" dirty="0" smtClean="0"/>
                        <a:t>1</a:t>
                      </a:r>
                      <a:r>
                        <a:rPr lang="en-US" sz="1800" dirty="0" smtClean="0"/>
                        <a:t>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F[(S + F)] = {</a:t>
                      </a:r>
                      <a:r>
                        <a:rPr lang="ru-RU" sz="1800" dirty="0" smtClean="0"/>
                        <a:t>(, 1</a:t>
                      </a:r>
                      <a:r>
                        <a:rPr lang="en-US" sz="1800" dirty="0" smtClean="0"/>
                        <a:t>}</a:t>
                      </a:r>
                      <a:r>
                        <a:rPr lang="ru-RU" sz="1800" dirty="0" smtClean="0"/>
                        <a:t>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{(}</a:t>
                      </a:r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F[F] = F[F]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F[1] = {1}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</a:t>
                      </a:r>
                      <a:r>
                        <a:rPr lang="ru-RU" sz="1800" dirty="0" smtClean="0"/>
                        <a:t>1</a:t>
                      </a:r>
                      <a:r>
                        <a:rPr lang="en-US" sz="1800" dirty="0" smtClean="0"/>
                        <a:t>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F[F] = {</a:t>
                      </a:r>
                      <a:r>
                        <a:rPr lang="ru-RU" sz="1800" dirty="0" smtClean="0"/>
                        <a:t>(, 1</a:t>
                      </a:r>
                      <a:r>
                        <a:rPr lang="en-US" sz="1800" dirty="0" smtClean="0"/>
                        <a:t>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</a:t>
                      </a:r>
                      <a:r>
                        <a:rPr lang="ru-RU" sz="1800" dirty="0" smtClean="0"/>
                        <a:t>1</a:t>
                      </a:r>
                      <a:r>
                        <a:rPr lang="en-US" sz="1800" dirty="0" smtClean="0"/>
                        <a:t>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F[(S + F)] = {</a:t>
                      </a:r>
                      <a:r>
                        <a:rPr lang="ru-RU" sz="1800" dirty="0" smtClean="0"/>
                        <a:t>(, 1</a:t>
                      </a:r>
                      <a:r>
                        <a:rPr lang="en-US" sz="1800" dirty="0" smtClean="0"/>
                        <a:t>}</a:t>
                      </a:r>
                      <a:r>
                        <a:rPr lang="ru-RU" sz="1800" dirty="0" smtClean="0"/>
                        <a:t>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{(}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F[F] = F[F]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F[1] = {1}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</a:t>
                      </a:r>
                      <a:r>
                        <a:rPr lang="ru-RU" sz="1800" dirty="0" smtClean="0"/>
                        <a:t>1</a:t>
                      </a:r>
                      <a:r>
                        <a:rPr lang="en-US" sz="1800" dirty="0" smtClean="0"/>
                        <a:t>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52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</a:t>
            </a:r>
            <a:r>
              <a:rPr lang="ru-RU" dirty="0" smtClean="0"/>
              <a:t>описание правильных последовательностей скобок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&lt;</a:t>
            </a:r>
            <a:r>
              <a:rPr lang="ru-RU" sz="4000" dirty="0">
                <a:solidFill>
                  <a:schemeClr val="bg1"/>
                </a:solidFill>
              </a:rPr>
              <a:t>ппс</a:t>
            </a:r>
            <a:r>
              <a:rPr lang="en-US" sz="4000" dirty="0">
                <a:solidFill>
                  <a:schemeClr val="bg1"/>
                </a:solidFill>
              </a:rPr>
              <a:t>&gt;</a:t>
            </a:r>
            <a:r>
              <a:rPr lang="ru-RU" sz="4000" dirty="0">
                <a:solidFill>
                  <a:schemeClr val="bg1"/>
                </a:solidFill>
              </a:rPr>
              <a:t> ::= | </a:t>
            </a:r>
            <a:r>
              <a:rPr lang="ru-RU" sz="4000" dirty="0" smtClean="0">
                <a:solidFill>
                  <a:schemeClr val="bg1"/>
                </a:solidFill>
              </a:rPr>
              <a:t>(</a:t>
            </a:r>
            <a:r>
              <a:rPr lang="en-US" sz="4000" dirty="0" smtClean="0">
                <a:solidFill>
                  <a:schemeClr val="bg1"/>
                </a:solidFill>
              </a:rPr>
              <a:t>&lt;</a:t>
            </a:r>
            <a:r>
              <a:rPr lang="ru-RU" sz="4000" dirty="0" err="1">
                <a:solidFill>
                  <a:schemeClr val="bg1"/>
                </a:solidFill>
              </a:rPr>
              <a:t>ппс</a:t>
            </a:r>
            <a:r>
              <a:rPr lang="en-US" sz="4000" dirty="0" smtClean="0">
                <a:solidFill>
                  <a:schemeClr val="bg1"/>
                </a:solidFill>
              </a:rPr>
              <a:t>&gt;</a:t>
            </a:r>
            <a:r>
              <a:rPr lang="ru-RU" sz="4000" dirty="0" smtClean="0">
                <a:solidFill>
                  <a:schemeClr val="bg1"/>
                </a:solidFill>
              </a:rPr>
              <a:t>) </a:t>
            </a:r>
            <a:r>
              <a:rPr lang="ru-RU" sz="4000" dirty="0">
                <a:solidFill>
                  <a:schemeClr val="bg1"/>
                </a:solidFill>
              </a:rPr>
              <a:t>|</a:t>
            </a:r>
            <a:r>
              <a:rPr lang="en-US" sz="4000" dirty="0">
                <a:solidFill>
                  <a:schemeClr val="bg1"/>
                </a:solidFill>
              </a:rPr>
              <a:t> &lt;</a:t>
            </a:r>
            <a:r>
              <a:rPr lang="ru-RU" sz="4000" dirty="0">
                <a:solidFill>
                  <a:schemeClr val="bg1"/>
                </a:solidFill>
              </a:rPr>
              <a:t>ппс</a:t>
            </a:r>
            <a:r>
              <a:rPr lang="en-US" sz="4000" dirty="0">
                <a:solidFill>
                  <a:schemeClr val="bg1"/>
                </a:solidFill>
              </a:rPr>
              <a:t>&gt;&lt;</a:t>
            </a:r>
            <a:r>
              <a:rPr lang="ru-RU" sz="4000" dirty="0" err="1">
                <a:solidFill>
                  <a:schemeClr val="bg1"/>
                </a:solidFill>
              </a:rPr>
              <a:t>ппс</a:t>
            </a:r>
            <a:r>
              <a:rPr lang="en-US" sz="4000" dirty="0" smtClean="0">
                <a:solidFill>
                  <a:schemeClr val="bg1"/>
                </a:solidFill>
              </a:rPr>
              <a:t>&gt;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ru-RU" sz="4000" dirty="0" smtClean="0">
                <a:solidFill>
                  <a:schemeClr val="bg1"/>
                </a:solidFill>
              </a:rPr>
              <a:t>Множество строк, которое описывает </a:t>
            </a:r>
            <a:r>
              <a:rPr lang="en-US" sz="4000" dirty="0" smtClean="0">
                <a:solidFill>
                  <a:schemeClr val="bg1"/>
                </a:solidFill>
              </a:rPr>
              <a:t>&lt;</a:t>
            </a:r>
            <a:r>
              <a:rPr lang="ru-RU" sz="4000" dirty="0" err="1" smtClean="0">
                <a:solidFill>
                  <a:schemeClr val="bg1"/>
                </a:solidFill>
              </a:rPr>
              <a:t>ппс</a:t>
            </a:r>
            <a:r>
              <a:rPr lang="en-US" sz="4000" dirty="0" smtClean="0">
                <a:solidFill>
                  <a:schemeClr val="bg1"/>
                </a:solidFill>
              </a:rPr>
              <a:t>&gt;</a:t>
            </a:r>
            <a:r>
              <a:rPr lang="ru-RU" sz="4000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(), </a:t>
            </a:r>
            <a:r>
              <a:rPr lang="en-US" sz="3600" dirty="0" smtClean="0">
                <a:solidFill>
                  <a:schemeClr val="bg1"/>
                </a:solidFill>
              </a:rPr>
              <a:t>()(), (()), …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первого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</a:t>
            </a:r>
            <a:r>
              <a:rPr lang="ru-RU" dirty="0" smtClean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prstClr val="black"/>
                </a:solidFill>
              </a:rPr>
              <a:t>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}, </a:t>
            </a: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</a:p>
          <a:p>
            <a:pPr lvl="1"/>
            <a:r>
              <a:rPr lang="en-US" dirty="0" smtClean="0"/>
              <a:t>F[S</a:t>
            </a:r>
            <a:r>
              <a:rPr lang="en-US" dirty="0"/>
              <a:t>] = F[F] = {}, 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/>
              <a:t>] = 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</a:p>
          <a:p>
            <a:r>
              <a:rPr lang="ru-RU" dirty="0" smtClean="0"/>
              <a:t>Результат</a:t>
            </a:r>
          </a:p>
          <a:p>
            <a:pPr lvl="1"/>
            <a:r>
              <a:rPr lang="en-US" dirty="0" smtClean="0"/>
              <a:t>F[S] = {(, 1}, F[F] = {1}</a:t>
            </a:r>
            <a:r>
              <a:rPr lang="en-US" dirty="0"/>
              <a:t> , 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/>
              <a:t>] = {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en-US" dirty="0" smtClean="0"/>
              <a:t>F[(S+F)] = {(}, F[1] = {1}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59504"/>
              </p:ext>
            </p:extLst>
          </p:nvPr>
        </p:nvGraphicFramePr>
        <p:xfrm>
          <a:off x="6197600" y="1600196"/>
          <a:ext cx="5384800" cy="452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52"/>
                <a:gridCol w="3443623"/>
                <a:gridCol w="674625"/>
              </a:tblGrid>
              <a:tr h="97332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Правило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Обновление</a:t>
                      </a:r>
                      <a:r>
                        <a:rPr lang="ru-RU" baseline="0" dirty="0" smtClean="0"/>
                        <a:t> словаря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новое значение?</a:t>
                      </a:r>
                      <a:endParaRPr lang="ru-RU" sz="1600" dirty="0"/>
                    </a:p>
                  </a:txBody>
                  <a:tcPr vert="vert270"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F[F] = {}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F[(S + F)] = {}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{(} 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F[F] = F[F]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F[1] = {}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{1}</a:t>
                      </a:r>
                      <a:r>
                        <a:rPr lang="ru-RU" sz="1800" dirty="0" smtClean="0"/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F[F] = {</a:t>
                      </a:r>
                      <a:r>
                        <a:rPr lang="ru-RU" sz="1800" dirty="0" smtClean="0"/>
                        <a:t>(</a:t>
                      </a:r>
                      <a:r>
                        <a:rPr lang="en-US" sz="1800" dirty="0" smtClean="0"/>
                        <a:t>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</a:t>
                      </a:r>
                      <a:r>
                        <a:rPr lang="ru-RU" sz="1800" dirty="0" smtClean="0"/>
                        <a:t>1</a:t>
                      </a:r>
                      <a:r>
                        <a:rPr lang="en-US" sz="1800" dirty="0" smtClean="0"/>
                        <a:t>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F[(S + F)] = {</a:t>
                      </a:r>
                      <a:r>
                        <a:rPr lang="ru-RU" sz="1800" dirty="0" smtClean="0"/>
                        <a:t>(, 1</a:t>
                      </a:r>
                      <a:r>
                        <a:rPr lang="en-US" sz="1800" dirty="0" smtClean="0"/>
                        <a:t>}</a:t>
                      </a:r>
                      <a:r>
                        <a:rPr lang="ru-RU" sz="1800" dirty="0" smtClean="0"/>
                        <a:t>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{(}</a:t>
                      </a:r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F[F] = F[F]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F[1] = {1}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</a:t>
                      </a:r>
                      <a:r>
                        <a:rPr lang="ru-RU" sz="1800" dirty="0" smtClean="0"/>
                        <a:t>1</a:t>
                      </a:r>
                      <a:r>
                        <a:rPr lang="en-US" sz="1800" dirty="0" smtClean="0"/>
                        <a:t>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F[F] = {</a:t>
                      </a:r>
                      <a:r>
                        <a:rPr lang="ru-RU" sz="1800" dirty="0" smtClean="0"/>
                        <a:t>(, 1</a:t>
                      </a:r>
                      <a:r>
                        <a:rPr lang="en-US" sz="1800" dirty="0" smtClean="0"/>
                        <a:t>}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</a:t>
                      </a:r>
                      <a:r>
                        <a:rPr lang="ru-RU" sz="1800" dirty="0" smtClean="0"/>
                        <a:t>1</a:t>
                      </a:r>
                      <a:r>
                        <a:rPr lang="en-US" sz="1800" dirty="0" smtClean="0"/>
                        <a:t>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F[S] = F[S]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F[(S + F)] = {</a:t>
                      </a:r>
                      <a:r>
                        <a:rPr lang="ru-RU" sz="1800" dirty="0" smtClean="0"/>
                        <a:t>(, 1</a:t>
                      </a:r>
                      <a:r>
                        <a:rPr lang="en-US" sz="1800" dirty="0" smtClean="0"/>
                        <a:t>}</a:t>
                      </a:r>
                      <a:r>
                        <a:rPr lang="ru-RU" sz="1800" dirty="0" smtClean="0"/>
                        <a:t>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{(}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F[F] = F[F]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F[1] = {1}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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 smtClean="0"/>
                        <a:t>{</a:t>
                      </a:r>
                      <a:r>
                        <a:rPr lang="ru-RU" sz="1800" dirty="0" smtClean="0"/>
                        <a:t>1</a:t>
                      </a:r>
                      <a:r>
                        <a:rPr lang="en-US" sz="1800" dirty="0" smtClean="0"/>
                        <a:t>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5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словаря </a:t>
            </a:r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N[S</a:t>
            </a:r>
            <a:r>
              <a:rPr lang="en-US" dirty="0" smtClean="0">
                <a:solidFill>
                  <a:schemeClr val="bg1"/>
                </a:solidFill>
              </a:rPr>
              <a:t>] = {$}, </a:t>
            </a:r>
            <a:r>
              <a:rPr lang="en-US" dirty="0" smtClean="0">
                <a:solidFill>
                  <a:schemeClr val="bg1"/>
                </a:solidFill>
              </a:rPr>
              <a:t>N[A</a:t>
            </a:r>
            <a:r>
              <a:rPr lang="en-US" dirty="0" smtClean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каждого </a:t>
            </a:r>
            <a:r>
              <a:rPr lang="ru-RU" dirty="0" err="1" smtClean="0">
                <a:solidFill>
                  <a:schemeClr val="bg1"/>
                </a:solidFill>
              </a:rPr>
              <a:t>нетерминала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 != 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пока </a:t>
            </a:r>
            <a:r>
              <a:rPr lang="ru-RU" dirty="0" smtClean="0">
                <a:solidFill>
                  <a:schemeClr val="bg1"/>
                </a:solidFill>
              </a:rPr>
              <a:t>словарь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меняется: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правила вида </a:t>
            </a:r>
            <a:r>
              <a:rPr lang="en-US" dirty="0" smtClean="0">
                <a:solidFill>
                  <a:schemeClr val="bg1"/>
                </a:solidFill>
              </a:rPr>
              <a:t>A --&gt; w A' </a:t>
            </a:r>
            <a:r>
              <a:rPr lang="en-US" dirty="0" smtClean="0">
                <a:solidFill>
                  <a:schemeClr val="bg1"/>
                </a:solidFill>
              </a:rPr>
              <a:t>w' :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F[w'],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то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N[A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'] = N[A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']  { a 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F[w'],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то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N[A'] =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N[A']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N[A]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включая случай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w'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=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т.к.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= {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словаря </a:t>
            </a:r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N[S</a:t>
            </a:r>
            <a:r>
              <a:rPr lang="en-US" dirty="0" smtClean="0"/>
              <a:t>] = {$}, </a:t>
            </a:r>
            <a:r>
              <a:rPr lang="en-US" dirty="0" smtClean="0"/>
              <a:t>N[A</a:t>
            </a:r>
            <a:r>
              <a:rPr lang="en-US" dirty="0" smtClean="0"/>
              <a:t>] = </a:t>
            </a:r>
            <a:r>
              <a:rPr lang="en-US" dirty="0" smtClean="0"/>
              <a:t>{}</a:t>
            </a:r>
            <a:r>
              <a:rPr lang="ru-RU" dirty="0" smtClean="0"/>
              <a:t> </a:t>
            </a:r>
            <a:r>
              <a:rPr lang="ru-RU" dirty="0" smtClean="0"/>
              <a:t>для каждого </a:t>
            </a:r>
            <a:r>
              <a:rPr lang="ru-RU" dirty="0" err="1" smtClean="0"/>
              <a:t>нетерминала</a:t>
            </a:r>
            <a:r>
              <a:rPr lang="ru-RU" dirty="0" smtClean="0"/>
              <a:t> </a:t>
            </a:r>
            <a:r>
              <a:rPr lang="en-US" dirty="0" smtClean="0"/>
              <a:t>A != S</a:t>
            </a:r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пока </a:t>
            </a:r>
            <a:r>
              <a:rPr lang="ru-RU" dirty="0" smtClean="0">
                <a:solidFill>
                  <a:schemeClr val="bg1"/>
                </a:solidFill>
              </a:rPr>
              <a:t>словарь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меняется: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правила вида </a:t>
            </a:r>
            <a:r>
              <a:rPr lang="en-US" dirty="0" smtClean="0">
                <a:solidFill>
                  <a:schemeClr val="bg1"/>
                </a:solidFill>
              </a:rPr>
              <a:t>A --&gt; w A' </a:t>
            </a:r>
            <a:r>
              <a:rPr lang="en-US" dirty="0" smtClean="0">
                <a:solidFill>
                  <a:schemeClr val="bg1"/>
                </a:solidFill>
              </a:rPr>
              <a:t>w' :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F[w'],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то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N[A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'] = N[A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']  { a 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F[w'],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то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N[A'] =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N[A']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N[A]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включая случай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w'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=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т.к.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= {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1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словаря </a:t>
            </a:r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N[S</a:t>
            </a:r>
            <a:r>
              <a:rPr lang="en-US" dirty="0" smtClean="0"/>
              <a:t>] = {$}, </a:t>
            </a:r>
            <a:r>
              <a:rPr lang="en-US" dirty="0" smtClean="0"/>
              <a:t>N[A</a:t>
            </a:r>
            <a:r>
              <a:rPr lang="en-US" dirty="0" smtClean="0"/>
              <a:t>] = </a:t>
            </a:r>
            <a:r>
              <a:rPr lang="en-US" dirty="0" smtClean="0"/>
              <a:t>{}</a:t>
            </a:r>
            <a:r>
              <a:rPr lang="ru-RU" dirty="0" smtClean="0"/>
              <a:t> </a:t>
            </a:r>
            <a:r>
              <a:rPr lang="ru-RU" dirty="0" smtClean="0"/>
              <a:t>для каждого </a:t>
            </a:r>
            <a:r>
              <a:rPr lang="ru-RU" dirty="0" err="1" smtClean="0"/>
              <a:t>нетерминала</a:t>
            </a:r>
            <a:r>
              <a:rPr lang="ru-RU" dirty="0" smtClean="0"/>
              <a:t> </a:t>
            </a:r>
            <a:r>
              <a:rPr lang="en-US" dirty="0" smtClean="0"/>
              <a:t>A != S</a:t>
            </a:r>
            <a:endParaRPr lang="en-US" dirty="0" smtClean="0"/>
          </a:p>
          <a:p>
            <a:r>
              <a:rPr lang="ru-RU" dirty="0" smtClean="0"/>
              <a:t>пока </a:t>
            </a:r>
            <a:r>
              <a:rPr lang="ru-RU" dirty="0" smtClean="0"/>
              <a:t>словарь </a:t>
            </a:r>
            <a:r>
              <a:rPr lang="en-US" dirty="0" smtClean="0"/>
              <a:t>N</a:t>
            </a:r>
            <a:r>
              <a:rPr lang="ru-RU" dirty="0" smtClean="0"/>
              <a:t> меняется: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правила вида </a:t>
            </a:r>
            <a:r>
              <a:rPr lang="en-US" dirty="0" smtClean="0">
                <a:solidFill>
                  <a:schemeClr val="bg1"/>
                </a:solidFill>
              </a:rPr>
              <a:t>A --&gt; w A' </a:t>
            </a:r>
            <a:r>
              <a:rPr lang="en-US" dirty="0" smtClean="0">
                <a:solidFill>
                  <a:schemeClr val="bg1"/>
                </a:solidFill>
              </a:rPr>
              <a:t>w' :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F[w'],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то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N[A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'] = N[A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']  { a 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F[w'],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то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N[A'] =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N[A']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N[A]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включая случай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w'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=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т.к.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= {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0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словаря </a:t>
            </a:r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N[S</a:t>
            </a:r>
            <a:r>
              <a:rPr lang="en-US" dirty="0" smtClean="0"/>
              <a:t>] = {$}, </a:t>
            </a:r>
            <a:r>
              <a:rPr lang="en-US" dirty="0" smtClean="0"/>
              <a:t>N[A</a:t>
            </a:r>
            <a:r>
              <a:rPr lang="en-US" dirty="0" smtClean="0"/>
              <a:t>] = </a:t>
            </a:r>
            <a:r>
              <a:rPr lang="en-US" dirty="0" smtClean="0"/>
              <a:t>{}</a:t>
            </a:r>
            <a:r>
              <a:rPr lang="ru-RU" dirty="0" smtClean="0"/>
              <a:t> </a:t>
            </a:r>
            <a:r>
              <a:rPr lang="ru-RU" dirty="0" smtClean="0"/>
              <a:t>для каждого </a:t>
            </a:r>
            <a:r>
              <a:rPr lang="ru-RU" dirty="0" err="1" smtClean="0"/>
              <a:t>нетерминала</a:t>
            </a:r>
            <a:r>
              <a:rPr lang="ru-RU" dirty="0" smtClean="0"/>
              <a:t> </a:t>
            </a:r>
            <a:r>
              <a:rPr lang="en-US" dirty="0" smtClean="0"/>
              <a:t>A != S</a:t>
            </a:r>
            <a:endParaRPr lang="en-US" dirty="0" smtClean="0"/>
          </a:p>
          <a:p>
            <a:r>
              <a:rPr lang="ru-RU" dirty="0" smtClean="0"/>
              <a:t>пока </a:t>
            </a:r>
            <a:r>
              <a:rPr lang="ru-RU" dirty="0" smtClean="0"/>
              <a:t>словарь </a:t>
            </a:r>
            <a:r>
              <a:rPr lang="en-US" dirty="0" smtClean="0"/>
              <a:t>N</a:t>
            </a:r>
            <a:r>
              <a:rPr lang="ru-RU" dirty="0" smtClean="0"/>
              <a:t> меняется:</a:t>
            </a:r>
            <a:endParaRPr lang="ru-RU" dirty="0" smtClean="0"/>
          </a:p>
          <a:p>
            <a:pPr lvl="1"/>
            <a:r>
              <a:rPr lang="ru-RU" dirty="0" smtClean="0"/>
              <a:t>для каждого правила вида </a:t>
            </a:r>
            <a:r>
              <a:rPr lang="en-US" dirty="0" smtClean="0"/>
              <a:t>A --&gt; w A' </a:t>
            </a:r>
            <a:r>
              <a:rPr lang="en-US" dirty="0" smtClean="0"/>
              <a:t>w' :</a:t>
            </a:r>
            <a:endParaRPr lang="en-US" dirty="0" smtClean="0"/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F[w'],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то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N[A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'] = N[A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']  { a 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F[w'],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то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N[A'] =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N[A']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N[A]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включая случай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w'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=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т.к.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= {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1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словаря </a:t>
            </a:r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N[S</a:t>
            </a:r>
            <a:r>
              <a:rPr lang="en-US" dirty="0" smtClean="0"/>
              <a:t>] = {$}, </a:t>
            </a:r>
            <a:r>
              <a:rPr lang="en-US" dirty="0" smtClean="0"/>
              <a:t>N[A</a:t>
            </a:r>
            <a:r>
              <a:rPr lang="en-US" dirty="0" smtClean="0"/>
              <a:t>] = </a:t>
            </a:r>
            <a:r>
              <a:rPr lang="en-US" dirty="0" smtClean="0"/>
              <a:t>{}</a:t>
            </a:r>
            <a:r>
              <a:rPr lang="ru-RU" dirty="0" smtClean="0"/>
              <a:t> </a:t>
            </a:r>
            <a:r>
              <a:rPr lang="ru-RU" dirty="0" smtClean="0"/>
              <a:t>для каждого </a:t>
            </a:r>
            <a:r>
              <a:rPr lang="ru-RU" dirty="0" err="1" smtClean="0"/>
              <a:t>нетерминала</a:t>
            </a:r>
            <a:r>
              <a:rPr lang="ru-RU" dirty="0" smtClean="0"/>
              <a:t> </a:t>
            </a:r>
            <a:r>
              <a:rPr lang="en-US" dirty="0" smtClean="0"/>
              <a:t>A != S</a:t>
            </a:r>
            <a:endParaRPr lang="en-US" dirty="0" smtClean="0"/>
          </a:p>
          <a:p>
            <a:r>
              <a:rPr lang="ru-RU" dirty="0" smtClean="0"/>
              <a:t>пока </a:t>
            </a:r>
            <a:r>
              <a:rPr lang="ru-RU" dirty="0" smtClean="0"/>
              <a:t>словарь </a:t>
            </a:r>
            <a:r>
              <a:rPr lang="en-US" dirty="0" smtClean="0"/>
              <a:t>N</a:t>
            </a:r>
            <a:r>
              <a:rPr lang="ru-RU" dirty="0" smtClean="0"/>
              <a:t> меняется:</a:t>
            </a:r>
            <a:endParaRPr lang="ru-RU" dirty="0" smtClean="0"/>
          </a:p>
          <a:p>
            <a:pPr lvl="1"/>
            <a:r>
              <a:rPr lang="ru-RU" dirty="0" smtClean="0"/>
              <a:t>для каждого правила вида </a:t>
            </a:r>
            <a:r>
              <a:rPr lang="en-US" dirty="0" smtClean="0"/>
              <a:t>A --&gt; w A' </a:t>
            </a:r>
            <a:r>
              <a:rPr lang="en-US" dirty="0" smtClean="0"/>
              <a:t>w' :</a:t>
            </a:r>
            <a:endParaRPr lang="en-US" dirty="0" smtClean="0"/>
          </a:p>
          <a:p>
            <a:pPr lvl="2"/>
            <a:r>
              <a:rPr lang="ru-RU" dirty="0" smtClean="0"/>
              <a:t>если </a:t>
            </a:r>
            <a:r>
              <a:rPr lang="en-US" dirty="0" smtClean="0"/>
              <a:t>a </a:t>
            </a:r>
            <a:r>
              <a:rPr lang="en-US" dirty="0" smtClean="0">
                <a:sym typeface="Symbol" panose="05050102010706020507" pitchFamily="18" charset="2"/>
              </a:rPr>
              <a:t>F[w'], </a:t>
            </a:r>
            <a:r>
              <a:rPr lang="ru-RU" dirty="0" smtClean="0">
                <a:sym typeface="Symbol" panose="05050102010706020507" pitchFamily="18" charset="2"/>
              </a:rPr>
              <a:t>то </a:t>
            </a:r>
            <a:r>
              <a:rPr lang="en-US" dirty="0" smtClean="0">
                <a:sym typeface="Symbol" panose="05050102010706020507" pitchFamily="18" charset="2"/>
              </a:rPr>
              <a:t>N[A</a:t>
            </a:r>
            <a:r>
              <a:rPr lang="en-US" dirty="0">
                <a:sym typeface="Symbol" panose="05050102010706020507" pitchFamily="18" charset="2"/>
              </a:rPr>
              <a:t>'] = N[A</a:t>
            </a:r>
            <a:r>
              <a:rPr lang="en-US" dirty="0" smtClean="0">
                <a:sym typeface="Symbol" panose="05050102010706020507" pitchFamily="18" charset="2"/>
              </a:rPr>
              <a:t>']  { a 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F[w'],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то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N[A'] =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N[A']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N[A]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включая случай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w'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=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т.к.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= {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5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словаря </a:t>
            </a:r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N[S</a:t>
            </a:r>
            <a:r>
              <a:rPr lang="en-US" dirty="0" smtClean="0"/>
              <a:t>] = {$}, </a:t>
            </a:r>
            <a:r>
              <a:rPr lang="en-US" dirty="0" smtClean="0"/>
              <a:t>N[A</a:t>
            </a:r>
            <a:r>
              <a:rPr lang="en-US" dirty="0" smtClean="0"/>
              <a:t>] = </a:t>
            </a:r>
            <a:r>
              <a:rPr lang="en-US" dirty="0" smtClean="0"/>
              <a:t>{}</a:t>
            </a:r>
            <a:r>
              <a:rPr lang="ru-RU" dirty="0" smtClean="0"/>
              <a:t> </a:t>
            </a:r>
            <a:r>
              <a:rPr lang="ru-RU" dirty="0" smtClean="0"/>
              <a:t>для каждого </a:t>
            </a:r>
            <a:r>
              <a:rPr lang="ru-RU" dirty="0" err="1" smtClean="0"/>
              <a:t>нетерминала</a:t>
            </a:r>
            <a:r>
              <a:rPr lang="ru-RU" dirty="0" smtClean="0"/>
              <a:t> </a:t>
            </a:r>
            <a:r>
              <a:rPr lang="en-US" dirty="0" smtClean="0"/>
              <a:t>A != S</a:t>
            </a:r>
            <a:endParaRPr lang="en-US" dirty="0" smtClean="0"/>
          </a:p>
          <a:p>
            <a:r>
              <a:rPr lang="ru-RU" dirty="0" smtClean="0"/>
              <a:t>пока </a:t>
            </a:r>
            <a:r>
              <a:rPr lang="ru-RU" dirty="0" smtClean="0"/>
              <a:t>словарь </a:t>
            </a:r>
            <a:r>
              <a:rPr lang="en-US" dirty="0" smtClean="0"/>
              <a:t>N</a:t>
            </a:r>
            <a:r>
              <a:rPr lang="ru-RU" dirty="0" smtClean="0"/>
              <a:t> меняется:</a:t>
            </a:r>
            <a:endParaRPr lang="ru-RU" dirty="0" smtClean="0"/>
          </a:p>
          <a:p>
            <a:pPr lvl="1"/>
            <a:r>
              <a:rPr lang="ru-RU" dirty="0" smtClean="0"/>
              <a:t>для каждого правила вида </a:t>
            </a:r>
            <a:r>
              <a:rPr lang="en-US" dirty="0" smtClean="0"/>
              <a:t>A --&gt; w A' </a:t>
            </a:r>
            <a:r>
              <a:rPr lang="en-US" dirty="0" smtClean="0"/>
              <a:t>w' :</a:t>
            </a:r>
            <a:endParaRPr lang="en-US" dirty="0" smtClean="0"/>
          </a:p>
          <a:p>
            <a:pPr lvl="2"/>
            <a:r>
              <a:rPr lang="ru-RU" dirty="0" smtClean="0"/>
              <a:t>если </a:t>
            </a:r>
            <a:r>
              <a:rPr lang="en-US" dirty="0" smtClean="0"/>
              <a:t>a </a:t>
            </a:r>
            <a:r>
              <a:rPr lang="en-US" dirty="0" smtClean="0">
                <a:sym typeface="Symbol" panose="05050102010706020507" pitchFamily="18" charset="2"/>
              </a:rPr>
              <a:t>F[w'], </a:t>
            </a:r>
            <a:r>
              <a:rPr lang="ru-RU" dirty="0" smtClean="0">
                <a:sym typeface="Symbol" panose="05050102010706020507" pitchFamily="18" charset="2"/>
              </a:rPr>
              <a:t>то </a:t>
            </a:r>
            <a:r>
              <a:rPr lang="en-US" dirty="0" smtClean="0">
                <a:sym typeface="Symbol" panose="05050102010706020507" pitchFamily="18" charset="2"/>
              </a:rPr>
              <a:t>N[A</a:t>
            </a:r>
            <a:r>
              <a:rPr lang="en-US" dirty="0">
                <a:sym typeface="Symbol" panose="05050102010706020507" pitchFamily="18" charset="2"/>
              </a:rPr>
              <a:t>'] = N[A</a:t>
            </a:r>
            <a:r>
              <a:rPr lang="en-US" dirty="0" smtClean="0">
                <a:sym typeface="Symbol" panose="05050102010706020507" pitchFamily="18" charset="2"/>
              </a:rPr>
              <a:t>']  { a }</a:t>
            </a:r>
          </a:p>
          <a:p>
            <a:pPr lvl="2"/>
            <a:r>
              <a:rPr lang="ru-RU" dirty="0"/>
              <a:t>если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F[w'], </a:t>
            </a:r>
            <a:r>
              <a:rPr lang="ru-RU" dirty="0">
                <a:sym typeface="Symbol" panose="05050102010706020507" pitchFamily="18" charset="2"/>
              </a:rPr>
              <a:t>то </a:t>
            </a:r>
            <a:r>
              <a:rPr lang="en-US" dirty="0">
                <a:sym typeface="Symbol" panose="05050102010706020507" pitchFamily="18" charset="2"/>
              </a:rPr>
              <a:t>N[A'] = </a:t>
            </a:r>
            <a:r>
              <a:rPr lang="en-US" dirty="0" smtClean="0">
                <a:sym typeface="Symbol" panose="05050102010706020507" pitchFamily="18" charset="2"/>
              </a:rPr>
              <a:t>N[A'] </a:t>
            </a:r>
            <a:r>
              <a:rPr lang="en-US" dirty="0">
                <a:sym typeface="Symbol" panose="05050102010706020507" pitchFamily="18" charset="2"/>
              </a:rPr>
              <a:t> </a:t>
            </a:r>
            <a:r>
              <a:rPr lang="en-US" dirty="0" smtClean="0">
                <a:sym typeface="Symbol" panose="05050102010706020507" pitchFamily="18" charset="2"/>
              </a:rPr>
              <a:t>N[A]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включая случай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w'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=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т.к.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= {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6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словаря </a:t>
            </a:r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N[S</a:t>
            </a:r>
            <a:r>
              <a:rPr lang="en-US" dirty="0" smtClean="0"/>
              <a:t>] = {$}, </a:t>
            </a:r>
            <a:r>
              <a:rPr lang="en-US" dirty="0" smtClean="0"/>
              <a:t>N[A</a:t>
            </a:r>
            <a:r>
              <a:rPr lang="en-US" dirty="0" smtClean="0"/>
              <a:t>] = </a:t>
            </a:r>
            <a:r>
              <a:rPr lang="en-US" dirty="0" smtClean="0"/>
              <a:t>{}</a:t>
            </a:r>
            <a:r>
              <a:rPr lang="ru-RU" dirty="0" smtClean="0"/>
              <a:t> </a:t>
            </a:r>
            <a:r>
              <a:rPr lang="ru-RU" dirty="0" smtClean="0"/>
              <a:t>для каждого </a:t>
            </a:r>
            <a:r>
              <a:rPr lang="ru-RU" dirty="0" err="1" smtClean="0"/>
              <a:t>нетерминала</a:t>
            </a:r>
            <a:r>
              <a:rPr lang="ru-RU" dirty="0" smtClean="0"/>
              <a:t> </a:t>
            </a:r>
            <a:r>
              <a:rPr lang="en-US" dirty="0" smtClean="0"/>
              <a:t>A != S</a:t>
            </a:r>
            <a:endParaRPr lang="en-US" dirty="0" smtClean="0"/>
          </a:p>
          <a:p>
            <a:r>
              <a:rPr lang="ru-RU" dirty="0" smtClean="0"/>
              <a:t>пока </a:t>
            </a:r>
            <a:r>
              <a:rPr lang="ru-RU" dirty="0" smtClean="0"/>
              <a:t>словарь </a:t>
            </a:r>
            <a:r>
              <a:rPr lang="en-US" dirty="0" smtClean="0"/>
              <a:t>N</a:t>
            </a:r>
            <a:r>
              <a:rPr lang="ru-RU" dirty="0" smtClean="0"/>
              <a:t> меняется:</a:t>
            </a:r>
            <a:endParaRPr lang="ru-RU" dirty="0" smtClean="0"/>
          </a:p>
          <a:p>
            <a:pPr lvl="1"/>
            <a:r>
              <a:rPr lang="ru-RU" dirty="0" smtClean="0"/>
              <a:t>для каждого правила вида </a:t>
            </a:r>
            <a:r>
              <a:rPr lang="en-US" dirty="0" smtClean="0"/>
              <a:t>A --&gt; w A' </a:t>
            </a:r>
            <a:r>
              <a:rPr lang="en-US" dirty="0" smtClean="0"/>
              <a:t>w' :</a:t>
            </a:r>
            <a:endParaRPr lang="en-US" dirty="0" smtClean="0"/>
          </a:p>
          <a:p>
            <a:pPr lvl="2"/>
            <a:r>
              <a:rPr lang="ru-RU" dirty="0" smtClean="0"/>
              <a:t>если </a:t>
            </a:r>
            <a:r>
              <a:rPr lang="en-US" dirty="0" smtClean="0"/>
              <a:t>a </a:t>
            </a:r>
            <a:r>
              <a:rPr lang="en-US" dirty="0" smtClean="0">
                <a:sym typeface="Symbol" panose="05050102010706020507" pitchFamily="18" charset="2"/>
              </a:rPr>
              <a:t>F[w'], </a:t>
            </a:r>
            <a:r>
              <a:rPr lang="ru-RU" dirty="0" smtClean="0">
                <a:sym typeface="Symbol" panose="05050102010706020507" pitchFamily="18" charset="2"/>
              </a:rPr>
              <a:t>то </a:t>
            </a:r>
            <a:r>
              <a:rPr lang="en-US" dirty="0" smtClean="0">
                <a:sym typeface="Symbol" panose="05050102010706020507" pitchFamily="18" charset="2"/>
              </a:rPr>
              <a:t>N[A</a:t>
            </a:r>
            <a:r>
              <a:rPr lang="en-US" dirty="0">
                <a:sym typeface="Symbol" panose="05050102010706020507" pitchFamily="18" charset="2"/>
              </a:rPr>
              <a:t>'] = N[A</a:t>
            </a:r>
            <a:r>
              <a:rPr lang="en-US" dirty="0" smtClean="0">
                <a:sym typeface="Symbol" panose="05050102010706020507" pitchFamily="18" charset="2"/>
              </a:rPr>
              <a:t>']  { a }</a:t>
            </a:r>
          </a:p>
          <a:p>
            <a:pPr lvl="2"/>
            <a:r>
              <a:rPr lang="ru-RU" dirty="0"/>
              <a:t>если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F[w'], </a:t>
            </a:r>
            <a:r>
              <a:rPr lang="ru-RU" dirty="0">
                <a:sym typeface="Symbol" panose="05050102010706020507" pitchFamily="18" charset="2"/>
              </a:rPr>
              <a:t>то </a:t>
            </a:r>
            <a:r>
              <a:rPr lang="en-US" dirty="0">
                <a:sym typeface="Symbol" panose="05050102010706020507" pitchFamily="18" charset="2"/>
              </a:rPr>
              <a:t>N[A'] = </a:t>
            </a:r>
            <a:r>
              <a:rPr lang="en-US" dirty="0" smtClean="0">
                <a:sym typeface="Symbol" panose="05050102010706020507" pitchFamily="18" charset="2"/>
              </a:rPr>
              <a:t>N[A'] </a:t>
            </a:r>
            <a:r>
              <a:rPr lang="en-US" dirty="0">
                <a:sym typeface="Symbol" panose="05050102010706020507" pitchFamily="18" charset="2"/>
              </a:rPr>
              <a:t> </a:t>
            </a:r>
            <a:r>
              <a:rPr lang="en-US" dirty="0" smtClean="0">
                <a:sym typeface="Symbol" panose="05050102010706020507" pitchFamily="18" charset="2"/>
              </a:rPr>
              <a:t>N[A]</a:t>
            </a:r>
          </a:p>
          <a:p>
            <a:pPr lvl="3"/>
            <a:r>
              <a:rPr lang="ru-RU" dirty="0" smtClean="0">
                <a:sym typeface="Symbol" panose="05050102010706020507" pitchFamily="18" charset="2"/>
              </a:rPr>
              <a:t>включая случай </a:t>
            </a:r>
            <a:r>
              <a:rPr lang="en-US" dirty="0" smtClean="0">
                <a:sym typeface="Symbol" panose="05050102010706020507" pitchFamily="18" charset="2"/>
              </a:rPr>
              <a:t>w'</a:t>
            </a:r>
            <a:r>
              <a:rPr lang="ru-RU" dirty="0" smtClean="0">
                <a:sym typeface="Symbol" panose="05050102010706020507" pitchFamily="18" charset="2"/>
              </a:rPr>
              <a:t> =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т.к.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] = {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918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следующего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>
                <a:solidFill>
                  <a:schemeClr val="bg1"/>
                </a:solidFill>
              </a:rPr>
              <a:t>Терминалы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+,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(,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),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1, $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err="1" smtClean="0">
                <a:solidFill>
                  <a:schemeClr val="bg1"/>
                </a:solidFill>
              </a:rPr>
              <a:t>Нетерминалы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S,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Правила</a:t>
            </a:r>
            <a:endParaRPr lang="en-US" dirty="0">
              <a:solidFill>
                <a:schemeClr val="bg1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--&gt;</a:t>
            </a:r>
            <a:r>
              <a:rPr lang="ru-RU" dirty="0">
                <a:solidFill>
                  <a:schemeClr val="bg1"/>
                </a:solidFill>
              </a:rPr>
              <a:t> 1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 потребуется, т.к. нет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w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err="1">
                <a:solidFill>
                  <a:schemeClr val="bg1"/>
                </a:solidFill>
                <a:sym typeface="Symbol" panose="05050102010706020507" pitchFamily="18" charset="2"/>
              </a:rPr>
              <a:t>т.ч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.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 F[w]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построим в качестве упражнения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Инициализация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N[F</a:t>
            </a:r>
            <a:r>
              <a:rPr lang="en-US" dirty="0">
                <a:solidFill>
                  <a:schemeClr val="bg1"/>
                </a:solidFill>
              </a:rPr>
              <a:t>] = {}, </a:t>
            </a:r>
            <a:r>
              <a:rPr lang="en-US" dirty="0" smtClean="0">
                <a:solidFill>
                  <a:schemeClr val="bg1"/>
                </a:solidFill>
              </a:rPr>
              <a:t>N[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bg1"/>
                </a:solidFill>
              </a:rPr>
              <a:t>= { </a:t>
            </a: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ru-RU" dirty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N[S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$}, N[F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), $}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891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следующего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>
                <a:solidFill>
                  <a:schemeClr val="bg1"/>
                </a:solidFill>
              </a:rPr>
              <a:t>Терминалы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+,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(,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),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1, $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err="1" smtClean="0">
                <a:solidFill>
                  <a:schemeClr val="bg1"/>
                </a:solidFill>
              </a:rPr>
              <a:t>Нетерминалы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S,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Правила</a:t>
            </a:r>
            <a:endParaRPr lang="en-US" dirty="0">
              <a:solidFill>
                <a:schemeClr val="bg1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--&gt;</a:t>
            </a:r>
            <a:r>
              <a:rPr lang="ru-RU" dirty="0">
                <a:solidFill>
                  <a:schemeClr val="bg1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Не потребуется, т.к. нет </a:t>
            </a:r>
            <a:r>
              <a:rPr lang="en-US" dirty="0" smtClean="0">
                <a:solidFill>
                  <a:prstClr val="black"/>
                </a:solidFill>
                <a:sym typeface="Symbol" panose="05050102010706020507" pitchFamily="18" charset="2"/>
              </a:rPr>
              <a:t>w</a:t>
            </a:r>
            <a:r>
              <a:rPr lang="ru-RU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ru-RU" dirty="0" err="1">
                <a:solidFill>
                  <a:prstClr val="black"/>
                </a:solidFill>
                <a:sym typeface="Symbol" panose="05050102010706020507" pitchFamily="18" charset="2"/>
              </a:rPr>
              <a:t>т.ч</a:t>
            </a:r>
            <a:r>
              <a:rPr lang="ru-RU" dirty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l-G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  F[w]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Инициализация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N[F</a:t>
            </a:r>
            <a:r>
              <a:rPr lang="en-US" dirty="0">
                <a:solidFill>
                  <a:schemeClr val="bg1"/>
                </a:solidFill>
              </a:rPr>
              <a:t>] = {}, </a:t>
            </a:r>
            <a:r>
              <a:rPr lang="en-US" dirty="0" smtClean="0">
                <a:solidFill>
                  <a:schemeClr val="bg1"/>
                </a:solidFill>
              </a:rPr>
              <a:t>N[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bg1"/>
                </a:solidFill>
              </a:rPr>
              <a:t>= { </a:t>
            </a: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ru-RU" dirty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N[S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$}, N[F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), $}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8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</a:t>
            </a:r>
            <a:r>
              <a:rPr lang="ru-RU" dirty="0"/>
              <a:t>синтаксиса </a:t>
            </a:r>
            <a:r>
              <a:rPr lang="ru-RU" dirty="0" smtClean="0"/>
              <a:t>формальных языков</a:t>
            </a:r>
          </a:p>
          <a:p>
            <a:pPr lvl="1"/>
            <a:r>
              <a:rPr lang="ru-RU" dirty="0" smtClean="0"/>
              <a:t>БНФ и РБНФ</a:t>
            </a:r>
            <a:endParaRPr lang="ru-RU" dirty="0"/>
          </a:p>
          <a:p>
            <a:r>
              <a:rPr lang="ru-RU" dirty="0"/>
              <a:t>Формальные </a:t>
            </a:r>
            <a:r>
              <a:rPr lang="ru-RU" dirty="0" smtClean="0"/>
              <a:t>грамматики</a:t>
            </a:r>
            <a:endParaRPr lang="ru-RU" dirty="0"/>
          </a:p>
          <a:p>
            <a:r>
              <a:rPr lang="ru-RU" dirty="0"/>
              <a:t>Классификация грамматик по </a:t>
            </a:r>
            <a:r>
              <a:rPr lang="ru-RU" dirty="0" smtClean="0"/>
              <a:t>Хомскому</a:t>
            </a:r>
            <a:endParaRPr lang="ru-RU" dirty="0"/>
          </a:p>
          <a:p>
            <a:r>
              <a:rPr lang="ru-RU" dirty="0" smtClean="0"/>
              <a:t>Распознавание языков</a:t>
            </a:r>
          </a:p>
          <a:p>
            <a:pPr lvl="1"/>
            <a:r>
              <a:rPr lang="ru-RU" dirty="0" smtClean="0"/>
              <a:t>Синтаксический анализатор</a:t>
            </a:r>
            <a:r>
              <a:rPr lang="en-US" dirty="0" smtClean="0"/>
              <a:t> </a:t>
            </a:r>
            <a:r>
              <a:rPr lang="en-US" dirty="0" smtClean="0"/>
              <a:t>LL</a:t>
            </a:r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языков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4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</a:t>
            </a:r>
            <a:r>
              <a:rPr lang="ru-RU" dirty="0" smtClean="0"/>
              <a:t>описание правильных последовательностей скобок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4000" dirty="0"/>
          </a:p>
          <a:p>
            <a:r>
              <a:rPr lang="en-US" sz="4000" dirty="0" smtClean="0"/>
              <a:t>&lt;</a:t>
            </a:r>
            <a:r>
              <a:rPr lang="ru-RU" sz="4000" dirty="0"/>
              <a:t>ппс</a:t>
            </a:r>
            <a:r>
              <a:rPr lang="en-US" sz="4000" dirty="0"/>
              <a:t>&gt;</a:t>
            </a:r>
            <a:r>
              <a:rPr lang="ru-RU" sz="4000" dirty="0"/>
              <a:t> ::= | </a:t>
            </a:r>
            <a:r>
              <a:rPr lang="ru-RU" sz="4000" dirty="0" smtClean="0"/>
              <a:t>(</a:t>
            </a:r>
            <a:r>
              <a:rPr lang="en-US" sz="4000" dirty="0" smtClean="0"/>
              <a:t>&lt;</a:t>
            </a:r>
            <a:r>
              <a:rPr lang="ru-RU" sz="4000" dirty="0" err="1"/>
              <a:t>ппс</a:t>
            </a:r>
            <a:r>
              <a:rPr lang="en-US" sz="4000" dirty="0" smtClean="0"/>
              <a:t>&gt;</a:t>
            </a:r>
            <a:r>
              <a:rPr lang="ru-RU" sz="4000" dirty="0" smtClean="0"/>
              <a:t>) </a:t>
            </a:r>
            <a:r>
              <a:rPr lang="ru-RU" sz="4000" dirty="0"/>
              <a:t>|</a:t>
            </a:r>
            <a:r>
              <a:rPr lang="en-US" sz="4000" dirty="0"/>
              <a:t> &lt;</a:t>
            </a:r>
            <a:r>
              <a:rPr lang="ru-RU" sz="4000" dirty="0"/>
              <a:t>ппс</a:t>
            </a:r>
            <a:r>
              <a:rPr lang="en-US" sz="4000" dirty="0"/>
              <a:t>&gt;&lt;</a:t>
            </a:r>
            <a:r>
              <a:rPr lang="ru-RU" sz="4000" dirty="0" err="1"/>
              <a:t>ппс</a:t>
            </a:r>
            <a:r>
              <a:rPr lang="en-US" sz="4000" dirty="0" smtClean="0"/>
              <a:t>&gt;</a:t>
            </a:r>
          </a:p>
          <a:p>
            <a:endParaRPr lang="en-US" sz="4000" dirty="0"/>
          </a:p>
          <a:p>
            <a:r>
              <a:rPr lang="ru-RU" sz="4000" dirty="0" smtClean="0">
                <a:solidFill>
                  <a:schemeClr val="bg1"/>
                </a:solidFill>
              </a:rPr>
              <a:t>Множество строк, которое описывает </a:t>
            </a:r>
            <a:r>
              <a:rPr lang="en-US" sz="4000" dirty="0" smtClean="0">
                <a:solidFill>
                  <a:schemeClr val="bg1"/>
                </a:solidFill>
              </a:rPr>
              <a:t>&lt;</a:t>
            </a:r>
            <a:r>
              <a:rPr lang="ru-RU" sz="4000" dirty="0" err="1" smtClean="0">
                <a:solidFill>
                  <a:schemeClr val="bg1"/>
                </a:solidFill>
              </a:rPr>
              <a:t>ппс</a:t>
            </a:r>
            <a:r>
              <a:rPr lang="en-US" sz="4000" dirty="0" smtClean="0">
                <a:solidFill>
                  <a:schemeClr val="bg1"/>
                </a:solidFill>
              </a:rPr>
              <a:t>&gt;</a:t>
            </a:r>
            <a:r>
              <a:rPr lang="ru-RU" sz="4000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(), </a:t>
            </a:r>
            <a:r>
              <a:rPr lang="en-US" sz="3600" dirty="0" smtClean="0">
                <a:solidFill>
                  <a:schemeClr val="bg1"/>
                </a:solidFill>
              </a:rPr>
              <a:t>()(), (()), …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8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следующего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>
                <a:solidFill>
                  <a:schemeClr val="bg1"/>
                </a:solidFill>
              </a:rPr>
              <a:t>Терминалы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+,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(,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),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1, $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err="1" smtClean="0">
                <a:solidFill>
                  <a:schemeClr val="bg1"/>
                </a:solidFill>
              </a:rPr>
              <a:t>Нетерминалы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S,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Правила</a:t>
            </a:r>
            <a:endParaRPr lang="en-US" dirty="0">
              <a:solidFill>
                <a:schemeClr val="bg1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--&gt;</a:t>
            </a:r>
            <a:r>
              <a:rPr lang="ru-RU" dirty="0">
                <a:solidFill>
                  <a:schemeClr val="bg1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Не потребуется, т.к. нет </a:t>
            </a:r>
            <a:r>
              <a:rPr lang="en-US" dirty="0" smtClean="0">
                <a:solidFill>
                  <a:prstClr val="black"/>
                </a:solidFill>
                <a:sym typeface="Symbol" panose="05050102010706020507" pitchFamily="18" charset="2"/>
              </a:rPr>
              <a:t>w</a:t>
            </a:r>
            <a:r>
              <a:rPr lang="ru-RU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ru-RU" dirty="0" err="1">
                <a:solidFill>
                  <a:prstClr val="black"/>
                </a:solidFill>
                <a:sym typeface="Symbol" panose="05050102010706020507" pitchFamily="18" charset="2"/>
              </a:rPr>
              <a:t>т.ч</a:t>
            </a:r>
            <a:r>
              <a:rPr lang="ru-RU" dirty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l-G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  F[w]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построим в качестве упражнения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Инициализация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N[F</a:t>
            </a:r>
            <a:r>
              <a:rPr lang="en-US" dirty="0">
                <a:solidFill>
                  <a:schemeClr val="bg1"/>
                </a:solidFill>
              </a:rPr>
              <a:t>] = {}, </a:t>
            </a:r>
            <a:r>
              <a:rPr lang="en-US" dirty="0" smtClean="0">
                <a:solidFill>
                  <a:schemeClr val="bg1"/>
                </a:solidFill>
              </a:rPr>
              <a:t>N[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bg1"/>
                </a:solidFill>
              </a:rPr>
              <a:t>= { </a:t>
            </a: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ru-RU" dirty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N[S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$}, N[F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), $}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90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следующего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1, 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}, </a:t>
            </a: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Правила</a:t>
            </a:r>
            <a:endParaRPr lang="en-US" dirty="0">
              <a:solidFill>
                <a:schemeClr val="bg1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--&gt;</a:t>
            </a:r>
            <a:r>
              <a:rPr lang="ru-RU" dirty="0">
                <a:solidFill>
                  <a:schemeClr val="bg1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Не потребуется, т.к. нет </a:t>
            </a:r>
            <a:r>
              <a:rPr lang="en-US" dirty="0" smtClean="0">
                <a:solidFill>
                  <a:prstClr val="black"/>
                </a:solidFill>
                <a:sym typeface="Symbol" panose="05050102010706020507" pitchFamily="18" charset="2"/>
              </a:rPr>
              <a:t>w</a:t>
            </a:r>
            <a:r>
              <a:rPr lang="ru-RU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ru-RU" dirty="0" err="1">
                <a:solidFill>
                  <a:prstClr val="black"/>
                </a:solidFill>
                <a:sym typeface="Symbol" panose="05050102010706020507" pitchFamily="18" charset="2"/>
              </a:rPr>
              <a:t>т.ч</a:t>
            </a:r>
            <a:r>
              <a:rPr lang="ru-RU" dirty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l-G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  F[w]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построим в качестве упражнения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Инициализация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N[F</a:t>
            </a:r>
            <a:r>
              <a:rPr lang="en-US" dirty="0">
                <a:solidFill>
                  <a:schemeClr val="bg1"/>
                </a:solidFill>
              </a:rPr>
              <a:t>] = {}, </a:t>
            </a:r>
            <a:r>
              <a:rPr lang="en-US" dirty="0" smtClean="0">
                <a:solidFill>
                  <a:schemeClr val="bg1"/>
                </a:solidFill>
              </a:rPr>
              <a:t>N[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bg1"/>
                </a:solidFill>
              </a:rPr>
              <a:t>= { </a:t>
            </a: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ru-RU" dirty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N[S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$}, N[F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), $}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8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следующего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1, 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}, </a:t>
            </a: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Не потребуется, т.к. нет </a:t>
            </a:r>
            <a:r>
              <a:rPr lang="en-US" dirty="0" smtClean="0">
                <a:solidFill>
                  <a:prstClr val="black"/>
                </a:solidFill>
                <a:sym typeface="Symbol" panose="05050102010706020507" pitchFamily="18" charset="2"/>
              </a:rPr>
              <a:t>w</a:t>
            </a:r>
            <a:r>
              <a:rPr lang="ru-RU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ru-RU" dirty="0" err="1">
                <a:solidFill>
                  <a:prstClr val="black"/>
                </a:solidFill>
                <a:sym typeface="Symbol" panose="05050102010706020507" pitchFamily="18" charset="2"/>
              </a:rPr>
              <a:t>т.ч</a:t>
            </a:r>
            <a:r>
              <a:rPr lang="ru-RU" dirty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l-G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  F[w]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построим в качестве упражнения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Инициализация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N[F</a:t>
            </a:r>
            <a:r>
              <a:rPr lang="en-US" dirty="0">
                <a:solidFill>
                  <a:schemeClr val="bg1"/>
                </a:solidFill>
              </a:rPr>
              <a:t>] = {}, </a:t>
            </a:r>
            <a:r>
              <a:rPr lang="en-US" dirty="0" smtClean="0">
                <a:solidFill>
                  <a:schemeClr val="bg1"/>
                </a:solidFill>
              </a:rPr>
              <a:t>N[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bg1"/>
                </a:solidFill>
              </a:rPr>
              <a:t>= { </a:t>
            </a: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ru-RU" dirty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N[S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$}, N[F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), $}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3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следующего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1, 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}, </a:t>
            </a: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Не потребуется, т.к. нет </a:t>
            </a:r>
            <a:r>
              <a:rPr lang="en-US" dirty="0" smtClean="0">
                <a:solidFill>
                  <a:prstClr val="black"/>
                </a:solidFill>
                <a:sym typeface="Symbol" panose="05050102010706020507" pitchFamily="18" charset="2"/>
              </a:rPr>
              <a:t>w</a:t>
            </a:r>
            <a:r>
              <a:rPr lang="ru-RU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ru-RU" dirty="0" err="1">
                <a:solidFill>
                  <a:prstClr val="black"/>
                </a:solidFill>
                <a:sym typeface="Symbol" panose="05050102010706020507" pitchFamily="18" charset="2"/>
              </a:rPr>
              <a:t>т.ч</a:t>
            </a:r>
            <a:r>
              <a:rPr lang="ru-RU" dirty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l-G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  F[w]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построим в качестве упражнения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  <a:endParaRPr lang="ru-RU" dirty="0"/>
          </a:p>
          <a:p>
            <a:pPr lvl="1"/>
            <a:r>
              <a:rPr lang="en-US" dirty="0" smtClean="0"/>
              <a:t>N[F</a:t>
            </a:r>
            <a:r>
              <a:rPr lang="en-US" dirty="0"/>
              <a:t>] = {}, </a:t>
            </a:r>
            <a:r>
              <a:rPr lang="en-US" dirty="0" smtClean="0"/>
              <a:t>N[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smtClean="0"/>
              <a:t>] </a:t>
            </a:r>
            <a:r>
              <a:rPr lang="en-US" dirty="0"/>
              <a:t>= { </a:t>
            </a:r>
            <a:r>
              <a:rPr lang="en-US" dirty="0" smtClean="0"/>
              <a:t>$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</a:p>
          <a:p>
            <a:r>
              <a:rPr lang="ru-RU" dirty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N[S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$}, N[F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), $}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5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следующего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1, 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}, </a:t>
            </a: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Не потребуется, т.к. нет </a:t>
            </a:r>
            <a:r>
              <a:rPr lang="en-US" dirty="0" smtClean="0">
                <a:solidFill>
                  <a:prstClr val="black"/>
                </a:solidFill>
                <a:sym typeface="Symbol" panose="05050102010706020507" pitchFamily="18" charset="2"/>
              </a:rPr>
              <a:t>w</a:t>
            </a:r>
            <a:r>
              <a:rPr lang="ru-RU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ru-RU" dirty="0" err="1">
                <a:solidFill>
                  <a:prstClr val="black"/>
                </a:solidFill>
                <a:sym typeface="Symbol" panose="05050102010706020507" pitchFamily="18" charset="2"/>
              </a:rPr>
              <a:t>т.ч</a:t>
            </a:r>
            <a:r>
              <a:rPr lang="ru-RU" dirty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l-G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  F[w]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построим в качестве упражнения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  <a:endParaRPr lang="ru-RU" dirty="0"/>
          </a:p>
          <a:p>
            <a:pPr lvl="1"/>
            <a:r>
              <a:rPr lang="en-US" dirty="0" smtClean="0"/>
              <a:t>N[F</a:t>
            </a:r>
            <a:r>
              <a:rPr lang="en-US" dirty="0"/>
              <a:t>] = {}, </a:t>
            </a:r>
            <a:r>
              <a:rPr lang="en-US" dirty="0" smtClean="0"/>
              <a:t>N[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smtClean="0"/>
              <a:t>] </a:t>
            </a:r>
            <a:r>
              <a:rPr lang="en-US" dirty="0"/>
              <a:t>= { </a:t>
            </a:r>
            <a:r>
              <a:rPr lang="en-US" dirty="0" smtClean="0"/>
              <a:t>$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</a:p>
          <a:p>
            <a:r>
              <a:rPr lang="ru-RU" dirty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N[S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$}, N[F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), $}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14980"/>
              </p:ext>
            </p:extLst>
          </p:nvPr>
        </p:nvGraphicFramePr>
        <p:xfrm>
          <a:off x="6197600" y="1600196"/>
          <a:ext cx="5384800" cy="452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52"/>
                <a:gridCol w="3443623"/>
                <a:gridCol w="674625"/>
              </a:tblGrid>
              <a:tr h="97332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Правило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Обновление</a:t>
                      </a:r>
                      <a:r>
                        <a:rPr lang="ru-RU" baseline="0" dirty="0" smtClean="0"/>
                        <a:t> словаря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новое значение?</a:t>
                      </a:r>
                      <a:endParaRPr lang="ru-RU" sz="1600" dirty="0"/>
                    </a:p>
                  </a:txBody>
                  <a:tcPr vert="vert270"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N[F] = N[F]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N[S] = {$}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N[S] = N[S]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 --&gt;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N[F] = N[F]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N[S]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= {+, ), $}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N[S] = N[S]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 --&gt;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N[F] = N[F]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N[S]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= {+, ), $}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N[S] = N[S]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 --&gt;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6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следующего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1, 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}, </a:t>
            </a: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Не потребуется, т.к. нет </a:t>
            </a:r>
            <a:r>
              <a:rPr lang="en-US" dirty="0" smtClean="0">
                <a:solidFill>
                  <a:prstClr val="black"/>
                </a:solidFill>
                <a:sym typeface="Symbol" panose="05050102010706020507" pitchFamily="18" charset="2"/>
              </a:rPr>
              <a:t>w</a:t>
            </a:r>
            <a:r>
              <a:rPr lang="ru-RU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ru-RU" dirty="0" err="1">
                <a:solidFill>
                  <a:prstClr val="black"/>
                </a:solidFill>
                <a:sym typeface="Symbol" panose="05050102010706020507" pitchFamily="18" charset="2"/>
              </a:rPr>
              <a:t>т.ч</a:t>
            </a:r>
            <a:r>
              <a:rPr lang="ru-RU" dirty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l-G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  F[w]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построим в качестве упражнения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  <a:endParaRPr lang="ru-RU" dirty="0"/>
          </a:p>
          <a:p>
            <a:pPr lvl="1"/>
            <a:r>
              <a:rPr lang="en-US" dirty="0" smtClean="0"/>
              <a:t>N[F</a:t>
            </a:r>
            <a:r>
              <a:rPr lang="en-US" dirty="0"/>
              <a:t>] = {}, </a:t>
            </a:r>
            <a:r>
              <a:rPr lang="en-US" dirty="0" smtClean="0"/>
              <a:t>N[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smtClean="0"/>
              <a:t>] </a:t>
            </a:r>
            <a:r>
              <a:rPr lang="en-US" dirty="0"/>
              <a:t>= { </a:t>
            </a:r>
            <a:r>
              <a:rPr lang="en-US" dirty="0" smtClean="0"/>
              <a:t>$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</a:p>
          <a:p>
            <a:r>
              <a:rPr lang="ru-RU" dirty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N[S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$}, N[F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), $}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88415"/>
              </p:ext>
            </p:extLst>
          </p:nvPr>
        </p:nvGraphicFramePr>
        <p:xfrm>
          <a:off x="6197600" y="1600196"/>
          <a:ext cx="5384800" cy="452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52"/>
                <a:gridCol w="3443623"/>
                <a:gridCol w="674625"/>
              </a:tblGrid>
              <a:tr h="97332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Правило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Обновление</a:t>
                      </a:r>
                      <a:r>
                        <a:rPr lang="ru-RU" baseline="0" dirty="0" smtClean="0"/>
                        <a:t> словаря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новое значение?</a:t>
                      </a:r>
                      <a:endParaRPr lang="ru-RU" sz="1600" dirty="0"/>
                    </a:p>
                  </a:txBody>
                  <a:tcPr vert="vert270"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N[F] = N[F]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N[S] = {$}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N[S] = N[S]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N[F] = N[F]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N[S]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= {+, ), $}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N[S] = N[S]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N[F] = N[F]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N[S]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= {+, ), $}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N[S] = N[S]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27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следующего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1, 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}, </a:t>
            </a: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Не потребуется, т.к. нет </a:t>
            </a:r>
            <a:r>
              <a:rPr lang="en-US" dirty="0" smtClean="0">
                <a:solidFill>
                  <a:prstClr val="black"/>
                </a:solidFill>
                <a:sym typeface="Symbol" panose="05050102010706020507" pitchFamily="18" charset="2"/>
              </a:rPr>
              <a:t>w</a:t>
            </a:r>
            <a:r>
              <a:rPr lang="ru-RU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ru-RU" dirty="0" err="1">
                <a:solidFill>
                  <a:prstClr val="black"/>
                </a:solidFill>
                <a:sym typeface="Symbol" panose="05050102010706020507" pitchFamily="18" charset="2"/>
              </a:rPr>
              <a:t>т.ч</a:t>
            </a:r>
            <a:r>
              <a:rPr lang="ru-RU" dirty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l-G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  F[w]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построим в качестве упражнения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  <a:endParaRPr lang="ru-RU" dirty="0"/>
          </a:p>
          <a:p>
            <a:pPr lvl="1"/>
            <a:r>
              <a:rPr lang="en-US" dirty="0" smtClean="0"/>
              <a:t>N[F</a:t>
            </a:r>
            <a:r>
              <a:rPr lang="en-US" dirty="0"/>
              <a:t>] = {}, </a:t>
            </a:r>
            <a:r>
              <a:rPr lang="en-US" dirty="0" smtClean="0"/>
              <a:t>N[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smtClean="0"/>
              <a:t>] </a:t>
            </a:r>
            <a:r>
              <a:rPr lang="en-US" dirty="0"/>
              <a:t>= { </a:t>
            </a:r>
            <a:r>
              <a:rPr lang="en-US" dirty="0" smtClean="0"/>
              <a:t>$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</a:p>
          <a:p>
            <a:r>
              <a:rPr lang="ru-RU" dirty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N[S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$}, N[F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), $}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45822"/>
              </p:ext>
            </p:extLst>
          </p:nvPr>
        </p:nvGraphicFramePr>
        <p:xfrm>
          <a:off x="6197600" y="1600196"/>
          <a:ext cx="5384800" cy="452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52"/>
                <a:gridCol w="3443623"/>
                <a:gridCol w="674625"/>
              </a:tblGrid>
              <a:tr h="97332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Правило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Обновление</a:t>
                      </a:r>
                      <a:r>
                        <a:rPr lang="ru-RU" baseline="0" dirty="0" smtClean="0"/>
                        <a:t> словаря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новое значение?</a:t>
                      </a:r>
                      <a:endParaRPr lang="ru-RU" sz="1600" dirty="0"/>
                    </a:p>
                  </a:txBody>
                  <a:tcPr vert="vert270"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N[F] = N[F]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N[S] = {$}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N[S] = N[S]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N[F] = N[F]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N[S]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= {+, ), $}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N[S] = N[S]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N[F] = N[F]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N[S]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= {+, ), $}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N[S] = N[S]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следующего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1, 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}, </a:t>
            </a: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Не потребуется, т.к. нет </a:t>
            </a:r>
            <a:r>
              <a:rPr lang="en-US" dirty="0" smtClean="0">
                <a:solidFill>
                  <a:prstClr val="black"/>
                </a:solidFill>
                <a:sym typeface="Symbol" panose="05050102010706020507" pitchFamily="18" charset="2"/>
              </a:rPr>
              <a:t>w</a:t>
            </a:r>
            <a:r>
              <a:rPr lang="ru-RU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ru-RU" dirty="0" err="1">
                <a:solidFill>
                  <a:prstClr val="black"/>
                </a:solidFill>
                <a:sym typeface="Symbol" panose="05050102010706020507" pitchFamily="18" charset="2"/>
              </a:rPr>
              <a:t>т.ч</a:t>
            </a:r>
            <a:r>
              <a:rPr lang="ru-RU" dirty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l-G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  F[w]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построим в качестве упражнения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  <a:endParaRPr lang="ru-RU" dirty="0"/>
          </a:p>
          <a:p>
            <a:pPr lvl="1"/>
            <a:r>
              <a:rPr lang="en-US" dirty="0" smtClean="0"/>
              <a:t>N[F</a:t>
            </a:r>
            <a:r>
              <a:rPr lang="en-US" dirty="0"/>
              <a:t>] = {}, </a:t>
            </a:r>
            <a:r>
              <a:rPr lang="en-US" dirty="0" smtClean="0"/>
              <a:t>N[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smtClean="0"/>
              <a:t>] </a:t>
            </a:r>
            <a:r>
              <a:rPr lang="en-US" dirty="0"/>
              <a:t>= { </a:t>
            </a:r>
            <a:r>
              <a:rPr lang="en-US" dirty="0" smtClean="0"/>
              <a:t>$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</a:p>
          <a:p>
            <a:r>
              <a:rPr lang="ru-RU" dirty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N[S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$}, N[F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), $}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80739"/>
              </p:ext>
            </p:extLst>
          </p:nvPr>
        </p:nvGraphicFramePr>
        <p:xfrm>
          <a:off x="6197600" y="1600196"/>
          <a:ext cx="5384800" cy="452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52"/>
                <a:gridCol w="3443623"/>
                <a:gridCol w="674625"/>
              </a:tblGrid>
              <a:tr h="97332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Правило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Обновление</a:t>
                      </a:r>
                      <a:r>
                        <a:rPr lang="ru-RU" baseline="0" dirty="0" smtClean="0"/>
                        <a:t> словаря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новое значение?</a:t>
                      </a:r>
                      <a:endParaRPr lang="ru-RU" sz="1600" dirty="0"/>
                    </a:p>
                  </a:txBody>
                  <a:tcPr vert="vert270"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N[F] = N[F]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N[S] = {$}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N[S] = N[S]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N[F] = N[F]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N[S]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= {+, ), $}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N[S] = N[S]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N[F] = N[F]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N[S]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= {+, ), $}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N[S] = N[S]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5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следующего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1, 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}, </a:t>
            </a: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Не потребуется, т.к. нет </a:t>
            </a:r>
            <a:r>
              <a:rPr lang="en-US" dirty="0" smtClean="0">
                <a:solidFill>
                  <a:prstClr val="black"/>
                </a:solidFill>
                <a:sym typeface="Symbol" panose="05050102010706020507" pitchFamily="18" charset="2"/>
              </a:rPr>
              <a:t>w</a:t>
            </a:r>
            <a:r>
              <a:rPr lang="ru-RU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ru-RU" dirty="0" err="1">
                <a:solidFill>
                  <a:prstClr val="black"/>
                </a:solidFill>
                <a:sym typeface="Symbol" panose="05050102010706020507" pitchFamily="18" charset="2"/>
              </a:rPr>
              <a:t>т.ч</a:t>
            </a:r>
            <a:r>
              <a:rPr lang="ru-RU" dirty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l-G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  F[w]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построим в качестве упражнения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  <a:endParaRPr lang="ru-RU" dirty="0"/>
          </a:p>
          <a:p>
            <a:pPr lvl="1"/>
            <a:r>
              <a:rPr lang="en-US" dirty="0" smtClean="0"/>
              <a:t>N[F</a:t>
            </a:r>
            <a:r>
              <a:rPr lang="en-US" dirty="0"/>
              <a:t>] = {}, </a:t>
            </a:r>
            <a:r>
              <a:rPr lang="en-US" dirty="0" smtClean="0"/>
              <a:t>N[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smtClean="0"/>
              <a:t>] </a:t>
            </a:r>
            <a:r>
              <a:rPr lang="en-US" dirty="0"/>
              <a:t>= { </a:t>
            </a:r>
            <a:r>
              <a:rPr lang="en-US" dirty="0" smtClean="0"/>
              <a:t>$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</a:p>
          <a:p>
            <a:r>
              <a:rPr lang="ru-RU" dirty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N[S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$}, N[F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), $}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301626"/>
              </p:ext>
            </p:extLst>
          </p:nvPr>
        </p:nvGraphicFramePr>
        <p:xfrm>
          <a:off x="6197600" y="1600196"/>
          <a:ext cx="5384800" cy="452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52"/>
                <a:gridCol w="3443623"/>
                <a:gridCol w="674625"/>
              </a:tblGrid>
              <a:tr h="97332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Правило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Обновление</a:t>
                      </a:r>
                      <a:r>
                        <a:rPr lang="ru-RU" baseline="0" dirty="0" smtClean="0"/>
                        <a:t> словаря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новое значение?</a:t>
                      </a:r>
                      <a:endParaRPr lang="ru-RU" sz="1600" dirty="0"/>
                    </a:p>
                  </a:txBody>
                  <a:tcPr vert="vert270"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N[F] = N[F]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N[S] = {$}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N[S] = N[S]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N[F] = N[F]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N[S]</a:t>
                      </a:r>
                      <a:r>
                        <a:rPr lang="en-US" sz="1800" baseline="0" dirty="0" smtClean="0">
                          <a:sym typeface="Symbol" panose="05050102010706020507" pitchFamily="18" charset="2"/>
                        </a:rPr>
                        <a:t> = {+, ), $}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N[S] = N[S]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N[F] = N[F]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N[S]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= {+, ), $}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N[S] = N[S]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49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следующего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1, 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}, </a:t>
            </a: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Не потребуется, т.к. нет </a:t>
            </a:r>
            <a:r>
              <a:rPr lang="en-US" dirty="0" smtClean="0">
                <a:solidFill>
                  <a:prstClr val="black"/>
                </a:solidFill>
                <a:sym typeface="Symbol" panose="05050102010706020507" pitchFamily="18" charset="2"/>
              </a:rPr>
              <a:t>w</a:t>
            </a:r>
            <a:r>
              <a:rPr lang="ru-RU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ru-RU" dirty="0" err="1">
                <a:solidFill>
                  <a:prstClr val="black"/>
                </a:solidFill>
                <a:sym typeface="Symbol" panose="05050102010706020507" pitchFamily="18" charset="2"/>
              </a:rPr>
              <a:t>т.ч</a:t>
            </a:r>
            <a:r>
              <a:rPr lang="ru-RU" dirty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l-G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  F[w]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построим в качестве упражнения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  <a:endParaRPr lang="ru-RU" dirty="0"/>
          </a:p>
          <a:p>
            <a:pPr lvl="1"/>
            <a:r>
              <a:rPr lang="en-US" dirty="0" smtClean="0"/>
              <a:t>N[F</a:t>
            </a:r>
            <a:r>
              <a:rPr lang="en-US" dirty="0"/>
              <a:t>] = {}, </a:t>
            </a:r>
            <a:r>
              <a:rPr lang="en-US" dirty="0" smtClean="0"/>
              <a:t>N[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smtClean="0"/>
              <a:t>] </a:t>
            </a:r>
            <a:r>
              <a:rPr lang="en-US" dirty="0"/>
              <a:t>= { </a:t>
            </a:r>
            <a:r>
              <a:rPr lang="en-US" dirty="0" smtClean="0"/>
              <a:t>$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</a:p>
          <a:p>
            <a:r>
              <a:rPr lang="ru-RU" dirty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N[S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$}, N[F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), $}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056250"/>
              </p:ext>
            </p:extLst>
          </p:nvPr>
        </p:nvGraphicFramePr>
        <p:xfrm>
          <a:off x="6197600" y="1600196"/>
          <a:ext cx="5384800" cy="452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52"/>
                <a:gridCol w="3443623"/>
                <a:gridCol w="674625"/>
              </a:tblGrid>
              <a:tr h="97332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Правило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Обновление</a:t>
                      </a:r>
                      <a:r>
                        <a:rPr lang="ru-RU" baseline="0" dirty="0" smtClean="0"/>
                        <a:t> словаря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новое значение?</a:t>
                      </a:r>
                      <a:endParaRPr lang="ru-RU" sz="1600" dirty="0"/>
                    </a:p>
                  </a:txBody>
                  <a:tcPr vert="vert270"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N[F] = N[F]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N[S] = {$}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N[S] = N[S]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N[F] = N[F]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N[S]</a:t>
                      </a:r>
                      <a:r>
                        <a:rPr lang="en-US" sz="1800" baseline="0" dirty="0" smtClean="0">
                          <a:sym typeface="Symbol" panose="05050102010706020507" pitchFamily="18" charset="2"/>
                        </a:rPr>
                        <a:t> = {+, ), $}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N[S] = N[S]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F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N[F] = N[F]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N[S]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= {+, ), $}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N[S] = N[S]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4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</a:t>
            </a:r>
            <a:r>
              <a:rPr lang="ru-RU" dirty="0" smtClean="0"/>
              <a:t>описание правильных последовательностей скобок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4000" dirty="0"/>
          </a:p>
          <a:p>
            <a:r>
              <a:rPr lang="en-US" sz="4000" dirty="0" smtClean="0"/>
              <a:t>&lt;</a:t>
            </a:r>
            <a:r>
              <a:rPr lang="ru-RU" sz="4000" dirty="0"/>
              <a:t>ппс</a:t>
            </a:r>
            <a:r>
              <a:rPr lang="en-US" sz="4000" dirty="0"/>
              <a:t>&gt;</a:t>
            </a:r>
            <a:r>
              <a:rPr lang="ru-RU" sz="4000" dirty="0"/>
              <a:t> ::= | </a:t>
            </a:r>
            <a:r>
              <a:rPr lang="ru-RU" sz="4000" dirty="0" smtClean="0"/>
              <a:t>(</a:t>
            </a:r>
            <a:r>
              <a:rPr lang="en-US" sz="4000" dirty="0" smtClean="0"/>
              <a:t>&lt;</a:t>
            </a:r>
            <a:r>
              <a:rPr lang="ru-RU" sz="4000" dirty="0" err="1"/>
              <a:t>ппс</a:t>
            </a:r>
            <a:r>
              <a:rPr lang="en-US" sz="4000" dirty="0" smtClean="0"/>
              <a:t>&gt;</a:t>
            </a:r>
            <a:r>
              <a:rPr lang="ru-RU" sz="4000" dirty="0" smtClean="0"/>
              <a:t>) </a:t>
            </a:r>
            <a:r>
              <a:rPr lang="ru-RU" sz="4000" dirty="0"/>
              <a:t>|</a:t>
            </a:r>
            <a:r>
              <a:rPr lang="en-US" sz="4000" dirty="0"/>
              <a:t> &lt;</a:t>
            </a:r>
            <a:r>
              <a:rPr lang="ru-RU" sz="4000" dirty="0"/>
              <a:t>ппс</a:t>
            </a:r>
            <a:r>
              <a:rPr lang="en-US" sz="4000" dirty="0"/>
              <a:t>&gt;&lt;</a:t>
            </a:r>
            <a:r>
              <a:rPr lang="ru-RU" sz="4000" dirty="0" err="1"/>
              <a:t>ппс</a:t>
            </a:r>
            <a:r>
              <a:rPr lang="en-US" sz="4000" dirty="0" smtClean="0"/>
              <a:t>&gt;</a:t>
            </a:r>
          </a:p>
          <a:p>
            <a:endParaRPr lang="en-US" sz="4000" dirty="0"/>
          </a:p>
          <a:p>
            <a:r>
              <a:rPr lang="ru-RU" sz="4000" dirty="0" smtClean="0"/>
              <a:t>Множество строк, которое описывает </a:t>
            </a:r>
            <a:r>
              <a:rPr lang="en-US" sz="4000" dirty="0" smtClean="0"/>
              <a:t>&lt;</a:t>
            </a:r>
            <a:r>
              <a:rPr lang="ru-RU" sz="4000" dirty="0" err="1" smtClean="0"/>
              <a:t>ппс</a:t>
            </a:r>
            <a:r>
              <a:rPr lang="en-US" sz="4000" dirty="0" smtClean="0"/>
              <a:t>&gt;</a:t>
            </a:r>
            <a:r>
              <a:rPr lang="ru-RU" sz="4000" dirty="0" smtClean="0"/>
              <a:t>:</a:t>
            </a:r>
          </a:p>
          <a:p>
            <a:pPr lvl="1"/>
            <a:r>
              <a:rPr lang="en-US" sz="3600" dirty="0" smtClean="0"/>
              <a:t>(), </a:t>
            </a:r>
            <a:r>
              <a:rPr lang="en-US" sz="3600" dirty="0" smtClean="0"/>
              <a:t>()(), (()), …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002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следующего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1, 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}, </a:t>
            </a: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Не потребуется, т.к. нет </a:t>
            </a:r>
            <a:r>
              <a:rPr lang="en-US" dirty="0" smtClean="0">
                <a:solidFill>
                  <a:prstClr val="black"/>
                </a:solidFill>
                <a:sym typeface="Symbol" panose="05050102010706020507" pitchFamily="18" charset="2"/>
              </a:rPr>
              <a:t>w</a:t>
            </a:r>
            <a:r>
              <a:rPr lang="ru-RU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ru-RU" dirty="0" err="1">
                <a:solidFill>
                  <a:prstClr val="black"/>
                </a:solidFill>
                <a:sym typeface="Symbol" panose="05050102010706020507" pitchFamily="18" charset="2"/>
              </a:rPr>
              <a:t>т.ч</a:t>
            </a:r>
            <a:r>
              <a:rPr lang="ru-RU" dirty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l-G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  F[w]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построим в качестве упражнения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  <a:endParaRPr lang="ru-RU" dirty="0"/>
          </a:p>
          <a:p>
            <a:pPr lvl="1"/>
            <a:r>
              <a:rPr lang="en-US" dirty="0" smtClean="0"/>
              <a:t>N[F</a:t>
            </a:r>
            <a:r>
              <a:rPr lang="en-US" dirty="0"/>
              <a:t>] = {}, </a:t>
            </a:r>
            <a:r>
              <a:rPr lang="en-US" dirty="0" smtClean="0"/>
              <a:t>N[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smtClean="0"/>
              <a:t>] </a:t>
            </a:r>
            <a:r>
              <a:rPr lang="en-US" dirty="0"/>
              <a:t>= { </a:t>
            </a:r>
            <a:r>
              <a:rPr lang="en-US" dirty="0" smtClean="0"/>
              <a:t>$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</a:p>
          <a:p>
            <a:r>
              <a:rPr lang="ru-RU" dirty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N[S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$}, N[F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), $}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64648"/>
              </p:ext>
            </p:extLst>
          </p:nvPr>
        </p:nvGraphicFramePr>
        <p:xfrm>
          <a:off x="6197600" y="1600196"/>
          <a:ext cx="5384800" cy="452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52"/>
                <a:gridCol w="3443623"/>
                <a:gridCol w="674625"/>
              </a:tblGrid>
              <a:tr h="97332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Правило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Обновление</a:t>
                      </a:r>
                      <a:r>
                        <a:rPr lang="ru-RU" baseline="0" dirty="0" smtClean="0"/>
                        <a:t> словаря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новое значение?</a:t>
                      </a:r>
                      <a:endParaRPr lang="ru-RU" sz="1600" dirty="0"/>
                    </a:p>
                  </a:txBody>
                  <a:tcPr vert="vert270"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N[F] = N[F]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N[S] = {$}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N[S] = N[S]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N[F] = N[F]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N[S]</a:t>
                      </a:r>
                      <a:r>
                        <a:rPr lang="en-US" sz="1800" baseline="0" dirty="0" smtClean="0">
                          <a:sym typeface="Symbol" panose="05050102010706020507" pitchFamily="18" charset="2"/>
                        </a:rPr>
                        <a:t> = {+, ), $}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N[S] = N[S]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N[F] = N[F]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N[S]</a:t>
                      </a:r>
                      <a:r>
                        <a:rPr lang="en-US" sz="1800" baseline="0" dirty="0" smtClean="0">
                          <a:sym typeface="Symbol" panose="05050102010706020507" pitchFamily="18" charset="2"/>
                        </a:rPr>
                        <a:t> = {+, ), $}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 --&gt; (S + F)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N[S] = N[S]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6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следующего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1, 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}, </a:t>
            </a: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Не потребуется, т.к. нет </a:t>
            </a:r>
            <a:r>
              <a:rPr lang="en-US" dirty="0" smtClean="0">
                <a:solidFill>
                  <a:prstClr val="black"/>
                </a:solidFill>
                <a:sym typeface="Symbol" panose="05050102010706020507" pitchFamily="18" charset="2"/>
              </a:rPr>
              <a:t>w</a:t>
            </a:r>
            <a:r>
              <a:rPr lang="ru-RU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ru-RU" dirty="0" err="1">
                <a:solidFill>
                  <a:prstClr val="black"/>
                </a:solidFill>
                <a:sym typeface="Symbol" panose="05050102010706020507" pitchFamily="18" charset="2"/>
              </a:rPr>
              <a:t>т.ч</a:t>
            </a:r>
            <a:r>
              <a:rPr lang="ru-RU" dirty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l-G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  F[w]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построим в качестве упражнения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  <a:endParaRPr lang="ru-RU" dirty="0"/>
          </a:p>
          <a:p>
            <a:pPr lvl="1"/>
            <a:r>
              <a:rPr lang="en-US" dirty="0" smtClean="0"/>
              <a:t>N[F</a:t>
            </a:r>
            <a:r>
              <a:rPr lang="en-US" dirty="0"/>
              <a:t>] = {}, </a:t>
            </a:r>
            <a:r>
              <a:rPr lang="en-US" dirty="0" smtClean="0"/>
              <a:t>N[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smtClean="0"/>
              <a:t>] </a:t>
            </a:r>
            <a:r>
              <a:rPr lang="en-US" dirty="0"/>
              <a:t>= { </a:t>
            </a:r>
            <a:r>
              <a:rPr lang="en-US" dirty="0" smtClean="0"/>
              <a:t>$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</a:p>
          <a:p>
            <a:r>
              <a:rPr lang="ru-RU" dirty="0">
                <a:solidFill>
                  <a:schemeClr val="bg1"/>
                </a:solidFill>
              </a:rPr>
              <a:t>Результат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N[S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$}, N[F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{+, ), $}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15355"/>
              </p:ext>
            </p:extLst>
          </p:nvPr>
        </p:nvGraphicFramePr>
        <p:xfrm>
          <a:off x="6197600" y="1600196"/>
          <a:ext cx="5384800" cy="452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52"/>
                <a:gridCol w="3443623"/>
                <a:gridCol w="674625"/>
              </a:tblGrid>
              <a:tr h="97332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Правило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Обновление</a:t>
                      </a:r>
                      <a:r>
                        <a:rPr lang="ru-RU" baseline="0" dirty="0" smtClean="0"/>
                        <a:t> словаря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новое значение?</a:t>
                      </a:r>
                      <a:endParaRPr lang="ru-RU" sz="1600" dirty="0"/>
                    </a:p>
                  </a:txBody>
                  <a:tcPr vert="vert270"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N[F] = N[F]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N[S] = {$}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N[S] = N[S]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N[F] = N[F]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N[S]</a:t>
                      </a:r>
                      <a:r>
                        <a:rPr lang="en-US" sz="1800" baseline="0" dirty="0" smtClean="0">
                          <a:sym typeface="Symbol" panose="05050102010706020507" pitchFamily="18" charset="2"/>
                        </a:rPr>
                        <a:t> = {+, ), $}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N[S] = N[S]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N[F] = N[F]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N[S]</a:t>
                      </a:r>
                      <a:r>
                        <a:rPr lang="en-US" sz="1800" baseline="0" dirty="0" smtClean="0">
                          <a:sym typeface="Symbol" panose="05050102010706020507" pitchFamily="18" charset="2"/>
                        </a:rPr>
                        <a:t> = {+, ), $}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N[S] = N[S]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02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следующего набора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Терминалы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),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1, $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}, </a:t>
            </a: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ru-RU" dirty="0" err="1" smtClean="0">
                <a:solidFill>
                  <a:prstClr val="black"/>
                </a:solidFill>
              </a:rPr>
              <a:t>Нетерминалы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{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S,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Правила</a:t>
            </a:r>
            <a:endParaRPr lang="en-US" dirty="0">
              <a:solidFill>
                <a:prstClr val="black"/>
              </a:solidFill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--&gt;</a:t>
            </a:r>
            <a:r>
              <a:rPr lang="ru-RU" dirty="0">
                <a:solidFill>
                  <a:prstClr val="black"/>
                </a:solidFill>
              </a:rPr>
              <a:t> 1</a:t>
            </a:r>
          </a:p>
          <a:p>
            <a:endParaRPr lang="ru-RU" dirty="0" smtClean="0"/>
          </a:p>
          <a:p>
            <a:r>
              <a:rPr lang="ru-RU" dirty="0" smtClean="0"/>
              <a:t>Не потребуется, т.к. нет </a:t>
            </a:r>
            <a:r>
              <a:rPr lang="en-US" dirty="0" smtClean="0">
                <a:solidFill>
                  <a:prstClr val="black"/>
                </a:solidFill>
                <a:sym typeface="Symbol" panose="05050102010706020507" pitchFamily="18" charset="2"/>
              </a:rPr>
              <a:t>w</a:t>
            </a:r>
            <a:r>
              <a:rPr lang="ru-RU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ru-RU" dirty="0" err="1">
                <a:solidFill>
                  <a:prstClr val="black"/>
                </a:solidFill>
                <a:sym typeface="Symbol" panose="05050102010706020507" pitchFamily="18" charset="2"/>
              </a:rPr>
              <a:t>т.ч</a:t>
            </a:r>
            <a:r>
              <a:rPr lang="ru-RU" dirty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l-G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  F[w]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построим в качестве упражнения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Инициализация</a:t>
            </a:r>
            <a:endParaRPr lang="ru-RU" dirty="0"/>
          </a:p>
          <a:p>
            <a:pPr lvl="1"/>
            <a:r>
              <a:rPr lang="en-US" dirty="0" smtClean="0"/>
              <a:t>N[F</a:t>
            </a:r>
            <a:r>
              <a:rPr lang="en-US" dirty="0"/>
              <a:t>] = {}, </a:t>
            </a:r>
            <a:r>
              <a:rPr lang="en-US" dirty="0" smtClean="0"/>
              <a:t>N[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smtClean="0"/>
              <a:t>] </a:t>
            </a:r>
            <a:r>
              <a:rPr lang="en-US" dirty="0"/>
              <a:t>= { </a:t>
            </a:r>
            <a:r>
              <a:rPr lang="en-US" dirty="0" smtClean="0"/>
              <a:t>$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}</a:t>
            </a:r>
          </a:p>
          <a:p>
            <a:r>
              <a:rPr lang="ru-RU" dirty="0"/>
              <a:t>Результат</a:t>
            </a:r>
          </a:p>
          <a:p>
            <a:pPr lvl="1"/>
            <a:r>
              <a:rPr lang="en-US" dirty="0" smtClean="0"/>
              <a:t>N[S</a:t>
            </a:r>
            <a:r>
              <a:rPr lang="en-US" dirty="0"/>
              <a:t>] = </a:t>
            </a:r>
            <a:r>
              <a:rPr lang="en-US" dirty="0" smtClean="0"/>
              <a:t>{+, $}, N[F</a:t>
            </a:r>
            <a:r>
              <a:rPr lang="en-US" dirty="0"/>
              <a:t>] = </a:t>
            </a:r>
            <a:r>
              <a:rPr lang="en-US" dirty="0" smtClean="0"/>
              <a:t>{+, ), $}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15355"/>
              </p:ext>
            </p:extLst>
          </p:nvPr>
        </p:nvGraphicFramePr>
        <p:xfrm>
          <a:off x="6197600" y="1600196"/>
          <a:ext cx="5384800" cy="452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52"/>
                <a:gridCol w="3443623"/>
                <a:gridCol w="674625"/>
              </a:tblGrid>
              <a:tr h="97332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Правило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Обновление</a:t>
                      </a:r>
                      <a:r>
                        <a:rPr lang="ru-RU" baseline="0" dirty="0" smtClean="0"/>
                        <a:t> словаря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новое значение?</a:t>
                      </a:r>
                      <a:endParaRPr lang="ru-RU" sz="1600" dirty="0"/>
                    </a:p>
                  </a:txBody>
                  <a:tcPr vert="vert270"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N[F] = N[F]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</a:t>
                      </a:r>
                      <a:r>
                        <a:rPr lang="en-US" sz="1800" dirty="0" smtClean="0"/>
                        <a:t>N[S] = {$}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N[S] = N[S]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N[F] = N[F]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N[S]</a:t>
                      </a:r>
                      <a:r>
                        <a:rPr lang="en-US" sz="1800" baseline="0" dirty="0" smtClean="0">
                          <a:sym typeface="Symbol" panose="05050102010706020507" pitchFamily="18" charset="2"/>
                        </a:rPr>
                        <a:t> = {+, ), $}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N[S] = N[S]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N[F] = N[F]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N[S]</a:t>
                      </a:r>
                      <a:r>
                        <a:rPr lang="en-US" sz="1800" baseline="0" dirty="0" smtClean="0">
                          <a:sym typeface="Symbol" panose="05050102010706020507" pitchFamily="18" charset="2"/>
                        </a:rPr>
                        <a:t> = {+, ), $}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 --&gt; (S + F)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N[S] = N[S]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 {+}, N[F] = N[F]  {)}</a:t>
                      </a:r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39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--&gt;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8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таблицы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T[A][a]</a:t>
            </a:r>
            <a:r>
              <a:rPr lang="ru-RU" sz="2600" dirty="0">
                <a:solidFill>
                  <a:prstClr val="black"/>
                </a:solidFill>
                <a:sym typeface="Symbol" panose="05050102010706020507" pitchFamily="18" charset="2"/>
              </a:rPr>
              <a:t>  </a:t>
            </a:r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{ </a:t>
            </a:r>
            <a:r>
              <a:rPr lang="en-US" sz="2600" dirty="0">
                <a:solidFill>
                  <a:prstClr val="black"/>
                </a:solidFill>
              </a:rPr>
              <a:t>A --&gt; w</a:t>
            </a:r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 }</a:t>
            </a:r>
            <a:r>
              <a:rPr lang="ru-RU" sz="2600" dirty="0">
                <a:solidFill>
                  <a:prstClr val="black"/>
                </a:solidFill>
                <a:sym typeface="Symbol" panose="05050102010706020507" pitchFamily="18" charset="2"/>
              </a:rPr>
              <a:t> только в одном из двух случаев</a:t>
            </a:r>
          </a:p>
          <a:p>
            <a:pPr lvl="1"/>
            <a:r>
              <a:rPr lang="en-US" sz="2200" dirty="0">
                <a:solidFill>
                  <a:prstClr val="black"/>
                </a:solidFill>
                <a:sym typeface="Symbol" panose="05050102010706020507" pitchFamily="18" charset="2"/>
              </a:rPr>
              <a:t>a  F[w]</a:t>
            </a:r>
            <a:endParaRPr lang="ru-RU" sz="22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lvl="2"/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 </a:t>
            </a:r>
            <a:r>
              <a:rPr lang="ru-RU" sz="1900" dirty="0">
                <a:solidFill>
                  <a:prstClr val="black"/>
                </a:solidFill>
                <a:cs typeface="Arial" panose="020B0604020202020204" pitchFamily="34" charset="0"/>
              </a:rPr>
              <a:t>является </a:t>
            </a:r>
            <a:r>
              <a:rPr lang="ru-RU" sz="1900" dirty="0" smtClean="0">
                <a:solidFill>
                  <a:prstClr val="black"/>
                </a:solidFill>
                <a:cs typeface="Arial" panose="020B0604020202020204" pitchFamily="34" charset="0"/>
              </a:rPr>
              <a:t>первым терминалом в раскрытии </a:t>
            </a:r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</a:t>
            </a:r>
            <a:r>
              <a:rPr lang="ru-RU" sz="1900" dirty="0">
                <a:solidFill>
                  <a:prstClr val="black"/>
                </a:solidFill>
                <a:cs typeface="Arial" panose="020B0604020202020204" pitchFamily="34" charset="0"/>
              </a:rPr>
              <a:t> по правилу </a:t>
            </a:r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 --&gt; w</a:t>
            </a:r>
          </a:p>
          <a:p>
            <a:pPr lvl="1"/>
            <a:r>
              <a:rPr lang="el-GR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 F[w]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a  N[A]</a:t>
            </a:r>
            <a:endParaRPr lang="ru-RU" sz="22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pPr lvl="2"/>
            <a:r>
              <a:rPr lang="en-US" sz="1900" dirty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ru-RU" sz="1900" dirty="0">
                <a:solidFill>
                  <a:schemeClr val="bg1">
                    <a:lumMod val="65000"/>
                  </a:schemeClr>
                </a:solidFill>
              </a:rPr>
              <a:t>раскрывается в пустую цепочку по правилу 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A --&gt; w</a:t>
            </a:r>
            <a:r>
              <a:rPr lang="ru-RU" sz="19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и</a:t>
            </a:r>
            <a:r>
              <a:rPr lang="ru-RU" sz="1900" dirty="0">
                <a:solidFill>
                  <a:schemeClr val="bg1">
                    <a:lumMod val="65000"/>
                  </a:schemeClr>
                </a:solidFill>
              </a:rPr>
              <a:t> за ней следует 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</a:rPr>
              <a:t>a </a:t>
            </a:r>
            <a:endParaRPr lang="ru-RU" sz="1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600" dirty="0"/>
              <a:t>F[S] = {(, 1}, F[F] = {1} , F[</a:t>
            </a:r>
            <a:r>
              <a:rPr lang="el-GR" sz="26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600" dirty="0"/>
              <a:t>] = { </a:t>
            </a:r>
            <a:r>
              <a:rPr lang="el-GR" sz="26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smtClean="0"/>
              <a:t>}</a:t>
            </a:r>
          </a:p>
          <a:p>
            <a:r>
              <a:rPr lang="en-US" sz="2400" dirty="0"/>
              <a:t>F[(S+F)] = {(}, F[1] = {1}</a:t>
            </a:r>
            <a:endParaRPr lang="ru-RU" sz="2400" dirty="0"/>
          </a:p>
          <a:p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N[S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] = {+, $}, N[F] = {+, ),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$}</a:t>
            </a:r>
          </a:p>
          <a:p>
            <a:pPr lvl="1"/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</a:rPr>
              <a:t>не потребовался, т.к. нет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w</a:t>
            </a:r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ru-RU" sz="2200" dirty="0" err="1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т.ч</a:t>
            </a:r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. </a:t>
            </a:r>
            <a:r>
              <a:rPr lang="el-GR" sz="2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F[w]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76781"/>
              </p:ext>
            </p:extLst>
          </p:nvPr>
        </p:nvGraphicFramePr>
        <p:xfrm>
          <a:off x="6172351" y="1600198"/>
          <a:ext cx="5410050" cy="452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--&gt;</a:t>
                      </a:r>
                      <a:r>
                        <a:rPr lang="ru-RU" sz="2000" dirty="0" smtClean="0"/>
                        <a:t> 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98799" y="4365104"/>
            <a:ext cx="974178" cy="43204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912424" y="3647156"/>
            <a:ext cx="720080" cy="43204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199455" y="4797152"/>
            <a:ext cx="1296143" cy="43204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8256240" y="3647156"/>
            <a:ext cx="720080" cy="43204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2698798" y="4797152"/>
            <a:ext cx="974179" cy="43204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9912424" y="5157192"/>
            <a:ext cx="720080" cy="43204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335360" y="1417638"/>
            <a:ext cx="11521280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таблицы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T[A][a]</a:t>
            </a:r>
            <a:r>
              <a:rPr lang="ru-RU" sz="2600" dirty="0">
                <a:solidFill>
                  <a:prstClr val="black"/>
                </a:solidFill>
                <a:sym typeface="Symbol" panose="05050102010706020507" pitchFamily="18" charset="2"/>
              </a:rPr>
              <a:t>  </a:t>
            </a:r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{ </a:t>
            </a:r>
            <a:r>
              <a:rPr lang="en-US" sz="2600" dirty="0">
                <a:solidFill>
                  <a:prstClr val="black"/>
                </a:solidFill>
              </a:rPr>
              <a:t>A --&gt; w</a:t>
            </a:r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 }</a:t>
            </a:r>
            <a:r>
              <a:rPr lang="ru-RU" sz="2600" dirty="0">
                <a:solidFill>
                  <a:prstClr val="black"/>
                </a:solidFill>
                <a:sym typeface="Symbol" panose="05050102010706020507" pitchFamily="18" charset="2"/>
              </a:rPr>
              <a:t> только в одном из двух случаев</a:t>
            </a:r>
          </a:p>
          <a:p>
            <a:pPr lvl="1"/>
            <a:r>
              <a:rPr lang="en-US" sz="2200" dirty="0">
                <a:solidFill>
                  <a:prstClr val="black"/>
                </a:solidFill>
                <a:sym typeface="Symbol" panose="05050102010706020507" pitchFamily="18" charset="2"/>
              </a:rPr>
              <a:t>a  F[w]</a:t>
            </a:r>
            <a:endParaRPr lang="ru-RU" sz="22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lvl="2"/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 </a:t>
            </a:r>
            <a:r>
              <a:rPr lang="ru-RU" sz="1900" dirty="0">
                <a:solidFill>
                  <a:prstClr val="black"/>
                </a:solidFill>
                <a:cs typeface="Arial" panose="020B0604020202020204" pitchFamily="34" charset="0"/>
              </a:rPr>
              <a:t>является </a:t>
            </a:r>
            <a:r>
              <a:rPr lang="ru-RU" sz="1900" dirty="0" smtClean="0">
                <a:solidFill>
                  <a:prstClr val="black"/>
                </a:solidFill>
                <a:cs typeface="Arial" panose="020B0604020202020204" pitchFamily="34" charset="0"/>
              </a:rPr>
              <a:t>первым терминалом в раскрытии </a:t>
            </a:r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</a:t>
            </a:r>
            <a:r>
              <a:rPr lang="ru-RU" sz="1900" dirty="0">
                <a:solidFill>
                  <a:prstClr val="black"/>
                </a:solidFill>
                <a:cs typeface="Arial" panose="020B0604020202020204" pitchFamily="34" charset="0"/>
              </a:rPr>
              <a:t> по правилу </a:t>
            </a:r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 --&gt; w</a:t>
            </a:r>
          </a:p>
          <a:p>
            <a:pPr lvl="1"/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200" dirty="0">
                <a:sym typeface="Symbol" panose="05050102010706020507" pitchFamily="18" charset="2"/>
              </a:rPr>
              <a:t>  F[w]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200" dirty="0">
                <a:sym typeface="Symbol" panose="05050102010706020507" pitchFamily="18" charset="2"/>
              </a:rPr>
              <a:t>a  N[A]</a:t>
            </a:r>
            <a:endParaRPr lang="ru-RU" sz="2200" dirty="0">
              <a:cs typeface="Arial" panose="020B0604020202020204" pitchFamily="34" charset="0"/>
            </a:endParaRPr>
          </a:p>
          <a:p>
            <a:pPr lvl="2"/>
            <a:r>
              <a:rPr lang="en-US" sz="1900" dirty="0"/>
              <a:t>A </a:t>
            </a:r>
            <a:r>
              <a:rPr lang="ru-RU" sz="1900" dirty="0"/>
              <a:t>раскрывается в пустую цепочку по правилу </a:t>
            </a:r>
            <a:r>
              <a:rPr lang="en-US" sz="1900" dirty="0">
                <a:cs typeface="Arial" panose="020B0604020202020204" pitchFamily="34" charset="0"/>
              </a:rPr>
              <a:t>A --&gt; w</a:t>
            </a:r>
            <a:r>
              <a:rPr lang="ru-RU" sz="1900" dirty="0">
                <a:cs typeface="Arial" panose="020B0604020202020204" pitchFamily="34" charset="0"/>
              </a:rPr>
              <a:t> и</a:t>
            </a:r>
            <a:r>
              <a:rPr lang="ru-RU" sz="1900" dirty="0"/>
              <a:t> за ней следует </a:t>
            </a:r>
            <a:r>
              <a:rPr lang="en-US" sz="1900" dirty="0"/>
              <a:t>a </a:t>
            </a:r>
            <a:endParaRPr lang="ru-RU" sz="1900" dirty="0"/>
          </a:p>
          <a:p>
            <a:r>
              <a:rPr lang="en-US" sz="2600" dirty="0">
                <a:solidFill>
                  <a:schemeClr val="bg1"/>
                </a:solidFill>
              </a:rPr>
              <a:t>F[S] = {(, 1}, F[F] = {1} , F[</a:t>
            </a:r>
            <a:r>
              <a:rPr lang="el-G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600" dirty="0">
                <a:solidFill>
                  <a:schemeClr val="bg1"/>
                </a:solidFill>
              </a:rPr>
              <a:t>] = { </a:t>
            </a:r>
            <a:r>
              <a:rPr lang="el-G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bg1"/>
                </a:solidFill>
              </a:rPr>
              <a:t>F[(S+F)] = {(}, F[1] = {1}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en-US" sz="2600" dirty="0" smtClean="0">
                <a:solidFill>
                  <a:schemeClr val="bg1"/>
                </a:solidFill>
              </a:rPr>
              <a:t>N[S</a:t>
            </a:r>
            <a:r>
              <a:rPr lang="en-US" sz="2600" dirty="0">
                <a:solidFill>
                  <a:schemeClr val="bg1"/>
                </a:solidFill>
              </a:rPr>
              <a:t>] = {+, $}, N[F] = {+, ), </a:t>
            </a:r>
            <a:r>
              <a:rPr lang="en-US" sz="2600" dirty="0" smtClean="0">
                <a:solidFill>
                  <a:schemeClr val="bg1"/>
                </a:solidFill>
              </a:rPr>
              <a:t>$}</a:t>
            </a:r>
          </a:p>
          <a:p>
            <a:pPr lvl="1"/>
            <a:r>
              <a:rPr lang="ru-RU" sz="2200" dirty="0" smtClean="0">
                <a:solidFill>
                  <a:schemeClr val="bg1"/>
                </a:solidFill>
              </a:rPr>
              <a:t>не потребовался, т.к. нет </a:t>
            </a:r>
            <a:r>
              <a:rPr lang="en-US" sz="2200" dirty="0" smtClean="0">
                <a:solidFill>
                  <a:schemeClr val="bg1"/>
                </a:solidFill>
                <a:sym typeface="Symbol" panose="05050102010706020507" pitchFamily="18" charset="2"/>
              </a:rPr>
              <a:t>w</a:t>
            </a:r>
            <a:r>
              <a:rPr lang="ru-RU" sz="2200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sz="22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т.ч</a:t>
            </a:r>
            <a:r>
              <a:rPr lang="ru-RU" sz="2200" dirty="0" smtClean="0">
                <a:solidFill>
                  <a:schemeClr val="bg1"/>
                </a:solidFill>
                <a:sym typeface="Symbol" panose="05050102010706020507" pitchFamily="18" charset="2"/>
              </a:rPr>
              <a:t>. </a:t>
            </a:r>
            <a:r>
              <a:rPr lang="el-G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200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en-US" sz="2200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chemeClr val="bg1"/>
                </a:solidFill>
                <a:sym typeface="Symbol" panose="05050102010706020507" pitchFamily="18" charset="2"/>
              </a:rPr>
              <a:t>F[w]</a:t>
            </a:r>
            <a:endParaRPr lang="en-US" sz="22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76781"/>
              </p:ext>
            </p:extLst>
          </p:nvPr>
        </p:nvGraphicFramePr>
        <p:xfrm>
          <a:off x="6172351" y="1600198"/>
          <a:ext cx="5410050" cy="452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--&gt;</a:t>
                      </a:r>
                      <a:r>
                        <a:rPr lang="ru-RU" sz="2000" dirty="0" smtClean="0"/>
                        <a:t> 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912424" y="3647156"/>
            <a:ext cx="720080" cy="43204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8256240" y="3647156"/>
            <a:ext cx="720080" cy="43204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9912424" y="5157192"/>
            <a:ext cx="720080" cy="43204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994400" y="1417638"/>
            <a:ext cx="5862240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4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таблицы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T[A][a]</a:t>
            </a:r>
            <a:r>
              <a:rPr lang="ru-RU" sz="2600" dirty="0">
                <a:solidFill>
                  <a:prstClr val="black"/>
                </a:solidFill>
                <a:sym typeface="Symbol" panose="05050102010706020507" pitchFamily="18" charset="2"/>
              </a:rPr>
              <a:t>  </a:t>
            </a:r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{ </a:t>
            </a:r>
            <a:r>
              <a:rPr lang="en-US" sz="2600" dirty="0">
                <a:solidFill>
                  <a:prstClr val="black"/>
                </a:solidFill>
              </a:rPr>
              <a:t>A --&gt; w</a:t>
            </a:r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 }</a:t>
            </a:r>
            <a:r>
              <a:rPr lang="ru-RU" sz="2600" dirty="0">
                <a:solidFill>
                  <a:prstClr val="black"/>
                </a:solidFill>
                <a:sym typeface="Symbol" panose="05050102010706020507" pitchFamily="18" charset="2"/>
              </a:rPr>
              <a:t> только в одном из двух случаев</a:t>
            </a:r>
          </a:p>
          <a:p>
            <a:pPr lvl="1"/>
            <a:r>
              <a:rPr lang="en-US" sz="2200" dirty="0">
                <a:solidFill>
                  <a:prstClr val="black"/>
                </a:solidFill>
                <a:sym typeface="Symbol" panose="05050102010706020507" pitchFamily="18" charset="2"/>
              </a:rPr>
              <a:t>a  F[w]</a:t>
            </a:r>
            <a:endParaRPr lang="ru-RU" sz="22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lvl="2"/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 </a:t>
            </a:r>
            <a:r>
              <a:rPr lang="ru-RU" sz="1900" dirty="0">
                <a:solidFill>
                  <a:prstClr val="black"/>
                </a:solidFill>
                <a:cs typeface="Arial" panose="020B0604020202020204" pitchFamily="34" charset="0"/>
              </a:rPr>
              <a:t>является </a:t>
            </a:r>
            <a:r>
              <a:rPr lang="ru-RU" sz="1900" dirty="0" smtClean="0">
                <a:solidFill>
                  <a:prstClr val="black"/>
                </a:solidFill>
                <a:cs typeface="Arial" panose="020B0604020202020204" pitchFamily="34" charset="0"/>
              </a:rPr>
              <a:t>первым терминалом в раскрытии </a:t>
            </a:r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</a:t>
            </a:r>
            <a:r>
              <a:rPr lang="ru-RU" sz="1900" dirty="0">
                <a:solidFill>
                  <a:prstClr val="black"/>
                </a:solidFill>
                <a:cs typeface="Arial" panose="020B0604020202020204" pitchFamily="34" charset="0"/>
              </a:rPr>
              <a:t> по правилу </a:t>
            </a:r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 --&gt; w</a:t>
            </a:r>
          </a:p>
          <a:p>
            <a:pPr lvl="1"/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200" dirty="0">
                <a:sym typeface="Symbol" panose="05050102010706020507" pitchFamily="18" charset="2"/>
              </a:rPr>
              <a:t>  F[w]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200" dirty="0">
                <a:sym typeface="Symbol" panose="05050102010706020507" pitchFamily="18" charset="2"/>
              </a:rPr>
              <a:t>a  N[A]</a:t>
            </a:r>
            <a:endParaRPr lang="ru-RU" sz="2200" dirty="0">
              <a:cs typeface="Arial" panose="020B0604020202020204" pitchFamily="34" charset="0"/>
            </a:endParaRPr>
          </a:p>
          <a:p>
            <a:pPr lvl="2"/>
            <a:r>
              <a:rPr lang="en-US" sz="1900" dirty="0"/>
              <a:t>A </a:t>
            </a:r>
            <a:r>
              <a:rPr lang="ru-RU" sz="1900" dirty="0"/>
              <a:t>раскрывается в пустую цепочку по правилу </a:t>
            </a:r>
            <a:r>
              <a:rPr lang="en-US" sz="1900" dirty="0">
                <a:cs typeface="Arial" panose="020B0604020202020204" pitchFamily="34" charset="0"/>
              </a:rPr>
              <a:t>A --&gt; w</a:t>
            </a:r>
            <a:r>
              <a:rPr lang="ru-RU" sz="1900" dirty="0">
                <a:cs typeface="Arial" panose="020B0604020202020204" pitchFamily="34" charset="0"/>
              </a:rPr>
              <a:t> и</a:t>
            </a:r>
            <a:r>
              <a:rPr lang="ru-RU" sz="1900" dirty="0"/>
              <a:t> за ней следует </a:t>
            </a:r>
            <a:r>
              <a:rPr lang="en-US" sz="1900" dirty="0"/>
              <a:t>a </a:t>
            </a:r>
            <a:endParaRPr lang="ru-RU" sz="1900" dirty="0"/>
          </a:p>
          <a:p>
            <a:r>
              <a:rPr lang="en-US" sz="2600" dirty="0"/>
              <a:t>F[S] = {(, 1}, F[F] = {1} , F[</a:t>
            </a:r>
            <a:r>
              <a:rPr lang="el-GR" sz="26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600" dirty="0"/>
              <a:t>] = { </a:t>
            </a:r>
            <a:r>
              <a:rPr lang="el-GR" sz="26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smtClean="0"/>
              <a:t>}</a:t>
            </a:r>
          </a:p>
          <a:p>
            <a:r>
              <a:rPr lang="en-US" sz="2400" dirty="0"/>
              <a:t>F[(S+F)] = {(}, F[1] = {1}</a:t>
            </a:r>
            <a:endParaRPr lang="ru-RU" sz="2400" dirty="0"/>
          </a:p>
          <a:p>
            <a:r>
              <a:rPr lang="en-US" sz="2600" dirty="0" smtClean="0"/>
              <a:t>N[S</a:t>
            </a:r>
            <a:r>
              <a:rPr lang="en-US" sz="2600" dirty="0"/>
              <a:t>] = {+, $}, N[F] = {+, ), </a:t>
            </a:r>
            <a:r>
              <a:rPr lang="en-US" sz="2600" dirty="0" smtClean="0"/>
              <a:t>$}</a:t>
            </a:r>
          </a:p>
          <a:p>
            <a:pPr lvl="1"/>
            <a:r>
              <a:rPr lang="ru-RU" sz="2200" dirty="0" smtClean="0">
                <a:solidFill>
                  <a:schemeClr val="bg1"/>
                </a:solidFill>
              </a:rPr>
              <a:t>не потребовался, т.к. нет </a:t>
            </a:r>
            <a:r>
              <a:rPr lang="en-US" sz="2200" dirty="0" smtClean="0">
                <a:solidFill>
                  <a:schemeClr val="bg1"/>
                </a:solidFill>
                <a:sym typeface="Symbol" panose="05050102010706020507" pitchFamily="18" charset="2"/>
              </a:rPr>
              <a:t>w</a:t>
            </a:r>
            <a:r>
              <a:rPr lang="ru-RU" sz="2200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sz="22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т.ч</a:t>
            </a:r>
            <a:r>
              <a:rPr lang="ru-RU" sz="2200" dirty="0" smtClean="0">
                <a:solidFill>
                  <a:schemeClr val="bg1"/>
                </a:solidFill>
                <a:sym typeface="Symbol" panose="05050102010706020507" pitchFamily="18" charset="2"/>
              </a:rPr>
              <a:t>. </a:t>
            </a:r>
            <a:r>
              <a:rPr lang="el-G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200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en-US" sz="2200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chemeClr val="bg1"/>
                </a:solidFill>
                <a:sym typeface="Symbol" panose="05050102010706020507" pitchFamily="18" charset="2"/>
              </a:rPr>
              <a:t>F[w]</a:t>
            </a:r>
            <a:endParaRPr lang="en-US" sz="22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76781"/>
              </p:ext>
            </p:extLst>
          </p:nvPr>
        </p:nvGraphicFramePr>
        <p:xfrm>
          <a:off x="6172351" y="1600198"/>
          <a:ext cx="5410050" cy="452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--&gt;</a:t>
                      </a:r>
                      <a:r>
                        <a:rPr lang="ru-RU" sz="2000" dirty="0" smtClean="0"/>
                        <a:t> 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912424" y="3647156"/>
            <a:ext cx="720080" cy="43204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8256240" y="3647156"/>
            <a:ext cx="720080" cy="43204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9912424" y="5157192"/>
            <a:ext cx="720080" cy="43204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994400" y="1417638"/>
            <a:ext cx="5862240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96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таблицы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T[A][a]</a:t>
            </a:r>
            <a:r>
              <a:rPr lang="ru-RU" sz="2600" dirty="0">
                <a:solidFill>
                  <a:prstClr val="black"/>
                </a:solidFill>
                <a:sym typeface="Symbol" panose="05050102010706020507" pitchFamily="18" charset="2"/>
              </a:rPr>
              <a:t>  </a:t>
            </a:r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{ </a:t>
            </a:r>
            <a:r>
              <a:rPr lang="en-US" sz="2600" dirty="0">
                <a:solidFill>
                  <a:prstClr val="black"/>
                </a:solidFill>
              </a:rPr>
              <a:t>A --&gt; w</a:t>
            </a:r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 }</a:t>
            </a:r>
            <a:r>
              <a:rPr lang="ru-RU" sz="2600" dirty="0">
                <a:solidFill>
                  <a:prstClr val="black"/>
                </a:solidFill>
                <a:sym typeface="Symbol" panose="05050102010706020507" pitchFamily="18" charset="2"/>
              </a:rPr>
              <a:t> только в одном из двух случаев</a:t>
            </a:r>
          </a:p>
          <a:p>
            <a:pPr lvl="1"/>
            <a:r>
              <a:rPr lang="en-US" sz="2200" dirty="0">
                <a:solidFill>
                  <a:prstClr val="black"/>
                </a:solidFill>
                <a:sym typeface="Symbol" panose="05050102010706020507" pitchFamily="18" charset="2"/>
              </a:rPr>
              <a:t>a  F[w]</a:t>
            </a:r>
            <a:endParaRPr lang="ru-RU" sz="22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lvl="2"/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 </a:t>
            </a:r>
            <a:r>
              <a:rPr lang="ru-RU" sz="1900" dirty="0">
                <a:solidFill>
                  <a:prstClr val="black"/>
                </a:solidFill>
                <a:cs typeface="Arial" panose="020B0604020202020204" pitchFamily="34" charset="0"/>
              </a:rPr>
              <a:t>является </a:t>
            </a:r>
            <a:r>
              <a:rPr lang="ru-RU" sz="1900" dirty="0" smtClean="0">
                <a:solidFill>
                  <a:prstClr val="black"/>
                </a:solidFill>
                <a:cs typeface="Arial" panose="020B0604020202020204" pitchFamily="34" charset="0"/>
              </a:rPr>
              <a:t>первым терминалом в раскрытии </a:t>
            </a:r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</a:t>
            </a:r>
            <a:r>
              <a:rPr lang="ru-RU" sz="1900" dirty="0">
                <a:solidFill>
                  <a:prstClr val="black"/>
                </a:solidFill>
                <a:cs typeface="Arial" panose="020B0604020202020204" pitchFamily="34" charset="0"/>
              </a:rPr>
              <a:t> по правилу </a:t>
            </a:r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 --&gt; w</a:t>
            </a:r>
          </a:p>
          <a:p>
            <a:pPr lvl="1"/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200" dirty="0">
                <a:sym typeface="Symbol" panose="05050102010706020507" pitchFamily="18" charset="2"/>
              </a:rPr>
              <a:t>  F[w]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200" dirty="0">
                <a:sym typeface="Symbol" panose="05050102010706020507" pitchFamily="18" charset="2"/>
              </a:rPr>
              <a:t>a  N[A]</a:t>
            </a:r>
            <a:endParaRPr lang="ru-RU" sz="2200" dirty="0">
              <a:cs typeface="Arial" panose="020B0604020202020204" pitchFamily="34" charset="0"/>
            </a:endParaRPr>
          </a:p>
          <a:p>
            <a:pPr lvl="2"/>
            <a:r>
              <a:rPr lang="en-US" sz="1900" dirty="0"/>
              <a:t>A </a:t>
            </a:r>
            <a:r>
              <a:rPr lang="ru-RU" sz="1900" dirty="0"/>
              <a:t>раскрывается в пустую цепочку по правилу </a:t>
            </a:r>
            <a:r>
              <a:rPr lang="en-US" sz="1900" dirty="0">
                <a:cs typeface="Arial" panose="020B0604020202020204" pitchFamily="34" charset="0"/>
              </a:rPr>
              <a:t>A --&gt; w</a:t>
            </a:r>
            <a:r>
              <a:rPr lang="ru-RU" sz="1900" dirty="0">
                <a:cs typeface="Arial" panose="020B0604020202020204" pitchFamily="34" charset="0"/>
              </a:rPr>
              <a:t> и</a:t>
            </a:r>
            <a:r>
              <a:rPr lang="ru-RU" sz="1900" dirty="0"/>
              <a:t> за ней следует </a:t>
            </a:r>
            <a:r>
              <a:rPr lang="en-US" sz="1900" dirty="0"/>
              <a:t>a </a:t>
            </a:r>
            <a:endParaRPr lang="ru-RU" sz="1900" dirty="0"/>
          </a:p>
          <a:p>
            <a:r>
              <a:rPr lang="en-US" sz="2600" dirty="0"/>
              <a:t>F[S] = {(, 1}, F[F] = {1} , F[</a:t>
            </a:r>
            <a:r>
              <a:rPr lang="el-GR" sz="26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600" dirty="0"/>
              <a:t>] = { </a:t>
            </a:r>
            <a:r>
              <a:rPr lang="el-GR" sz="26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smtClean="0"/>
              <a:t>}</a:t>
            </a:r>
          </a:p>
          <a:p>
            <a:r>
              <a:rPr lang="en-US" sz="2400" dirty="0"/>
              <a:t>F[(S+F)] = {(}, F[1] = {1}</a:t>
            </a:r>
            <a:endParaRPr lang="ru-RU" sz="2400" dirty="0"/>
          </a:p>
          <a:p>
            <a:r>
              <a:rPr lang="en-US" sz="2600" dirty="0" smtClean="0"/>
              <a:t>N[S</a:t>
            </a:r>
            <a:r>
              <a:rPr lang="en-US" sz="2600" dirty="0"/>
              <a:t>] = {+, $}, N[F] = {+, ), </a:t>
            </a:r>
            <a:r>
              <a:rPr lang="en-US" sz="2600" dirty="0" smtClean="0"/>
              <a:t>$}</a:t>
            </a:r>
          </a:p>
          <a:p>
            <a:pPr lvl="1"/>
            <a:r>
              <a:rPr lang="ru-RU" sz="2200" dirty="0" smtClean="0"/>
              <a:t>не потребовался, т.к. нет </a:t>
            </a:r>
            <a:r>
              <a:rPr lang="en-US" sz="2200" dirty="0" smtClean="0">
                <a:sym typeface="Symbol" panose="05050102010706020507" pitchFamily="18" charset="2"/>
              </a:rPr>
              <a:t>w</a:t>
            </a:r>
            <a:r>
              <a:rPr lang="ru-RU" sz="2200" dirty="0" smtClean="0">
                <a:sym typeface="Symbol" panose="05050102010706020507" pitchFamily="18" charset="2"/>
              </a:rPr>
              <a:t> </a:t>
            </a:r>
            <a:r>
              <a:rPr lang="ru-RU" sz="2200" dirty="0" err="1" smtClean="0">
                <a:sym typeface="Symbol" panose="05050102010706020507" pitchFamily="18" charset="2"/>
              </a:rPr>
              <a:t>т.ч</a:t>
            </a:r>
            <a:r>
              <a:rPr lang="ru-RU" sz="2200" dirty="0" smtClean="0">
                <a:sym typeface="Symbol" panose="05050102010706020507" pitchFamily="18" charset="2"/>
              </a:rPr>
              <a:t>. </a:t>
            </a:r>
            <a:r>
              <a:rPr lang="el-G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en-US" sz="2200" dirty="0">
                <a:sym typeface="Symbol" panose="05050102010706020507" pitchFamily="18" charset="2"/>
              </a:rPr>
              <a:t>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en-US" sz="2200" dirty="0">
                <a:sym typeface="Symbol" panose="05050102010706020507" pitchFamily="18" charset="2"/>
              </a:rPr>
              <a:t>F[w]</a:t>
            </a:r>
            <a:endParaRPr lang="en-US" sz="2200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76781"/>
              </p:ext>
            </p:extLst>
          </p:nvPr>
        </p:nvGraphicFramePr>
        <p:xfrm>
          <a:off x="6172351" y="1600198"/>
          <a:ext cx="5410050" cy="452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--&gt;</a:t>
                      </a:r>
                      <a:r>
                        <a:rPr lang="ru-RU" sz="2000" dirty="0" smtClean="0"/>
                        <a:t> 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912424" y="3647156"/>
            <a:ext cx="720080" cy="43204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8256240" y="3647156"/>
            <a:ext cx="720080" cy="43204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9912424" y="5157192"/>
            <a:ext cx="720080" cy="43204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994400" y="1417638"/>
            <a:ext cx="5862240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таблицы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T[A][a]</a:t>
            </a:r>
            <a:r>
              <a:rPr lang="ru-RU" sz="2600" dirty="0">
                <a:solidFill>
                  <a:prstClr val="black"/>
                </a:solidFill>
                <a:sym typeface="Symbol" panose="05050102010706020507" pitchFamily="18" charset="2"/>
              </a:rPr>
              <a:t>  </a:t>
            </a:r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{ </a:t>
            </a:r>
            <a:r>
              <a:rPr lang="en-US" sz="2600" dirty="0">
                <a:solidFill>
                  <a:prstClr val="black"/>
                </a:solidFill>
              </a:rPr>
              <a:t>A --&gt; w</a:t>
            </a:r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 }</a:t>
            </a:r>
            <a:r>
              <a:rPr lang="ru-RU" sz="2600" dirty="0">
                <a:solidFill>
                  <a:prstClr val="black"/>
                </a:solidFill>
                <a:sym typeface="Symbol" panose="05050102010706020507" pitchFamily="18" charset="2"/>
              </a:rPr>
              <a:t> только в одном из двух случаев</a:t>
            </a:r>
          </a:p>
          <a:p>
            <a:pPr lvl="1"/>
            <a:r>
              <a:rPr lang="en-US" sz="2200" dirty="0">
                <a:solidFill>
                  <a:prstClr val="black"/>
                </a:solidFill>
                <a:sym typeface="Symbol" panose="05050102010706020507" pitchFamily="18" charset="2"/>
              </a:rPr>
              <a:t>a  F[w]</a:t>
            </a:r>
            <a:endParaRPr lang="ru-RU" sz="22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lvl="2"/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 </a:t>
            </a:r>
            <a:r>
              <a:rPr lang="ru-RU" sz="1900" dirty="0">
                <a:solidFill>
                  <a:prstClr val="black"/>
                </a:solidFill>
                <a:cs typeface="Arial" panose="020B0604020202020204" pitchFamily="34" charset="0"/>
              </a:rPr>
              <a:t>является </a:t>
            </a:r>
            <a:r>
              <a:rPr lang="ru-RU" sz="1900" dirty="0" smtClean="0">
                <a:solidFill>
                  <a:prstClr val="black"/>
                </a:solidFill>
                <a:cs typeface="Arial" panose="020B0604020202020204" pitchFamily="34" charset="0"/>
              </a:rPr>
              <a:t>первым терминалом в раскрытии </a:t>
            </a:r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</a:t>
            </a:r>
            <a:r>
              <a:rPr lang="ru-RU" sz="1900" dirty="0">
                <a:solidFill>
                  <a:prstClr val="black"/>
                </a:solidFill>
                <a:cs typeface="Arial" panose="020B0604020202020204" pitchFamily="34" charset="0"/>
              </a:rPr>
              <a:t> по правилу </a:t>
            </a:r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 --&gt; w</a:t>
            </a:r>
          </a:p>
          <a:p>
            <a:pPr lvl="1"/>
            <a:r>
              <a:rPr lang="el-GR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 F[w]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a  N[A]</a:t>
            </a:r>
            <a:endParaRPr lang="ru-RU" sz="22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pPr lvl="2"/>
            <a:r>
              <a:rPr lang="en-US" sz="1900" dirty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ru-RU" sz="1900" dirty="0">
                <a:solidFill>
                  <a:schemeClr val="bg1">
                    <a:lumMod val="65000"/>
                  </a:schemeClr>
                </a:solidFill>
              </a:rPr>
              <a:t>раскрывается в пустую цепочку по правилу 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A --&gt; w</a:t>
            </a:r>
            <a:r>
              <a:rPr lang="ru-RU" sz="19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и</a:t>
            </a:r>
            <a:r>
              <a:rPr lang="ru-RU" sz="1900" dirty="0">
                <a:solidFill>
                  <a:schemeClr val="bg1">
                    <a:lumMod val="65000"/>
                  </a:schemeClr>
                </a:solidFill>
              </a:rPr>
              <a:t> за ней следует 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</a:rPr>
              <a:t>a </a:t>
            </a:r>
            <a:endParaRPr lang="ru-RU" sz="1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600" dirty="0"/>
              <a:t>F[S] = {(, 1}, F[F] = {1} , F[</a:t>
            </a:r>
            <a:r>
              <a:rPr lang="el-GR" sz="26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600" dirty="0"/>
              <a:t>] = { </a:t>
            </a:r>
            <a:r>
              <a:rPr lang="el-GR" sz="26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smtClean="0"/>
              <a:t>}</a:t>
            </a:r>
          </a:p>
          <a:p>
            <a:r>
              <a:rPr lang="en-US" sz="2400" dirty="0"/>
              <a:t>F[(S+F)] = {(}, F[1] = {1}</a:t>
            </a:r>
            <a:endParaRPr lang="ru-RU" sz="2400" dirty="0"/>
          </a:p>
          <a:p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N[S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] = {+, $}, N[F] = {+, ),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$}</a:t>
            </a:r>
          </a:p>
          <a:p>
            <a:pPr lvl="1"/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</a:rPr>
              <a:t>не потребовался, т.к. нет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w</a:t>
            </a:r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ru-RU" sz="2200" dirty="0" err="1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т.ч</a:t>
            </a:r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. </a:t>
            </a:r>
            <a:r>
              <a:rPr lang="el-GR" sz="2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F[w]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76781"/>
              </p:ext>
            </p:extLst>
          </p:nvPr>
        </p:nvGraphicFramePr>
        <p:xfrm>
          <a:off x="6172351" y="1600198"/>
          <a:ext cx="5410050" cy="452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--&gt;</a:t>
                      </a:r>
                      <a:r>
                        <a:rPr lang="ru-RU" sz="2000" dirty="0" smtClean="0"/>
                        <a:t> 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912424" y="3647156"/>
            <a:ext cx="720080" cy="43204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8256240" y="3647156"/>
            <a:ext cx="720080" cy="43204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9912424" y="5157192"/>
            <a:ext cx="720080" cy="43204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994400" y="1417638"/>
            <a:ext cx="5862240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6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таблицы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T[A][a]</a:t>
            </a:r>
            <a:r>
              <a:rPr lang="ru-RU" sz="2600" dirty="0">
                <a:solidFill>
                  <a:prstClr val="black"/>
                </a:solidFill>
                <a:sym typeface="Symbol" panose="05050102010706020507" pitchFamily="18" charset="2"/>
              </a:rPr>
              <a:t>  </a:t>
            </a:r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{ </a:t>
            </a:r>
            <a:r>
              <a:rPr lang="en-US" sz="2600" dirty="0">
                <a:solidFill>
                  <a:prstClr val="black"/>
                </a:solidFill>
              </a:rPr>
              <a:t>A --&gt; w</a:t>
            </a:r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 }</a:t>
            </a:r>
            <a:r>
              <a:rPr lang="ru-RU" sz="2600" dirty="0">
                <a:solidFill>
                  <a:prstClr val="black"/>
                </a:solidFill>
                <a:sym typeface="Symbol" panose="05050102010706020507" pitchFamily="18" charset="2"/>
              </a:rPr>
              <a:t> только в одном из двух случаев</a:t>
            </a:r>
          </a:p>
          <a:p>
            <a:pPr lvl="1"/>
            <a:r>
              <a:rPr lang="en-US" sz="2200" dirty="0">
                <a:solidFill>
                  <a:prstClr val="black"/>
                </a:solidFill>
                <a:sym typeface="Symbol" panose="05050102010706020507" pitchFamily="18" charset="2"/>
              </a:rPr>
              <a:t>a  F[w]</a:t>
            </a:r>
            <a:endParaRPr lang="ru-RU" sz="22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lvl="2"/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 </a:t>
            </a:r>
            <a:r>
              <a:rPr lang="ru-RU" sz="1900" dirty="0">
                <a:solidFill>
                  <a:prstClr val="black"/>
                </a:solidFill>
                <a:cs typeface="Arial" panose="020B0604020202020204" pitchFamily="34" charset="0"/>
              </a:rPr>
              <a:t>является </a:t>
            </a:r>
            <a:r>
              <a:rPr lang="ru-RU" sz="1900" dirty="0" smtClean="0">
                <a:solidFill>
                  <a:prstClr val="black"/>
                </a:solidFill>
                <a:cs typeface="Arial" panose="020B0604020202020204" pitchFamily="34" charset="0"/>
              </a:rPr>
              <a:t>первым терминалом в раскрытии </a:t>
            </a:r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</a:t>
            </a:r>
            <a:r>
              <a:rPr lang="ru-RU" sz="1900" dirty="0">
                <a:solidFill>
                  <a:prstClr val="black"/>
                </a:solidFill>
                <a:cs typeface="Arial" panose="020B0604020202020204" pitchFamily="34" charset="0"/>
              </a:rPr>
              <a:t> по правилу </a:t>
            </a:r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 --&gt; w</a:t>
            </a:r>
          </a:p>
          <a:p>
            <a:pPr lvl="1"/>
            <a:r>
              <a:rPr lang="el-GR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 F[w]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a  N[A]</a:t>
            </a:r>
            <a:endParaRPr lang="ru-RU" sz="22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pPr lvl="2"/>
            <a:r>
              <a:rPr lang="en-US" sz="1900" dirty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ru-RU" sz="1900" dirty="0">
                <a:solidFill>
                  <a:schemeClr val="bg1">
                    <a:lumMod val="65000"/>
                  </a:schemeClr>
                </a:solidFill>
              </a:rPr>
              <a:t>раскрывается в пустую цепочку по правилу 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A --&gt; w</a:t>
            </a:r>
            <a:r>
              <a:rPr lang="ru-RU" sz="19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и</a:t>
            </a:r>
            <a:r>
              <a:rPr lang="ru-RU" sz="1900" dirty="0">
                <a:solidFill>
                  <a:schemeClr val="bg1">
                    <a:lumMod val="65000"/>
                  </a:schemeClr>
                </a:solidFill>
              </a:rPr>
              <a:t> за ней следует 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</a:rPr>
              <a:t>a </a:t>
            </a:r>
            <a:endParaRPr lang="ru-RU" sz="1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600" dirty="0"/>
              <a:t>F[S] = {(, 1}, F[F] = {1} , F[</a:t>
            </a:r>
            <a:r>
              <a:rPr lang="el-GR" sz="26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600" dirty="0"/>
              <a:t>] = { </a:t>
            </a:r>
            <a:r>
              <a:rPr lang="el-GR" sz="26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smtClean="0"/>
              <a:t>}</a:t>
            </a:r>
          </a:p>
          <a:p>
            <a:r>
              <a:rPr lang="en-US" sz="2400" dirty="0"/>
              <a:t>F[(S+F)] = {(}, F[1] = {1}</a:t>
            </a:r>
            <a:endParaRPr lang="ru-RU" sz="2400" dirty="0"/>
          </a:p>
          <a:p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N[S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] = {+, $}, N[F] = {+, ),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$}</a:t>
            </a:r>
          </a:p>
          <a:p>
            <a:pPr lvl="1"/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</a:rPr>
              <a:t>не потребовался, т.к. нет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w</a:t>
            </a:r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ru-RU" sz="2200" dirty="0" err="1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т.ч</a:t>
            </a:r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. </a:t>
            </a:r>
            <a:r>
              <a:rPr lang="el-GR" sz="2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F[w]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90085"/>
              </p:ext>
            </p:extLst>
          </p:nvPr>
        </p:nvGraphicFramePr>
        <p:xfrm>
          <a:off x="6172351" y="1600198"/>
          <a:ext cx="5410050" cy="452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таблицы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T[A][a]</a:t>
            </a:r>
            <a:r>
              <a:rPr lang="ru-RU" sz="2600" dirty="0">
                <a:solidFill>
                  <a:prstClr val="black"/>
                </a:solidFill>
                <a:sym typeface="Symbol" panose="05050102010706020507" pitchFamily="18" charset="2"/>
              </a:rPr>
              <a:t>  </a:t>
            </a:r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{ </a:t>
            </a:r>
            <a:r>
              <a:rPr lang="en-US" sz="2600" dirty="0">
                <a:solidFill>
                  <a:prstClr val="black"/>
                </a:solidFill>
              </a:rPr>
              <a:t>A --&gt; w</a:t>
            </a:r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 }</a:t>
            </a:r>
            <a:r>
              <a:rPr lang="ru-RU" sz="2600" dirty="0">
                <a:solidFill>
                  <a:prstClr val="black"/>
                </a:solidFill>
                <a:sym typeface="Symbol" panose="05050102010706020507" pitchFamily="18" charset="2"/>
              </a:rPr>
              <a:t> только в одном из двух случаев</a:t>
            </a:r>
          </a:p>
          <a:p>
            <a:pPr lvl="1"/>
            <a:r>
              <a:rPr lang="en-US" sz="2200" dirty="0">
                <a:solidFill>
                  <a:prstClr val="black"/>
                </a:solidFill>
                <a:sym typeface="Symbol" panose="05050102010706020507" pitchFamily="18" charset="2"/>
              </a:rPr>
              <a:t>a  F[w]</a:t>
            </a:r>
            <a:endParaRPr lang="ru-RU" sz="22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lvl="2"/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 </a:t>
            </a:r>
            <a:r>
              <a:rPr lang="ru-RU" sz="1900" dirty="0">
                <a:solidFill>
                  <a:prstClr val="black"/>
                </a:solidFill>
                <a:cs typeface="Arial" panose="020B0604020202020204" pitchFamily="34" charset="0"/>
              </a:rPr>
              <a:t>является </a:t>
            </a:r>
            <a:r>
              <a:rPr lang="ru-RU" sz="1900" dirty="0" smtClean="0">
                <a:solidFill>
                  <a:prstClr val="black"/>
                </a:solidFill>
                <a:cs typeface="Arial" panose="020B0604020202020204" pitchFamily="34" charset="0"/>
              </a:rPr>
              <a:t>первым терминалом в раскрытии </a:t>
            </a:r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</a:t>
            </a:r>
            <a:r>
              <a:rPr lang="ru-RU" sz="1900" dirty="0">
                <a:solidFill>
                  <a:prstClr val="black"/>
                </a:solidFill>
                <a:cs typeface="Arial" panose="020B0604020202020204" pitchFamily="34" charset="0"/>
              </a:rPr>
              <a:t> по правилу </a:t>
            </a:r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 --&gt; w</a:t>
            </a:r>
          </a:p>
          <a:p>
            <a:pPr lvl="1"/>
            <a:r>
              <a:rPr lang="el-GR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 F[w]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a  N[A]</a:t>
            </a:r>
            <a:endParaRPr lang="ru-RU" sz="22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pPr lvl="2"/>
            <a:r>
              <a:rPr lang="en-US" sz="1900" dirty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ru-RU" sz="1900" dirty="0">
                <a:solidFill>
                  <a:schemeClr val="bg1">
                    <a:lumMod val="65000"/>
                  </a:schemeClr>
                </a:solidFill>
              </a:rPr>
              <a:t>раскрывается в пустую цепочку по правилу 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A --&gt; w</a:t>
            </a:r>
            <a:r>
              <a:rPr lang="ru-RU" sz="19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и</a:t>
            </a:r>
            <a:r>
              <a:rPr lang="ru-RU" sz="1900" dirty="0">
                <a:solidFill>
                  <a:schemeClr val="bg1">
                    <a:lumMod val="65000"/>
                  </a:schemeClr>
                </a:solidFill>
              </a:rPr>
              <a:t> за ней следует 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</a:rPr>
              <a:t>a </a:t>
            </a:r>
            <a:endParaRPr lang="ru-RU" sz="1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600" dirty="0"/>
              <a:t>F[S] = {(, 1}, F[F] = {1} , F[</a:t>
            </a:r>
            <a:r>
              <a:rPr lang="el-GR" sz="26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600" dirty="0"/>
              <a:t>] = { </a:t>
            </a:r>
            <a:r>
              <a:rPr lang="el-GR" sz="26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smtClean="0"/>
              <a:t>}</a:t>
            </a:r>
          </a:p>
          <a:p>
            <a:r>
              <a:rPr lang="en-US" sz="2400" dirty="0"/>
              <a:t>F[(S+F)] = {(}, F[1] = {1}</a:t>
            </a:r>
            <a:endParaRPr lang="ru-RU" sz="2400" dirty="0"/>
          </a:p>
          <a:p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N[S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] = {+, $}, N[F] = {+, ),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$}</a:t>
            </a:r>
          </a:p>
          <a:p>
            <a:pPr lvl="1"/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</a:rPr>
              <a:t>не потребовался, т.к. нет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w</a:t>
            </a:r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ru-RU" sz="2200" dirty="0" err="1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т.ч</a:t>
            </a:r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. </a:t>
            </a:r>
            <a:r>
              <a:rPr lang="el-GR" sz="2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F[w]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72810"/>
              </p:ext>
            </p:extLst>
          </p:nvPr>
        </p:nvGraphicFramePr>
        <p:xfrm>
          <a:off x="6172351" y="1600198"/>
          <a:ext cx="5410050" cy="452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98799" y="4365104"/>
            <a:ext cx="974178" cy="43204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912424" y="3647156"/>
            <a:ext cx="720080" cy="43204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0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Расширенная БНФ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В правой части правил разрешено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[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 smtClean="0">
                <a:solidFill>
                  <a:schemeClr val="bg1"/>
                </a:solidFill>
              </a:rPr>
              <a:t>последовательность </a:t>
            </a:r>
            <a:r>
              <a:rPr lang="ru-RU" sz="3600" dirty="0">
                <a:solidFill>
                  <a:schemeClr val="bg1"/>
                </a:solidFill>
              </a:rPr>
              <a:t>символов </a:t>
            </a:r>
            <a:r>
              <a:rPr lang="en-US" sz="3600" dirty="0" smtClean="0">
                <a:solidFill>
                  <a:schemeClr val="bg1"/>
                </a:solidFill>
              </a:rPr>
              <a:t>]</a:t>
            </a:r>
            <a:endParaRPr lang="ru-RU" sz="3600" dirty="0">
              <a:solidFill>
                <a:schemeClr val="bg1"/>
              </a:solidFill>
            </a:endParaRPr>
          </a:p>
          <a:p>
            <a:pPr lvl="2"/>
            <a:r>
              <a:rPr lang="ru-RU" sz="3200" dirty="0">
                <a:solidFill>
                  <a:schemeClr val="bg1"/>
                </a:solidFill>
              </a:rPr>
              <a:t>Необязательная последовательность символов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{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 smtClean="0">
                <a:solidFill>
                  <a:schemeClr val="bg1"/>
                </a:solidFill>
              </a:rPr>
              <a:t>последовательность </a:t>
            </a:r>
            <a:r>
              <a:rPr lang="ru-RU" sz="3600" dirty="0">
                <a:solidFill>
                  <a:schemeClr val="bg1"/>
                </a:solidFill>
              </a:rPr>
              <a:t>символов </a:t>
            </a:r>
            <a:r>
              <a:rPr lang="en-US" sz="3600" dirty="0" smtClean="0">
                <a:solidFill>
                  <a:schemeClr val="bg1"/>
                </a:solidFill>
              </a:rPr>
              <a:t>}</a:t>
            </a:r>
            <a:r>
              <a:rPr lang="ru-RU" sz="3600" dirty="0" smtClean="0">
                <a:solidFill>
                  <a:schemeClr val="bg1"/>
                </a:solidFill>
              </a:rPr>
              <a:t> или </a:t>
            </a:r>
            <a:r>
              <a:rPr lang="en-US" sz="3600" dirty="0" smtClean="0">
                <a:solidFill>
                  <a:schemeClr val="bg1"/>
                </a:solidFill>
              </a:rPr>
              <a:t>[</a:t>
            </a:r>
            <a:r>
              <a:rPr lang="ru-RU" sz="3600" dirty="0">
                <a:solidFill>
                  <a:schemeClr val="bg1"/>
                </a:solidFill>
              </a:rPr>
              <a:t>последовательность символов </a:t>
            </a:r>
            <a:r>
              <a:rPr lang="en-US" sz="3600" dirty="0" smtClean="0">
                <a:solidFill>
                  <a:schemeClr val="bg1"/>
                </a:solidFill>
              </a:rPr>
              <a:t>…]</a:t>
            </a:r>
            <a:endParaRPr lang="ru-RU" sz="3600" dirty="0">
              <a:solidFill>
                <a:schemeClr val="bg1"/>
              </a:solidFill>
            </a:endParaRPr>
          </a:p>
          <a:p>
            <a:pPr lvl="2"/>
            <a:r>
              <a:rPr lang="ru-RU" sz="3200" dirty="0">
                <a:solidFill>
                  <a:schemeClr val="bg1"/>
                </a:solidFill>
              </a:rPr>
              <a:t>Повторение последовательности </a:t>
            </a:r>
            <a:r>
              <a:rPr lang="ru-RU" sz="3200" dirty="0" smtClean="0">
                <a:solidFill>
                  <a:schemeClr val="bg1"/>
                </a:solidFill>
              </a:rPr>
              <a:t>символов 0 или более </a:t>
            </a:r>
            <a:r>
              <a:rPr lang="ru-RU" sz="3200" dirty="0" smtClean="0">
                <a:solidFill>
                  <a:schemeClr val="bg1"/>
                </a:solidFill>
              </a:rPr>
              <a:t>раз</a:t>
            </a:r>
          </a:p>
          <a:p>
            <a:endParaRPr lang="ru-RU" sz="4000" dirty="0" smtClean="0">
              <a:solidFill>
                <a:schemeClr val="bg1"/>
              </a:solidFill>
            </a:endParaRPr>
          </a:p>
          <a:p>
            <a:r>
              <a:rPr lang="ru-RU" sz="4000" dirty="0" smtClean="0">
                <a:solidFill>
                  <a:schemeClr val="bg1"/>
                </a:solidFill>
              </a:rPr>
              <a:t>Расширенные БНФ сводятся к эквивалентным БНФ </a:t>
            </a:r>
          </a:p>
          <a:p>
            <a:pPr lvl="1"/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 ::=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1</a:t>
            </a:r>
            <a:r>
              <a:rPr lang="en-US" sz="3600" dirty="0" smtClean="0">
                <a:solidFill>
                  <a:schemeClr val="bg1"/>
                </a:solidFill>
              </a:rPr>
              <a:t> [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 ]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3</a:t>
            </a:r>
            <a:r>
              <a:rPr lang="en-US" sz="3600" dirty="0" smtClean="0">
                <a:solidFill>
                  <a:schemeClr val="bg1"/>
                </a:solidFill>
              </a:rPr>
              <a:t> &lt;=&gt;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::=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 | , </a:t>
            </a:r>
            <a:r>
              <a:rPr lang="en-US" sz="3600" dirty="0">
                <a:solidFill>
                  <a:schemeClr val="bg1"/>
                </a:solidFill>
              </a:rPr>
              <a:t>s ::= seq</a:t>
            </a:r>
            <a:r>
              <a:rPr lang="en-US" sz="3600" baseline="-25000" dirty="0">
                <a:solidFill>
                  <a:schemeClr val="bg1"/>
                </a:solidFill>
              </a:rPr>
              <a:t>1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</a:t>
            </a:r>
            <a:r>
              <a:rPr lang="en-US" sz="3600" dirty="0">
                <a:solidFill>
                  <a:schemeClr val="bg1"/>
                </a:solidFill>
              </a:rPr>
              <a:t>seq</a:t>
            </a:r>
            <a:r>
              <a:rPr lang="en-US" sz="3600" baseline="-25000" dirty="0">
                <a:solidFill>
                  <a:schemeClr val="bg1"/>
                </a:solidFill>
              </a:rPr>
              <a:t>3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US" sz="3600" dirty="0" smtClean="0">
              <a:solidFill>
                <a:schemeClr val="bg1"/>
              </a:solidFill>
            </a:endParaRPr>
          </a:p>
          <a:p>
            <a:pPr lvl="1"/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::= seq</a:t>
            </a:r>
            <a:r>
              <a:rPr lang="en-US" sz="3600" baseline="-25000" dirty="0">
                <a:solidFill>
                  <a:schemeClr val="bg1"/>
                </a:solidFill>
              </a:rPr>
              <a:t>1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{ </a:t>
            </a:r>
            <a:r>
              <a:rPr lang="en-US" sz="3600" dirty="0">
                <a:solidFill>
                  <a:schemeClr val="bg1"/>
                </a:solidFill>
              </a:rPr>
              <a:t>seq</a:t>
            </a:r>
            <a:r>
              <a:rPr lang="en-US" sz="3600" baseline="-25000" dirty="0">
                <a:solidFill>
                  <a:schemeClr val="bg1"/>
                </a:solidFill>
              </a:rPr>
              <a:t>2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}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3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&lt;=&gt;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</a:t>
            </a:r>
            <a:r>
              <a:rPr lang="en-US" sz="3600" dirty="0">
                <a:solidFill>
                  <a:schemeClr val="bg1"/>
                </a:solidFill>
              </a:rPr>
              <a:t>::= seq</a:t>
            </a:r>
            <a:r>
              <a:rPr lang="en-US" sz="3600" baseline="-25000" dirty="0">
                <a:solidFill>
                  <a:schemeClr val="bg1"/>
                </a:solidFill>
              </a:rPr>
              <a:t>2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| </a:t>
            </a:r>
            <a:r>
              <a:rPr lang="en-US" sz="3600" dirty="0">
                <a:solidFill>
                  <a:schemeClr val="bg1"/>
                </a:solidFill>
              </a:rPr>
              <a:t>, s ::= seq</a:t>
            </a:r>
            <a:r>
              <a:rPr lang="en-US" sz="3600" baseline="-25000" dirty="0">
                <a:solidFill>
                  <a:schemeClr val="bg1"/>
                </a:solidFill>
              </a:rPr>
              <a:t>1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</a:t>
            </a:r>
            <a:r>
              <a:rPr lang="en-US" sz="3600" dirty="0">
                <a:solidFill>
                  <a:schemeClr val="bg1"/>
                </a:solidFill>
              </a:rPr>
              <a:t>seq</a:t>
            </a:r>
            <a:r>
              <a:rPr lang="en-US" sz="3600" baseline="-25000" dirty="0">
                <a:solidFill>
                  <a:schemeClr val="bg1"/>
                </a:solidFill>
              </a:rPr>
              <a:t>3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таблицы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T[A][a]</a:t>
            </a:r>
            <a:r>
              <a:rPr lang="ru-RU" sz="2600" dirty="0">
                <a:solidFill>
                  <a:prstClr val="black"/>
                </a:solidFill>
                <a:sym typeface="Symbol" panose="05050102010706020507" pitchFamily="18" charset="2"/>
              </a:rPr>
              <a:t>  </a:t>
            </a:r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{ </a:t>
            </a:r>
            <a:r>
              <a:rPr lang="en-US" sz="2600" dirty="0">
                <a:solidFill>
                  <a:prstClr val="black"/>
                </a:solidFill>
              </a:rPr>
              <a:t>A --&gt; w</a:t>
            </a:r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 }</a:t>
            </a:r>
            <a:r>
              <a:rPr lang="ru-RU" sz="2600" dirty="0">
                <a:solidFill>
                  <a:prstClr val="black"/>
                </a:solidFill>
                <a:sym typeface="Symbol" panose="05050102010706020507" pitchFamily="18" charset="2"/>
              </a:rPr>
              <a:t> только в одном из двух случаев</a:t>
            </a:r>
          </a:p>
          <a:p>
            <a:pPr lvl="1"/>
            <a:r>
              <a:rPr lang="en-US" sz="2200" dirty="0">
                <a:solidFill>
                  <a:prstClr val="black"/>
                </a:solidFill>
                <a:sym typeface="Symbol" panose="05050102010706020507" pitchFamily="18" charset="2"/>
              </a:rPr>
              <a:t>a  F[w]</a:t>
            </a:r>
            <a:endParaRPr lang="ru-RU" sz="22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lvl="2"/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 </a:t>
            </a:r>
            <a:r>
              <a:rPr lang="ru-RU" sz="1900" dirty="0">
                <a:solidFill>
                  <a:prstClr val="black"/>
                </a:solidFill>
                <a:cs typeface="Arial" panose="020B0604020202020204" pitchFamily="34" charset="0"/>
              </a:rPr>
              <a:t>является </a:t>
            </a:r>
            <a:r>
              <a:rPr lang="ru-RU" sz="1900" dirty="0" smtClean="0">
                <a:solidFill>
                  <a:prstClr val="black"/>
                </a:solidFill>
                <a:cs typeface="Arial" panose="020B0604020202020204" pitchFamily="34" charset="0"/>
              </a:rPr>
              <a:t>первым терминалом в раскрытии </a:t>
            </a:r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</a:t>
            </a:r>
            <a:r>
              <a:rPr lang="ru-RU" sz="1900" dirty="0">
                <a:solidFill>
                  <a:prstClr val="black"/>
                </a:solidFill>
                <a:cs typeface="Arial" panose="020B0604020202020204" pitchFamily="34" charset="0"/>
              </a:rPr>
              <a:t> по правилу </a:t>
            </a:r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 --&gt; w</a:t>
            </a:r>
          </a:p>
          <a:p>
            <a:pPr lvl="1"/>
            <a:r>
              <a:rPr lang="el-GR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 F[w]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a  N[A]</a:t>
            </a:r>
            <a:endParaRPr lang="ru-RU" sz="22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pPr lvl="2"/>
            <a:r>
              <a:rPr lang="en-US" sz="1900" dirty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ru-RU" sz="1900" dirty="0">
                <a:solidFill>
                  <a:schemeClr val="bg1">
                    <a:lumMod val="65000"/>
                  </a:schemeClr>
                </a:solidFill>
              </a:rPr>
              <a:t>раскрывается в пустую цепочку по правилу 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A --&gt; w</a:t>
            </a:r>
            <a:r>
              <a:rPr lang="ru-RU" sz="19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и</a:t>
            </a:r>
            <a:r>
              <a:rPr lang="ru-RU" sz="1900" dirty="0">
                <a:solidFill>
                  <a:schemeClr val="bg1">
                    <a:lumMod val="65000"/>
                  </a:schemeClr>
                </a:solidFill>
              </a:rPr>
              <a:t> за ней следует 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</a:rPr>
              <a:t>a </a:t>
            </a:r>
            <a:endParaRPr lang="ru-RU" sz="1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600" dirty="0"/>
              <a:t>F[S] = {(, 1}, F[F] = {1} , F[</a:t>
            </a:r>
            <a:r>
              <a:rPr lang="el-GR" sz="26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600" dirty="0"/>
              <a:t>] = { </a:t>
            </a:r>
            <a:r>
              <a:rPr lang="el-GR" sz="26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smtClean="0"/>
              <a:t>}</a:t>
            </a:r>
          </a:p>
          <a:p>
            <a:r>
              <a:rPr lang="en-US" sz="2400" dirty="0"/>
              <a:t>F[(S+F)] = {(}, F[1] = {1}</a:t>
            </a:r>
            <a:endParaRPr lang="ru-RU" sz="2400" dirty="0"/>
          </a:p>
          <a:p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N[S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] = {+, $}, N[F] = {+, ),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$}</a:t>
            </a:r>
          </a:p>
          <a:p>
            <a:pPr lvl="1"/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</a:rPr>
              <a:t>не потребовался, т.к. нет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w</a:t>
            </a:r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ru-RU" sz="2200" dirty="0" err="1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т.ч</a:t>
            </a:r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. </a:t>
            </a:r>
            <a:r>
              <a:rPr lang="el-GR" sz="2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F[w]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69615"/>
              </p:ext>
            </p:extLst>
          </p:nvPr>
        </p:nvGraphicFramePr>
        <p:xfrm>
          <a:off x="6172351" y="1600198"/>
          <a:ext cx="5410050" cy="452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98799" y="4365104"/>
            <a:ext cx="974178" cy="43204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912424" y="3647156"/>
            <a:ext cx="720080" cy="43204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199455" y="4797152"/>
            <a:ext cx="1296143" cy="43204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8256240" y="3647156"/>
            <a:ext cx="720080" cy="43204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9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таблицы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T[A][a]</a:t>
            </a:r>
            <a:r>
              <a:rPr lang="ru-RU" sz="2600" dirty="0">
                <a:solidFill>
                  <a:prstClr val="black"/>
                </a:solidFill>
                <a:sym typeface="Symbol" panose="05050102010706020507" pitchFamily="18" charset="2"/>
              </a:rPr>
              <a:t>  </a:t>
            </a:r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{ </a:t>
            </a:r>
            <a:r>
              <a:rPr lang="en-US" sz="2600" dirty="0">
                <a:solidFill>
                  <a:prstClr val="black"/>
                </a:solidFill>
              </a:rPr>
              <a:t>A --&gt; w</a:t>
            </a:r>
            <a:r>
              <a:rPr lang="en-US" sz="2600" dirty="0">
                <a:solidFill>
                  <a:prstClr val="black"/>
                </a:solidFill>
                <a:sym typeface="Symbol" panose="05050102010706020507" pitchFamily="18" charset="2"/>
              </a:rPr>
              <a:t> }</a:t>
            </a:r>
            <a:r>
              <a:rPr lang="ru-RU" sz="2600" dirty="0">
                <a:solidFill>
                  <a:prstClr val="black"/>
                </a:solidFill>
                <a:sym typeface="Symbol" panose="05050102010706020507" pitchFamily="18" charset="2"/>
              </a:rPr>
              <a:t> только в одном из двух случаев</a:t>
            </a:r>
          </a:p>
          <a:p>
            <a:pPr lvl="1"/>
            <a:r>
              <a:rPr lang="en-US" sz="2200" dirty="0">
                <a:solidFill>
                  <a:prstClr val="black"/>
                </a:solidFill>
                <a:sym typeface="Symbol" panose="05050102010706020507" pitchFamily="18" charset="2"/>
              </a:rPr>
              <a:t>a  F[w]</a:t>
            </a:r>
            <a:endParaRPr lang="ru-RU" sz="22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lvl="2"/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 </a:t>
            </a:r>
            <a:r>
              <a:rPr lang="ru-RU" sz="1900" dirty="0">
                <a:solidFill>
                  <a:prstClr val="black"/>
                </a:solidFill>
                <a:cs typeface="Arial" panose="020B0604020202020204" pitchFamily="34" charset="0"/>
              </a:rPr>
              <a:t>является </a:t>
            </a:r>
            <a:r>
              <a:rPr lang="ru-RU" sz="1900" dirty="0" smtClean="0">
                <a:solidFill>
                  <a:prstClr val="black"/>
                </a:solidFill>
                <a:cs typeface="Arial" panose="020B0604020202020204" pitchFamily="34" charset="0"/>
              </a:rPr>
              <a:t>первым терминалом в раскрытии </a:t>
            </a:r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</a:t>
            </a:r>
            <a:r>
              <a:rPr lang="ru-RU" sz="1900" dirty="0">
                <a:solidFill>
                  <a:prstClr val="black"/>
                </a:solidFill>
                <a:cs typeface="Arial" panose="020B0604020202020204" pitchFamily="34" charset="0"/>
              </a:rPr>
              <a:t> по правилу </a:t>
            </a:r>
            <a:r>
              <a:rPr lang="en-US" sz="1900" dirty="0">
                <a:solidFill>
                  <a:prstClr val="black"/>
                </a:solidFill>
                <a:cs typeface="Arial" panose="020B0604020202020204" pitchFamily="34" charset="0"/>
              </a:rPr>
              <a:t>A --&gt; w</a:t>
            </a:r>
          </a:p>
          <a:p>
            <a:pPr lvl="1"/>
            <a:r>
              <a:rPr lang="el-GR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 F[w]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a  N[A]</a:t>
            </a:r>
            <a:endParaRPr lang="ru-RU" sz="22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pPr lvl="2"/>
            <a:r>
              <a:rPr lang="en-US" sz="1900" dirty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ru-RU" sz="1900" dirty="0">
                <a:solidFill>
                  <a:schemeClr val="bg1">
                    <a:lumMod val="65000"/>
                  </a:schemeClr>
                </a:solidFill>
              </a:rPr>
              <a:t>раскрывается в пустую цепочку по правилу 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A --&gt; w</a:t>
            </a:r>
            <a:r>
              <a:rPr lang="ru-RU" sz="19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и</a:t>
            </a:r>
            <a:r>
              <a:rPr lang="ru-RU" sz="1900" dirty="0">
                <a:solidFill>
                  <a:schemeClr val="bg1">
                    <a:lumMod val="65000"/>
                  </a:schemeClr>
                </a:solidFill>
              </a:rPr>
              <a:t> за ней следует 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</a:rPr>
              <a:t>a </a:t>
            </a:r>
            <a:endParaRPr lang="ru-RU" sz="1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600" dirty="0"/>
              <a:t>F[S] = {(, 1}, F[F] = {1} , F[</a:t>
            </a:r>
            <a:r>
              <a:rPr lang="el-GR" sz="26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600" dirty="0"/>
              <a:t>] = { </a:t>
            </a:r>
            <a:r>
              <a:rPr lang="el-GR" sz="26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smtClean="0"/>
              <a:t>}</a:t>
            </a:r>
          </a:p>
          <a:p>
            <a:r>
              <a:rPr lang="en-US" sz="2400" dirty="0"/>
              <a:t>F[(S+F)] = {(}, F[1] = {1}</a:t>
            </a:r>
            <a:endParaRPr lang="ru-RU" sz="2400" dirty="0"/>
          </a:p>
          <a:p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N[S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] = {+, $}, N[F] = {+, ),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$}</a:t>
            </a:r>
          </a:p>
          <a:p>
            <a:pPr lvl="1"/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</a:rPr>
              <a:t>не потребовался, т.к. нет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w</a:t>
            </a:r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ru-RU" sz="2200" dirty="0" err="1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т.ч</a:t>
            </a:r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. </a:t>
            </a:r>
            <a:r>
              <a:rPr lang="el-GR" sz="2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F[w]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76781"/>
              </p:ext>
            </p:extLst>
          </p:nvPr>
        </p:nvGraphicFramePr>
        <p:xfrm>
          <a:off x="6172351" y="1600198"/>
          <a:ext cx="5410050" cy="452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8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Таблица грамматики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+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(S+F)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 --&gt; 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08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--&gt;</a:t>
                      </a:r>
                      <a:r>
                        <a:rPr lang="ru-RU" sz="2000" dirty="0" smtClean="0"/>
                        <a:t> 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98799" y="4365104"/>
            <a:ext cx="974178" cy="43204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912424" y="3647156"/>
            <a:ext cx="720080" cy="43204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199455" y="4797152"/>
            <a:ext cx="1296143" cy="43204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8256240" y="3647156"/>
            <a:ext cx="720080" cy="43204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2698798" y="4797152"/>
            <a:ext cx="974179" cy="43204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9912424" y="5157192"/>
            <a:ext cx="720080" cy="43204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2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</a:t>
            </a:r>
            <a:r>
              <a:rPr lang="ru-RU" dirty="0"/>
              <a:t>синтаксиса </a:t>
            </a:r>
            <a:r>
              <a:rPr lang="ru-RU" dirty="0" smtClean="0"/>
              <a:t>языков</a:t>
            </a:r>
          </a:p>
          <a:p>
            <a:pPr lvl="1"/>
            <a:r>
              <a:rPr lang="ru-RU" dirty="0" smtClean="0"/>
              <a:t>БНФ и РБНФ</a:t>
            </a:r>
            <a:endParaRPr lang="ru-RU" dirty="0"/>
          </a:p>
          <a:p>
            <a:r>
              <a:rPr lang="ru-RU" dirty="0"/>
              <a:t>Формальные </a:t>
            </a:r>
            <a:r>
              <a:rPr lang="ru-RU" dirty="0" smtClean="0"/>
              <a:t>грамматики</a:t>
            </a:r>
          </a:p>
          <a:p>
            <a:pPr lvl="1"/>
            <a:r>
              <a:rPr lang="ru-RU" dirty="0" smtClean="0"/>
              <a:t>Альтернативная форма описания вычислений</a:t>
            </a:r>
            <a:endParaRPr lang="ru-RU" dirty="0"/>
          </a:p>
          <a:p>
            <a:r>
              <a:rPr lang="ru-RU" dirty="0"/>
              <a:t>Классификация грамматик по </a:t>
            </a:r>
            <a:r>
              <a:rPr lang="ru-RU" dirty="0" smtClean="0"/>
              <a:t>Хомскому</a:t>
            </a:r>
            <a:endParaRPr lang="ru-RU" dirty="0"/>
          </a:p>
          <a:p>
            <a:r>
              <a:rPr lang="ru-RU" dirty="0" smtClean="0"/>
              <a:t>Распознавание языков</a:t>
            </a:r>
          </a:p>
          <a:p>
            <a:pPr lvl="1"/>
            <a:r>
              <a:rPr lang="ru-RU" dirty="0"/>
              <a:t>Синтаксический анализатор</a:t>
            </a:r>
            <a:r>
              <a:rPr lang="en-US" dirty="0"/>
              <a:t> LL </a:t>
            </a:r>
            <a:r>
              <a:rPr lang="ru-RU" dirty="0"/>
              <a:t>языков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3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Расширенная БНФ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 smtClean="0"/>
              <a:t>В правой части правил дополнительно разрешено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[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 smtClean="0">
                <a:solidFill>
                  <a:schemeClr val="bg1"/>
                </a:solidFill>
              </a:rPr>
              <a:t>последовательность </a:t>
            </a:r>
            <a:r>
              <a:rPr lang="ru-RU" sz="3600" dirty="0">
                <a:solidFill>
                  <a:schemeClr val="bg1"/>
                </a:solidFill>
              </a:rPr>
              <a:t>символов </a:t>
            </a:r>
            <a:r>
              <a:rPr lang="en-US" sz="3600" dirty="0" smtClean="0">
                <a:solidFill>
                  <a:schemeClr val="bg1"/>
                </a:solidFill>
              </a:rPr>
              <a:t>]</a:t>
            </a:r>
            <a:endParaRPr lang="ru-RU" sz="3600" dirty="0">
              <a:solidFill>
                <a:schemeClr val="bg1"/>
              </a:solidFill>
            </a:endParaRPr>
          </a:p>
          <a:p>
            <a:pPr lvl="2"/>
            <a:r>
              <a:rPr lang="ru-RU" sz="3200" dirty="0">
                <a:solidFill>
                  <a:schemeClr val="bg1"/>
                </a:solidFill>
              </a:rPr>
              <a:t>Необязательная последовательность символов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{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 smtClean="0">
                <a:solidFill>
                  <a:schemeClr val="bg1"/>
                </a:solidFill>
              </a:rPr>
              <a:t>последовательность </a:t>
            </a:r>
            <a:r>
              <a:rPr lang="ru-RU" sz="3600" dirty="0">
                <a:solidFill>
                  <a:schemeClr val="bg1"/>
                </a:solidFill>
              </a:rPr>
              <a:t>символов </a:t>
            </a:r>
            <a:r>
              <a:rPr lang="en-US" sz="3600" dirty="0" smtClean="0">
                <a:solidFill>
                  <a:schemeClr val="bg1"/>
                </a:solidFill>
              </a:rPr>
              <a:t>}</a:t>
            </a:r>
            <a:r>
              <a:rPr lang="ru-RU" sz="3600" dirty="0" smtClean="0">
                <a:solidFill>
                  <a:schemeClr val="bg1"/>
                </a:solidFill>
              </a:rPr>
              <a:t> или </a:t>
            </a:r>
            <a:r>
              <a:rPr lang="en-US" sz="3600" dirty="0" smtClean="0">
                <a:solidFill>
                  <a:schemeClr val="bg1"/>
                </a:solidFill>
              </a:rPr>
              <a:t>[</a:t>
            </a:r>
            <a:r>
              <a:rPr lang="ru-RU" sz="3600" dirty="0">
                <a:solidFill>
                  <a:schemeClr val="bg1"/>
                </a:solidFill>
              </a:rPr>
              <a:t>последовательность символов </a:t>
            </a:r>
            <a:r>
              <a:rPr lang="en-US" sz="3600" dirty="0" smtClean="0">
                <a:solidFill>
                  <a:schemeClr val="bg1"/>
                </a:solidFill>
              </a:rPr>
              <a:t>…]</a:t>
            </a:r>
            <a:endParaRPr lang="ru-RU" sz="3600" dirty="0">
              <a:solidFill>
                <a:schemeClr val="bg1"/>
              </a:solidFill>
            </a:endParaRPr>
          </a:p>
          <a:p>
            <a:pPr lvl="2"/>
            <a:r>
              <a:rPr lang="ru-RU" sz="3200" dirty="0">
                <a:solidFill>
                  <a:schemeClr val="bg1"/>
                </a:solidFill>
              </a:rPr>
              <a:t>Повторение последовательности </a:t>
            </a:r>
            <a:r>
              <a:rPr lang="ru-RU" sz="3200" dirty="0" smtClean="0">
                <a:solidFill>
                  <a:schemeClr val="bg1"/>
                </a:solidFill>
              </a:rPr>
              <a:t>символов 0 или более </a:t>
            </a:r>
            <a:r>
              <a:rPr lang="ru-RU" sz="3200" dirty="0" smtClean="0">
                <a:solidFill>
                  <a:schemeClr val="bg1"/>
                </a:solidFill>
              </a:rPr>
              <a:t>раз</a:t>
            </a:r>
          </a:p>
          <a:p>
            <a:endParaRPr lang="ru-RU" sz="4000" dirty="0" smtClean="0">
              <a:solidFill>
                <a:schemeClr val="bg1"/>
              </a:solidFill>
            </a:endParaRPr>
          </a:p>
          <a:p>
            <a:r>
              <a:rPr lang="ru-RU" sz="4000" dirty="0" smtClean="0">
                <a:solidFill>
                  <a:schemeClr val="bg1"/>
                </a:solidFill>
              </a:rPr>
              <a:t>Расширенные БНФ сводятся к эквивалентным БНФ </a:t>
            </a:r>
          </a:p>
          <a:p>
            <a:pPr lvl="1"/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 ::=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1</a:t>
            </a:r>
            <a:r>
              <a:rPr lang="en-US" sz="3600" dirty="0" smtClean="0">
                <a:solidFill>
                  <a:schemeClr val="bg1"/>
                </a:solidFill>
              </a:rPr>
              <a:t> [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 ]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3</a:t>
            </a:r>
            <a:r>
              <a:rPr lang="en-US" sz="3600" dirty="0" smtClean="0">
                <a:solidFill>
                  <a:schemeClr val="bg1"/>
                </a:solidFill>
              </a:rPr>
              <a:t> &lt;=&gt;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::=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 | , </a:t>
            </a:r>
            <a:r>
              <a:rPr lang="en-US" sz="3600" dirty="0">
                <a:solidFill>
                  <a:schemeClr val="bg1"/>
                </a:solidFill>
              </a:rPr>
              <a:t>s ::= seq</a:t>
            </a:r>
            <a:r>
              <a:rPr lang="en-US" sz="3600" baseline="-25000" dirty="0">
                <a:solidFill>
                  <a:schemeClr val="bg1"/>
                </a:solidFill>
              </a:rPr>
              <a:t>1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</a:t>
            </a:r>
            <a:r>
              <a:rPr lang="en-US" sz="3600" dirty="0">
                <a:solidFill>
                  <a:schemeClr val="bg1"/>
                </a:solidFill>
              </a:rPr>
              <a:t>seq</a:t>
            </a:r>
            <a:r>
              <a:rPr lang="en-US" sz="3600" baseline="-25000" dirty="0">
                <a:solidFill>
                  <a:schemeClr val="bg1"/>
                </a:solidFill>
              </a:rPr>
              <a:t>3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US" sz="3600" dirty="0" smtClean="0">
              <a:solidFill>
                <a:schemeClr val="bg1"/>
              </a:solidFill>
            </a:endParaRPr>
          </a:p>
          <a:p>
            <a:pPr lvl="1"/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::= seq</a:t>
            </a:r>
            <a:r>
              <a:rPr lang="en-US" sz="3600" baseline="-25000" dirty="0">
                <a:solidFill>
                  <a:schemeClr val="bg1"/>
                </a:solidFill>
              </a:rPr>
              <a:t>1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{ </a:t>
            </a:r>
            <a:r>
              <a:rPr lang="en-US" sz="3600" dirty="0">
                <a:solidFill>
                  <a:schemeClr val="bg1"/>
                </a:solidFill>
              </a:rPr>
              <a:t>seq</a:t>
            </a:r>
            <a:r>
              <a:rPr lang="en-US" sz="3600" baseline="-25000" dirty="0">
                <a:solidFill>
                  <a:schemeClr val="bg1"/>
                </a:solidFill>
              </a:rPr>
              <a:t>2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}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3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&lt;=&gt;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</a:t>
            </a:r>
            <a:r>
              <a:rPr lang="en-US" sz="3600" dirty="0">
                <a:solidFill>
                  <a:schemeClr val="bg1"/>
                </a:solidFill>
              </a:rPr>
              <a:t>::= seq</a:t>
            </a:r>
            <a:r>
              <a:rPr lang="en-US" sz="3600" baseline="-25000" dirty="0">
                <a:solidFill>
                  <a:schemeClr val="bg1"/>
                </a:solidFill>
              </a:rPr>
              <a:t>2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| </a:t>
            </a:r>
            <a:r>
              <a:rPr lang="en-US" sz="3600" dirty="0">
                <a:solidFill>
                  <a:schemeClr val="bg1"/>
                </a:solidFill>
              </a:rPr>
              <a:t>, s ::= seq</a:t>
            </a:r>
            <a:r>
              <a:rPr lang="en-US" sz="3600" baseline="-25000" dirty="0">
                <a:solidFill>
                  <a:schemeClr val="bg1"/>
                </a:solidFill>
              </a:rPr>
              <a:t>1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</a:t>
            </a:r>
            <a:r>
              <a:rPr lang="en-US" sz="3600" dirty="0">
                <a:solidFill>
                  <a:schemeClr val="bg1"/>
                </a:solidFill>
              </a:rPr>
              <a:t>seq</a:t>
            </a:r>
            <a:r>
              <a:rPr lang="en-US" sz="3600" baseline="-25000" dirty="0">
                <a:solidFill>
                  <a:schemeClr val="bg1"/>
                </a:solidFill>
              </a:rPr>
              <a:t>3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0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Расширенная БНФ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 smtClean="0"/>
              <a:t>В правой части </a:t>
            </a:r>
            <a:r>
              <a:rPr lang="ru-RU" sz="4000" dirty="0"/>
              <a:t>правил дополнительно разрешено</a:t>
            </a:r>
            <a:endParaRPr lang="ru-RU" sz="4000" dirty="0" smtClean="0"/>
          </a:p>
          <a:p>
            <a:pPr lvl="1"/>
            <a:r>
              <a:rPr lang="en-US" sz="3600" dirty="0" smtClean="0"/>
              <a:t>[</a:t>
            </a:r>
            <a:r>
              <a:rPr lang="ru-RU" sz="3600" dirty="0" smtClean="0"/>
              <a:t> </a:t>
            </a:r>
            <a:r>
              <a:rPr lang="ru-RU" sz="3600" dirty="0" smtClean="0"/>
              <a:t>последовательность </a:t>
            </a:r>
            <a:r>
              <a:rPr lang="ru-RU" sz="3600" dirty="0"/>
              <a:t>символов </a:t>
            </a:r>
            <a:r>
              <a:rPr lang="en-US" sz="3600" dirty="0" smtClean="0"/>
              <a:t>]</a:t>
            </a:r>
            <a:endParaRPr lang="ru-RU" sz="3600" dirty="0"/>
          </a:p>
          <a:p>
            <a:pPr lvl="2"/>
            <a:r>
              <a:rPr lang="ru-RU" sz="3200" dirty="0"/>
              <a:t>Необязательная последовательность символов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{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 smtClean="0">
                <a:solidFill>
                  <a:schemeClr val="bg1"/>
                </a:solidFill>
              </a:rPr>
              <a:t>последовательность </a:t>
            </a:r>
            <a:r>
              <a:rPr lang="ru-RU" sz="3600" dirty="0">
                <a:solidFill>
                  <a:schemeClr val="bg1"/>
                </a:solidFill>
              </a:rPr>
              <a:t>символов </a:t>
            </a:r>
            <a:r>
              <a:rPr lang="en-US" sz="3600" dirty="0" smtClean="0">
                <a:solidFill>
                  <a:schemeClr val="bg1"/>
                </a:solidFill>
              </a:rPr>
              <a:t>}</a:t>
            </a:r>
            <a:r>
              <a:rPr lang="ru-RU" sz="3600" dirty="0" smtClean="0">
                <a:solidFill>
                  <a:schemeClr val="bg1"/>
                </a:solidFill>
              </a:rPr>
              <a:t> или </a:t>
            </a:r>
            <a:r>
              <a:rPr lang="en-US" sz="3600" dirty="0" smtClean="0">
                <a:solidFill>
                  <a:schemeClr val="bg1"/>
                </a:solidFill>
              </a:rPr>
              <a:t>[</a:t>
            </a:r>
            <a:r>
              <a:rPr lang="ru-RU" sz="3600" dirty="0">
                <a:solidFill>
                  <a:schemeClr val="bg1"/>
                </a:solidFill>
              </a:rPr>
              <a:t>последовательность символов </a:t>
            </a:r>
            <a:r>
              <a:rPr lang="en-US" sz="3600" dirty="0" smtClean="0">
                <a:solidFill>
                  <a:schemeClr val="bg1"/>
                </a:solidFill>
              </a:rPr>
              <a:t>…]</a:t>
            </a:r>
            <a:endParaRPr lang="ru-RU" sz="3600" dirty="0">
              <a:solidFill>
                <a:schemeClr val="bg1"/>
              </a:solidFill>
            </a:endParaRPr>
          </a:p>
          <a:p>
            <a:pPr lvl="2"/>
            <a:r>
              <a:rPr lang="ru-RU" sz="3200" dirty="0">
                <a:solidFill>
                  <a:schemeClr val="bg1"/>
                </a:solidFill>
              </a:rPr>
              <a:t>Повторение последовательности </a:t>
            </a:r>
            <a:r>
              <a:rPr lang="ru-RU" sz="3200" dirty="0" smtClean="0">
                <a:solidFill>
                  <a:schemeClr val="bg1"/>
                </a:solidFill>
              </a:rPr>
              <a:t>символов 0 или более </a:t>
            </a:r>
            <a:r>
              <a:rPr lang="ru-RU" sz="3200" dirty="0" smtClean="0">
                <a:solidFill>
                  <a:schemeClr val="bg1"/>
                </a:solidFill>
              </a:rPr>
              <a:t>раз</a:t>
            </a:r>
          </a:p>
          <a:p>
            <a:endParaRPr lang="ru-RU" sz="4000" dirty="0" smtClean="0">
              <a:solidFill>
                <a:schemeClr val="bg1"/>
              </a:solidFill>
            </a:endParaRPr>
          </a:p>
          <a:p>
            <a:r>
              <a:rPr lang="ru-RU" sz="4000" dirty="0" smtClean="0">
                <a:solidFill>
                  <a:schemeClr val="bg1"/>
                </a:solidFill>
              </a:rPr>
              <a:t>Расширенные БНФ сводятся к эквивалентным БНФ </a:t>
            </a:r>
          </a:p>
          <a:p>
            <a:pPr lvl="1"/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 ::=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1</a:t>
            </a:r>
            <a:r>
              <a:rPr lang="en-US" sz="3600" dirty="0" smtClean="0">
                <a:solidFill>
                  <a:schemeClr val="bg1"/>
                </a:solidFill>
              </a:rPr>
              <a:t> [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 ]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3</a:t>
            </a:r>
            <a:r>
              <a:rPr lang="en-US" sz="3600" dirty="0" smtClean="0">
                <a:solidFill>
                  <a:schemeClr val="bg1"/>
                </a:solidFill>
              </a:rPr>
              <a:t> &lt;=&gt;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::=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 | , </a:t>
            </a:r>
            <a:r>
              <a:rPr lang="en-US" sz="3600" dirty="0">
                <a:solidFill>
                  <a:schemeClr val="bg1"/>
                </a:solidFill>
              </a:rPr>
              <a:t>s ::= seq</a:t>
            </a:r>
            <a:r>
              <a:rPr lang="en-US" sz="3600" baseline="-25000" dirty="0">
                <a:solidFill>
                  <a:schemeClr val="bg1"/>
                </a:solidFill>
              </a:rPr>
              <a:t>1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</a:t>
            </a:r>
            <a:r>
              <a:rPr lang="en-US" sz="3600" dirty="0">
                <a:solidFill>
                  <a:schemeClr val="bg1"/>
                </a:solidFill>
              </a:rPr>
              <a:t>seq</a:t>
            </a:r>
            <a:r>
              <a:rPr lang="en-US" sz="3600" baseline="-25000" dirty="0">
                <a:solidFill>
                  <a:schemeClr val="bg1"/>
                </a:solidFill>
              </a:rPr>
              <a:t>3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US" sz="3600" dirty="0" smtClean="0">
              <a:solidFill>
                <a:schemeClr val="bg1"/>
              </a:solidFill>
            </a:endParaRPr>
          </a:p>
          <a:p>
            <a:pPr lvl="1"/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::= seq</a:t>
            </a:r>
            <a:r>
              <a:rPr lang="en-US" sz="3600" baseline="-25000" dirty="0">
                <a:solidFill>
                  <a:schemeClr val="bg1"/>
                </a:solidFill>
              </a:rPr>
              <a:t>1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{ </a:t>
            </a:r>
            <a:r>
              <a:rPr lang="en-US" sz="3600" dirty="0">
                <a:solidFill>
                  <a:schemeClr val="bg1"/>
                </a:solidFill>
              </a:rPr>
              <a:t>seq</a:t>
            </a:r>
            <a:r>
              <a:rPr lang="en-US" sz="3600" baseline="-25000" dirty="0">
                <a:solidFill>
                  <a:schemeClr val="bg1"/>
                </a:solidFill>
              </a:rPr>
              <a:t>2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}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3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&lt;=&gt;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</a:t>
            </a:r>
            <a:r>
              <a:rPr lang="en-US" sz="3600" dirty="0">
                <a:solidFill>
                  <a:schemeClr val="bg1"/>
                </a:solidFill>
              </a:rPr>
              <a:t>::= seq</a:t>
            </a:r>
            <a:r>
              <a:rPr lang="en-US" sz="3600" baseline="-25000" dirty="0">
                <a:solidFill>
                  <a:schemeClr val="bg1"/>
                </a:solidFill>
              </a:rPr>
              <a:t>2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| </a:t>
            </a:r>
            <a:r>
              <a:rPr lang="en-US" sz="3600" dirty="0">
                <a:solidFill>
                  <a:schemeClr val="bg1"/>
                </a:solidFill>
              </a:rPr>
              <a:t>, s ::= seq</a:t>
            </a:r>
            <a:r>
              <a:rPr lang="en-US" sz="3600" baseline="-25000" dirty="0">
                <a:solidFill>
                  <a:schemeClr val="bg1"/>
                </a:solidFill>
              </a:rPr>
              <a:t>1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</a:t>
            </a:r>
            <a:r>
              <a:rPr lang="en-US" sz="3600" dirty="0">
                <a:solidFill>
                  <a:schemeClr val="bg1"/>
                </a:solidFill>
              </a:rPr>
              <a:t>seq</a:t>
            </a:r>
            <a:r>
              <a:rPr lang="en-US" sz="3600" baseline="-25000" dirty="0">
                <a:solidFill>
                  <a:schemeClr val="bg1"/>
                </a:solidFill>
              </a:rPr>
              <a:t>3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5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Расширенная БНФ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 smtClean="0"/>
              <a:t>В правой части </a:t>
            </a:r>
            <a:r>
              <a:rPr lang="ru-RU" sz="4000" dirty="0"/>
              <a:t>правил дополнительно разрешено</a:t>
            </a:r>
            <a:endParaRPr lang="ru-RU" sz="4000" dirty="0" smtClean="0"/>
          </a:p>
          <a:p>
            <a:pPr lvl="1"/>
            <a:r>
              <a:rPr lang="en-US" sz="3600" dirty="0" smtClean="0"/>
              <a:t>[</a:t>
            </a:r>
            <a:r>
              <a:rPr lang="ru-RU" sz="3600" dirty="0" smtClean="0"/>
              <a:t> </a:t>
            </a:r>
            <a:r>
              <a:rPr lang="ru-RU" sz="3600" dirty="0" smtClean="0"/>
              <a:t>последовательность </a:t>
            </a:r>
            <a:r>
              <a:rPr lang="ru-RU" sz="3600" dirty="0"/>
              <a:t>символов </a:t>
            </a:r>
            <a:r>
              <a:rPr lang="en-US" sz="3600" dirty="0" smtClean="0"/>
              <a:t>]</a:t>
            </a:r>
            <a:endParaRPr lang="ru-RU" sz="3600" dirty="0"/>
          </a:p>
          <a:p>
            <a:pPr lvl="2"/>
            <a:r>
              <a:rPr lang="ru-RU" sz="3200" dirty="0"/>
              <a:t>Необязательная последовательность символов</a:t>
            </a:r>
          </a:p>
          <a:p>
            <a:pPr lvl="1"/>
            <a:r>
              <a:rPr lang="en-US" sz="3600" dirty="0" smtClean="0"/>
              <a:t>{</a:t>
            </a:r>
            <a:r>
              <a:rPr lang="ru-RU" sz="3600" dirty="0" smtClean="0"/>
              <a:t> </a:t>
            </a:r>
            <a:r>
              <a:rPr lang="ru-RU" sz="3600" dirty="0" smtClean="0"/>
              <a:t>последовательность </a:t>
            </a:r>
            <a:r>
              <a:rPr lang="ru-RU" sz="3600" dirty="0"/>
              <a:t>символов </a:t>
            </a:r>
            <a:r>
              <a:rPr lang="en-US" sz="3600" dirty="0" smtClean="0"/>
              <a:t>}</a:t>
            </a:r>
            <a:r>
              <a:rPr lang="ru-RU" sz="3600" dirty="0" smtClean="0"/>
              <a:t> или </a:t>
            </a:r>
            <a:r>
              <a:rPr lang="en-US" sz="3600" dirty="0" smtClean="0"/>
              <a:t>[</a:t>
            </a:r>
            <a:r>
              <a:rPr lang="ru-RU" sz="3600" dirty="0"/>
              <a:t>последовательность символов </a:t>
            </a:r>
            <a:r>
              <a:rPr lang="en-US" sz="3600" dirty="0" smtClean="0"/>
              <a:t>…]</a:t>
            </a:r>
            <a:endParaRPr lang="ru-RU" sz="3600" dirty="0"/>
          </a:p>
          <a:p>
            <a:pPr lvl="2"/>
            <a:r>
              <a:rPr lang="ru-RU" sz="3200" dirty="0"/>
              <a:t>Повторение последовательности </a:t>
            </a:r>
            <a:r>
              <a:rPr lang="ru-RU" sz="3200" dirty="0" smtClean="0"/>
              <a:t>символов 0 или более </a:t>
            </a:r>
            <a:r>
              <a:rPr lang="ru-RU" sz="3200" dirty="0" smtClean="0"/>
              <a:t>раз</a:t>
            </a:r>
          </a:p>
          <a:p>
            <a:endParaRPr lang="ru-RU" sz="4000" dirty="0" smtClean="0"/>
          </a:p>
          <a:p>
            <a:r>
              <a:rPr lang="ru-RU" sz="4000" dirty="0" smtClean="0">
                <a:solidFill>
                  <a:schemeClr val="bg1"/>
                </a:solidFill>
              </a:rPr>
              <a:t>Расширенные БНФ сводятся к эквивалентным БНФ </a:t>
            </a:r>
          </a:p>
          <a:p>
            <a:pPr lvl="1"/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 ::=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1</a:t>
            </a:r>
            <a:r>
              <a:rPr lang="en-US" sz="3600" dirty="0" smtClean="0">
                <a:solidFill>
                  <a:schemeClr val="bg1"/>
                </a:solidFill>
              </a:rPr>
              <a:t> [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 ]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3</a:t>
            </a:r>
            <a:r>
              <a:rPr lang="en-US" sz="3600" dirty="0" smtClean="0">
                <a:solidFill>
                  <a:schemeClr val="bg1"/>
                </a:solidFill>
              </a:rPr>
              <a:t> &lt;=&gt;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::=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 | , </a:t>
            </a:r>
            <a:r>
              <a:rPr lang="en-US" sz="3600" dirty="0">
                <a:solidFill>
                  <a:schemeClr val="bg1"/>
                </a:solidFill>
              </a:rPr>
              <a:t>s ::= seq</a:t>
            </a:r>
            <a:r>
              <a:rPr lang="en-US" sz="3600" baseline="-25000" dirty="0">
                <a:solidFill>
                  <a:schemeClr val="bg1"/>
                </a:solidFill>
              </a:rPr>
              <a:t>1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</a:t>
            </a:r>
            <a:r>
              <a:rPr lang="en-US" sz="3600" dirty="0">
                <a:solidFill>
                  <a:schemeClr val="bg1"/>
                </a:solidFill>
              </a:rPr>
              <a:t>seq</a:t>
            </a:r>
            <a:r>
              <a:rPr lang="en-US" sz="3600" baseline="-25000" dirty="0">
                <a:solidFill>
                  <a:schemeClr val="bg1"/>
                </a:solidFill>
              </a:rPr>
              <a:t>3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US" sz="3600" dirty="0" smtClean="0">
              <a:solidFill>
                <a:schemeClr val="bg1"/>
              </a:solidFill>
            </a:endParaRPr>
          </a:p>
          <a:p>
            <a:pPr lvl="1"/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::= seq</a:t>
            </a:r>
            <a:r>
              <a:rPr lang="en-US" sz="3600" baseline="-25000" dirty="0">
                <a:solidFill>
                  <a:schemeClr val="bg1"/>
                </a:solidFill>
              </a:rPr>
              <a:t>1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{ </a:t>
            </a:r>
            <a:r>
              <a:rPr lang="en-US" sz="3600" dirty="0">
                <a:solidFill>
                  <a:schemeClr val="bg1"/>
                </a:solidFill>
              </a:rPr>
              <a:t>seq</a:t>
            </a:r>
            <a:r>
              <a:rPr lang="en-US" sz="3600" baseline="-25000" dirty="0">
                <a:solidFill>
                  <a:schemeClr val="bg1"/>
                </a:solidFill>
              </a:rPr>
              <a:t>2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}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3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&lt;=&gt;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</a:t>
            </a:r>
            <a:r>
              <a:rPr lang="en-US" sz="3600" dirty="0">
                <a:solidFill>
                  <a:schemeClr val="bg1"/>
                </a:solidFill>
              </a:rPr>
              <a:t>::= seq</a:t>
            </a:r>
            <a:r>
              <a:rPr lang="en-US" sz="3600" baseline="-25000" dirty="0">
                <a:solidFill>
                  <a:schemeClr val="bg1"/>
                </a:solidFill>
              </a:rPr>
              <a:t>2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| </a:t>
            </a:r>
            <a:r>
              <a:rPr lang="en-US" sz="3600" dirty="0">
                <a:solidFill>
                  <a:schemeClr val="bg1"/>
                </a:solidFill>
              </a:rPr>
              <a:t>, s ::= seq</a:t>
            </a:r>
            <a:r>
              <a:rPr lang="en-US" sz="3600" baseline="-25000" dirty="0">
                <a:solidFill>
                  <a:schemeClr val="bg1"/>
                </a:solidFill>
              </a:rPr>
              <a:t>1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</a:t>
            </a:r>
            <a:r>
              <a:rPr lang="en-US" sz="3600" dirty="0">
                <a:solidFill>
                  <a:schemeClr val="bg1"/>
                </a:solidFill>
              </a:rPr>
              <a:t>seq</a:t>
            </a:r>
            <a:r>
              <a:rPr lang="en-US" sz="3600" baseline="-25000" dirty="0">
                <a:solidFill>
                  <a:schemeClr val="bg1"/>
                </a:solidFill>
              </a:rPr>
              <a:t>3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Расширенная БНФ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 smtClean="0"/>
              <a:t>В правой части </a:t>
            </a:r>
            <a:r>
              <a:rPr lang="ru-RU" sz="4000" dirty="0"/>
              <a:t>правил дополнительно разрешено</a:t>
            </a:r>
            <a:endParaRPr lang="ru-RU" sz="4000" dirty="0" smtClean="0"/>
          </a:p>
          <a:p>
            <a:pPr lvl="1"/>
            <a:r>
              <a:rPr lang="en-US" sz="3600" dirty="0" smtClean="0"/>
              <a:t>[</a:t>
            </a:r>
            <a:r>
              <a:rPr lang="ru-RU" sz="3600" dirty="0" smtClean="0"/>
              <a:t> </a:t>
            </a:r>
            <a:r>
              <a:rPr lang="ru-RU" sz="3600" dirty="0" smtClean="0"/>
              <a:t>последовательность </a:t>
            </a:r>
            <a:r>
              <a:rPr lang="ru-RU" sz="3600" dirty="0"/>
              <a:t>символов </a:t>
            </a:r>
            <a:r>
              <a:rPr lang="en-US" sz="3600" dirty="0" smtClean="0"/>
              <a:t>]</a:t>
            </a:r>
            <a:endParaRPr lang="ru-RU" sz="3600" dirty="0"/>
          </a:p>
          <a:p>
            <a:pPr lvl="2"/>
            <a:r>
              <a:rPr lang="ru-RU" sz="3200" dirty="0"/>
              <a:t>Необязательная последовательность символов</a:t>
            </a:r>
          </a:p>
          <a:p>
            <a:pPr lvl="1"/>
            <a:r>
              <a:rPr lang="en-US" sz="3600" dirty="0" smtClean="0"/>
              <a:t>{</a:t>
            </a:r>
            <a:r>
              <a:rPr lang="ru-RU" sz="3600" dirty="0" smtClean="0"/>
              <a:t> </a:t>
            </a:r>
            <a:r>
              <a:rPr lang="ru-RU" sz="3600" dirty="0" smtClean="0"/>
              <a:t>последовательность </a:t>
            </a:r>
            <a:r>
              <a:rPr lang="ru-RU" sz="3600" dirty="0"/>
              <a:t>символов </a:t>
            </a:r>
            <a:r>
              <a:rPr lang="en-US" sz="3600" dirty="0" smtClean="0"/>
              <a:t>}</a:t>
            </a:r>
            <a:r>
              <a:rPr lang="ru-RU" sz="3600" dirty="0" smtClean="0"/>
              <a:t> или </a:t>
            </a:r>
            <a:r>
              <a:rPr lang="en-US" sz="3600" dirty="0" smtClean="0"/>
              <a:t>[</a:t>
            </a:r>
            <a:r>
              <a:rPr lang="ru-RU" sz="3600" dirty="0"/>
              <a:t>последовательность символов </a:t>
            </a:r>
            <a:r>
              <a:rPr lang="en-US" sz="3600" dirty="0" smtClean="0"/>
              <a:t>…]</a:t>
            </a:r>
            <a:endParaRPr lang="ru-RU" sz="3600" dirty="0"/>
          </a:p>
          <a:p>
            <a:pPr lvl="2"/>
            <a:r>
              <a:rPr lang="ru-RU" sz="3200" dirty="0"/>
              <a:t>Повторение последовательности </a:t>
            </a:r>
            <a:r>
              <a:rPr lang="ru-RU" sz="3200" dirty="0" smtClean="0"/>
              <a:t>символов 0 или более </a:t>
            </a:r>
            <a:r>
              <a:rPr lang="ru-RU" sz="3200" dirty="0" smtClean="0"/>
              <a:t>раз</a:t>
            </a:r>
          </a:p>
          <a:p>
            <a:endParaRPr lang="ru-RU" sz="4000" dirty="0" smtClean="0"/>
          </a:p>
          <a:p>
            <a:r>
              <a:rPr lang="ru-RU" sz="4000" dirty="0" smtClean="0"/>
              <a:t>Расширенные БНФ сводятся к эквивалентным БНФ </a:t>
            </a:r>
          </a:p>
          <a:p>
            <a:pPr lvl="1"/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 ::=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1</a:t>
            </a:r>
            <a:r>
              <a:rPr lang="en-US" sz="3600" dirty="0" smtClean="0">
                <a:solidFill>
                  <a:schemeClr val="bg1"/>
                </a:solidFill>
              </a:rPr>
              <a:t> [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 ]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3</a:t>
            </a:r>
            <a:r>
              <a:rPr lang="en-US" sz="3600" dirty="0" smtClean="0">
                <a:solidFill>
                  <a:schemeClr val="bg1"/>
                </a:solidFill>
              </a:rPr>
              <a:t> &lt;=&gt;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::=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 | , </a:t>
            </a:r>
            <a:r>
              <a:rPr lang="en-US" sz="3600" dirty="0">
                <a:solidFill>
                  <a:schemeClr val="bg1"/>
                </a:solidFill>
              </a:rPr>
              <a:t>s ::= seq</a:t>
            </a:r>
            <a:r>
              <a:rPr lang="en-US" sz="3600" baseline="-25000" dirty="0">
                <a:solidFill>
                  <a:schemeClr val="bg1"/>
                </a:solidFill>
              </a:rPr>
              <a:t>1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</a:t>
            </a:r>
            <a:r>
              <a:rPr lang="en-US" sz="3600" dirty="0">
                <a:solidFill>
                  <a:schemeClr val="bg1"/>
                </a:solidFill>
              </a:rPr>
              <a:t>seq</a:t>
            </a:r>
            <a:r>
              <a:rPr lang="en-US" sz="3600" baseline="-25000" dirty="0">
                <a:solidFill>
                  <a:schemeClr val="bg1"/>
                </a:solidFill>
              </a:rPr>
              <a:t>3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US" sz="3600" dirty="0" smtClean="0">
              <a:solidFill>
                <a:schemeClr val="bg1"/>
              </a:solidFill>
            </a:endParaRPr>
          </a:p>
          <a:p>
            <a:pPr lvl="1"/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::= seq</a:t>
            </a:r>
            <a:r>
              <a:rPr lang="en-US" sz="3600" baseline="-25000" dirty="0">
                <a:solidFill>
                  <a:schemeClr val="bg1"/>
                </a:solidFill>
              </a:rPr>
              <a:t>1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{ </a:t>
            </a:r>
            <a:r>
              <a:rPr lang="en-US" sz="3600" dirty="0">
                <a:solidFill>
                  <a:schemeClr val="bg1"/>
                </a:solidFill>
              </a:rPr>
              <a:t>seq</a:t>
            </a:r>
            <a:r>
              <a:rPr lang="en-US" sz="3600" baseline="-25000" dirty="0">
                <a:solidFill>
                  <a:schemeClr val="bg1"/>
                </a:solidFill>
              </a:rPr>
              <a:t>2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}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3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&lt;=&gt;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</a:t>
            </a:r>
            <a:r>
              <a:rPr lang="en-US" sz="3600" dirty="0">
                <a:solidFill>
                  <a:schemeClr val="bg1"/>
                </a:solidFill>
              </a:rPr>
              <a:t>::= seq</a:t>
            </a:r>
            <a:r>
              <a:rPr lang="en-US" sz="3600" baseline="-25000" dirty="0">
                <a:solidFill>
                  <a:schemeClr val="bg1"/>
                </a:solidFill>
              </a:rPr>
              <a:t>2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| </a:t>
            </a:r>
            <a:r>
              <a:rPr lang="en-US" sz="3600" dirty="0">
                <a:solidFill>
                  <a:schemeClr val="bg1"/>
                </a:solidFill>
              </a:rPr>
              <a:t>, s ::= seq</a:t>
            </a:r>
            <a:r>
              <a:rPr lang="en-US" sz="3600" baseline="-25000" dirty="0">
                <a:solidFill>
                  <a:schemeClr val="bg1"/>
                </a:solidFill>
              </a:rPr>
              <a:t>1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</a:t>
            </a:r>
            <a:r>
              <a:rPr lang="en-US" sz="3600" dirty="0">
                <a:solidFill>
                  <a:schemeClr val="bg1"/>
                </a:solidFill>
              </a:rPr>
              <a:t>seq</a:t>
            </a:r>
            <a:r>
              <a:rPr lang="en-US" sz="3600" baseline="-25000" dirty="0">
                <a:solidFill>
                  <a:schemeClr val="bg1"/>
                </a:solidFill>
              </a:rPr>
              <a:t>3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2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Расширенная БНФ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 smtClean="0"/>
              <a:t>В правой части </a:t>
            </a:r>
            <a:r>
              <a:rPr lang="ru-RU" sz="4000" dirty="0"/>
              <a:t>правил дополнительно разрешено</a:t>
            </a:r>
            <a:endParaRPr lang="ru-RU" sz="4000" dirty="0" smtClean="0"/>
          </a:p>
          <a:p>
            <a:pPr lvl="1"/>
            <a:r>
              <a:rPr lang="en-US" sz="3600" dirty="0" smtClean="0"/>
              <a:t>[</a:t>
            </a:r>
            <a:r>
              <a:rPr lang="ru-RU" sz="3600" dirty="0" smtClean="0"/>
              <a:t> </a:t>
            </a:r>
            <a:r>
              <a:rPr lang="ru-RU" sz="3600" dirty="0" smtClean="0"/>
              <a:t>последовательность </a:t>
            </a:r>
            <a:r>
              <a:rPr lang="ru-RU" sz="3600" dirty="0"/>
              <a:t>символов </a:t>
            </a:r>
            <a:r>
              <a:rPr lang="en-US" sz="3600" dirty="0" smtClean="0"/>
              <a:t>]</a:t>
            </a:r>
            <a:endParaRPr lang="ru-RU" sz="3600" dirty="0"/>
          </a:p>
          <a:p>
            <a:pPr lvl="2"/>
            <a:r>
              <a:rPr lang="ru-RU" sz="3200" dirty="0"/>
              <a:t>Необязательная последовательность символов</a:t>
            </a:r>
          </a:p>
          <a:p>
            <a:pPr lvl="1"/>
            <a:r>
              <a:rPr lang="en-US" sz="3600" dirty="0" smtClean="0"/>
              <a:t>{</a:t>
            </a:r>
            <a:r>
              <a:rPr lang="ru-RU" sz="3600" dirty="0" smtClean="0"/>
              <a:t> </a:t>
            </a:r>
            <a:r>
              <a:rPr lang="ru-RU" sz="3600" dirty="0" smtClean="0"/>
              <a:t>последовательность </a:t>
            </a:r>
            <a:r>
              <a:rPr lang="ru-RU" sz="3600" dirty="0"/>
              <a:t>символов </a:t>
            </a:r>
            <a:r>
              <a:rPr lang="en-US" sz="3600" dirty="0" smtClean="0"/>
              <a:t>}</a:t>
            </a:r>
            <a:r>
              <a:rPr lang="ru-RU" sz="3600" dirty="0" smtClean="0"/>
              <a:t> или </a:t>
            </a:r>
            <a:r>
              <a:rPr lang="en-US" sz="3600" dirty="0" smtClean="0"/>
              <a:t>[</a:t>
            </a:r>
            <a:r>
              <a:rPr lang="ru-RU" sz="3600" dirty="0"/>
              <a:t>последовательность символов </a:t>
            </a:r>
            <a:r>
              <a:rPr lang="en-US" sz="3600" dirty="0" smtClean="0"/>
              <a:t>…]</a:t>
            </a:r>
            <a:endParaRPr lang="ru-RU" sz="3600" dirty="0"/>
          </a:p>
          <a:p>
            <a:pPr lvl="2"/>
            <a:r>
              <a:rPr lang="ru-RU" sz="3200" dirty="0"/>
              <a:t>Повторение последовательности </a:t>
            </a:r>
            <a:r>
              <a:rPr lang="ru-RU" sz="3200" dirty="0" smtClean="0"/>
              <a:t>символов 0 или более </a:t>
            </a:r>
            <a:r>
              <a:rPr lang="ru-RU" sz="3200" dirty="0" smtClean="0"/>
              <a:t>раз</a:t>
            </a:r>
          </a:p>
          <a:p>
            <a:endParaRPr lang="ru-RU" sz="4000" dirty="0" smtClean="0"/>
          </a:p>
          <a:p>
            <a:r>
              <a:rPr lang="ru-RU" sz="4000" dirty="0" smtClean="0"/>
              <a:t>Расширенные БНФ сводятся к эквивалентным БНФ </a:t>
            </a:r>
          </a:p>
          <a:p>
            <a:pPr lvl="1"/>
            <a:r>
              <a:rPr lang="en-US" sz="3600" dirty="0" err="1" smtClean="0"/>
              <a:t>sym</a:t>
            </a:r>
            <a:r>
              <a:rPr lang="en-US" sz="3600" dirty="0" smtClean="0"/>
              <a:t> ::= seq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[ seq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] seq</a:t>
            </a:r>
            <a:r>
              <a:rPr lang="en-US" sz="3600" baseline="-25000" dirty="0" smtClean="0"/>
              <a:t>3</a:t>
            </a:r>
            <a:r>
              <a:rPr lang="en-US" sz="3600" dirty="0" smtClean="0"/>
              <a:t> &lt;=&gt; </a:t>
            </a:r>
            <a:r>
              <a:rPr lang="en-US" sz="3600" dirty="0" err="1" smtClean="0"/>
              <a:t>sym</a:t>
            </a:r>
            <a:r>
              <a:rPr lang="en-US" sz="3600" dirty="0" smtClean="0"/>
              <a:t>' ::= seq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| , </a:t>
            </a:r>
            <a:r>
              <a:rPr lang="en-US" sz="3600" dirty="0"/>
              <a:t>s ::= seq</a:t>
            </a:r>
            <a:r>
              <a:rPr lang="en-US" sz="3600" baseline="-25000" dirty="0"/>
              <a:t>1</a:t>
            </a:r>
            <a:r>
              <a:rPr lang="en-US" sz="3600" dirty="0"/>
              <a:t> </a:t>
            </a:r>
            <a:r>
              <a:rPr lang="en-US" sz="3600" dirty="0" err="1" smtClean="0"/>
              <a:t>sym</a:t>
            </a:r>
            <a:r>
              <a:rPr lang="en-US" sz="3600" dirty="0" smtClean="0"/>
              <a:t>' </a:t>
            </a:r>
            <a:r>
              <a:rPr lang="en-US" sz="3600" dirty="0"/>
              <a:t>seq</a:t>
            </a:r>
            <a:r>
              <a:rPr lang="en-US" sz="3600" baseline="-25000" dirty="0"/>
              <a:t>3</a:t>
            </a:r>
            <a:r>
              <a:rPr lang="en-US" sz="3600" dirty="0"/>
              <a:t> </a:t>
            </a:r>
            <a:endParaRPr lang="en-US" sz="3600" dirty="0" smtClean="0"/>
          </a:p>
          <a:p>
            <a:pPr lvl="1"/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::= seq</a:t>
            </a:r>
            <a:r>
              <a:rPr lang="en-US" sz="3600" baseline="-25000" dirty="0">
                <a:solidFill>
                  <a:schemeClr val="bg1"/>
                </a:solidFill>
              </a:rPr>
              <a:t>1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{ </a:t>
            </a:r>
            <a:r>
              <a:rPr lang="en-US" sz="3600" dirty="0">
                <a:solidFill>
                  <a:schemeClr val="bg1"/>
                </a:solidFill>
              </a:rPr>
              <a:t>seq</a:t>
            </a:r>
            <a:r>
              <a:rPr lang="en-US" sz="3600" baseline="-25000" dirty="0">
                <a:solidFill>
                  <a:schemeClr val="bg1"/>
                </a:solidFill>
              </a:rPr>
              <a:t>2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} seq</a:t>
            </a:r>
            <a:r>
              <a:rPr lang="en-US" sz="3600" baseline="-25000" dirty="0" smtClean="0">
                <a:solidFill>
                  <a:schemeClr val="bg1"/>
                </a:solidFill>
              </a:rPr>
              <a:t>3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&lt;=&gt;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</a:t>
            </a:r>
            <a:r>
              <a:rPr lang="en-US" sz="3600" dirty="0">
                <a:solidFill>
                  <a:schemeClr val="bg1"/>
                </a:solidFill>
              </a:rPr>
              <a:t>::= seq</a:t>
            </a:r>
            <a:r>
              <a:rPr lang="en-US" sz="3600" baseline="-25000" dirty="0">
                <a:solidFill>
                  <a:schemeClr val="bg1"/>
                </a:solidFill>
              </a:rPr>
              <a:t>2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| </a:t>
            </a:r>
            <a:r>
              <a:rPr lang="en-US" sz="3600" dirty="0">
                <a:solidFill>
                  <a:schemeClr val="bg1"/>
                </a:solidFill>
              </a:rPr>
              <a:t>, s ::= seq</a:t>
            </a:r>
            <a:r>
              <a:rPr lang="en-US" sz="3600" baseline="-25000" dirty="0">
                <a:solidFill>
                  <a:schemeClr val="bg1"/>
                </a:solidFill>
              </a:rPr>
              <a:t>1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sym</a:t>
            </a:r>
            <a:r>
              <a:rPr lang="en-US" sz="3600" dirty="0" smtClean="0">
                <a:solidFill>
                  <a:schemeClr val="bg1"/>
                </a:solidFill>
              </a:rPr>
              <a:t>' </a:t>
            </a:r>
            <a:r>
              <a:rPr lang="en-US" sz="3600" dirty="0">
                <a:solidFill>
                  <a:schemeClr val="bg1"/>
                </a:solidFill>
              </a:rPr>
              <a:t>seq</a:t>
            </a:r>
            <a:r>
              <a:rPr lang="en-US" sz="3600" baseline="-25000" dirty="0">
                <a:solidFill>
                  <a:schemeClr val="bg1"/>
                </a:solidFill>
              </a:rPr>
              <a:t>3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Расширенная БНФ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 smtClean="0"/>
              <a:t>В правой части </a:t>
            </a:r>
            <a:r>
              <a:rPr lang="ru-RU" sz="4000" dirty="0"/>
              <a:t>правил дополнительно разрешено</a:t>
            </a:r>
            <a:endParaRPr lang="ru-RU" sz="4000" dirty="0" smtClean="0"/>
          </a:p>
          <a:p>
            <a:pPr lvl="1"/>
            <a:r>
              <a:rPr lang="en-US" sz="3600" dirty="0" smtClean="0"/>
              <a:t>[</a:t>
            </a:r>
            <a:r>
              <a:rPr lang="ru-RU" sz="3600" dirty="0" smtClean="0"/>
              <a:t> </a:t>
            </a:r>
            <a:r>
              <a:rPr lang="ru-RU" sz="3600" dirty="0" smtClean="0"/>
              <a:t>последовательность </a:t>
            </a:r>
            <a:r>
              <a:rPr lang="ru-RU" sz="3600" dirty="0"/>
              <a:t>символов </a:t>
            </a:r>
            <a:r>
              <a:rPr lang="en-US" sz="3600" dirty="0" smtClean="0"/>
              <a:t>]</a:t>
            </a:r>
            <a:endParaRPr lang="ru-RU" sz="3600" dirty="0"/>
          </a:p>
          <a:p>
            <a:pPr lvl="2"/>
            <a:r>
              <a:rPr lang="ru-RU" sz="3200" dirty="0"/>
              <a:t>Необязательная последовательность символов</a:t>
            </a:r>
          </a:p>
          <a:p>
            <a:pPr lvl="1"/>
            <a:r>
              <a:rPr lang="en-US" sz="3600" dirty="0" smtClean="0"/>
              <a:t>{</a:t>
            </a:r>
            <a:r>
              <a:rPr lang="ru-RU" sz="3600" dirty="0" smtClean="0"/>
              <a:t> </a:t>
            </a:r>
            <a:r>
              <a:rPr lang="ru-RU" sz="3600" dirty="0" smtClean="0"/>
              <a:t>последовательность </a:t>
            </a:r>
            <a:r>
              <a:rPr lang="ru-RU" sz="3600" dirty="0"/>
              <a:t>символов </a:t>
            </a:r>
            <a:r>
              <a:rPr lang="en-US" sz="3600" dirty="0" smtClean="0"/>
              <a:t>}</a:t>
            </a:r>
            <a:r>
              <a:rPr lang="ru-RU" sz="3600" dirty="0" smtClean="0"/>
              <a:t> или </a:t>
            </a:r>
            <a:r>
              <a:rPr lang="en-US" sz="3600" dirty="0" smtClean="0"/>
              <a:t>[</a:t>
            </a:r>
            <a:r>
              <a:rPr lang="ru-RU" sz="3600" dirty="0"/>
              <a:t>последовательность символов </a:t>
            </a:r>
            <a:r>
              <a:rPr lang="en-US" sz="3600" dirty="0" smtClean="0"/>
              <a:t>…]</a:t>
            </a:r>
            <a:endParaRPr lang="ru-RU" sz="3600" dirty="0"/>
          </a:p>
          <a:p>
            <a:pPr lvl="2"/>
            <a:r>
              <a:rPr lang="ru-RU" sz="3200" dirty="0"/>
              <a:t>Повторение последовательности </a:t>
            </a:r>
            <a:r>
              <a:rPr lang="ru-RU" sz="3200" dirty="0" smtClean="0"/>
              <a:t>символов 0 или более </a:t>
            </a:r>
            <a:r>
              <a:rPr lang="ru-RU" sz="3200" dirty="0" smtClean="0"/>
              <a:t>раз</a:t>
            </a:r>
          </a:p>
          <a:p>
            <a:endParaRPr lang="ru-RU" sz="4000" dirty="0" smtClean="0"/>
          </a:p>
          <a:p>
            <a:r>
              <a:rPr lang="ru-RU" sz="4000" dirty="0" smtClean="0"/>
              <a:t>Расширенные БНФ сводятся к эквивалентным БНФ </a:t>
            </a:r>
          </a:p>
          <a:p>
            <a:pPr lvl="1"/>
            <a:r>
              <a:rPr lang="en-US" sz="3600" dirty="0" err="1" smtClean="0"/>
              <a:t>sym</a:t>
            </a:r>
            <a:r>
              <a:rPr lang="en-US" sz="3600" dirty="0" smtClean="0"/>
              <a:t> ::= seq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[ seq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] seq</a:t>
            </a:r>
            <a:r>
              <a:rPr lang="en-US" sz="3600" baseline="-25000" dirty="0" smtClean="0"/>
              <a:t>3</a:t>
            </a:r>
            <a:r>
              <a:rPr lang="en-US" sz="3600" dirty="0" smtClean="0"/>
              <a:t> &lt;=&gt; </a:t>
            </a:r>
            <a:r>
              <a:rPr lang="en-US" sz="3600" dirty="0" err="1" smtClean="0"/>
              <a:t>sym</a:t>
            </a:r>
            <a:r>
              <a:rPr lang="en-US" sz="3600" dirty="0" smtClean="0"/>
              <a:t>' ::= seq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| , </a:t>
            </a:r>
            <a:r>
              <a:rPr lang="en-US" sz="3600" dirty="0"/>
              <a:t>s ::= seq</a:t>
            </a:r>
            <a:r>
              <a:rPr lang="en-US" sz="3600" baseline="-25000" dirty="0"/>
              <a:t>1</a:t>
            </a:r>
            <a:r>
              <a:rPr lang="en-US" sz="3600" dirty="0"/>
              <a:t> </a:t>
            </a:r>
            <a:r>
              <a:rPr lang="en-US" sz="3600" dirty="0" err="1" smtClean="0"/>
              <a:t>sym</a:t>
            </a:r>
            <a:r>
              <a:rPr lang="en-US" sz="3600" dirty="0" smtClean="0"/>
              <a:t>' </a:t>
            </a:r>
            <a:r>
              <a:rPr lang="en-US" sz="3600" dirty="0"/>
              <a:t>seq</a:t>
            </a:r>
            <a:r>
              <a:rPr lang="en-US" sz="3600" baseline="-25000" dirty="0"/>
              <a:t>3</a:t>
            </a:r>
            <a:r>
              <a:rPr lang="en-US" sz="3600" dirty="0"/>
              <a:t> </a:t>
            </a:r>
            <a:endParaRPr lang="en-US" sz="3600" dirty="0" smtClean="0"/>
          </a:p>
          <a:p>
            <a:pPr lvl="1"/>
            <a:r>
              <a:rPr lang="en-US" sz="3600" dirty="0" err="1" smtClean="0"/>
              <a:t>sym</a:t>
            </a:r>
            <a:r>
              <a:rPr lang="en-US" sz="3600" dirty="0" smtClean="0"/>
              <a:t> </a:t>
            </a:r>
            <a:r>
              <a:rPr lang="en-US" sz="3600" dirty="0"/>
              <a:t>::= seq</a:t>
            </a:r>
            <a:r>
              <a:rPr lang="en-US" sz="3600" baseline="-25000" dirty="0"/>
              <a:t>1</a:t>
            </a:r>
            <a:r>
              <a:rPr lang="en-US" sz="3600" dirty="0"/>
              <a:t> </a:t>
            </a:r>
            <a:r>
              <a:rPr lang="en-US" sz="3600" dirty="0" smtClean="0"/>
              <a:t>{ </a:t>
            </a:r>
            <a:r>
              <a:rPr lang="en-US" sz="3600" dirty="0"/>
              <a:t>seq</a:t>
            </a:r>
            <a:r>
              <a:rPr lang="en-US" sz="3600" baseline="-25000" dirty="0"/>
              <a:t>2</a:t>
            </a:r>
            <a:r>
              <a:rPr lang="en-US" sz="3600" dirty="0"/>
              <a:t> </a:t>
            </a:r>
            <a:r>
              <a:rPr lang="en-US" sz="3600" dirty="0" smtClean="0"/>
              <a:t>} seq</a:t>
            </a:r>
            <a:r>
              <a:rPr lang="en-US" sz="3600" baseline="-25000" dirty="0" smtClean="0"/>
              <a:t>3</a:t>
            </a:r>
            <a:r>
              <a:rPr lang="en-US" sz="3600" dirty="0" smtClean="0"/>
              <a:t> </a:t>
            </a:r>
            <a:r>
              <a:rPr lang="en-US" sz="3600" dirty="0"/>
              <a:t>&lt;=&gt; </a:t>
            </a:r>
            <a:r>
              <a:rPr lang="en-US" sz="3600" dirty="0" err="1" smtClean="0"/>
              <a:t>sym</a:t>
            </a:r>
            <a:r>
              <a:rPr lang="en-US" sz="3600" dirty="0" smtClean="0"/>
              <a:t>' </a:t>
            </a:r>
            <a:r>
              <a:rPr lang="en-US" sz="3600" dirty="0"/>
              <a:t>::= seq</a:t>
            </a:r>
            <a:r>
              <a:rPr lang="en-US" sz="3600" baseline="-25000" dirty="0"/>
              <a:t>2</a:t>
            </a:r>
            <a:r>
              <a:rPr lang="en-US" sz="3600" dirty="0"/>
              <a:t> </a:t>
            </a:r>
            <a:r>
              <a:rPr lang="en-US" sz="3600" dirty="0" err="1" smtClean="0"/>
              <a:t>sym</a:t>
            </a:r>
            <a:r>
              <a:rPr lang="en-US" sz="3600" dirty="0" smtClean="0"/>
              <a:t>' | </a:t>
            </a:r>
            <a:r>
              <a:rPr lang="en-US" sz="3600" dirty="0"/>
              <a:t>, s ::= seq</a:t>
            </a:r>
            <a:r>
              <a:rPr lang="en-US" sz="3600" baseline="-25000" dirty="0"/>
              <a:t>1</a:t>
            </a:r>
            <a:r>
              <a:rPr lang="en-US" sz="3600" dirty="0"/>
              <a:t> </a:t>
            </a:r>
            <a:r>
              <a:rPr lang="en-US" sz="3600" dirty="0" err="1" smtClean="0"/>
              <a:t>sym</a:t>
            </a:r>
            <a:r>
              <a:rPr lang="en-US" sz="3600" dirty="0" smtClean="0"/>
              <a:t>' </a:t>
            </a:r>
            <a:r>
              <a:rPr lang="en-US" sz="3600" dirty="0"/>
              <a:t>seq</a:t>
            </a:r>
            <a:r>
              <a:rPr lang="en-US" sz="3600" baseline="-25000" dirty="0"/>
              <a:t>3</a:t>
            </a:r>
            <a:r>
              <a:rPr lang="en-US" sz="3600" dirty="0"/>
              <a:t>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6375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Формальный язык – это произвольное множество цепочек, составленных из символов некоторого конечного алфавита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Произвольное -- бесконечное, конечное или пустое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Может быть </a:t>
            </a:r>
            <a:r>
              <a:rPr lang="ru-RU" dirty="0" smtClean="0">
                <a:solidFill>
                  <a:schemeClr val="bg1"/>
                </a:solidFill>
              </a:rPr>
              <a:t>несчётным, </a:t>
            </a:r>
            <a:r>
              <a:rPr lang="ru-RU" dirty="0" smtClean="0">
                <a:solidFill>
                  <a:schemeClr val="bg1"/>
                </a:solidFill>
              </a:rPr>
              <a:t>если разрешены бесконечные цепочки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Грамматика – это конечное </a:t>
            </a:r>
            <a:r>
              <a:rPr lang="ru-RU" dirty="0">
                <a:solidFill>
                  <a:schemeClr val="bg1"/>
                </a:solidFill>
              </a:rPr>
              <a:t>описание формального </a:t>
            </a:r>
            <a:r>
              <a:rPr lang="ru-RU" dirty="0" smtClean="0">
                <a:solidFill>
                  <a:schemeClr val="bg1"/>
                </a:solidFill>
              </a:rPr>
              <a:t>языка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у каждого языка есть грамматика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Зачем </a:t>
            </a:r>
            <a:r>
              <a:rPr lang="ru-RU" dirty="0" smtClean="0"/>
              <a:t>описывать </a:t>
            </a:r>
            <a:r>
              <a:rPr lang="ru-RU" dirty="0" smtClean="0"/>
              <a:t>формальные языки?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Автоматизация разработки компиляторов </a:t>
            </a:r>
          </a:p>
          <a:p>
            <a:pPr lvl="1"/>
            <a:r>
              <a:rPr lang="ru-RU" dirty="0" smtClean="0"/>
              <a:t>Фортран, 1954-57, Джон Бэкус</a:t>
            </a:r>
          </a:p>
          <a:p>
            <a:pPr lvl="1"/>
            <a:r>
              <a:rPr lang="ru-RU" dirty="0" smtClean="0"/>
              <a:t>Алгол, 1958-1960, Петер Наур</a:t>
            </a:r>
          </a:p>
          <a:p>
            <a:pPr lvl="1"/>
            <a:r>
              <a:rPr lang="en-US" dirty="0" smtClean="0"/>
              <a:t>Backus </a:t>
            </a:r>
            <a:r>
              <a:rPr lang="en-US" dirty="0"/>
              <a:t>Normal </a:t>
            </a:r>
            <a:r>
              <a:rPr lang="en-US" dirty="0" smtClean="0"/>
              <a:t>Form</a:t>
            </a:r>
          </a:p>
          <a:p>
            <a:pPr lvl="2"/>
            <a:r>
              <a:rPr lang="en-US" dirty="0" smtClean="0"/>
              <a:t>Backus-Naur</a:t>
            </a:r>
            <a:r>
              <a:rPr lang="en-US" dirty="0"/>
              <a:t> </a:t>
            </a:r>
            <a:r>
              <a:rPr lang="en-US" dirty="0" smtClean="0"/>
              <a:t>Form</a:t>
            </a:r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Peternaur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684" y="2734842"/>
            <a:ext cx="2552476" cy="340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5026"/>
          <a:stretch/>
        </p:blipFill>
        <p:spPr bwMode="auto">
          <a:xfrm>
            <a:off x="6197600" y="1600201"/>
            <a:ext cx="2584930" cy="334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6840" y="5048946"/>
            <a:ext cx="258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John Backus</a:t>
            </a:r>
            <a:r>
              <a:rPr lang="ru-RU" sz="1600" dirty="0"/>
              <a:t>, </a:t>
            </a:r>
            <a:r>
              <a:rPr lang="ru-RU" sz="1600" dirty="0" smtClean="0"/>
              <a:t>1924-2007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en.wikipedia.org/wiki/John_Backus</a:t>
            </a:r>
            <a:endParaRPr lang="en-US" sz="1600" dirty="0" smtClean="0"/>
          </a:p>
          <a:p>
            <a:r>
              <a:rPr lang="ru-RU" sz="1600" dirty="0" smtClean="0"/>
              <a:t>Премия Тьюринга 1977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038362" y="1605297"/>
            <a:ext cx="2552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Peter </a:t>
            </a:r>
            <a:r>
              <a:rPr lang="en-US" sz="1600" dirty="0" err="1" smtClean="0"/>
              <a:t>Naur</a:t>
            </a:r>
            <a:r>
              <a:rPr lang="ru-RU" sz="1600" dirty="0" smtClean="0"/>
              <a:t>, 192</a:t>
            </a:r>
            <a:r>
              <a:rPr lang="en-US" sz="1600" dirty="0" smtClean="0"/>
              <a:t>8</a:t>
            </a:r>
            <a:r>
              <a:rPr lang="ru-RU" sz="1600" dirty="0" smtClean="0"/>
              <a:t>-20</a:t>
            </a:r>
            <a:r>
              <a:rPr lang="en-US" sz="1600" dirty="0" smtClean="0"/>
              <a:t>16</a:t>
            </a:r>
          </a:p>
          <a:p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en.wikipedia.org/wiki/Peter_Naur</a:t>
            </a:r>
            <a:endParaRPr lang="en-US" sz="1600" dirty="0" smtClean="0"/>
          </a:p>
          <a:p>
            <a:r>
              <a:rPr lang="ru-RU" sz="1600" dirty="0" smtClean="0"/>
              <a:t>Премия Тьюринга </a:t>
            </a:r>
            <a:r>
              <a:rPr lang="en-US" sz="1600" dirty="0" smtClean="0"/>
              <a:t>2005</a:t>
            </a:r>
            <a:endParaRPr lang="ru-RU" sz="1600" dirty="0"/>
          </a:p>
        </p:txBody>
      </p:sp>
      <p:sp>
        <p:nvSpPr>
          <p:cNvPr id="7" name="Rectangle 6"/>
          <p:cNvSpPr/>
          <p:nvPr/>
        </p:nvSpPr>
        <p:spPr>
          <a:xfrm>
            <a:off x="427160" y="1417638"/>
            <a:ext cx="11357472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9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Формальный язык – это произвольное множество цепочек, составленных из символов некоторого конечного алфавита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Произвольное -- бесконечное, конечное или пустое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Может быть </a:t>
            </a:r>
            <a:r>
              <a:rPr lang="ru-RU" dirty="0" smtClean="0">
                <a:solidFill>
                  <a:schemeClr val="bg1"/>
                </a:solidFill>
              </a:rPr>
              <a:t>несчётным, </a:t>
            </a:r>
            <a:r>
              <a:rPr lang="ru-RU" dirty="0" smtClean="0">
                <a:solidFill>
                  <a:schemeClr val="bg1"/>
                </a:solidFill>
              </a:rPr>
              <a:t>если разрешены бесконечные цепочки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Грамматика – это конечное </a:t>
            </a:r>
            <a:r>
              <a:rPr lang="ru-RU" dirty="0">
                <a:solidFill>
                  <a:schemeClr val="bg1"/>
                </a:solidFill>
              </a:rPr>
              <a:t>описание формального </a:t>
            </a:r>
            <a:r>
              <a:rPr lang="ru-RU" dirty="0" smtClean="0">
                <a:solidFill>
                  <a:schemeClr val="bg1"/>
                </a:solidFill>
              </a:rPr>
              <a:t>языка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у каждого языка есть грамматика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60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Формальный язык – это произвольное множество цепочек, составленных из символов некоторого конечного алфавита</a:t>
            </a:r>
          </a:p>
          <a:p>
            <a:pPr lvl="1"/>
            <a:r>
              <a:rPr lang="ru-RU" dirty="0" smtClean="0"/>
              <a:t>Произвольное -- бесконечное, конечное или пустое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Может быть </a:t>
            </a:r>
            <a:r>
              <a:rPr lang="ru-RU" dirty="0" smtClean="0">
                <a:solidFill>
                  <a:schemeClr val="bg1"/>
                </a:solidFill>
              </a:rPr>
              <a:t>несчётным, </a:t>
            </a:r>
            <a:r>
              <a:rPr lang="ru-RU" dirty="0" smtClean="0">
                <a:solidFill>
                  <a:schemeClr val="bg1"/>
                </a:solidFill>
              </a:rPr>
              <a:t>если разрешены бесконечные цепочки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Грамматика – это конечное </a:t>
            </a:r>
            <a:r>
              <a:rPr lang="ru-RU" dirty="0">
                <a:solidFill>
                  <a:schemeClr val="bg1"/>
                </a:solidFill>
              </a:rPr>
              <a:t>описание формального </a:t>
            </a:r>
            <a:r>
              <a:rPr lang="ru-RU" dirty="0" smtClean="0">
                <a:solidFill>
                  <a:schemeClr val="bg1"/>
                </a:solidFill>
              </a:rPr>
              <a:t>языка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у каждого языка есть грамматика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25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Формальный язык – это произвольное множество цепочек, составленных из символов некоторого конечного алфавита</a:t>
            </a:r>
          </a:p>
          <a:p>
            <a:pPr lvl="1"/>
            <a:r>
              <a:rPr lang="ru-RU" dirty="0" smtClean="0"/>
              <a:t>Произвольное -- бесконечное, конечное или пустое</a:t>
            </a:r>
          </a:p>
          <a:p>
            <a:pPr lvl="2"/>
            <a:r>
              <a:rPr lang="ru-RU" dirty="0" smtClean="0"/>
              <a:t>Может быть </a:t>
            </a:r>
            <a:r>
              <a:rPr lang="ru-RU" dirty="0" smtClean="0"/>
              <a:t>несчётным, </a:t>
            </a:r>
            <a:r>
              <a:rPr lang="ru-RU" dirty="0" smtClean="0"/>
              <a:t>если разрешены бесконечные цепочки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Грамматика – это конечное </a:t>
            </a:r>
            <a:r>
              <a:rPr lang="ru-RU" dirty="0">
                <a:solidFill>
                  <a:schemeClr val="bg1"/>
                </a:solidFill>
              </a:rPr>
              <a:t>описание формального </a:t>
            </a:r>
            <a:r>
              <a:rPr lang="ru-RU" dirty="0" smtClean="0">
                <a:solidFill>
                  <a:schemeClr val="bg1"/>
                </a:solidFill>
              </a:rPr>
              <a:t>языка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у каждого языка есть грамматика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5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Формальный язык – это произвольное множество цепочек, составленных из символов некоторого конечного алфавита</a:t>
            </a:r>
          </a:p>
          <a:p>
            <a:pPr lvl="1"/>
            <a:r>
              <a:rPr lang="ru-RU" dirty="0" smtClean="0"/>
              <a:t>Произвольное -- бесконечное, конечное или пустое</a:t>
            </a:r>
          </a:p>
          <a:p>
            <a:pPr lvl="2"/>
            <a:r>
              <a:rPr lang="ru-RU" dirty="0" smtClean="0"/>
              <a:t>Может быть </a:t>
            </a:r>
            <a:r>
              <a:rPr lang="ru-RU" dirty="0" smtClean="0"/>
              <a:t>несчётным, </a:t>
            </a:r>
            <a:r>
              <a:rPr lang="ru-RU" dirty="0" smtClean="0"/>
              <a:t>если разрешены бесконечные цепочки</a:t>
            </a:r>
          </a:p>
          <a:p>
            <a:pPr lvl="3"/>
            <a:r>
              <a:rPr lang="ru-RU" dirty="0" smtClean="0"/>
              <a:t>Почему?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Грамматика – это конечное </a:t>
            </a:r>
            <a:r>
              <a:rPr lang="ru-RU" dirty="0">
                <a:solidFill>
                  <a:schemeClr val="bg1"/>
                </a:solidFill>
              </a:rPr>
              <a:t>описание формального </a:t>
            </a:r>
            <a:r>
              <a:rPr lang="ru-RU" dirty="0" smtClean="0">
                <a:solidFill>
                  <a:schemeClr val="bg1"/>
                </a:solidFill>
              </a:rPr>
              <a:t>языка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у каждого языка есть грамматика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67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Формальный язык – это произвольное множество цепочек, составленных из символов некоторого конечного алфавита</a:t>
            </a:r>
          </a:p>
          <a:p>
            <a:pPr lvl="1"/>
            <a:r>
              <a:rPr lang="ru-RU" dirty="0" smtClean="0"/>
              <a:t>Произвольное -- бесконечное, конечное или пустое</a:t>
            </a:r>
          </a:p>
          <a:p>
            <a:pPr lvl="2"/>
            <a:r>
              <a:rPr lang="ru-RU" dirty="0" smtClean="0"/>
              <a:t>Может быть </a:t>
            </a:r>
            <a:r>
              <a:rPr lang="ru-RU" dirty="0" smtClean="0"/>
              <a:t>несчётным, </a:t>
            </a:r>
            <a:r>
              <a:rPr lang="ru-RU" dirty="0" smtClean="0"/>
              <a:t>если разрешены бесконечные цепочки</a:t>
            </a:r>
          </a:p>
          <a:p>
            <a:pPr lvl="3"/>
            <a:r>
              <a:rPr lang="ru-RU" dirty="0" smtClean="0"/>
              <a:t>Почему?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Грамматика – это конечное </a:t>
            </a:r>
            <a:r>
              <a:rPr lang="ru-RU" dirty="0"/>
              <a:t>описание формального </a:t>
            </a:r>
            <a:r>
              <a:rPr lang="ru-RU" dirty="0" smtClean="0"/>
              <a:t>языка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у каждого языка есть грамматика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4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Формальный язык – это произвольное множество цепочек, составленных из символов некоторого конечного алфавита</a:t>
            </a:r>
          </a:p>
          <a:p>
            <a:pPr lvl="1"/>
            <a:r>
              <a:rPr lang="ru-RU" dirty="0" smtClean="0"/>
              <a:t>Произвольное -- бесконечное, конечное или пустое</a:t>
            </a:r>
          </a:p>
          <a:p>
            <a:pPr lvl="2"/>
            <a:r>
              <a:rPr lang="ru-RU" dirty="0" smtClean="0"/>
              <a:t>Может быть </a:t>
            </a:r>
            <a:r>
              <a:rPr lang="ru-RU" dirty="0" smtClean="0"/>
              <a:t>несчётным, </a:t>
            </a:r>
            <a:r>
              <a:rPr lang="ru-RU" dirty="0" smtClean="0"/>
              <a:t>если разрешены бесконечные цепочки</a:t>
            </a:r>
          </a:p>
          <a:p>
            <a:pPr lvl="3"/>
            <a:r>
              <a:rPr lang="ru-RU" dirty="0" smtClean="0"/>
              <a:t>Почему?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Грамматика – это конечное </a:t>
            </a:r>
            <a:r>
              <a:rPr lang="ru-RU" dirty="0"/>
              <a:t>описание формального </a:t>
            </a:r>
            <a:r>
              <a:rPr lang="ru-RU" dirty="0" smtClean="0"/>
              <a:t>языка</a:t>
            </a:r>
          </a:p>
          <a:p>
            <a:pPr lvl="1"/>
            <a:r>
              <a:rPr lang="ru-RU" dirty="0" smtClean="0"/>
              <a:t>Не у каждого языка есть грамматика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5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Формальный язык – это произвольное множество цепочек, составленных из символов некоторого конечного алфавита</a:t>
            </a:r>
          </a:p>
          <a:p>
            <a:pPr lvl="1"/>
            <a:r>
              <a:rPr lang="ru-RU" dirty="0" smtClean="0"/>
              <a:t>Произвольное -- бесконечное, конечное или пустое</a:t>
            </a:r>
          </a:p>
          <a:p>
            <a:pPr lvl="2"/>
            <a:r>
              <a:rPr lang="ru-RU" dirty="0" smtClean="0"/>
              <a:t>Может быть </a:t>
            </a:r>
            <a:r>
              <a:rPr lang="ru-RU" dirty="0" smtClean="0"/>
              <a:t>несчётным, </a:t>
            </a:r>
            <a:r>
              <a:rPr lang="ru-RU" dirty="0" smtClean="0"/>
              <a:t>если разрешены бесконечные цепочки</a:t>
            </a:r>
          </a:p>
          <a:p>
            <a:pPr lvl="3"/>
            <a:r>
              <a:rPr lang="ru-RU" dirty="0" smtClean="0"/>
              <a:t>Почему?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Грамматика – это конечное </a:t>
            </a:r>
            <a:r>
              <a:rPr lang="ru-RU" dirty="0"/>
              <a:t>описание формального </a:t>
            </a:r>
            <a:r>
              <a:rPr lang="ru-RU" dirty="0" smtClean="0"/>
              <a:t>языка</a:t>
            </a:r>
          </a:p>
          <a:p>
            <a:pPr lvl="1"/>
            <a:r>
              <a:rPr lang="ru-RU" dirty="0" smtClean="0"/>
              <a:t>Не у каждого языка есть грамматика</a:t>
            </a:r>
          </a:p>
          <a:p>
            <a:pPr lvl="2"/>
            <a:r>
              <a:rPr lang="ru-RU" dirty="0" smtClean="0"/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47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Грамматика – это набор из четырех элементов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Множество терминальных символов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Алфавит языка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Множество нетерминальных символов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Вспомогательные символы, не входящие в описываемый язык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Множество правил вида ЛЧ </a:t>
            </a:r>
            <a:r>
              <a:rPr lang="en-US" dirty="0" smtClean="0">
                <a:solidFill>
                  <a:schemeClr val="bg1"/>
                </a:solidFill>
              </a:rPr>
              <a:t>--&gt; </a:t>
            </a:r>
            <a:r>
              <a:rPr lang="ru-RU" dirty="0" smtClean="0">
                <a:solidFill>
                  <a:schemeClr val="bg1"/>
                </a:solidFill>
              </a:rPr>
              <a:t>ПЧ, где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ЛЧ – послед. терминалов и нетерминалов, содержащая </a:t>
            </a:r>
            <a:r>
              <a:rPr lang="en-US" dirty="0" smtClean="0">
                <a:solidFill>
                  <a:schemeClr val="bg1"/>
                </a:solidFill>
              </a:rPr>
              <a:t>≥ </a:t>
            </a:r>
            <a:r>
              <a:rPr lang="ru-RU" dirty="0" smtClean="0">
                <a:solidFill>
                  <a:schemeClr val="bg1"/>
                </a:solidFill>
              </a:rPr>
              <a:t>1 </a:t>
            </a:r>
            <a:r>
              <a:rPr lang="ru-RU" dirty="0" err="1" smtClean="0">
                <a:solidFill>
                  <a:schemeClr val="bg1"/>
                </a:solidFill>
              </a:rPr>
              <a:t>нетерминал</a:t>
            </a:r>
            <a:r>
              <a:rPr lang="ru-RU" dirty="0" err="1">
                <a:solidFill>
                  <a:schemeClr val="bg1"/>
                </a:solidFill>
              </a:rPr>
              <a:t>а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ПЧ – любая последовательность нетерминалов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Стартовый нетерминальный символ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Грамматика – это набор из четырех элементов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Множество терминальных символов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Алфавит языка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Множество нетерминальных символов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Вспомогательные символы, не входящие в описываемый язык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Множество правил вида ЛЧ </a:t>
            </a:r>
            <a:r>
              <a:rPr lang="en-US" dirty="0" smtClean="0">
                <a:solidFill>
                  <a:schemeClr val="bg1"/>
                </a:solidFill>
              </a:rPr>
              <a:t>--&gt; </a:t>
            </a:r>
            <a:r>
              <a:rPr lang="ru-RU" dirty="0" smtClean="0">
                <a:solidFill>
                  <a:schemeClr val="bg1"/>
                </a:solidFill>
              </a:rPr>
              <a:t>ПЧ, где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ЛЧ – послед. терминалов и нетерминалов, содержащая </a:t>
            </a:r>
            <a:r>
              <a:rPr lang="en-US" dirty="0" smtClean="0">
                <a:solidFill>
                  <a:schemeClr val="bg1"/>
                </a:solidFill>
              </a:rPr>
              <a:t>≥ </a:t>
            </a:r>
            <a:r>
              <a:rPr lang="ru-RU" dirty="0" smtClean="0">
                <a:solidFill>
                  <a:schemeClr val="bg1"/>
                </a:solidFill>
              </a:rPr>
              <a:t>1 </a:t>
            </a:r>
            <a:r>
              <a:rPr lang="ru-RU" dirty="0" err="1" smtClean="0">
                <a:solidFill>
                  <a:schemeClr val="bg1"/>
                </a:solidFill>
              </a:rPr>
              <a:t>нетерминал</a:t>
            </a:r>
            <a:r>
              <a:rPr lang="ru-RU" dirty="0" err="1">
                <a:solidFill>
                  <a:schemeClr val="bg1"/>
                </a:solidFill>
              </a:rPr>
              <a:t>а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ПЧ – любая последовательность нетерминалов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Стартовый нетерминальный символ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5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Грамматика – это набор из четырех элементов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Множество терминальных символов</a:t>
            </a:r>
          </a:p>
          <a:p>
            <a:pPr lvl="2"/>
            <a:r>
              <a:rPr lang="ru-RU" dirty="0" smtClean="0"/>
              <a:t>Алфавит языка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Множество нетерминальных символов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Вспомогательные символы, не входящие в описываемый язык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Множество правил вида ЛЧ </a:t>
            </a:r>
            <a:r>
              <a:rPr lang="en-US" dirty="0" smtClean="0">
                <a:solidFill>
                  <a:schemeClr val="bg1"/>
                </a:solidFill>
              </a:rPr>
              <a:t>--&gt; </a:t>
            </a:r>
            <a:r>
              <a:rPr lang="ru-RU" dirty="0" smtClean="0">
                <a:solidFill>
                  <a:schemeClr val="bg1"/>
                </a:solidFill>
              </a:rPr>
              <a:t>ПЧ, где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ЛЧ – послед. терминалов и нетерминалов, содержащая </a:t>
            </a:r>
            <a:r>
              <a:rPr lang="en-US" dirty="0" smtClean="0">
                <a:solidFill>
                  <a:schemeClr val="bg1"/>
                </a:solidFill>
              </a:rPr>
              <a:t>≥ </a:t>
            </a:r>
            <a:r>
              <a:rPr lang="ru-RU" dirty="0" smtClean="0">
                <a:solidFill>
                  <a:schemeClr val="bg1"/>
                </a:solidFill>
              </a:rPr>
              <a:t>1 </a:t>
            </a:r>
            <a:r>
              <a:rPr lang="ru-RU" dirty="0" err="1" smtClean="0">
                <a:solidFill>
                  <a:schemeClr val="bg1"/>
                </a:solidFill>
              </a:rPr>
              <a:t>нетерминал</a:t>
            </a:r>
            <a:r>
              <a:rPr lang="ru-RU" dirty="0" err="1">
                <a:solidFill>
                  <a:schemeClr val="bg1"/>
                </a:solidFill>
              </a:rPr>
              <a:t>а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ПЧ – любая последовательность нетерминалов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Стартовый нетерминальный символ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3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Зачем </a:t>
            </a:r>
            <a:r>
              <a:rPr lang="ru-RU" dirty="0" smtClean="0"/>
              <a:t>описывать </a:t>
            </a:r>
            <a:r>
              <a:rPr lang="ru-RU" dirty="0" smtClean="0"/>
              <a:t>формальные языки?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Автоматизация разработки компиляторов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Фортран, 1954-57, Джон Бэкус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Алгол, 1958-1960, Петер Наур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Backus </a:t>
            </a:r>
            <a:r>
              <a:rPr lang="en-US" dirty="0">
                <a:solidFill>
                  <a:schemeClr val="bg1"/>
                </a:solidFill>
              </a:rPr>
              <a:t>Normal </a:t>
            </a:r>
            <a:r>
              <a:rPr lang="en-US" dirty="0" smtClean="0">
                <a:solidFill>
                  <a:schemeClr val="bg1"/>
                </a:solidFill>
              </a:rPr>
              <a:t>Form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Backus-Naur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Form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Peternaur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684" y="2734842"/>
            <a:ext cx="2552476" cy="340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5026"/>
          <a:stretch/>
        </p:blipFill>
        <p:spPr bwMode="auto">
          <a:xfrm>
            <a:off x="6197600" y="1600201"/>
            <a:ext cx="2584930" cy="334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6840" y="5048946"/>
            <a:ext cx="258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John Backus</a:t>
            </a:r>
            <a:r>
              <a:rPr lang="ru-RU" sz="1600" dirty="0"/>
              <a:t>, </a:t>
            </a:r>
            <a:r>
              <a:rPr lang="ru-RU" sz="1600" dirty="0" smtClean="0"/>
              <a:t>1924-2007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en.wikipedia.org/wiki/John_Backus</a:t>
            </a:r>
            <a:endParaRPr lang="en-US" sz="1600" dirty="0" smtClean="0"/>
          </a:p>
          <a:p>
            <a:r>
              <a:rPr lang="ru-RU" sz="1600" dirty="0" smtClean="0"/>
              <a:t>Премия Тьюринга 1977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038362" y="1605297"/>
            <a:ext cx="2552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Peter </a:t>
            </a:r>
            <a:r>
              <a:rPr lang="en-US" sz="1600" dirty="0" err="1" smtClean="0"/>
              <a:t>Naur</a:t>
            </a:r>
            <a:r>
              <a:rPr lang="ru-RU" sz="1600" dirty="0" smtClean="0"/>
              <a:t>, 192</a:t>
            </a:r>
            <a:r>
              <a:rPr lang="en-US" sz="1600" dirty="0" smtClean="0"/>
              <a:t>8</a:t>
            </a:r>
            <a:r>
              <a:rPr lang="ru-RU" sz="1600" dirty="0" smtClean="0"/>
              <a:t>-20</a:t>
            </a:r>
            <a:r>
              <a:rPr lang="en-US" sz="1600" dirty="0" smtClean="0"/>
              <a:t>16</a:t>
            </a:r>
          </a:p>
          <a:p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en.wikipedia.org/wiki/Peter_Naur</a:t>
            </a:r>
            <a:endParaRPr lang="en-US" sz="1600" dirty="0" smtClean="0"/>
          </a:p>
          <a:p>
            <a:r>
              <a:rPr lang="ru-RU" sz="1600" dirty="0" smtClean="0"/>
              <a:t>Премия Тьюринга </a:t>
            </a:r>
            <a:r>
              <a:rPr lang="en-US" sz="1600" dirty="0" smtClean="0"/>
              <a:t>2005</a:t>
            </a:r>
            <a:endParaRPr lang="ru-RU" sz="1600" dirty="0"/>
          </a:p>
        </p:txBody>
      </p:sp>
      <p:sp>
        <p:nvSpPr>
          <p:cNvPr id="9" name="Rectangle 8"/>
          <p:cNvSpPr/>
          <p:nvPr/>
        </p:nvSpPr>
        <p:spPr>
          <a:xfrm>
            <a:off x="5807968" y="1417638"/>
            <a:ext cx="5976664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73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Грамматика – это набор из четырех элементов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Множество терминальных символов</a:t>
            </a:r>
          </a:p>
          <a:p>
            <a:pPr lvl="2"/>
            <a:r>
              <a:rPr lang="ru-RU" dirty="0" smtClean="0"/>
              <a:t>Алфавит языка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Множество нетерминальных символов</a:t>
            </a:r>
          </a:p>
          <a:p>
            <a:pPr lvl="2"/>
            <a:r>
              <a:rPr lang="ru-RU" dirty="0" smtClean="0"/>
              <a:t>Вспомогательные символы, не входящие в описываемый язык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Множество правил вида ЛЧ </a:t>
            </a:r>
            <a:r>
              <a:rPr lang="en-US" dirty="0" smtClean="0">
                <a:solidFill>
                  <a:schemeClr val="bg1"/>
                </a:solidFill>
              </a:rPr>
              <a:t>--&gt; </a:t>
            </a:r>
            <a:r>
              <a:rPr lang="ru-RU" dirty="0" smtClean="0">
                <a:solidFill>
                  <a:schemeClr val="bg1"/>
                </a:solidFill>
              </a:rPr>
              <a:t>ПЧ, где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ЛЧ – послед. терминалов и нетерминалов, содержащая </a:t>
            </a:r>
            <a:r>
              <a:rPr lang="en-US" dirty="0" smtClean="0">
                <a:solidFill>
                  <a:schemeClr val="bg1"/>
                </a:solidFill>
              </a:rPr>
              <a:t>≥ </a:t>
            </a:r>
            <a:r>
              <a:rPr lang="ru-RU" dirty="0" smtClean="0">
                <a:solidFill>
                  <a:schemeClr val="bg1"/>
                </a:solidFill>
              </a:rPr>
              <a:t>1 </a:t>
            </a:r>
            <a:r>
              <a:rPr lang="ru-RU" dirty="0" err="1" smtClean="0">
                <a:solidFill>
                  <a:schemeClr val="bg1"/>
                </a:solidFill>
              </a:rPr>
              <a:t>нетерминал</a:t>
            </a:r>
            <a:r>
              <a:rPr lang="ru-RU" dirty="0" err="1">
                <a:solidFill>
                  <a:schemeClr val="bg1"/>
                </a:solidFill>
              </a:rPr>
              <a:t>а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ПЧ – любая последовательность нетерминалов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Стартовый нетерминальный символ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0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Грамматика – это набор из четырех элементов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Множество терминальных символов</a:t>
            </a:r>
          </a:p>
          <a:p>
            <a:pPr lvl="2"/>
            <a:r>
              <a:rPr lang="ru-RU" dirty="0" smtClean="0"/>
              <a:t>Алфавит языка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Множество нетерминальных символов</a:t>
            </a:r>
          </a:p>
          <a:p>
            <a:pPr lvl="2"/>
            <a:r>
              <a:rPr lang="ru-RU" dirty="0" smtClean="0"/>
              <a:t>Вспомогательные символы, не входящие в описываемый язык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Множество правил вида ЛЧ </a:t>
            </a:r>
            <a:r>
              <a:rPr lang="en-US" dirty="0" smtClean="0"/>
              <a:t>--&gt; </a:t>
            </a:r>
            <a:r>
              <a:rPr lang="ru-RU" dirty="0" smtClean="0"/>
              <a:t>ПЧ, где</a:t>
            </a:r>
          </a:p>
          <a:p>
            <a:pPr lvl="2"/>
            <a:r>
              <a:rPr lang="ru-RU" dirty="0" smtClean="0"/>
              <a:t>ЛЧ – послед. терминалов и нетерминалов, содержащая </a:t>
            </a:r>
            <a:r>
              <a:rPr lang="en-US" dirty="0" smtClean="0"/>
              <a:t>≥ </a:t>
            </a:r>
            <a:r>
              <a:rPr lang="ru-RU" dirty="0" smtClean="0"/>
              <a:t>1 </a:t>
            </a:r>
            <a:r>
              <a:rPr lang="ru-RU" dirty="0" err="1" smtClean="0"/>
              <a:t>нетерминал</a:t>
            </a:r>
            <a:r>
              <a:rPr lang="ru-RU" dirty="0" err="1"/>
              <a:t>а</a:t>
            </a:r>
            <a:endParaRPr lang="ru-RU" dirty="0" smtClean="0"/>
          </a:p>
          <a:p>
            <a:pPr lvl="2"/>
            <a:r>
              <a:rPr lang="ru-RU" dirty="0" smtClean="0"/>
              <a:t>ПЧ – любая последовательность нетерминалов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Стартовый нетерминальный символ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61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Грамматика – это набор из четырех элементов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Множество терминальных символов</a:t>
            </a:r>
          </a:p>
          <a:p>
            <a:pPr lvl="2"/>
            <a:r>
              <a:rPr lang="ru-RU" dirty="0" smtClean="0"/>
              <a:t>Алфавит языка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Множество нетерминальных символов</a:t>
            </a:r>
          </a:p>
          <a:p>
            <a:pPr lvl="2"/>
            <a:r>
              <a:rPr lang="ru-RU" dirty="0" smtClean="0"/>
              <a:t>Вспомогательные символы, не входящие в описываемый язык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Множество правил вида ЛЧ </a:t>
            </a:r>
            <a:r>
              <a:rPr lang="en-US" dirty="0" smtClean="0"/>
              <a:t>--&gt; </a:t>
            </a:r>
            <a:r>
              <a:rPr lang="ru-RU" dirty="0" smtClean="0"/>
              <a:t>ПЧ, где</a:t>
            </a:r>
          </a:p>
          <a:p>
            <a:pPr lvl="2"/>
            <a:r>
              <a:rPr lang="ru-RU" dirty="0" smtClean="0"/>
              <a:t>ЛЧ – послед. терминалов и нетерминалов, содержащая </a:t>
            </a:r>
            <a:r>
              <a:rPr lang="en-US" dirty="0" smtClean="0"/>
              <a:t>≥ </a:t>
            </a:r>
            <a:r>
              <a:rPr lang="ru-RU" dirty="0" smtClean="0"/>
              <a:t>1 </a:t>
            </a:r>
            <a:r>
              <a:rPr lang="ru-RU" dirty="0" err="1" smtClean="0"/>
              <a:t>нетерминал</a:t>
            </a:r>
            <a:r>
              <a:rPr lang="ru-RU" dirty="0" err="1"/>
              <a:t>а</a:t>
            </a:r>
            <a:endParaRPr lang="ru-RU" dirty="0" smtClean="0"/>
          </a:p>
          <a:p>
            <a:pPr lvl="2"/>
            <a:r>
              <a:rPr lang="ru-RU" dirty="0" smtClean="0"/>
              <a:t>ПЧ – любая последовательность нетерминалов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Стартовый нетерминальный символ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правил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Цепочка Ц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 получается из цепочки Ц</a:t>
            </a:r>
            <a:r>
              <a:rPr lang="ru-RU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 применением правила ЛЧ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ru-RU" dirty="0" smtClean="0">
                <a:solidFill>
                  <a:schemeClr val="bg1"/>
                </a:solidFill>
              </a:rPr>
              <a:t> ПЧ, если Ц</a:t>
            </a:r>
            <a:r>
              <a:rPr lang="ru-RU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 имеет вид х ЛЧ у, а Ц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 имеет вид х ПЧ у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Пример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Цепочка ааАВвв получается из а</a:t>
            </a:r>
            <a:r>
              <a:rPr lang="ru-RU" u="sng" dirty="0" smtClean="0">
                <a:solidFill>
                  <a:schemeClr val="bg1"/>
                </a:solidFill>
              </a:rPr>
              <a:t>АВ</a:t>
            </a:r>
            <a:r>
              <a:rPr lang="ru-RU" dirty="0" smtClean="0">
                <a:solidFill>
                  <a:schemeClr val="bg1"/>
                </a:solidFill>
              </a:rPr>
              <a:t>в применением правила </a:t>
            </a:r>
            <a:r>
              <a:rPr lang="ru-RU" u="sng" dirty="0" smtClean="0">
                <a:solidFill>
                  <a:schemeClr val="bg1"/>
                </a:solidFill>
              </a:rPr>
              <a:t>АВ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 </a:t>
            </a:r>
            <a:r>
              <a:rPr lang="ru-RU" dirty="0" smtClean="0">
                <a:solidFill>
                  <a:schemeClr val="bg1"/>
                </a:solidFill>
              </a:rPr>
              <a:t>аАВв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правил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Цепочка Ц</a:t>
            </a:r>
            <a:r>
              <a:rPr lang="ru-RU" baseline="-25000" dirty="0" smtClean="0"/>
              <a:t>2</a:t>
            </a:r>
            <a:r>
              <a:rPr lang="ru-RU" dirty="0" smtClean="0"/>
              <a:t> получается из цепочки Ц</a:t>
            </a:r>
            <a:r>
              <a:rPr lang="ru-RU" baseline="-25000" dirty="0" smtClean="0"/>
              <a:t>1</a:t>
            </a:r>
            <a:r>
              <a:rPr lang="ru-RU" dirty="0" smtClean="0"/>
              <a:t> применением правила ЛЧ </a:t>
            </a:r>
            <a:r>
              <a:rPr lang="en-US" dirty="0" smtClean="0"/>
              <a:t>--&gt;</a:t>
            </a:r>
            <a:r>
              <a:rPr lang="ru-RU" dirty="0" smtClean="0"/>
              <a:t> ПЧ, если Ц</a:t>
            </a:r>
            <a:r>
              <a:rPr lang="ru-RU" baseline="-25000" dirty="0" smtClean="0"/>
              <a:t>1</a:t>
            </a:r>
            <a:r>
              <a:rPr lang="ru-RU" dirty="0" smtClean="0"/>
              <a:t> имеет вид х ЛЧ у, а Ц</a:t>
            </a:r>
            <a:r>
              <a:rPr lang="ru-RU" baseline="-25000" dirty="0" smtClean="0"/>
              <a:t>2</a:t>
            </a:r>
            <a:r>
              <a:rPr lang="ru-RU" dirty="0" smtClean="0"/>
              <a:t> имеет вид х ПЧ у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Пример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Цепочка ааАВвв получается из а</a:t>
            </a:r>
            <a:r>
              <a:rPr lang="ru-RU" u="sng" dirty="0" smtClean="0">
                <a:solidFill>
                  <a:schemeClr val="bg1"/>
                </a:solidFill>
              </a:rPr>
              <a:t>АВ</a:t>
            </a:r>
            <a:r>
              <a:rPr lang="ru-RU" dirty="0" smtClean="0">
                <a:solidFill>
                  <a:schemeClr val="bg1"/>
                </a:solidFill>
              </a:rPr>
              <a:t>в применением правила </a:t>
            </a:r>
            <a:r>
              <a:rPr lang="ru-RU" u="sng" dirty="0" smtClean="0">
                <a:solidFill>
                  <a:schemeClr val="bg1"/>
                </a:solidFill>
              </a:rPr>
              <a:t>АВ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 </a:t>
            </a:r>
            <a:r>
              <a:rPr lang="ru-RU" dirty="0" smtClean="0">
                <a:solidFill>
                  <a:schemeClr val="bg1"/>
                </a:solidFill>
              </a:rPr>
              <a:t>аАВв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1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правил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Цепочка Ц</a:t>
            </a:r>
            <a:r>
              <a:rPr lang="ru-RU" baseline="-25000" dirty="0" smtClean="0"/>
              <a:t>2</a:t>
            </a:r>
            <a:r>
              <a:rPr lang="ru-RU" dirty="0" smtClean="0"/>
              <a:t> получается из цепочки Ц</a:t>
            </a:r>
            <a:r>
              <a:rPr lang="ru-RU" baseline="-25000" dirty="0" smtClean="0"/>
              <a:t>1</a:t>
            </a:r>
            <a:r>
              <a:rPr lang="ru-RU" dirty="0" smtClean="0"/>
              <a:t> применением правила ЛЧ </a:t>
            </a:r>
            <a:r>
              <a:rPr lang="en-US" dirty="0" smtClean="0"/>
              <a:t>--&gt;</a:t>
            </a:r>
            <a:r>
              <a:rPr lang="ru-RU" dirty="0" smtClean="0"/>
              <a:t> ПЧ, если Ц</a:t>
            </a:r>
            <a:r>
              <a:rPr lang="ru-RU" baseline="-25000" dirty="0" smtClean="0"/>
              <a:t>1</a:t>
            </a:r>
            <a:r>
              <a:rPr lang="ru-RU" dirty="0" smtClean="0"/>
              <a:t> имеет вид х ЛЧ у, а Ц</a:t>
            </a:r>
            <a:r>
              <a:rPr lang="ru-RU" baseline="-25000" dirty="0" smtClean="0"/>
              <a:t>2</a:t>
            </a:r>
            <a:r>
              <a:rPr lang="ru-RU" dirty="0" smtClean="0"/>
              <a:t> имеет вид х ПЧ у</a:t>
            </a:r>
          </a:p>
          <a:p>
            <a:endParaRPr lang="ru-RU" dirty="0" smtClean="0"/>
          </a:p>
          <a:p>
            <a:r>
              <a:rPr lang="ru-RU" dirty="0" smtClean="0"/>
              <a:t>Пример</a:t>
            </a:r>
          </a:p>
          <a:p>
            <a:pPr lvl="1"/>
            <a:r>
              <a:rPr lang="ru-RU" dirty="0" smtClean="0"/>
              <a:t>Цепочка ааАВвв получается из аАВв применением правила АВ </a:t>
            </a:r>
            <a:r>
              <a:rPr lang="en-US" dirty="0" smtClean="0"/>
              <a:t>--&gt; </a:t>
            </a:r>
            <a:r>
              <a:rPr lang="ru-RU" dirty="0" smtClean="0"/>
              <a:t>аАВв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14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правил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Цепочка Ц</a:t>
            </a:r>
            <a:r>
              <a:rPr lang="ru-RU" baseline="-25000" dirty="0" smtClean="0"/>
              <a:t>2</a:t>
            </a:r>
            <a:r>
              <a:rPr lang="ru-RU" dirty="0" smtClean="0"/>
              <a:t> получается из цепочки Ц</a:t>
            </a:r>
            <a:r>
              <a:rPr lang="ru-RU" baseline="-25000" dirty="0" smtClean="0"/>
              <a:t>1</a:t>
            </a:r>
            <a:r>
              <a:rPr lang="ru-RU" dirty="0" smtClean="0"/>
              <a:t> применением правила ЛЧ </a:t>
            </a:r>
            <a:r>
              <a:rPr lang="en-US" dirty="0" smtClean="0"/>
              <a:t>--&gt;</a:t>
            </a:r>
            <a:r>
              <a:rPr lang="ru-RU" dirty="0" smtClean="0"/>
              <a:t> ПЧ, если Ц</a:t>
            </a:r>
            <a:r>
              <a:rPr lang="ru-RU" baseline="-25000" dirty="0" smtClean="0"/>
              <a:t>1</a:t>
            </a:r>
            <a:r>
              <a:rPr lang="ru-RU" dirty="0" smtClean="0"/>
              <a:t> имеет вид х ЛЧ у, а Ц</a:t>
            </a:r>
            <a:r>
              <a:rPr lang="ru-RU" baseline="-25000" dirty="0" smtClean="0"/>
              <a:t>2</a:t>
            </a:r>
            <a:r>
              <a:rPr lang="ru-RU" dirty="0" smtClean="0"/>
              <a:t> имеет вид х ПЧ у</a:t>
            </a:r>
          </a:p>
          <a:p>
            <a:endParaRPr lang="ru-RU" dirty="0" smtClean="0"/>
          </a:p>
          <a:p>
            <a:r>
              <a:rPr lang="ru-RU" dirty="0" smtClean="0"/>
              <a:t>Пример</a:t>
            </a:r>
          </a:p>
          <a:p>
            <a:pPr lvl="1"/>
            <a:r>
              <a:rPr lang="ru-RU" dirty="0" smtClean="0"/>
              <a:t>Цепочка а</a:t>
            </a:r>
            <a:r>
              <a:rPr lang="ru-RU" dirty="0" smtClean="0">
                <a:solidFill>
                  <a:srgbClr val="00B050"/>
                </a:solidFill>
              </a:rPr>
              <a:t>аАВв</a:t>
            </a:r>
            <a:r>
              <a:rPr lang="ru-RU" dirty="0" smtClean="0"/>
              <a:t>в получается из а</a:t>
            </a:r>
            <a:r>
              <a:rPr lang="ru-RU" u="sng" dirty="0" smtClean="0"/>
              <a:t>АВ</a:t>
            </a:r>
            <a:r>
              <a:rPr lang="ru-RU" dirty="0" smtClean="0"/>
              <a:t>в применением правила </a:t>
            </a:r>
            <a:r>
              <a:rPr lang="ru-RU" u="sng" dirty="0" smtClean="0"/>
              <a:t>АВ</a:t>
            </a:r>
            <a:r>
              <a:rPr lang="ru-RU" dirty="0" smtClean="0"/>
              <a:t> </a:t>
            </a:r>
            <a:r>
              <a:rPr lang="en-US" dirty="0" smtClean="0"/>
              <a:t>--&gt; </a:t>
            </a:r>
            <a:r>
              <a:rPr lang="ru-RU" dirty="0" smtClean="0">
                <a:solidFill>
                  <a:srgbClr val="00B050"/>
                </a:solidFill>
              </a:rPr>
              <a:t>аАВв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</a:t>
            </a:r>
            <a:r>
              <a:rPr lang="ru-RU" dirty="0" smtClean="0"/>
              <a:t>и </a:t>
            </a:r>
            <a:r>
              <a:rPr lang="ru-RU" dirty="0"/>
              <a:t>описываемый язык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Вывод цепочки </a:t>
            </a:r>
            <a:r>
              <a:rPr lang="ru-RU" dirty="0" smtClean="0">
                <a:solidFill>
                  <a:schemeClr val="bg1"/>
                </a:solidFill>
              </a:rPr>
              <a:t>Ц</a:t>
            </a:r>
            <a:r>
              <a:rPr lang="en-US" dirty="0" smtClean="0">
                <a:solidFill>
                  <a:schemeClr val="bg1"/>
                </a:solidFill>
              </a:rPr>
              <a:t>'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из цепочки </a:t>
            </a:r>
            <a:r>
              <a:rPr lang="ru-RU" dirty="0" smtClean="0">
                <a:solidFill>
                  <a:schemeClr val="bg1"/>
                </a:solidFill>
              </a:rPr>
              <a:t>Ц </a:t>
            </a:r>
            <a:r>
              <a:rPr lang="ru-RU" dirty="0" smtClean="0">
                <a:solidFill>
                  <a:schemeClr val="bg1"/>
                </a:solidFill>
              </a:rPr>
              <a:t>– это последовательность цепочек </a:t>
            </a:r>
            <a:r>
              <a:rPr lang="ru-RU" dirty="0" smtClean="0">
                <a:solidFill>
                  <a:schemeClr val="bg1"/>
                </a:solidFill>
              </a:rPr>
              <a:t>Ц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ru-RU" dirty="0" smtClean="0">
                <a:solidFill>
                  <a:schemeClr val="bg1"/>
                </a:solidFill>
              </a:rPr>
              <a:t>Ц</a:t>
            </a:r>
            <a:r>
              <a:rPr lang="ru-RU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Ц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..., </a:t>
            </a:r>
            <a:r>
              <a:rPr lang="ru-RU" dirty="0" smtClean="0">
                <a:solidFill>
                  <a:schemeClr val="bg1"/>
                </a:solidFill>
              </a:rPr>
              <a:t>Ц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где каждая </a:t>
            </a:r>
            <a:r>
              <a:rPr lang="ru-RU" dirty="0">
                <a:solidFill>
                  <a:schemeClr val="bg1"/>
                </a:solidFill>
              </a:rPr>
              <a:t>цепочка </a:t>
            </a:r>
            <a:r>
              <a:rPr lang="ru-RU" dirty="0" smtClean="0">
                <a:solidFill>
                  <a:schemeClr val="bg1"/>
                </a:solidFill>
              </a:rPr>
              <a:t>Ц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получена </a:t>
            </a:r>
            <a:r>
              <a:rPr lang="ru-RU" dirty="0" smtClean="0">
                <a:solidFill>
                  <a:schemeClr val="bg1"/>
                </a:solidFill>
              </a:rPr>
              <a:t>из </a:t>
            </a:r>
            <a:r>
              <a:rPr lang="ru-RU" dirty="0" smtClean="0">
                <a:solidFill>
                  <a:schemeClr val="bg1"/>
                </a:solidFill>
              </a:rPr>
              <a:t>цепочки Ц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путём </a:t>
            </a:r>
            <a:r>
              <a:rPr lang="ru-RU" dirty="0" smtClean="0">
                <a:solidFill>
                  <a:schemeClr val="bg1"/>
                </a:solidFill>
              </a:rPr>
              <a:t>применени</a:t>
            </a:r>
            <a:r>
              <a:rPr lang="ru-RU" dirty="0">
                <a:solidFill>
                  <a:schemeClr val="bg1"/>
                </a:solidFill>
              </a:rPr>
              <a:t>я</a:t>
            </a:r>
            <a:r>
              <a:rPr lang="ru-RU" dirty="0" smtClean="0">
                <a:solidFill>
                  <a:schemeClr val="bg1"/>
                </a:solidFill>
              </a:rPr>
              <a:t> одного из правил грамматики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Выбор правил и выбор места их применения никак не ограничены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Г</a:t>
            </a:r>
            <a:r>
              <a:rPr lang="ru-RU" dirty="0" smtClean="0">
                <a:solidFill>
                  <a:schemeClr val="bg1"/>
                </a:solidFill>
              </a:rPr>
              <a:t>рамматика </a:t>
            </a:r>
            <a:r>
              <a:rPr lang="ru-RU" dirty="0" smtClean="0">
                <a:solidFill>
                  <a:schemeClr val="bg1"/>
                </a:solidFill>
              </a:rPr>
              <a:t>не задает порядок </a:t>
            </a:r>
            <a:r>
              <a:rPr lang="ru-RU" dirty="0" smtClean="0">
                <a:solidFill>
                  <a:schemeClr val="bg1"/>
                </a:solidFill>
              </a:rPr>
              <a:t>и способ применения </a:t>
            </a:r>
            <a:r>
              <a:rPr lang="ru-RU" dirty="0" smtClean="0">
                <a:solidFill>
                  <a:schemeClr val="bg1"/>
                </a:solidFill>
              </a:rPr>
              <a:t>правил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Цепочка Ц</a:t>
            </a:r>
            <a:r>
              <a:rPr lang="en-US" dirty="0" smtClean="0">
                <a:solidFill>
                  <a:schemeClr val="bg1"/>
                </a:solidFill>
              </a:rPr>
              <a:t>'</a:t>
            </a:r>
            <a:r>
              <a:rPr lang="ru-RU" dirty="0" smtClean="0">
                <a:solidFill>
                  <a:schemeClr val="bg1"/>
                </a:solidFill>
              </a:rPr>
              <a:t> выводима из </a:t>
            </a:r>
            <a:r>
              <a:rPr lang="ru-RU" dirty="0">
                <a:solidFill>
                  <a:schemeClr val="bg1"/>
                </a:solidFill>
              </a:rPr>
              <a:t>цепочки </a:t>
            </a:r>
            <a:r>
              <a:rPr lang="ru-RU" dirty="0" smtClean="0">
                <a:solidFill>
                  <a:schemeClr val="bg1"/>
                </a:solidFill>
              </a:rPr>
              <a:t>Ц, если существует вывод Ц</a:t>
            </a:r>
            <a:r>
              <a:rPr lang="en-US" dirty="0" smtClean="0">
                <a:solidFill>
                  <a:schemeClr val="bg1"/>
                </a:solidFill>
              </a:rPr>
              <a:t>'</a:t>
            </a:r>
            <a:r>
              <a:rPr lang="ru-RU" dirty="0" smtClean="0">
                <a:solidFill>
                  <a:schemeClr val="bg1"/>
                </a:solidFill>
              </a:rPr>
              <a:t> из Ц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обозначаем </a:t>
            </a:r>
            <a:r>
              <a:rPr lang="ru-RU" dirty="0" smtClean="0">
                <a:solidFill>
                  <a:schemeClr val="bg1"/>
                </a:solidFill>
              </a:rPr>
              <a:t>Ц ==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Ц</a:t>
            </a:r>
            <a:r>
              <a:rPr lang="en-US" dirty="0" smtClean="0">
                <a:solidFill>
                  <a:schemeClr val="bg1"/>
                </a:solidFill>
              </a:rPr>
              <a:t>'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Язык, описываемый грамматикой, – это множество цепочек терминальных символов, выводимых из цепочки, состоящей из стартового символа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0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и описываемый язык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Вывод цепочки </a:t>
            </a:r>
            <a:r>
              <a:rPr lang="ru-RU" dirty="0" smtClean="0"/>
              <a:t>Ц</a:t>
            </a:r>
            <a:r>
              <a:rPr lang="en-US" dirty="0" smtClean="0"/>
              <a:t>'</a:t>
            </a:r>
            <a:r>
              <a:rPr lang="ru-RU" dirty="0" smtClean="0"/>
              <a:t> </a:t>
            </a:r>
            <a:r>
              <a:rPr lang="ru-RU" dirty="0" smtClean="0"/>
              <a:t>из цепочки </a:t>
            </a:r>
            <a:r>
              <a:rPr lang="ru-RU" dirty="0" smtClean="0"/>
              <a:t>Ц </a:t>
            </a:r>
            <a:r>
              <a:rPr lang="ru-RU" dirty="0" smtClean="0"/>
              <a:t>– это последовательность цепочек </a:t>
            </a:r>
            <a:r>
              <a:rPr lang="ru-RU" dirty="0" smtClean="0"/>
              <a:t>Ц</a:t>
            </a:r>
            <a:r>
              <a:rPr lang="en-US" dirty="0" smtClean="0"/>
              <a:t> = </a:t>
            </a:r>
            <a:r>
              <a:rPr lang="ru-RU" dirty="0" smtClean="0"/>
              <a:t>Ц</a:t>
            </a:r>
            <a:r>
              <a:rPr lang="ru-RU" baseline="-25000" dirty="0" smtClean="0"/>
              <a:t>1</a:t>
            </a:r>
            <a:r>
              <a:rPr lang="ru-RU" dirty="0" smtClean="0"/>
              <a:t>, </a:t>
            </a:r>
            <a:r>
              <a:rPr lang="ru-RU" dirty="0" smtClean="0"/>
              <a:t>Ц</a:t>
            </a:r>
            <a:r>
              <a:rPr lang="ru-RU" baseline="-25000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..., </a:t>
            </a:r>
            <a:r>
              <a:rPr lang="ru-RU" dirty="0" smtClean="0"/>
              <a:t>Ц</a:t>
            </a:r>
            <a:r>
              <a:rPr lang="en-US" dirty="0"/>
              <a:t>'</a:t>
            </a:r>
            <a:r>
              <a:rPr lang="ru-RU" dirty="0" smtClean="0"/>
              <a:t>, </a:t>
            </a:r>
            <a:r>
              <a:rPr lang="ru-RU" dirty="0" smtClean="0"/>
              <a:t>где каждая </a:t>
            </a:r>
            <a:r>
              <a:rPr lang="ru-RU" dirty="0"/>
              <a:t>цепочка </a:t>
            </a:r>
            <a:r>
              <a:rPr lang="ru-RU" dirty="0" smtClean="0"/>
              <a:t>Ц</a:t>
            </a:r>
            <a:r>
              <a:rPr lang="en-US" baseline="-25000" dirty="0" smtClean="0"/>
              <a:t>i+1</a:t>
            </a:r>
            <a:r>
              <a:rPr lang="en-US" dirty="0" smtClean="0"/>
              <a:t> </a:t>
            </a:r>
            <a:r>
              <a:rPr lang="ru-RU" dirty="0" smtClean="0"/>
              <a:t>получена </a:t>
            </a:r>
            <a:r>
              <a:rPr lang="ru-RU" dirty="0" smtClean="0"/>
              <a:t>из </a:t>
            </a:r>
            <a:r>
              <a:rPr lang="ru-RU" dirty="0" smtClean="0"/>
              <a:t>цепочки Ц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путём </a:t>
            </a:r>
            <a:r>
              <a:rPr lang="ru-RU" dirty="0" smtClean="0"/>
              <a:t>применени</a:t>
            </a:r>
            <a:r>
              <a:rPr lang="ru-RU" dirty="0"/>
              <a:t>я</a:t>
            </a:r>
            <a:r>
              <a:rPr lang="ru-RU" dirty="0" smtClean="0"/>
              <a:t> одного из правил грамматики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Выбор правил и выбор места их применения никак не ограничены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Г</a:t>
            </a:r>
            <a:r>
              <a:rPr lang="ru-RU" dirty="0" smtClean="0">
                <a:solidFill>
                  <a:schemeClr val="bg1"/>
                </a:solidFill>
              </a:rPr>
              <a:t>рамматика </a:t>
            </a:r>
            <a:r>
              <a:rPr lang="ru-RU" dirty="0" smtClean="0">
                <a:solidFill>
                  <a:schemeClr val="bg1"/>
                </a:solidFill>
              </a:rPr>
              <a:t>не задает порядок </a:t>
            </a:r>
            <a:r>
              <a:rPr lang="ru-RU" dirty="0" smtClean="0">
                <a:solidFill>
                  <a:schemeClr val="bg1"/>
                </a:solidFill>
              </a:rPr>
              <a:t>и способ применения </a:t>
            </a:r>
            <a:r>
              <a:rPr lang="ru-RU" dirty="0" smtClean="0">
                <a:solidFill>
                  <a:schemeClr val="bg1"/>
                </a:solidFill>
              </a:rPr>
              <a:t>правил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Цепочка Ц</a:t>
            </a:r>
            <a:r>
              <a:rPr lang="en-US" dirty="0" smtClean="0">
                <a:solidFill>
                  <a:schemeClr val="bg1"/>
                </a:solidFill>
              </a:rPr>
              <a:t>'</a:t>
            </a:r>
            <a:r>
              <a:rPr lang="ru-RU" dirty="0" smtClean="0">
                <a:solidFill>
                  <a:schemeClr val="bg1"/>
                </a:solidFill>
              </a:rPr>
              <a:t> выводима из </a:t>
            </a:r>
            <a:r>
              <a:rPr lang="ru-RU" dirty="0">
                <a:solidFill>
                  <a:schemeClr val="bg1"/>
                </a:solidFill>
              </a:rPr>
              <a:t>цепочки </a:t>
            </a:r>
            <a:r>
              <a:rPr lang="ru-RU" dirty="0" smtClean="0">
                <a:solidFill>
                  <a:schemeClr val="bg1"/>
                </a:solidFill>
              </a:rPr>
              <a:t>Ц, если существует вывод Ц</a:t>
            </a:r>
            <a:r>
              <a:rPr lang="en-US" dirty="0" smtClean="0">
                <a:solidFill>
                  <a:schemeClr val="bg1"/>
                </a:solidFill>
              </a:rPr>
              <a:t>'</a:t>
            </a:r>
            <a:r>
              <a:rPr lang="ru-RU" dirty="0" smtClean="0">
                <a:solidFill>
                  <a:schemeClr val="bg1"/>
                </a:solidFill>
              </a:rPr>
              <a:t> из Ц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обозначаем </a:t>
            </a:r>
            <a:r>
              <a:rPr lang="ru-RU" dirty="0" smtClean="0">
                <a:solidFill>
                  <a:schemeClr val="bg1"/>
                </a:solidFill>
              </a:rPr>
              <a:t>Ц ==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Ц</a:t>
            </a:r>
            <a:r>
              <a:rPr lang="en-US" dirty="0" smtClean="0">
                <a:solidFill>
                  <a:schemeClr val="bg1"/>
                </a:solidFill>
              </a:rPr>
              <a:t>'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Язык, описываемый грамматикой, – это множество цепочек терминальных символов, выводимых из цепочки, состоящей из стартового символа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1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</a:t>
            </a:r>
            <a:r>
              <a:rPr lang="ru-RU" dirty="0" smtClean="0"/>
              <a:t>и </a:t>
            </a:r>
            <a:r>
              <a:rPr lang="ru-RU" dirty="0"/>
              <a:t>описываемый язык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Вывод цепочки </a:t>
            </a:r>
            <a:r>
              <a:rPr lang="ru-RU" dirty="0" smtClean="0"/>
              <a:t>Ц</a:t>
            </a:r>
            <a:r>
              <a:rPr lang="en-US" dirty="0" smtClean="0"/>
              <a:t>'</a:t>
            </a:r>
            <a:r>
              <a:rPr lang="ru-RU" dirty="0" smtClean="0"/>
              <a:t> </a:t>
            </a:r>
            <a:r>
              <a:rPr lang="ru-RU" dirty="0" smtClean="0"/>
              <a:t>из цепочки </a:t>
            </a:r>
            <a:r>
              <a:rPr lang="ru-RU" dirty="0" smtClean="0"/>
              <a:t>Ц </a:t>
            </a:r>
            <a:r>
              <a:rPr lang="ru-RU" dirty="0" smtClean="0"/>
              <a:t>– это последовательность цепочек </a:t>
            </a:r>
            <a:r>
              <a:rPr lang="ru-RU" dirty="0" smtClean="0"/>
              <a:t>Ц</a:t>
            </a:r>
            <a:r>
              <a:rPr lang="en-US" dirty="0" smtClean="0"/>
              <a:t> = </a:t>
            </a:r>
            <a:r>
              <a:rPr lang="ru-RU" dirty="0" smtClean="0"/>
              <a:t>Ц</a:t>
            </a:r>
            <a:r>
              <a:rPr lang="ru-RU" baseline="-25000" dirty="0" smtClean="0"/>
              <a:t>1</a:t>
            </a:r>
            <a:r>
              <a:rPr lang="ru-RU" dirty="0" smtClean="0"/>
              <a:t>, </a:t>
            </a:r>
            <a:r>
              <a:rPr lang="ru-RU" dirty="0" smtClean="0"/>
              <a:t>Ц</a:t>
            </a:r>
            <a:r>
              <a:rPr lang="ru-RU" baseline="-25000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..., </a:t>
            </a:r>
            <a:r>
              <a:rPr lang="ru-RU" dirty="0" smtClean="0"/>
              <a:t>Ц</a:t>
            </a:r>
            <a:r>
              <a:rPr lang="en-US" dirty="0"/>
              <a:t>'</a:t>
            </a:r>
            <a:r>
              <a:rPr lang="ru-RU" dirty="0" smtClean="0"/>
              <a:t>, </a:t>
            </a:r>
            <a:r>
              <a:rPr lang="ru-RU" dirty="0" smtClean="0"/>
              <a:t>где каждая </a:t>
            </a:r>
            <a:r>
              <a:rPr lang="ru-RU" dirty="0"/>
              <a:t>цепочка </a:t>
            </a:r>
            <a:r>
              <a:rPr lang="ru-RU" dirty="0" smtClean="0"/>
              <a:t>Ц</a:t>
            </a:r>
            <a:r>
              <a:rPr lang="en-US" baseline="-25000" dirty="0" smtClean="0"/>
              <a:t>i+1</a:t>
            </a:r>
            <a:r>
              <a:rPr lang="en-US" dirty="0" smtClean="0"/>
              <a:t> </a:t>
            </a:r>
            <a:r>
              <a:rPr lang="ru-RU" dirty="0" smtClean="0"/>
              <a:t>получена </a:t>
            </a:r>
            <a:r>
              <a:rPr lang="ru-RU" dirty="0" smtClean="0"/>
              <a:t>из </a:t>
            </a:r>
            <a:r>
              <a:rPr lang="ru-RU" dirty="0" smtClean="0"/>
              <a:t>цепочки Ц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путём </a:t>
            </a:r>
            <a:r>
              <a:rPr lang="ru-RU" dirty="0" smtClean="0"/>
              <a:t>применени</a:t>
            </a:r>
            <a:r>
              <a:rPr lang="ru-RU" dirty="0"/>
              <a:t>я</a:t>
            </a:r>
            <a:r>
              <a:rPr lang="ru-RU" dirty="0" smtClean="0"/>
              <a:t> одного из правил грамматики</a:t>
            </a:r>
          </a:p>
          <a:p>
            <a:pPr lvl="1"/>
            <a:r>
              <a:rPr lang="ru-RU" dirty="0" smtClean="0"/>
              <a:t>Выбор правил и выбор места их применения никак не ограничены</a:t>
            </a:r>
          </a:p>
          <a:p>
            <a:pPr lvl="2"/>
            <a:r>
              <a:rPr lang="ru-RU" dirty="0"/>
              <a:t>Г</a:t>
            </a:r>
            <a:r>
              <a:rPr lang="ru-RU" dirty="0" smtClean="0"/>
              <a:t>рамматика </a:t>
            </a:r>
            <a:r>
              <a:rPr lang="ru-RU" dirty="0" smtClean="0"/>
              <a:t>не задает порядок </a:t>
            </a:r>
            <a:r>
              <a:rPr lang="ru-RU" dirty="0" smtClean="0"/>
              <a:t>и способ применения </a:t>
            </a:r>
            <a:r>
              <a:rPr lang="ru-RU" dirty="0" smtClean="0"/>
              <a:t>правил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Цепочка Ц</a:t>
            </a:r>
            <a:r>
              <a:rPr lang="en-US" dirty="0" smtClean="0">
                <a:solidFill>
                  <a:schemeClr val="bg1"/>
                </a:solidFill>
              </a:rPr>
              <a:t>'</a:t>
            </a:r>
            <a:r>
              <a:rPr lang="ru-RU" dirty="0" smtClean="0">
                <a:solidFill>
                  <a:schemeClr val="bg1"/>
                </a:solidFill>
              </a:rPr>
              <a:t> выводима из </a:t>
            </a:r>
            <a:r>
              <a:rPr lang="ru-RU" dirty="0">
                <a:solidFill>
                  <a:schemeClr val="bg1"/>
                </a:solidFill>
              </a:rPr>
              <a:t>цепочки </a:t>
            </a:r>
            <a:r>
              <a:rPr lang="ru-RU" dirty="0" smtClean="0">
                <a:solidFill>
                  <a:schemeClr val="bg1"/>
                </a:solidFill>
              </a:rPr>
              <a:t>Ц, если существует вывод Ц</a:t>
            </a:r>
            <a:r>
              <a:rPr lang="en-US" dirty="0" smtClean="0">
                <a:solidFill>
                  <a:schemeClr val="bg1"/>
                </a:solidFill>
              </a:rPr>
              <a:t>'</a:t>
            </a:r>
            <a:r>
              <a:rPr lang="ru-RU" dirty="0" smtClean="0">
                <a:solidFill>
                  <a:schemeClr val="bg1"/>
                </a:solidFill>
              </a:rPr>
              <a:t> из Ц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обозначаем </a:t>
            </a:r>
            <a:r>
              <a:rPr lang="ru-RU" dirty="0" smtClean="0">
                <a:solidFill>
                  <a:schemeClr val="bg1"/>
                </a:solidFill>
              </a:rPr>
              <a:t>Ц ==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Ц</a:t>
            </a:r>
            <a:r>
              <a:rPr lang="en-US" dirty="0" smtClean="0">
                <a:solidFill>
                  <a:schemeClr val="bg1"/>
                </a:solidFill>
              </a:rPr>
              <a:t>'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Язык, описываемый грамматикой, – это множество цепочек терминальных символов, выводимых из цепочки, состоящей из стартового символа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2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Зачем </a:t>
            </a:r>
            <a:r>
              <a:rPr lang="ru-RU" dirty="0" smtClean="0"/>
              <a:t>описывать </a:t>
            </a:r>
            <a:r>
              <a:rPr lang="ru-RU" dirty="0" smtClean="0"/>
              <a:t>формальные языки?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Автоматизация разработки компиляторов </a:t>
            </a:r>
          </a:p>
          <a:p>
            <a:pPr lvl="1"/>
            <a:r>
              <a:rPr lang="ru-RU" dirty="0" smtClean="0"/>
              <a:t>Фортран, 1954, Джон Бэкус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Алгол, 1958-1960, Петер Наур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Backus </a:t>
            </a:r>
            <a:r>
              <a:rPr lang="en-US" dirty="0">
                <a:solidFill>
                  <a:schemeClr val="bg1"/>
                </a:solidFill>
              </a:rPr>
              <a:t>Normal </a:t>
            </a:r>
            <a:r>
              <a:rPr lang="en-US" dirty="0" smtClean="0">
                <a:solidFill>
                  <a:schemeClr val="bg1"/>
                </a:solidFill>
              </a:rPr>
              <a:t>Form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Backus-Naur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Form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Peternaur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684" y="2734842"/>
            <a:ext cx="2552476" cy="340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5026"/>
          <a:stretch/>
        </p:blipFill>
        <p:spPr bwMode="auto">
          <a:xfrm>
            <a:off x="6197600" y="1600201"/>
            <a:ext cx="2584930" cy="334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6840" y="5048946"/>
            <a:ext cx="258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John Backus</a:t>
            </a:r>
            <a:r>
              <a:rPr lang="ru-RU" sz="1600" dirty="0"/>
              <a:t>, </a:t>
            </a:r>
            <a:r>
              <a:rPr lang="ru-RU" sz="1600" dirty="0" smtClean="0"/>
              <a:t>1924-2007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en.wikipedia.org/wiki/John_Backus</a:t>
            </a:r>
            <a:endParaRPr lang="en-US" sz="1600" dirty="0" smtClean="0"/>
          </a:p>
          <a:p>
            <a:r>
              <a:rPr lang="ru-RU" sz="1600" dirty="0" smtClean="0"/>
              <a:t>Премия Тьюринга 1977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038362" y="1605297"/>
            <a:ext cx="2552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Peter </a:t>
            </a:r>
            <a:r>
              <a:rPr lang="en-US" sz="1600" dirty="0" err="1" smtClean="0"/>
              <a:t>Naur</a:t>
            </a:r>
            <a:r>
              <a:rPr lang="ru-RU" sz="1600" dirty="0" smtClean="0"/>
              <a:t>, 192</a:t>
            </a:r>
            <a:r>
              <a:rPr lang="en-US" sz="1600" dirty="0" smtClean="0"/>
              <a:t>8</a:t>
            </a:r>
            <a:r>
              <a:rPr lang="ru-RU" sz="1600" dirty="0" smtClean="0"/>
              <a:t>-20</a:t>
            </a:r>
            <a:r>
              <a:rPr lang="en-US" sz="1600" dirty="0" smtClean="0"/>
              <a:t>16</a:t>
            </a:r>
          </a:p>
          <a:p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en.wikipedia.org/wiki/Peter_Naur</a:t>
            </a:r>
            <a:endParaRPr lang="en-US" sz="1600" dirty="0" smtClean="0"/>
          </a:p>
          <a:p>
            <a:r>
              <a:rPr lang="ru-RU" sz="1600" dirty="0" smtClean="0"/>
              <a:t>Премия Тьюринга </a:t>
            </a:r>
            <a:r>
              <a:rPr lang="en-US" sz="1600" dirty="0" smtClean="0"/>
              <a:t>2005</a:t>
            </a:r>
            <a:endParaRPr lang="ru-RU" sz="1600" dirty="0"/>
          </a:p>
        </p:txBody>
      </p:sp>
      <p:sp>
        <p:nvSpPr>
          <p:cNvPr id="9" name="Rectangle 8"/>
          <p:cNvSpPr/>
          <p:nvPr/>
        </p:nvSpPr>
        <p:spPr>
          <a:xfrm>
            <a:off x="8944210" y="1417638"/>
            <a:ext cx="2840422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</a:t>
            </a:r>
            <a:r>
              <a:rPr lang="ru-RU" dirty="0" smtClean="0"/>
              <a:t>и </a:t>
            </a:r>
            <a:r>
              <a:rPr lang="ru-RU" dirty="0"/>
              <a:t>описываемый язык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Вывод цепочки </a:t>
            </a:r>
            <a:r>
              <a:rPr lang="ru-RU" dirty="0" smtClean="0"/>
              <a:t>Ц</a:t>
            </a:r>
            <a:r>
              <a:rPr lang="en-US" dirty="0" smtClean="0"/>
              <a:t>'</a:t>
            </a:r>
            <a:r>
              <a:rPr lang="ru-RU" dirty="0" smtClean="0"/>
              <a:t> </a:t>
            </a:r>
            <a:r>
              <a:rPr lang="ru-RU" dirty="0" smtClean="0"/>
              <a:t>из цепочки </a:t>
            </a:r>
            <a:r>
              <a:rPr lang="ru-RU" dirty="0" smtClean="0"/>
              <a:t>Ц </a:t>
            </a:r>
            <a:r>
              <a:rPr lang="ru-RU" dirty="0" smtClean="0"/>
              <a:t>– это последовательность цепочек </a:t>
            </a:r>
            <a:r>
              <a:rPr lang="ru-RU" dirty="0" smtClean="0"/>
              <a:t>Ц</a:t>
            </a:r>
            <a:r>
              <a:rPr lang="en-US" dirty="0" smtClean="0"/>
              <a:t> = </a:t>
            </a:r>
            <a:r>
              <a:rPr lang="ru-RU" dirty="0" smtClean="0"/>
              <a:t>Ц</a:t>
            </a:r>
            <a:r>
              <a:rPr lang="ru-RU" baseline="-25000" dirty="0" smtClean="0"/>
              <a:t>1</a:t>
            </a:r>
            <a:r>
              <a:rPr lang="ru-RU" dirty="0" smtClean="0"/>
              <a:t>, </a:t>
            </a:r>
            <a:r>
              <a:rPr lang="ru-RU" dirty="0" smtClean="0"/>
              <a:t>Ц</a:t>
            </a:r>
            <a:r>
              <a:rPr lang="ru-RU" baseline="-25000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..., </a:t>
            </a:r>
            <a:r>
              <a:rPr lang="ru-RU" dirty="0" smtClean="0"/>
              <a:t>Ц</a:t>
            </a:r>
            <a:r>
              <a:rPr lang="en-US" dirty="0"/>
              <a:t>'</a:t>
            </a:r>
            <a:r>
              <a:rPr lang="ru-RU" dirty="0" smtClean="0"/>
              <a:t>, </a:t>
            </a:r>
            <a:r>
              <a:rPr lang="ru-RU" dirty="0" smtClean="0"/>
              <a:t>где каждая </a:t>
            </a:r>
            <a:r>
              <a:rPr lang="ru-RU" dirty="0"/>
              <a:t>цепочка </a:t>
            </a:r>
            <a:r>
              <a:rPr lang="ru-RU" dirty="0" smtClean="0"/>
              <a:t>Ц</a:t>
            </a:r>
            <a:r>
              <a:rPr lang="en-US" baseline="-25000" dirty="0" smtClean="0"/>
              <a:t>i+1</a:t>
            </a:r>
            <a:r>
              <a:rPr lang="en-US" dirty="0" smtClean="0"/>
              <a:t> </a:t>
            </a:r>
            <a:r>
              <a:rPr lang="ru-RU" dirty="0" smtClean="0"/>
              <a:t>получена </a:t>
            </a:r>
            <a:r>
              <a:rPr lang="ru-RU" dirty="0" smtClean="0"/>
              <a:t>из </a:t>
            </a:r>
            <a:r>
              <a:rPr lang="ru-RU" dirty="0" smtClean="0"/>
              <a:t>цепочки Ц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путём </a:t>
            </a:r>
            <a:r>
              <a:rPr lang="ru-RU" dirty="0" smtClean="0"/>
              <a:t>применени</a:t>
            </a:r>
            <a:r>
              <a:rPr lang="ru-RU" dirty="0"/>
              <a:t>я</a:t>
            </a:r>
            <a:r>
              <a:rPr lang="ru-RU" dirty="0" smtClean="0"/>
              <a:t> одного из правил грамматики</a:t>
            </a:r>
          </a:p>
          <a:p>
            <a:pPr lvl="1"/>
            <a:r>
              <a:rPr lang="ru-RU" dirty="0" smtClean="0"/>
              <a:t>Выбор правил и выбор места их применения никак не ограничены</a:t>
            </a:r>
          </a:p>
          <a:p>
            <a:pPr lvl="2"/>
            <a:r>
              <a:rPr lang="ru-RU" dirty="0"/>
              <a:t>Г</a:t>
            </a:r>
            <a:r>
              <a:rPr lang="ru-RU" dirty="0" smtClean="0"/>
              <a:t>рамматика </a:t>
            </a:r>
            <a:r>
              <a:rPr lang="ru-RU" dirty="0" smtClean="0"/>
              <a:t>не задает порядок </a:t>
            </a:r>
            <a:r>
              <a:rPr lang="ru-RU" dirty="0" smtClean="0"/>
              <a:t>и способ применения </a:t>
            </a:r>
            <a:r>
              <a:rPr lang="ru-RU" dirty="0" smtClean="0"/>
              <a:t>правил</a:t>
            </a:r>
          </a:p>
          <a:p>
            <a:endParaRPr lang="ru-RU" dirty="0" smtClean="0"/>
          </a:p>
          <a:p>
            <a:r>
              <a:rPr lang="ru-RU" dirty="0" smtClean="0"/>
              <a:t>Цепочка Ц</a:t>
            </a:r>
            <a:r>
              <a:rPr lang="en-US" dirty="0" smtClean="0"/>
              <a:t>'</a:t>
            </a:r>
            <a:r>
              <a:rPr lang="ru-RU" dirty="0" smtClean="0"/>
              <a:t> выводима из </a:t>
            </a:r>
            <a:r>
              <a:rPr lang="ru-RU" dirty="0"/>
              <a:t>цепочки </a:t>
            </a:r>
            <a:r>
              <a:rPr lang="ru-RU" dirty="0" smtClean="0"/>
              <a:t>Ц, если существует вывод Ц</a:t>
            </a:r>
            <a:r>
              <a:rPr lang="en-US" dirty="0" smtClean="0"/>
              <a:t>'</a:t>
            </a:r>
            <a:r>
              <a:rPr lang="ru-RU" dirty="0" smtClean="0"/>
              <a:t> из Ц</a:t>
            </a:r>
            <a:endParaRPr lang="ru-RU" baseline="-25000" dirty="0" smtClean="0"/>
          </a:p>
          <a:p>
            <a:pPr lvl="1"/>
            <a:r>
              <a:rPr lang="ru-RU" dirty="0"/>
              <a:t>обозначаем </a:t>
            </a:r>
            <a:r>
              <a:rPr lang="ru-RU" dirty="0" smtClean="0"/>
              <a:t>Ц ==</a:t>
            </a:r>
            <a:r>
              <a:rPr lang="en-US" dirty="0" smtClean="0"/>
              <a:t>&gt;</a:t>
            </a:r>
            <a:r>
              <a:rPr lang="ru-RU" dirty="0" smtClean="0"/>
              <a:t> Ц</a:t>
            </a:r>
            <a:r>
              <a:rPr lang="en-US" dirty="0" smtClean="0"/>
              <a:t>'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Язык, описываемый грамматикой, – это множество цепочек терминальных символов, выводимых из цепочки, состоящей из стартового символа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24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</a:t>
            </a:r>
            <a:r>
              <a:rPr lang="ru-RU" dirty="0" smtClean="0"/>
              <a:t>и </a:t>
            </a:r>
            <a:r>
              <a:rPr lang="ru-RU" dirty="0"/>
              <a:t>описываемый </a:t>
            </a:r>
            <a:r>
              <a:rPr lang="ru-RU" dirty="0" smtClean="0"/>
              <a:t>язык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Вывод цепочки </a:t>
            </a:r>
            <a:r>
              <a:rPr lang="ru-RU" dirty="0" smtClean="0"/>
              <a:t>Ц</a:t>
            </a:r>
            <a:r>
              <a:rPr lang="en-US" dirty="0" smtClean="0"/>
              <a:t>'</a:t>
            </a:r>
            <a:r>
              <a:rPr lang="ru-RU" dirty="0" smtClean="0"/>
              <a:t> </a:t>
            </a:r>
            <a:r>
              <a:rPr lang="ru-RU" dirty="0" smtClean="0"/>
              <a:t>из цепочки </a:t>
            </a:r>
            <a:r>
              <a:rPr lang="ru-RU" dirty="0" smtClean="0"/>
              <a:t>Ц </a:t>
            </a:r>
            <a:r>
              <a:rPr lang="ru-RU" dirty="0" smtClean="0"/>
              <a:t>– это последовательность цепочек </a:t>
            </a:r>
            <a:r>
              <a:rPr lang="ru-RU" dirty="0" smtClean="0"/>
              <a:t>Ц</a:t>
            </a:r>
            <a:r>
              <a:rPr lang="en-US" dirty="0" smtClean="0"/>
              <a:t> = </a:t>
            </a:r>
            <a:r>
              <a:rPr lang="ru-RU" dirty="0" smtClean="0"/>
              <a:t>Ц</a:t>
            </a:r>
            <a:r>
              <a:rPr lang="ru-RU" baseline="-25000" dirty="0" smtClean="0"/>
              <a:t>1</a:t>
            </a:r>
            <a:r>
              <a:rPr lang="ru-RU" dirty="0" smtClean="0"/>
              <a:t>, </a:t>
            </a:r>
            <a:r>
              <a:rPr lang="ru-RU" dirty="0" smtClean="0"/>
              <a:t>Ц</a:t>
            </a:r>
            <a:r>
              <a:rPr lang="ru-RU" baseline="-25000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..., </a:t>
            </a:r>
            <a:r>
              <a:rPr lang="ru-RU" dirty="0" smtClean="0"/>
              <a:t>Ц</a:t>
            </a:r>
            <a:r>
              <a:rPr lang="en-US" dirty="0"/>
              <a:t>'</a:t>
            </a:r>
            <a:r>
              <a:rPr lang="ru-RU" dirty="0" smtClean="0"/>
              <a:t>, </a:t>
            </a:r>
            <a:r>
              <a:rPr lang="ru-RU" dirty="0" smtClean="0"/>
              <a:t>где каждая </a:t>
            </a:r>
            <a:r>
              <a:rPr lang="ru-RU" dirty="0"/>
              <a:t>цепочка </a:t>
            </a:r>
            <a:r>
              <a:rPr lang="ru-RU" dirty="0" smtClean="0"/>
              <a:t>Ц</a:t>
            </a:r>
            <a:r>
              <a:rPr lang="en-US" baseline="-25000" dirty="0" smtClean="0"/>
              <a:t>i+1</a:t>
            </a:r>
            <a:r>
              <a:rPr lang="en-US" dirty="0" smtClean="0"/>
              <a:t> </a:t>
            </a:r>
            <a:r>
              <a:rPr lang="ru-RU" dirty="0" smtClean="0"/>
              <a:t>получена </a:t>
            </a:r>
            <a:r>
              <a:rPr lang="ru-RU" dirty="0" smtClean="0"/>
              <a:t>из </a:t>
            </a:r>
            <a:r>
              <a:rPr lang="ru-RU" dirty="0" smtClean="0"/>
              <a:t>цепочки Ц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путём </a:t>
            </a:r>
            <a:r>
              <a:rPr lang="ru-RU" dirty="0" smtClean="0"/>
              <a:t>применени</a:t>
            </a:r>
            <a:r>
              <a:rPr lang="ru-RU" dirty="0"/>
              <a:t>я</a:t>
            </a:r>
            <a:r>
              <a:rPr lang="ru-RU" dirty="0" smtClean="0"/>
              <a:t> одного из правил грамматики</a:t>
            </a:r>
          </a:p>
          <a:p>
            <a:pPr lvl="1"/>
            <a:r>
              <a:rPr lang="ru-RU" dirty="0" smtClean="0"/>
              <a:t>Выбор правил и выбор места их применения никак не ограничены</a:t>
            </a:r>
          </a:p>
          <a:p>
            <a:pPr lvl="2"/>
            <a:r>
              <a:rPr lang="ru-RU" dirty="0"/>
              <a:t>Г</a:t>
            </a:r>
            <a:r>
              <a:rPr lang="ru-RU" dirty="0" smtClean="0"/>
              <a:t>рамматика </a:t>
            </a:r>
            <a:r>
              <a:rPr lang="ru-RU" dirty="0" smtClean="0"/>
              <a:t>не задает порядок </a:t>
            </a:r>
            <a:r>
              <a:rPr lang="ru-RU" dirty="0" smtClean="0"/>
              <a:t>и способ применения </a:t>
            </a:r>
            <a:r>
              <a:rPr lang="ru-RU" dirty="0" smtClean="0"/>
              <a:t>правил</a:t>
            </a:r>
          </a:p>
          <a:p>
            <a:endParaRPr lang="ru-RU" dirty="0" smtClean="0"/>
          </a:p>
          <a:p>
            <a:r>
              <a:rPr lang="ru-RU" dirty="0" smtClean="0"/>
              <a:t>Цепочка Ц</a:t>
            </a:r>
            <a:r>
              <a:rPr lang="en-US" dirty="0" smtClean="0"/>
              <a:t>'</a:t>
            </a:r>
            <a:r>
              <a:rPr lang="ru-RU" dirty="0" smtClean="0"/>
              <a:t> выводима из </a:t>
            </a:r>
            <a:r>
              <a:rPr lang="ru-RU" dirty="0"/>
              <a:t>цепочки </a:t>
            </a:r>
            <a:r>
              <a:rPr lang="ru-RU" dirty="0" smtClean="0"/>
              <a:t>Ц, если существует вывод Ц</a:t>
            </a:r>
            <a:r>
              <a:rPr lang="en-US" dirty="0" smtClean="0"/>
              <a:t>'</a:t>
            </a:r>
            <a:r>
              <a:rPr lang="ru-RU" dirty="0" smtClean="0"/>
              <a:t> из Ц</a:t>
            </a:r>
            <a:endParaRPr lang="ru-RU" baseline="-25000" dirty="0" smtClean="0"/>
          </a:p>
          <a:p>
            <a:pPr lvl="1"/>
            <a:r>
              <a:rPr lang="ru-RU" dirty="0"/>
              <a:t>обозначаем </a:t>
            </a:r>
            <a:r>
              <a:rPr lang="ru-RU" dirty="0" smtClean="0"/>
              <a:t>Ц ==</a:t>
            </a:r>
            <a:r>
              <a:rPr lang="en-US" dirty="0" smtClean="0"/>
              <a:t>&gt;</a:t>
            </a:r>
            <a:r>
              <a:rPr lang="ru-RU" dirty="0" smtClean="0"/>
              <a:t> Ц</a:t>
            </a:r>
            <a:r>
              <a:rPr lang="en-US" dirty="0" smtClean="0"/>
              <a:t>'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Язык, описываемый грамматикой, – это множество цепочек терминальных символов, выводимых из цепочки, состоящей из стартового символа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1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простой грамматик</a:t>
            </a:r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Терминалы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a, +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Нетерминалы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S, A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Правила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 --&gt; </a:t>
            </a:r>
            <a:r>
              <a:rPr lang="en-US" dirty="0" err="1" smtClean="0">
                <a:solidFill>
                  <a:schemeClr val="bg1"/>
                </a:solidFill>
              </a:rPr>
              <a:t>aA</a:t>
            </a:r>
            <a:endParaRPr lang="en-US" dirty="0" smtClean="0">
              <a:solidFill>
                <a:schemeClr val="bg1"/>
              </a:solidFill>
            </a:endParaRP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 --&gt; +</a:t>
            </a:r>
            <a:r>
              <a:rPr lang="en-US" dirty="0" err="1" smtClean="0">
                <a:solidFill>
                  <a:schemeClr val="bg1"/>
                </a:solidFill>
              </a:rPr>
              <a:t>aA</a:t>
            </a:r>
            <a:endParaRPr lang="en-US" dirty="0" smtClean="0">
              <a:solidFill>
                <a:schemeClr val="bg1"/>
              </a:solidFill>
            </a:endParaRP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 --&gt;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+a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Язык </a:t>
            </a: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a+a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a+a+a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a+a+a+a</a:t>
            </a:r>
            <a:r>
              <a:rPr lang="en-US" dirty="0">
                <a:solidFill>
                  <a:schemeClr val="bg1"/>
                </a:solidFill>
              </a:rPr>
              <a:t>, …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 вывода </a:t>
            </a:r>
            <a:r>
              <a:rPr lang="ru-RU" dirty="0" err="1">
                <a:solidFill>
                  <a:schemeClr val="bg1"/>
                </a:solidFill>
              </a:rPr>
              <a:t>а+а</a:t>
            </a:r>
            <a:r>
              <a:rPr lang="en-US" dirty="0" smtClean="0">
                <a:solidFill>
                  <a:schemeClr val="bg1"/>
                </a:solidFill>
              </a:rPr>
              <a:t>+a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ru-RU" dirty="0">
                <a:solidFill>
                  <a:schemeClr val="bg1"/>
                </a:solidFill>
              </a:rPr>
              <a:t>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a+a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ru-RU" dirty="0">
                <a:solidFill>
                  <a:schemeClr val="bg1"/>
                </a:solidFill>
              </a:rPr>
              <a:t>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а+а+а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простой грамматик</a:t>
            </a:r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Терминалы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a, +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err="1" smtClean="0">
                <a:solidFill>
                  <a:schemeClr val="bg1"/>
                </a:solidFill>
              </a:rPr>
              <a:t>Нетерминалы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S, A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Правила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 --&gt; </a:t>
            </a:r>
            <a:r>
              <a:rPr lang="en-US" dirty="0" err="1" smtClean="0">
                <a:solidFill>
                  <a:schemeClr val="bg1"/>
                </a:solidFill>
              </a:rPr>
              <a:t>aA</a:t>
            </a:r>
            <a:endParaRPr lang="en-US" dirty="0" smtClean="0">
              <a:solidFill>
                <a:schemeClr val="bg1"/>
              </a:solidFill>
            </a:endParaRP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 --&gt; +</a:t>
            </a:r>
            <a:r>
              <a:rPr lang="en-US" dirty="0" err="1" smtClean="0">
                <a:solidFill>
                  <a:schemeClr val="bg1"/>
                </a:solidFill>
              </a:rPr>
              <a:t>aA</a:t>
            </a:r>
            <a:endParaRPr lang="en-US" dirty="0" smtClean="0">
              <a:solidFill>
                <a:schemeClr val="bg1"/>
              </a:solidFill>
            </a:endParaRP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 --&gt;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+a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Язык </a:t>
            </a: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a+a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a+a+a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a+a+a+a</a:t>
            </a:r>
            <a:r>
              <a:rPr lang="en-US" dirty="0">
                <a:solidFill>
                  <a:schemeClr val="bg1"/>
                </a:solidFill>
              </a:rPr>
              <a:t>, …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 вывода </a:t>
            </a:r>
            <a:r>
              <a:rPr lang="ru-RU" dirty="0" err="1">
                <a:solidFill>
                  <a:schemeClr val="bg1"/>
                </a:solidFill>
              </a:rPr>
              <a:t>а+а</a:t>
            </a:r>
            <a:r>
              <a:rPr lang="en-US" dirty="0" smtClean="0">
                <a:solidFill>
                  <a:schemeClr val="bg1"/>
                </a:solidFill>
              </a:rPr>
              <a:t>+a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u="sng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u="sng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ru-RU" dirty="0">
                <a:solidFill>
                  <a:schemeClr val="bg1"/>
                </a:solidFill>
              </a:rPr>
              <a:t>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a+a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ru-RU" dirty="0">
                <a:solidFill>
                  <a:schemeClr val="bg1"/>
                </a:solidFill>
              </a:rPr>
              <a:t>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а+а+а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простой грамматик</a:t>
            </a:r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Терминалы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a, +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err="1" smtClean="0"/>
              <a:t>Нетерминалы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S, A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Правила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 --&gt; </a:t>
            </a:r>
            <a:r>
              <a:rPr lang="en-US" dirty="0" err="1" smtClean="0">
                <a:solidFill>
                  <a:schemeClr val="bg1"/>
                </a:solidFill>
              </a:rPr>
              <a:t>aA</a:t>
            </a:r>
            <a:endParaRPr lang="en-US" dirty="0" smtClean="0">
              <a:solidFill>
                <a:schemeClr val="bg1"/>
              </a:solidFill>
            </a:endParaRP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 --&gt; +</a:t>
            </a:r>
            <a:r>
              <a:rPr lang="en-US" dirty="0" err="1" smtClean="0">
                <a:solidFill>
                  <a:schemeClr val="bg1"/>
                </a:solidFill>
              </a:rPr>
              <a:t>aA</a:t>
            </a:r>
            <a:endParaRPr lang="en-US" dirty="0" smtClean="0">
              <a:solidFill>
                <a:schemeClr val="bg1"/>
              </a:solidFill>
            </a:endParaRP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 --&gt;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+a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Язык </a:t>
            </a: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a+a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a+a+a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a+a+a+a</a:t>
            </a:r>
            <a:r>
              <a:rPr lang="en-US" dirty="0">
                <a:solidFill>
                  <a:schemeClr val="bg1"/>
                </a:solidFill>
              </a:rPr>
              <a:t>, …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 вывода </a:t>
            </a:r>
            <a:r>
              <a:rPr lang="ru-RU" dirty="0" err="1">
                <a:solidFill>
                  <a:schemeClr val="bg1"/>
                </a:solidFill>
              </a:rPr>
              <a:t>а+а</a:t>
            </a:r>
            <a:r>
              <a:rPr lang="en-US" dirty="0" smtClean="0">
                <a:solidFill>
                  <a:schemeClr val="bg1"/>
                </a:solidFill>
              </a:rPr>
              <a:t>+a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u="sng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u="sng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ru-RU" dirty="0">
                <a:solidFill>
                  <a:schemeClr val="bg1"/>
                </a:solidFill>
              </a:rPr>
              <a:t>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a+a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ru-RU" dirty="0">
                <a:solidFill>
                  <a:schemeClr val="bg1"/>
                </a:solidFill>
              </a:rPr>
              <a:t>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а+а+а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простой грамматик</a:t>
            </a:r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Терминалы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a, +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err="1" smtClean="0"/>
              <a:t>Нетерминалы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S, A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Правила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S --&gt; </a:t>
            </a:r>
            <a:r>
              <a:rPr lang="en-US" dirty="0" err="1" smtClean="0"/>
              <a:t>aA</a:t>
            </a:r>
            <a:endParaRPr lang="en-US" dirty="0" smtClean="0"/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 --&gt; +</a:t>
            </a:r>
            <a:r>
              <a:rPr lang="en-US" dirty="0" err="1" smtClean="0"/>
              <a:t>aA</a:t>
            </a:r>
            <a:endParaRPr lang="en-US" dirty="0" smtClean="0"/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 --&gt;</a:t>
            </a:r>
            <a:r>
              <a:rPr lang="ru-RU" dirty="0" smtClean="0"/>
              <a:t> </a:t>
            </a:r>
            <a:r>
              <a:rPr lang="en-US" dirty="0" smtClean="0"/>
              <a:t>+a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Язык </a:t>
            </a: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a+a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a+a+a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a+a+a+a</a:t>
            </a:r>
            <a:r>
              <a:rPr lang="en-US" dirty="0">
                <a:solidFill>
                  <a:schemeClr val="bg1"/>
                </a:solidFill>
              </a:rPr>
              <a:t>, …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 вывода </a:t>
            </a:r>
            <a:r>
              <a:rPr lang="ru-RU" dirty="0" err="1">
                <a:solidFill>
                  <a:schemeClr val="bg1"/>
                </a:solidFill>
              </a:rPr>
              <a:t>а+а</a:t>
            </a:r>
            <a:r>
              <a:rPr lang="en-US" dirty="0" smtClean="0">
                <a:solidFill>
                  <a:schemeClr val="bg1"/>
                </a:solidFill>
              </a:rPr>
              <a:t>+a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ru-RU" dirty="0">
                <a:solidFill>
                  <a:schemeClr val="bg1"/>
                </a:solidFill>
              </a:rPr>
              <a:t>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a+a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ru-RU" dirty="0">
                <a:solidFill>
                  <a:schemeClr val="bg1"/>
                </a:solidFill>
              </a:rPr>
              <a:t>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а+а+а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7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простой грамматик</a:t>
            </a:r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Терминалы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a, +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err="1" smtClean="0"/>
              <a:t>Нетерминалы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S, A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Правила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S --&gt; </a:t>
            </a:r>
            <a:r>
              <a:rPr lang="en-US" dirty="0" err="1" smtClean="0"/>
              <a:t>aA</a:t>
            </a:r>
            <a:endParaRPr lang="en-US" dirty="0" smtClean="0"/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 --&gt; +</a:t>
            </a:r>
            <a:r>
              <a:rPr lang="en-US" dirty="0" err="1" smtClean="0"/>
              <a:t>aA</a:t>
            </a:r>
            <a:endParaRPr lang="en-US" dirty="0" smtClean="0"/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 --&gt;</a:t>
            </a:r>
            <a:r>
              <a:rPr lang="ru-RU" dirty="0" smtClean="0"/>
              <a:t> </a:t>
            </a:r>
            <a:r>
              <a:rPr lang="en-US" dirty="0" smtClean="0"/>
              <a:t>+a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Язык </a:t>
            </a:r>
            <a:r>
              <a:rPr lang="ru-RU" dirty="0" smtClean="0"/>
              <a:t>=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err="1"/>
              <a:t>a+a</a:t>
            </a:r>
            <a:r>
              <a:rPr lang="en-US" dirty="0"/>
              <a:t>, </a:t>
            </a:r>
            <a:r>
              <a:rPr lang="en-US" dirty="0" err="1"/>
              <a:t>a+a+a</a:t>
            </a:r>
            <a:r>
              <a:rPr lang="en-US" dirty="0"/>
              <a:t>, </a:t>
            </a:r>
            <a:r>
              <a:rPr lang="en-US" dirty="0" err="1"/>
              <a:t>a+a+a+a</a:t>
            </a:r>
            <a:r>
              <a:rPr lang="en-US" dirty="0"/>
              <a:t>, …</a:t>
            </a:r>
            <a:r>
              <a:rPr lang="ru-RU" dirty="0"/>
              <a:t> </a:t>
            </a:r>
            <a:r>
              <a:rPr lang="en-US" dirty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 вывода </a:t>
            </a:r>
            <a:r>
              <a:rPr lang="ru-RU" dirty="0" err="1">
                <a:solidFill>
                  <a:schemeClr val="bg1"/>
                </a:solidFill>
              </a:rPr>
              <a:t>а+а</a:t>
            </a:r>
            <a:r>
              <a:rPr lang="en-US" dirty="0" smtClean="0">
                <a:solidFill>
                  <a:schemeClr val="bg1"/>
                </a:solidFill>
              </a:rPr>
              <a:t>+a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ru-RU" dirty="0">
                <a:solidFill>
                  <a:schemeClr val="bg1"/>
                </a:solidFill>
              </a:rPr>
              <a:t>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a+a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ru-RU" dirty="0">
                <a:solidFill>
                  <a:schemeClr val="bg1"/>
                </a:solidFill>
              </a:rPr>
              <a:t>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а+а+а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8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простой грамматик</a:t>
            </a:r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Терминалы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a, +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err="1" smtClean="0"/>
              <a:t>Нетерминалы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S, A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Правила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S --&gt; </a:t>
            </a:r>
            <a:r>
              <a:rPr lang="en-US" dirty="0" err="1" smtClean="0"/>
              <a:t>aA</a:t>
            </a:r>
            <a:endParaRPr lang="en-US" dirty="0" smtClean="0"/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 --&gt; +</a:t>
            </a:r>
            <a:r>
              <a:rPr lang="en-US" dirty="0" err="1" smtClean="0"/>
              <a:t>aA</a:t>
            </a:r>
            <a:endParaRPr lang="en-US" dirty="0" smtClean="0"/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 --&gt;</a:t>
            </a:r>
            <a:r>
              <a:rPr lang="ru-RU" dirty="0" smtClean="0"/>
              <a:t> </a:t>
            </a:r>
            <a:r>
              <a:rPr lang="en-US" dirty="0" smtClean="0"/>
              <a:t>+a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Язык </a:t>
            </a:r>
            <a:r>
              <a:rPr lang="ru-RU" dirty="0" smtClean="0"/>
              <a:t>=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err="1"/>
              <a:t>a+a</a:t>
            </a:r>
            <a:r>
              <a:rPr lang="en-US" dirty="0"/>
              <a:t>, </a:t>
            </a:r>
            <a:r>
              <a:rPr lang="en-US" dirty="0" err="1"/>
              <a:t>a+a+a</a:t>
            </a:r>
            <a:r>
              <a:rPr lang="en-US" dirty="0"/>
              <a:t>, </a:t>
            </a:r>
            <a:r>
              <a:rPr lang="en-US" dirty="0" err="1"/>
              <a:t>a+a+a+a</a:t>
            </a:r>
            <a:r>
              <a:rPr lang="en-US" dirty="0"/>
              <a:t>, …</a:t>
            </a:r>
            <a:r>
              <a:rPr lang="ru-RU" dirty="0"/>
              <a:t> </a:t>
            </a:r>
            <a:r>
              <a:rPr lang="en-US" dirty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 вывода </a:t>
            </a:r>
            <a:r>
              <a:rPr lang="ru-RU" dirty="0" err="1"/>
              <a:t>а+а</a:t>
            </a:r>
            <a:r>
              <a:rPr lang="en-US" dirty="0" smtClean="0"/>
              <a:t>+a</a:t>
            </a:r>
            <a:endParaRPr lang="ru-RU" dirty="0"/>
          </a:p>
          <a:p>
            <a:pPr marL="0" indent="0">
              <a:buNone/>
            </a:pPr>
            <a:endParaRPr lang="ru-RU" u="sng" dirty="0" smtClean="0"/>
          </a:p>
          <a:p>
            <a:pPr marL="0" indent="0">
              <a:buNone/>
            </a:pPr>
            <a:endParaRPr lang="ru-RU" u="sng" dirty="0" smtClean="0"/>
          </a:p>
          <a:p>
            <a:pPr marL="0" indent="0" algn="ctr">
              <a:buNone/>
            </a:pPr>
            <a:r>
              <a:rPr lang="en-US" u="sng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ru-RU" dirty="0">
                <a:solidFill>
                  <a:schemeClr val="bg1"/>
                </a:solidFill>
              </a:rPr>
              <a:t>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a+a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ru-RU" dirty="0">
                <a:solidFill>
                  <a:schemeClr val="bg1"/>
                </a:solidFill>
              </a:rPr>
              <a:t>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а+а+а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9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простой грамматик</a:t>
            </a:r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Терминалы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a, +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err="1" smtClean="0"/>
              <a:t>Нетерминалы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S, A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Правила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S --&gt; </a:t>
            </a:r>
            <a:r>
              <a:rPr lang="en-US" dirty="0" err="1" smtClean="0"/>
              <a:t>aA</a:t>
            </a:r>
            <a:endParaRPr lang="en-US" dirty="0" smtClean="0"/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 --&gt; +</a:t>
            </a:r>
            <a:r>
              <a:rPr lang="en-US" dirty="0" err="1" smtClean="0"/>
              <a:t>aA</a:t>
            </a:r>
            <a:endParaRPr lang="en-US" dirty="0" smtClean="0"/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 --&gt;</a:t>
            </a:r>
            <a:r>
              <a:rPr lang="ru-RU" dirty="0" smtClean="0"/>
              <a:t> </a:t>
            </a:r>
            <a:r>
              <a:rPr lang="en-US" dirty="0" smtClean="0"/>
              <a:t>+a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Язык </a:t>
            </a:r>
            <a:r>
              <a:rPr lang="ru-RU" dirty="0" smtClean="0"/>
              <a:t>=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err="1"/>
              <a:t>a+a</a:t>
            </a:r>
            <a:r>
              <a:rPr lang="en-US" dirty="0"/>
              <a:t>, </a:t>
            </a:r>
            <a:r>
              <a:rPr lang="en-US" dirty="0" err="1"/>
              <a:t>a+a+a</a:t>
            </a:r>
            <a:r>
              <a:rPr lang="en-US" dirty="0"/>
              <a:t>, </a:t>
            </a:r>
            <a:r>
              <a:rPr lang="en-US" dirty="0" err="1"/>
              <a:t>a+a+a+a</a:t>
            </a:r>
            <a:r>
              <a:rPr lang="en-US" dirty="0"/>
              <a:t>, …</a:t>
            </a:r>
            <a:r>
              <a:rPr lang="ru-RU" dirty="0"/>
              <a:t> </a:t>
            </a:r>
            <a:r>
              <a:rPr lang="en-US" dirty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 вывода </a:t>
            </a:r>
            <a:r>
              <a:rPr lang="ru-RU" dirty="0" err="1"/>
              <a:t>а+а</a:t>
            </a:r>
            <a:r>
              <a:rPr lang="en-US" dirty="0" smtClean="0"/>
              <a:t>+a</a:t>
            </a:r>
            <a:endParaRPr lang="ru-RU" dirty="0"/>
          </a:p>
          <a:p>
            <a:pPr marL="0" indent="0">
              <a:buNone/>
            </a:pPr>
            <a:endParaRPr lang="ru-RU" u="sng" dirty="0" smtClean="0"/>
          </a:p>
          <a:p>
            <a:pPr marL="0" indent="0">
              <a:buNone/>
            </a:pPr>
            <a:endParaRPr lang="ru-RU" u="sng" dirty="0" smtClean="0"/>
          </a:p>
          <a:p>
            <a:pPr marL="0" indent="0" algn="ctr">
              <a:buNone/>
            </a:pPr>
            <a:r>
              <a:rPr lang="en-US" u="sng" dirty="0" smtClean="0"/>
              <a:t>S</a:t>
            </a:r>
            <a:r>
              <a:rPr lang="en-US" dirty="0" smtClean="0"/>
              <a:t> </a:t>
            </a:r>
            <a:r>
              <a:rPr lang="ru-RU" dirty="0"/>
              <a:t>--</a:t>
            </a:r>
            <a:r>
              <a:rPr lang="en-US" dirty="0"/>
              <a:t>&gt;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u="sng" dirty="0" err="1">
                <a:solidFill>
                  <a:srgbClr val="00B050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ru-RU" dirty="0"/>
              <a:t> --</a:t>
            </a:r>
            <a:r>
              <a:rPr lang="en-US" dirty="0"/>
              <a:t>&gt;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00B050"/>
                </a:solidFill>
              </a:rPr>
              <a:t>+a</a:t>
            </a:r>
            <a:r>
              <a:rPr lang="en-US" u="sng" dirty="0" err="1">
                <a:solidFill>
                  <a:srgbClr val="00B050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ru-RU" dirty="0"/>
              <a:t> --</a:t>
            </a:r>
            <a:r>
              <a:rPr lang="en-US" dirty="0"/>
              <a:t>&gt;</a:t>
            </a:r>
            <a:r>
              <a:rPr lang="en-US" baseline="-25000" dirty="0"/>
              <a:t>3</a:t>
            </a:r>
            <a:r>
              <a:rPr lang="ru-RU" dirty="0"/>
              <a:t> </a:t>
            </a:r>
            <a:r>
              <a:rPr lang="ru-RU" dirty="0" err="1"/>
              <a:t>а+а</a:t>
            </a:r>
            <a:r>
              <a:rPr lang="ru-RU" dirty="0" err="1">
                <a:solidFill>
                  <a:srgbClr val="00B050"/>
                </a:solidFill>
              </a:rPr>
              <a:t>+а</a:t>
            </a:r>
            <a:endParaRPr lang="ru-RU" dirty="0">
              <a:solidFill>
                <a:srgbClr val="00B05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9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грамматики для вычисления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endParaRPr lang="ru-RU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</a:t>
            </a:r>
            <a:r>
              <a:rPr lang="ru-RU" dirty="0" err="1" smtClean="0"/>
              <a:t>ерминалы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en-US" dirty="0" smtClean="0"/>
              <a:t>a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err="1" smtClean="0"/>
              <a:t>Нетерминалы</a:t>
            </a:r>
            <a:r>
              <a:rPr lang="en-US" dirty="0" smtClean="0"/>
              <a:t> {</a:t>
            </a:r>
            <a:r>
              <a:rPr lang="en-US" dirty="0" smtClean="0"/>
              <a:t>S, S', A, B, C, L, R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ru-RU" dirty="0" smtClean="0"/>
              <a:t>Правила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Язык = </a:t>
            </a:r>
            <a:r>
              <a:rPr lang="en-US" dirty="0" smtClean="0"/>
              <a:t>{a, </a:t>
            </a:r>
            <a:r>
              <a:rPr lang="en-US" dirty="0" err="1" smtClean="0"/>
              <a:t>aaaa</a:t>
            </a:r>
            <a:r>
              <a:rPr lang="en-US" dirty="0" smtClean="0"/>
              <a:t>, </a:t>
            </a:r>
            <a:r>
              <a:rPr lang="en-US" dirty="0" err="1" smtClean="0"/>
              <a:t>aaaaaaaaa</a:t>
            </a:r>
            <a:r>
              <a:rPr lang="en-US" dirty="0" smtClean="0"/>
              <a:t>, …} – </a:t>
            </a:r>
            <a:r>
              <a:rPr lang="ru-RU" dirty="0" smtClean="0"/>
              <a:t>строки из 1, 4, 9, …,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, … </a:t>
            </a:r>
            <a:r>
              <a:rPr lang="ru-RU" dirty="0" smtClean="0"/>
              <a:t>символов а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8209089"/>
              </p:ext>
            </p:extLst>
          </p:nvPr>
        </p:nvGraphicFramePr>
        <p:xfrm>
          <a:off x="6197600" y="1600200"/>
          <a:ext cx="5384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/>
                <a:gridCol w="26924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89040"/>
              </p:ext>
            </p:extLst>
          </p:nvPr>
        </p:nvGraphicFramePr>
        <p:xfrm>
          <a:off x="6197600" y="1596590"/>
          <a:ext cx="5384800" cy="4529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832"/>
                <a:gridCol w="1597968"/>
              </a:tblGrid>
              <a:tr h="395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Вывод </a:t>
                      </a:r>
                      <a:r>
                        <a:rPr lang="ru-RU" dirty="0" err="1" smtClean="0"/>
                        <a:t>аа</a:t>
                      </a:r>
                      <a:r>
                        <a:rPr lang="en-US" dirty="0" smtClean="0"/>
                        <a:t>aa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Комментарий</a:t>
                      </a:r>
                      <a:endParaRPr lang="ru-RU" sz="1600" dirty="0"/>
                    </a:p>
                  </a:txBody>
                  <a:tcPr anchor="ctr"/>
                </a:tc>
              </a:tr>
              <a:tr h="57801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S'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2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S'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2</a:t>
                      </a:r>
                      <a:r>
                        <a:rPr lang="en-US" dirty="0" smtClean="0"/>
                        <a:t> LA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AB</a:t>
                      </a:r>
                      <a:r>
                        <a:rPr lang="en-US" dirty="0" smtClean="0"/>
                        <a:t>BR --&gt;</a:t>
                      </a:r>
                      <a:r>
                        <a:rPr lang="ru-RU" baseline="-25000" dirty="0" smtClean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Порождаем </a:t>
                      </a:r>
                      <a:r>
                        <a:rPr lang="en-US" sz="1600" dirty="0" err="1" smtClean="0"/>
                        <a:t>LA</a:t>
                      </a:r>
                      <a:r>
                        <a:rPr lang="en-US" sz="1600" baseline="30000" dirty="0" err="1" smtClean="0"/>
                        <a:t>n</a:t>
                      </a:r>
                      <a:r>
                        <a:rPr lang="en-US" sz="1600" dirty="0" err="1" smtClean="0"/>
                        <a:t>B</a:t>
                      </a:r>
                      <a:r>
                        <a:rPr lang="en-US" sz="1600" baseline="30000" dirty="0" err="1" smtClean="0"/>
                        <a:t>n</a:t>
                      </a:r>
                      <a:r>
                        <a:rPr lang="en-US" sz="1600" dirty="0" err="1" smtClean="0"/>
                        <a:t>R</a:t>
                      </a:r>
                      <a:endParaRPr lang="ru-RU" sz="1600" dirty="0"/>
                    </a:p>
                  </a:txBody>
                  <a:tcPr anchor="ctr"/>
                </a:tc>
              </a:tr>
              <a:tr h="130813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AC</a:t>
                      </a:r>
                      <a:r>
                        <a:rPr lang="en-US" dirty="0" smtClean="0"/>
                        <a:t>BR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BAC</a:t>
                      </a:r>
                      <a:r>
                        <a:rPr lang="en-US" dirty="0" smtClean="0"/>
                        <a:t>A</a:t>
                      </a:r>
                      <a:r>
                        <a:rPr lang="en-US" u="sng" dirty="0" smtClean="0"/>
                        <a:t>CB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LBAC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C</a:t>
                      </a:r>
                      <a:r>
                        <a:rPr lang="en-US" u="sng" dirty="0" smtClean="0"/>
                        <a:t>B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LB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ru-RU" dirty="0" smtClean="0"/>
                        <a:t> </a:t>
                      </a:r>
                      <a:r>
                        <a:rPr lang="en-US" u="sng" dirty="0" smtClean="0"/>
                        <a:t>LB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BAC</a:t>
                      </a:r>
                      <a:r>
                        <a:rPr lang="en-US" dirty="0" smtClean="0"/>
                        <a:t>CACCR --&gt;</a:t>
                      </a:r>
                      <a:r>
                        <a:rPr lang="ru-RU" baseline="-25000" dirty="0" smtClean="0"/>
                        <a:t>7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Несём </a:t>
                      </a:r>
                      <a:r>
                        <a:rPr lang="en-US" sz="1600" dirty="0" smtClean="0"/>
                        <a:t>B </a:t>
                      </a:r>
                      <a:r>
                        <a:rPr lang="ru-RU" sz="1600" dirty="0" smtClean="0"/>
                        <a:t>влево и порождаем </a:t>
                      </a:r>
                      <a:r>
                        <a:rPr lang="en-US" sz="1600" dirty="0" smtClean="0"/>
                        <a:t>C </a:t>
                      </a:r>
                      <a:r>
                        <a:rPr lang="ru-RU" sz="1600" dirty="0" smtClean="0"/>
                        <a:t>при переходе </a:t>
                      </a:r>
                      <a:r>
                        <a:rPr lang="en-US" sz="1600" dirty="0" smtClean="0"/>
                        <a:t>B </a:t>
                      </a:r>
                      <a:r>
                        <a:rPr lang="ru-RU" sz="1600" dirty="0" smtClean="0"/>
                        <a:t>через </a:t>
                      </a:r>
                      <a:r>
                        <a:rPr lang="en-US" sz="1600" dirty="0" smtClean="0"/>
                        <a:t>A – </a:t>
                      </a:r>
                      <a:r>
                        <a:rPr lang="ru-RU" sz="1600" dirty="0" smtClean="0"/>
                        <a:t>число С равно </a:t>
                      </a:r>
                      <a:r>
                        <a:rPr lang="en-US" sz="1600" dirty="0" smtClean="0"/>
                        <a:t>n</a:t>
                      </a:r>
                      <a:r>
                        <a:rPr lang="ru-RU" sz="1600" baseline="30000" dirty="0" smtClean="0"/>
                        <a:t>2</a:t>
                      </a:r>
                      <a:endParaRPr lang="ru-RU" sz="1600" dirty="0"/>
                    </a:p>
                  </a:txBody>
                  <a:tcPr anchor="ctr"/>
                </a:tc>
              </a:tr>
              <a:tr h="156112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smtClean="0"/>
                        <a:t>B</a:t>
                      </a:r>
                      <a:r>
                        <a:rPr lang="en-US" dirty="0" smtClean="0"/>
                        <a:t>ACCACCR --&gt;</a:t>
                      </a:r>
                      <a:r>
                        <a:rPr lang="ru-RU" baseline="-25000" dirty="0" smtClean="0"/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</a:t>
                      </a:r>
                      <a:r>
                        <a:rPr lang="en-US" u="sng" dirty="0" smtClean="0"/>
                        <a:t>AC</a:t>
                      </a:r>
                      <a:r>
                        <a:rPr lang="en-US" dirty="0" smtClean="0"/>
                        <a:t>CACCR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sng" dirty="0" smtClean="0"/>
                        <a:t>C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LC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CA</a:t>
                      </a:r>
                      <a:r>
                        <a:rPr lang="en-US" u="sng" dirty="0" smtClean="0"/>
                        <a:t>AC</a:t>
                      </a:r>
                      <a:r>
                        <a:rPr lang="en-US" dirty="0" smtClean="0"/>
                        <a:t>CR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LCCA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sng" dirty="0" smtClean="0"/>
                        <a:t>C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LCCA</a:t>
                      </a:r>
                      <a:r>
                        <a:rPr lang="ru-RU" dirty="0" smtClean="0"/>
                        <a:t>С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u="sng" dirty="0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8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LCCC</a:t>
                      </a:r>
                      <a:r>
                        <a:rPr lang="en-US" u="sng" dirty="0" smtClean="0"/>
                        <a:t>AC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en-US" dirty="0" smtClean="0"/>
                        <a:t> --&gt; LCCC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sng" dirty="0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8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8</a:t>
                      </a:r>
                      <a:r>
                        <a:rPr lang="en-US" dirty="0" smtClean="0"/>
                        <a:t> </a:t>
                      </a:r>
                      <a:r>
                        <a:rPr lang="en-US" u="sng" dirty="0" smtClean="0"/>
                        <a:t>LC</a:t>
                      </a:r>
                      <a:r>
                        <a:rPr lang="en-US" dirty="0" smtClean="0"/>
                        <a:t>CCC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9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Удаляем А и В</a:t>
                      </a:r>
                      <a:endParaRPr lang="ru-RU" sz="1600" dirty="0"/>
                    </a:p>
                  </a:txBody>
                  <a:tcPr anchor="ctr"/>
                </a:tc>
              </a:tr>
              <a:tr h="68299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C</a:t>
                      </a:r>
                      <a:r>
                        <a:rPr lang="en-US" dirty="0" err="1" smtClean="0"/>
                        <a:t>CCR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C</a:t>
                      </a:r>
                      <a:r>
                        <a:rPr lang="en-US" dirty="0" err="1" smtClean="0"/>
                        <a:t>CR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dirty="0" err="1" smtClean="0"/>
                        <a:t>aa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C</a:t>
                      </a:r>
                      <a:r>
                        <a:rPr lang="en-US" dirty="0" err="1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aaa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10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aaaa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Заменяем С на а, удаляем </a:t>
                      </a:r>
                      <a:r>
                        <a:rPr lang="en-US" sz="1600" dirty="0" smtClean="0"/>
                        <a:t>L </a:t>
                      </a:r>
                      <a:r>
                        <a:rPr lang="ru-RU" sz="1600" dirty="0" smtClean="0"/>
                        <a:t>и </a:t>
                      </a:r>
                      <a:r>
                        <a:rPr lang="en-US" sz="1600" dirty="0" smtClean="0"/>
                        <a:t>R</a:t>
                      </a:r>
                      <a:endParaRPr lang="ru-RU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51900"/>
              </p:ext>
            </p:extLst>
          </p:nvPr>
        </p:nvGraphicFramePr>
        <p:xfrm>
          <a:off x="609598" y="2780928"/>
          <a:ext cx="538480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1"/>
                <a:gridCol w="2692401"/>
              </a:tblGrid>
              <a:tr h="370840">
                <a:tc>
                  <a:txBody>
                    <a:bodyPr/>
                    <a:lstStyle/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 --&gt; LS'R</a:t>
                      </a:r>
                      <a:endParaRPr lang="ru-RU" sz="2400" dirty="0" smtClean="0"/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S' --&gt; AS'B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S' --&gt; AB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AB --&gt; BAC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AC --&gt; CA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CB --&gt; BC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LB --&gt; L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AR --&gt; R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LC --&gt; </a:t>
                      </a:r>
                      <a:r>
                        <a:rPr lang="en-US" sz="2400" dirty="0" err="1" smtClean="0"/>
                        <a:t>aL</a:t>
                      </a:r>
                      <a:endParaRPr lang="en-US" sz="2400" dirty="0" smtClean="0"/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LR --&gt; 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07368" y="1340768"/>
            <a:ext cx="11521280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9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Зачем </a:t>
            </a:r>
            <a:r>
              <a:rPr lang="ru-RU" dirty="0" smtClean="0"/>
              <a:t>описывать </a:t>
            </a:r>
            <a:r>
              <a:rPr lang="ru-RU" dirty="0" smtClean="0"/>
              <a:t>формальные языки?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Автоматизация разработки компиляторов </a:t>
            </a:r>
          </a:p>
          <a:p>
            <a:pPr lvl="1"/>
            <a:r>
              <a:rPr lang="ru-RU" dirty="0" smtClean="0"/>
              <a:t>Фортран, 1954, Джон Бэкус</a:t>
            </a:r>
          </a:p>
          <a:p>
            <a:pPr lvl="1"/>
            <a:r>
              <a:rPr lang="ru-RU" dirty="0" smtClean="0"/>
              <a:t>Алгол, 1958, Петер Наур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Backus </a:t>
            </a:r>
            <a:r>
              <a:rPr lang="en-US" dirty="0">
                <a:solidFill>
                  <a:schemeClr val="bg1"/>
                </a:solidFill>
              </a:rPr>
              <a:t>Normal </a:t>
            </a:r>
            <a:r>
              <a:rPr lang="en-US" dirty="0" smtClean="0">
                <a:solidFill>
                  <a:schemeClr val="bg1"/>
                </a:solidFill>
              </a:rPr>
              <a:t>Form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Backus-Naur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Form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Peternaur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684" y="2734842"/>
            <a:ext cx="2552476" cy="340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5026"/>
          <a:stretch/>
        </p:blipFill>
        <p:spPr bwMode="auto">
          <a:xfrm>
            <a:off x="6197600" y="1600201"/>
            <a:ext cx="2584930" cy="334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6840" y="5048946"/>
            <a:ext cx="258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John Backus</a:t>
            </a:r>
            <a:r>
              <a:rPr lang="ru-RU" sz="1600" dirty="0"/>
              <a:t>, </a:t>
            </a:r>
            <a:r>
              <a:rPr lang="ru-RU" sz="1600" dirty="0" smtClean="0"/>
              <a:t>1924-2007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en.wikipedia.org/wiki/John_Backus</a:t>
            </a:r>
            <a:endParaRPr lang="en-US" sz="1600" dirty="0" smtClean="0"/>
          </a:p>
          <a:p>
            <a:r>
              <a:rPr lang="ru-RU" sz="1600" dirty="0" smtClean="0"/>
              <a:t>Премия Тьюринга 1977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038362" y="1605297"/>
            <a:ext cx="2552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Peter </a:t>
            </a:r>
            <a:r>
              <a:rPr lang="en-US" sz="1600" dirty="0" err="1" smtClean="0"/>
              <a:t>Naur</a:t>
            </a:r>
            <a:r>
              <a:rPr lang="ru-RU" sz="1600" dirty="0" smtClean="0"/>
              <a:t>, 192</a:t>
            </a:r>
            <a:r>
              <a:rPr lang="en-US" sz="1600" dirty="0" smtClean="0"/>
              <a:t>8</a:t>
            </a:r>
            <a:r>
              <a:rPr lang="ru-RU" sz="1600" dirty="0" smtClean="0"/>
              <a:t>-20</a:t>
            </a:r>
            <a:r>
              <a:rPr lang="en-US" sz="1600" dirty="0" smtClean="0"/>
              <a:t>16</a:t>
            </a:r>
          </a:p>
          <a:p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en.wikipedia.org/wiki/Peter_Naur</a:t>
            </a:r>
            <a:endParaRPr lang="en-US" sz="1600" dirty="0" smtClean="0"/>
          </a:p>
          <a:p>
            <a:r>
              <a:rPr lang="ru-RU" sz="1600" dirty="0" smtClean="0"/>
              <a:t>Премия Тьюринга </a:t>
            </a:r>
            <a:r>
              <a:rPr lang="en-US" sz="1600" dirty="0" smtClean="0"/>
              <a:t>2005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426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грамматики для вычисления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endParaRPr lang="ru-RU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</a:t>
            </a:r>
            <a:r>
              <a:rPr lang="ru-RU" dirty="0" err="1" smtClean="0"/>
              <a:t>ерминалы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en-US" dirty="0" smtClean="0"/>
              <a:t>a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err="1" smtClean="0">
                <a:solidFill>
                  <a:schemeClr val="bg1"/>
                </a:solidFill>
              </a:rPr>
              <a:t>Нетерминалы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  <a:r>
              <a:rPr lang="en-US" dirty="0" smtClean="0">
                <a:solidFill>
                  <a:schemeClr val="bg1"/>
                </a:solidFill>
              </a:rPr>
              <a:t>S, S', A, B, C, L, R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Правила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Язык = </a:t>
            </a:r>
            <a:r>
              <a:rPr lang="en-US" dirty="0" smtClean="0">
                <a:solidFill>
                  <a:schemeClr val="bg1"/>
                </a:solidFill>
              </a:rPr>
              <a:t>{a, </a:t>
            </a:r>
            <a:r>
              <a:rPr lang="en-US" dirty="0" err="1" smtClean="0">
                <a:solidFill>
                  <a:schemeClr val="bg1"/>
                </a:solidFill>
              </a:rPr>
              <a:t>aaaa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aaaaaaaaa</a:t>
            </a:r>
            <a:r>
              <a:rPr lang="en-US" dirty="0" smtClean="0">
                <a:solidFill>
                  <a:schemeClr val="bg1"/>
                </a:solidFill>
              </a:rPr>
              <a:t>, …} – </a:t>
            </a:r>
            <a:r>
              <a:rPr lang="ru-RU" dirty="0" smtClean="0">
                <a:solidFill>
                  <a:schemeClr val="bg1"/>
                </a:solidFill>
              </a:rPr>
              <a:t>строки из 1, 4, 9, …,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 </a:t>
            </a:r>
            <a:r>
              <a:rPr lang="ru-RU" dirty="0" smtClean="0">
                <a:solidFill>
                  <a:schemeClr val="bg1"/>
                </a:solidFill>
              </a:rPr>
              <a:t>символов а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8209089"/>
              </p:ext>
            </p:extLst>
          </p:nvPr>
        </p:nvGraphicFramePr>
        <p:xfrm>
          <a:off x="6197600" y="1600200"/>
          <a:ext cx="5384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/>
                <a:gridCol w="26924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89040"/>
              </p:ext>
            </p:extLst>
          </p:nvPr>
        </p:nvGraphicFramePr>
        <p:xfrm>
          <a:off x="6197600" y="1596590"/>
          <a:ext cx="5384800" cy="4529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832"/>
                <a:gridCol w="1597968"/>
              </a:tblGrid>
              <a:tr h="395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Вывод </a:t>
                      </a:r>
                      <a:r>
                        <a:rPr lang="ru-RU" dirty="0" err="1" smtClean="0"/>
                        <a:t>аа</a:t>
                      </a:r>
                      <a:r>
                        <a:rPr lang="en-US" dirty="0" smtClean="0"/>
                        <a:t>aa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Комментарий</a:t>
                      </a:r>
                      <a:endParaRPr lang="ru-RU" sz="1600" dirty="0"/>
                    </a:p>
                  </a:txBody>
                  <a:tcPr anchor="ctr"/>
                </a:tc>
              </a:tr>
              <a:tr h="57801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S'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2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S'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2</a:t>
                      </a:r>
                      <a:r>
                        <a:rPr lang="en-US" dirty="0" smtClean="0"/>
                        <a:t> LA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AB</a:t>
                      </a:r>
                      <a:r>
                        <a:rPr lang="en-US" dirty="0" smtClean="0"/>
                        <a:t>BR --&gt;</a:t>
                      </a:r>
                      <a:r>
                        <a:rPr lang="ru-RU" baseline="-25000" dirty="0" smtClean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Порождаем </a:t>
                      </a:r>
                      <a:r>
                        <a:rPr lang="en-US" sz="1600" dirty="0" err="1" smtClean="0"/>
                        <a:t>LA</a:t>
                      </a:r>
                      <a:r>
                        <a:rPr lang="en-US" sz="1600" baseline="30000" dirty="0" err="1" smtClean="0"/>
                        <a:t>n</a:t>
                      </a:r>
                      <a:r>
                        <a:rPr lang="en-US" sz="1600" dirty="0" err="1" smtClean="0"/>
                        <a:t>B</a:t>
                      </a:r>
                      <a:r>
                        <a:rPr lang="en-US" sz="1600" baseline="30000" dirty="0" err="1" smtClean="0"/>
                        <a:t>n</a:t>
                      </a:r>
                      <a:r>
                        <a:rPr lang="en-US" sz="1600" dirty="0" err="1" smtClean="0"/>
                        <a:t>R</a:t>
                      </a:r>
                      <a:endParaRPr lang="ru-RU" sz="1600" dirty="0"/>
                    </a:p>
                  </a:txBody>
                  <a:tcPr anchor="ctr"/>
                </a:tc>
              </a:tr>
              <a:tr h="130813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AC</a:t>
                      </a:r>
                      <a:r>
                        <a:rPr lang="en-US" dirty="0" smtClean="0"/>
                        <a:t>BR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BAC</a:t>
                      </a:r>
                      <a:r>
                        <a:rPr lang="en-US" dirty="0" smtClean="0"/>
                        <a:t>A</a:t>
                      </a:r>
                      <a:r>
                        <a:rPr lang="en-US" u="sng" dirty="0" smtClean="0"/>
                        <a:t>CB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LBAC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C</a:t>
                      </a:r>
                      <a:r>
                        <a:rPr lang="en-US" u="sng" dirty="0" smtClean="0"/>
                        <a:t>B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LB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ru-RU" dirty="0" smtClean="0"/>
                        <a:t> </a:t>
                      </a:r>
                      <a:r>
                        <a:rPr lang="en-US" u="sng" dirty="0" smtClean="0"/>
                        <a:t>LB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BAC</a:t>
                      </a:r>
                      <a:r>
                        <a:rPr lang="en-US" dirty="0" smtClean="0"/>
                        <a:t>CACCR --&gt;</a:t>
                      </a:r>
                      <a:r>
                        <a:rPr lang="ru-RU" baseline="-25000" dirty="0" smtClean="0"/>
                        <a:t>7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Несём </a:t>
                      </a:r>
                      <a:r>
                        <a:rPr lang="en-US" sz="1600" dirty="0" smtClean="0"/>
                        <a:t>B </a:t>
                      </a:r>
                      <a:r>
                        <a:rPr lang="ru-RU" sz="1600" dirty="0" smtClean="0"/>
                        <a:t>влево и порождаем </a:t>
                      </a:r>
                      <a:r>
                        <a:rPr lang="en-US" sz="1600" dirty="0" smtClean="0"/>
                        <a:t>C </a:t>
                      </a:r>
                      <a:r>
                        <a:rPr lang="ru-RU" sz="1600" dirty="0" smtClean="0"/>
                        <a:t>при переходе </a:t>
                      </a:r>
                      <a:r>
                        <a:rPr lang="en-US" sz="1600" dirty="0" smtClean="0"/>
                        <a:t>B </a:t>
                      </a:r>
                      <a:r>
                        <a:rPr lang="ru-RU" sz="1600" dirty="0" smtClean="0"/>
                        <a:t>через </a:t>
                      </a:r>
                      <a:r>
                        <a:rPr lang="en-US" sz="1600" dirty="0" smtClean="0"/>
                        <a:t>A – </a:t>
                      </a:r>
                      <a:r>
                        <a:rPr lang="ru-RU" sz="1600" dirty="0" smtClean="0"/>
                        <a:t>число С равно </a:t>
                      </a:r>
                      <a:r>
                        <a:rPr lang="en-US" sz="1600" dirty="0" smtClean="0"/>
                        <a:t>n</a:t>
                      </a:r>
                      <a:r>
                        <a:rPr lang="ru-RU" sz="1600" baseline="30000" dirty="0" smtClean="0"/>
                        <a:t>2</a:t>
                      </a:r>
                      <a:endParaRPr lang="ru-RU" sz="1600" dirty="0"/>
                    </a:p>
                  </a:txBody>
                  <a:tcPr anchor="ctr"/>
                </a:tc>
              </a:tr>
              <a:tr h="156112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smtClean="0"/>
                        <a:t>B</a:t>
                      </a:r>
                      <a:r>
                        <a:rPr lang="en-US" dirty="0" smtClean="0"/>
                        <a:t>ACCACCR --&gt;</a:t>
                      </a:r>
                      <a:r>
                        <a:rPr lang="ru-RU" baseline="-25000" dirty="0" smtClean="0"/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</a:t>
                      </a:r>
                      <a:r>
                        <a:rPr lang="en-US" u="sng" dirty="0" smtClean="0"/>
                        <a:t>AC</a:t>
                      </a:r>
                      <a:r>
                        <a:rPr lang="en-US" dirty="0" smtClean="0"/>
                        <a:t>CACCR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sng" dirty="0" smtClean="0"/>
                        <a:t>C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LC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CA</a:t>
                      </a:r>
                      <a:r>
                        <a:rPr lang="en-US" u="sng" dirty="0" smtClean="0"/>
                        <a:t>AC</a:t>
                      </a:r>
                      <a:r>
                        <a:rPr lang="en-US" dirty="0" smtClean="0"/>
                        <a:t>CR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LCCA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sng" dirty="0" smtClean="0"/>
                        <a:t>C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LCCA</a:t>
                      </a:r>
                      <a:r>
                        <a:rPr lang="ru-RU" dirty="0" smtClean="0"/>
                        <a:t>С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u="sng" dirty="0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8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LCCC</a:t>
                      </a:r>
                      <a:r>
                        <a:rPr lang="en-US" u="sng" dirty="0" smtClean="0"/>
                        <a:t>AC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en-US" dirty="0" smtClean="0"/>
                        <a:t> --&gt; LCCC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sng" dirty="0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8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8</a:t>
                      </a:r>
                      <a:r>
                        <a:rPr lang="en-US" dirty="0" smtClean="0"/>
                        <a:t> </a:t>
                      </a:r>
                      <a:r>
                        <a:rPr lang="en-US" u="sng" dirty="0" smtClean="0"/>
                        <a:t>LC</a:t>
                      </a:r>
                      <a:r>
                        <a:rPr lang="en-US" dirty="0" smtClean="0"/>
                        <a:t>CCC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9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Удаляем А и В</a:t>
                      </a:r>
                      <a:endParaRPr lang="ru-RU" sz="1600" dirty="0"/>
                    </a:p>
                  </a:txBody>
                  <a:tcPr anchor="ctr"/>
                </a:tc>
              </a:tr>
              <a:tr h="68299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C</a:t>
                      </a:r>
                      <a:r>
                        <a:rPr lang="en-US" dirty="0" err="1" smtClean="0"/>
                        <a:t>CCR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C</a:t>
                      </a:r>
                      <a:r>
                        <a:rPr lang="en-US" dirty="0" err="1" smtClean="0"/>
                        <a:t>CR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dirty="0" err="1" smtClean="0"/>
                        <a:t>aa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C</a:t>
                      </a:r>
                      <a:r>
                        <a:rPr lang="en-US" dirty="0" err="1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aaa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10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aaaa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Заменяем С на а, удаляем </a:t>
                      </a:r>
                      <a:r>
                        <a:rPr lang="en-US" sz="1600" dirty="0" smtClean="0"/>
                        <a:t>L </a:t>
                      </a:r>
                      <a:r>
                        <a:rPr lang="ru-RU" sz="1600" dirty="0" smtClean="0"/>
                        <a:t>и </a:t>
                      </a:r>
                      <a:r>
                        <a:rPr lang="en-US" sz="1600" dirty="0" smtClean="0"/>
                        <a:t>R</a:t>
                      </a:r>
                      <a:endParaRPr lang="ru-RU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33383"/>
              </p:ext>
            </p:extLst>
          </p:nvPr>
        </p:nvGraphicFramePr>
        <p:xfrm>
          <a:off x="609598" y="2780928"/>
          <a:ext cx="538480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1"/>
                <a:gridCol w="2692401"/>
              </a:tblGrid>
              <a:tr h="370840">
                <a:tc>
                  <a:txBody>
                    <a:bodyPr/>
                    <a:lstStyle/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 --&gt; LS'R</a:t>
                      </a:r>
                      <a:endParaRPr lang="ru-RU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S' --&gt; AS'B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S' --&gt; AB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AB --&gt; BAC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AC --&gt; CA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CB --&gt; BC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LB --&gt; L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AR --&gt; R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LC --&gt; 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aL</a:t>
                      </a:r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LR --&gt; 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994400" y="1340768"/>
            <a:ext cx="5934248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грамматики для вычисления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endParaRPr lang="ru-RU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</a:t>
            </a:r>
            <a:r>
              <a:rPr lang="ru-RU" dirty="0" err="1" smtClean="0"/>
              <a:t>ерминалы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en-US" dirty="0" smtClean="0"/>
              <a:t>a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err="1" smtClean="0"/>
              <a:t>Нетерминалы</a:t>
            </a:r>
            <a:r>
              <a:rPr lang="en-US" dirty="0" smtClean="0"/>
              <a:t> {</a:t>
            </a:r>
            <a:r>
              <a:rPr lang="en-US" dirty="0" smtClean="0"/>
              <a:t>S, S', A, B, C, L, R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Правила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Язык = </a:t>
            </a:r>
            <a:r>
              <a:rPr lang="en-US" dirty="0" smtClean="0">
                <a:solidFill>
                  <a:schemeClr val="bg1"/>
                </a:solidFill>
              </a:rPr>
              <a:t>{a, </a:t>
            </a:r>
            <a:r>
              <a:rPr lang="en-US" dirty="0" err="1" smtClean="0">
                <a:solidFill>
                  <a:schemeClr val="bg1"/>
                </a:solidFill>
              </a:rPr>
              <a:t>aaaa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aaaaaaaaa</a:t>
            </a:r>
            <a:r>
              <a:rPr lang="en-US" dirty="0" smtClean="0">
                <a:solidFill>
                  <a:schemeClr val="bg1"/>
                </a:solidFill>
              </a:rPr>
              <a:t>, …} – </a:t>
            </a:r>
            <a:r>
              <a:rPr lang="ru-RU" dirty="0" smtClean="0">
                <a:solidFill>
                  <a:schemeClr val="bg1"/>
                </a:solidFill>
              </a:rPr>
              <a:t>строки из 1, 4, 9, …,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 </a:t>
            </a:r>
            <a:r>
              <a:rPr lang="ru-RU" dirty="0" smtClean="0">
                <a:solidFill>
                  <a:schemeClr val="bg1"/>
                </a:solidFill>
              </a:rPr>
              <a:t>символов а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8209089"/>
              </p:ext>
            </p:extLst>
          </p:nvPr>
        </p:nvGraphicFramePr>
        <p:xfrm>
          <a:off x="6197600" y="1600200"/>
          <a:ext cx="5384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/>
                <a:gridCol w="26924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89040"/>
              </p:ext>
            </p:extLst>
          </p:nvPr>
        </p:nvGraphicFramePr>
        <p:xfrm>
          <a:off x="6197600" y="1596590"/>
          <a:ext cx="5384800" cy="4529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832"/>
                <a:gridCol w="1597968"/>
              </a:tblGrid>
              <a:tr h="395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Вывод </a:t>
                      </a:r>
                      <a:r>
                        <a:rPr lang="ru-RU" dirty="0" err="1" smtClean="0"/>
                        <a:t>аа</a:t>
                      </a:r>
                      <a:r>
                        <a:rPr lang="en-US" dirty="0" smtClean="0"/>
                        <a:t>aa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Комментарий</a:t>
                      </a:r>
                      <a:endParaRPr lang="ru-RU" sz="1600" dirty="0"/>
                    </a:p>
                  </a:txBody>
                  <a:tcPr anchor="ctr"/>
                </a:tc>
              </a:tr>
              <a:tr h="57801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S'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2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S'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2</a:t>
                      </a:r>
                      <a:r>
                        <a:rPr lang="en-US" dirty="0" smtClean="0"/>
                        <a:t> LA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AB</a:t>
                      </a:r>
                      <a:r>
                        <a:rPr lang="en-US" dirty="0" smtClean="0"/>
                        <a:t>BR --&gt;</a:t>
                      </a:r>
                      <a:r>
                        <a:rPr lang="ru-RU" baseline="-25000" dirty="0" smtClean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Порождаем </a:t>
                      </a:r>
                      <a:r>
                        <a:rPr lang="en-US" sz="1600" dirty="0" err="1" smtClean="0"/>
                        <a:t>LA</a:t>
                      </a:r>
                      <a:r>
                        <a:rPr lang="en-US" sz="1600" baseline="30000" dirty="0" err="1" smtClean="0"/>
                        <a:t>n</a:t>
                      </a:r>
                      <a:r>
                        <a:rPr lang="en-US" sz="1600" dirty="0" err="1" smtClean="0"/>
                        <a:t>B</a:t>
                      </a:r>
                      <a:r>
                        <a:rPr lang="en-US" sz="1600" baseline="30000" dirty="0" err="1" smtClean="0"/>
                        <a:t>n</a:t>
                      </a:r>
                      <a:r>
                        <a:rPr lang="en-US" sz="1600" dirty="0" err="1" smtClean="0"/>
                        <a:t>R</a:t>
                      </a:r>
                      <a:endParaRPr lang="ru-RU" sz="1600" dirty="0"/>
                    </a:p>
                  </a:txBody>
                  <a:tcPr anchor="ctr"/>
                </a:tc>
              </a:tr>
              <a:tr h="130813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AC</a:t>
                      </a:r>
                      <a:r>
                        <a:rPr lang="en-US" dirty="0" smtClean="0"/>
                        <a:t>BR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BAC</a:t>
                      </a:r>
                      <a:r>
                        <a:rPr lang="en-US" dirty="0" smtClean="0"/>
                        <a:t>A</a:t>
                      </a:r>
                      <a:r>
                        <a:rPr lang="en-US" u="sng" dirty="0" smtClean="0"/>
                        <a:t>CB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LBAC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C</a:t>
                      </a:r>
                      <a:r>
                        <a:rPr lang="en-US" u="sng" dirty="0" smtClean="0"/>
                        <a:t>B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LB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ru-RU" dirty="0" smtClean="0"/>
                        <a:t> </a:t>
                      </a:r>
                      <a:r>
                        <a:rPr lang="en-US" u="sng" dirty="0" smtClean="0"/>
                        <a:t>LB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BAC</a:t>
                      </a:r>
                      <a:r>
                        <a:rPr lang="en-US" dirty="0" smtClean="0"/>
                        <a:t>CACCR --&gt;</a:t>
                      </a:r>
                      <a:r>
                        <a:rPr lang="ru-RU" baseline="-25000" dirty="0" smtClean="0"/>
                        <a:t>7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Несём </a:t>
                      </a:r>
                      <a:r>
                        <a:rPr lang="en-US" sz="1600" dirty="0" smtClean="0"/>
                        <a:t>B </a:t>
                      </a:r>
                      <a:r>
                        <a:rPr lang="ru-RU" sz="1600" dirty="0" smtClean="0"/>
                        <a:t>влево и порождаем </a:t>
                      </a:r>
                      <a:r>
                        <a:rPr lang="en-US" sz="1600" dirty="0" smtClean="0"/>
                        <a:t>C </a:t>
                      </a:r>
                      <a:r>
                        <a:rPr lang="ru-RU" sz="1600" dirty="0" smtClean="0"/>
                        <a:t>при переходе </a:t>
                      </a:r>
                      <a:r>
                        <a:rPr lang="en-US" sz="1600" dirty="0" smtClean="0"/>
                        <a:t>B </a:t>
                      </a:r>
                      <a:r>
                        <a:rPr lang="ru-RU" sz="1600" dirty="0" smtClean="0"/>
                        <a:t>через </a:t>
                      </a:r>
                      <a:r>
                        <a:rPr lang="en-US" sz="1600" dirty="0" smtClean="0"/>
                        <a:t>A – </a:t>
                      </a:r>
                      <a:r>
                        <a:rPr lang="ru-RU" sz="1600" dirty="0" smtClean="0"/>
                        <a:t>число С равно </a:t>
                      </a:r>
                      <a:r>
                        <a:rPr lang="en-US" sz="1600" dirty="0" smtClean="0"/>
                        <a:t>n</a:t>
                      </a:r>
                      <a:r>
                        <a:rPr lang="ru-RU" sz="1600" baseline="30000" dirty="0" smtClean="0"/>
                        <a:t>2</a:t>
                      </a:r>
                      <a:endParaRPr lang="ru-RU" sz="1600" dirty="0"/>
                    </a:p>
                  </a:txBody>
                  <a:tcPr anchor="ctr"/>
                </a:tc>
              </a:tr>
              <a:tr h="156112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smtClean="0"/>
                        <a:t>B</a:t>
                      </a:r>
                      <a:r>
                        <a:rPr lang="en-US" dirty="0" smtClean="0"/>
                        <a:t>ACCACCR --&gt;</a:t>
                      </a:r>
                      <a:r>
                        <a:rPr lang="ru-RU" baseline="-25000" dirty="0" smtClean="0"/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</a:t>
                      </a:r>
                      <a:r>
                        <a:rPr lang="en-US" u="sng" dirty="0" smtClean="0"/>
                        <a:t>AC</a:t>
                      </a:r>
                      <a:r>
                        <a:rPr lang="en-US" dirty="0" smtClean="0"/>
                        <a:t>CACCR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sng" dirty="0" smtClean="0"/>
                        <a:t>C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LC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CA</a:t>
                      </a:r>
                      <a:r>
                        <a:rPr lang="en-US" u="sng" dirty="0" smtClean="0"/>
                        <a:t>AC</a:t>
                      </a:r>
                      <a:r>
                        <a:rPr lang="en-US" dirty="0" smtClean="0"/>
                        <a:t>CR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LCCA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sng" dirty="0" smtClean="0"/>
                        <a:t>C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LCCA</a:t>
                      </a:r>
                      <a:r>
                        <a:rPr lang="ru-RU" dirty="0" smtClean="0"/>
                        <a:t>С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u="sng" dirty="0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8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LCCC</a:t>
                      </a:r>
                      <a:r>
                        <a:rPr lang="en-US" u="sng" dirty="0" smtClean="0"/>
                        <a:t>AC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en-US" dirty="0" smtClean="0"/>
                        <a:t> --&gt; LCCC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sng" dirty="0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8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8</a:t>
                      </a:r>
                      <a:r>
                        <a:rPr lang="en-US" dirty="0" smtClean="0"/>
                        <a:t> </a:t>
                      </a:r>
                      <a:r>
                        <a:rPr lang="en-US" u="sng" dirty="0" smtClean="0"/>
                        <a:t>LC</a:t>
                      </a:r>
                      <a:r>
                        <a:rPr lang="en-US" dirty="0" smtClean="0"/>
                        <a:t>CCC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9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Удаляем А и В</a:t>
                      </a:r>
                      <a:endParaRPr lang="ru-RU" sz="1600" dirty="0"/>
                    </a:p>
                  </a:txBody>
                  <a:tcPr anchor="ctr"/>
                </a:tc>
              </a:tr>
              <a:tr h="68299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C</a:t>
                      </a:r>
                      <a:r>
                        <a:rPr lang="en-US" dirty="0" err="1" smtClean="0"/>
                        <a:t>CCR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C</a:t>
                      </a:r>
                      <a:r>
                        <a:rPr lang="en-US" dirty="0" err="1" smtClean="0"/>
                        <a:t>CR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dirty="0" err="1" smtClean="0"/>
                        <a:t>aa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C</a:t>
                      </a:r>
                      <a:r>
                        <a:rPr lang="en-US" dirty="0" err="1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aaa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10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aaaa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Заменяем С на а, удаляем </a:t>
                      </a:r>
                      <a:r>
                        <a:rPr lang="en-US" sz="1600" dirty="0" smtClean="0"/>
                        <a:t>L </a:t>
                      </a:r>
                      <a:r>
                        <a:rPr lang="ru-RU" sz="1600" dirty="0" smtClean="0"/>
                        <a:t>и </a:t>
                      </a:r>
                      <a:r>
                        <a:rPr lang="en-US" sz="1600" dirty="0" smtClean="0"/>
                        <a:t>R</a:t>
                      </a:r>
                      <a:endParaRPr lang="ru-RU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632283"/>
              </p:ext>
            </p:extLst>
          </p:nvPr>
        </p:nvGraphicFramePr>
        <p:xfrm>
          <a:off x="609598" y="2780928"/>
          <a:ext cx="538480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1"/>
                <a:gridCol w="2692401"/>
              </a:tblGrid>
              <a:tr h="370840">
                <a:tc>
                  <a:txBody>
                    <a:bodyPr/>
                    <a:lstStyle/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 --&gt; LS'R</a:t>
                      </a:r>
                      <a:endParaRPr lang="ru-RU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S' --&gt; AS'B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S' --&gt; AB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AB --&gt; BAC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AC --&gt; CA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CB --&gt; BC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LB --&gt; L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AR --&gt; R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LC --&gt; 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aL</a:t>
                      </a:r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LR --&gt; 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994400" y="1340768"/>
            <a:ext cx="5934248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1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грамматики для вычисления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endParaRPr lang="ru-RU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</a:t>
            </a:r>
            <a:r>
              <a:rPr lang="ru-RU" dirty="0" err="1" smtClean="0"/>
              <a:t>ерминалы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en-US" dirty="0" smtClean="0"/>
              <a:t>a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err="1" smtClean="0"/>
              <a:t>Нетерминалы</a:t>
            </a:r>
            <a:r>
              <a:rPr lang="en-US" dirty="0" smtClean="0"/>
              <a:t> {</a:t>
            </a:r>
            <a:r>
              <a:rPr lang="en-US" dirty="0" smtClean="0"/>
              <a:t>S, S', A, B, C, L, R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ru-RU" dirty="0" smtClean="0"/>
              <a:t>Правила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Язык = </a:t>
            </a:r>
            <a:r>
              <a:rPr lang="en-US" dirty="0" smtClean="0">
                <a:solidFill>
                  <a:schemeClr val="bg1"/>
                </a:solidFill>
              </a:rPr>
              <a:t>{a, </a:t>
            </a:r>
            <a:r>
              <a:rPr lang="en-US" dirty="0" err="1" smtClean="0">
                <a:solidFill>
                  <a:schemeClr val="bg1"/>
                </a:solidFill>
              </a:rPr>
              <a:t>aaaa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aaaaaaaaa</a:t>
            </a:r>
            <a:r>
              <a:rPr lang="en-US" dirty="0" smtClean="0">
                <a:solidFill>
                  <a:schemeClr val="bg1"/>
                </a:solidFill>
              </a:rPr>
              <a:t>, …} – </a:t>
            </a:r>
            <a:r>
              <a:rPr lang="ru-RU" dirty="0" smtClean="0">
                <a:solidFill>
                  <a:schemeClr val="bg1"/>
                </a:solidFill>
              </a:rPr>
              <a:t>строки из 1, 4, 9, …,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 </a:t>
            </a:r>
            <a:r>
              <a:rPr lang="ru-RU" dirty="0" smtClean="0">
                <a:solidFill>
                  <a:schemeClr val="bg1"/>
                </a:solidFill>
              </a:rPr>
              <a:t>символов а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8209089"/>
              </p:ext>
            </p:extLst>
          </p:nvPr>
        </p:nvGraphicFramePr>
        <p:xfrm>
          <a:off x="6197600" y="1600200"/>
          <a:ext cx="5384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/>
                <a:gridCol w="26924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89040"/>
              </p:ext>
            </p:extLst>
          </p:nvPr>
        </p:nvGraphicFramePr>
        <p:xfrm>
          <a:off x="6197600" y="1596590"/>
          <a:ext cx="5384800" cy="4529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832"/>
                <a:gridCol w="1597968"/>
              </a:tblGrid>
              <a:tr h="395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Вывод </a:t>
                      </a:r>
                      <a:r>
                        <a:rPr lang="ru-RU" dirty="0" err="1" smtClean="0"/>
                        <a:t>аа</a:t>
                      </a:r>
                      <a:r>
                        <a:rPr lang="en-US" dirty="0" smtClean="0"/>
                        <a:t>aa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Комментарий</a:t>
                      </a:r>
                      <a:endParaRPr lang="ru-RU" sz="1600" dirty="0"/>
                    </a:p>
                  </a:txBody>
                  <a:tcPr anchor="ctr"/>
                </a:tc>
              </a:tr>
              <a:tr h="57801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S'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2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S'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2</a:t>
                      </a:r>
                      <a:r>
                        <a:rPr lang="en-US" dirty="0" smtClean="0"/>
                        <a:t> LA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AB</a:t>
                      </a:r>
                      <a:r>
                        <a:rPr lang="en-US" dirty="0" smtClean="0"/>
                        <a:t>BR --&gt;</a:t>
                      </a:r>
                      <a:r>
                        <a:rPr lang="ru-RU" baseline="-25000" dirty="0" smtClean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Порождаем </a:t>
                      </a:r>
                      <a:r>
                        <a:rPr lang="en-US" sz="1600" dirty="0" err="1" smtClean="0"/>
                        <a:t>LA</a:t>
                      </a:r>
                      <a:r>
                        <a:rPr lang="en-US" sz="1600" baseline="30000" dirty="0" err="1" smtClean="0"/>
                        <a:t>n</a:t>
                      </a:r>
                      <a:r>
                        <a:rPr lang="en-US" sz="1600" dirty="0" err="1" smtClean="0"/>
                        <a:t>B</a:t>
                      </a:r>
                      <a:r>
                        <a:rPr lang="en-US" sz="1600" baseline="30000" dirty="0" err="1" smtClean="0"/>
                        <a:t>n</a:t>
                      </a:r>
                      <a:r>
                        <a:rPr lang="en-US" sz="1600" dirty="0" err="1" smtClean="0"/>
                        <a:t>R</a:t>
                      </a:r>
                      <a:endParaRPr lang="ru-RU" sz="1600" dirty="0"/>
                    </a:p>
                  </a:txBody>
                  <a:tcPr anchor="ctr"/>
                </a:tc>
              </a:tr>
              <a:tr h="130813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AC</a:t>
                      </a:r>
                      <a:r>
                        <a:rPr lang="en-US" dirty="0" smtClean="0"/>
                        <a:t>BR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BAC</a:t>
                      </a:r>
                      <a:r>
                        <a:rPr lang="en-US" dirty="0" smtClean="0"/>
                        <a:t>A</a:t>
                      </a:r>
                      <a:r>
                        <a:rPr lang="en-US" u="sng" dirty="0" smtClean="0"/>
                        <a:t>CB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LBAC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C</a:t>
                      </a:r>
                      <a:r>
                        <a:rPr lang="en-US" u="sng" dirty="0" smtClean="0"/>
                        <a:t>B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LB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ru-RU" dirty="0" smtClean="0"/>
                        <a:t> </a:t>
                      </a:r>
                      <a:r>
                        <a:rPr lang="en-US" u="sng" dirty="0" smtClean="0"/>
                        <a:t>LB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BAC</a:t>
                      </a:r>
                      <a:r>
                        <a:rPr lang="en-US" dirty="0" smtClean="0"/>
                        <a:t>CACCR --&gt;</a:t>
                      </a:r>
                      <a:r>
                        <a:rPr lang="ru-RU" baseline="-25000" dirty="0" smtClean="0"/>
                        <a:t>7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Несём </a:t>
                      </a:r>
                      <a:r>
                        <a:rPr lang="en-US" sz="1600" dirty="0" smtClean="0"/>
                        <a:t>B </a:t>
                      </a:r>
                      <a:r>
                        <a:rPr lang="ru-RU" sz="1600" dirty="0" smtClean="0"/>
                        <a:t>влево и порождаем </a:t>
                      </a:r>
                      <a:r>
                        <a:rPr lang="en-US" sz="1600" dirty="0" smtClean="0"/>
                        <a:t>C </a:t>
                      </a:r>
                      <a:r>
                        <a:rPr lang="ru-RU" sz="1600" dirty="0" smtClean="0"/>
                        <a:t>при переходе </a:t>
                      </a:r>
                      <a:r>
                        <a:rPr lang="en-US" sz="1600" dirty="0" smtClean="0"/>
                        <a:t>B </a:t>
                      </a:r>
                      <a:r>
                        <a:rPr lang="ru-RU" sz="1600" dirty="0" smtClean="0"/>
                        <a:t>через </a:t>
                      </a:r>
                      <a:r>
                        <a:rPr lang="en-US" sz="1600" dirty="0" smtClean="0"/>
                        <a:t>A – </a:t>
                      </a:r>
                      <a:r>
                        <a:rPr lang="ru-RU" sz="1600" dirty="0" smtClean="0"/>
                        <a:t>число С равно </a:t>
                      </a:r>
                      <a:r>
                        <a:rPr lang="en-US" sz="1600" dirty="0" smtClean="0"/>
                        <a:t>n</a:t>
                      </a:r>
                      <a:r>
                        <a:rPr lang="ru-RU" sz="1600" baseline="30000" dirty="0" smtClean="0"/>
                        <a:t>2</a:t>
                      </a:r>
                      <a:endParaRPr lang="ru-RU" sz="1600" dirty="0"/>
                    </a:p>
                  </a:txBody>
                  <a:tcPr anchor="ctr"/>
                </a:tc>
              </a:tr>
              <a:tr h="156112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smtClean="0"/>
                        <a:t>B</a:t>
                      </a:r>
                      <a:r>
                        <a:rPr lang="en-US" dirty="0" smtClean="0"/>
                        <a:t>ACCACCR --&gt;</a:t>
                      </a:r>
                      <a:r>
                        <a:rPr lang="ru-RU" baseline="-25000" dirty="0" smtClean="0"/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</a:t>
                      </a:r>
                      <a:r>
                        <a:rPr lang="en-US" u="sng" dirty="0" smtClean="0"/>
                        <a:t>AC</a:t>
                      </a:r>
                      <a:r>
                        <a:rPr lang="en-US" dirty="0" smtClean="0"/>
                        <a:t>CACCR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sng" dirty="0" smtClean="0"/>
                        <a:t>C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LC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CA</a:t>
                      </a:r>
                      <a:r>
                        <a:rPr lang="en-US" u="sng" dirty="0" smtClean="0"/>
                        <a:t>AC</a:t>
                      </a:r>
                      <a:r>
                        <a:rPr lang="en-US" dirty="0" smtClean="0"/>
                        <a:t>CR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LCCA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sng" dirty="0" smtClean="0"/>
                        <a:t>C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LCCA</a:t>
                      </a:r>
                      <a:r>
                        <a:rPr lang="ru-RU" dirty="0" smtClean="0"/>
                        <a:t>С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u="sng" dirty="0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8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LCCC</a:t>
                      </a:r>
                      <a:r>
                        <a:rPr lang="en-US" u="sng" dirty="0" smtClean="0"/>
                        <a:t>AC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en-US" dirty="0" smtClean="0"/>
                        <a:t> --&gt; LCCC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sng" dirty="0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8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8</a:t>
                      </a:r>
                      <a:r>
                        <a:rPr lang="en-US" dirty="0" smtClean="0"/>
                        <a:t> </a:t>
                      </a:r>
                      <a:r>
                        <a:rPr lang="en-US" u="sng" dirty="0" smtClean="0"/>
                        <a:t>LC</a:t>
                      </a:r>
                      <a:r>
                        <a:rPr lang="en-US" dirty="0" smtClean="0"/>
                        <a:t>CCC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9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Удаляем А и В</a:t>
                      </a:r>
                      <a:endParaRPr lang="ru-RU" sz="1600" dirty="0"/>
                    </a:p>
                  </a:txBody>
                  <a:tcPr anchor="ctr"/>
                </a:tc>
              </a:tr>
              <a:tr h="68299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C</a:t>
                      </a:r>
                      <a:r>
                        <a:rPr lang="en-US" dirty="0" err="1" smtClean="0"/>
                        <a:t>CCR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C</a:t>
                      </a:r>
                      <a:r>
                        <a:rPr lang="en-US" dirty="0" err="1" smtClean="0"/>
                        <a:t>CR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dirty="0" err="1" smtClean="0"/>
                        <a:t>aa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C</a:t>
                      </a:r>
                      <a:r>
                        <a:rPr lang="en-US" dirty="0" err="1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aaa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10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aaaa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Заменяем С на а, удаляем </a:t>
                      </a:r>
                      <a:r>
                        <a:rPr lang="en-US" sz="1600" dirty="0" smtClean="0"/>
                        <a:t>L </a:t>
                      </a:r>
                      <a:r>
                        <a:rPr lang="ru-RU" sz="1600" dirty="0" smtClean="0"/>
                        <a:t>и </a:t>
                      </a:r>
                      <a:r>
                        <a:rPr lang="en-US" sz="1600" dirty="0" smtClean="0"/>
                        <a:t>R</a:t>
                      </a:r>
                      <a:endParaRPr lang="ru-RU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51900"/>
              </p:ext>
            </p:extLst>
          </p:nvPr>
        </p:nvGraphicFramePr>
        <p:xfrm>
          <a:off x="609598" y="2780928"/>
          <a:ext cx="538480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1"/>
                <a:gridCol w="2692401"/>
              </a:tblGrid>
              <a:tr h="370840">
                <a:tc>
                  <a:txBody>
                    <a:bodyPr/>
                    <a:lstStyle/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 --&gt; LS'R</a:t>
                      </a:r>
                      <a:endParaRPr lang="ru-RU" sz="2400" dirty="0" smtClean="0"/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S' --&gt; AS'B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S' --&gt; AB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AB --&gt; BAC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AC --&gt; CA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CB --&gt; BC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LB --&gt; L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AR --&gt; R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LC --&gt; </a:t>
                      </a:r>
                      <a:r>
                        <a:rPr lang="en-US" sz="2400" dirty="0" err="1" smtClean="0"/>
                        <a:t>aL</a:t>
                      </a:r>
                      <a:endParaRPr lang="en-US" sz="2400" dirty="0" smtClean="0"/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LR --&gt; 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994400" y="1340768"/>
            <a:ext cx="5934248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8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грамматики для вычисления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endParaRPr lang="ru-RU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</a:t>
            </a:r>
            <a:r>
              <a:rPr lang="ru-RU" dirty="0" err="1" smtClean="0"/>
              <a:t>ерминалы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en-US" dirty="0" smtClean="0"/>
              <a:t>a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err="1" smtClean="0"/>
              <a:t>Нетерминалы</a:t>
            </a:r>
            <a:r>
              <a:rPr lang="en-US" dirty="0" smtClean="0"/>
              <a:t> {</a:t>
            </a:r>
            <a:r>
              <a:rPr lang="en-US" dirty="0" smtClean="0"/>
              <a:t>S, S', A, B, C, L, R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ru-RU" dirty="0" smtClean="0"/>
              <a:t>Правила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Язык = </a:t>
            </a:r>
            <a:r>
              <a:rPr lang="en-US" dirty="0" smtClean="0"/>
              <a:t>{a, </a:t>
            </a:r>
            <a:r>
              <a:rPr lang="en-US" dirty="0" err="1" smtClean="0"/>
              <a:t>aaaa</a:t>
            </a:r>
            <a:r>
              <a:rPr lang="en-US" dirty="0" smtClean="0"/>
              <a:t>, </a:t>
            </a:r>
            <a:r>
              <a:rPr lang="en-US" dirty="0" err="1" smtClean="0"/>
              <a:t>aaaaaaaaa</a:t>
            </a:r>
            <a:r>
              <a:rPr lang="en-US" dirty="0" smtClean="0"/>
              <a:t>, …} – </a:t>
            </a:r>
            <a:r>
              <a:rPr lang="ru-RU" dirty="0" smtClean="0"/>
              <a:t>строки из 1, 4, 9, …,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, … </a:t>
            </a:r>
            <a:r>
              <a:rPr lang="ru-RU" dirty="0" smtClean="0"/>
              <a:t>символов а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8209089"/>
              </p:ext>
            </p:extLst>
          </p:nvPr>
        </p:nvGraphicFramePr>
        <p:xfrm>
          <a:off x="6197600" y="1600200"/>
          <a:ext cx="5384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/>
                <a:gridCol w="26924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89040"/>
              </p:ext>
            </p:extLst>
          </p:nvPr>
        </p:nvGraphicFramePr>
        <p:xfrm>
          <a:off x="6197600" y="1596590"/>
          <a:ext cx="5384800" cy="4529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832"/>
                <a:gridCol w="1597968"/>
              </a:tblGrid>
              <a:tr h="395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Вывод </a:t>
                      </a:r>
                      <a:r>
                        <a:rPr lang="ru-RU" dirty="0" err="1" smtClean="0"/>
                        <a:t>аа</a:t>
                      </a:r>
                      <a:r>
                        <a:rPr lang="en-US" dirty="0" smtClean="0"/>
                        <a:t>aa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Комментарий</a:t>
                      </a:r>
                      <a:endParaRPr lang="ru-RU" sz="1600" dirty="0"/>
                    </a:p>
                  </a:txBody>
                  <a:tcPr anchor="ctr"/>
                </a:tc>
              </a:tr>
              <a:tr h="57801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S'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2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S'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2</a:t>
                      </a:r>
                      <a:r>
                        <a:rPr lang="en-US" dirty="0" smtClean="0"/>
                        <a:t> LA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AB</a:t>
                      </a:r>
                      <a:r>
                        <a:rPr lang="en-US" dirty="0" smtClean="0"/>
                        <a:t>BR --&gt;</a:t>
                      </a:r>
                      <a:r>
                        <a:rPr lang="ru-RU" baseline="-25000" dirty="0" smtClean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Порождаем </a:t>
                      </a:r>
                      <a:r>
                        <a:rPr lang="en-US" sz="1600" dirty="0" err="1" smtClean="0"/>
                        <a:t>LA</a:t>
                      </a:r>
                      <a:r>
                        <a:rPr lang="en-US" sz="1600" baseline="30000" dirty="0" err="1" smtClean="0"/>
                        <a:t>n</a:t>
                      </a:r>
                      <a:r>
                        <a:rPr lang="en-US" sz="1600" dirty="0" err="1" smtClean="0"/>
                        <a:t>B</a:t>
                      </a:r>
                      <a:r>
                        <a:rPr lang="en-US" sz="1600" baseline="30000" dirty="0" err="1" smtClean="0"/>
                        <a:t>n</a:t>
                      </a:r>
                      <a:r>
                        <a:rPr lang="en-US" sz="1600" dirty="0" err="1" smtClean="0"/>
                        <a:t>R</a:t>
                      </a:r>
                      <a:endParaRPr lang="ru-RU" sz="1600" dirty="0"/>
                    </a:p>
                  </a:txBody>
                  <a:tcPr anchor="ctr"/>
                </a:tc>
              </a:tr>
              <a:tr h="130813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AC</a:t>
                      </a:r>
                      <a:r>
                        <a:rPr lang="en-US" dirty="0" smtClean="0"/>
                        <a:t>BR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BAC</a:t>
                      </a:r>
                      <a:r>
                        <a:rPr lang="en-US" dirty="0" smtClean="0"/>
                        <a:t>A</a:t>
                      </a:r>
                      <a:r>
                        <a:rPr lang="en-US" u="sng" dirty="0" smtClean="0"/>
                        <a:t>CB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LBAC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C</a:t>
                      </a:r>
                      <a:r>
                        <a:rPr lang="en-US" u="sng" dirty="0" smtClean="0"/>
                        <a:t>B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LB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ru-RU" dirty="0" smtClean="0"/>
                        <a:t> </a:t>
                      </a:r>
                      <a:r>
                        <a:rPr lang="en-US" u="sng" dirty="0" smtClean="0"/>
                        <a:t>LB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BAC</a:t>
                      </a:r>
                      <a:r>
                        <a:rPr lang="en-US" dirty="0" smtClean="0"/>
                        <a:t>CACCR --&gt;</a:t>
                      </a:r>
                      <a:r>
                        <a:rPr lang="ru-RU" baseline="-25000" dirty="0" smtClean="0"/>
                        <a:t>7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Несём </a:t>
                      </a:r>
                      <a:r>
                        <a:rPr lang="en-US" sz="1600" dirty="0" smtClean="0"/>
                        <a:t>B </a:t>
                      </a:r>
                      <a:r>
                        <a:rPr lang="ru-RU" sz="1600" dirty="0" smtClean="0"/>
                        <a:t>влево и порождаем </a:t>
                      </a:r>
                      <a:r>
                        <a:rPr lang="en-US" sz="1600" dirty="0" smtClean="0"/>
                        <a:t>C </a:t>
                      </a:r>
                      <a:r>
                        <a:rPr lang="ru-RU" sz="1600" dirty="0" smtClean="0"/>
                        <a:t>при переходе </a:t>
                      </a:r>
                      <a:r>
                        <a:rPr lang="en-US" sz="1600" dirty="0" smtClean="0"/>
                        <a:t>B </a:t>
                      </a:r>
                      <a:r>
                        <a:rPr lang="ru-RU" sz="1600" dirty="0" smtClean="0"/>
                        <a:t>через </a:t>
                      </a:r>
                      <a:r>
                        <a:rPr lang="en-US" sz="1600" dirty="0" smtClean="0"/>
                        <a:t>A – </a:t>
                      </a:r>
                      <a:r>
                        <a:rPr lang="ru-RU" sz="1600" dirty="0" smtClean="0"/>
                        <a:t>число С равно </a:t>
                      </a:r>
                      <a:r>
                        <a:rPr lang="en-US" sz="1600" dirty="0" smtClean="0"/>
                        <a:t>n</a:t>
                      </a:r>
                      <a:r>
                        <a:rPr lang="ru-RU" sz="1600" baseline="30000" dirty="0" smtClean="0"/>
                        <a:t>2</a:t>
                      </a:r>
                      <a:endParaRPr lang="ru-RU" sz="1600" dirty="0"/>
                    </a:p>
                  </a:txBody>
                  <a:tcPr anchor="ctr"/>
                </a:tc>
              </a:tr>
              <a:tr h="156112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smtClean="0"/>
                        <a:t>B</a:t>
                      </a:r>
                      <a:r>
                        <a:rPr lang="en-US" dirty="0" smtClean="0"/>
                        <a:t>ACCACCR --&gt;</a:t>
                      </a:r>
                      <a:r>
                        <a:rPr lang="ru-RU" baseline="-25000" dirty="0" smtClean="0"/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</a:t>
                      </a:r>
                      <a:r>
                        <a:rPr lang="en-US" u="sng" dirty="0" smtClean="0"/>
                        <a:t>AC</a:t>
                      </a:r>
                      <a:r>
                        <a:rPr lang="en-US" dirty="0" smtClean="0"/>
                        <a:t>CACCR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sng" dirty="0" smtClean="0"/>
                        <a:t>C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LC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CA</a:t>
                      </a:r>
                      <a:r>
                        <a:rPr lang="en-US" u="sng" dirty="0" smtClean="0"/>
                        <a:t>AC</a:t>
                      </a:r>
                      <a:r>
                        <a:rPr lang="en-US" dirty="0" smtClean="0"/>
                        <a:t>CR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LCCA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sng" dirty="0" smtClean="0"/>
                        <a:t>C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LCCA</a:t>
                      </a:r>
                      <a:r>
                        <a:rPr lang="ru-RU" dirty="0" smtClean="0"/>
                        <a:t>С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u="sng" dirty="0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8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LCCC</a:t>
                      </a:r>
                      <a:r>
                        <a:rPr lang="en-US" u="sng" dirty="0" smtClean="0"/>
                        <a:t>AC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en-US" dirty="0" smtClean="0"/>
                        <a:t> --&gt; LCCC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sng" dirty="0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8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8</a:t>
                      </a:r>
                      <a:r>
                        <a:rPr lang="en-US" dirty="0" smtClean="0"/>
                        <a:t> </a:t>
                      </a:r>
                      <a:r>
                        <a:rPr lang="en-US" u="sng" dirty="0" smtClean="0"/>
                        <a:t>LC</a:t>
                      </a:r>
                      <a:r>
                        <a:rPr lang="en-US" dirty="0" smtClean="0"/>
                        <a:t>CCC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9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Удаляем А и В</a:t>
                      </a:r>
                      <a:endParaRPr lang="ru-RU" sz="1600" dirty="0"/>
                    </a:p>
                  </a:txBody>
                  <a:tcPr anchor="ctr"/>
                </a:tc>
              </a:tr>
              <a:tr h="68299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C</a:t>
                      </a:r>
                      <a:r>
                        <a:rPr lang="en-US" dirty="0" err="1" smtClean="0"/>
                        <a:t>CCR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C</a:t>
                      </a:r>
                      <a:r>
                        <a:rPr lang="en-US" dirty="0" err="1" smtClean="0"/>
                        <a:t>CR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dirty="0" err="1" smtClean="0"/>
                        <a:t>aa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C</a:t>
                      </a:r>
                      <a:r>
                        <a:rPr lang="en-US" dirty="0" err="1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aaa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10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aaaa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Заменяем С на а, удаляем </a:t>
                      </a:r>
                      <a:r>
                        <a:rPr lang="en-US" sz="1600" dirty="0" smtClean="0"/>
                        <a:t>L </a:t>
                      </a:r>
                      <a:r>
                        <a:rPr lang="ru-RU" sz="1600" dirty="0" smtClean="0"/>
                        <a:t>и </a:t>
                      </a:r>
                      <a:r>
                        <a:rPr lang="en-US" sz="1600" dirty="0" smtClean="0"/>
                        <a:t>R</a:t>
                      </a:r>
                      <a:endParaRPr lang="ru-RU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51900"/>
              </p:ext>
            </p:extLst>
          </p:nvPr>
        </p:nvGraphicFramePr>
        <p:xfrm>
          <a:off x="609598" y="2780928"/>
          <a:ext cx="538480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1"/>
                <a:gridCol w="2692401"/>
              </a:tblGrid>
              <a:tr h="370840">
                <a:tc>
                  <a:txBody>
                    <a:bodyPr/>
                    <a:lstStyle/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 --&gt; LS'R</a:t>
                      </a:r>
                      <a:endParaRPr lang="ru-RU" sz="2400" dirty="0" smtClean="0"/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S' --&gt; AS'B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S' --&gt; AB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AB --&gt; BAC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AC --&gt; CA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CB --&gt; BC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LB --&gt; L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AR --&gt; R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LC --&gt; </a:t>
                      </a:r>
                      <a:r>
                        <a:rPr lang="en-US" sz="2400" dirty="0" err="1" smtClean="0"/>
                        <a:t>aL</a:t>
                      </a:r>
                      <a:endParaRPr lang="en-US" sz="2400" dirty="0" smtClean="0"/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LR --&gt; 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994400" y="1340768"/>
            <a:ext cx="5934248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0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грамматики для вычисления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endParaRPr lang="ru-RU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</a:t>
            </a:r>
            <a:r>
              <a:rPr lang="ru-RU" dirty="0" err="1" smtClean="0"/>
              <a:t>ерминалы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en-US" dirty="0" smtClean="0"/>
              <a:t>a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err="1" smtClean="0"/>
              <a:t>Нетерминалы</a:t>
            </a:r>
            <a:r>
              <a:rPr lang="en-US" dirty="0" smtClean="0"/>
              <a:t> {</a:t>
            </a:r>
            <a:r>
              <a:rPr lang="en-US" dirty="0" smtClean="0"/>
              <a:t>S, S', A, B, C, L, R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ru-RU" dirty="0" smtClean="0"/>
              <a:t>Правила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Язык = </a:t>
            </a:r>
            <a:r>
              <a:rPr lang="en-US" dirty="0" smtClean="0"/>
              <a:t>{a, </a:t>
            </a:r>
            <a:r>
              <a:rPr lang="en-US" dirty="0" err="1" smtClean="0"/>
              <a:t>aaaa</a:t>
            </a:r>
            <a:r>
              <a:rPr lang="en-US" dirty="0" smtClean="0"/>
              <a:t>, </a:t>
            </a:r>
            <a:r>
              <a:rPr lang="en-US" dirty="0" err="1" smtClean="0"/>
              <a:t>aaaaaaaaa</a:t>
            </a:r>
            <a:r>
              <a:rPr lang="en-US" dirty="0" smtClean="0"/>
              <a:t>, …} – </a:t>
            </a:r>
            <a:r>
              <a:rPr lang="ru-RU" dirty="0" smtClean="0"/>
              <a:t>строки из 1, 4, 9, …,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, … </a:t>
            </a:r>
            <a:r>
              <a:rPr lang="ru-RU" dirty="0" smtClean="0"/>
              <a:t>символов а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8209089"/>
              </p:ext>
            </p:extLst>
          </p:nvPr>
        </p:nvGraphicFramePr>
        <p:xfrm>
          <a:off x="6197600" y="1600200"/>
          <a:ext cx="5384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/>
                <a:gridCol w="26924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872847"/>
              </p:ext>
            </p:extLst>
          </p:nvPr>
        </p:nvGraphicFramePr>
        <p:xfrm>
          <a:off x="6197600" y="1596590"/>
          <a:ext cx="5384800" cy="4529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832"/>
                <a:gridCol w="1597968"/>
              </a:tblGrid>
              <a:tr h="395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Вывод </a:t>
                      </a:r>
                      <a:r>
                        <a:rPr lang="ru-RU" dirty="0" err="1" smtClean="0"/>
                        <a:t>аа</a:t>
                      </a:r>
                      <a:r>
                        <a:rPr lang="en-US" dirty="0" smtClean="0"/>
                        <a:t>aa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Комментарий</a:t>
                      </a:r>
                      <a:endParaRPr lang="ru-RU" sz="1600" dirty="0"/>
                    </a:p>
                  </a:txBody>
                  <a:tcPr anchor="ctr"/>
                </a:tc>
              </a:tr>
              <a:tr h="578014"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S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S'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LA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S'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BR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LA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AB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BR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u="none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dirty="0" smtClean="0">
                          <a:solidFill>
                            <a:schemeClr val="bg1"/>
                          </a:solidFill>
                        </a:rPr>
                        <a:t>Порождаем </a:t>
                      </a:r>
                      <a:r>
                        <a:rPr lang="en-US" sz="1600" u="none" dirty="0" err="1" smtClean="0">
                          <a:solidFill>
                            <a:schemeClr val="bg1"/>
                          </a:solidFill>
                        </a:rPr>
                        <a:t>LA</a:t>
                      </a:r>
                      <a:r>
                        <a:rPr lang="en-US" sz="1600" u="none" baseline="30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sz="1600" u="none" dirty="0" err="1" smtClean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sz="1600" u="none" baseline="30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sz="1600" u="none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1600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30813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LA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ACBR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LBACACBR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u="none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LBACA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LBA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C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BACCR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u="none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LBA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CACCR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ru-RU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LBBACCACCR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u="none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dirty="0" smtClean="0">
                          <a:solidFill>
                            <a:schemeClr val="bg1"/>
                          </a:solidFill>
                        </a:rPr>
                        <a:t>Несём </a:t>
                      </a:r>
                      <a:r>
                        <a:rPr lang="en-US" sz="1600" u="none" dirty="0" smtClean="0">
                          <a:solidFill>
                            <a:schemeClr val="bg1"/>
                          </a:solidFill>
                        </a:rPr>
                        <a:t>B </a:t>
                      </a:r>
                      <a:r>
                        <a:rPr lang="ru-RU" sz="1600" u="none" dirty="0" smtClean="0">
                          <a:solidFill>
                            <a:schemeClr val="bg1"/>
                          </a:solidFill>
                        </a:rPr>
                        <a:t>влево и порождаем </a:t>
                      </a:r>
                      <a:r>
                        <a:rPr lang="en-US" sz="1600" u="none" dirty="0" smtClean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u="none" dirty="0" smtClean="0">
                          <a:solidFill>
                            <a:schemeClr val="bg1"/>
                          </a:solidFill>
                        </a:rPr>
                        <a:t>при переходе </a:t>
                      </a:r>
                      <a:r>
                        <a:rPr lang="en-US" sz="1600" u="none" dirty="0" smtClean="0">
                          <a:solidFill>
                            <a:schemeClr val="bg1"/>
                          </a:solidFill>
                        </a:rPr>
                        <a:t>B </a:t>
                      </a:r>
                      <a:r>
                        <a:rPr lang="ru-RU" sz="1600" u="none" dirty="0" smtClean="0">
                          <a:solidFill>
                            <a:schemeClr val="bg1"/>
                          </a:solidFill>
                        </a:rPr>
                        <a:t>через </a:t>
                      </a:r>
                      <a:r>
                        <a:rPr lang="en-US" sz="1600" u="none" dirty="0" smtClean="0">
                          <a:solidFill>
                            <a:schemeClr val="bg1"/>
                          </a:solidFill>
                        </a:rPr>
                        <a:t>A – </a:t>
                      </a:r>
                      <a:r>
                        <a:rPr lang="ru-RU" sz="1600" u="none" dirty="0" smtClean="0">
                          <a:solidFill>
                            <a:schemeClr val="bg1"/>
                          </a:solidFill>
                        </a:rPr>
                        <a:t>число С равно </a:t>
                      </a:r>
                      <a:r>
                        <a:rPr lang="en-US" sz="1600" u="none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ru-RU" sz="1600" u="none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1600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56112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BACCACCR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LACCACCR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u="none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ru-RU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LC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CACCR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ru-RU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LCCAACCR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u="none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ru-RU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LCCAC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LCCA</a:t>
                      </a:r>
                      <a:r>
                        <a:rPr lang="ru-RU" u="none" dirty="0" smtClean="0">
                          <a:solidFill>
                            <a:schemeClr val="bg1"/>
                          </a:solidFill>
                        </a:rPr>
                        <a:t>С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CAR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LCCCACR --&gt; LCCCC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LCCCCR</a:t>
                      </a:r>
                      <a:r>
                        <a:rPr lang="ru-RU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u="none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dirty="0" smtClean="0">
                          <a:solidFill>
                            <a:schemeClr val="bg1"/>
                          </a:solidFill>
                        </a:rPr>
                        <a:t>Удаляем А и В</a:t>
                      </a:r>
                      <a:endParaRPr lang="ru-RU" sz="1600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8299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u="none" baseline="0" dirty="0" err="1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CCCR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aa</a:t>
                      </a:r>
                      <a:r>
                        <a:rPr lang="en-US" u="none" baseline="0" dirty="0" err="1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CCR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u="none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ru-RU" u="none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aaa</a:t>
                      </a:r>
                      <a:r>
                        <a:rPr lang="en-US" u="none" baseline="0" dirty="0" err="1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CR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aaaa</a:t>
                      </a:r>
                      <a:r>
                        <a:rPr lang="en-US" u="none" baseline="0" dirty="0" err="1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aaaa</a:t>
                      </a:r>
                      <a:endParaRPr lang="ru-RU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dirty="0" smtClean="0">
                          <a:solidFill>
                            <a:schemeClr val="bg1"/>
                          </a:solidFill>
                        </a:rPr>
                        <a:t>Заменяем С на а, удаляем </a:t>
                      </a:r>
                      <a:r>
                        <a:rPr lang="en-US" sz="1600" u="none" dirty="0" smtClean="0">
                          <a:solidFill>
                            <a:schemeClr val="bg1"/>
                          </a:solidFill>
                        </a:rPr>
                        <a:t>L </a:t>
                      </a:r>
                      <a:r>
                        <a:rPr lang="ru-RU" sz="1600" u="none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sz="1600" u="none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1600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51900"/>
              </p:ext>
            </p:extLst>
          </p:nvPr>
        </p:nvGraphicFramePr>
        <p:xfrm>
          <a:off x="609598" y="2780928"/>
          <a:ext cx="538480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1"/>
                <a:gridCol w="2692401"/>
              </a:tblGrid>
              <a:tr h="370840">
                <a:tc>
                  <a:txBody>
                    <a:bodyPr/>
                    <a:lstStyle/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 --&gt; LS'R</a:t>
                      </a:r>
                      <a:endParaRPr lang="ru-RU" sz="2400" dirty="0" smtClean="0"/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S' --&gt; AS'B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S' --&gt; AB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AB --&gt; BAC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AC --&gt; CA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CB --&gt; BC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LB --&gt; L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AR --&gt; R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LC --&gt; </a:t>
                      </a:r>
                      <a:r>
                        <a:rPr lang="en-US" sz="2400" dirty="0" err="1" smtClean="0"/>
                        <a:t>aL</a:t>
                      </a:r>
                      <a:endParaRPr lang="en-US" sz="2400" dirty="0" smtClean="0"/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LR --&gt; 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3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грамматики для вычисления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endParaRPr lang="ru-RU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</a:t>
            </a:r>
            <a:r>
              <a:rPr lang="ru-RU" dirty="0" err="1" smtClean="0"/>
              <a:t>ерминалы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en-US" dirty="0" smtClean="0"/>
              <a:t>a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err="1" smtClean="0"/>
              <a:t>Нетерминалы</a:t>
            </a:r>
            <a:r>
              <a:rPr lang="en-US" dirty="0" smtClean="0"/>
              <a:t> {</a:t>
            </a:r>
            <a:r>
              <a:rPr lang="en-US" dirty="0" smtClean="0"/>
              <a:t>S, S', A, B, C, L, R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ru-RU" dirty="0" smtClean="0"/>
              <a:t>Правила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Язык = </a:t>
            </a:r>
            <a:r>
              <a:rPr lang="en-US" dirty="0" smtClean="0"/>
              <a:t>{a, </a:t>
            </a:r>
            <a:r>
              <a:rPr lang="en-US" dirty="0" err="1" smtClean="0"/>
              <a:t>aaaa</a:t>
            </a:r>
            <a:r>
              <a:rPr lang="en-US" dirty="0" smtClean="0"/>
              <a:t>, </a:t>
            </a:r>
            <a:r>
              <a:rPr lang="en-US" dirty="0" err="1" smtClean="0"/>
              <a:t>aaaaaaaaa</a:t>
            </a:r>
            <a:r>
              <a:rPr lang="en-US" dirty="0" smtClean="0"/>
              <a:t>, …} – </a:t>
            </a:r>
            <a:r>
              <a:rPr lang="ru-RU" dirty="0" smtClean="0"/>
              <a:t>строки из 1, 4, 9, …,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, … </a:t>
            </a:r>
            <a:r>
              <a:rPr lang="ru-RU" dirty="0" smtClean="0"/>
              <a:t>символов а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8209089"/>
              </p:ext>
            </p:extLst>
          </p:nvPr>
        </p:nvGraphicFramePr>
        <p:xfrm>
          <a:off x="6197600" y="1600200"/>
          <a:ext cx="5384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/>
                <a:gridCol w="26924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16552"/>
              </p:ext>
            </p:extLst>
          </p:nvPr>
        </p:nvGraphicFramePr>
        <p:xfrm>
          <a:off x="6197600" y="1596590"/>
          <a:ext cx="5384800" cy="4529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832"/>
                <a:gridCol w="1597968"/>
              </a:tblGrid>
              <a:tr h="395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Вывод </a:t>
                      </a:r>
                      <a:r>
                        <a:rPr lang="ru-RU" dirty="0" err="1" smtClean="0"/>
                        <a:t>аа</a:t>
                      </a:r>
                      <a:r>
                        <a:rPr lang="en-US" dirty="0" smtClean="0"/>
                        <a:t>aa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Комментарий</a:t>
                      </a:r>
                      <a:endParaRPr lang="ru-RU" sz="1600" dirty="0"/>
                    </a:p>
                  </a:txBody>
                  <a:tcPr anchor="ctr"/>
                </a:tc>
              </a:tr>
              <a:tr h="57801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S'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2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S'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2</a:t>
                      </a:r>
                      <a:r>
                        <a:rPr lang="en-US" dirty="0" smtClean="0"/>
                        <a:t> LA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AB</a:t>
                      </a:r>
                      <a:r>
                        <a:rPr lang="en-US" dirty="0" smtClean="0"/>
                        <a:t>BR --&gt;</a:t>
                      </a:r>
                      <a:r>
                        <a:rPr lang="ru-RU" baseline="-25000" dirty="0" smtClean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Порождаем </a:t>
                      </a:r>
                      <a:r>
                        <a:rPr lang="en-US" sz="1600" dirty="0" err="1" smtClean="0"/>
                        <a:t>LA</a:t>
                      </a:r>
                      <a:r>
                        <a:rPr lang="en-US" sz="1600" baseline="30000" dirty="0" err="1" smtClean="0"/>
                        <a:t>n</a:t>
                      </a:r>
                      <a:r>
                        <a:rPr lang="en-US" sz="1600" dirty="0" err="1" smtClean="0"/>
                        <a:t>B</a:t>
                      </a:r>
                      <a:r>
                        <a:rPr lang="en-US" sz="1600" baseline="30000" dirty="0" err="1" smtClean="0"/>
                        <a:t>n</a:t>
                      </a:r>
                      <a:r>
                        <a:rPr lang="en-US" sz="1600" dirty="0" err="1" smtClean="0"/>
                        <a:t>R</a:t>
                      </a:r>
                      <a:endParaRPr lang="ru-RU" sz="1600" dirty="0"/>
                    </a:p>
                  </a:txBody>
                  <a:tcPr anchor="ctr"/>
                </a:tc>
              </a:tr>
              <a:tr h="130813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LA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ACBR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LBACACBR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u="none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LBACA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LBA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C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BACCR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u="none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LBA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CACCR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ru-RU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LBBACCACCR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u="none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dirty="0" smtClean="0">
                          <a:solidFill>
                            <a:schemeClr val="bg1"/>
                          </a:solidFill>
                        </a:rPr>
                        <a:t>Несём </a:t>
                      </a:r>
                      <a:r>
                        <a:rPr lang="en-US" sz="1600" u="none" dirty="0" smtClean="0">
                          <a:solidFill>
                            <a:schemeClr val="bg1"/>
                          </a:solidFill>
                        </a:rPr>
                        <a:t>B </a:t>
                      </a:r>
                      <a:r>
                        <a:rPr lang="ru-RU" sz="1600" u="none" dirty="0" smtClean="0">
                          <a:solidFill>
                            <a:schemeClr val="bg1"/>
                          </a:solidFill>
                        </a:rPr>
                        <a:t>влево и порождаем </a:t>
                      </a:r>
                      <a:r>
                        <a:rPr lang="en-US" sz="1600" u="none" dirty="0" smtClean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u="none" dirty="0" smtClean="0">
                          <a:solidFill>
                            <a:schemeClr val="bg1"/>
                          </a:solidFill>
                        </a:rPr>
                        <a:t>при переходе </a:t>
                      </a:r>
                      <a:r>
                        <a:rPr lang="en-US" sz="1600" u="none" dirty="0" smtClean="0">
                          <a:solidFill>
                            <a:schemeClr val="bg1"/>
                          </a:solidFill>
                        </a:rPr>
                        <a:t>B </a:t>
                      </a:r>
                      <a:r>
                        <a:rPr lang="ru-RU" sz="1600" u="none" dirty="0" smtClean="0">
                          <a:solidFill>
                            <a:schemeClr val="bg1"/>
                          </a:solidFill>
                        </a:rPr>
                        <a:t>через </a:t>
                      </a:r>
                      <a:r>
                        <a:rPr lang="en-US" sz="1600" u="none" dirty="0" smtClean="0">
                          <a:solidFill>
                            <a:schemeClr val="bg1"/>
                          </a:solidFill>
                        </a:rPr>
                        <a:t>A – </a:t>
                      </a:r>
                      <a:r>
                        <a:rPr lang="ru-RU" sz="1600" u="none" dirty="0" smtClean="0">
                          <a:solidFill>
                            <a:schemeClr val="bg1"/>
                          </a:solidFill>
                        </a:rPr>
                        <a:t>число С равно </a:t>
                      </a:r>
                      <a:r>
                        <a:rPr lang="en-US" sz="1600" u="none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ru-RU" sz="1600" u="none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1600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56112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BACCACCR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LACCACCR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u="none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ru-RU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LC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CACCR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ru-RU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LCCAACCR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u="none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ru-RU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LCCAC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LCCA</a:t>
                      </a:r>
                      <a:r>
                        <a:rPr lang="ru-RU" u="none" dirty="0" smtClean="0">
                          <a:solidFill>
                            <a:schemeClr val="bg1"/>
                          </a:solidFill>
                        </a:rPr>
                        <a:t>С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CAR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LCCCACR --&gt; LCCCC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LCCCCR</a:t>
                      </a:r>
                      <a:r>
                        <a:rPr lang="ru-RU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u="none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dirty="0" smtClean="0">
                          <a:solidFill>
                            <a:schemeClr val="bg1"/>
                          </a:solidFill>
                        </a:rPr>
                        <a:t>Удаляем А и В</a:t>
                      </a:r>
                      <a:endParaRPr lang="ru-RU" sz="1600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8299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u="none" baseline="0" dirty="0" err="1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CCCR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aa</a:t>
                      </a:r>
                      <a:r>
                        <a:rPr lang="en-US" u="none" baseline="0" dirty="0" err="1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CCR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u="none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ru-RU" u="none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aaa</a:t>
                      </a:r>
                      <a:r>
                        <a:rPr lang="en-US" u="none" baseline="0" dirty="0" err="1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CR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aaaa</a:t>
                      </a:r>
                      <a:r>
                        <a:rPr lang="en-US" u="none" baseline="0" dirty="0" err="1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aaaa</a:t>
                      </a:r>
                      <a:endParaRPr lang="ru-RU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dirty="0" smtClean="0">
                          <a:solidFill>
                            <a:schemeClr val="bg1"/>
                          </a:solidFill>
                        </a:rPr>
                        <a:t>Заменяем С на а, удаляем </a:t>
                      </a:r>
                      <a:r>
                        <a:rPr lang="en-US" sz="1600" u="none" dirty="0" smtClean="0">
                          <a:solidFill>
                            <a:schemeClr val="bg1"/>
                          </a:solidFill>
                        </a:rPr>
                        <a:t>L </a:t>
                      </a:r>
                      <a:r>
                        <a:rPr lang="ru-RU" sz="1600" u="none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sz="1600" u="none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1600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51900"/>
              </p:ext>
            </p:extLst>
          </p:nvPr>
        </p:nvGraphicFramePr>
        <p:xfrm>
          <a:off x="609598" y="2780928"/>
          <a:ext cx="538480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1"/>
                <a:gridCol w="2692401"/>
              </a:tblGrid>
              <a:tr h="370840">
                <a:tc>
                  <a:txBody>
                    <a:bodyPr/>
                    <a:lstStyle/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 --&gt; LS'R</a:t>
                      </a:r>
                      <a:endParaRPr lang="ru-RU" sz="2400" dirty="0" smtClean="0"/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S' --&gt; AS'B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S' --&gt; AB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AB --&gt; BAC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AC --&gt; CA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CB --&gt; BC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LB --&gt; L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AR --&gt; R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LC --&gt; </a:t>
                      </a:r>
                      <a:r>
                        <a:rPr lang="en-US" sz="2400" dirty="0" err="1" smtClean="0"/>
                        <a:t>aL</a:t>
                      </a:r>
                      <a:endParaRPr lang="en-US" sz="2400" dirty="0" smtClean="0"/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LR --&gt; 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3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грамматики для вычисления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endParaRPr lang="ru-RU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</a:t>
            </a:r>
            <a:r>
              <a:rPr lang="ru-RU" dirty="0" err="1" smtClean="0"/>
              <a:t>ерминалы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en-US" dirty="0" smtClean="0"/>
              <a:t>a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err="1" smtClean="0"/>
              <a:t>Нетерминалы</a:t>
            </a:r>
            <a:r>
              <a:rPr lang="en-US" dirty="0" smtClean="0"/>
              <a:t> {</a:t>
            </a:r>
            <a:r>
              <a:rPr lang="en-US" dirty="0" smtClean="0"/>
              <a:t>S, S', A, B, C, L, R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ru-RU" dirty="0" smtClean="0"/>
              <a:t>Правила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Язык = </a:t>
            </a:r>
            <a:r>
              <a:rPr lang="en-US" dirty="0" smtClean="0"/>
              <a:t>{a, </a:t>
            </a:r>
            <a:r>
              <a:rPr lang="en-US" dirty="0" err="1" smtClean="0"/>
              <a:t>aaaa</a:t>
            </a:r>
            <a:r>
              <a:rPr lang="en-US" dirty="0" smtClean="0"/>
              <a:t>, </a:t>
            </a:r>
            <a:r>
              <a:rPr lang="en-US" dirty="0" err="1" smtClean="0"/>
              <a:t>aaaaaaaaa</a:t>
            </a:r>
            <a:r>
              <a:rPr lang="en-US" dirty="0" smtClean="0"/>
              <a:t>, …} – </a:t>
            </a:r>
            <a:r>
              <a:rPr lang="ru-RU" dirty="0" smtClean="0"/>
              <a:t>строки из 1, 4, 9, …,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, … </a:t>
            </a:r>
            <a:r>
              <a:rPr lang="ru-RU" dirty="0" smtClean="0"/>
              <a:t>символов а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8209089"/>
              </p:ext>
            </p:extLst>
          </p:nvPr>
        </p:nvGraphicFramePr>
        <p:xfrm>
          <a:off x="6197600" y="1600200"/>
          <a:ext cx="5384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/>
                <a:gridCol w="26924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9337"/>
              </p:ext>
            </p:extLst>
          </p:nvPr>
        </p:nvGraphicFramePr>
        <p:xfrm>
          <a:off x="6197600" y="1596590"/>
          <a:ext cx="5384800" cy="4529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832"/>
                <a:gridCol w="1597968"/>
              </a:tblGrid>
              <a:tr h="395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Вывод </a:t>
                      </a:r>
                      <a:r>
                        <a:rPr lang="ru-RU" dirty="0" err="1" smtClean="0"/>
                        <a:t>аа</a:t>
                      </a:r>
                      <a:r>
                        <a:rPr lang="en-US" dirty="0" smtClean="0"/>
                        <a:t>aa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Комментарий</a:t>
                      </a:r>
                      <a:endParaRPr lang="ru-RU" sz="1600" dirty="0"/>
                    </a:p>
                  </a:txBody>
                  <a:tcPr anchor="ctr"/>
                </a:tc>
              </a:tr>
              <a:tr h="57801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S'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2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S'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2</a:t>
                      </a:r>
                      <a:r>
                        <a:rPr lang="en-US" dirty="0" smtClean="0"/>
                        <a:t> LA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AB</a:t>
                      </a:r>
                      <a:r>
                        <a:rPr lang="en-US" dirty="0" smtClean="0"/>
                        <a:t>BR --&gt;</a:t>
                      </a:r>
                      <a:r>
                        <a:rPr lang="ru-RU" baseline="-25000" dirty="0" smtClean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Порождаем </a:t>
                      </a:r>
                      <a:r>
                        <a:rPr lang="en-US" sz="1600" dirty="0" err="1" smtClean="0"/>
                        <a:t>LA</a:t>
                      </a:r>
                      <a:r>
                        <a:rPr lang="en-US" sz="1600" baseline="30000" dirty="0" err="1" smtClean="0"/>
                        <a:t>n</a:t>
                      </a:r>
                      <a:r>
                        <a:rPr lang="en-US" sz="1600" dirty="0" err="1" smtClean="0"/>
                        <a:t>B</a:t>
                      </a:r>
                      <a:r>
                        <a:rPr lang="en-US" sz="1600" baseline="30000" dirty="0" err="1" smtClean="0"/>
                        <a:t>n</a:t>
                      </a:r>
                      <a:r>
                        <a:rPr lang="en-US" sz="1600" dirty="0" err="1" smtClean="0"/>
                        <a:t>R</a:t>
                      </a:r>
                      <a:endParaRPr lang="ru-RU" sz="1600" dirty="0"/>
                    </a:p>
                  </a:txBody>
                  <a:tcPr anchor="ctr"/>
                </a:tc>
              </a:tr>
              <a:tr h="130813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AC</a:t>
                      </a:r>
                      <a:r>
                        <a:rPr lang="en-US" dirty="0" smtClean="0"/>
                        <a:t>BR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BAC</a:t>
                      </a:r>
                      <a:r>
                        <a:rPr lang="en-US" dirty="0" smtClean="0"/>
                        <a:t>A</a:t>
                      </a:r>
                      <a:r>
                        <a:rPr lang="en-US" u="sng" dirty="0" smtClean="0"/>
                        <a:t>CB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LBAC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C</a:t>
                      </a:r>
                      <a:r>
                        <a:rPr lang="en-US" u="sng" dirty="0" smtClean="0"/>
                        <a:t>B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LB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ru-RU" dirty="0" smtClean="0"/>
                        <a:t> </a:t>
                      </a:r>
                      <a:r>
                        <a:rPr lang="en-US" u="sng" dirty="0" smtClean="0"/>
                        <a:t>LB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BAC</a:t>
                      </a:r>
                      <a:r>
                        <a:rPr lang="en-US" dirty="0" smtClean="0"/>
                        <a:t>CACCR --&gt;</a:t>
                      </a:r>
                      <a:r>
                        <a:rPr lang="ru-RU" baseline="-25000" dirty="0" smtClean="0"/>
                        <a:t>7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Несём </a:t>
                      </a:r>
                      <a:r>
                        <a:rPr lang="en-US" sz="1600" dirty="0" smtClean="0"/>
                        <a:t>B </a:t>
                      </a:r>
                      <a:r>
                        <a:rPr lang="ru-RU" sz="1600" dirty="0" smtClean="0"/>
                        <a:t>влево и порождаем </a:t>
                      </a:r>
                      <a:r>
                        <a:rPr lang="en-US" sz="1600" dirty="0" smtClean="0"/>
                        <a:t>C </a:t>
                      </a:r>
                      <a:r>
                        <a:rPr lang="ru-RU" sz="1600" dirty="0" smtClean="0"/>
                        <a:t>при переходе </a:t>
                      </a:r>
                      <a:r>
                        <a:rPr lang="en-US" sz="1600" dirty="0" smtClean="0"/>
                        <a:t>B </a:t>
                      </a:r>
                      <a:r>
                        <a:rPr lang="ru-RU" sz="1600" dirty="0" smtClean="0"/>
                        <a:t>через </a:t>
                      </a:r>
                      <a:r>
                        <a:rPr lang="en-US" sz="1600" dirty="0" smtClean="0"/>
                        <a:t>A – </a:t>
                      </a:r>
                      <a:r>
                        <a:rPr lang="ru-RU" sz="1600" dirty="0" smtClean="0"/>
                        <a:t>число С равно </a:t>
                      </a:r>
                      <a:r>
                        <a:rPr lang="en-US" sz="1600" dirty="0" smtClean="0"/>
                        <a:t>n</a:t>
                      </a:r>
                      <a:r>
                        <a:rPr lang="ru-RU" sz="1600" baseline="30000" dirty="0" smtClean="0"/>
                        <a:t>2</a:t>
                      </a:r>
                      <a:endParaRPr lang="ru-RU" sz="1600" dirty="0"/>
                    </a:p>
                  </a:txBody>
                  <a:tcPr anchor="ctr"/>
                </a:tc>
              </a:tr>
              <a:tr h="156112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BACCACCR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LACCACCR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u="none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ru-RU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LC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CACCR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ru-RU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LCCAACCR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u="none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ru-RU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LCCAC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CR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LCCA</a:t>
                      </a:r>
                      <a:r>
                        <a:rPr lang="ru-RU" u="none" dirty="0" smtClean="0">
                          <a:solidFill>
                            <a:schemeClr val="bg1"/>
                          </a:solidFill>
                        </a:rPr>
                        <a:t>С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CAR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LCCCACR --&gt; LCCCC</a:t>
                      </a:r>
                      <a:r>
                        <a:rPr lang="en-US" u="none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R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LCCCCR</a:t>
                      </a:r>
                      <a:r>
                        <a:rPr lang="ru-RU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u="none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dirty="0" smtClean="0">
                          <a:solidFill>
                            <a:schemeClr val="bg1"/>
                          </a:solidFill>
                        </a:rPr>
                        <a:t>Удаляем А и В</a:t>
                      </a:r>
                      <a:endParaRPr lang="ru-RU" sz="1600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8299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u="none" baseline="0" dirty="0" err="1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CCCR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aa</a:t>
                      </a:r>
                      <a:r>
                        <a:rPr lang="en-US" u="none" baseline="0" dirty="0" err="1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CCR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u="none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ru-RU" u="none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aaa</a:t>
                      </a:r>
                      <a:r>
                        <a:rPr lang="en-US" u="none" baseline="0" dirty="0" err="1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CR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aaaa</a:t>
                      </a:r>
                      <a:r>
                        <a:rPr lang="en-US" u="none" baseline="0" dirty="0" err="1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aaaa</a:t>
                      </a:r>
                      <a:endParaRPr lang="ru-RU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dirty="0" smtClean="0">
                          <a:solidFill>
                            <a:schemeClr val="bg1"/>
                          </a:solidFill>
                        </a:rPr>
                        <a:t>Заменяем С на а, удаляем </a:t>
                      </a:r>
                      <a:r>
                        <a:rPr lang="en-US" sz="1600" u="none" dirty="0" smtClean="0">
                          <a:solidFill>
                            <a:schemeClr val="bg1"/>
                          </a:solidFill>
                        </a:rPr>
                        <a:t>L </a:t>
                      </a:r>
                      <a:r>
                        <a:rPr lang="ru-RU" sz="1600" u="none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sz="1600" u="none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1600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51900"/>
              </p:ext>
            </p:extLst>
          </p:nvPr>
        </p:nvGraphicFramePr>
        <p:xfrm>
          <a:off x="609598" y="2780928"/>
          <a:ext cx="538480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1"/>
                <a:gridCol w="2692401"/>
              </a:tblGrid>
              <a:tr h="370840">
                <a:tc>
                  <a:txBody>
                    <a:bodyPr/>
                    <a:lstStyle/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 --&gt; LS'R</a:t>
                      </a:r>
                      <a:endParaRPr lang="ru-RU" sz="2400" dirty="0" smtClean="0"/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S' --&gt; AS'B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S' --&gt; AB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AB --&gt; BAC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AC --&gt; CA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CB --&gt; BC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LB --&gt; L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AR --&gt; R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LC --&gt; </a:t>
                      </a:r>
                      <a:r>
                        <a:rPr lang="en-US" sz="2400" dirty="0" err="1" smtClean="0"/>
                        <a:t>aL</a:t>
                      </a:r>
                      <a:endParaRPr lang="en-US" sz="2400" dirty="0" smtClean="0"/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LR --&gt; 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3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грамматики для вычисления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endParaRPr lang="ru-RU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</a:t>
            </a:r>
            <a:r>
              <a:rPr lang="ru-RU" dirty="0" err="1" smtClean="0"/>
              <a:t>ерминалы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en-US" dirty="0" smtClean="0"/>
              <a:t>a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err="1" smtClean="0"/>
              <a:t>Нетерминалы</a:t>
            </a:r>
            <a:r>
              <a:rPr lang="en-US" dirty="0" smtClean="0"/>
              <a:t> {</a:t>
            </a:r>
            <a:r>
              <a:rPr lang="en-US" dirty="0" smtClean="0"/>
              <a:t>S, S', A, B, C, L, R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ru-RU" dirty="0" smtClean="0"/>
              <a:t>Правила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Язык = </a:t>
            </a:r>
            <a:r>
              <a:rPr lang="en-US" dirty="0" smtClean="0"/>
              <a:t>{a, </a:t>
            </a:r>
            <a:r>
              <a:rPr lang="en-US" dirty="0" err="1" smtClean="0"/>
              <a:t>aaaa</a:t>
            </a:r>
            <a:r>
              <a:rPr lang="en-US" dirty="0" smtClean="0"/>
              <a:t>, </a:t>
            </a:r>
            <a:r>
              <a:rPr lang="en-US" dirty="0" err="1" smtClean="0"/>
              <a:t>aaaaaaaaa</a:t>
            </a:r>
            <a:r>
              <a:rPr lang="en-US" dirty="0" smtClean="0"/>
              <a:t>, …} – </a:t>
            </a:r>
            <a:r>
              <a:rPr lang="ru-RU" dirty="0" smtClean="0"/>
              <a:t>строки из 1, 4, 9, …,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, … </a:t>
            </a:r>
            <a:r>
              <a:rPr lang="ru-RU" dirty="0" smtClean="0"/>
              <a:t>символов а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8209089"/>
              </p:ext>
            </p:extLst>
          </p:nvPr>
        </p:nvGraphicFramePr>
        <p:xfrm>
          <a:off x="6197600" y="1600200"/>
          <a:ext cx="5384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/>
                <a:gridCol w="26924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64784"/>
              </p:ext>
            </p:extLst>
          </p:nvPr>
        </p:nvGraphicFramePr>
        <p:xfrm>
          <a:off x="6197600" y="1596590"/>
          <a:ext cx="5384800" cy="4529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832"/>
                <a:gridCol w="1597968"/>
              </a:tblGrid>
              <a:tr h="395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Вывод </a:t>
                      </a:r>
                      <a:r>
                        <a:rPr lang="ru-RU" dirty="0" err="1" smtClean="0"/>
                        <a:t>аа</a:t>
                      </a:r>
                      <a:r>
                        <a:rPr lang="en-US" dirty="0" smtClean="0"/>
                        <a:t>aa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Комментарий</a:t>
                      </a:r>
                      <a:endParaRPr lang="ru-RU" sz="1600" dirty="0"/>
                    </a:p>
                  </a:txBody>
                  <a:tcPr anchor="ctr"/>
                </a:tc>
              </a:tr>
              <a:tr h="57801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S'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2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S'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2</a:t>
                      </a:r>
                      <a:r>
                        <a:rPr lang="en-US" dirty="0" smtClean="0"/>
                        <a:t> LA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AB</a:t>
                      </a:r>
                      <a:r>
                        <a:rPr lang="en-US" dirty="0" smtClean="0"/>
                        <a:t>BR --&gt;</a:t>
                      </a:r>
                      <a:r>
                        <a:rPr lang="ru-RU" baseline="-25000" dirty="0" smtClean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Порождаем </a:t>
                      </a:r>
                      <a:r>
                        <a:rPr lang="en-US" sz="1600" dirty="0" err="1" smtClean="0"/>
                        <a:t>LA</a:t>
                      </a:r>
                      <a:r>
                        <a:rPr lang="en-US" sz="1600" baseline="30000" dirty="0" err="1" smtClean="0"/>
                        <a:t>n</a:t>
                      </a:r>
                      <a:r>
                        <a:rPr lang="en-US" sz="1600" dirty="0" err="1" smtClean="0"/>
                        <a:t>B</a:t>
                      </a:r>
                      <a:r>
                        <a:rPr lang="en-US" sz="1600" baseline="30000" dirty="0" err="1" smtClean="0"/>
                        <a:t>n</a:t>
                      </a:r>
                      <a:r>
                        <a:rPr lang="en-US" sz="1600" dirty="0" err="1" smtClean="0"/>
                        <a:t>R</a:t>
                      </a:r>
                      <a:endParaRPr lang="ru-RU" sz="1600" dirty="0"/>
                    </a:p>
                  </a:txBody>
                  <a:tcPr anchor="ctr"/>
                </a:tc>
              </a:tr>
              <a:tr h="130813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AC</a:t>
                      </a:r>
                      <a:r>
                        <a:rPr lang="en-US" dirty="0" smtClean="0"/>
                        <a:t>BR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BAC</a:t>
                      </a:r>
                      <a:r>
                        <a:rPr lang="en-US" dirty="0" smtClean="0"/>
                        <a:t>A</a:t>
                      </a:r>
                      <a:r>
                        <a:rPr lang="en-US" u="sng" dirty="0" smtClean="0"/>
                        <a:t>CB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LBAC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C</a:t>
                      </a:r>
                      <a:r>
                        <a:rPr lang="en-US" u="sng" dirty="0" smtClean="0"/>
                        <a:t>B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LB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ru-RU" dirty="0" smtClean="0"/>
                        <a:t> </a:t>
                      </a:r>
                      <a:r>
                        <a:rPr lang="en-US" u="sng" dirty="0" smtClean="0"/>
                        <a:t>LB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BAC</a:t>
                      </a:r>
                      <a:r>
                        <a:rPr lang="en-US" dirty="0" smtClean="0"/>
                        <a:t>CACCR --&gt;</a:t>
                      </a:r>
                      <a:r>
                        <a:rPr lang="ru-RU" baseline="-25000" dirty="0" smtClean="0"/>
                        <a:t>7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Несём </a:t>
                      </a:r>
                      <a:r>
                        <a:rPr lang="en-US" sz="1600" dirty="0" smtClean="0"/>
                        <a:t>B </a:t>
                      </a:r>
                      <a:r>
                        <a:rPr lang="ru-RU" sz="1600" dirty="0" smtClean="0"/>
                        <a:t>влево и порождаем </a:t>
                      </a:r>
                      <a:r>
                        <a:rPr lang="en-US" sz="1600" dirty="0" smtClean="0"/>
                        <a:t>C </a:t>
                      </a:r>
                      <a:r>
                        <a:rPr lang="ru-RU" sz="1600" dirty="0" smtClean="0"/>
                        <a:t>при переходе </a:t>
                      </a:r>
                      <a:r>
                        <a:rPr lang="en-US" sz="1600" dirty="0" smtClean="0"/>
                        <a:t>B </a:t>
                      </a:r>
                      <a:r>
                        <a:rPr lang="ru-RU" sz="1600" dirty="0" smtClean="0"/>
                        <a:t>через </a:t>
                      </a:r>
                      <a:r>
                        <a:rPr lang="en-US" sz="1600" dirty="0" smtClean="0"/>
                        <a:t>A – </a:t>
                      </a:r>
                      <a:r>
                        <a:rPr lang="ru-RU" sz="1600" dirty="0" smtClean="0"/>
                        <a:t>число С равно </a:t>
                      </a:r>
                      <a:r>
                        <a:rPr lang="en-US" sz="1600" dirty="0" smtClean="0"/>
                        <a:t>n</a:t>
                      </a:r>
                      <a:r>
                        <a:rPr lang="ru-RU" sz="1600" baseline="30000" dirty="0" smtClean="0"/>
                        <a:t>2</a:t>
                      </a:r>
                      <a:endParaRPr lang="ru-RU" sz="1600" dirty="0"/>
                    </a:p>
                  </a:txBody>
                  <a:tcPr anchor="ctr"/>
                </a:tc>
              </a:tr>
              <a:tr h="156112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smtClean="0"/>
                        <a:t>B</a:t>
                      </a:r>
                      <a:r>
                        <a:rPr lang="en-US" dirty="0" smtClean="0"/>
                        <a:t>ACCACCR --&gt;</a:t>
                      </a:r>
                      <a:r>
                        <a:rPr lang="ru-RU" baseline="-25000" dirty="0" smtClean="0"/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</a:t>
                      </a:r>
                      <a:r>
                        <a:rPr lang="en-US" u="sng" dirty="0" smtClean="0"/>
                        <a:t>AC</a:t>
                      </a:r>
                      <a:r>
                        <a:rPr lang="en-US" dirty="0" smtClean="0"/>
                        <a:t>CACCR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sng" dirty="0" smtClean="0"/>
                        <a:t>C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LC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CA</a:t>
                      </a:r>
                      <a:r>
                        <a:rPr lang="en-US" u="sng" dirty="0" smtClean="0"/>
                        <a:t>AC</a:t>
                      </a:r>
                      <a:r>
                        <a:rPr lang="en-US" dirty="0" smtClean="0"/>
                        <a:t>CR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LCCA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sng" dirty="0" smtClean="0"/>
                        <a:t>C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LCCA</a:t>
                      </a:r>
                      <a:r>
                        <a:rPr lang="ru-RU" dirty="0" smtClean="0"/>
                        <a:t>С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u="sng" dirty="0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8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LCCC</a:t>
                      </a:r>
                      <a:r>
                        <a:rPr lang="en-US" u="sng" dirty="0" smtClean="0"/>
                        <a:t>AC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en-US" dirty="0" smtClean="0"/>
                        <a:t> --&gt; LCCC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sng" dirty="0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8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8</a:t>
                      </a:r>
                      <a:r>
                        <a:rPr lang="en-US" dirty="0" smtClean="0"/>
                        <a:t> </a:t>
                      </a:r>
                      <a:r>
                        <a:rPr lang="en-US" u="sng" dirty="0" smtClean="0"/>
                        <a:t>LC</a:t>
                      </a:r>
                      <a:r>
                        <a:rPr lang="en-US" dirty="0" smtClean="0"/>
                        <a:t>CCC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9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Удаляем А и В</a:t>
                      </a:r>
                      <a:endParaRPr lang="ru-RU" sz="1600" dirty="0"/>
                    </a:p>
                  </a:txBody>
                  <a:tcPr anchor="ctr"/>
                </a:tc>
              </a:tr>
              <a:tr h="68299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--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u="none" baseline="0" dirty="0" err="1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CCCR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aa</a:t>
                      </a:r>
                      <a:r>
                        <a:rPr lang="en-US" u="none" baseline="0" dirty="0" err="1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CCR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u="none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ru-RU" u="none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aaa</a:t>
                      </a:r>
                      <a:r>
                        <a:rPr lang="en-US" u="none" baseline="0" dirty="0" err="1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CR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aaaa</a:t>
                      </a:r>
                      <a:r>
                        <a:rPr lang="en-US" u="none" baseline="0" dirty="0" err="1" smtClean="0">
                          <a:solidFill>
                            <a:schemeClr val="bg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--&gt;</a:t>
                      </a:r>
                      <a:r>
                        <a:rPr lang="ru-RU" u="none" baseline="-250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u="none" dirty="0" err="1" smtClean="0">
                          <a:solidFill>
                            <a:schemeClr val="bg1"/>
                          </a:solidFill>
                        </a:rPr>
                        <a:t>aaaa</a:t>
                      </a:r>
                      <a:endParaRPr lang="ru-RU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Заменяем С на а, удаляем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L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51900"/>
              </p:ext>
            </p:extLst>
          </p:nvPr>
        </p:nvGraphicFramePr>
        <p:xfrm>
          <a:off x="609598" y="2780928"/>
          <a:ext cx="538480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1"/>
                <a:gridCol w="2692401"/>
              </a:tblGrid>
              <a:tr h="370840">
                <a:tc>
                  <a:txBody>
                    <a:bodyPr/>
                    <a:lstStyle/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 --&gt; LS'R</a:t>
                      </a:r>
                      <a:endParaRPr lang="ru-RU" sz="2400" dirty="0" smtClean="0"/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S' --&gt; AS'B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S' --&gt; AB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AB --&gt; BAC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AC --&gt; CA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CB --&gt; BC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LB --&gt; L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AR --&gt; R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LC --&gt; </a:t>
                      </a:r>
                      <a:r>
                        <a:rPr lang="en-US" sz="2400" dirty="0" err="1" smtClean="0"/>
                        <a:t>aL</a:t>
                      </a:r>
                      <a:endParaRPr lang="en-US" sz="2400" dirty="0" smtClean="0"/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LR --&gt; 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46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грамматики для вычисления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endParaRPr lang="ru-RU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</a:t>
            </a:r>
            <a:r>
              <a:rPr lang="ru-RU" dirty="0" err="1" smtClean="0"/>
              <a:t>ерминалы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en-US" dirty="0" smtClean="0"/>
              <a:t>a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err="1" smtClean="0"/>
              <a:t>Нетерминалы</a:t>
            </a:r>
            <a:r>
              <a:rPr lang="en-US" dirty="0" smtClean="0"/>
              <a:t> {</a:t>
            </a:r>
            <a:r>
              <a:rPr lang="en-US" dirty="0" smtClean="0"/>
              <a:t>S, S', A, B, C, L, R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ru-RU" dirty="0" smtClean="0"/>
              <a:t>Правила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Язык = </a:t>
            </a:r>
            <a:r>
              <a:rPr lang="en-US" dirty="0" smtClean="0"/>
              <a:t>{a, </a:t>
            </a:r>
            <a:r>
              <a:rPr lang="en-US" dirty="0" err="1" smtClean="0"/>
              <a:t>aaaa</a:t>
            </a:r>
            <a:r>
              <a:rPr lang="en-US" dirty="0" smtClean="0"/>
              <a:t>, </a:t>
            </a:r>
            <a:r>
              <a:rPr lang="en-US" dirty="0" err="1" smtClean="0"/>
              <a:t>aaaaaaaaa</a:t>
            </a:r>
            <a:r>
              <a:rPr lang="en-US" dirty="0" smtClean="0"/>
              <a:t>, …} – </a:t>
            </a:r>
            <a:r>
              <a:rPr lang="ru-RU" dirty="0" smtClean="0"/>
              <a:t>строки из 1, 4, 9, …,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, … </a:t>
            </a:r>
            <a:r>
              <a:rPr lang="ru-RU" dirty="0" smtClean="0"/>
              <a:t>символов а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8209089"/>
              </p:ext>
            </p:extLst>
          </p:nvPr>
        </p:nvGraphicFramePr>
        <p:xfrm>
          <a:off x="6197600" y="1600200"/>
          <a:ext cx="5384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/>
                <a:gridCol w="26924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89040"/>
              </p:ext>
            </p:extLst>
          </p:nvPr>
        </p:nvGraphicFramePr>
        <p:xfrm>
          <a:off x="6197600" y="1596590"/>
          <a:ext cx="5384800" cy="4529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832"/>
                <a:gridCol w="1597968"/>
              </a:tblGrid>
              <a:tr h="395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Вывод </a:t>
                      </a:r>
                      <a:r>
                        <a:rPr lang="ru-RU" dirty="0" err="1" smtClean="0"/>
                        <a:t>аа</a:t>
                      </a:r>
                      <a:r>
                        <a:rPr lang="en-US" dirty="0" smtClean="0"/>
                        <a:t>aa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Комментарий</a:t>
                      </a:r>
                      <a:endParaRPr lang="ru-RU" sz="1600" dirty="0"/>
                    </a:p>
                  </a:txBody>
                  <a:tcPr anchor="ctr"/>
                </a:tc>
              </a:tr>
              <a:tr h="57801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S'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2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S'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2</a:t>
                      </a:r>
                      <a:r>
                        <a:rPr lang="en-US" dirty="0" smtClean="0"/>
                        <a:t> LA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AB</a:t>
                      </a:r>
                      <a:r>
                        <a:rPr lang="en-US" dirty="0" smtClean="0"/>
                        <a:t>BR --&gt;</a:t>
                      </a:r>
                      <a:r>
                        <a:rPr lang="ru-RU" baseline="-25000" dirty="0" smtClean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Порождаем </a:t>
                      </a:r>
                      <a:r>
                        <a:rPr lang="en-US" sz="1600" dirty="0" err="1" smtClean="0"/>
                        <a:t>LA</a:t>
                      </a:r>
                      <a:r>
                        <a:rPr lang="en-US" sz="1600" baseline="30000" dirty="0" err="1" smtClean="0"/>
                        <a:t>n</a:t>
                      </a:r>
                      <a:r>
                        <a:rPr lang="en-US" sz="1600" dirty="0" err="1" smtClean="0"/>
                        <a:t>B</a:t>
                      </a:r>
                      <a:r>
                        <a:rPr lang="en-US" sz="1600" baseline="30000" dirty="0" err="1" smtClean="0"/>
                        <a:t>n</a:t>
                      </a:r>
                      <a:r>
                        <a:rPr lang="en-US" sz="1600" dirty="0" err="1" smtClean="0"/>
                        <a:t>R</a:t>
                      </a:r>
                      <a:endParaRPr lang="ru-RU" sz="1600" dirty="0"/>
                    </a:p>
                  </a:txBody>
                  <a:tcPr anchor="ctr"/>
                </a:tc>
              </a:tr>
              <a:tr h="130813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AC</a:t>
                      </a:r>
                      <a:r>
                        <a:rPr lang="en-US" dirty="0" smtClean="0"/>
                        <a:t>BR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BAC</a:t>
                      </a:r>
                      <a:r>
                        <a:rPr lang="en-US" dirty="0" smtClean="0"/>
                        <a:t>A</a:t>
                      </a:r>
                      <a:r>
                        <a:rPr lang="en-US" u="sng" dirty="0" smtClean="0"/>
                        <a:t>CB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LBAC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en-US" dirty="0" smtClean="0"/>
                        <a:t> 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C</a:t>
                      </a:r>
                      <a:r>
                        <a:rPr lang="en-US" u="sng" dirty="0" smtClean="0"/>
                        <a:t>B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6</a:t>
                      </a:r>
                      <a:r>
                        <a:rPr lang="en-US" dirty="0" smtClean="0"/>
                        <a:t> LB</a:t>
                      </a:r>
                      <a:r>
                        <a:rPr lang="en-US" u="sng" dirty="0" smtClean="0"/>
                        <a:t>A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4</a:t>
                      </a:r>
                      <a:r>
                        <a:rPr lang="ru-RU" dirty="0" smtClean="0"/>
                        <a:t> </a:t>
                      </a:r>
                      <a:r>
                        <a:rPr lang="en-US" u="sng" dirty="0" smtClean="0"/>
                        <a:t>LB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BAC</a:t>
                      </a:r>
                      <a:r>
                        <a:rPr lang="en-US" dirty="0" smtClean="0"/>
                        <a:t>CACCR --&gt;</a:t>
                      </a:r>
                      <a:r>
                        <a:rPr lang="ru-RU" baseline="-25000" dirty="0" smtClean="0"/>
                        <a:t>7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Несём </a:t>
                      </a:r>
                      <a:r>
                        <a:rPr lang="en-US" sz="1600" dirty="0" smtClean="0"/>
                        <a:t>B </a:t>
                      </a:r>
                      <a:r>
                        <a:rPr lang="ru-RU" sz="1600" dirty="0" smtClean="0"/>
                        <a:t>влево и порождаем </a:t>
                      </a:r>
                      <a:r>
                        <a:rPr lang="en-US" sz="1600" dirty="0" smtClean="0"/>
                        <a:t>C </a:t>
                      </a:r>
                      <a:r>
                        <a:rPr lang="ru-RU" sz="1600" dirty="0" smtClean="0"/>
                        <a:t>при переходе </a:t>
                      </a:r>
                      <a:r>
                        <a:rPr lang="en-US" sz="1600" dirty="0" smtClean="0"/>
                        <a:t>B </a:t>
                      </a:r>
                      <a:r>
                        <a:rPr lang="ru-RU" sz="1600" dirty="0" smtClean="0"/>
                        <a:t>через </a:t>
                      </a:r>
                      <a:r>
                        <a:rPr lang="en-US" sz="1600" dirty="0" smtClean="0"/>
                        <a:t>A – </a:t>
                      </a:r>
                      <a:r>
                        <a:rPr lang="ru-RU" sz="1600" dirty="0" smtClean="0"/>
                        <a:t>число С равно </a:t>
                      </a:r>
                      <a:r>
                        <a:rPr lang="en-US" sz="1600" dirty="0" smtClean="0"/>
                        <a:t>n</a:t>
                      </a:r>
                      <a:r>
                        <a:rPr lang="ru-RU" sz="1600" baseline="30000" dirty="0" smtClean="0"/>
                        <a:t>2</a:t>
                      </a:r>
                      <a:endParaRPr lang="ru-RU" sz="1600" dirty="0"/>
                    </a:p>
                  </a:txBody>
                  <a:tcPr anchor="ctr"/>
                </a:tc>
              </a:tr>
              <a:tr h="156112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smtClean="0"/>
                        <a:t>B</a:t>
                      </a:r>
                      <a:r>
                        <a:rPr lang="en-US" dirty="0" smtClean="0"/>
                        <a:t>ACCACCR --&gt;</a:t>
                      </a:r>
                      <a:r>
                        <a:rPr lang="ru-RU" baseline="-25000" dirty="0" smtClean="0"/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</a:t>
                      </a:r>
                      <a:r>
                        <a:rPr lang="en-US" u="sng" dirty="0" smtClean="0"/>
                        <a:t>AC</a:t>
                      </a:r>
                      <a:r>
                        <a:rPr lang="en-US" dirty="0" smtClean="0"/>
                        <a:t>CACCR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sng" dirty="0" smtClean="0"/>
                        <a:t>C</a:t>
                      </a:r>
                      <a:r>
                        <a:rPr lang="en-US" dirty="0" smtClean="0"/>
                        <a:t>ACCR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LC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CA</a:t>
                      </a:r>
                      <a:r>
                        <a:rPr lang="en-US" u="sng" dirty="0" smtClean="0"/>
                        <a:t>AC</a:t>
                      </a:r>
                      <a:r>
                        <a:rPr lang="en-US" dirty="0" smtClean="0"/>
                        <a:t>CR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LCCA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sng" dirty="0" smtClean="0"/>
                        <a:t>C</a:t>
                      </a:r>
                      <a:r>
                        <a:rPr lang="en-US" dirty="0" smtClean="0"/>
                        <a:t>R 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LCCA</a:t>
                      </a:r>
                      <a:r>
                        <a:rPr lang="ru-RU" dirty="0" smtClean="0"/>
                        <a:t>С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u="sng" dirty="0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8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5</a:t>
                      </a:r>
                      <a:r>
                        <a:rPr lang="en-US" dirty="0" smtClean="0"/>
                        <a:t> LCCC</a:t>
                      </a:r>
                      <a:r>
                        <a:rPr lang="en-US" u="sng" dirty="0" smtClean="0"/>
                        <a:t>AC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en-US" dirty="0" smtClean="0"/>
                        <a:t> --&gt; LCCC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A</a:t>
                      </a:r>
                      <a:r>
                        <a:rPr lang="en-US" u="sng" dirty="0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8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8</a:t>
                      </a:r>
                      <a:r>
                        <a:rPr lang="en-US" dirty="0" smtClean="0"/>
                        <a:t> </a:t>
                      </a:r>
                      <a:r>
                        <a:rPr lang="en-US" u="sng" dirty="0" smtClean="0"/>
                        <a:t>LC</a:t>
                      </a:r>
                      <a:r>
                        <a:rPr lang="en-US" dirty="0" smtClean="0"/>
                        <a:t>CCC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9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Удаляем А и В</a:t>
                      </a:r>
                      <a:endParaRPr lang="ru-RU" sz="1600" dirty="0"/>
                    </a:p>
                  </a:txBody>
                  <a:tcPr anchor="ctr"/>
                </a:tc>
              </a:tr>
              <a:tr h="68299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C</a:t>
                      </a:r>
                      <a:r>
                        <a:rPr lang="en-US" dirty="0" err="1" smtClean="0"/>
                        <a:t>CCR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C</a:t>
                      </a:r>
                      <a:r>
                        <a:rPr lang="en-US" dirty="0" err="1" smtClean="0"/>
                        <a:t>CR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dirty="0" err="1" smtClean="0"/>
                        <a:t>aa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C</a:t>
                      </a:r>
                      <a:r>
                        <a:rPr lang="en-US" dirty="0" err="1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aaa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u="sng" baseline="0" dirty="0" err="1" smtClean="0">
                          <a:solidFill>
                            <a:srgbClr val="00B050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L</a:t>
                      </a:r>
                      <a:r>
                        <a:rPr lang="en-US" u="sng" dirty="0" err="1" smtClean="0"/>
                        <a:t>R</a:t>
                      </a:r>
                      <a:r>
                        <a:rPr lang="en-US" dirty="0" smtClean="0"/>
                        <a:t> --&gt;</a:t>
                      </a:r>
                      <a:r>
                        <a:rPr lang="ru-RU" baseline="-25000" dirty="0" smtClean="0"/>
                        <a:t>10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aaaa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Заменяем С на а, удаляем </a:t>
                      </a:r>
                      <a:r>
                        <a:rPr lang="en-US" sz="1600" dirty="0" smtClean="0"/>
                        <a:t>L </a:t>
                      </a:r>
                      <a:r>
                        <a:rPr lang="ru-RU" sz="1600" dirty="0" smtClean="0"/>
                        <a:t>и </a:t>
                      </a:r>
                      <a:r>
                        <a:rPr lang="en-US" sz="1600" dirty="0" smtClean="0"/>
                        <a:t>R</a:t>
                      </a:r>
                      <a:endParaRPr lang="ru-RU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51900"/>
              </p:ext>
            </p:extLst>
          </p:nvPr>
        </p:nvGraphicFramePr>
        <p:xfrm>
          <a:off x="609598" y="2780928"/>
          <a:ext cx="538480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1"/>
                <a:gridCol w="2692401"/>
              </a:tblGrid>
              <a:tr h="370840">
                <a:tc>
                  <a:txBody>
                    <a:bodyPr/>
                    <a:lstStyle/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 --&gt; LS'R</a:t>
                      </a:r>
                      <a:endParaRPr lang="ru-RU" sz="2400" dirty="0" smtClean="0"/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S' --&gt; AS'B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S' --&gt; AB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AB --&gt; BAC</a:t>
                      </a:r>
                    </a:p>
                    <a:p>
                      <a:pPr marL="912114" lvl="1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AC --&gt; CA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CB --&gt; BC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LB --&gt; L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AR --&gt; R</a:t>
                      </a:r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LC --&gt; </a:t>
                      </a:r>
                      <a:r>
                        <a:rPr lang="en-US" sz="2400" dirty="0" err="1" smtClean="0"/>
                        <a:t>aL</a:t>
                      </a:r>
                      <a:endParaRPr lang="en-US" sz="2400" dirty="0" smtClean="0"/>
                    </a:p>
                    <a:p>
                      <a:pPr marL="912114" lvl="1" indent="-514350">
                        <a:buFont typeface="+mj-lt"/>
                        <a:buAutoNum type="arabicPeriod" startAt="6"/>
                      </a:pPr>
                      <a:r>
                        <a:rPr lang="en-US" sz="2400" dirty="0" smtClean="0"/>
                        <a:t>LR --&gt; 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8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грамматик по Хомскому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Классификация </a:t>
            </a:r>
            <a:r>
              <a:rPr lang="ru-RU" dirty="0" smtClean="0"/>
              <a:t>(иерархия) грамматик по сложности распознавания описываемых ими языков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6" name="Group 5"/>
          <p:cNvGrpSpPr/>
          <p:nvPr/>
        </p:nvGrpSpPr>
        <p:grpSpPr>
          <a:xfrm>
            <a:off x="6862934" y="1584142"/>
            <a:ext cx="4054131" cy="4558079"/>
            <a:chOff x="7354419" y="1589649"/>
            <a:chExt cx="4054131" cy="455807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4419" y="1589649"/>
              <a:ext cx="3407800" cy="4554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811621" y="3550799"/>
              <a:ext cx="45475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/>
                <a:t>Ноам</a:t>
              </a:r>
              <a:r>
                <a:rPr lang="ru-RU" dirty="0"/>
                <a:t> </a:t>
              </a:r>
              <a:r>
                <a:rPr lang="ru-RU" dirty="0" err="1"/>
                <a:t>Хомски</a:t>
              </a:r>
              <a:r>
                <a:rPr lang="ru-RU" dirty="0"/>
                <a:t> (</a:t>
              </a:r>
              <a:r>
                <a:rPr lang="ru-RU" dirty="0" err="1"/>
                <a:t>Ноум</a:t>
              </a:r>
              <a:r>
                <a:rPr lang="ru-RU" dirty="0"/>
                <a:t> </a:t>
              </a:r>
              <a:r>
                <a:rPr lang="ru-RU" dirty="0" err="1" smtClean="0"/>
                <a:t>Чомски</a:t>
              </a:r>
              <a:r>
                <a:rPr lang="ru-RU" dirty="0" smtClean="0"/>
                <a:t>), 1928</a:t>
              </a:r>
            </a:p>
            <a:p>
              <a:r>
                <a:rPr lang="en-US" dirty="0" smtClean="0">
                  <a:hlinkClick r:id="rId3"/>
                </a:rPr>
                <a:t>https</a:t>
              </a:r>
              <a:r>
                <a:rPr lang="en-US" dirty="0">
                  <a:hlinkClick r:id="rId3"/>
                </a:rPr>
                <a:t>://en.wikipedia.org/wiki/Noam_Chomsky</a:t>
              </a:r>
              <a:endParaRPr lang="ru-RU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35360" y="1340768"/>
            <a:ext cx="11521280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6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Зачем </a:t>
            </a:r>
            <a:r>
              <a:rPr lang="ru-RU" dirty="0" smtClean="0"/>
              <a:t>описывать </a:t>
            </a:r>
            <a:r>
              <a:rPr lang="ru-RU" dirty="0" smtClean="0"/>
              <a:t>формальные языки?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Автоматизация разработки компиляторов </a:t>
            </a:r>
          </a:p>
          <a:p>
            <a:pPr lvl="1"/>
            <a:r>
              <a:rPr lang="ru-RU" dirty="0" smtClean="0"/>
              <a:t>Фортран, 1954, Джон Бэкус</a:t>
            </a:r>
          </a:p>
          <a:p>
            <a:pPr lvl="1"/>
            <a:r>
              <a:rPr lang="ru-RU" dirty="0" smtClean="0"/>
              <a:t>Алгол, 1958, Петер Наур</a:t>
            </a:r>
          </a:p>
          <a:p>
            <a:pPr lvl="1"/>
            <a:r>
              <a:rPr lang="en-US" dirty="0" smtClean="0"/>
              <a:t>Backus </a:t>
            </a:r>
            <a:r>
              <a:rPr lang="en-US" dirty="0"/>
              <a:t>Normal </a:t>
            </a:r>
            <a:r>
              <a:rPr lang="en-US" dirty="0" smtClean="0"/>
              <a:t>Form</a:t>
            </a:r>
          </a:p>
          <a:p>
            <a:pPr lvl="2"/>
            <a:r>
              <a:rPr lang="en-US" dirty="0" smtClean="0"/>
              <a:t>Backus-Naur</a:t>
            </a:r>
            <a:r>
              <a:rPr lang="en-US" dirty="0"/>
              <a:t> </a:t>
            </a:r>
            <a:r>
              <a:rPr lang="en-US" dirty="0" smtClean="0"/>
              <a:t>Form</a:t>
            </a:r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Peternaur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684" y="2734842"/>
            <a:ext cx="2552476" cy="340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5026"/>
          <a:stretch/>
        </p:blipFill>
        <p:spPr bwMode="auto">
          <a:xfrm>
            <a:off x="6197600" y="1600201"/>
            <a:ext cx="2584930" cy="334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6840" y="5048946"/>
            <a:ext cx="258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John Backus</a:t>
            </a:r>
            <a:r>
              <a:rPr lang="ru-RU" sz="1600" dirty="0"/>
              <a:t>, </a:t>
            </a:r>
            <a:r>
              <a:rPr lang="ru-RU" sz="1600" dirty="0" smtClean="0"/>
              <a:t>1924-2007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en.wikipedia.org/wiki/John_Backus</a:t>
            </a:r>
            <a:endParaRPr lang="en-US" sz="1600" dirty="0" smtClean="0"/>
          </a:p>
          <a:p>
            <a:r>
              <a:rPr lang="ru-RU" sz="1600" dirty="0" smtClean="0"/>
              <a:t>Премия Тьюринга 1977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038362" y="1605297"/>
            <a:ext cx="2552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Peter </a:t>
            </a:r>
            <a:r>
              <a:rPr lang="en-US" sz="1600" dirty="0" err="1" smtClean="0"/>
              <a:t>Naur</a:t>
            </a:r>
            <a:r>
              <a:rPr lang="ru-RU" sz="1600" dirty="0" smtClean="0"/>
              <a:t>, 192</a:t>
            </a:r>
            <a:r>
              <a:rPr lang="en-US" sz="1600" dirty="0" smtClean="0"/>
              <a:t>8</a:t>
            </a:r>
            <a:r>
              <a:rPr lang="ru-RU" sz="1600" dirty="0" smtClean="0"/>
              <a:t>-20</a:t>
            </a:r>
            <a:r>
              <a:rPr lang="en-US" sz="1600" dirty="0" smtClean="0"/>
              <a:t>16</a:t>
            </a:r>
          </a:p>
          <a:p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en.wikipedia.org/wiki/Peter_Naur</a:t>
            </a:r>
            <a:endParaRPr lang="en-US" sz="1600" dirty="0" smtClean="0"/>
          </a:p>
          <a:p>
            <a:r>
              <a:rPr lang="ru-RU" sz="1600" dirty="0" smtClean="0"/>
              <a:t>Премия Тьюринга </a:t>
            </a:r>
            <a:r>
              <a:rPr lang="en-US" sz="1600" dirty="0" smtClean="0"/>
              <a:t>2005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2001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грамматик по Хомскому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Классификация </a:t>
            </a:r>
            <a:r>
              <a:rPr lang="ru-RU" dirty="0" smtClean="0">
                <a:solidFill>
                  <a:schemeClr val="bg1"/>
                </a:solidFill>
              </a:rPr>
              <a:t>(иерархия) грамматик по сложности распознавания описываемых ими языков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6" name="Group 5"/>
          <p:cNvGrpSpPr/>
          <p:nvPr/>
        </p:nvGrpSpPr>
        <p:grpSpPr>
          <a:xfrm>
            <a:off x="6862934" y="1584142"/>
            <a:ext cx="4054131" cy="4558079"/>
            <a:chOff x="7354419" y="1589649"/>
            <a:chExt cx="4054131" cy="455807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4419" y="1589649"/>
              <a:ext cx="3407800" cy="4554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811621" y="3550799"/>
              <a:ext cx="45475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/>
                <a:t>Ноам</a:t>
              </a:r>
              <a:r>
                <a:rPr lang="ru-RU" dirty="0"/>
                <a:t> </a:t>
              </a:r>
              <a:r>
                <a:rPr lang="ru-RU" dirty="0" err="1"/>
                <a:t>Хомски</a:t>
              </a:r>
              <a:r>
                <a:rPr lang="ru-RU" dirty="0"/>
                <a:t> (</a:t>
              </a:r>
              <a:r>
                <a:rPr lang="ru-RU" dirty="0" err="1"/>
                <a:t>Ноум</a:t>
              </a:r>
              <a:r>
                <a:rPr lang="ru-RU" dirty="0"/>
                <a:t> </a:t>
              </a:r>
              <a:r>
                <a:rPr lang="ru-RU" dirty="0" err="1" smtClean="0"/>
                <a:t>Чомски</a:t>
              </a:r>
              <a:r>
                <a:rPr lang="ru-RU" dirty="0" smtClean="0"/>
                <a:t>), 1928</a:t>
              </a:r>
            </a:p>
            <a:p>
              <a:r>
                <a:rPr lang="en-US" dirty="0" smtClean="0">
                  <a:hlinkClick r:id="rId3"/>
                </a:rPr>
                <a:t>https</a:t>
              </a:r>
              <a:r>
                <a:rPr lang="en-US" dirty="0">
                  <a:hlinkClick r:id="rId3"/>
                </a:rPr>
                <a:t>://en.wikipedia.org/wiki/Noam_Chomsky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7391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грамматик по Хомскому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Классификация </a:t>
            </a:r>
            <a:r>
              <a:rPr lang="ru-RU" dirty="0" smtClean="0"/>
              <a:t>(иерархия) грамматик по сложности распознавания описываемых ими языков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6" name="Group 5"/>
          <p:cNvGrpSpPr/>
          <p:nvPr/>
        </p:nvGrpSpPr>
        <p:grpSpPr>
          <a:xfrm>
            <a:off x="6862934" y="1584142"/>
            <a:ext cx="4054131" cy="4558079"/>
            <a:chOff x="7354419" y="1589649"/>
            <a:chExt cx="4054131" cy="455807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4419" y="1589649"/>
              <a:ext cx="3407800" cy="4554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811621" y="3550799"/>
              <a:ext cx="45475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/>
                <a:t>Ноам</a:t>
              </a:r>
              <a:r>
                <a:rPr lang="ru-RU" dirty="0"/>
                <a:t> </a:t>
              </a:r>
              <a:r>
                <a:rPr lang="ru-RU" dirty="0" err="1"/>
                <a:t>Хомски</a:t>
              </a:r>
              <a:r>
                <a:rPr lang="ru-RU" dirty="0"/>
                <a:t> (</a:t>
              </a:r>
              <a:r>
                <a:rPr lang="ru-RU" dirty="0" err="1"/>
                <a:t>Ноум</a:t>
              </a:r>
              <a:r>
                <a:rPr lang="ru-RU" dirty="0"/>
                <a:t> </a:t>
              </a:r>
              <a:r>
                <a:rPr lang="ru-RU" dirty="0" err="1" smtClean="0"/>
                <a:t>Чомски</a:t>
              </a:r>
              <a:r>
                <a:rPr lang="ru-RU" dirty="0" smtClean="0"/>
                <a:t>), 1928</a:t>
              </a:r>
            </a:p>
            <a:p>
              <a:r>
                <a:rPr lang="en-US" dirty="0" smtClean="0">
                  <a:hlinkClick r:id="rId3"/>
                </a:rPr>
                <a:t>https</a:t>
              </a:r>
              <a:r>
                <a:rPr lang="en-US" dirty="0">
                  <a:hlinkClick r:id="rId3"/>
                </a:rPr>
                <a:t>://en.wikipedia.org/wiki/Noam_Chomsky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478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грамматик по Хомскому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Классификация </a:t>
            </a:r>
            <a:r>
              <a:rPr lang="ru-RU" dirty="0" smtClean="0"/>
              <a:t>(иерархия) грамматик по сложности распознавания описываемых ими </a:t>
            </a:r>
            <a:r>
              <a:rPr lang="ru-RU" dirty="0" smtClean="0"/>
              <a:t>языков</a:t>
            </a:r>
          </a:p>
          <a:p>
            <a:pPr lvl="1"/>
            <a:r>
              <a:rPr lang="ru-RU" dirty="0" smtClean="0"/>
              <a:t>тип 0 </a:t>
            </a:r>
            <a:r>
              <a:rPr lang="ru-RU" dirty="0" smtClean="0">
                <a:sym typeface="Symbol" panose="05050102010706020507" pitchFamily="18" charset="2"/>
              </a:rPr>
              <a:t> </a:t>
            </a:r>
            <a:r>
              <a:rPr lang="ru-RU" dirty="0" smtClean="0"/>
              <a:t>тип 1 </a:t>
            </a:r>
            <a:r>
              <a:rPr lang="ru-RU" dirty="0">
                <a:sym typeface="Symbol" panose="05050102010706020507" pitchFamily="18" charset="2"/>
              </a:rPr>
              <a:t> </a:t>
            </a:r>
            <a:r>
              <a:rPr lang="ru-RU" dirty="0" smtClean="0"/>
              <a:t>тип 2</a:t>
            </a:r>
            <a:r>
              <a:rPr lang="ru-RU" dirty="0">
                <a:sym typeface="Symbol" panose="05050102010706020507" pitchFamily="18" charset="2"/>
              </a:rPr>
              <a:t>  </a:t>
            </a:r>
            <a:r>
              <a:rPr lang="ru-RU" dirty="0" smtClean="0"/>
              <a:t>тип 3</a:t>
            </a:r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6" name="Group 5"/>
          <p:cNvGrpSpPr/>
          <p:nvPr/>
        </p:nvGrpSpPr>
        <p:grpSpPr>
          <a:xfrm>
            <a:off x="6862934" y="1584142"/>
            <a:ext cx="4054131" cy="4558079"/>
            <a:chOff x="7354419" y="1589649"/>
            <a:chExt cx="4054131" cy="455807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4419" y="1589649"/>
              <a:ext cx="3407800" cy="4554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811621" y="3550799"/>
              <a:ext cx="45475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/>
                <a:t>Ноам</a:t>
              </a:r>
              <a:r>
                <a:rPr lang="ru-RU" dirty="0"/>
                <a:t> </a:t>
              </a:r>
              <a:r>
                <a:rPr lang="ru-RU" dirty="0" err="1"/>
                <a:t>Хомски</a:t>
              </a:r>
              <a:r>
                <a:rPr lang="ru-RU" dirty="0"/>
                <a:t> (</a:t>
              </a:r>
              <a:r>
                <a:rPr lang="ru-RU" dirty="0" err="1"/>
                <a:t>Ноум</a:t>
              </a:r>
              <a:r>
                <a:rPr lang="ru-RU" dirty="0"/>
                <a:t> </a:t>
              </a:r>
              <a:r>
                <a:rPr lang="ru-RU" dirty="0" err="1" smtClean="0"/>
                <a:t>Чомски</a:t>
              </a:r>
              <a:r>
                <a:rPr lang="ru-RU" dirty="0" smtClean="0"/>
                <a:t>), 1928</a:t>
              </a:r>
            </a:p>
            <a:p>
              <a:r>
                <a:rPr lang="en-US" dirty="0" smtClean="0">
                  <a:hlinkClick r:id="rId3"/>
                </a:rPr>
                <a:t>https</a:t>
              </a:r>
              <a:r>
                <a:rPr lang="en-US" dirty="0">
                  <a:hlinkClick r:id="rId3"/>
                </a:rPr>
                <a:t>://en.wikipedia.org/wiki/Noam_Chomsky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48748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0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Тип 0 – произвольные грамматики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Любое рекурсивно перечислимое множество можно описать как язык с грамматикой типа 0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Нетривиальный результат – надо построить машину Тьюринга на основе грамматики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Любой язык с грамматикой типа 0 является рекурсивно перечислимым множеством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4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0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 0 – произвольные грамматики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Любое рекурсивно перечислимое множество можно описать как язык с грамматикой типа 0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Нетривиальный результат – надо построить машину Тьюринга на основе грамматики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Любой язык с грамматикой типа 0 является рекурсивно перечислимым множеством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08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0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 0 – произвольные грамматики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Любое рекурсивно перечислимое множество можно описать как язык с грамматикой типа 0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Нетривиальный результат – надо построить машину Тьюринга на основе грамматики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Любой язык с грамматикой типа 0 является рекурсивно перечислимым множеством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39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0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 0 – произвольные грамматики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Любое рекурсивно перечислимое множество можно описать как язык с грамматикой типа 0</a:t>
            </a:r>
          </a:p>
          <a:p>
            <a:pPr lvl="2"/>
            <a:r>
              <a:rPr lang="ru-RU" dirty="0" smtClean="0"/>
              <a:t>Нетривиальный результат – надо построить машину Тьюринга на основе </a:t>
            </a:r>
            <a:r>
              <a:rPr lang="ru-RU" dirty="0" smtClean="0"/>
              <a:t>грамматики для проверки принадлежности языку</a:t>
            </a:r>
            <a:endParaRPr lang="ru-RU" dirty="0" smtClean="0"/>
          </a:p>
          <a:p>
            <a:pPr lvl="1"/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Любой язык с грамматикой типа 0 является рекурсивно перечислимым множеством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07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0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 0 – произвольные грамматики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Любое рекурсивно перечислимое множество можно описать как язык с грамматикой типа 0</a:t>
            </a:r>
          </a:p>
          <a:p>
            <a:pPr lvl="2"/>
            <a:r>
              <a:rPr lang="ru-RU" dirty="0" smtClean="0"/>
              <a:t>Нетривиальный результат – надо построить машину Тьюринга на основе </a:t>
            </a:r>
            <a:r>
              <a:rPr lang="ru-RU" dirty="0"/>
              <a:t>грамматики для проверки принадлежности языку</a:t>
            </a:r>
            <a:endParaRPr lang="ru-RU" dirty="0" smtClean="0"/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Любой язык с грамматикой типа 0 является рекурсивно перечислимым множеством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68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0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 0 – произвольные грамматики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Любое рекурсивно перечислимое множество можно описать как язык с грамматикой типа 0</a:t>
            </a:r>
          </a:p>
          <a:p>
            <a:pPr lvl="2"/>
            <a:r>
              <a:rPr lang="ru-RU" dirty="0" smtClean="0"/>
              <a:t>Нетривиальный результат – надо построить машину Тьюринга на основе </a:t>
            </a:r>
            <a:r>
              <a:rPr lang="ru-RU" dirty="0"/>
              <a:t>грамматики для проверки принадлежности языку</a:t>
            </a:r>
            <a:endParaRPr lang="ru-RU" dirty="0" smtClean="0"/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Любой язык с грамматикой типа 0 является рекурсивно перечислимым множеством</a:t>
            </a:r>
          </a:p>
          <a:p>
            <a:pPr lvl="2"/>
            <a:r>
              <a:rPr lang="ru-RU" dirty="0" smtClean="0"/>
              <a:t>Почему?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94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Тип 1 – контекстно-зависимые грамматики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αAβ</a:t>
            </a:r>
            <a:r>
              <a:rPr lang="en-US" dirty="0" smtClean="0">
                <a:solidFill>
                  <a:schemeClr val="bg1"/>
                </a:solidFill>
              </a:rPr>
              <a:t> --&gt; </a:t>
            </a:r>
            <a:r>
              <a:rPr lang="ru-RU" dirty="0" smtClean="0">
                <a:solidFill>
                  <a:schemeClr val="bg1"/>
                </a:solidFill>
              </a:rPr>
              <a:t>αγβ</a:t>
            </a:r>
            <a:r>
              <a:rPr lang="ru-RU" dirty="0">
                <a:solidFill>
                  <a:schemeClr val="bg1"/>
                </a:solidFill>
              </a:rPr>
              <a:t>, где α, </a:t>
            </a:r>
            <a:r>
              <a:rPr lang="ru-RU" dirty="0" smtClean="0">
                <a:solidFill>
                  <a:schemeClr val="bg1"/>
                </a:solidFill>
              </a:rPr>
              <a:t>β произвольные цепочки, γ непустая цепочка, A нетерминал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Правила можно привести к виду </a:t>
            </a:r>
            <a:r>
              <a:rPr lang="ru-RU" dirty="0" smtClean="0">
                <a:solidFill>
                  <a:schemeClr val="bg1"/>
                </a:solidFill>
              </a:rPr>
              <a:t>α</a:t>
            </a:r>
            <a:r>
              <a:rPr lang="en-US" dirty="0">
                <a:solidFill>
                  <a:schemeClr val="bg1"/>
                </a:solidFill>
              </a:rPr>
              <a:t> --&gt; </a:t>
            </a:r>
            <a:r>
              <a:rPr lang="ru-RU" dirty="0" smtClean="0">
                <a:solidFill>
                  <a:schemeClr val="bg1"/>
                </a:solidFill>
              </a:rPr>
              <a:t>β</a:t>
            </a:r>
            <a:r>
              <a:rPr lang="ru-RU" dirty="0">
                <a:solidFill>
                  <a:schemeClr val="bg1"/>
                </a:solidFill>
              </a:rPr>
              <a:t>, где α, </a:t>
            </a:r>
            <a:r>
              <a:rPr lang="ru-RU" dirty="0" smtClean="0">
                <a:solidFill>
                  <a:schemeClr val="bg1"/>
                </a:solidFill>
              </a:rPr>
              <a:t>β непустые цепочки и 1 ≤ </a:t>
            </a:r>
            <a:r>
              <a:rPr lang="ru-RU" dirty="0" smtClean="0">
                <a:solidFill>
                  <a:schemeClr val="bg1"/>
                </a:solidFill>
              </a:rPr>
              <a:t>длина(α) </a:t>
            </a:r>
            <a:r>
              <a:rPr lang="ru-RU" dirty="0" smtClean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длина(β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Неукорачивающие грамматики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Принадлежность любой цепочки языку может быть проверена алгоритмом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Аналог рекурсивных множеств</a:t>
            </a:r>
          </a:p>
        </p:txBody>
      </p:sp>
    </p:spTree>
    <p:extLst>
      <p:ext uri="{BB962C8B-B14F-4D97-AF65-F5344CB8AC3E}">
        <p14:creationId xmlns:p14="http://schemas.microsoft.com/office/powerpoint/2010/main" val="29743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БНФ – форма Бекуса-Наура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Описание синтаксиса языков программирования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Терминальные символы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Пишутся как есть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Нетерминальные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Пишутся в угловых скобках </a:t>
            </a:r>
            <a:r>
              <a:rPr lang="en-US" dirty="0" smtClean="0">
                <a:solidFill>
                  <a:schemeClr val="bg1"/>
                </a:solidFill>
              </a:rPr>
              <a:t>&lt;&gt;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Правила вида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нетерминальный символ </a:t>
            </a:r>
            <a:r>
              <a:rPr lang="ru-RU" dirty="0">
                <a:solidFill>
                  <a:schemeClr val="bg1"/>
                </a:solidFill>
              </a:rPr>
              <a:t>::=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последовательность </a:t>
            </a:r>
            <a:r>
              <a:rPr lang="ru-RU" dirty="0">
                <a:solidFill>
                  <a:schemeClr val="bg1"/>
                </a:solidFill>
              </a:rPr>
              <a:t>символов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|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последовательность символов 2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| . . 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|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последовательность </a:t>
            </a:r>
            <a:r>
              <a:rPr lang="ru-RU" dirty="0">
                <a:solidFill>
                  <a:schemeClr val="bg1"/>
                </a:solidFill>
              </a:rPr>
              <a:t>символов </a:t>
            </a:r>
            <a:r>
              <a:rPr lang="ru-RU" dirty="0" smtClean="0">
                <a:solidFill>
                  <a:schemeClr val="bg1"/>
                </a:solidFill>
              </a:rPr>
              <a:t>n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Тип 1 – контекстно-зависимые грамматики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αAβ</a:t>
            </a:r>
            <a:r>
              <a:rPr lang="en-US" dirty="0" smtClean="0">
                <a:solidFill>
                  <a:schemeClr val="bg1"/>
                </a:solidFill>
              </a:rPr>
              <a:t> --&gt; </a:t>
            </a:r>
            <a:r>
              <a:rPr lang="ru-RU" dirty="0" smtClean="0">
                <a:solidFill>
                  <a:schemeClr val="bg1"/>
                </a:solidFill>
              </a:rPr>
              <a:t>αγβ</a:t>
            </a:r>
            <a:r>
              <a:rPr lang="ru-RU" dirty="0">
                <a:solidFill>
                  <a:schemeClr val="bg1"/>
                </a:solidFill>
              </a:rPr>
              <a:t>, где α, </a:t>
            </a:r>
            <a:r>
              <a:rPr lang="ru-RU" dirty="0" smtClean="0">
                <a:solidFill>
                  <a:schemeClr val="bg1"/>
                </a:solidFill>
              </a:rPr>
              <a:t>β произвольные цепочки, γ непустая цепочка, A нетерминал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Правила можно привести к виду </a:t>
            </a:r>
            <a:r>
              <a:rPr lang="ru-RU" dirty="0" smtClean="0">
                <a:solidFill>
                  <a:schemeClr val="bg1"/>
                </a:solidFill>
              </a:rPr>
              <a:t>α</a:t>
            </a:r>
            <a:r>
              <a:rPr lang="en-US" dirty="0">
                <a:solidFill>
                  <a:schemeClr val="bg1"/>
                </a:solidFill>
              </a:rPr>
              <a:t> --&gt; </a:t>
            </a:r>
            <a:r>
              <a:rPr lang="ru-RU" dirty="0" smtClean="0">
                <a:solidFill>
                  <a:schemeClr val="bg1"/>
                </a:solidFill>
              </a:rPr>
              <a:t>β</a:t>
            </a:r>
            <a:r>
              <a:rPr lang="ru-RU" dirty="0">
                <a:solidFill>
                  <a:schemeClr val="bg1"/>
                </a:solidFill>
              </a:rPr>
              <a:t>, где α, </a:t>
            </a:r>
            <a:r>
              <a:rPr lang="ru-RU" dirty="0" smtClean="0">
                <a:solidFill>
                  <a:schemeClr val="bg1"/>
                </a:solidFill>
              </a:rPr>
              <a:t>β непустые цепочки и 1 ≤ </a:t>
            </a:r>
            <a:r>
              <a:rPr lang="ru-RU" dirty="0" smtClean="0">
                <a:solidFill>
                  <a:schemeClr val="bg1"/>
                </a:solidFill>
              </a:rPr>
              <a:t>длина(α) </a:t>
            </a:r>
            <a:r>
              <a:rPr lang="ru-RU" dirty="0" smtClean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длина(β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Неукорачивающие грамматики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Принадлежность любой цепочки языку может быть проверена алгоритмом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Аналог рекурсивных множеств</a:t>
            </a:r>
          </a:p>
        </p:txBody>
      </p:sp>
    </p:spTree>
    <p:extLst>
      <p:ext uri="{BB962C8B-B14F-4D97-AF65-F5344CB8AC3E}">
        <p14:creationId xmlns:p14="http://schemas.microsoft.com/office/powerpoint/2010/main" val="25224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Тип 1 – контекстно-зависимые грамматики</a:t>
            </a:r>
          </a:p>
          <a:p>
            <a:pPr lvl="1"/>
            <a:r>
              <a:rPr lang="ru-RU" dirty="0" smtClean="0"/>
              <a:t>αAβ</a:t>
            </a:r>
            <a:r>
              <a:rPr lang="en-US" dirty="0" smtClean="0"/>
              <a:t> --&gt; </a:t>
            </a:r>
            <a:r>
              <a:rPr lang="ru-RU" dirty="0" smtClean="0"/>
              <a:t>αγβ</a:t>
            </a:r>
            <a:r>
              <a:rPr lang="ru-RU" dirty="0"/>
              <a:t>, где α, </a:t>
            </a:r>
            <a:r>
              <a:rPr lang="ru-RU" dirty="0" smtClean="0"/>
              <a:t>β произвольные цепочки, γ непустая цепочка, A нетерминал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Правила можно привести к виду </a:t>
            </a:r>
            <a:r>
              <a:rPr lang="ru-RU" dirty="0" smtClean="0">
                <a:solidFill>
                  <a:schemeClr val="bg1"/>
                </a:solidFill>
              </a:rPr>
              <a:t>α</a:t>
            </a:r>
            <a:r>
              <a:rPr lang="en-US" dirty="0">
                <a:solidFill>
                  <a:schemeClr val="bg1"/>
                </a:solidFill>
              </a:rPr>
              <a:t> --&gt; </a:t>
            </a:r>
            <a:r>
              <a:rPr lang="ru-RU" dirty="0" smtClean="0">
                <a:solidFill>
                  <a:schemeClr val="bg1"/>
                </a:solidFill>
              </a:rPr>
              <a:t>β</a:t>
            </a:r>
            <a:r>
              <a:rPr lang="ru-RU" dirty="0">
                <a:solidFill>
                  <a:schemeClr val="bg1"/>
                </a:solidFill>
              </a:rPr>
              <a:t>, где α, </a:t>
            </a:r>
            <a:r>
              <a:rPr lang="ru-RU" dirty="0" smtClean="0">
                <a:solidFill>
                  <a:schemeClr val="bg1"/>
                </a:solidFill>
              </a:rPr>
              <a:t>β непустые цепочки и 1 ≤ </a:t>
            </a:r>
            <a:r>
              <a:rPr lang="ru-RU" dirty="0" smtClean="0">
                <a:solidFill>
                  <a:schemeClr val="bg1"/>
                </a:solidFill>
              </a:rPr>
              <a:t>длина(α) </a:t>
            </a:r>
            <a:r>
              <a:rPr lang="ru-RU" dirty="0" smtClean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длина(β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Неукорачивающие грамматики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Принадлежность любой цепочки языку может быть проверена алгоритмом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Аналог рекурсивных множеств</a:t>
            </a:r>
          </a:p>
        </p:txBody>
      </p:sp>
    </p:spTree>
    <p:extLst>
      <p:ext uri="{BB962C8B-B14F-4D97-AF65-F5344CB8AC3E}">
        <p14:creationId xmlns:p14="http://schemas.microsoft.com/office/powerpoint/2010/main" val="4615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Тип 1 – контекстно-зависимые грамматики</a:t>
            </a:r>
          </a:p>
          <a:p>
            <a:pPr lvl="1"/>
            <a:r>
              <a:rPr lang="ru-RU" dirty="0" smtClean="0"/>
              <a:t>αAβ</a:t>
            </a:r>
            <a:r>
              <a:rPr lang="en-US" dirty="0" smtClean="0"/>
              <a:t> --&gt; </a:t>
            </a:r>
            <a:r>
              <a:rPr lang="ru-RU" dirty="0" smtClean="0"/>
              <a:t>αγβ</a:t>
            </a:r>
            <a:r>
              <a:rPr lang="ru-RU" dirty="0"/>
              <a:t>, где α, </a:t>
            </a:r>
            <a:r>
              <a:rPr lang="ru-RU" dirty="0" smtClean="0"/>
              <a:t>β произвольные цепочки, γ непустая цепочка, A нетерминал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Правила можно привести к виду </a:t>
            </a:r>
            <a:r>
              <a:rPr lang="ru-RU" dirty="0" smtClean="0"/>
              <a:t>α</a:t>
            </a:r>
            <a:r>
              <a:rPr lang="en-US" dirty="0"/>
              <a:t> --&gt; </a:t>
            </a:r>
            <a:r>
              <a:rPr lang="ru-RU" dirty="0" smtClean="0"/>
              <a:t>β</a:t>
            </a:r>
            <a:r>
              <a:rPr lang="ru-RU" dirty="0"/>
              <a:t>, где α, </a:t>
            </a:r>
            <a:r>
              <a:rPr lang="ru-RU" dirty="0" smtClean="0"/>
              <a:t>β непустые цепочки и 1 ≤ </a:t>
            </a:r>
            <a:r>
              <a:rPr lang="ru-RU" dirty="0" smtClean="0"/>
              <a:t>длина(α) </a:t>
            </a:r>
            <a:r>
              <a:rPr lang="ru-RU" dirty="0" smtClean="0"/>
              <a:t>≤ </a:t>
            </a:r>
            <a:r>
              <a:rPr lang="ru-RU" dirty="0" smtClean="0"/>
              <a:t>длина(β</a:t>
            </a:r>
            <a:r>
              <a:rPr lang="ru-RU" dirty="0"/>
              <a:t>)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Неукорачивающие грамматики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Принадлежность любой цепочки языку может быть проверена алгоритмом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Аналог рекурсивных множеств</a:t>
            </a:r>
          </a:p>
        </p:txBody>
      </p:sp>
    </p:spTree>
    <p:extLst>
      <p:ext uri="{BB962C8B-B14F-4D97-AF65-F5344CB8AC3E}">
        <p14:creationId xmlns:p14="http://schemas.microsoft.com/office/powerpoint/2010/main" val="3054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Тип 1 – контекстно-зависимые грамматики</a:t>
            </a:r>
          </a:p>
          <a:p>
            <a:pPr lvl="1"/>
            <a:r>
              <a:rPr lang="ru-RU" dirty="0" smtClean="0"/>
              <a:t>αAβ</a:t>
            </a:r>
            <a:r>
              <a:rPr lang="en-US" dirty="0" smtClean="0"/>
              <a:t> --&gt; </a:t>
            </a:r>
            <a:r>
              <a:rPr lang="ru-RU" dirty="0" smtClean="0"/>
              <a:t>αγβ</a:t>
            </a:r>
            <a:r>
              <a:rPr lang="ru-RU" dirty="0"/>
              <a:t>, где α, </a:t>
            </a:r>
            <a:r>
              <a:rPr lang="ru-RU" dirty="0" smtClean="0"/>
              <a:t>β произвольные цепочки, γ непустая цепочка, A нетерминал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Правила можно привести к виду </a:t>
            </a:r>
            <a:r>
              <a:rPr lang="ru-RU" dirty="0" smtClean="0"/>
              <a:t>α</a:t>
            </a:r>
            <a:r>
              <a:rPr lang="en-US" dirty="0"/>
              <a:t> --&gt; </a:t>
            </a:r>
            <a:r>
              <a:rPr lang="ru-RU" dirty="0" smtClean="0"/>
              <a:t>β</a:t>
            </a:r>
            <a:r>
              <a:rPr lang="ru-RU" dirty="0"/>
              <a:t>, где α, </a:t>
            </a:r>
            <a:r>
              <a:rPr lang="ru-RU" dirty="0" smtClean="0"/>
              <a:t>β непустые цепочки и 1 ≤ </a:t>
            </a:r>
            <a:r>
              <a:rPr lang="ru-RU" dirty="0" smtClean="0"/>
              <a:t>длина(α) </a:t>
            </a:r>
            <a:r>
              <a:rPr lang="ru-RU" dirty="0" smtClean="0"/>
              <a:t>≤ </a:t>
            </a:r>
            <a:r>
              <a:rPr lang="ru-RU" dirty="0" smtClean="0"/>
              <a:t>длина(β</a:t>
            </a:r>
            <a:r>
              <a:rPr lang="ru-RU" dirty="0"/>
              <a:t>)</a:t>
            </a:r>
            <a:endParaRPr lang="ru-RU" dirty="0" smtClean="0"/>
          </a:p>
          <a:p>
            <a:pPr lvl="1"/>
            <a:r>
              <a:rPr lang="ru-RU" dirty="0" smtClean="0"/>
              <a:t>Неукорачивающие грамматики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Принадлежность любой цепочки языку может быть проверена алгоритмом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Аналог рекурсивных множеств</a:t>
            </a:r>
          </a:p>
        </p:txBody>
      </p:sp>
    </p:spTree>
    <p:extLst>
      <p:ext uri="{BB962C8B-B14F-4D97-AF65-F5344CB8AC3E}">
        <p14:creationId xmlns:p14="http://schemas.microsoft.com/office/powerpoint/2010/main" val="36355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Тип 1 – контекстно-зависимые грамматики</a:t>
            </a:r>
          </a:p>
          <a:p>
            <a:pPr lvl="1"/>
            <a:r>
              <a:rPr lang="ru-RU" dirty="0" smtClean="0"/>
              <a:t>αAβ</a:t>
            </a:r>
            <a:r>
              <a:rPr lang="en-US" dirty="0" smtClean="0"/>
              <a:t> --&gt; </a:t>
            </a:r>
            <a:r>
              <a:rPr lang="ru-RU" dirty="0" smtClean="0"/>
              <a:t>αγβ</a:t>
            </a:r>
            <a:r>
              <a:rPr lang="ru-RU" dirty="0"/>
              <a:t>, где α, </a:t>
            </a:r>
            <a:r>
              <a:rPr lang="ru-RU" dirty="0" smtClean="0"/>
              <a:t>β произвольные цепочки, γ непустая цепочка, A нетерминал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Правила можно привести к виду </a:t>
            </a:r>
            <a:r>
              <a:rPr lang="ru-RU" dirty="0" smtClean="0"/>
              <a:t>α</a:t>
            </a:r>
            <a:r>
              <a:rPr lang="en-US" dirty="0"/>
              <a:t> --&gt; </a:t>
            </a:r>
            <a:r>
              <a:rPr lang="ru-RU" dirty="0" smtClean="0"/>
              <a:t>β</a:t>
            </a:r>
            <a:r>
              <a:rPr lang="ru-RU" dirty="0"/>
              <a:t>, где α, </a:t>
            </a:r>
            <a:r>
              <a:rPr lang="ru-RU" dirty="0" smtClean="0"/>
              <a:t>β непустые цепочки и 1 ≤ </a:t>
            </a:r>
            <a:r>
              <a:rPr lang="ru-RU" dirty="0" smtClean="0"/>
              <a:t>длина(α) </a:t>
            </a:r>
            <a:r>
              <a:rPr lang="ru-RU" dirty="0" smtClean="0"/>
              <a:t>≤ </a:t>
            </a:r>
            <a:r>
              <a:rPr lang="ru-RU" dirty="0" smtClean="0"/>
              <a:t>длина(β</a:t>
            </a:r>
            <a:r>
              <a:rPr lang="ru-RU" dirty="0"/>
              <a:t>)</a:t>
            </a:r>
            <a:endParaRPr lang="ru-RU" dirty="0" smtClean="0"/>
          </a:p>
          <a:p>
            <a:pPr lvl="1"/>
            <a:r>
              <a:rPr lang="ru-RU" dirty="0" smtClean="0"/>
              <a:t>Неукорачивающие грамматики</a:t>
            </a:r>
          </a:p>
          <a:p>
            <a:endParaRPr lang="en-US" dirty="0" smtClean="0"/>
          </a:p>
          <a:p>
            <a:r>
              <a:rPr lang="ru-RU" dirty="0" smtClean="0"/>
              <a:t>Принадлежность любой цепочки языку может быть проверена алгоритмом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Аналог рекурсивных множеств</a:t>
            </a:r>
          </a:p>
        </p:txBody>
      </p:sp>
    </p:spTree>
    <p:extLst>
      <p:ext uri="{BB962C8B-B14F-4D97-AF65-F5344CB8AC3E}">
        <p14:creationId xmlns:p14="http://schemas.microsoft.com/office/powerpoint/2010/main" val="36304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Тип 1 – контекстно-зависимые грамматики</a:t>
            </a:r>
          </a:p>
          <a:p>
            <a:pPr lvl="1"/>
            <a:r>
              <a:rPr lang="ru-RU" dirty="0" smtClean="0"/>
              <a:t>αAβ</a:t>
            </a:r>
            <a:r>
              <a:rPr lang="en-US" dirty="0" smtClean="0"/>
              <a:t> --&gt; </a:t>
            </a:r>
            <a:r>
              <a:rPr lang="ru-RU" dirty="0" smtClean="0"/>
              <a:t>αγβ</a:t>
            </a:r>
            <a:r>
              <a:rPr lang="ru-RU" dirty="0"/>
              <a:t>, где α, </a:t>
            </a:r>
            <a:r>
              <a:rPr lang="ru-RU" dirty="0" smtClean="0"/>
              <a:t>β произвольные цепочки, γ непустая цепочка, A нетерминал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Правила можно привести к виду </a:t>
            </a:r>
            <a:r>
              <a:rPr lang="ru-RU" dirty="0" smtClean="0"/>
              <a:t>α</a:t>
            </a:r>
            <a:r>
              <a:rPr lang="en-US" dirty="0"/>
              <a:t> --&gt; </a:t>
            </a:r>
            <a:r>
              <a:rPr lang="ru-RU" dirty="0" smtClean="0"/>
              <a:t>β</a:t>
            </a:r>
            <a:r>
              <a:rPr lang="ru-RU" dirty="0"/>
              <a:t>, где α, </a:t>
            </a:r>
            <a:r>
              <a:rPr lang="ru-RU" dirty="0" smtClean="0"/>
              <a:t>β непустые цепочки и 1 ≤ </a:t>
            </a:r>
            <a:r>
              <a:rPr lang="ru-RU" dirty="0" smtClean="0"/>
              <a:t>длина(α) </a:t>
            </a:r>
            <a:r>
              <a:rPr lang="ru-RU" dirty="0" smtClean="0"/>
              <a:t>≤ </a:t>
            </a:r>
            <a:r>
              <a:rPr lang="ru-RU" dirty="0" smtClean="0"/>
              <a:t>длина(β</a:t>
            </a:r>
            <a:r>
              <a:rPr lang="ru-RU" dirty="0"/>
              <a:t>)</a:t>
            </a:r>
            <a:endParaRPr lang="ru-RU" dirty="0" smtClean="0"/>
          </a:p>
          <a:p>
            <a:pPr lvl="1"/>
            <a:r>
              <a:rPr lang="ru-RU" dirty="0" smtClean="0"/>
              <a:t>Неукорачивающие грамматики</a:t>
            </a:r>
          </a:p>
          <a:p>
            <a:endParaRPr lang="en-US" dirty="0" smtClean="0"/>
          </a:p>
          <a:p>
            <a:r>
              <a:rPr lang="ru-RU" dirty="0" smtClean="0"/>
              <a:t>Принадлежность любой цепочки языку может быть проверена алгоритмом</a:t>
            </a:r>
          </a:p>
          <a:p>
            <a:pPr lvl="1"/>
            <a:r>
              <a:rPr lang="ru-RU" dirty="0" smtClean="0"/>
              <a:t>Аналог рекурсивных множеств</a:t>
            </a:r>
          </a:p>
        </p:txBody>
      </p:sp>
    </p:spTree>
    <p:extLst>
      <p:ext uri="{BB962C8B-B14F-4D97-AF65-F5344CB8AC3E}">
        <p14:creationId xmlns:p14="http://schemas.microsoft.com/office/powerpoint/2010/main" val="5865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один пример грамматики 1-го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Терминалы </a:t>
            </a: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{a, b, c}</a:t>
            </a:r>
          </a:p>
          <a:p>
            <a:r>
              <a:rPr lang="ru-RU" dirty="0" err="1" smtClean="0">
                <a:solidFill>
                  <a:schemeClr val="bg1"/>
                </a:solidFill>
              </a:rPr>
              <a:t>Нетерминалы</a:t>
            </a:r>
            <a:r>
              <a:rPr lang="ru-RU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{S, A, B}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Правила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--&gt;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ru-RU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--&gt; </a:t>
            </a:r>
            <a:r>
              <a:rPr lang="en-US" dirty="0" err="1" smtClean="0">
                <a:solidFill>
                  <a:schemeClr val="bg1"/>
                </a:solidFill>
              </a:rPr>
              <a:t>abc</a:t>
            </a:r>
            <a:endParaRPr lang="ru-RU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--&gt; </a:t>
            </a:r>
            <a:r>
              <a:rPr lang="en-US" dirty="0" err="1" smtClean="0">
                <a:solidFill>
                  <a:schemeClr val="bg1"/>
                </a:solidFill>
              </a:rPr>
              <a:t>aABc</a:t>
            </a:r>
            <a:endParaRPr lang="ru-RU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--&gt; </a:t>
            </a:r>
            <a:r>
              <a:rPr lang="en-US" dirty="0" err="1" smtClean="0">
                <a:solidFill>
                  <a:schemeClr val="bg1"/>
                </a:solidFill>
              </a:rPr>
              <a:t>abc</a:t>
            </a:r>
            <a:endParaRPr lang="ru-RU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cB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 </a:t>
            </a:r>
            <a:r>
              <a:rPr lang="en-US" dirty="0" err="1" smtClean="0">
                <a:solidFill>
                  <a:schemeClr val="bg1"/>
                </a:solidFill>
              </a:rPr>
              <a:t>Bc</a:t>
            </a:r>
            <a:endParaRPr lang="ru-RU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bB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bb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Язык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baseline="30000" dirty="0" err="1">
                <a:solidFill>
                  <a:schemeClr val="bg1"/>
                </a:solidFill>
              </a:rPr>
              <a:t>n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30000" dirty="0" err="1">
                <a:solidFill>
                  <a:schemeClr val="bg1"/>
                </a:solidFill>
              </a:rPr>
              <a:t>n</a:t>
            </a:r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baseline="30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| 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≥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Вывод </a:t>
            </a:r>
            <a:r>
              <a:rPr lang="en-US" dirty="0" err="1" smtClean="0">
                <a:solidFill>
                  <a:schemeClr val="bg1"/>
                </a:solidFill>
              </a:rPr>
              <a:t>aaabbbccc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 --&gt;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en-US" dirty="0" err="1" smtClean="0">
                <a:solidFill>
                  <a:schemeClr val="bg1"/>
                </a:solidFill>
              </a:rPr>
              <a:t>Bc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en-US" dirty="0" err="1" smtClean="0">
                <a:solidFill>
                  <a:schemeClr val="bg1"/>
                </a:solidFill>
              </a:rPr>
              <a:t>BcBc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c</a:t>
            </a:r>
            <a:r>
              <a:rPr lang="en-US" dirty="0" err="1" smtClean="0">
                <a:solidFill>
                  <a:schemeClr val="bg1"/>
                </a:solidFill>
              </a:rPr>
              <a:t>BcBc</a:t>
            </a:r>
            <a:r>
              <a:rPr lang="en-US" dirty="0" smtClean="0">
                <a:solidFill>
                  <a:schemeClr val="bg1"/>
                </a:solidFill>
              </a:rPr>
              <a:t> --&gt;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aaabBccB</a:t>
            </a:r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aaabBcBcc</a:t>
            </a:r>
            <a:r>
              <a:rPr lang="en-US" dirty="0" smtClean="0">
                <a:solidFill>
                  <a:schemeClr val="bg1"/>
                </a:solidFill>
              </a:rPr>
              <a:t> 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aaabbcB</a:t>
            </a:r>
            <a:r>
              <a:rPr lang="en-US" dirty="0" err="1">
                <a:solidFill>
                  <a:schemeClr val="bg1"/>
                </a:solidFill>
              </a:rPr>
              <a:t>cc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B</a:t>
            </a:r>
            <a:r>
              <a:rPr lang="en-US" dirty="0" err="1" smtClean="0">
                <a:solidFill>
                  <a:schemeClr val="bg1"/>
                </a:solidFill>
              </a:rPr>
              <a:t>ccc</a:t>
            </a:r>
            <a:r>
              <a:rPr lang="en-US" dirty="0" smtClean="0">
                <a:solidFill>
                  <a:schemeClr val="bg1"/>
                </a:solidFill>
              </a:rPr>
              <a:t> 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aaabbb</a:t>
            </a:r>
            <a:r>
              <a:rPr lang="en-US" dirty="0" err="1" smtClean="0">
                <a:solidFill>
                  <a:schemeClr val="bg1"/>
                </a:solidFill>
              </a:rPr>
              <a:t>ccc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один пример грамматики 1-го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Терминалы </a:t>
            </a:r>
            <a:r>
              <a:rPr lang="ru-RU" dirty="0" smtClean="0"/>
              <a:t>= </a:t>
            </a:r>
            <a:r>
              <a:rPr lang="en-US" dirty="0" smtClean="0"/>
              <a:t>{a, b, c}</a:t>
            </a:r>
          </a:p>
          <a:p>
            <a:r>
              <a:rPr lang="ru-RU" dirty="0" err="1" smtClean="0">
                <a:solidFill>
                  <a:schemeClr val="bg1"/>
                </a:solidFill>
              </a:rPr>
              <a:t>Нетерминалы</a:t>
            </a:r>
            <a:r>
              <a:rPr lang="ru-RU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{S, A, B}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Правила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--&gt;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ru-RU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--&gt; </a:t>
            </a:r>
            <a:r>
              <a:rPr lang="en-US" dirty="0" err="1" smtClean="0">
                <a:solidFill>
                  <a:schemeClr val="bg1"/>
                </a:solidFill>
              </a:rPr>
              <a:t>abc</a:t>
            </a:r>
            <a:endParaRPr lang="ru-RU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--&gt; </a:t>
            </a:r>
            <a:r>
              <a:rPr lang="en-US" dirty="0" err="1" smtClean="0">
                <a:solidFill>
                  <a:schemeClr val="bg1"/>
                </a:solidFill>
              </a:rPr>
              <a:t>aABc</a:t>
            </a:r>
            <a:endParaRPr lang="ru-RU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--&gt; </a:t>
            </a:r>
            <a:r>
              <a:rPr lang="en-US" dirty="0" err="1" smtClean="0">
                <a:solidFill>
                  <a:schemeClr val="bg1"/>
                </a:solidFill>
              </a:rPr>
              <a:t>abc</a:t>
            </a:r>
            <a:endParaRPr lang="ru-RU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cB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 </a:t>
            </a:r>
            <a:r>
              <a:rPr lang="en-US" dirty="0" err="1" smtClean="0">
                <a:solidFill>
                  <a:schemeClr val="bg1"/>
                </a:solidFill>
              </a:rPr>
              <a:t>Bc</a:t>
            </a:r>
            <a:endParaRPr lang="ru-RU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bB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bb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Язык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baseline="30000" dirty="0" err="1">
                <a:solidFill>
                  <a:schemeClr val="bg1"/>
                </a:solidFill>
              </a:rPr>
              <a:t>n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30000" dirty="0" err="1">
                <a:solidFill>
                  <a:schemeClr val="bg1"/>
                </a:solidFill>
              </a:rPr>
              <a:t>n</a:t>
            </a:r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baseline="30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| 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≥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Вывод </a:t>
            </a:r>
            <a:r>
              <a:rPr lang="en-US" dirty="0" err="1" smtClean="0">
                <a:solidFill>
                  <a:schemeClr val="bg1"/>
                </a:solidFill>
              </a:rPr>
              <a:t>aaabbbccc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 --&gt;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en-US" dirty="0" err="1" smtClean="0">
                <a:solidFill>
                  <a:schemeClr val="bg1"/>
                </a:solidFill>
              </a:rPr>
              <a:t>Bc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en-US" dirty="0" err="1" smtClean="0">
                <a:solidFill>
                  <a:schemeClr val="bg1"/>
                </a:solidFill>
              </a:rPr>
              <a:t>BcBc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c</a:t>
            </a:r>
            <a:r>
              <a:rPr lang="en-US" dirty="0" err="1" smtClean="0">
                <a:solidFill>
                  <a:schemeClr val="bg1"/>
                </a:solidFill>
              </a:rPr>
              <a:t>BcBc</a:t>
            </a:r>
            <a:r>
              <a:rPr lang="en-US" dirty="0" smtClean="0">
                <a:solidFill>
                  <a:schemeClr val="bg1"/>
                </a:solidFill>
              </a:rPr>
              <a:t> --&gt;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aaabBccB</a:t>
            </a:r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aaabBcBcc</a:t>
            </a:r>
            <a:r>
              <a:rPr lang="en-US" dirty="0" smtClean="0">
                <a:solidFill>
                  <a:schemeClr val="bg1"/>
                </a:solidFill>
              </a:rPr>
              <a:t> 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aaabbcB</a:t>
            </a:r>
            <a:r>
              <a:rPr lang="en-US" dirty="0" err="1">
                <a:solidFill>
                  <a:schemeClr val="bg1"/>
                </a:solidFill>
              </a:rPr>
              <a:t>cc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B</a:t>
            </a:r>
            <a:r>
              <a:rPr lang="en-US" dirty="0" err="1" smtClean="0">
                <a:solidFill>
                  <a:schemeClr val="bg1"/>
                </a:solidFill>
              </a:rPr>
              <a:t>ccc</a:t>
            </a:r>
            <a:r>
              <a:rPr lang="en-US" dirty="0" smtClean="0">
                <a:solidFill>
                  <a:schemeClr val="bg1"/>
                </a:solidFill>
              </a:rPr>
              <a:t> 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aaabbb</a:t>
            </a:r>
            <a:r>
              <a:rPr lang="en-US" dirty="0" err="1" smtClean="0">
                <a:solidFill>
                  <a:schemeClr val="bg1"/>
                </a:solidFill>
              </a:rPr>
              <a:t>ccc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3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один пример грамматики 1-го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Терминалы </a:t>
            </a:r>
            <a:r>
              <a:rPr lang="ru-RU" dirty="0" smtClean="0"/>
              <a:t>= </a:t>
            </a:r>
            <a:r>
              <a:rPr lang="en-US" dirty="0" smtClean="0"/>
              <a:t>{a, b, c}</a:t>
            </a:r>
          </a:p>
          <a:p>
            <a:r>
              <a:rPr lang="ru-RU" dirty="0" err="1" smtClean="0"/>
              <a:t>Нетерминалы</a:t>
            </a:r>
            <a:r>
              <a:rPr lang="ru-RU" dirty="0" smtClean="0"/>
              <a:t> = </a:t>
            </a:r>
            <a:r>
              <a:rPr lang="en-US" dirty="0" smtClean="0"/>
              <a:t>{S, A, B}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Правила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--&gt;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ru-RU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--&gt; </a:t>
            </a:r>
            <a:r>
              <a:rPr lang="en-US" dirty="0" err="1" smtClean="0">
                <a:solidFill>
                  <a:schemeClr val="bg1"/>
                </a:solidFill>
              </a:rPr>
              <a:t>abc</a:t>
            </a:r>
            <a:endParaRPr lang="ru-RU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--&gt; </a:t>
            </a:r>
            <a:r>
              <a:rPr lang="en-US" dirty="0" err="1" smtClean="0">
                <a:solidFill>
                  <a:schemeClr val="bg1"/>
                </a:solidFill>
              </a:rPr>
              <a:t>aABc</a:t>
            </a:r>
            <a:endParaRPr lang="ru-RU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--&gt; </a:t>
            </a:r>
            <a:r>
              <a:rPr lang="en-US" dirty="0" err="1" smtClean="0">
                <a:solidFill>
                  <a:schemeClr val="bg1"/>
                </a:solidFill>
              </a:rPr>
              <a:t>abc</a:t>
            </a:r>
            <a:endParaRPr lang="ru-RU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cB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 </a:t>
            </a:r>
            <a:r>
              <a:rPr lang="en-US" dirty="0" err="1" smtClean="0">
                <a:solidFill>
                  <a:schemeClr val="bg1"/>
                </a:solidFill>
              </a:rPr>
              <a:t>Bc</a:t>
            </a:r>
            <a:endParaRPr lang="ru-RU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bB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bb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Язык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baseline="30000" dirty="0" err="1">
                <a:solidFill>
                  <a:schemeClr val="bg1"/>
                </a:solidFill>
              </a:rPr>
              <a:t>n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30000" dirty="0" err="1">
                <a:solidFill>
                  <a:schemeClr val="bg1"/>
                </a:solidFill>
              </a:rPr>
              <a:t>n</a:t>
            </a:r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baseline="30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| 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≥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Вывод </a:t>
            </a:r>
            <a:r>
              <a:rPr lang="en-US" dirty="0" err="1" smtClean="0">
                <a:solidFill>
                  <a:schemeClr val="bg1"/>
                </a:solidFill>
              </a:rPr>
              <a:t>aaabbbccc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 --&gt;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en-US" dirty="0" err="1" smtClean="0">
                <a:solidFill>
                  <a:schemeClr val="bg1"/>
                </a:solidFill>
              </a:rPr>
              <a:t>Bc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en-US" dirty="0" err="1" smtClean="0">
                <a:solidFill>
                  <a:schemeClr val="bg1"/>
                </a:solidFill>
              </a:rPr>
              <a:t>BcBc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c</a:t>
            </a:r>
            <a:r>
              <a:rPr lang="en-US" dirty="0" err="1" smtClean="0">
                <a:solidFill>
                  <a:schemeClr val="bg1"/>
                </a:solidFill>
              </a:rPr>
              <a:t>BcBc</a:t>
            </a:r>
            <a:r>
              <a:rPr lang="en-US" dirty="0" smtClean="0">
                <a:solidFill>
                  <a:schemeClr val="bg1"/>
                </a:solidFill>
              </a:rPr>
              <a:t> --&gt;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aaabBccB</a:t>
            </a:r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aaabBcBcc</a:t>
            </a:r>
            <a:r>
              <a:rPr lang="en-US" dirty="0" smtClean="0">
                <a:solidFill>
                  <a:schemeClr val="bg1"/>
                </a:solidFill>
              </a:rPr>
              <a:t> 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aaabbcB</a:t>
            </a:r>
            <a:r>
              <a:rPr lang="en-US" dirty="0" err="1">
                <a:solidFill>
                  <a:schemeClr val="bg1"/>
                </a:solidFill>
              </a:rPr>
              <a:t>cc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B</a:t>
            </a:r>
            <a:r>
              <a:rPr lang="en-US" dirty="0" err="1" smtClean="0">
                <a:solidFill>
                  <a:schemeClr val="bg1"/>
                </a:solidFill>
              </a:rPr>
              <a:t>ccc</a:t>
            </a:r>
            <a:r>
              <a:rPr lang="en-US" dirty="0" smtClean="0">
                <a:solidFill>
                  <a:schemeClr val="bg1"/>
                </a:solidFill>
              </a:rPr>
              <a:t> 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aaabbb</a:t>
            </a:r>
            <a:r>
              <a:rPr lang="en-US" dirty="0" err="1" smtClean="0">
                <a:solidFill>
                  <a:schemeClr val="bg1"/>
                </a:solidFill>
              </a:rPr>
              <a:t>ccc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9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один пример грамматики 1-го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Терминалы </a:t>
            </a:r>
            <a:r>
              <a:rPr lang="ru-RU" dirty="0" smtClean="0"/>
              <a:t>= </a:t>
            </a:r>
            <a:r>
              <a:rPr lang="en-US" dirty="0" smtClean="0"/>
              <a:t>{a, b, c}</a:t>
            </a:r>
          </a:p>
          <a:p>
            <a:r>
              <a:rPr lang="ru-RU" dirty="0" err="1" smtClean="0"/>
              <a:t>Нетерминалы</a:t>
            </a:r>
            <a:r>
              <a:rPr lang="ru-RU" dirty="0" smtClean="0"/>
              <a:t> = </a:t>
            </a:r>
            <a:r>
              <a:rPr lang="en-US" dirty="0" smtClean="0"/>
              <a:t>{S, A, B}</a:t>
            </a:r>
          </a:p>
          <a:p>
            <a:r>
              <a:rPr lang="ru-RU" dirty="0" smtClean="0"/>
              <a:t>Правила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US" dirty="0" smtClean="0"/>
              <a:t>--&gt; </a:t>
            </a:r>
            <a:r>
              <a:rPr lang="en-US" dirty="0" smtClean="0"/>
              <a:t>A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US" dirty="0" smtClean="0"/>
              <a:t>--&gt; </a:t>
            </a:r>
            <a:r>
              <a:rPr lang="en-US" dirty="0" err="1" smtClean="0"/>
              <a:t>abc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smtClean="0"/>
              <a:t>--&gt; </a:t>
            </a:r>
            <a:r>
              <a:rPr lang="en-US" dirty="0" err="1" smtClean="0"/>
              <a:t>aABc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smtClean="0"/>
              <a:t>--&gt; </a:t>
            </a:r>
            <a:r>
              <a:rPr lang="en-US" dirty="0" err="1" smtClean="0"/>
              <a:t>abc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cB</a:t>
            </a:r>
            <a:r>
              <a:rPr lang="en-US" dirty="0" smtClean="0"/>
              <a:t> </a:t>
            </a:r>
            <a:r>
              <a:rPr lang="en-US" dirty="0" smtClean="0"/>
              <a:t>--&gt; </a:t>
            </a:r>
            <a:r>
              <a:rPr lang="en-US" dirty="0" err="1" smtClean="0"/>
              <a:t>Bc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bB</a:t>
            </a:r>
            <a:r>
              <a:rPr lang="ru-RU" dirty="0" smtClean="0"/>
              <a:t> </a:t>
            </a:r>
            <a:r>
              <a:rPr lang="en-US" dirty="0" smtClean="0"/>
              <a:t>--&gt;</a:t>
            </a:r>
            <a:r>
              <a:rPr lang="ru-RU" dirty="0" smtClean="0"/>
              <a:t> </a:t>
            </a:r>
            <a:r>
              <a:rPr lang="en-US" dirty="0" smtClean="0"/>
              <a:t>bb</a:t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Язык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baseline="30000" dirty="0" err="1">
                <a:solidFill>
                  <a:schemeClr val="bg1"/>
                </a:solidFill>
              </a:rPr>
              <a:t>n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30000" dirty="0" err="1">
                <a:solidFill>
                  <a:schemeClr val="bg1"/>
                </a:solidFill>
              </a:rPr>
              <a:t>n</a:t>
            </a:r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baseline="30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| 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≥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Вывод </a:t>
            </a:r>
            <a:r>
              <a:rPr lang="en-US" dirty="0" err="1" smtClean="0">
                <a:solidFill>
                  <a:schemeClr val="bg1"/>
                </a:solidFill>
              </a:rPr>
              <a:t>aaabbbccc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 --&gt;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en-US" dirty="0" err="1" smtClean="0">
                <a:solidFill>
                  <a:schemeClr val="bg1"/>
                </a:solidFill>
              </a:rPr>
              <a:t>Bc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en-US" dirty="0" err="1" smtClean="0">
                <a:solidFill>
                  <a:schemeClr val="bg1"/>
                </a:solidFill>
              </a:rPr>
              <a:t>BcBc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c</a:t>
            </a:r>
            <a:r>
              <a:rPr lang="en-US" dirty="0" err="1" smtClean="0">
                <a:solidFill>
                  <a:schemeClr val="bg1"/>
                </a:solidFill>
              </a:rPr>
              <a:t>BcBc</a:t>
            </a:r>
            <a:r>
              <a:rPr lang="en-US" dirty="0" smtClean="0">
                <a:solidFill>
                  <a:schemeClr val="bg1"/>
                </a:solidFill>
              </a:rPr>
              <a:t> --&gt;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aaabBccB</a:t>
            </a:r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aaabBcBcc</a:t>
            </a:r>
            <a:r>
              <a:rPr lang="en-US" dirty="0" smtClean="0">
                <a:solidFill>
                  <a:schemeClr val="bg1"/>
                </a:solidFill>
              </a:rPr>
              <a:t> 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aaabbcB</a:t>
            </a:r>
            <a:r>
              <a:rPr lang="en-US" dirty="0" err="1">
                <a:solidFill>
                  <a:schemeClr val="bg1"/>
                </a:solidFill>
              </a:rPr>
              <a:t>cc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B</a:t>
            </a:r>
            <a:r>
              <a:rPr lang="en-US" dirty="0" err="1" smtClean="0">
                <a:solidFill>
                  <a:schemeClr val="bg1"/>
                </a:solidFill>
              </a:rPr>
              <a:t>ccc</a:t>
            </a:r>
            <a:r>
              <a:rPr lang="en-US" dirty="0" smtClean="0">
                <a:solidFill>
                  <a:schemeClr val="bg1"/>
                </a:solidFill>
              </a:rPr>
              <a:t> 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aaabbb</a:t>
            </a:r>
            <a:r>
              <a:rPr lang="en-US" dirty="0" err="1" smtClean="0">
                <a:solidFill>
                  <a:schemeClr val="bg1"/>
                </a:solidFill>
              </a:rPr>
              <a:t>ccc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8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БНФ – форма Бекуса-Наура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Описание синтаксиса языков программирования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Терминальные символы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Пишутся как есть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Нетерминальные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Пишутся в угловых скобках </a:t>
            </a:r>
            <a:r>
              <a:rPr lang="en-US" dirty="0" smtClean="0">
                <a:solidFill>
                  <a:schemeClr val="bg1"/>
                </a:solidFill>
              </a:rPr>
              <a:t>&lt;&gt;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Правила вида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нетерминальный символ </a:t>
            </a:r>
            <a:r>
              <a:rPr lang="ru-RU" dirty="0">
                <a:solidFill>
                  <a:schemeClr val="bg1"/>
                </a:solidFill>
              </a:rPr>
              <a:t>::=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последовательность </a:t>
            </a:r>
            <a:r>
              <a:rPr lang="ru-RU" dirty="0">
                <a:solidFill>
                  <a:schemeClr val="bg1"/>
                </a:solidFill>
              </a:rPr>
              <a:t>символов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|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последовательность символов 2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| . . 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|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последовательность </a:t>
            </a:r>
            <a:r>
              <a:rPr lang="ru-RU" dirty="0">
                <a:solidFill>
                  <a:schemeClr val="bg1"/>
                </a:solidFill>
              </a:rPr>
              <a:t>символов </a:t>
            </a:r>
            <a:r>
              <a:rPr lang="ru-RU" dirty="0" smtClean="0">
                <a:solidFill>
                  <a:schemeClr val="bg1"/>
                </a:solidFill>
              </a:rPr>
              <a:t>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1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один пример грамматики 1-го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Терминалы </a:t>
            </a:r>
            <a:r>
              <a:rPr lang="ru-RU" dirty="0" smtClean="0"/>
              <a:t>= </a:t>
            </a:r>
            <a:r>
              <a:rPr lang="en-US" dirty="0" smtClean="0"/>
              <a:t>{a, b, c}</a:t>
            </a:r>
          </a:p>
          <a:p>
            <a:r>
              <a:rPr lang="ru-RU" dirty="0" err="1" smtClean="0"/>
              <a:t>Нетерминалы</a:t>
            </a:r>
            <a:r>
              <a:rPr lang="ru-RU" dirty="0" smtClean="0"/>
              <a:t> = </a:t>
            </a:r>
            <a:r>
              <a:rPr lang="en-US" dirty="0" smtClean="0"/>
              <a:t>{S, A, B}</a:t>
            </a:r>
          </a:p>
          <a:p>
            <a:r>
              <a:rPr lang="ru-RU" dirty="0" smtClean="0"/>
              <a:t>Правила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US" dirty="0" smtClean="0"/>
              <a:t>--&gt; </a:t>
            </a:r>
            <a:r>
              <a:rPr lang="en-US" dirty="0" smtClean="0"/>
              <a:t>A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US" dirty="0" smtClean="0"/>
              <a:t>--&gt; </a:t>
            </a:r>
            <a:r>
              <a:rPr lang="en-US" dirty="0" err="1" smtClean="0"/>
              <a:t>abc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smtClean="0"/>
              <a:t>--&gt; </a:t>
            </a:r>
            <a:r>
              <a:rPr lang="en-US" dirty="0" err="1" smtClean="0"/>
              <a:t>aABc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smtClean="0"/>
              <a:t>--&gt; </a:t>
            </a:r>
            <a:r>
              <a:rPr lang="en-US" dirty="0" err="1" smtClean="0"/>
              <a:t>abc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cB</a:t>
            </a:r>
            <a:r>
              <a:rPr lang="en-US" dirty="0" smtClean="0"/>
              <a:t> </a:t>
            </a:r>
            <a:r>
              <a:rPr lang="en-US" dirty="0" smtClean="0"/>
              <a:t>--&gt; </a:t>
            </a:r>
            <a:r>
              <a:rPr lang="en-US" dirty="0" err="1" smtClean="0"/>
              <a:t>Bc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bB</a:t>
            </a:r>
            <a:r>
              <a:rPr lang="ru-RU" dirty="0" smtClean="0"/>
              <a:t> </a:t>
            </a:r>
            <a:r>
              <a:rPr lang="en-US" dirty="0" smtClean="0"/>
              <a:t>--&gt;</a:t>
            </a:r>
            <a:r>
              <a:rPr lang="ru-RU" dirty="0" smtClean="0"/>
              <a:t> </a:t>
            </a:r>
            <a:r>
              <a:rPr lang="en-US" dirty="0" smtClean="0"/>
              <a:t>bb</a:t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Язык =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baseline="30000" dirty="0" err="1"/>
              <a:t>n</a:t>
            </a:r>
            <a:r>
              <a:rPr lang="en-US" dirty="0"/>
              <a:t> | n</a:t>
            </a:r>
            <a:r>
              <a:rPr lang="ru-RU" dirty="0"/>
              <a:t> </a:t>
            </a:r>
            <a:r>
              <a:rPr lang="en-US" dirty="0"/>
              <a:t>≥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Вывод </a:t>
            </a:r>
            <a:r>
              <a:rPr lang="en-US" dirty="0" err="1" smtClean="0">
                <a:solidFill>
                  <a:schemeClr val="bg1"/>
                </a:solidFill>
              </a:rPr>
              <a:t>aaabbbccc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 --&gt;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en-US" dirty="0" err="1" smtClean="0">
                <a:solidFill>
                  <a:schemeClr val="bg1"/>
                </a:solidFill>
              </a:rPr>
              <a:t>Bc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en-US" dirty="0" err="1" smtClean="0">
                <a:solidFill>
                  <a:schemeClr val="bg1"/>
                </a:solidFill>
              </a:rPr>
              <a:t>BcBc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c</a:t>
            </a:r>
            <a:r>
              <a:rPr lang="en-US" dirty="0" err="1" smtClean="0">
                <a:solidFill>
                  <a:schemeClr val="bg1"/>
                </a:solidFill>
              </a:rPr>
              <a:t>BcBc</a:t>
            </a:r>
            <a:r>
              <a:rPr lang="en-US" dirty="0" smtClean="0">
                <a:solidFill>
                  <a:schemeClr val="bg1"/>
                </a:solidFill>
              </a:rPr>
              <a:t> --&gt;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aaabBccB</a:t>
            </a:r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aaabBcBcc</a:t>
            </a:r>
            <a:r>
              <a:rPr lang="en-US" dirty="0" smtClean="0">
                <a:solidFill>
                  <a:schemeClr val="bg1"/>
                </a:solidFill>
              </a:rPr>
              <a:t> 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aaabbcB</a:t>
            </a:r>
            <a:r>
              <a:rPr lang="en-US" dirty="0" err="1">
                <a:solidFill>
                  <a:schemeClr val="bg1"/>
                </a:solidFill>
              </a:rPr>
              <a:t>cc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B</a:t>
            </a:r>
            <a:r>
              <a:rPr lang="en-US" dirty="0" err="1" smtClean="0">
                <a:solidFill>
                  <a:schemeClr val="bg1"/>
                </a:solidFill>
              </a:rPr>
              <a:t>ccc</a:t>
            </a:r>
            <a:r>
              <a:rPr lang="en-US" dirty="0" smtClean="0">
                <a:solidFill>
                  <a:schemeClr val="bg1"/>
                </a:solidFill>
              </a:rPr>
              <a:t> 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aaabbb</a:t>
            </a:r>
            <a:r>
              <a:rPr lang="en-US" dirty="0" err="1" smtClean="0">
                <a:solidFill>
                  <a:schemeClr val="bg1"/>
                </a:solidFill>
              </a:rPr>
              <a:t>ccc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9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один пример грамматики 1-го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Терминалы </a:t>
            </a:r>
            <a:r>
              <a:rPr lang="ru-RU" dirty="0" smtClean="0"/>
              <a:t>= </a:t>
            </a:r>
            <a:r>
              <a:rPr lang="en-US" dirty="0" smtClean="0"/>
              <a:t>{a, b, c}</a:t>
            </a:r>
          </a:p>
          <a:p>
            <a:r>
              <a:rPr lang="ru-RU" dirty="0" err="1" smtClean="0"/>
              <a:t>Нетерминалы</a:t>
            </a:r>
            <a:r>
              <a:rPr lang="ru-RU" dirty="0" smtClean="0"/>
              <a:t> = </a:t>
            </a:r>
            <a:r>
              <a:rPr lang="en-US" dirty="0" smtClean="0"/>
              <a:t>{S, A, B}</a:t>
            </a:r>
          </a:p>
          <a:p>
            <a:r>
              <a:rPr lang="ru-RU" dirty="0" smtClean="0"/>
              <a:t>Правила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US" dirty="0" smtClean="0"/>
              <a:t>--&gt; </a:t>
            </a:r>
            <a:r>
              <a:rPr lang="en-US" dirty="0" smtClean="0"/>
              <a:t>A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US" dirty="0" smtClean="0"/>
              <a:t>--&gt; </a:t>
            </a:r>
            <a:r>
              <a:rPr lang="en-US" dirty="0" err="1" smtClean="0"/>
              <a:t>abc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smtClean="0"/>
              <a:t>--&gt; </a:t>
            </a:r>
            <a:r>
              <a:rPr lang="en-US" dirty="0" err="1" smtClean="0"/>
              <a:t>aABc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smtClean="0"/>
              <a:t>--&gt; </a:t>
            </a:r>
            <a:r>
              <a:rPr lang="en-US" dirty="0" err="1" smtClean="0"/>
              <a:t>abc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cB</a:t>
            </a:r>
            <a:r>
              <a:rPr lang="en-US" dirty="0" smtClean="0"/>
              <a:t> </a:t>
            </a:r>
            <a:r>
              <a:rPr lang="en-US" dirty="0" smtClean="0"/>
              <a:t>--&gt; </a:t>
            </a:r>
            <a:r>
              <a:rPr lang="en-US" dirty="0" err="1" smtClean="0"/>
              <a:t>Bc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bB</a:t>
            </a:r>
            <a:r>
              <a:rPr lang="ru-RU" dirty="0" smtClean="0"/>
              <a:t> </a:t>
            </a:r>
            <a:r>
              <a:rPr lang="en-US" dirty="0" smtClean="0"/>
              <a:t>--&gt;</a:t>
            </a:r>
            <a:r>
              <a:rPr lang="ru-RU" dirty="0" smtClean="0"/>
              <a:t> </a:t>
            </a:r>
            <a:r>
              <a:rPr lang="en-US" dirty="0" smtClean="0"/>
              <a:t>bb</a:t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Язык =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baseline="30000" dirty="0" err="1"/>
              <a:t>n</a:t>
            </a:r>
            <a:r>
              <a:rPr lang="en-US" dirty="0"/>
              <a:t> | n</a:t>
            </a:r>
            <a:r>
              <a:rPr lang="ru-RU" dirty="0"/>
              <a:t> </a:t>
            </a:r>
            <a:r>
              <a:rPr lang="en-US" dirty="0"/>
              <a:t>≥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Вывод </a:t>
            </a:r>
            <a:r>
              <a:rPr lang="en-US" dirty="0" err="1" smtClean="0"/>
              <a:t>aaabbbccc</a:t>
            </a:r>
            <a:endParaRPr lang="en-US" dirty="0"/>
          </a:p>
          <a:p>
            <a:pPr marL="0" indent="0">
              <a:buNone/>
            </a:pPr>
            <a:endParaRPr lang="ru-RU" u="sng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 --&gt;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en-US" dirty="0" err="1" smtClean="0">
                <a:solidFill>
                  <a:schemeClr val="bg1"/>
                </a:solidFill>
              </a:rPr>
              <a:t>Bc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en-US" dirty="0" err="1" smtClean="0">
                <a:solidFill>
                  <a:schemeClr val="bg1"/>
                </a:solidFill>
              </a:rPr>
              <a:t>BcBc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c</a:t>
            </a:r>
            <a:r>
              <a:rPr lang="en-US" dirty="0" err="1" smtClean="0">
                <a:solidFill>
                  <a:schemeClr val="bg1"/>
                </a:solidFill>
              </a:rPr>
              <a:t>BcBc</a:t>
            </a:r>
            <a:r>
              <a:rPr lang="en-US" dirty="0" smtClean="0">
                <a:solidFill>
                  <a:schemeClr val="bg1"/>
                </a:solidFill>
              </a:rPr>
              <a:t> --&gt;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aaabBccB</a:t>
            </a:r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aaabBcBcc</a:t>
            </a:r>
            <a:r>
              <a:rPr lang="en-US" dirty="0" smtClean="0">
                <a:solidFill>
                  <a:schemeClr val="bg1"/>
                </a:solidFill>
              </a:rPr>
              <a:t> 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aaabbcB</a:t>
            </a:r>
            <a:r>
              <a:rPr lang="en-US" dirty="0" err="1">
                <a:solidFill>
                  <a:schemeClr val="bg1"/>
                </a:solidFill>
              </a:rPr>
              <a:t>cc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</a:rPr>
              <a:t>B</a:t>
            </a:r>
            <a:r>
              <a:rPr lang="en-US" dirty="0" err="1" smtClean="0">
                <a:solidFill>
                  <a:schemeClr val="bg1"/>
                </a:solidFill>
              </a:rPr>
              <a:t>ccc</a:t>
            </a:r>
            <a:r>
              <a:rPr lang="en-US" dirty="0" smtClean="0">
                <a:solidFill>
                  <a:schemeClr val="bg1"/>
                </a:solidFill>
              </a:rPr>
              <a:t> --&gt;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aaabbb</a:t>
            </a:r>
            <a:r>
              <a:rPr lang="en-US" dirty="0" err="1" smtClean="0">
                <a:solidFill>
                  <a:schemeClr val="bg1"/>
                </a:solidFill>
              </a:rPr>
              <a:t>ccc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4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один пример грамматики 1-го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Терминалы </a:t>
            </a:r>
            <a:r>
              <a:rPr lang="ru-RU" dirty="0" smtClean="0"/>
              <a:t>= </a:t>
            </a:r>
            <a:r>
              <a:rPr lang="en-US" dirty="0" smtClean="0"/>
              <a:t>{a, b, c}</a:t>
            </a:r>
          </a:p>
          <a:p>
            <a:r>
              <a:rPr lang="ru-RU" dirty="0" err="1" smtClean="0"/>
              <a:t>Нетерминалы</a:t>
            </a:r>
            <a:r>
              <a:rPr lang="ru-RU" dirty="0" smtClean="0"/>
              <a:t> = </a:t>
            </a:r>
            <a:r>
              <a:rPr lang="en-US" dirty="0" smtClean="0"/>
              <a:t>{S, A, B}</a:t>
            </a:r>
          </a:p>
          <a:p>
            <a:r>
              <a:rPr lang="ru-RU" dirty="0" smtClean="0"/>
              <a:t>Правила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US" dirty="0" smtClean="0"/>
              <a:t>--&gt; </a:t>
            </a:r>
            <a:r>
              <a:rPr lang="en-US" dirty="0" smtClean="0"/>
              <a:t>A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US" dirty="0" smtClean="0"/>
              <a:t>--&gt; </a:t>
            </a:r>
            <a:r>
              <a:rPr lang="en-US" dirty="0" err="1" smtClean="0"/>
              <a:t>abc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smtClean="0"/>
              <a:t>--&gt; </a:t>
            </a:r>
            <a:r>
              <a:rPr lang="en-US" dirty="0" err="1" smtClean="0"/>
              <a:t>aABc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smtClean="0"/>
              <a:t>--&gt; </a:t>
            </a:r>
            <a:r>
              <a:rPr lang="en-US" dirty="0" err="1" smtClean="0"/>
              <a:t>abc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cB</a:t>
            </a:r>
            <a:r>
              <a:rPr lang="en-US" dirty="0" smtClean="0"/>
              <a:t> </a:t>
            </a:r>
            <a:r>
              <a:rPr lang="en-US" dirty="0" smtClean="0"/>
              <a:t>--&gt; </a:t>
            </a:r>
            <a:r>
              <a:rPr lang="en-US" dirty="0" err="1" smtClean="0"/>
              <a:t>Bc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bB</a:t>
            </a:r>
            <a:r>
              <a:rPr lang="ru-RU" dirty="0" smtClean="0"/>
              <a:t> </a:t>
            </a:r>
            <a:r>
              <a:rPr lang="en-US" dirty="0" smtClean="0"/>
              <a:t>--&gt;</a:t>
            </a:r>
            <a:r>
              <a:rPr lang="ru-RU" dirty="0" smtClean="0"/>
              <a:t> </a:t>
            </a:r>
            <a:r>
              <a:rPr lang="en-US" dirty="0" smtClean="0"/>
              <a:t>bb</a:t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Язык =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baseline="30000" dirty="0" err="1"/>
              <a:t>n</a:t>
            </a:r>
            <a:r>
              <a:rPr lang="en-US" dirty="0"/>
              <a:t> | n</a:t>
            </a:r>
            <a:r>
              <a:rPr lang="ru-RU" dirty="0"/>
              <a:t> </a:t>
            </a:r>
            <a:r>
              <a:rPr lang="en-US" dirty="0"/>
              <a:t>≥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Вывод </a:t>
            </a:r>
            <a:r>
              <a:rPr lang="en-US" dirty="0" err="1" smtClean="0"/>
              <a:t>aaabbbccc</a:t>
            </a:r>
            <a:endParaRPr lang="en-US" dirty="0"/>
          </a:p>
          <a:p>
            <a:pPr marL="0" indent="0">
              <a:buNone/>
            </a:pPr>
            <a:endParaRPr lang="ru-RU" u="sng" dirty="0" smtClean="0"/>
          </a:p>
          <a:p>
            <a:pPr marL="0" indent="0">
              <a:buNone/>
            </a:pPr>
            <a:r>
              <a:rPr lang="en-US" u="sng" dirty="0" smtClean="0"/>
              <a:t>S</a:t>
            </a:r>
            <a:r>
              <a:rPr lang="en-US" dirty="0" smtClean="0"/>
              <a:t> --&gt;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ru-RU" dirty="0" smtClean="0"/>
              <a:t> </a:t>
            </a:r>
            <a:r>
              <a:rPr lang="en-US" dirty="0" smtClean="0"/>
              <a:t>--&gt;</a:t>
            </a:r>
            <a:r>
              <a:rPr lang="en-US" baseline="-25000" dirty="0"/>
              <a:t>3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a</a:t>
            </a:r>
            <a:r>
              <a:rPr lang="en-US" u="sng" dirty="0" err="1" smtClean="0">
                <a:solidFill>
                  <a:srgbClr val="00B050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en-US" dirty="0" err="1" smtClean="0">
                <a:solidFill>
                  <a:srgbClr val="00B050"/>
                </a:solidFill>
              </a:rPr>
              <a:t>Bc</a:t>
            </a:r>
            <a:r>
              <a:rPr lang="en-US" dirty="0" smtClean="0"/>
              <a:t> </a:t>
            </a:r>
            <a:r>
              <a:rPr lang="en-US" dirty="0" smtClean="0"/>
              <a:t>--&gt;</a:t>
            </a:r>
            <a:r>
              <a:rPr lang="en-US" baseline="-25000" dirty="0"/>
              <a:t>3</a:t>
            </a:r>
            <a:r>
              <a:rPr lang="ru-RU" dirty="0" smtClean="0"/>
              <a:t> </a:t>
            </a:r>
            <a:r>
              <a:rPr lang="en-US" dirty="0" err="1" smtClean="0"/>
              <a:t>a</a:t>
            </a:r>
            <a:r>
              <a:rPr lang="en-US" dirty="0" err="1" smtClean="0">
                <a:solidFill>
                  <a:srgbClr val="00B050"/>
                </a:solidFill>
              </a:rPr>
              <a:t>a</a:t>
            </a:r>
            <a:r>
              <a:rPr lang="en-US" u="sng" dirty="0" err="1" smtClean="0">
                <a:solidFill>
                  <a:srgbClr val="00B050"/>
                </a:solidFill>
                <a:uFill>
                  <a:solidFill>
                    <a:schemeClr val="tx1"/>
                  </a:solidFill>
                </a:uFill>
              </a:rPr>
              <a:t>A</a:t>
            </a:r>
            <a:r>
              <a:rPr lang="en-US" dirty="0" err="1" smtClean="0">
                <a:solidFill>
                  <a:srgbClr val="00B050"/>
                </a:solidFill>
              </a:rPr>
              <a:t>Bc</a:t>
            </a:r>
            <a:r>
              <a:rPr lang="en-US" dirty="0" err="1" smtClean="0"/>
              <a:t>Bc</a:t>
            </a:r>
            <a:r>
              <a:rPr lang="en-US" dirty="0"/>
              <a:t> </a:t>
            </a:r>
            <a:r>
              <a:rPr lang="en-US" dirty="0" smtClean="0"/>
              <a:t>--&gt;</a:t>
            </a:r>
            <a:r>
              <a:rPr lang="en-US" baseline="-25000" dirty="0"/>
              <a:t>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--&gt;</a:t>
            </a:r>
            <a:r>
              <a:rPr lang="en-US" baseline="-25000" dirty="0"/>
              <a:t>4</a:t>
            </a:r>
            <a:r>
              <a:rPr lang="ru-RU" dirty="0" smtClean="0"/>
              <a:t> </a:t>
            </a:r>
            <a:r>
              <a:rPr lang="en-US" dirty="0" err="1" smtClean="0"/>
              <a:t>aa</a:t>
            </a:r>
            <a:r>
              <a:rPr lang="en-US" dirty="0" err="1" smtClean="0">
                <a:solidFill>
                  <a:srgbClr val="00B050"/>
                </a:solidFill>
              </a:rPr>
              <a:t>ab</a:t>
            </a:r>
            <a:r>
              <a:rPr lang="en-US" u="sng" dirty="0" err="1" smtClean="0">
                <a:solidFill>
                  <a:srgbClr val="00B050"/>
                </a:solidFill>
                <a:uFill>
                  <a:solidFill>
                    <a:schemeClr val="tx1"/>
                  </a:solidFill>
                </a:uFill>
              </a:rPr>
              <a:t>c</a:t>
            </a:r>
            <a:r>
              <a:rPr lang="en-US" u="sng" dirty="0" err="1" smtClean="0"/>
              <a:t>B</a:t>
            </a:r>
            <a:r>
              <a:rPr lang="en-US" dirty="0" err="1" smtClean="0"/>
              <a:t>cBc</a:t>
            </a:r>
            <a:r>
              <a:rPr lang="en-US" dirty="0" smtClean="0"/>
              <a:t> --&gt;</a:t>
            </a:r>
            <a:r>
              <a:rPr lang="en-US" baseline="-25000" dirty="0"/>
              <a:t>5</a:t>
            </a:r>
            <a:r>
              <a:rPr lang="ru-RU" dirty="0" smtClean="0"/>
              <a:t> </a:t>
            </a:r>
            <a:r>
              <a:rPr lang="en-US" dirty="0" err="1" smtClean="0"/>
              <a:t>aaab</a:t>
            </a:r>
            <a:r>
              <a:rPr lang="en-US" dirty="0" err="1" smtClean="0">
                <a:solidFill>
                  <a:srgbClr val="00B050"/>
                </a:solidFill>
              </a:rPr>
              <a:t>Bc</a:t>
            </a:r>
            <a:r>
              <a:rPr lang="en-US" u="sng" dirty="0" err="1" smtClean="0"/>
              <a:t>cB</a:t>
            </a:r>
            <a:r>
              <a:rPr lang="en-US" dirty="0" err="1"/>
              <a:t>c</a:t>
            </a:r>
            <a:r>
              <a:rPr lang="en-US" dirty="0"/>
              <a:t> </a:t>
            </a:r>
            <a:r>
              <a:rPr lang="en-US" dirty="0" smtClean="0"/>
              <a:t>--&gt;</a:t>
            </a:r>
            <a:r>
              <a:rPr lang="en-US" baseline="-25000" dirty="0"/>
              <a:t>5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--&gt;</a:t>
            </a:r>
            <a:r>
              <a:rPr lang="en-US" baseline="-25000" dirty="0"/>
              <a:t>5</a:t>
            </a:r>
            <a:r>
              <a:rPr lang="ru-RU" dirty="0" smtClean="0"/>
              <a:t> </a:t>
            </a:r>
            <a:r>
              <a:rPr lang="en-US" dirty="0" err="1" smtClean="0"/>
              <a:t>aaa</a:t>
            </a:r>
            <a:r>
              <a:rPr lang="en-US" u="sng" dirty="0" err="1" smtClean="0"/>
              <a:t>bB</a:t>
            </a:r>
            <a:r>
              <a:rPr lang="en-US" dirty="0" err="1" smtClean="0"/>
              <a:t>c</a:t>
            </a:r>
            <a:r>
              <a:rPr lang="en-US" dirty="0" err="1" smtClean="0">
                <a:solidFill>
                  <a:srgbClr val="00B050"/>
                </a:solidFill>
              </a:rPr>
              <a:t>Bc</a:t>
            </a:r>
            <a:r>
              <a:rPr lang="en-US" dirty="0" err="1" smtClean="0"/>
              <a:t>c</a:t>
            </a:r>
            <a:r>
              <a:rPr lang="en-US" dirty="0" smtClean="0"/>
              <a:t> --&gt;</a:t>
            </a:r>
            <a:r>
              <a:rPr lang="en-US" baseline="-25000" dirty="0"/>
              <a:t>6</a:t>
            </a:r>
            <a:r>
              <a:rPr lang="ru-RU" dirty="0" smtClean="0"/>
              <a:t> </a:t>
            </a:r>
            <a:r>
              <a:rPr lang="en-US" dirty="0" err="1" smtClean="0"/>
              <a:t>aaa</a:t>
            </a:r>
            <a:r>
              <a:rPr lang="en-US" dirty="0" err="1" smtClean="0">
                <a:solidFill>
                  <a:srgbClr val="00B050"/>
                </a:solidFill>
              </a:rPr>
              <a:t>bb</a:t>
            </a:r>
            <a:r>
              <a:rPr lang="en-US" u="sng" dirty="0" err="1" smtClean="0"/>
              <a:t>cB</a:t>
            </a:r>
            <a:r>
              <a:rPr lang="en-US" dirty="0" err="1"/>
              <a:t>cc</a:t>
            </a:r>
            <a:r>
              <a:rPr lang="en-US" dirty="0"/>
              <a:t> </a:t>
            </a:r>
            <a:r>
              <a:rPr lang="en-US" dirty="0" smtClean="0"/>
              <a:t>--&gt;</a:t>
            </a:r>
            <a:r>
              <a:rPr lang="en-US" baseline="-25000" dirty="0"/>
              <a:t>6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--&gt;</a:t>
            </a:r>
            <a:r>
              <a:rPr lang="en-US" baseline="-25000" dirty="0"/>
              <a:t>6</a:t>
            </a:r>
            <a:r>
              <a:rPr lang="ru-RU" dirty="0" smtClean="0"/>
              <a:t> </a:t>
            </a:r>
            <a:r>
              <a:rPr lang="en-US" dirty="0" err="1" smtClean="0"/>
              <a:t>aaab</a:t>
            </a:r>
            <a:r>
              <a:rPr lang="en-US" u="sng" dirty="0" err="1" smtClean="0"/>
              <a:t>b</a:t>
            </a:r>
            <a:r>
              <a:rPr lang="en-US" u="sng" dirty="0" err="1" smtClean="0">
                <a:solidFill>
                  <a:srgbClr val="00B050"/>
                </a:solidFill>
                <a:uFill>
                  <a:solidFill>
                    <a:schemeClr val="tx1"/>
                  </a:solidFill>
                </a:uFill>
              </a:rPr>
              <a:t>B</a:t>
            </a:r>
            <a:r>
              <a:rPr lang="en-US" dirty="0" err="1" smtClean="0">
                <a:solidFill>
                  <a:srgbClr val="00B050"/>
                </a:solidFill>
              </a:rPr>
              <a:t>c</a:t>
            </a:r>
            <a:r>
              <a:rPr lang="en-US" dirty="0" err="1" smtClean="0"/>
              <a:t>cc</a:t>
            </a:r>
            <a:r>
              <a:rPr lang="en-US" dirty="0" smtClean="0"/>
              <a:t> --&gt;</a:t>
            </a:r>
            <a:r>
              <a:rPr lang="en-US" baseline="-25000" dirty="0"/>
              <a:t>6</a:t>
            </a:r>
            <a:r>
              <a:rPr lang="ru-RU" dirty="0" smtClean="0"/>
              <a:t> </a:t>
            </a:r>
            <a:r>
              <a:rPr lang="en-US" dirty="0" err="1" smtClean="0"/>
              <a:t>aaab</a:t>
            </a:r>
            <a:r>
              <a:rPr lang="en-US" dirty="0" err="1" smtClean="0">
                <a:solidFill>
                  <a:srgbClr val="00B050"/>
                </a:solidFill>
              </a:rPr>
              <a:t>bb</a:t>
            </a:r>
            <a:r>
              <a:rPr lang="en-US" dirty="0" err="1" smtClean="0"/>
              <a:t>ccc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Тип 2 – контекстно-свободные грамматики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--&gt; </a:t>
            </a:r>
            <a:r>
              <a:rPr lang="ru-RU" dirty="0" smtClean="0">
                <a:solidFill>
                  <a:schemeClr val="bg1"/>
                </a:solidFill>
              </a:rPr>
              <a:t>β</a:t>
            </a:r>
            <a:r>
              <a:rPr lang="ru-RU" dirty="0">
                <a:solidFill>
                  <a:schemeClr val="bg1"/>
                </a:solidFill>
              </a:rPr>
              <a:t>, где </a:t>
            </a:r>
            <a:r>
              <a:rPr lang="ru-RU" dirty="0" smtClean="0">
                <a:solidFill>
                  <a:schemeClr val="bg1"/>
                </a:solidFill>
              </a:rPr>
              <a:t>β цепочка терминалов и нетерминалов, A нетерминал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Описание языков программирования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Эквивалентны БНФ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>
                <a:solidFill>
                  <a:schemeClr val="bg1"/>
                </a:solidFill>
              </a:rPr>
              <a:t>распознавания </a:t>
            </a:r>
            <a:r>
              <a:rPr lang="ru-RU" dirty="0" smtClean="0">
                <a:solidFill>
                  <a:schemeClr val="bg1"/>
                </a:solidFill>
              </a:rPr>
              <a:t>можно построить с помощью программы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Рекурсивный спуск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Быстрые </a:t>
            </a:r>
            <a:r>
              <a:rPr lang="en-US" dirty="0" smtClean="0">
                <a:solidFill>
                  <a:schemeClr val="bg1"/>
                </a:solidFill>
              </a:rPr>
              <a:t>LL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LR </a:t>
            </a:r>
            <a:r>
              <a:rPr lang="ru-RU" dirty="0" smtClean="0">
                <a:solidFill>
                  <a:schemeClr val="bg1"/>
                </a:solidFill>
              </a:rPr>
              <a:t>парсеры для языков со специальными КС грамматиками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2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Тип 2 – контекстно-свободные грамматики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--&gt; </a:t>
            </a:r>
            <a:r>
              <a:rPr lang="ru-RU" dirty="0" smtClean="0">
                <a:solidFill>
                  <a:schemeClr val="bg1"/>
                </a:solidFill>
              </a:rPr>
              <a:t>β</a:t>
            </a:r>
            <a:r>
              <a:rPr lang="ru-RU" dirty="0">
                <a:solidFill>
                  <a:schemeClr val="bg1"/>
                </a:solidFill>
              </a:rPr>
              <a:t>, где </a:t>
            </a:r>
            <a:r>
              <a:rPr lang="ru-RU" dirty="0" smtClean="0">
                <a:solidFill>
                  <a:schemeClr val="bg1"/>
                </a:solidFill>
              </a:rPr>
              <a:t>β цепочка терминалов и нетерминалов, A нетерминал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Описание языков программирования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Эквивалентны БНФ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>
                <a:solidFill>
                  <a:schemeClr val="bg1"/>
                </a:solidFill>
              </a:rPr>
              <a:t>распознавания </a:t>
            </a:r>
            <a:r>
              <a:rPr lang="ru-RU" dirty="0" smtClean="0">
                <a:solidFill>
                  <a:schemeClr val="bg1"/>
                </a:solidFill>
              </a:rPr>
              <a:t>можно построить с помощью программы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Рекурсивный спуск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Быстрые </a:t>
            </a:r>
            <a:r>
              <a:rPr lang="en-US" dirty="0" smtClean="0">
                <a:solidFill>
                  <a:schemeClr val="bg1"/>
                </a:solidFill>
              </a:rPr>
              <a:t>LL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LR </a:t>
            </a:r>
            <a:r>
              <a:rPr lang="ru-RU" dirty="0" smtClean="0">
                <a:solidFill>
                  <a:schemeClr val="bg1"/>
                </a:solidFill>
              </a:rPr>
              <a:t>парсеры для языков со специальными КС грамматиками</a:t>
            </a:r>
          </a:p>
          <a:p>
            <a:pPr lvl="1"/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601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Тип 2 – контекстно-свободные грамматики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 --&gt; </a:t>
            </a:r>
            <a:r>
              <a:rPr lang="ru-RU" dirty="0" smtClean="0"/>
              <a:t>β</a:t>
            </a:r>
            <a:r>
              <a:rPr lang="ru-RU" dirty="0"/>
              <a:t>, где </a:t>
            </a:r>
            <a:r>
              <a:rPr lang="ru-RU" dirty="0" smtClean="0"/>
              <a:t>β цепочка терминалов и нетерминалов, A нетерминал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Описание языков программирования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Эквивалентны БНФ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>
                <a:solidFill>
                  <a:schemeClr val="bg1"/>
                </a:solidFill>
              </a:rPr>
              <a:t>распознавания </a:t>
            </a:r>
            <a:r>
              <a:rPr lang="ru-RU" dirty="0" smtClean="0">
                <a:solidFill>
                  <a:schemeClr val="bg1"/>
                </a:solidFill>
              </a:rPr>
              <a:t>можно построить с помощью программы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Рекурсивный спуск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Быстрые </a:t>
            </a:r>
            <a:r>
              <a:rPr lang="en-US" dirty="0" smtClean="0">
                <a:solidFill>
                  <a:schemeClr val="bg1"/>
                </a:solidFill>
              </a:rPr>
              <a:t>LL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LR </a:t>
            </a:r>
            <a:r>
              <a:rPr lang="ru-RU" dirty="0" smtClean="0">
                <a:solidFill>
                  <a:schemeClr val="bg1"/>
                </a:solidFill>
              </a:rPr>
              <a:t>парсеры для языков со специальными КС грамматиками</a:t>
            </a:r>
          </a:p>
          <a:p>
            <a:pPr lvl="1"/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589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Тип 2 – контекстно-свободные грамматики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 --&gt; </a:t>
            </a:r>
            <a:r>
              <a:rPr lang="ru-RU" dirty="0" smtClean="0"/>
              <a:t>β</a:t>
            </a:r>
            <a:r>
              <a:rPr lang="ru-RU" dirty="0"/>
              <a:t>, где </a:t>
            </a:r>
            <a:r>
              <a:rPr lang="ru-RU" dirty="0" smtClean="0"/>
              <a:t>β цепочка терминалов и нетерминалов, A нетерминал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Описание языков программирования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Эквивалентны БНФ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>
                <a:solidFill>
                  <a:schemeClr val="bg1"/>
                </a:solidFill>
              </a:rPr>
              <a:t>распознавания </a:t>
            </a:r>
            <a:r>
              <a:rPr lang="ru-RU" dirty="0" smtClean="0">
                <a:solidFill>
                  <a:schemeClr val="bg1"/>
                </a:solidFill>
              </a:rPr>
              <a:t>можно построить с помощью программы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Рекурсивный спуск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Быстрые </a:t>
            </a:r>
            <a:r>
              <a:rPr lang="en-US" dirty="0" smtClean="0">
                <a:solidFill>
                  <a:schemeClr val="bg1"/>
                </a:solidFill>
              </a:rPr>
              <a:t>LL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LR </a:t>
            </a:r>
            <a:r>
              <a:rPr lang="ru-RU" dirty="0" smtClean="0">
                <a:solidFill>
                  <a:schemeClr val="bg1"/>
                </a:solidFill>
              </a:rPr>
              <a:t>парсеры для языков со специальными КС грамматиками</a:t>
            </a:r>
          </a:p>
          <a:p>
            <a:pPr lvl="1"/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555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Тип 2 – контекстно-свободные грамматики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 --&gt; </a:t>
            </a:r>
            <a:r>
              <a:rPr lang="ru-RU" dirty="0" smtClean="0"/>
              <a:t>β</a:t>
            </a:r>
            <a:r>
              <a:rPr lang="ru-RU" dirty="0"/>
              <a:t>, где </a:t>
            </a:r>
            <a:r>
              <a:rPr lang="ru-RU" dirty="0" smtClean="0"/>
              <a:t>β цепочка терминалов и нетерминалов, A нетерминал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Описание языков программирования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Эквивалентны БНФ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>
                <a:solidFill>
                  <a:schemeClr val="bg1"/>
                </a:solidFill>
              </a:rPr>
              <a:t>распознавания </a:t>
            </a:r>
            <a:r>
              <a:rPr lang="ru-RU" dirty="0" smtClean="0">
                <a:solidFill>
                  <a:schemeClr val="bg1"/>
                </a:solidFill>
              </a:rPr>
              <a:t>можно построить с помощью программы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Рекурсивный спуск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Быстрые </a:t>
            </a:r>
            <a:r>
              <a:rPr lang="en-US" dirty="0" smtClean="0">
                <a:solidFill>
                  <a:schemeClr val="bg1"/>
                </a:solidFill>
              </a:rPr>
              <a:t>LL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LR </a:t>
            </a:r>
            <a:r>
              <a:rPr lang="ru-RU" dirty="0" smtClean="0">
                <a:solidFill>
                  <a:schemeClr val="bg1"/>
                </a:solidFill>
              </a:rPr>
              <a:t>парсеры для языков со специальными КС грамматиками</a:t>
            </a:r>
          </a:p>
          <a:p>
            <a:pPr lvl="1"/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531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Тип 2 – контекстно-свободные грамматики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 --&gt; </a:t>
            </a:r>
            <a:r>
              <a:rPr lang="ru-RU" dirty="0" smtClean="0"/>
              <a:t>β</a:t>
            </a:r>
            <a:r>
              <a:rPr lang="ru-RU" dirty="0"/>
              <a:t>, где </a:t>
            </a:r>
            <a:r>
              <a:rPr lang="ru-RU" dirty="0" smtClean="0"/>
              <a:t>β цепочка терминалов и нетерминалов, A нетерминал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Описание языков программирования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Эквивалентны БНФ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Алгоритм </a:t>
            </a:r>
            <a:r>
              <a:rPr lang="ru-RU" dirty="0"/>
              <a:t>распознавания </a:t>
            </a:r>
            <a:r>
              <a:rPr lang="ru-RU" dirty="0" smtClean="0"/>
              <a:t>можно построить с помощью программы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Рекурсивный спуск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Быстрые </a:t>
            </a:r>
            <a:r>
              <a:rPr lang="en-US" dirty="0" smtClean="0">
                <a:solidFill>
                  <a:schemeClr val="bg1"/>
                </a:solidFill>
              </a:rPr>
              <a:t>LL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LR </a:t>
            </a:r>
            <a:r>
              <a:rPr lang="ru-RU" dirty="0" smtClean="0">
                <a:solidFill>
                  <a:schemeClr val="bg1"/>
                </a:solidFill>
              </a:rPr>
              <a:t>парсеры для языков со специальными КС грамматиками</a:t>
            </a:r>
          </a:p>
          <a:p>
            <a:pPr lvl="1"/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843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Тип 2 – контекстно-свободные грамматики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 --&gt; </a:t>
            </a:r>
            <a:r>
              <a:rPr lang="ru-RU" dirty="0" smtClean="0"/>
              <a:t>β</a:t>
            </a:r>
            <a:r>
              <a:rPr lang="ru-RU" dirty="0"/>
              <a:t>, где </a:t>
            </a:r>
            <a:r>
              <a:rPr lang="ru-RU" dirty="0" smtClean="0"/>
              <a:t>β цепочка терминалов и нетерминалов, A нетерминал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Описание языков программирования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Эквивалентны БНФ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Алгоритм </a:t>
            </a:r>
            <a:r>
              <a:rPr lang="ru-RU" dirty="0"/>
              <a:t>распознавания </a:t>
            </a:r>
            <a:r>
              <a:rPr lang="ru-RU" dirty="0" smtClean="0"/>
              <a:t>можно построить с помощью программы</a:t>
            </a:r>
          </a:p>
          <a:p>
            <a:pPr lvl="2"/>
            <a:r>
              <a:rPr lang="ru-RU" dirty="0" smtClean="0"/>
              <a:t>Рекурсивный спуск</a:t>
            </a:r>
          </a:p>
          <a:p>
            <a:pPr lvl="2"/>
            <a:r>
              <a:rPr lang="ru-RU" dirty="0" smtClean="0"/>
              <a:t>Быстрые </a:t>
            </a:r>
            <a:r>
              <a:rPr lang="en-US" dirty="0" smtClean="0"/>
              <a:t>LL </a:t>
            </a:r>
            <a:r>
              <a:rPr lang="ru-RU" dirty="0" smtClean="0"/>
              <a:t>и </a:t>
            </a:r>
            <a:r>
              <a:rPr lang="en-US" dirty="0" smtClean="0"/>
              <a:t>LR </a:t>
            </a:r>
            <a:r>
              <a:rPr lang="ru-RU" dirty="0" smtClean="0"/>
              <a:t>парсеры для языков со специальными КС грамматиками</a:t>
            </a:r>
          </a:p>
          <a:p>
            <a:pPr lvl="1"/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545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23449</TotalTime>
  <Words>20686</Words>
  <Application>Microsoft Office PowerPoint</Application>
  <PresentationFormat>Widescreen</PresentationFormat>
  <Paragraphs>3691</Paragraphs>
  <Slides>222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222</vt:i4>
      </vt:variant>
    </vt:vector>
  </HeadingPairs>
  <TitlesOfParts>
    <vt:vector size="226" baseType="lpstr">
      <vt:lpstr>Arial</vt:lpstr>
      <vt:lpstr>Calibri</vt:lpstr>
      <vt:lpstr>Symbol</vt:lpstr>
      <vt:lpstr>Office Theme</vt:lpstr>
      <vt:lpstr>Элементы теории формальных языков</vt:lpstr>
      <vt:lpstr>План лекции</vt:lpstr>
      <vt:lpstr>Зачем описывать формальные языки? </vt:lpstr>
      <vt:lpstr>Зачем описывать формальные языки? </vt:lpstr>
      <vt:lpstr>Зачем описывать формальные языки? </vt:lpstr>
      <vt:lpstr>Зачем описывать формальные языки? </vt:lpstr>
      <vt:lpstr>Зачем описывать формальные языки? </vt:lpstr>
      <vt:lpstr>БНФ – форма Бекуса-Наура</vt:lpstr>
      <vt:lpstr>БНФ – форма Бекуса-Наура</vt:lpstr>
      <vt:lpstr>БНФ – форма Бекуса-Наура</vt:lpstr>
      <vt:lpstr>БНФ – форма Бекуса-Наура</vt:lpstr>
      <vt:lpstr>БНФ – форма Бекуса-Наура</vt:lpstr>
      <vt:lpstr>Пример: описание записи целых чисел</vt:lpstr>
      <vt:lpstr>Пример: описание записи целых чисел</vt:lpstr>
      <vt:lpstr>Пример: описание записи целых чисел</vt:lpstr>
      <vt:lpstr>Пример: описание записи целых чисел</vt:lpstr>
      <vt:lpstr>Пример: описание записи целых чисел</vt:lpstr>
      <vt:lpstr>Пример: описание записи целых чисел</vt:lpstr>
      <vt:lpstr>Пример: описание правильных последовательностей скобок</vt:lpstr>
      <vt:lpstr>Пример: описание правильных последовательностей скобок</vt:lpstr>
      <vt:lpstr>Пример: описание правильных последовательностей скобок</vt:lpstr>
      <vt:lpstr>Расширенная БНФ</vt:lpstr>
      <vt:lpstr>Расширенная БНФ</vt:lpstr>
      <vt:lpstr>Расширенная БНФ</vt:lpstr>
      <vt:lpstr>Расширенная БНФ</vt:lpstr>
      <vt:lpstr>Расширенная БНФ</vt:lpstr>
      <vt:lpstr>Расширенная БНФ</vt:lpstr>
      <vt:lpstr>Расширенная БНФ</vt:lpstr>
      <vt:lpstr>Грамматики</vt:lpstr>
      <vt:lpstr>Грамматики</vt:lpstr>
      <vt:lpstr>Грамматики</vt:lpstr>
      <vt:lpstr>Грамматики</vt:lpstr>
      <vt:lpstr>Грамматики</vt:lpstr>
      <vt:lpstr>Грамматики</vt:lpstr>
      <vt:lpstr>Грамматики</vt:lpstr>
      <vt:lpstr>Грамматики</vt:lpstr>
      <vt:lpstr>Определение грамматики</vt:lpstr>
      <vt:lpstr>Определение грамматики</vt:lpstr>
      <vt:lpstr>Определение грамматики</vt:lpstr>
      <vt:lpstr>Определение грамматики</vt:lpstr>
      <vt:lpstr>Определение грамматики</vt:lpstr>
      <vt:lpstr>Определение грамматики</vt:lpstr>
      <vt:lpstr>Применение правил грамматики</vt:lpstr>
      <vt:lpstr>Применение правил грамматики</vt:lpstr>
      <vt:lpstr>Применение правил грамматики</vt:lpstr>
      <vt:lpstr>Применение правил грамматики</vt:lpstr>
      <vt:lpstr>Вывод и описываемый язык</vt:lpstr>
      <vt:lpstr>Вывод и описываемый язык</vt:lpstr>
      <vt:lpstr>Вывод и описываемый язык</vt:lpstr>
      <vt:lpstr>Вывод и описываемый язык</vt:lpstr>
      <vt:lpstr>Вывод и описываемый язык</vt:lpstr>
      <vt:lpstr>Пример простой грамматики</vt:lpstr>
      <vt:lpstr>Пример простой грамматики</vt:lpstr>
      <vt:lpstr>Пример простой грамматики</vt:lpstr>
      <vt:lpstr>Пример простой грамматики</vt:lpstr>
      <vt:lpstr>Пример простой грамматики</vt:lpstr>
      <vt:lpstr>Пример простой грамматики</vt:lpstr>
      <vt:lpstr>Пример простой грамматики</vt:lpstr>
      <vt:lpstr>Пример грамматики для вычисления n2</vt:lpstr>
      <vt:lpstr>Пример грамматики для вычисления n2</vt:lpstr>
      <vt:lpstr>Пример грамматики для вычисления n2</vt:lpstr>
      <vt:lpstr>Пример грамматики для вычисления n2</vt:lpstr>
      <vt:lpstr>Пример грамматики для вычисления n2</vt:lpstr>
      <vt:lpstr>Пример грамматики для вычисления n2</vt:lpstr>
      <vt:lpstr>Пример грамматики для вычисления n2</vt:lpstr>
      <vt:lpstr>Пример грамматики для вычисления n2</vt:lpstr>
      <vt:lpstr>Пример грамматики для вычисления n2</vt:lpstr>
      <vt:lpstr>Пример грамматики для вычисления n2</vt:lpstr>
      <vt:lpstr>Классификация грамматик по Хомскому</vt:lpstr>
      <vt:lpstr>Классификация грамматик по Хомскому</vt:lpstr>
      <vt:lpstr>Классификация грамматик по Хомскому</vt:lpstr>
      <vt:lpstr>Классификация грамматик по Хомскому</vt:lpstr>
      <vt:lpstr>Классификация грамматик по Хомскому – тип 0</vt:lpstr>
      <vt:lpstr>Классификация грамматик по Хомскому – тип 0</vt:lpstr>
      <vt:lpstr>Классификация грамматик по Хомскому – тип 0</vt:lpstr>
      <vt:lpstr>Классификация грамматик по Хомскому – тип 0</vt:lpstr>
      <vt:lpstr>Классификация грамматик по Хомскому – тип 0</vt:lpstr>
      <vt:lpstr>Классификация грамматик по Хомскому – тип 0</vt:lpstr>
      <vt:lpstr>Классификация грамматик по Хомскому – тип 1</vt:lpstr>
      <vt:lpstr>Классификация грамматик по Хомскому – тип 1</vt:lpstr>
      <vt:lpstr>Классификация грамматик по Хомскому – тип 1</vt:lpstr>
      <vt:lpstr>Классификация грамматик по Хомскому – тип 1</vt:lpstr>
      <vt:lpstr>Классификация грамматик по Хомскому – тип 1</vt:lpstr>
      <vt:lpstr>Классификация грамматик по Хомскому – тип 1</vt:lpstr>
      <vt:lpstr>Классификация грамматик по Хомскому – тип 1</vt:lpstr>
      <vt:lpstr>Ещё один пример грамматики 1-го типа</vt:lpstr>
      <vt:lpstr>Ещё один пример грамматики 1-го типа</vt:lpstr>
      <vt:lpstr>Ещё один пример грамматики 1-го типа</vt:lpstr>
      <vt:lpstr>Ещё один пример грамматики 1-го типа</vt:lpstr>
      <vt:lpstr>Ещё один пример грамматики 1-го типа</vt:lpstr>
      <vt:lpstr>Ещё один пример грамматики 1-го типа</vt:lpstr>
      <vt:lpstr>Ещё один пример грамматики 1-го типа</vt:lpstr>
      <vt:lpstr>Классификация грамматик по Хомскому – тип 2</vt:lpstr>
      <vt:lpstr>Классификация грамматик по Хомскому – тип 2</vt:lpstr>
      <vt:lpstr>Классификация грамматик по Хомскому – тип 2</vt:lpstr>
      <vt:lpstr>Классификация грамматик по Хомскому – тип 2</vt:lpstr>
      <vt:lpstr>Классификация грамматик по Хомскому – тип 2</vt:lpstr>
      <vt:lpstr>Классификация грамматик по Хомскому – тип 2</vt:lpstr>
      <vt:lpstr>Классификация грамматик по Хомскому – тип 2</vt:lpstr>
      <vt:lpstr>Примеры грамматик 2-го типа</vt:lpstr>
      <vt:lpstr>Примеры грамматик 2-го типа</vt:lpstr>
      <vt:lpstr>Примеры грамматик 2-го типа</vt:lpstr>
      <vt:lpstr>Примеры грамматик 2-го типа</vt:lpstr>
      <vt:lpstr>Классификация грамматик по Хомскому – тип 3</vt:lpstr>
      <vt:lpstr>Классификация грамматик по Хомскому – тип 3</vt:lpstr>
      <vt:lpstr>Классификация грамматик по Хомскому – тип 3</vt:lpstr>
      <vt:lpstr>Классификация грамматик по Хомскому – тип 3</vt:lpstr>
      <vt:lpstr>Классификация грамматик по Хомскому – тип 3</vt:lpstr>
      <vt:lpstr>Классификация грамматик по Хомскому – тип 3</vt:lpstr>
      <vt:lpstr>Классификация грамматик по Хомскому – тип 3</vt:lpstr>
      <vt:lpstr>Классификация грамматик по Хомскому – тип 3</vt:lpstr>
      <vt:lpstr>Классификация грамматик по Хомскому – тип 3</vt:lpstr>
      <vt:lpstr>Классификация грамматик по Хомскому – тип 3</vt:lpstr>
      <vt:lpstr>Классификация грамматик по Хомскому – тип 3</vt:lpstr>
      <vt:lpstr>Классификация грамматик по Хомскому – тип 3</vt:lpstr>
      <vt:lpstr>Классификация грамматик по Хомскому – тип 3</vt:lpstr>
      <vt:lpstr>LL(1) анализатор языка с КС грамматикой</vt:lpstr>
      <vt:lpstr>LL(1) анализатор языка с КС грамматикой</vt:lpstr>
      <vt:lpstr>LL(1) анализатор языка с КС грамматикой</vt:lpstr>
      <vt:lpstr>LL(1) анализатор языка с КС грамматикой</vt:lpstr>
      <vt:lpstr>Данные LL(1) анализатора</vt:lpstr>
      <vt:lpstr>Данные LL(1) анализатора</vt:lpstr>
      <vt:lpstr>Данные LL(1) анализатора</vt:lpstr>
      <vt:lpstr>Данные LL(1) анализатора</vt:lpstr>
      <vt:lpstr>Данные LL(1) анализатора</vt:lpstr>
      <vt:lpstr>Данные LL(1) анализатора</vt:lpstr>
      <vt:lpstr>Данные LL(1) анализатора</vt:lpstr>
      <vt:lpstr>Алгоритм работы LL(1) анализатора</vt:lpstr>
      <vt:lpstr>Алгоритм работы LL(1) анализатора</vt:lpstr>
      <vt:lpstr>Алгоритм работы LL(1) анализатора</vt:lpstr>
      <vt:lpstr>Алгоритм работы LL(1) анализатора</vt:lpstr>
      <vt:lpstr>Алгоритм работы LL(1) анализатора</vt:lpstr>
      <vt:lpstr>Алгоритм работы LL(1) анализатора</vt:lpstr>
      <vt:lpstr>Пример работы LL(1) анализатора</vt:lpstr>
      <vt:lpstr>Пример работы LL(1) анализатора</vt:lpstr>
      <vt:lpstr>Пример работы LL(1) анализатора</vt:lpstr>
      <vt:lpstr>Пример работы LL(1) анализатора</vt:lpstr>
      <vt:lpstr>Пример работы LL(1) анализатора</vt:lpstr>
      <vt:lpstr>Пример работы LL(1) анализатора</vt:lpstr>
      <vt:lpstr>Пример работы LL(1) анализатора</vt:lpstr>
      <vt:lpstr>Пример работы LL(1) анализатора</vt:lpstr>
      <vt:lpstr>Пример работы LL(1) анализатора</vt:lpstr>
      <vt:lpstr>Пример работы LL(1) анализатора</vt:lpstr>
      <vt:lpstr>Пример работы LL(1) анализатора</vt:lpstr>
      <vt:lpstr>Пример работы LL(1) анализатора</vt:lpstr>
      <vt:lpstr>Пример работы LL(1) анализатора</vt:lpstr>
      <vt:lpstr>Пример работы LL(1) анализатора</vt:lpstr>
      <vt:lpstr>Пример работы LL(1) анализатора</vt:lpstr>
      <vt:lpstr>Пример работы LL(1) анализатора</vt:lpstr>
      <vt:lpstr>Пример работы LL(1) анализатора</vt:lpstr>
      <vt:lpstr>Пример работы LL(1) анализатора</vt:lpstr>
      <vt:lpstr>Пример работы LL(1) анализатора</vt:lpstr>
      <vt:lpstr>Пример работы LL(1) анализатора</vt:lpstr>
      <vt:lpstr>Пример работы LL(1) анализатора</vt:lpstr>
      <vt:lpstr>Пример работы LL(1) анализатора</vt:lpstr>
      <vt:lpstr>Пример работы LL(1) анализатора</vt:lpstr>
      <vt:lpstr>Построение таблицы LL(1) анализатора</vt:lpstr>
      <vt:lpstr>Построение таблицы LL(1) анализатора</vt:lpstr>
      <vt:lpstr>Построение таблицы LL(1) анализатора</vt:lpstr>
      <vt:lpstr>Построение таблицы LL(1) анализатора</vt:lpstr>
      <vt:lpstr>Построение таблицы LL(1) анализатора</vt:lpstr>
      <vt:lpstr>Построение таблицы LL(1) анализатора</vt:lpstr>
      <vt:lpstr>Построение таблицы LL(1) анализатора</vt:lpstr>
      <vt:lpstr>Построение таблицы LL(1) анализатора</vt:lpstr>
      <vt:lpstr>Построение таблицы LL(1) анализатора</vt:lpstr>
      <vt:lpstr>Построение словаря F</vt:lpstr>
      <vt:lpstr>Построение словаря F</vt:lpstr>
      <vt:lpstr>Построение словаря F</vt:lpstr>
      <vt:lpstr>Построение словаря F</vt:lpstr>
      <vt:lpstr>Построение словаря F</vt:lpstr>
      <vt:lpstr>Построение словаря F</vt:lpstr>
      <vt:lpstr>Построение словаря F</vt:lpstr>
      <vt:lpstr>Построение словаря F</vt:lpstr>
      <vt:lpstr>Построение словаря F</vt:lpstr>
      <vt:lpstr>Построение словаря F</vt:lpstr>
      <vt:lpstr>Пример построения первого набора</vt:lpstr>
      <vt:lpstr>Пример построения первого набора</vt:lpstr>
      <vt:lpstr>Пример построения первого набора</vt:lpstr>
      <vt:lpstr>Пример построения первого набора</vt:lpstr>
      <vt:lpstr>Пример построения первого набора</vt:lpstr>
      <vt:lpstr>Пример построения первого набора</vt:lpstr>
      <vt:lpstr>Пример построения первого набора</vt:lpstr>
      <vt:lpstr>Пример построения первого набора</vt:lpstr>
      <vt:lpstr>Пример построения первого набора</vt:lpstr>
      <vt:lpstr>Пример построения первого набора</vt:lpstr>
      <vt:lpstr>Пример построения первого набора</vt:lpstr>
      <vt:lpstr>Пример построения первого набора</vt:lpstr>
      <vt:lpstr>Пример построения первого набора</vt:lpstr>
      <vt:lpstr>Пример построения первого набора</vt:lpstr>
      <vt:lpstr>Пример построения первого набора</vt:lpstr>
      <vt:lpstr>Построение словаря N</vt:lpstr>
      <vt:lpstr>Построение словаря N</vt:lpstr>
      <vt:lpstr>Построение словаря N</vt:lpstr>
      <vt:lpstr>Построение словаря N</vt:lpstr>
      <vt:lpstr>Построение словаря N</vt:lpstr>
      <vt:lpstr>Построение словаря N</vt:lpstr>
      <vt:lpstr>Построение словаря N</vt:lpstr>
      <vt:lpstr>Пример построения следующего набора</vt:lpstr>
      <vt:lpstr>Пример построения следующего набора</vt:lpstr>
      <vt:lpstr>Пример построения следующего набора</vt:lpstr>
      <vt:lpstr>Пример построения следующего набора</vt:lpstr>
      <vt:lpstr>Пример построения следующего набора</vt:lpstr>
      <vt:lpstr>Пример построения следующего набора</vt:lpstr>
      <vt:lpstr>Пример построения следующего набора</vt:lpstr>
      <vt:lpstr>Пример построения следующего набора</vt:lpstr>
      <vt:lpstr>Пример построения следующего набора</vt:lpstr>
      <vt:lpstr>Пример построения следующего набора</vt:lpstr>
      <vt:lpstr>Пример построения следующего набора</vt:lpstr>
      <vt:lpstr>Пример построения следующего набора</vt:lpstr>
      <vt:lpstr>Пример построения следующего набора</vt:lpstr>
      <vt:lpstr>Пример построения следующего набора</vt:lpstr>
      <vt:lpstr>Пример построения следующего набора</vt:lpstr>
      <vt:lpstr>Пример построения таблицы грамматики</vt:lpstr>
      <vt:lpstr>Пример построения таблицы грамматики</vt:lpstr>
      <vt:lpstr>Пример построения таблицы грамматики</vt:lpstr>
      <vt:lpstr>Пример построения таблицы грамматики</vt:lpstr>
      <vt:lpstr>Пример построения таблицы грамматики</vt:lpstr>
      <vt:lpstr>Пример построения таблицы грамматики</vt:lpstr>
      <vt:lpstr>Пример построения таблицы грамматики</vt:lpstr>
      <vt:lpstr>Пример построения таблицы грамматики</vt:lpstr>
      <vt:lpstr>Пример построения таблицы грамматики</vt:lpstr>
      <vt:lpstr>Заключение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элементы теории языков</dc:title>
  <dc:creator>Petrov, Evgueni S</dc:creator>
  <cp:keywords>CTPClassification=CTP_PUBLIC:VisualMarkings=</cp:keywords>
  <cp:lastModifiedBy>Evgenii Petrov</cp:lastModifiedBy>
  <cp:revision>224</cp:revision>
  <dcterms:created xsi:type="dcterms:W3CDTF">2013-05-02T01:30:40Z</dcterms:created>
  <dcterms:modified xsi:type="dcterms:W3CDTF">2021-04-08T18:13:15Z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5923897c-fffb-4ba1-9fd6-a0c835e8622a</vt:lpwstr>
  </property>
  <property fmtid="{D5CDD505-2E9C-101B-9397-08002B2CF9AE}" pid="3" name="CTP_TimeStamp">
    <vt:lpwstr>2016-05-05 09:23:45Z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