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9"/>
  </p:notesMasterIdLst>
  <p:sldIdLst>
    <p:sldId id="256" r:id="rId2"/>
    <p:sldId id="257" r:id="rId3"/>
    <p:sldId id="375" r:id="rId4"/>
    <p:sldId id="374" r:id="rId5"/>
    <p:sldId id="406" r:id="rId6"/>
    <p:sldId id="405" r:id="rId7"/>
    <p:sldId id="373" r:id="rId8"/>
    <p:sldId id="376" r:id="rId9"/>
    <p:sldId id="377" r:id="rId10"/>
    <p:sldId id="378" r:id="rId11"/>
    <p:sldId id="372" r:id="rId12"/>
    <p:sldId id="385" r:id="rId13"/>
    <p:sldId id="379" r:id="rId14"/>
    <p:sldId id="360" r:id="rId15"/>
    <p:sldId id="427" r:id="rId16"/>
    <p:sldId id="428" r:id="rId17"/>
    <p:sldId id="429" r:id="rId18"/>
    <p:sldId id="430" r:id="rId19"/>
    <p:sldId id="381" r:id="rId20"/>
    <p:sldId id="382" r:id="rId21"/>
    <p:sldId id="431" r:id="rId22"/>
    <p:sldId id="432" r:id="rId23"/>
    <p:sldId id="380" r:id="rId24"/>
    <p:sldId id="384" r:id="rId25"/>
    <p:sldId id="433" r:id="rId26"/>
    <p:sldId id="434" r:id="rId27"/>
    <p:sldId id="383" r:id="rId28"/>
    <p:sldId id="388" r:id="rId29"/>
    <p:sldId id="435" r:id="rId30"/>
    <p:sldId id="436" r:id="rId31"/>
    <p:sldId id="437" r:id="rId32"/>
    <p:sldId id="438" r:id="rId33"/>
    <p:sldId id="386" r:id="rId34"/>
    <p:sldId id="389" r:id="rId35"/>
    <p:sldId id="439" r:id="rId36"/>
    <p:sldId id="440" r:id="rId37"/>
    <p:sldId id="441" r:id="rId38"/>
    <p:sldId id="442" r:id="rId39"/>
    <p:sldId id="387" r:id="rId40"/>
    <p:sldId id="393" r:id="rId41"/>
    <p:sldId id="443" r:id="rId42"/>
    <p:sldId id="444" r:id="rId43"/>
    <p:sldId id="390" r:id="rId44"/>
    <p:sldId id="399" r:id="rId45"/>
    <p:sldId id="445" r:id="rId46"/>
    <p:sldId id="446" r:id="rId47"/>
    <p:sldId id="447" r:id="rId48"/>
    <p:sldId id="394" r:id="rId49"/>
    <p:sldId id="355" r:id="rId50"/>
    <p:sldId id="448" r:id="rId51"/>
    <p:sldId id="449" r:id="rId52"/>
    <p:sldId id="450" r:id="rId53"/>
    <p:sldId id="397" r:id="rId54"/>
    <p:sldId id="400" r:id="rId55"/>
    <p:sldId id="451" r:id="rId56"/>
    <p:sldId id="452" r:id="rId57"/>
    <p:sldId id="453" r:id="rId58"/>
    <p:sldId id="454" r:id="rId59"/>
    <p:sldId id="402" r:id="rId60"/>
    <p:sldId id="403" r:id="rId61"/>
    <p:sldId id="455" r:id="rId62"/>
    <p:sldId id="456" r:id="rId63"/>
    <p:sldId id="457" r:id="rId64"/>
    <p:sldId id="458" r:id="rId65"/>
    <p:sldId id="404" r:id="rId66"/>
    <p:sldId id="459" r:id="rId67"/>
    <p:sldId id="460" r:id="rId68"/>
    <p:sldId id="461" r:id="rId69"/>
    <p:sldId id="462" r:id="rId70"/>
    <p:sldId id="398" r:id="rId71"/>
    <p:sldId id="407" r:id="rId72"/>
    <p:sldId id="463" r:id="rId73"/>
    <p:sldId id="401" r:id="rId74"/>
    <p:sldId id="408" r:id="rId75"/>
    <p:sldId id="464" r:id="rId76"/>
    <p:sldId id="465" r:id="rId77"/>
    <p:sldId id="466" r:id="rId78"/>
    <p:sldId id="467" r:id="rId79"/>
    <p:sldId id="395" r:id="rId80"/>
    <p:sldId id="412" r:id="rId81"/>
    <p:sldId id="468" r:id="rId82"/>
    <p:sldId id="469" r:id="rId83"/>
    <p:sldId id="470" r:id="rId84"/>
    <p:sldId id="471" r:id="rId85"/>
    <p:sldId id="409" r:id="rId86"/>
    <p:sldId id="361" r:id="rId87"/>
    <p:sldId id="472" r:id="rId88"/>
    <p:sldId id="473" r:id="rId89"/>
    <p:sldId id="474" r:id="rId90"/>
    <p:sldId id="410" r:id="rId91"/>
    <p:sldId id="415" r:id="rId92"/>
    <p:sldId id="475" r:id="rId93"/>
    <p:sldId id="476" r:id="rId94"/>
    <p:sldId id="477" r:id="rId95"/>
    <p:sldId id="413" r:id="rId96"/>
    <p:sldId id="358" r:id="rId97"/>
    <p:sldId id="478" r:id="rId98"/>
    <p:sldId id="479" r:id="rId99"/>
    <p:sldId id="480" r:id="rId100"/>
    <p:sldId id="414" r:id="rId101"/>
    <p:sldId id="416" r:id="rId102"/>
    <p:sldId id="481" r:id="rId103"/>
    <p:sldId id="482" r:id="rId104"/>
    <p:sldId id="483" r:id="rId105"/>
    <p:sldId id="411" r:id="rId106"/>
    <p:sldId id="420" r:id="rId107"/>
    <p:sldId id="418" r:id="rId108"/>
    <p:sldId id="421" r:id="rId109"/>
    <p:sldId id="484" r:id="rId110"/>
    <p:sldId id="485" r:id="rId111"/>
    <p:sldId id="419" r:id="rId112"/>
    <p:sldId id="354" r:id="rId113"/>
    <p:sldId id="486" r:id="rId114"/>
    <p:sldId id="487" r:id="rId115"/>
    <p:sldId id="488" r:id="rId116"/>
    <p:sldId id="422" r:id="rId117"/>
    <p:sldId id="425" r:id="rId118"/>
    <p:sldId id="489" r:id="rId119"/>
    <p:sldId id="490" r:id="rId120"/>
    <p:sldId id="491" r:id="rId121"/>
    <p:sldId id="423" r:id="rId122"/>
    <p:sldId id="362" r:id="rId123"/>
    <p:sldId id="492" r:id="rId124"/>
    <p:sldId id="493" r:id="rId125"/>
    <p:sldId id="363" r:id="rId126"/>
    <p:sldId id="494" r:id="rId127"/>
    <p:sldId id="495" r:id="rId128"/>
    <p:sldId id="496" r:id="rId129"/>
    <p:sldId id="497" r:id="rId130"/>
    <p:sldId id="365" r:id="rId131"/>
    <p:sldId id="498" r:id="rId132"/>
    <p:sldId id="499" r:id="rId133"/>
    <p:sldId id="500" r:id="rId134"/>
    <p:sldId id="501" r:id="rId135"/>
    <p:sldId id="366" r:id="rId136"/>
    <p:sldId id="508" r:id="rId137"/>
    <p:sldId id="502" r:id="rId138"/>
    <p:sldId id="503" r:id="rId139"/>
    <p:sldId id="504" r:id="rId140"/>
    <p:sldId id="505" r:id="rId141"/>
    <p:sldId id="506" r:id="rId142"/>
    <p:sldId id="507" r:id="rId143"/>
    <p:sldId id="426" r:id="rId144"/>
    <p:sldId id="509" r:id="rId145"/>
    <p:sldId id="510" r:id="rId146"/>
    <p:sldId id="322" r:id="rId147"/>
    <p:sldId id="324" r:id="rId148"/>
    <p:sldId id="357" r:id="rId149"/>
    <p:sldId id="511" r:id="rId150"/>
    <p:sldId id="512" r:id="rId151"/>
    <p:sldId id="364" r:id="rId152"/>
    <p:sldId id="514" r:id="rId153"/>
    <p:sldId id="515" r:id="rId154"/>
    <p:sldId id="516" r:id="rId155"/>
    <p:sldId id="258" r:id="rId156"/>
    <p:sldId id="369" r:id="rId157"/>
    <p:sldId id="370" r:id="rId1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108" d="100"/>
          <a:sy n="108" d="100"/>
        </p:scale>
        <p:origin x="14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9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5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9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AE-4335-493E-925E-15FC4EDC4FBD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60C3-E476-4668-BAD1-69805058F807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AF3A-3232-4D49-9CBA-907B6336E814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8C8-7A35-4752-9C17-F0B1956F03A6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A10-9080-4786-B265-5C3D016C6D10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D91-73A8-4BDF-A733-9C4A1CE616DC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AA1-1857-4A96-8EE9-2D59E50297E1}" type="datetime1">
              <a:rPr lang="ru-RU" smtClean="0"/>
              <a:t>15.10.2020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94F-C085-4A9D-A4F7-9A49894C0BBF}" type="datetime1">
              <a:rPr lang="ru-RU" smtClean="0"/>
              <a:t>15.10.2020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213F-DF6A-4520-8E76-57F43B34A5BA}" type="datetime1">
              <a:rPr lang="ru-RU" smtClean="0"/>
              <a:t>15.10.2020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F79-4E97-44E9-9187-928C28BE0EFC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BD48-6B2C-4E5F-9B92-1CC0FAD0B36B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3C22-C6BE-40D6-87F3-D2130EF26DA7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типов языка С</a:t>
            </a:r>
            <a:r>
              <a:rPr lang="ru-RU" dirty="0"/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 smtClean="0"/>
              <a:t>Часть типов и/или ошибок </a:t>
            </a:r>
            <a:r>
              <a:rPr lang="ru-RU" dirty="0"/>
              <a:t>типизации </a:t>
            </a:r>
            <a:r>
              <a:rPr lang="ru-RU" dirty="0" smtClean="0"/>
              <a:t>определяется только во время исполнения программы</a:t>
            </a:r>
          </a:p>
          <a:p>
            <a:pPr lvl="1"/>
            <a:r>
              <a:rPr lang="ru-RU" dirty="0" smtClean="0"/>
              <a:t>Например, система типов языка С++</a:t>
            </a:r>
          </a:p>
          <a:p>
            <a:endParaRPr lang="ru-RU" dirty="0" smtClean="0"/>
          </a:p>
          <a:p>
            <a:r>
              <a:rPr lang="ru-RU" dirty="0" smtClean="0"/>
              <a:t>Сильные</a:t>
            </a:r>
          </a:p>
          <a:p>
            <a:pPr lvl="1"/>
            <a:r>
              <a:rPr lang="ru-RU" dirty="0" smtClean="0"/>
              <a:t>Системы типов, которые исключают ошибки типизации</a:t>
            </a:r>
            <a:endParaRPr lang="en-US" dirty="0" smtClean="0"/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en-US" dirty="0" smtClean="0"/>
              <a:t>Python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семейство типов </a:t>
            </a:r>
            <a:r>
              <a:rPr lang="en-US" dirty="0" smtClean="0">
                <a:solidFill>
                  <a:schemeClr val="bg1"/>
                </a:solidFill>
              </a:rPr>
              <a:t>union U {T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…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могут быть разными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должны быть полными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«объединение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«объединение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«объединение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–</a:t>
            </a:r>
            <a:r>
              <a:rPr lang="ru-RU" dirty="0" smtClean="0"/>
              <a:t>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«объединение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–</a:t>
            </a:r>
            <a:r>
              <a:rPr lang="ru-RU" dirty="0" smtClean="0"/>
              <a:t>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Доступ к элемент</a:t>
            </a:r>
            <a:r>
              <a:rPr lang="ru-RU" dirty="0"/>
              <a:t>у</a:t>
            </a:r>
            <a:r>
              <a:rPr lang="ru-RU" dirty="0" smtClean="0"/>
              <a:t> объединения по 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union U -&gt;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ru-RU" dirty="0"/>
              <a:t>Доступ к элементу объединения </a:t>
            </a:r>
            <a:r>
              <a:rPr lang="ru-RU" dirty="0" smtClean="0"/>
              <a:t>по </a:t>
            </a:r>
            <a:r>
              <a:rPr lang="ru-RU" dirty="0"/>
              <a:t>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ru-RU" dirty="0"/>
              <a:t> </a:t>
            </a:r>
            <a:r>
              <a:rPr lang="ru-RU" dirty="0" smtClean="0"/>
              <a:t>по указателю </a:t>
            </a:r>
            <a:r>
              <a:rPr lang="en-US" dirty="0"/>
              <a:t>union </a:t>
            </a:r>
            <a:r>
              <a:rPr lang="en-US" dirty="0" smtClean="0"/>
              <a:t>U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 smtClean="0"/>
              <a:t>Результат чтения элемента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не </a:t>
            </a:r>
            <a:r>
              <a:rPr lang="ru-RU" dirty="0" smtClean="0"/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Перечисление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ru-RU" dirty="0" smtClean="0">
                <a:solidFill>
                  <a:schemeClr val="bg1"/>
                </a:solidFill>
              </a:rPr>
              <a:t>становится полным после того, как компилятор встретит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E { … }</a:t>
            </a:r>
            <a:r>
              <a:rPr lang="ru-RU" dirty="0" smtClean="0">
                <a:solidFill>
                  <a:schemeClr val="bg1"/>
                </a:solidFill>
              </a:rPr>
              <a:t> с тем же тэгом </a:t>
            </a:r>
            <a:r>
              <a:rPr lang="en-US" dirty="0" smtClean="0">
                <a:solidFill>
                  <a:schemeClr val="bg1"/>
                </a:solidFill>
              </a:rPr>
              <a:t>E </a:t>
            </a:r>
            <a:r>
              <a:rPr lang="ru-RU" dirty="0" smtClean="0">
                <a:solidFill>
                  <a:schemeClr val="bg1"/>
                </a:solidFill>
              </a:rPr>
              <a:t>и списком именованных констант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enum</a:t>
            </a:r>
            <a:r>
              <a:rPr lang="en-US" dirty="0" smtClean="0"/>
              <a:t> E</a:t>
            </a:r>
          </a:p>
          <a:p>
            <a:pPr lvl="1"/>
            <a:r>
              <a:rPr lang="ru-RU" dirty="0" smtClean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 smtClean="0"/>
              <a:t>становится полным после того, как компилятор встретит </a:t>
            </a:r>
            <a:r>
              <a:rPr lang="en-US" dirty="0" err="1" smtClean="0"/>
              <a:t>enum</a:t>
            </a:r>
            <a:r>
              <a:rPr lang="en-US" dirty="0" smtClean="0"/>
              <a:t> E { … }</a:t>
            </a:r>
            <a:r>
              <a:rPr lang="ru-RU" dirty="0" smtClean="0"/>
              <a:t> с тем же тэгом </a:t>
            </a:r>
            <a:r>
              <a:rPr lang="en-US" dirty="0" smtClean="0"/>
              <a:t>E </a:t>
            </a:r>
            <a:r>
              <a:rPr lang="ru-RU" dirty="0" smtClean="0"/>
              <a:t>и списком именованных констант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enum</a:t>
            </a:r>
            <a:r>
              <a:rPr lang="en-US" dirty="0" smtClean="0"/>
              <a:t> E</a:t>
            </a:r>
          </a:p>
          <a:p>
            <a:pPr lvl="1"/>
            <a:r>
              <a:rPr lang="ru-RU" dirty="0" smtClean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 smtClean="0"/>
              <a:t>становится полным после того, как компилятор встретит </a:t>
            </a:r>
            <a:r>
              <a:rPr lang="en-US" dirty="0" err="1" smtClean="0"/>
              <a:t>enum</a:t>
            </a:r>
            <a:r>
              <a:rPr lang="en-US" dirty="0" smtClean="0"/>
              <a:t> E { … }</a:t>
            </a:r>
            <a:r>
              <a:rPr lang="ru-RU" dirty="0" smtClean="0"/>
              <a:t> с тем же тэгом </a:t>
            </a:r>
            <a:r>
              <a:rPr lang="en-US" dirty="0" smtClean="0"/>
              <a:t>E </a:t>
            </a:r>
            <a:r>
              <a:rPr lang="ru-RU" dirty="0" smtClean="0"/>
              <a:t>и списком именованных констант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T[]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должен быть полным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Множество значений</a:t>
            </a:r>
            <a:r>
              <a:rPr lang="en-US" dirty="0" smtClean="0"/>
              <a:t> </a:t>
            </a:r>
            <a:r>
              <a:rPr lang="ru-RU" dirty="0" smtClean="0"/>
              <a:t>типа «неполный массив типа </a:t>
            </a:r>
            <a:r>
              <a:rPr lang="en-US" dirty="0" smtClean="0"/>
              <a:t>T</a:t>
            </a:r>
            <a:r>
              <a:rPr lang="ru-RU" dirty="0" smtClean="0"/>
              <a:t>» – все непустые конечные последовательности значений типа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ym typeface="Symbol" panose="05050102010706020507" pitchFamily="18" charset="2"/>
              </a:rPr>
              <a:t> ≥ 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ym typeface="Symbol" panose="05050102010706020507" pitchFamily="18" charset="2"/>
              </a:rPr>
              <a:t>i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Множество значений</a:t>
            </a:r>
            <a:r>
              <a:rPr lang="en-US" dirty="0" smtClean="0"/>
              <a:t> </a:t>
            </a:r>
            <a:r>
              <a:rPr lang="ru-RU" dirty="0" smtClean="0"/>
              <a:t>типа «неполный массив типа </a:t>
            </a:r>
            <a:r>
              <a:rPr lang="en-US" dirty="0" smtClean="0"/>
              <a:t>T</a:t>
            </a:r>
            <a:r>
              <a:rPr lang="ru-RU" dirty="0" smtClean="0"/>
              <a:t>» – все непустые конечные последовательности значений типа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ym typeface="Symbol" panose="05050102010706020507" pitchFamily="18" charset="2"/>
              </a:rPr>
              <a:t> ≥ 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ym typeface="Symbol" panose="05050102010706020507" pitchFamily="18" charset="2"/>
              </a:rPr>
              <a:t>i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Автоматическое преобразование в указатель на нулевой элемент </a:t>
            </a:r>
            <a:r>
              <a:rPr lang="en-US" dirty="0" smtClean="0"/>
              <a:t>T[] -&gt; T*</a:t>
            </a:r>
            <a:endParaRPr lang="ru-RU" dirty="0"/>
          </a:p>
          <a:p>
            <a:pPr lvl="1"/>
            <a:r>
              <a:rPr lang="ru-RU" dirty="0" smtClean="0"/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/>
              <a:t>В том числе, доступ по индексу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(перечисления)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union  U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полностью отсутствует список элементов </a:t>
            </a:r>
            <a:r>
              <a:rPr lang="en-US" dirty="0" smtClean="0">
                <a:solidFill>
                  <a:schemeClr val="bg1"/>
                </a:solidFill>
              </a:rPr>
              <a:t>{ … }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 не встретил закрывающуюся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списка элементов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Внутри своего описания структура является неполным типом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</a:t>
            </a:r>
            <a:r>
              <a:rPr lang="ru-RU" dirty="0" smtClean="0">
                <a:solidFill>
                  <a:schemeClr val="bg1"/>
                </a:solidFill>
              </a:rPr>
              <a:t>полной после того, как компилятор встретит 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 … 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(union U { … }) </a:t>
            </a:r>
            <a:r>
              <a:rPr lang="ru-RU" dirty="0" smtClean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(перечисления)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</a:t>
            </a:r>
            <a:r>
              <a:rPr lang="ru-RU" dirty="0" smtClean="0">
                <a:solidFill>
                  <a:schemeClr val="bg1"/>
                </a:solidFill>
              </a:rPr>
              <a:t>полной после того, как компилятор встретит 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 … 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(union U { … }) </a:t>
            </a:r>
            <a:r>
              <a:rPr lang="ru-RU" dirty="0" smtClean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(перечисления)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/>
              <a:t>Структура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</a:t>
            </a:r>
            <a:r>
              <a:rPr lang="ru-RU" dirty="0" smtClean="0"/>
              <a:t>полной после того, как компилятор встретит 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S { … }</a:t>
            </a:r>
            <a:r>
              <a:rPr lang="ru-RU" dirty="0" smtClean="0"/>
              <a:t> </a:t>
            </a:r>
            <a:r>
              <a:rPr lang="en-US" dirty="0" smtClean="0"/>
              <a:t>(union U { … }) </a:t>
            </a:r>
            <a:r>
              <a:rPr lang="ru-RU" dirty="0" smtClean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(перечисления)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/>
              <a:t>Структура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</a:t>
            </a:r>
            <a:r>
              <a:rPr lang="ru-RU" dirty="0" smtClean="0"/>
              <a:t>полной после того, как компилятор встретит 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S { … }</a:t>
            </a:r>
            <a:r>
              <a:rPr lang="ru-RU" dirty="0" smtClean="0"/>
              <a:t> </a:t>
            </a:r>
            <a:r>
              <a:rPr lang="en-US" dirty="0" smtClean="0"/>
              <a:t>(union U { … }) </a:t>
            </a:r>
            <a:r>
              <a:rPr lang="ru-RU" dirty="0" smtClean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значения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это длина </a:t>
            </a:r>
            <a:r>
              <a:rPr lang="ru-RU" dirty="0" smtClean="0">
                <a:solidFill>
                  <a:schemeClr val="bg1"/>
                </a:solidFill>
              </a:rPr>
              <a:t>это последовательности байтов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Битовое поле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>
                <a:solidFill>
                  <a:schemeClr val="bg1"/>
                </a:solidFill>
              </a:rPr>
              <a:t>непрерывная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</a:t>
            </a:r>
            <a:r>
              <a:rPr lang="ru-RU" dirty="0" smtClean="0">
                <a:solidFill>
                  <a:schemeClr val="bg1"/>
                </a:solidFill>
              </a:rPr>
              <a:t>битового поля – </a:t>
            </a:r>
            <a:r>
              <a:rPr lang="ru-RU" dirty="0">
                <a:solidFill>
                  <a:schemeClr val="bg1"/>
                </a:solidFill>
              </a:rPr>
              <a:t>это длина это последовательности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</a:t>
            </a:r>
            <a:r>
              <a:rPr lang="ru-RU" dirty="0" smtClean="0"/>
              <a:t>– </a:t>
            </a:r>
            <a:r>
              <a:rPr lang="ru-RU" dirty="0"/>
              <a:t>это длина </a:t>
            </a:r>
            <a:r>
              <a:rPr lang="ru-RU" dirty="0" smtClean="0"/>
              <a:t>это последовательности байтов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Битовое поле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>
                <a:solidFill>
                  <a:schemeClr val="bg1"/>
                </a:solidFill>
              </a:rPr>
              <a:t>непрерывная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</a:t>
            </a:r>
            <a:r>
              <a:rPr lang="ru-RU" dirty="0" smtClean="0">
                <a:solidFill>
                  <a:schemeClr val="bg1"/>
                </a:solidFill>
              </a:rPr>
              <a:t>битового поля – </a:t>
            </a:r>
            <a:r>
              <a:rPr lang="ru-RU" dirty="0">
                <a:solidFill>
                  <a:schemeClr val="bg1"/>
                </a:solidFill>
              </a:rPr>
              <a:t>это длина это последовательности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</a:t>
            </a:r>
            <a:r>
              <a:rPr lang="ru-RU" dirty="0" smtClean="0"/>
              <a:t>– </a:t>
            </a:r>
            <a:r>
              <a:rPr lang="ru-RU" dirty="0"/>
              <a:t>это длина </a:t>
            </a:r>
            <a:r>
              <a:rPr lang="ru-RU" dirty="0" smtClean="0"/>
              <a:t>это последовательности байтов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Битовое поле</a:t>
            </a:r>
            <a:r>
              <a:rPr lang="ru-RU" dirty="0"/>
              <a:t> </a:t>
            </a:r>
            <a:r>
              <a:rPr lang="ru-RU" dirty="0" smtClean="0"/>
              <a:t>– это </a:t>
            </a:r>
            <a:r>
              <a:rPr lang="ru-RU" dirty="0"/>
              <a:t>непрерывная </a:t>
            </a:r>
            <a:r>
              <a:rPr lang="ru-RU" dirty="0" smtClean="0"/>
              <a:t>последовательность битов памяти</a:t>
            </a:r>
          </a:p>
          <a:p>
            <a:pPr lvl="1"/>
            <a:r>
              <a:rPr lang="ru-RU" dirty="0"/>
              <a:t>Размер </a:t>
            </a:r>
            <a:r>
              <a:rPr lang="ru-RU" dirty="0" smtClean="0"/>
              <a:t>битового поля – </a:t>
            </a:r>
            <a:r>
              <a:rPr lang="ru-RU" dirty="0"/>
              <a:t>это длина это последовательности </a:t>
            </a:r>
            <a:r>
              <a:rPr lang="ru-RU" dirty="0" smtClean="0"/>
              <a:t>битов</a:t>
            </a:r>
            <a:endParaRPr lang="ru-RU" dirty="0"/>
          </a:p>
          <a:p>
            <a:pPr lvl="1"/>
            <a:r>
              <a:rPr lang="ru-RU" dirty="0" smtClean="0"/>
              <a:t>Хранятся внутри значений целых типов</a:t>
            </a:r>
          </a:p>
          <a:p>
            <a:pPr lvl="1"/>
            <a:r>
              <a:rPr lang="ru-RU" dirty="0" smtClean="0"/>
              <a:t>Используются довольно редко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значений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хранится двоичная запись значения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Любое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этого </a:t>
            </a:r>
            <a:r>
              <a:rPr lang="ru-RU" dirty="0">
                <a:solidFill>
                  <a:schemeClr val="bg1"/>
                </a:solidFill>
              </a:rPr>
              <a:t>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типа Т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 err="1" smtClean="0">
                <a:solidFill>
                  <a:schemeClr val="bg1"/>
                </a:solidFill>
              </a:rPr>
              <a:t>ов</a:t>
            </a:r>
            <a:r>
              <a:rPr lang="ru-RU" dirty="0" smtClean="0">
                <a:solidFill>
                  <a:schemeClr val="bg1"/>
                </a:solidFill>
              </a:rPr>
              <a:t> и имеющие одинаковое двоичное представление, </a:t>
            </a:r>
            <a:r>
              <a:rPr lang="ru-RU" dirty="0">
                <a:solidFill>
                  <a:schemeClr val="bg1"/>
                </a:solidFill>
              </a:rPr>
              <a:t>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</a:t>
            </a:r>
            <a:r>
              <a:rPr lang="ru-RU" dirty="0" smtClean="0">
                <a:solidFill>
                  <a:schemeClr val="bg1"/>
                </a:solidFill>
              </a:rPr>
              <a:t>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Любое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этого </a:t>
            </a:r>
            <a:r>
              <a:rPr lang="ru-RU" dirty="0">
                <a:solidFill>
                  <a:schemeClr val="bg1"/>
                </a:solidFill>
              </a:rPr>
              <a:t>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типа Т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 err="1" smtClean="0">
                <a:solidFill>
                  <a:schemeClr val="bg1"/>
                </a:solidFill>
              </a:rPr>
              <a:t>ов</a:t>
            </a:r>
            <a:r>
              <a:rPr lang="ru-RU" dirty="0" smtClean="0">
                <a:solidFill>
                  <a:schemeClr val="bg1"/>
                </a:solidFill>
              </a:rPr>
              <a:t> и имеющие одинаковое двоичное представление, </a:t>
            </a:r>
            <a:r>
              <a:rPr lang="ru-RU" dirty="0">
                <a:solidFill>
                  <a:schemeClr val="bg1"/>
                </a:solidFill>
              </a:rPr>
              <a:t>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</a:t>
            </a:r>
            <a:r>
              <a:rPr lang="ru-RU" dirty="0" smtClean="0">
                <a:solidFill>
                  <a:schemeClr val="bg1"/>
                </a:solidFill>
              </a:rPr>
              <a:t>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 smtClean="0"/>
              <a:t>могут не быть двоичным представлением никакого значения типа Т размером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r>
              <a:rPr lang="ru-RU" dirty="0" smtClean="0"/>
              <a:t>Такие значения называются особыми значениями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 smtClean="0"/>
              <a:t>могут не быть двоичным представлением никакого значения типа Т размером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r>
              <a:rPr lang="ru-RU" dirty="0" smtClean="0"/>
              <a:t>Такие значения называются особыми значениями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/>
              <a:t>undefined behavior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целого типа != </a:t>
            </a:r>
            <a:r>
              <a:rPr lang="en-US" dirty="0" smtClean="0">
                <a:solidFill>
                  <a:schemeClr val="bg1"/>
                </a:solidFill>
              </a:rPr>
              <a:t>unsigned char</a:t>
            </a:r>
            <a:r>
              <a:rPr lang="ru-RU" dirty="0" smtClean="0">
                <a:solidFill>
                  <a:schemeClr val="bg1"/>
                </a:solidFill>
              </a:rPr>
              <a:t> делится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 smtClean="0">
                <a:solidFill>
                  <a:schemeClr val="bg1"/>
                </a:solidFill>
              </a:rPr>
              <a:t>^(</a:t>
            </a:r>
            <a:r>
              <a:rPr lang="ru-RU" dirty="0" smtClean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 smtClean="0">
                <a:solidFill>
                  <a:schemeClr val="bg1"/>
                </a:solidFill>
              </a:rPr>
              <a:t>^(</a:t>
            </a:r>
            <a:r>
              <a:rPr lang="ru-RU" dirty="0" smtClean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2</a:t>
            </a:r>
            <a:r>
              <a:rPr lang="en-US" dirty="0" smtClean="0"/>
              <a:t>^(</a:t>
            </a:r>
            <a:r>
              <a:rPr lang="ru-RU" dirty="0" smtClean="0"/>
              <a:t>число значащих битов - 1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2</a:t>
            </a:r>
            <a:r>
              <a:rPr lang="en-US" dirty="0" smtClean="0"/>
              <a:t>^(</a:t>
            </a:r>
            <a:r>
              <a:rPr lang="ru-RU" dirty="0" smtClean="0"/>
              <a:t>число значащих битов - 1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Выравнивающие биты </a:t>
            </a:r>
          </a:p>
          <a:p>
            <a:pPr lvl="2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2"/>
            <a:r>
              <a:rPr lang="ru-RU" dirty="0" smtClean="0"/>
              <a:t>Как правило отсутствуют</a:t>
            </a:r>
            <a:r>
              <a:rPr lang="en-US" dirty="0" smtClean="0"/>
              <a:t> – implementation defined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2</a:t>
            </a:r>
            <a:r>
              <a:rPr lang="en-US" dirty="0" smtClean="0"/>
              <a:t>^(</a:t>
            </a:r>
            <a:r>
              <a:rPr lang="ru-RU" dirty="0" smtClean="0"/>
              <a:t>число значащих битов - 1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Выравнивающие биты </a:t>
            </a:r>
          </a:p>
          <a:p>
            <a:pPr lvl="2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2"/>
            <a:r>
              <a:rPr lang="ru-RU" dirty="0" smtClean="0"/>
              <a:t>Как правило отсутствуют</a:t>
            </a:r>
            <a:r>
              <a:rPr lang="en-US" dirty="0" smtClean="0"/>
              <a:t> – implementation defined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Двоичное представление </a:t>
            </a:r>
            <a:r>
              <a:rPr lang="en-US" dirty="0"/>
              <a:t>unsigned </a:t>
            </a:r>
            <a:r>
              <a:rPr lang="en-US" dirty="0" smtClean="0"/>
              <a:t>char</a:t>
            </a:r>
            <a:r>
              <a:rPr lang="ru-RU" dirty="0" smtClean="0"/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Значащие биты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степеням 2 от 1 до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ru-RU" baseline="30000" dirty="0" smtClean="0">
                <a:solidFill>
                  <a:schemeClr val="bg1"/>
                </a:solidFill>
              </a:rPr>
              <a:t>число </a:t>
            </a:r>
            <a:r>
              <a:rPr lang="ru-RU" baseline="30000" dirty="0">
                <a:solidFill>
                  <a:schemeClr val="bg1"/>
                </a:solidFill>
              </a:rPr>
              <a:t>значащих битов - </a:t>
            </a:r>
            <a:r>
              <a:rPr lang="ru-RU" baseline="30000" dirty="0" smtClean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Выбор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зависит от знакового бита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степеням 2 от 1 до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ru-RU" baseline="30000" dirty="0" smtClean="0">
                <a:solidFill>
                  <a:schemeClr val="bg1"/>
                </a:solidFill>
              </a:rPr>
              <a:t>число </a:t>
            </a:r>
            <a:r>
              <a:rPr lang="ru-RU" baseline="30000" dirty="0">
                <a:solidFill>
                  <a:schemeClr val="bg1"/>
                </a:solidFill>
              </a:rPr>
              <a:t>значащих битов - </a:t>
            </a:r>
            <a:r>
              <a:rPr lang="ru-RU" baseline="30000" dirty="0" smtClean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Выбор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зависит от знакового бита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/>
              <a:t>значением является </a:t>
            </a:r>
            <a:r>
              <a:rPr lang="en-US" dirty="0" smtClean="0"/>
              <a:t>implementation defined </a:t>
            </a:r>
            <a:r>
              <a:rPr lang="ru-RU" dirty="0" smtClean="0"/>
              <a:t>одно из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/>
              <a:t>значением является </a:t>
            </a:r>
            <a:r>
              <a:rPr lang="en-US" dirty="0" smtClean="0"/>
              <a:t>implementation defined </a:t>
            </a:r>
            <a:r>
              <a:rPr lang="ru-RU" dirty="0" smtClean="0"/>
              <a:t>одно из</a:t>
            </a:r>
            <a:endParaRPr lang="ru-RU" dirty="0"/>
          </a:p>
          <a:p>
            <a:pPr lvl="2"/>
            <a:r>
              <a:rPr lang="ru-RU" dirty="0"/>
              <a:t>– </a:t>
            </a:r>
            <a:r>
              <a:rPr lang="en-US" dirty="0" smtClean="0"/>
              <a:t>X</a:t>
            </a:r>
            <a:endParaRPr lang="ru-RU" dirty="0" smtClean="0"/>
          </a:p>
          <a:p>
            <a:pPr lvl="3"/>
            <a:r>
              <a:rPr lang="ru-RU" dirty="0" smtClean="0"/>
              <a:t> </a:t>
            </a:r>
            <a:r>
              <a:rPr lang="ru-RU" dirty="0"/>
              <a:t>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  <a:endParaRPr lang="ru-RU" dirty="0" smtClean="0"/>
          </a:p>
          <a:p>
            <a:pPr lvl="3"/>
            <a:r>
              <a:rPr lang="ru-RU" dirty="0" smtClean="0"/>
              <a:t>«</a:t>
            </a:r>
            <a:r>
              <a:rPr lang="ru-RU" dirty="0"/>
              <a:t>дополнительный код</a:t>
            </a:r>
            <a:r>
              <a:rPr lang="ru-RU" dirty="0" smtClean="0"/>
              <a:t>», «дополнение до нуля»</a:t>
            </a:r>
            <a:endParaRPr lang="ru-RU" dirty="0"/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  <a:endParaRPr lang="ru-RU" dirty="0" smtClean="0"/>
          </a:p>
          <a:p>
            <a:pPr lvl="3"/>
            <a:r>
              <a:rPr lang="ru-RU" dirty="0" smtClean="0"/>
              <a:t>«</a:t>
            </a:r>
            <a:r>
              <a:rPr lang="ru-RU" dirty="0"/>
              <a:t>дополнительный код плюс один</a:t>
            </a:r>
            <a:r>
              <a:rPr lang="ru-RU" dirty="0" smtClean="0"/>
              <a:t>», «дополнение до единицы»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Являются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код» </a:t>
            </a:r>
            <a:r>
              <a:rPr lang="ru-RU" dirty="0">
                <a:solidFill>
                  <a:schemeClr val="bg1"/>
                </a:solidFill>
              </a:rPr>
              <a:t>или «знак и абсолютная величина», </a:t>
            </a:r>
            <a:r>
              <a:rPr lang="ru-RU" dirty="0" smtClean="0">
                <a:solidFill>
                  <a:schemeClr val="bg1"/>
                </a:solidFill>
              </a:rPr>
              <a:t>то знаковый бит=1 и все значащие биты=0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 плюс один», то знаковый бит=1 и все значащие </a:t>
            </a:r>
            <a:r>
              <a:rPr lang="ru-RU" dirty="0" smtClean="0">
                <a:solidFill>
                  <a:schemeClr val="bg1"/>
                </a:solidFill>
              </a:rPr>
              <a:t>биты=1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Являются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код» </a:t>
            </a:r>
            <a:r>
              <a:rPr lang="ru-RU" dirty="0">
                <a:solidFill>
                  <a:schemeClr val="bg1"/>
                </a:solidFill>
              </a:rPr>
              <a:t>или «знак и абсолютная величина», </a:t>
            </a:r>
            <a:r>
              <a:rPr lang="ru-RU" dirty="0" smtClean="0">
                <a:solidFill>
                  <a:schemeClr val="bg1"/>
                </a:solidFill>
              </a:rPr>
              <a:t>то знаковый бит=1 и все значащие биты=0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 плюс один», то знаковый бит=1 и все значащие </a:t>
            </a:r>
            <a:r>
              <a:rPr lang="ru-RU" dirty="0" smtClean="0">
                <a:solidFill>
                  <a:schemeClr val="bg1"/>
                </a:solidFill>
              </a:rPr>
              <a:t>биты=1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Являются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Если «дополнительный код» </a:t>
            </a:r>
            <a:r>
              <a:rPr lang="ru-RU" dirty="0"/>
              <a:t>или «знак и абсолютная величина», </a:t>
            </a:r>
            <a:r>
              <a:rPr lang="ru-RU" dirty="0" smtClean="0"/>
              <a:t>то знаковый бит=1 и все значащие биты=0</a:t>
            </a:r>
            <a:endParaRPr lang="ru-RU" dirty="0"/>
          </a:p>
          <a:p>
            <a:pPr lvl="1"/>
            <a:r>
              <a:rPr lang="ru-RU" dirty="0" smtClean="0"/>
              <a:t>Если «дополнительный код плюс один», то знаковый бит=1 и все значащие </a:t>
            </a:r>
            <a:r>
              <a:rPr lang="ru-RU" dirty="0" smtClean="0"/>
              <a:t>биты=1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ru-RU" dirty="0"/>
              <a:t>– стандарт </a:t>
            </a:r>
            <a:r>
              <a:rPr lang="en-US" dirty="0"/>
              <a:t>IEEE </a:t>
            </a:r>
            <a:r>
              <a:rPr lang="en-US" dirty="0" smtClean="0"/>
              <a:t>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Представления значений элементов непрерывно расположены </a:t>
            </a:r>
            <a:r>
              <a:rPr lang="ru-RU" dirty="0">
                <a:solidFill>
                  <a:schemeClr val="bg1"/>
                </a:solidFill>
              </a:rPr>
              <a:t>в памяти </a:t>
            </a:r>
            <a:r>
              <a:rPr lang="ru-RU" dirty="0" smtClean="0">
                <a:solidFill>
                  <a:schemeClr val="bg1"/>
                </a:solidFill>
              </a:rPr>
              <a:t>в порядке возрастания индексов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/>
              <a:t>элементов</a:t>
            </a:r>
          </a:p>
          <a:p>
            <a:pPr lvl="1"/>
            <a:r>
              <a:rPr lang="ru-RU" dirty="0" smtClean="0"/>
              <a:t>Представления значений элементов непрерывно расположены </a:t>
            </a:r>
            <a:r>
              <a:rPr lang="ru-RU" dirty="0"/>
              <a:t>в памяти </a:t>
            </a:r>
            <a:r>
              <a:rPr lang="ru-RU" dirty="0" smtClean="0"/>
              <a:t>в порядке возрастания индексов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/>
              <a:t>элементов</a:t>
            </a:r>
          </a:p>
          <a:p>
            <a:pPr lvl="1"/>
            <a:r>
              <a:rPr lang="ru-RU" dirty="0" smtClean="0"/>
              <a:t>Представления значений элементов непрерывно расположены </a:t>
            </a:r>
            <a:r>
              <a:rPr lang="ru-RU" dirty="0"/>
              <a:t>в памяти </a:t>
            </a:r>
            <a:r>
              <a:rPr lang="ru-RU" dirty="0" smtClean="0"/>
              <a:t>в порядке возрастания индексов</a:t>
            </a:r>
          </a:p>
          <a:p>
            <a:endParaRPr lang="ru-RU" dirty="0"/>
          </a:p>
          <a:p>
            <a:r>
              <a:rPr lang="ru-RU" dirty="0" smtClean="0"/>
              <a:t>Значение массива не является особым</a:t>
            </a:r>
          </a:p>
          <a:p>
            <a:pPr lvl="1"/>
            <a:r>
              <a:rPr lang="ru-RU" dirty="0" smtClean="0"/>
              <a:t>Даже значение какого-то элемента является особым</a:t>
            </a:r>
          </a:p>
          <a:p>
            <a:pPr lvl="2"/>
            <a:r>
              <a:rPr lang="ru-RU" dirty="0" smtClean="0"/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структур </a:t>
            </a:r>
            <a:r>
              <a:rPr lang="ru-RU" dirty="0"/>
              <a:t>(</a:t>
            </a:r>
            <a:r>
              <a:rPr lang="ru-RU" dirty="0" smtClean="0"/>
              <a:t>объединений)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</a:t>
            </a:r>
            <a:r>
              <a:rPr lang="ru-RU" dirty="0" smtClean="0">
                <a:solidFill>
                  <a:schemeClr val="bg1"/>
                </a:solidFill>
              </a:rPr>
              <a:t>структура (объединение) состоит </a:t>
            </a:r>
            <a:r>
              <a:rPr lang="ru-RU" dirty="0">
                <a:solidFill>
                  <a:schemeClr val="bg1"/>
                </a:solidFill>
              </a:rPr>
              <a:t>из двоичных представлений </a:t>
            </a:r>
            <a:r>
              <a:rPr lang="ru-RU" dirty="0" smtClean="0">
                <a:solidFill>
                  <a:schemeClr val="bg1"/>
                </a:solidFill>
              </a:rPr>
              <a:t>значений его </a:t>
            </a:r>
            <a:r>
              <a:rPr lang="ru-RU" dirty="0" smtClean="0">
                <a:solidFill>
                  <a:schemeClr val="bg1"/>
                </a:solidFill>
              </a:rPr>
              <a:t>элементов и выравнивающих 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Представления 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расположены </a:t>
            </a:r>
            <a:r>
              <a:rPr lang="ru-RU" dirty="0">
                <a:solidFill>
                  <a:schemeClr val="bg1"/>
                </a:solidFill>
              </a:rPr>
              <a:t>в памяти в порядке </a:t>
            </a:r>
            <a:r>
              <a:rPr lang="ru-RU" dirty="0" smtClean="0">
                <a:solidFill>
                  <a:schemeClr val="bg1"/>
                </a:solidFill>
              </a:rPr>
              <a:t>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</a:t>
            </a:r>
            <a:r>
              <a:rPr lang="ru-RU" dirty="0" smtClean="0">
                <a:solidFill>
                  <a:schemeClr val="bg1"/>
                </a:solidFill>
              </a:rPr>
              <a:t>представлениями </a:t>
            </a:r>
            <a:r>
              <a:rPr lang="ru-RU" dirty="0">
                <a:solidFill>
                  <a:schemeClr val="bg1"/>
                </a:solidFill>
              </a:rPr>
              <a:t>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могут быть выравнивающие байты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выравнивающих байтов не определены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структуры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объединения никогда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элемента </a:t>
            </a:r>
            <a:r>
              <a:rPr lang="ru-RU" dirty="0" smtClean="0">
                <a:solidFill>
                  <a:schemeClr val="bg1"/>
                </a:solidFill>
              </a:rPr>
              <a:t>объединения может быть короче, чем 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всего </a:t>
            </a:r>
            <a:r>
              <a:rPr lang="ru-RU" dirty="0" smtClean="0">
                <a:solidFill>
                  <a:schemeClr val="bg1"/>
                </a:solidFill>
              </a:rPr>
              <a:t>объединения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неиспользуемых байтов объединения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структур </a:t>
            </a:r>
            <a:r>
              <a:rPr lang="ru-RU" dirty="0"/>
              <a:t>(</a:t>
            </a:r>
            <a:r>
              <a:rPr lang="ru-RU" dirty="0" smtClean="0"/>
              <a:t>объединений)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(объединение) 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/>
              <a:t>Между </a:t>
            </a:r>
            <a:r>
              <a:rPr lang="ru-RU" dirty="0" smtClean="0"/>
              <a:t>представлениями </a:t>
            </a:r>
            <a:r>
              <a:rPr lang="ru-RU" dirty="0"/>
              <a:t>значений элементов </a:t>
            </a:r>
            <a:r>
              <a:rPr lang="ru-RU" dirty="0" smtClean="0"/>
              <a:t>могут быть выравнивающие байты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Значение структуры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объединения никогда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элемента </a:t>
            </a:r>
            <a:r>
              <a:rPr lang="ru-RU" dirty="0" smtClean="0">
                <a:solidFill>
                  <a:schemeClr val="bg1"/>
                </a:solidFill>
              </a:rPr>
              <a:t>объединения может быть короче, чем 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всего </a:t>
            </a:r>
            <a:r>
              <a:rPr lang="ru-RU" dirty="0" smtClean="0">
                <a:solidFill>
                  <a:schemeClr val="bg1"/>
                </a:solidFill>
              </a:rPr>
              <a:t>объединения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неиспользуемых байтов объединения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1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структур </a:t>
            </a:r>
            <a:r>
              <a:rPr lang="ru-RU" dirty="0"/>
              <a:t>(</a:t>
            </a:r>
            <a:r>
              <a:rPr lang="ru-RU" dirty="0" smtClean="0"/>
              <a:t>объединений)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(объединение) 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/>
              <a:t>Между </a:t>
            </a:r>
            <a:r>
              <a:rPr lang="ru-RU" dirty="0" smtClean="0"/>
              <a:t>представлениями </a:t>
            </a:r>
            <a:r>
              <a:rPr lang="ru-RU" dirty="0"/>
              <a:t>значений элементов </a:t>
            </a:r>
            <a:r>
              <a:rPr lang="ru-RU" dirty="0" smtClean="0"/>
              <a:t>могут быть выравнивающие байты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/>
              <a:t>Значение структуры </a:t>
            </a:r>
            <a:r>
              <a:rPr lang="ru-RU" dirty="0"/>
              <a:t>и </a:t>
            </a:r>
            <a:r>
              <a:rPr lang="ru-RU" dirty="0" smtClean="0"/>
              <a:t>объединения никогда не является особым</a:t>
            </a:r>
          </a:p>
          <a:p>
            <a:pPr lvl="1"/>
            <a:r>
              <a:rPr lang="ru-RU" dirty="0" smtClean="0"/>
              <a:t>Даже если значение какого-то их элемента является особым</a:t>
            </a:r>
          </a:p>
          <a:p>
            <a:pPr lvl="1"/>
            <a:r>
              <a:rPr lang="ru-RU" dirty="0"/>
              <a:t>То есть доступ к </a:t>
            </a:r>
            <a:r>
              <a:rPr lang="ru-RU" dirty="0" smtClean="0"/>
              <a:t>элементам структур и объединений всегда возможен</a:t>
            </a:r>
          </a:p>
          <a:p>
            <a:endParaRPr lang="ru-RU" dirty="0" smtClean="0"/>
          </a:p>
          <a:p>
            <a:r>
              <a:rPr lang="ru-RU" dirty="0" smtClean="0"/>
              <a:t>Двоичное представление </a:t>
            </a:r>
            <a:r>
              <a:rPr lang="ru-RU" dirty="0" smtClean="0"/>
              <a:t>значения элемента </a:t>
            </a:r>
            <a:r>
              <a:rPr lang="ru-RU" dirty="0" smtClean="0"/>
              <a:t>объединения может быть короче, чем двоичное представление </a:t>
            </a:r>
            <a:r>
              <a:rPr lang="ru-RU" dirty="0" smtClean="0"/>
              <a:t>значения всего </a:t>
            </a:r>
            <a:r>
              <a:rPr lang="ru-RU" dirty="0" smtClean="0"/>
              <a:t>объединения</a:t>
            </a:r>
          </a:p>
          <a:p>
            <a:pPr lvl="1"/>
            <a:r>
              <a:rPr lang="ru-RU" dirty="0" smtClean="0"/>
              <a:t>Значение неиспользуемых байтов объединения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структур </a:t>
            </a:r>
            <a:r>
              <a:rPr lang="ru-RU" dirty="0"/>
              <a:t>(</a:t>
            </a:r>
            <a:r>
              <a:rPr lang="ru-RU" dirty="0" smtClean="0"/>
              <a:t>объединений)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(объединение) 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/>
              <a:t>Между </a:t>
            </a:r>
            <a:r>
              <a:rPr lang="ru-RU" dirty="0" smtClean="0"/>
              <a:t>представлениями </a:t>
            </a:r>
            <a:r>
              <a:rPr lang="ru-RU" dirty="0"/>
              <a:t>значений элементов </a:t>
            </a:r>
            <a:r>
              <a:rPr lang="ru-RU" dirty="0" smtClean="0"/>
              <a:t>могут быть выравнивающие байты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/>
              <a:t>Значение структуры </a:t>
            </a:r>
            <a:r>
              <a:rPr lang="ru-RU" dirty="0"/>
              <a:t>и </a:t>
            </a:r>
            <a:r>
              <a:rPr lang="ru-RU" dirty="0" smtClean="0"/>
              <a:t>объединения никогда не является особым</a:t>
            </a:r>
          </a:p>
          <a:p>
            <a:pPr lvl="1"/>
            <a:r>
              <a:rPr lang="ru-RU" dirty="0" smtClean="0"/>
              <a:t>Даже если значение какого-то их элемента является особым</a:t>
            </a:r>
          </a:p>
          <a:p>
            <a:pPr lvl="1"/>
            <a:r>
              <a:rPr lang="ru-RU" dirty="0"/>
              <a:t>То есть доступ к </a:t>
            </a:r>
            <a:r>
              <a:rPr lang="ru-RU" dirty="0" smtClean="0"/>
              <a:t>элементам структур и объединений всегда возможен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элемента </a:t>
            </a:r>
            <a:r>
              <a:rPr lang="ru-RU" dirty="0" smtClean="0">
                <a:solidFill>
                  <a:schemeClr val="bg1"/>
                </a:solidFill>
              </a:rPr>
              <a:t>объединения может быть короче, чем двоичное представление </a:t>
            </a:r>
            <a:r>
              <a:rPr lang="ru-RU" dirty="0" smtClean="0">
                <a:solidFill>
                  <a:schemeClr val="bg1"/>
                </a:solidFill>
              </a:rPr>
              <a:t>значения всего </a:t>
            </a:r>
            <a:r>
              <a:rPr lang="ru-RU" dirty="0" smtClean="0">
                <a:solidFill>
                  <a:schemeClr val="bg1"/>
                </a:solidFill>
              </a:rPr>
              <a:t>объединения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неиспользуемых байтов объединения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Композицией совместимых типов Т1 и Т2 называется тип, построенный по правилам:</a:t>
            </a:r>
          </a:p>
          <a:p>
            <a:endParaRPr lang="ru-RU" dirty="0" smtClean="0"/>
          </a:p>
          <a:p>
            <a:r>
              <a:rPr lang="ru-RU" dirty="0" smtClean="0"/>
              <a:t>Если Т1 (или Т2) – это массив фиксированного размера, то Т1 (соотв. Т2)</a:t>
            </a:r>
          </a:p>
          <a:p>
            <a:pPr lvl="1"/>
            <a:r>
              <a:rPr lang="ru-RU" dirty="0" smtClean="0"/>
              <a:t>С99: 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массив переменного размера</a:t>
            </a:r>
            <a:r>
              <a:rPr lang="ru-RU" dirty="0"/>
              <a:t>, то Т1 (соотв. Т2)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</a:t>
            </a:r>
            <a:r>
              <a:rPr lang="ru-RU" dirty="0"/>
              <a:t>прототип функции </a:t>
            </a:r>
            <a:r>
              <a:rPr lang="ru-RU" dirty="0" smtClean="0"/>
              <a:t>(т.е. функция с списком формальных параметров), то </a:t>
            </a:r>
            <a:r>
              <a:rPr lang="ru-RU" dirty="0"/>
              <a:t>Т1 (соотв. Т2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производные типы, то правила применяются рекурсивно к типам, от которых произведены Т1 и Т2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2/2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 smtClean="0"/>
          </a:p>
          <a:p>
            <a:r>
              <a:rPr lang="ru-RU" dirty="0" smtClean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 smtClean="0"/>
              <a:t>Композиция типов функции </a:t>
            </a:r>
            <a:r>
              <a:rPr lang="en-US" dirty="0" smtClean="0"/>
              <a:t>f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/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/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вида прототипа делятся на</a:t>
            </a:r>
          </a:p>
          <a:p>
            <a:pPr lvl="1"/>
            <a:r>
              <a:rPr lang="ru-RU" dirty="0" smtClean="0"/>
              <a:t>«Функция, возвращающая Т»</a:t>
            </a:r>
          </a:p>
          <a:p>
            <a:pPr lvl="2"/>
            <a:r>
              <a:rPr lang="en-US" dirty="0" smtClean="0"/>
              <a:t>T </a:t>
            </a:r>
            <a:r>
              <a:rPr lang="en-US" dirty="0"/>
              <a:t>f();</a:t>
            </a:r>
          </a:p>
          <a:p>
            <a:pPr lvl="1"/>
            <a:r>
              <a:rPr lang="ru-RU" dirty="0" smtClean="0"/>
              <a:t>«Функция, возвращающая Т и принимающая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en-US" dirty="0" smtClean="0"/>
              <a:t>T </a:t>
            </a:r>
            <a:r>
              <a:rPr lang="en-US" dirty="0"/>
              <a:t>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1"/>
            <a:r>
              <a:rPr lang="ru-RU" dirty="0" smtClean="0"/>
              <a:t>«</a:t>
            </a:r>
            <a:r>
              <a:rPr lang="ru-RU" dirty="0" err="1" smtClean="0"/>
              <a:t>Вариадическая</a:t>
            </a:r>
            <a:r>
              <a:rPr lang="ru-RU" dirty="0" smtClean="0"/>
              <a:t> функция, возвращающая Т и принимающая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</a:t>
            </a:r>
          </a:p>
          <a:p>
            <a:pPr lvl="2"/>
            <a:r>
              <a:rPr lang="en-US" dirty="0" smtClean="0"/>
              <a:t>T </a:t>
            </a:r>
            <a:r>
              <a:rPr lang="en-US" dirty="0"/>
              <a:t>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, …);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тип и система типов?</a:t>
            </a:r>
          </a:p>
          <a:p>
            <a:r>
              <a:rPr lang="ru-RU" dirty="0" smtClean="0"/>
              <a:t>Классификация типов языка Си</a:t>
            </a:r>
          </a:p>
          <a:p>
            <a:pPr lvl="1"/>
            <a:r>
              <a:rPr lang="ru-RU" dirty="0" smtClean="0"/>
              <a:t>Функциональные</a:t>
            </a:r>
          </a:p>
          <a:p>
            <a:pPr lvl="1"/>
            <a:r>
              <a:rPr lang="ru-RU" dirty="0" smtClean="0"/>
              <a:t>Полные</a:t>
            </a:r>
            <a:endParaRPr lang="en-US" dirty="0" smtClean="0"/>
          </a:p>
          <a:p>
            <a:pPr lvl="2"/>
            <a:r>
              <a:rPr lang="ru-RU" dirty="0"/>
              <a:t>Ц</a:t>
            </a:r>
            <a:r>
              <a:rPr lang="ru-RU" dirty="0" smtClean="0"/>
              <a:t>елые, с плавающей точкой, и т.п.</a:t>
            </a:r>
          </a:p>
          <a:p>
            <a:pPr lvl="1"/>
            <a:r>
              <a:rPr lang="ru-RU" dirty="0" smtClean="0"/>
              <a:t>Неполные</a:t>
            </a:r>
          </a:p>
          <a:p>
            <a:pPr lvl="2"/>
            <a:r>
              <a:rPr lang="en-US" dirty="0" smtClean="0"/>
              <a:t>void</a:t>
            </a:r>
            <a:r>
              <a:rPr lang="ru-RU" dirty="0" smtClean="0"/>
              <a:t> и другие</a:t>
            </a:r>
          </a:p>
          <a:p>
            <a:r>
              <a:rPr lang="ru-RU" dirty="0" smtClean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Элементы множества значений имеют известный размер в байтах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Используются для конструирования производных типов</a:t>
            </a:r>
          </a:p>
          <a:p>
            <a:pPr lvl="1"/>
            <a:r>
              <a:rPr lang="ru-RU" dirty="0" smtClean="0"/>
              <a:t>см. слайды про указатели, массивы, структуры и объединения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«Бесконечное» – это не опечатка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данных – это множество значений и набор операций над ними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/>
              <a:t>Дополнительно для </a:t>
            </a:r>
            <a:r>
              <a:rPr lang="ru-RU" dirty="0"/>
              <a:t>обычных целых – </a:t>
            </a:r>
            <a:r>
              <a:rPr lang="ru-RU" dirty="0" smtClean="0"/>
              <a:t>побитовые и проверка порядка</a:t>
            </a:r>
          </a:p>
          <a:p>
            <a:pPr lvl="1"/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/>
              <a:t>Дополнительно для </a:t>
            </a:r>
            <a:r>
              <a:rPr lang="ru-RU" dirty="0"/>
              <a:t>обычных целых – </a:t>
            </a:r>
            <a:r>
              <a:rPr lang="ru-RU" dirty="0" smtClean="0"/>
              <a:t>побитовые и проверка порядка</a:t>
            </a:r>
          </a:p>
          <a:p>
            <a:pPr lvl="1"/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</a:t>
            </a:r>
            <a:r>
              <a:rPr lang="ru-RU" dirty="0"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ym typeface="Symbol" panose="05050102010706020507" pitchFamily="18" charset="2"/>
              </a:rPr>
              <a:t>defined</a:t>
            </a:r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Арифметика, проверка равенства</a:t>
            </a:r>
          </a:p>
          <a:p>
            <a:pPr lvl="1"/>
            <a:r>
              <a:rPr lang="ru-RU" dirty="0" smtClean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Арифметика, проверка равенства</a:t>
            </a:r>
          </a:p>
          <a:p>
            <a:pPr lvl="1"/>
            <a:r>
              <a:rPr lang="ru-RU" dirty="0" smtClean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Результат арифметических операций всегда определен, но может отличаться </a:t>
            </a:r>
            <a:r>
              <a:rPr lang="ru-RU" dirty="0"/>
              <a:t>от результата </a:t>
            </a:r>
            <a:r>
              <a:rPr lang="ru-RU" dirty="0" smtClean="0"/>
              <a:t>соотв. арифметической операции в математике</a:t>
            </a:r>
          </a:p>
          <a:p>
            <a:pPr lvl="1"/>
            <a:r>
              <a:rPr lang="ru-RU" dirty="0" smtClean="0"/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>
                <a:solidFill>
                  <a:schemeClr val="bg1"/>
                </a:solidFill>
              </a:rPr>
              <a:t>{} </a:t>
            </a:r>
            <a:r>
              <a:rPr lang="ru-RU" dirty="0" smtClean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>
                <a:solidFill>
                  <a:schemeClr val="bg1"/>
                </a:solidFill>
              </a:rPr>
              <a:t>{} </a:t>
            </a:r>
            <a:r>
              <a:rPr lang="ru-RU" dirty="0" smtClean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/>
              <a:t>{} </a:t>
            </a:r>
            <a:r>
              <a:rPr lang="ru-RU" dirty="0" smtClean="0"/>
              <a:t>после соответствующего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/>
              <a:t>{} </a:t>
            </a:r>
            <a:r>
              <a:rPr lang="ru-RU" dirty="0" smtClean="0"/>
              <a:t>после соответствующего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 smtClean="0">
                <a:solidFill>
                  <a:schemeClr val="bg1"/>
                </a:solidFill>
              </a:rPr>
              <a:t>ASCII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 smtClean="0">
                <a:solidFill>
                  <a:schemeClr val="bg1"/>
                </a:solidFill>
              </a:rPr>
              <a:t>ASCII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/>
              <a:t>неотрицательные элементы взаимно-однозначно соответствуют символам </a:t>
            </a:r>
            <a:r>
              <a:rPr lang="en-US" dirty="0" smtClean="0"/>
              <a:t>ASCII</a:t>
            </a:r>
            <a:endParaRPr lang="ru-RU" dirty="0" smtClean="0"/>
          </a:p>
          <a:p>
            <a:pPr lvl="1"/>
            <a:r>
              <a:rPr lang="ru-RU" dirty="0" smtClean="0"/>
              <a:t>наличие отрицательных значений является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обычно множество значений </a:t>
            </a:r>
            <a:r>
              <a:rPr lang="en-US" dirty="0" smtClean="0"/>
              <a:t>char </a:t>
            </a:r>
            <a:r>
              <a:rPr lang="ru-RU" dirty="0" smtClean="0"/>
              <a:t>содержит 256 элементов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/>
              <a:t>неотрицательные элементы взаимно-однозначно соответствуют символам </a:t>
            </a:r>
            <a:r>
              <a:rPr lang="en-US" dirty="0" smtClean="0"/>
              <a:t>ASCII</a:t>
            </a:r>
            <a:endParaRPr lang="ru-RU" dirty="0" smtClean="0"/>
          </a:p>
          <a:p>
            <a:pPr lvl="1"/>
            <a:r>
              <a:rPr lang="ru-RU" dirty="0" smtClean="0"/>
              <a:t>наличие отрицательных значений является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обычно множество значений </a:t>
            </a:r>
            <a:r>
              <a:rPr lang="en-US" dirty="0" smtClean="0"/>
              <a:t>char </a:t>
            </a:r>
            <a:r>
              <a:rPr lang="ru-RU" dirty="0" smtClean="0"/>
              <a:t>содержит 256 элементов</a:t>
            </a:r>
          </a:p>
          <a:p>
            <a:endParaRPr lang="ru-RU" dirty="0"/>
          </a:p>
          <a:p>
            <a:r>
              <a:rPr lang="ru-RU" dirty="0" smtClean="0"/>
              <a:t>Набор операций см. на слайде про целые типы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/>
              <a:t>signed char </a:t>
            </a:r>
            <a:r>
              <a:rPr lang="en-US" dirty="0" smtClean="0"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/>
              <a:t>signed char </a:t>
            </a:r>
            <a:r>
              <a:rPr lang="en-US" dirty="0" smtClean="0"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/>
          </a:p>
          <a:p>
            <a:r>
              <a:rPr lang="ru-RU" dirty="0" smtClean="0"/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unsigned char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unsigned char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+ </a:t>
            </a:r>
            <a:r>
              <a:rPr lang="ru-RU" dirty="0" smtClean="0"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– знаковый целый </a:t>
            </a:r>
            <a:r>
              <a:rPr lang="ru-RU" dirty="0">
                <a:solidFill>
                  <a:schemeClr val="bg1"/>
                </a:solidFill>
              </a:rPr>
              <a:t>тип, </a:t>
            </a: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соответствующий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 целый тип, то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/>
              <a:t>В зависимости от компилятора (</a:t>
            </a:r>
            <a:r>
              <a:rPr lang="en-US" dirty="0" smtClean="0"/>
              <a:t>implementation defined)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/>
              <a:t>char </a:t>
            </a:r>
            <a:r>
              <a:rPr lang="ru-RU" dirty="0" smtClean="0"/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/>
              <a:t>В зависимости от компилятора (</a:t>
            </a:r>
            <a:r>
              <a:rPr lang="en-US" dirty="0" smtClean="0"/>
              <a:t>implementation defined)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/>
              <a:t>char </a:t>
            </a:r>
            <a:r>
              <a:rPr lang="ru-RU" dirty="0" smtClean="0"/>
              <a:t>совпадает </a:t>
            </a:r>
          </a:p>
          <a:p>
            <a:pPr lvl="1"/>
            <a:r>
              <a:rPr lang="ru-RU" dirty="0" smtClean="0"/>
              <a:t>с диапазоном </a:t>
            </a:r>
            <a:r>
              <a:rPr lang="ru-RU" dirty="0"/>
              <a:t>значений </a:t>
            </a:r>
            <a:r>
              <a:rPr lang="en-US" dirty="0"/>
              <a:t>signed </a:t>
            </a:r>
            <a:r>
              <a:rPr lang="en-US" dirty="0" smtClean="0"/>
              <a:t>char</a:t>
            </a:r>
            <a:r>
              <a:rPr lang="ru-RU" dirty="0" smtClean="0"/>
              <a:t> или</a:t>
            </a:r>
            <a:endParaRPr lang="en-US" dirty="0"/>
          </a:p>
          <a:p>
            <a:pPr lvl="1"/>
            <a:r>
              <a:rPr lang="ru-RU" dirty="0" smtClean="0"/>
              <a:t>с диапазоном </a:t>
            </a:r>
            <a:r>
              <a:rPr lang="ru-RU" dirty="0"/>
              <a:t>значений </a:t>
            </a:r>
            <a:r>
              <a:rPr lang="en-US" dirty="0"/>
              <a:t>unsigned char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Статические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ru-RU" dirty="0" smtClean="0">
                <a:solidFill>
                  <a:schemeClr val="bg1"/>
                </a:solidFill>
              </a:rPr>
              <a:t>Си и Паскаль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Часть типов и/или ошибок </a:t>
            </a:r>
            <a:r>
              <a:rPr lang="ru-RU" dirty="0">
                <a:solidFill>
                  <a:schemeClr val="bg1"/>
                </a:solidFill>
              </a:rPr>
              <a:t>типизации </a:t>
            </a:r>
            <a:r>
              <a:rPr lang="ru-RU" dirty="0" smtClean="0">
                <a:solidFill>
                  <a:schemeClr val="bg1"/>
                </a:solidFill>
              </a:rPr>
              <a:t>определяется только во время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1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float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 smtClean="0"/>
              <a:t>double </a:t>
            </a:r>
            <a:r>
              <a:rPr lang="en-US" dirty="0" smtClean="0">
                <a:sym typeface="Symbol" panose="05050102010706020507" pitchFamily="18" charset="2"/>
              </a:rPr>
              <a:t> long double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float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 smtClean="0"/>
              <a:t>double </a:t>
            </a:r>
            <a:r>
              <a:rPr lang="en-US" dirty="0" smtClean="0">
                <a:sym typeface="Symbol" panose="05050102010706020507" pitchFamily="18" charset="2"/>
              </a:rPr>
              <a:t> long double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типы с плавающей точкой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Часть типов и/или ошибок </a:t>
            </a:r>
            <a:r>
              <a:rPr lang="ru-RU" dirty="0">
                <a:solidFill>
                  <a:schemeClr val="bg1"/>
                </a:solidFill>
              </a:rPr>
              <a:t>типизации </a:t>
            </a:r>
            <a:r>
              <a:rPr lang="ru-RU" dirty="0" smtClean="0">
                <a:solidFill>
                  <a:schemeClr val="bg1"/>
                </a:solidFill>
              </a:rPr>
              <a:t>определяется только во время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Symbol" panose="05050102010706020507" pitchFamily="18" charset="2"/>
              </a:rPr>
              <a:t>complex </a:t>
            </a:r>
            <a:r>
              <a:rPr lang="en-US" dirty="0" smtClean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/>
              <a:t>double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>
                <a:sym typeface="Symbol" panose="05050102010706020507" pitchFamily="18" charset="2"/>
              </a:rPr>
              <a:t>double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Symbol" panose="05050102010706020507" pitchFamily="18" charset="2"/>
              </a:rPr>
              <a:t>complex </a:t>
            </a:r>
            <a:r>
              <a:rPr lang="en-US" dirty="0" smtClean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/>
              <a:t>double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>
                <a:sym typeface="Symbol" panose="05050102010706020507" pitchFamily="18" charset="2"/>
              </a:rPr>
              <a:t>double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может быть неполным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типа «указатель на тип </a:t>
            </a:r>
            <a:r>
              <a:rPr lang="en-US" dirty="0" smtClean="0"/>
              <a:t>T</a:t>
            </a:r>
            <a:r>
              <a:rPr lang="ru-RU" dirty="0" smtClean="0"/>
              <a:t>» совпадает с множеством адресов памяти и содержит нулевой адрес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ru-RU" dirty="0" smtClean="0"/>
              <a:t>Одно и то же множество значений у всех типов этого семейства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типа «указатель на тип </a:t>
            </a:r>
            <a:r>
              <a:rPr lang="en-US" dirty="0" smtClean="0"/>
              <a:t>T</a:t>
            </a:r>
            <a:r>
              <a:rPr lang="ru-RU" dirty="0" smtClean="0"/>
              <a:t>» совпадает с множеством адресов памяти и содержит нулевой адрес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ru-RU" dirty="0" smtClean="0"/>
              <a:t>Одно и то же множество значений у всех типов этого семейства</a:t>
            </a:r>
          </a:p>
          <a:p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 указателей</a:t>
            </a:r>
          </a:p>
          <a:p>
            <a:pPr lvl="2"/>
            <a:r>
              <a:rPr lang="ru-RU" dirty="0" smtClean="0"/>
              <a:t>смещение на целое число значений типа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</a:t>
            </a:r>
            <a:r>
              <a:rPr lang="en-US" dirty="0" smtClean="0"/>
              <a:t>*</a:t>
            </a:r>
            <a:endParaRPr lang="ru-RU" dirty="0" smtClean="0"/>
          </a:p>
          <a:p>
            <a:pPr lvl="2"/>
            <a:r>
              <a:rPr lang="ru-RU" dirty="0" smtClean="0"/>
              <a:t>расстояние между указателями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/>
              <a:t>T</a:t>
            </a:r>
            <a:r>
              <a:rPr lang="ru-RU" dirty="0" smtClean="0"/>
              <a:t> (</a:t>
            </a:r>
            <a:r>
              <a:rPr lang="en-US" dirty="0" smtClean="0"/>
              <a:t>T*</a:t>
            </a:r>
            <a:r>
              <a:rPr lang="ru-RU" dirty="0" smtClean="0"/>
              <a:t>, </a:t>
            </a:r>
            <a:r>
              <a:rPr lang="en-US" dirty="0"/>
              <a:t>T*</a:t>
            </a:r>
            <a:r>
              <a:rPr lang="ru-RU" dirty="0" smtClean="0"/>
              <a:t>) -</a:t>
            </a:r>
            <a:r>
              <a:rPr lang="en-US" dirty="0" smtClean="0"/>
              <a:t>&gt; </a:t>
            </a:r>
            <a:r>
              <a:rPr lang="ru-RU" dirty="0" smtClean="0"/>
              <a:t>целое</a:t>
            </a:r>
            <a:endParaRPr lang="en-US" dirty="0" smtClean="0"/>
          </a:p>
          <a:p>
            <a:pPr lvl="1"/>
            <a:r>
              <a:rPr lang="ru-RU" dirty="0" smtClean="0"/>
              <a:t>Разыменование </a:t>
            </a:r>
            <a:r>
              <a:rPr lang="en-US" dirty="0" smtClean="0"/>
              <a:t>T* -&gt; T</a:t>
            </a:r>
            <a:endParaRPr lang="ru-RU" dirty="0" smtClean="0"/>
          </a:p>
          <a:p>
            <a:pPr lvl="1"/>
            <a:r>
              <a:rPr lang="ru-RU" dirty="0" smtClean="0"/>
              <a:t>Взятие адреса </a:t>
            </a:r>
            <a:r>
              <a:rPr lang="en-US" dirty="0" smtClean="0"/>
              <a:t>T </a:t>
            </a:r>
            <a:r>
              <a:rPr lang="en-US" dirty="0"/>
              <a:t>-&gt; </a:t>
            </a:r>
            <a:r>
              <a:rPr lang="en-US" dirty="0" smtClean="0"/>
              <a:t>T</a:t>
            </a:r>
            <a:r>
              <a:rPr lang="ru-RU" dirty="0" smtClean="0"/>
              <a:t>*</a:t>
            </a:r>
          </a:p>
          <a:p>
            <a:pPr lvl="1"/>
            <a:r>
              <a:rPr lang="ru-RU" dirty="0" smtClean="0"/>
              <a:t>Доступ по индексу – смещение + разыменование</a:t>
            </a:r>
            <a:endParaRPr lang="en-US" dirty="0" smtClean="0"/>
          </a:p>
          <a:p>
            <a:pPr lvl="1"/>
            <a:r>
              <a:rPr lang="ru-RU" dirty="0" smtClean="0"/>
              <a:t>Проверка равенства, проверка порядка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 smtClean="0"/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 smtClean="0"/>
              <a:t>Часть типов и/или ошибок </a:t>
            </a:r>
            <a:r>
              <a:rPr lang="ru-RU" dirty="0"/>
              <a:t>типизации </a:t>
            </a:r>
            <a:r>
              <a:rPr lang="ru-RU" dirty="0" smtClean="0"/>
              <a:t>определяется только во время исполнения программы</a:t>
            </a:r>
          </a:p>
          <a:p>
            <a:pPr lvl="1"/>
            <a:r>
              <a:rPr lang="ru-RU" dirty="0" smtClean="0"/>
              <a:t>Например, система типов языка С++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T[N]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полный, целое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«массив из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элементов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smtClean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 smtClean="0">
                <a:solidFill>
                  <a:schemeClr val="bg1"/>
                </a:solidFill>
              </a:rPr>
              <a:t>N, </a:t>
            </a:r>
            <a:r>
              <a:rPr lang="ru-RU" dirty="0" smtClean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 smtClean="0">
                <a:solidFill>
                  <a:schemeClr val="bg1"/>
                </a:solidFill>
              </a:rPr>
              <a:t>T -- T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«массив из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элементов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smtClean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 smtClean="0">
                <a:solidFill>
                  <a:schemeClr val="bg1"/>
                </a:solidFill>
              </a:rPr>
              <a:t>N, </a:t>
            </a:r>
            <a:r>
              <a:rPr lang="ru-RU" dirty="0" smtClean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 smtClean="0">
                <a:solidFill>
                  <a:schemeClr val="bg1"/>
                </a:solidFill>
              </a:rPr>
              <a:t>T -- T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«массив из </a:t>
            </a:r>
            <a:r>
              <a:rPr lang="en-US" dirty="0" smtClean="0"/>
              <a:t>N </a:t>
            </a:r>
            <a:r>
              <a:rPr lang="ru-RU" dirty="0" smtClean="0"/>
              <a:t>элементов типа </a:t>
            </a:r>
            <a:r>
              <a:rPr lang="en-US" dirty="0" smtClean="0"/>
              <a:t>T</a:t>
            </a:r>
            <a:r>
              <a:rPr lang="ru-RU" dirty="0"/>
              <a:t>» </a:t>
            </a:r>
            <a:r>
              <a:rPr lang="ru-RU" dirty="0" smtClean="0"/>
              <a:t>-- это множество последовательностей длины </a:t>
            </a:r>
            <a:r>
              <a:rPr lang="en-US" dirty="0" smtClean="0"/>
              <a:t>N, </a:t>
            </a:r>
            <a:r>
              <a:rPr lang="ru-RU" dirty="0" smtClean="0"/>
              <a:t>состоящих из значений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Декартова степень множества значений типа </a:t>
            </a:r>
            <a:r>
              <a:rPr lang="en-US" dirty="0" smtClean="0"/>
              <a:t>T -- T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«массив из </a:t>
            </a:r>
            <a:r>
              <a:rPr lang="en-US" dirty="0" smtClean="0"/>
              <a:t>N </a:t>
            </a:r>
            <a:r>
              <a:rPr lang="ru-RU" dirty="0" smtClean="0"/>
              <a:t>элементов типа </a:t>
            </a:r>
            <a:r>
              <a:rPr lang="en-US" dirty="0" smtClean="0"/>
              <a:t>T</a:t>
            </a:r>
            <a:r>
              <a:rPr lang="ru-RU" dirty="0"/>
              <a:t>» </a:t>
            </a:r>
            <a:r>
              <a:rPr lang="ru-RU" dirty="0" smtClean="0"/>
              <a:t>-- это множество последовательностей длины </a:t>
            </a:r>
            <a:r>
              <a:rPr lang="en-US" dirty="0" smtClean="0"/>
              <a:t>N, </a:t>
            </a:r>
            <a:r>
              <a:rPr lang="ru-RU" dirty="0" smtClean="0"/>
              <a:t>состоящих из значений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Декартова степень множества значений типа </a:t>
            </a:r>
            <a:r>
              <a:rPr lang="en-US" dirty="0" smtClean="0"/>
              <a:t>T -- T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Автоматическое преобразование в указатель на нулевой элемент </a:t>
            </a:r>
            <a:r>
              <a:rPr lang="en-US" dirty="0" smtClean="0"/>
              <a:t>T[N] -&gt; T*</a:t>
            </a:r>
            <a:endParaRPr lang="ru-RU" dirty="0" smtClean="0"/>
          </a:p>
          <a:p>
            <a:pPr lvl="1"/>
            <a:r>
              <a:rPr lang="ru-RU" dirty="0" smtClean="0"/>
              <a:t>После преобразования </a:t>
            </a:r>
            <a:r>
              <a:rPr lang="ru-RU" dirty="0"/>
              <a:t>в указатель </a:t>
            </a:r>
            <a:r>
              <a:rPr lang="ru-RU" dirty="0" smtClean="0"/>
              <a:t>– все операции над указателями</a:t>
            </a:r>
          </a:p>
          <a:p>
            <a:pPr lvl="2"/>
            <a:r>
              <a:rPr lang="ru-RU" dirty="0" smtClean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…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могут быть разными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baseline="-25000" dirty="0" smtClean="0">
                <a:solidFill>
                  <a:schemeClr val="bg1"/>
                </a:solidFill>
              </a:rPr>
              <a:t>-1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должны </a:t>
            </a:r>
            <a:r>
              <a:rPr lang="ru-RU" dirty="0">
                <a:solidFill>
                  <a:schemeClr val="bg1"/>
                </a:solidFill>
              </a:rPr>
              <a:t>быть полными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может </a:t>
            </a:r>
            <a:r>
              <a:rPr lang="ru-RU" dirty="0">
                <a:solidFill>
                  <a:schemeClr val="bg1"/>
                </a:solidFill>
              </a:rPr>
              <a:t>быть </a:t>
            </a:r>
            <a:r>
              <a:rPr lang="ru-RU" dirty="0" smtClean="0">
                <a:solidFill>
                  <a:schemeClr val="bg1"/>
                </a:solidFill>
              </a:rPr>
              <a:t>неполным </a:t>
            </a:r>
            <a:r>
              <a:rPr lang="ru-RU" dirty="0">
                <a:solidFill>
                  <a:schemeClr val="bg1"/>
                </a:solidFill>
              </a:rPr>
              <a:t>типом-массивом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TCharBuffer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Size; char Data[];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«структура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</a:t>
            </a:r>
            <a:r>
              <a:rPr lang="ru-RU" dirty="0" smtClean="0">
                <a:solidFill>
                  <a:schemeClr val="bg1"/>
                </a:solidFill>
              </a:rPr>
              <a:t>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×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«структура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</a:t>
            </a:r>
            <a:r>
              <a:rPr lang="ru-RU" dirty="0" smtClean="0">
                <a:solidFill>
                  <a:schemeClr val="bg1"/>
                </a:solidFill>
              </a:rPr>
              <a:t>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×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«структура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</a:t>
            </a:r>
            <a:r>
              <a:rPr lang="ru-RU" dirty="0" smtClean="0"/>
              <a:t>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lvl="1"/>
            <a:r>
              <a:rPr lang="ru-RU" dirty="0" smtClean="0"/>
              <a:t>Декартово произведение множеств значений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/>
              <a:t> </a:t>
            </a:r>
            <a:r>
              <a:rPr lang="ru-RU" dirty="0" smtClean="0"/>
              <a:t>×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dirty="0"/>
              <a:t> ×</a:t>
            </a:r>
            <a:r>
              <a:rPr lang="en-US" dirty="0" smtClean="0"/>
              <a:t> …</a:t>
            </a:r>
            <a:r>
              <a:rPr lang="ru-RU" dirty="0"/>
              <a:t> ×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baseline="-25000" dirty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«структура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</a:t>
            </a:r>
            <a:r>
              <a:rPr lang="ru-RU" dirty="0" smtClean="0"/>
              <a:t>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lvl="1"/>
            <a:r>
              <a:rPr lang="ru-RU" dirty="0" smtClean="0"/>
              <a:t>Декартово произведение множеств значений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/>
              <a:t> </a:t>
            </a:r>
            <a:r>
              <a:rPr lang="ru-RU" dirty="0" smtClean="0"/>
              <a:t>×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dirty="0"/>
              <a:t> ×</a:t>
            </a:r>
            <a:r>
              <a:rPr lang="en-US" dirty="0" smtClean="0"/>
              <a:t> …</a:t>
            </a:r>
            <a:r>
              <a:rPr lang="ru-RU" dirty="0"/>
              <a:t> ×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baseline="-25000" dirty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Доступ к элемент</a:t>
            </a:r>
            <a:r>
              <a:rPr lang="ru-RU" dirty="0"/>
              <a:t>у</a:t>
            </a:r>
            <a:r>
              <a:rPr lang="ru-RU" dirty="0" smtClean="0"/>
              <a:t> структуры по 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 -&gt;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ru-RU" dirty="0"/>
              <a:t>Доступ к элементу структуры </a:t>
            </a:r>
            <a:r>
              <a:rPr lang="ru-RU" dirty="0" smtClean="0"/>
              <a:t>по </a:t>
            </a:r>
            <a:r>
              <a:rPr lang="ru-RU" dirty="0"/>
              <a:t>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ru-RU" dirty="0"/>
              <a:t> </a:t>
            </a:r>
            <a:r>
              <a:rPr lang="ru-RU" dirty="0" smtClean="0"/>
              <a:t>по указателю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50289</TotalTime>
  <Words>9580</Words>
  <Application>Microsoft Office PowerPoint</Application>
  <PresentationFormat>Widescreen</PresentationFormat>
  <Paragraphs>1978</Paragraphs>
  <Slides>157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3" baseType="lpstr">
      <vt:lpstr>Arial</vt:lpstr>
      <vt:lpstr>Calibri</vt:lpstr>
      <vt:lpstr>Calibri Light</vt:lpstr>
      <vt:lpstr>Consolas</vt:lpstr>
      <vt:lpstr>Symbol</vt:lpstr>
      <vt:lpstr>Тема Office</vt:lpstr>
      <vt:lpstr>Система типов языка Си</vt:lpstr>
      <vt:lpstr>План лекции</vt:lpstr>
      <vt:lpstr>Что такое тип и система типов?</vt:lpstr>
      <vt:lpstr>Что такое тип и система типов?</vt:lpstr>
      <vt:lpstr>Что такое тип и система типов?</vt:lpstr>
      <vt:lpstr>Что такое тип и система типов?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Классификация типов в языке Си</vt:lpstr>
      <vt:lpstr>Полные типы</vt:lpstr>
      <vt:lpstr>Полные типы</vt:lpstr>
      <vt:lpstr>Полные типы</vt:lpstr>
      <vt:lpstr>Классификация типов в языке Си</vt:lpstr>
      <vt:lpstr>Неполные типы</vt:lpstr>
      <vt:lpstr>Неполные типы</vt:lpstr>
      <vt:lpstr>Неполные типы</vt:lpstr>
      <vt:lpstr>Классификация типов в языке Си</vt:lpstr>
      <vt:lpstr>Целые типы</vt:lpstr>
      <vt:lpstr>Целые типы</vt:lpstr>
      <vt:lpstr>Целые типы</vt:lpstr>
      <vt:lpstr>Целые типы</vt:lpstr>
      <vt:lpstr>Целые типы</vt:lpstr>
      <vt:lpstr>Классификация типов в языке Си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Классификация типов в языке Си</vt:lpstr>
      <vt:lpstr>Производные типы</vt:lpstr>
      <vt:lpstr>Производные типы</vt:lpstr>
      <vt:lpstr>Производные типы</vt:lpstr>
      <vt:lpstr>Классификация типов в языке Си</vt:lpstr>
      <vt:lpstr>Перечислимые типы</vt:lpstr>
      <vt:lpstr>Перечислимые типы</vt:lpstr>
      <vt:lpstr>Перечислимые типы</vt:lpstr>
      <vt:lpstr>Перечислимые типы</vt:lpstr>
      <vt:lpstr>Классификация типов в языке Си</vt:lpstr>
      <vt:lpstr>Тип char</vt:lpstr>
      <vt:lpstr>Тип char</vt:lpstr>
      <vt:lpstr>Тип char</vt:lpstr>
      <vt:lpstr>Тип char</vt:lpstr>
      <vt:lpstr>Классификация типов в языке Си</vt:lpstr>
      <vt:lpstr>Знаковые типы</vt:lpstr>
      <vt:lpstr>Знаковые типы</vt:lpstr>
      <vt:lpstr>Знаковые типы</vt:lpstr>
      <vt:lpstr>Знаковые типы</vt:lpstr>
      <vt:lpstr>Знаковые типы</vt:lpstr>
      <vt:lpstr>Классификация типов в языке Си</vt:lpstr>
      <vt:lpstr>Беззнаковые типы</vt:lpstr>
      <vt:lpstr>Беззнаковые типы</vt:lpstr>
      <vt:lpstr>Беззнаковые типы</vt:lpstr>
      <vt:lpstr>Беззнаковые типы</vt:lpstr>
      <vt:lpstr>Беззнаковые типы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Классификация типов в языке Си</vt:lpstr>
      <vt:lpstr>Комплексные целые типы</vt:lpstr>
      <vt:lpstr>Комплексные целые типы</vt:lpstr>
      <vt:lpstr>Классификация типов в языке Си</vt:lpstr>
      <vt:lpstr>Вещественные типы</vt:lpstr>
      <vt:lpstr>Вещественные типы</vt:lpstr>
      <vt:lpstr>Вещественные типы</vt:lpstr>
      <vt:lpstr>Вещественные типы</vt:lpstr>
      <vt:lpstr>Вещественные типы</vt:lpstr>
      <vt:lpstr>Классификация типов в языке Си</vt:lpstr>
      <vt:lpstr>Комплексные типы</vt:lpstr>
      <vt:lpstr>Комплексные типы</vt:lpstr>
      <vt:lpstr>Комплексные типы</vt:lpstr>
      <vt:lpstr>Комплексные типы</vt:lpstr>
      <vt:lpstr>Комплексные типы</vt:lpstr>
      <vt:lpstr>Классификация типов в языке Си</vt:lpstr>
      <vt:lpstr>Указатели</vt:lpstr>
      <vt:lpstr>Указатели</vt:lpstr>
      <vt:lpstr>Указатели</vt:lpstr>
      <vt:lpstr>Указатели</vt:lpstr>
      <vt:lpstr>Классификация типов в языке Си</vt:lpstr>
      <vt:lpstr>Массивы</vt:lpstr>
      <vt:lpstr>Массивы</vt:lpstr>
      <vt:lpstr>Массивы</vt:lpstr>
      <vt:lpstr>Массивы</vt:lpstr>
      <vt:lpstr>Классификация типов в языке Си</vt:lpstr>
      <vt:lpstr>Структуры struct</vt:lpstr>
      <vt:lpstr>Структуры struct</vt:lpstr>
      <vt:lpstr>Структуры struct</vt:lpstr>
      <vt:lpstr>Структуры struct</vt:lpstr>
      <vt:lpstr>Классификация типов в языке Си</vt:lpstr>
      <vt:lpstr>Объединения union</vt:lpstr>
      <vt:lpstr>Объединения union</vt:lpstr>
      <vt:lpstr>Объединения union</vt:lpstr>
      <vt:lpstr>Объединения union</vt:lpstr>
      <vt:lpstr>Классификация типов в языке Си</vt:lpstr>
      <vt:lpstr>Тип void</vt:lpstr>
      <vt:lpstr>Классификация типов в языке Си</vt:lpstr>
      <vt:lpstr>Неполные перечисления</vt:lpstr>
      <vt:lpstr>Неполные перечисления</vt:lpstr>
      <vt:lpstr>Неполные перечисления</vt:lpstr>
      <vt:lpstr>Классификация типов в языке Си</vt:lpstr>
      <vt:lpstr>Неполные массивы</vt:lpstr>
      <vt:lpstr>Неполные массивы</vt:lpstr>
      <vt:lpstr>Неполные массивы</vt:lpstr>
      <vt:lpstr>Неполные массивы</vt:lpstr>
      <vt:lpstr>Классификация типов в языке Си</vt:lpstr>
      <vt:lpstr>Неполные структуры (перечисления)</vt:lpstr>
      <vt:lpstr>Неполные структуры (перечисления)</vt:lpstr>
      <vt:lpstr>Неполные структуры (перечисления)</vt:lpstr>
      <vt:lpstr>Неполные структуры (перечисления)</vt:lpstr>
      <vt:lpstr>Классификация типов в языке Си</vt:lpstr>
      <vt:lpstr>Что хранится в памяти?</vt:lpstr>
      <vt:lpstr>Что хранится в памяти?</vt:lpstr>
      <vt:lpstr>Что хранится в памяти?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Особые значения знаковых целых типов</vt:lpstr>
      <vt:lpstr>Особые значения знаковых целых типов</vt:lpstr>
      <vt:lpstr>Особые значения знаковых целых типов</vt:lpstr>
      <vt:lpstr>Представление double – стандарт IEEE 754</vt:lpstr>
      <vt:lpstr>Представление float – стандарт IEEE 754</vt:lpstr>
      <vt:lpstr>Представление массивов</vt:lpstr>
      <vt:lpstr>Представление массивов</vt:lpstr>
      <vt:lpstr>Представление массивов</vt:lpstr>
      <vt:lpstr>Представление структур (объединений)</vt:lpstr>
      <vt:lpstr>Представление структур (объединений)</vt:lpstr>
      <vt:lpstr>Представление структур (объединений)</vt:lpstr>
      <vt:lpstr>Представление структур (объединений)</vt:lpstr>
      <vt:lpstr>Заключение</vt:lpstr>
      <vt:lpstr>Композиция типов 1/2</vt:lpstr>
      <vt:lpstr>Композиция типов 2/2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396</cp:revision>
  <dcterms:created xsi:type="dcterms:W3CDTF">2012-09-17T07:39:46Z</dcterms:created>
  <dcterms:modified xsi:type="dcterms:W3CDTF">2020-10-15T07:30:27Z</dcterms:modified>
</cp:coreProperties>
</file>