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0"/>
  </p:notesMasterIdLst>
  <p:handoutMasterIdLst>
    <p:handoutMasterId r:id="rId171"/>
  </p:handoutMasterIdLst>
  <p:sldIdLst>
    <p:sldId id="256" r:id="rId2"/>
    <p:sldId id="345" r:id="rId3"/>
    <p:sldId id="353" r:id="rId4"/>
    <p:sldId id="273" r:id="rId5"/>
    <p:sldId id="357" r:id="rId6"/>
    <p:sldId id="359" r:id="rId7"/>
    <p:sldId id="358" r:id="rId8"/>
    <p:sldId id="352" r:id="rId9"/>
    <p:sldId id="403" r:id="rId10"/>
    <p:sldId id="404" r:id="rId11"/>
    <p:sldId id="405" r:id="rId12"/>
    <p:sldId id="259" r:id="rId13"/>
    <p:sldId id="406" r:id="rId14"/>
    <p:sldId id="407" r:id="rId15"/>
    <p:sldId id="361" r:id="rId16"/>
    <p:sldId id="364" r:id="rId17"/>
    <p:sldId id="363" r:id="rId18"/>
    <p:sldId id="362" r:id="rId19"/>
    <p:sldId id="327" r:id="rId20"/>
    <p:sldId id="262" r:id="rId21"/>
    <p:sldId id="408" r:id="rId22"/>
    <p:sldId id="409" r:id="rId23"/>
    <p:sldId id="410" r:id="rId24"/>
    <p:sldId id="263" r:id="rId25"/>
    <p:sldId id="411" r:id="rId26"/>
    <p:sldId id="458" r:id="rId27"/>
    <p:sldId id="412" r:id="rId28"/>
    <p:sldId id="413" r:id="rId29"/>
    <p:sldId id="414" r:id="rId30"/>
    <p:sldId id="258" r:id="rId31"/>
    <p:sldId id="415" r:id="rId32"/>
    <p:sldId id="416" r:id="rId33"/>
    <p:sldId id="417" r:id="rId34"/>
    <p:sldId id="346" r:id="rId35"/>
    <p:sldId id="418" r:id="rId36"/>
    <p:sldId id="366" r:id="rId37"/>
    <p:sldId id="367" r:id="rId38"/>
    <p:sldId id="368" r:id="rId39"/>
    <p:sldId id="370" r:id="rId40"/>
    <p:sldId id="329" r:id="rId41"/>
    <p:sldId id="268" r:id="rId42"/>
    <p:sldId id="419" r:id="rId43"/>
    <p:sldId id="420" r:id="rId44"/>
    <p:sldId id="421" r:id="rId45"/>
    <p:sldId id="422" r:id="rId46"/>
    <p:sldId id="290" r:id="rId47"/>
    <p:sldId id="425" r:id="rId48"/>
    <p:sldId id="423" r:id="rId49"/>
    <p:sldId id="426" r:id="rId50"/>
    <p:sldId id="371" r:id="rId51"/>
    <p:sldId id="427" r:id="rId52"/>
    <p:sldId id="428" r:id="rId53"/>
    <p:sldId id="432" r:id="rId54"/>
    <p:sldId id="291" r:id="rId55"/>
    <p:sldId id="429" r:id="rId56"/>
    <p:sldId id="430" r:id="rId57"/>
    <p:sldId id="431" r:id="rId58"/>
    <p:sldId id="373" r:id="rId59"/>
    <p:sldId id="433" r:id="rId60"/>
    <p:sldId id="375" r:id="rId61"/>
    <p:sldId id="377" r:id="rId62"/>
    <p:sldId id="378" r:id="rId63"/>
    <p:sldId id="379" r:id="rId64"/>
    <p:sldId id="380" r:id="rId65"/>
    <p:sldId id="374" r:id="rId66"/>
    <p:sldId id="381" r:id="rId67"/>
    <p:sldId id="384" r:id="rId68"/>
    <p:sldId id="385" r:id="rId69"/>
    <p:sldId id="386" r:id="rId70"/>
    <p:sldId id="387" r:id="rId71"/>
    <p:sldId id="388" r:id="rId72"/>
    <p:sldId id="376" r:id="rId73"/>
    <p:sldId id="301" r:id="rId74"/>
    <p:sldId id="434" r:id="rId75"/>
    <p:sldId id="435" r:id="rId76"/>
    <p:sldId id="436" r:id="rId77"/>
    <p:sldId id="302" r:id="rId78"/>
    <p:sldId id="437" r:id="rId79"/>
    <p:sldId id="438" r:id="rId80"/>
    <p:sldId id="439" r:id="rId81"/>
    <p:sldId id="389" r:id="rId82"/>
    <p:sldId id="391" r:id="rId83"/>
    <p:sldId id="392" r:id="rId84"/>
    <p:sldId id="393" r:id="rId85"/>
    <p:sldId id="394" r:id="rId86"/>
    <p:sldId id="395" r:id="rId87"/>
    <p:sldId id="396" r:id="rId88"/>
    <p:sldId id="397" r:id="rId89"/>
    <p:sldId id="398" r:id="rId90"/>
    <p:sldId id="340" r:id="rId91"/>
    <p:sldId id="312" r:id="rId92"/>
    <p:sldId id="440" r:id="rId93"/>
    <p:sldId id="441" r:id="rId94"/>
    <p:sldId id="442" r:id="rId95"/>
    <p:sldId id="443" r:id="rId96"/>
    <p:sldId id="444" r:id="rId97"/>
    <p:sldId id="445" r:id="rId98"/>
    <p:sldId id="446" r:id="rId99"/>
    <p:sldId id="399" r:id="rId100"/>
    <p:sldId id="257" r:id="rId101"/>
    <p:sldId id="447" r:id="rId102"/>
    <p:sldId id="448" r:id="rId103"/>
    <p:sldId id="449" r:id="rId104"/>
    <p:sldId id="342" r:id="rId105"/>
    <p:sldId id="450" r:id="rId106"/>
    <p:sldId id="451" r:id="rId107"/>
    <p:sldId id="452" r:id="rId108"/>
    <p:sldId id="453" r:id="rId109"/>
    <p:sldId id="351" r:id="rId110"/>
    <p:sldId id="400" r:id="rId111"/>
    <p:sldId id="402" r:id="rId112"/>
    <p:sldId id="401" r:id="rId113"/>
    <p:sldId id="343" r:id="rId114"/>
    <p:sldId id="344" r:id="rId115"/>
    <p:sldId id="454" r:id="rId116"/>
    <p:sldId id="455" r:id="rId117"/>
    <p:sldId id="456" r:id="rId118"/>
    <p:sldId id="457" r:id="rId119"/>
    <p:sldId id="350" r:id="rId120"/>
    <p:sldId id="324" r:id="rId121"/>
    <p:sldId id="325" r:id="rId122"/>
    <p:sldId id="310" r:id="rId123"/>
    <p:sldId id="311" r:id="rId124"/>
    <p:sldId id="307" r:id="rId125"/>
    <p:sldId id="308" r:id="rId126"/>
    <p:sldId id="309" r:id="rId127"/>
    <p:sldId id="303" r:id="rId128"/>
    <p:sldId id="349" r:id="rId129"/>
    <p:sldId id="304" r:id="rId130"/>
    <p:sldId id="305" r:id="rId131"/>
    <p:sldId id="306" r:id="rId132"/>
    <p:sldId id="295" r:id="rId133"/>
    <p:sldId id="298" r:id="rId134"/>
    <p:sldId id="300" r:id="rId135"/>
    <p:sldId id="333" r:id="rId136"/>
    <p:sldId id="334" r:id="rId137"/>
    <p:sldId id="294" r:id="rId138"/>
    <p:sldId id="347" r:id="rId139"/>
    <p:sldId id="331" r:id="rId140"/>
    <p:sldId id="372" r:id="rId141"/>
    <p:sldId id="292" r:id="rId142"/>
    <p:sldId id="293" r:id="rId143"/>
    <p:sldId id="316" r:id="rId144"/>
    <p:sldId id="317" r:id="rId145"/>
    <p:sldId id="318" r:id="rId146"/>
    <p:sldId id="319" r:id="rId147"/>
    <p:sldId id="320" r:id="rId148"/>
    <p:sldId id="321" r:id="rId149"/>
    <p:sldId id="322" r:id="rId150"/>
    <p:sldId id="337" r:id="rId151"/>
    <p:sldId id="338" r:id="rId152"/>
    <p:sldId id="323" r:id="rId153"/>
    <p:sldId id="313" r:id="rId154"/>
    <p:sldId id="314" r:id="rId155"/>
    <p:sldId id="261" r:id="rId156"/>
    <p:sldId id="282" r:id="rId157"/>
    <p:sldId id="283" r:id="rId158"/>
    <p:sldId id="284" r:id="rId159"/>
    <p:sldId id="285" r:id="rId160"/>
    <p:sldId id="286" r:id="rId161"/>
    <p:sldId id="287" r:id="rId162"/>
    <p:sldId id="288" r:id="rId163"/>
    <p:sldId id="264" r:id="rId164"/>
    <p:sldId id="265" r:id="rId165"/>
    <p:sldId id="266" r:id="rId166"/>
    <p:sldId id="267" r:id="rId167"/>
    <p:sldId id="296" r:id="rId168"/>
    <p:sldId id="297" r:id="rId16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9900"/>
    <a:srgbClr val="FF0066"/>
    <a:srgbClr val="006600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728" autoAdjust="0"/>
  </p:normalViewPr>
  <p:slideViewPr>
    <p:cSldViewPr>
      <p:cViewPr varScale="1">
        <p:scale>
          <a:sx n="94" d="100"/>
          <a:sy n="94" d="100"/>
        </p:scale>
        <p:origin x="102" y="7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91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536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83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432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00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060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9364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037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504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36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060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1952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3904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6696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356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7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2820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145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296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3866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7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61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942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0417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443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326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8569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733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409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2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875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118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890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398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9919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100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512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4564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162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0986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715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5219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5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1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5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15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4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22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92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4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63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99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9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8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68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5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2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02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66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07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519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595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8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2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69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190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982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42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75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814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377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54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86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5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47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72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28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073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7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6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595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44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10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26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94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47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86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33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5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30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5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214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55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2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0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0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370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20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29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62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734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817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7047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62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701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359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349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634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883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63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280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9899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8214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3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701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68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244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578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9429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1477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32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39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4305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71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9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ru/9/9d/Robert_Floyd.jp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512274.512284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hyperlink" Target="//upload.wikimedia.org/wikipedia/ru/9/9d/Robert_Floyd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dl.acm.org/doi/10.1145/355588.36510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568323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лгоритмы сортировки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en-US" dirty="0" smtClean="0"/>
              <a:t>13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/>
              <a:t>Сортировка – это упорядочение набора данных вида </a:t>
            </a:r>
            <a:r>
              <a:rPr lang="ru-RU" sz="2800" dirty="0"/>
              <a:t>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  <a:endParaRPr lang="ru-RU" sz="2800" dirty="0" smtClean="0"/>
          </a:p>
          <a:p>
            <a:pPr lvl="1"/>
            <a:r>
              <a:rPr lang="ru-RU" sz="2400" dirty="0" smtClean="0"/>
              <a:t>массив, список, база данных и т.п.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Сколько данных </a:t>
            </a:r>
            <a:r>
              <a:rPr lang="ru-RU" dirty="0">
                <a:solidFill>
                  <a:schemeClr val="bg1"/>
                </a:solidFill>
              </a:rPr>
              <a:t>х</a:t>
            </a:r>
            <a:r>
              <a:rPr lang="ru-RU" dirty="0" smtClean="0">
                <a:solidFill>
                  <a:schemeClr val="bg1"/>
                </a:solidFill>
              </a:rPr>
              <a:t>ранит в памяти с произвольным доступом?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весь сортируемый набор данных </a:t>
            </a:r>
            <a:r>
              <a:rPr lang="ru-RU" dirty="0" smtClean="0">
                <a:solidFill>
                  <a:schemeClr val="bg1"/>
                </a:solidFill>
              </a:rPr>
              <a:t>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внутренняя сортировка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только часть сортируемого набора данных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внешняя сортировка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неустойчивая сортировка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да --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ru-RU" dirty="0" smtClean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нет </a:t>
            </a:r>
            <a:r>
              <a:rPr lang="ru-RU" dirty="0">
                <a:solidFill>
                  <a:schemeClr val="bg1"/>
                </a:solidFill>
              </a:rPr>
              <a:t>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неустойчивая сортировка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Сохраняет порядок элементов с одинаковыми ключами?</a:t>
            </a:r>
          </a:p>
          <a:p>
            <a:pPr lvl="1"/>
            <a:r>
              <a:rPr lang="ru-RU" dirty="0" smtClean="0"/>
              <a:t>да --</a:t>
            </a:r>
            <a:r>
              <a:rPr lang="en-US" dirty="0" smtClean="0"/>
              <a:t>&gt; </a:t>
            </a:r>
            <a:r>
              <a:rPr lang="ru-RU" dirty="0" smtClean="0"/>
              <a:t>устойчивая сортировка</a:t>
            </a:r>
          </a:p>
          <a:p>
            <a:pPr lvl="1"/>
            <a:r>
              <a:rPr lang="ru-RU" dirty="0" smtClean="0"/>
              <a:t>нет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 smtClean="0"/>
              <a:t> неустойчивая сортировка</a:t>
            </a:r>
            <a:endParaRPr lang="ru-RU" dirty="0"/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const</a:t>
            </a:r>
            <a:r>
              <a:rPr lang="en-US" dirty="0" smtClean="0">
                <a:solidFill>
                  <a:schemeClr val="bg1"/>
                </a:solidFill>
              </a:rPr>
              <a:t>, log(N), N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4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алгоритмов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Сколько данных </a:t>
            </a:r>
            <a:r>
              <a:rPr lang="ru-RU" dirty="0"/>
              <a:t>х</a:t>
            </a:r>
            <a:r>
              <a:rPr lang="ru-RU" dirty="0" smtClean="0"/>
              <a:t>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</a:t>
            </a:r>
            <a:r>
              <a:rPr lang="ru-RU" dirty="0" smtClean="0"/>
              <a:t>--</a:t>
            </a:r>
            <a:r>
              <a:rPr lang="en-US" dirty="0" smtClean="0"/>
              <a:t>&gt; </a:t>
            </a:r>
            <a:r>
              <a:rPr lang="ru-RU" dirty="0" smtClean="0"/>
              <a:t>внутренняя сортировка</a:t>
            </a:r>
            <a:endParaRPr lang="en-US" dirty="0" smtClean="0"/>
          </a:p>
          <a:p>
            <a:pPr lvl="1"/>
            <a:r>
              <a:rPr lang="ru-RU" dirty="0" smtClean="0"/>
              <a:t>только часть сортируемого набора данных --</a:t>
            </a:r>
            <a:r>
              <a:rPr lang="en-US" dirty="0" smtClean="0"/>
              <a:t>&gt; </a:t>
            </a:r>
            <a:r>
              <a:rPr lang="ru-RU" dirty="0" smtClean="0"/>
              <a:t>внешняя сортировка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Сохраняет порядок элементов с одинаковыми ключами?</a:t>
            </a:r>
          </a:p>
          <a:p>
            <a:pPr lvl="1"/>
            <a:r>
              <a:rPr lang="ru-RU" dirty="0" smtClean="0"/>
              <a:t>да --</a:t>
            </a:r>
            <a:r>
              <a:rPr lang="en-US" dirty="0" smtClean="0"/>
              <a:t>&gt; </a:t>
            </a:r>
            <a:r>
              <a:rPr lang="ru-RU" dirty="0" smtClean="0"/>
              <a:t>устойчивая сортировка</a:t>
            </a:r>
          </a:p>
          <a:p>
            <a:pPr lvl="1"/>
            <a:r>
              <a:rPr lang="ru-RU" dirty="0" smtClean="0"/>
              <a:t>нет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 smtClean="0"/>
              <a:t> неустойчивая сортировка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, log(N), N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Для </a:t>
            </a:r>
            <a:r>
              <a:rPr lang="ru-RU" sz="2800" dirty="0">
                <a:solidFill>
                  <a:schemeClr val="bg1"/>
                </a:solidFill>
              </a:rPr>
              <a:t>сортировки </a:t>
            </a:r>
            <a:r>
              <a:rPr lang="ru-RU" sz="2800" dirty="0" smtClean="0">
                <a:solidFill>
                  <a:schemeClr val="bg1"/>
                </a:solidFill>
              </a:rPr>
              <a:t>массива размера </a:t>
            </a:r>
            <a:r>
              <a:rPr lang="en-US" sz="2800" dirty="0" smtClean="0">
                <a:solidFill>
                  <a:schemeClr val="bg1"/>
                </a:solidFill>
              </a:rPr>
              <a:t>N</a:t>
            </a:r>
            <a:r>
              <a:rPr lang="ru-RU" sz="2800" dirty="0" smtClean="0">
                <a:solidFill>
                  <a:schemeClr val="bg1"/>
                </a:solidFill>
              </a:rPr>
              <a:t>, содержащего N различных ключей, необходимо О(N ∙ log</a:t>
            </a:r>
            <a:r>
              <a:rPr lang="ru-RU" sz="2800" baseline="-25000" dirty="0" smtClean="0">
                <a:solidFill>
                  <a:schemeClr val="bg1"/>
                </a:solidFill>
              </a:rPr>
              <a:t>2</a:t>
            </a:r>
            <a:r>
              <a:rPr lang="en-US" sz="2800" dirty="0" smtClean="0">
                <a:solidFill>
                  <a:schemeClr val="bg1"/>
                </a:solidFill>
              </a:rPr>
              <a:t>(</a:t>
            </a:r>
            <a:r>
              <a:rPr lang="ru-RU" sz="2800" dirty="0" smtClean="0">
                <a:solidFill>
                  <a:schemeClr val="bg1"/>
                </a:solidFill>
              </a:rPr>
              <a:t>N</a:t>
            </a:r>
            <a:r>
              <a:rPr lang="en-US" sz="2800" dirty="0" smtClean="0">
                <a:solidFill>
                  <a:schemeClr val="bg1"/>
                </a:solidFill>
              </a:rPr>
              <a:t>)</a:t>
            </a:r>
            <a:r>
              <a:rPr lang="ru-RU" sz="2800" dirty="0" smtClean="0">
                <a:solidFill>
                  <a:schemeClr val="bg1"/>
                </a:solidFill>
              </a:rPr>
              <a:t>) </a:t>
            </a:r>
            <a:r>
              <a:rPr lang="ru-RU" sz="2800" dirty="0" smtClean="0">
                <a:solidFill>
                  <a:schemeClr val="bg1"/>
                </a:solidFill>
              </a:rPr>
              <a:t>сравнений </a:t>
            </a:r>
            <a:r>
              <a:rPr lang="ru-RU" sz="2800" dirty="0" smtClean="0">
                <a:solidFill>
                  <a:schemeClr val="bg1"/>
                </a:solidFill>
              </a:rPr>
              <a:t>при N </a:t>
            </a:r>
            <a:r>
              <a:rPr lang="en-US" sz="2800" dirty="0">
                <a:solidFill>
                  <a:schemeClr val="bg1"/>
                </a:solidFill>
              </a:rPr>
              <a:t>--&gt; </a:t>
            </a:r>
            <a:r>
              <a:rPr lang="en-US" sz="2800" dirty="0" smtClean="0">
                <a:solidFill>
                  <a:schemeClr val="bg1"/>
                </a:solidFill>
                <a:sym typeface="Symbol" panose="05050102010706020507" pitchFamily="18" charset="2"/>
              </a:rPr>
              <a:t>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Обоснование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Обоснование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06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(N!) </a:t>
            </a:r>
            <a:r>
              <a:rPr lang="ru-RU" sz="2400" dirty="0" smtClean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1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/>
              <a:t>Для нахождения перестановки, сортирующей массив,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выполнить не менее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(N!) </a:t>
            </a:r>
            <a:r>
              <a:rPr lang="ru-RU" sz="2400" dirty="0" smtClean="0"/>
              <a:t>сравнений</a:t>
            </a:r>
            <a:endParaRPr lang="ru-RU" sz="2400" dirty="0" smtClean="0"/>
          </a:p>
          <a:p>
            <a:pPr lvl="2"/>
            <a:r>
              <a:rPr lang="ru-RU" sz="2000" dirty="0" smtClean="0">
                <a:solidFill>
                  <a:schemeClr val="bg1"/>
                </a:solidFill>
              </a:rPr>
              <a:t>В противном случае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найдутся два расположения ключей в массиве, для которых </a:t>
            </a:r>
            <a:r>
              <a:rPr lang="ru-RU" sz="2000" dirty="0" smtClean="0">
                <a:solidFill>
                  <a:schemeClr val="bg1"/>
                </a:solidFill>
              </a:rPr>
              <a:t>будет найдена одна и та же перестановка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68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Нижняя граница числа </a:t>
            </a:r>
            <a:r>
              <a:rPr lang="ru-RU" dirty="0" smtClean="0"/>
              <a:t>действий </a:t>
            </a:r>
            <a:r>
              <a:rPr lang="ru-RU" dirty="0" smtClean="0"/>
              <a:t>в </a:t>
            </a:r>
            <a:r>
              <a:rPr lang="ru-RU" dirty="0" smtClean="0"/>
              <a:t>сортировке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</a:t>
            </a:r>
            <a:r>
              <a:rPr lang="ru-RU" sz="2800" dirty="0"/>
              <a:t>сортировки </a:t>
            </a:r>
            <a:r>
              <a:rPr lang="ru-RU" sz="2800" dirty="0" smtClean="0"/>
              <a:t>массива размера </a:t>
            </a:r>
            <a:r>
              <a:rPr lang="en-US" sz="2800" dirty="0" smtClean="0"/>
              <a:t>N</a:t>
            </a:r>
            <a:r>
              <a:rPr lang="ru-RU" sz="2800" dirty="0" smtClean="0"/>
              <a:t>, содержащего N различных ключей, необходимо О(N ∙ log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(</a:t>
            </a:r>
            <a:r>
              <a:rPr lang="ru-RU" sz="2800" dirty="0" smtClean="0"/>
              <a:t>N</a:t>
            </a:r>
            <a:r>
              <a:rPr lang="en-US" sz="2800" dirty="0" smtClean="0"/>
              <a:t>)</a:t>
            </a:r>
            <a:r>
              <a:rPr lang="ru-RU" sz="2800" dirty="0" smtClean="0"/>
              <a:t>) </a:t>
            </a:r>
            <a:r>
              <a:rPr lang="ru-RU" sz="2800" dirty="0" smtClean="0"/>
              <a:t>сравнений </a:t>
            </a:r>
            <a:r>
              <a:rPr lang="ru-RU" sz="2800" dirty="0" smtClean="0"/>
              <a:t>при N </a:t>
            </a:r>
            <a:r>
              <a:rPr lang="en-US" sz="2800" dirty="0"/>
              <a:t>--&gt; </a:t>
            </a:r>
            <a:r>
              <a:rPr lang="en-US" sz="2800" dirty="0" smtClean="0">
                <a:sym typeface="Symbol" panose="05050102010706020507" pitchFamily="18" charset="2"/>
              </a:rPr>
              <a:t>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Обоснование</a:t>
            </a:r>
            <a:endParaRPr lang="en-US" sz="2800" dirty="0" smtClean="0"/>
          </a:p>
          <a:p>
            <a:pPr lvl="1"/>
            <a:r>
              <a:rPr lang="ru-RU" sz="2400" dirty="0" smtClean="0"/>
              <a:t>Для нахождения перестановки, сортирующей массив,</a:t>
            </a:r>
            <a:r>
              <a:rPr lang="en-US" sz="2400" dirty="0" smtClean="0"/>
              <a:t> </a:t>
            </a:r>
            <a:r>
              <a:rPr lang="ru-RU" sz="2400" dirty="0" smtClean="0"/>
              <a:t>требуется выполнить не менее 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(N!) </a:t>
            </a:r>
            <a:r>
              <a:rPr lang="ru-RU" sz="2400" dirty="0" smtClean="0"/>
              <a:t>сравнений</a:t>
            </a:r>
            <a:endParaRPr lang="ru-RU" sz="2400" dirty="0" smtClean="0"/>
          </a:p>
          <a:p>
            <a:pPr lvl="2"/>
            <a:r>
              <a:rPr lang="ru-RU" sz="2000" dirty="0" smtClean="0"/>
              <a:t>В противном случае</a:t>
            </a:r>
            <a:r>
              <a:rPr lang="ru-RU" sz="2000" dirty="0"/>
              <a:t> </a:t>
            </a:r>
            <a:r>
              <a:rPr lang="ru-RU" sz="2000" dirty="0" smtClean="0"/>
              <a:t>найдутся два расположения ключей в массиве, для которых </a:t>
            </a:r>
            <a:r>
              <a:rPr lang="ru-RU" sz="2000" dirty="0" smtClean="0"/>
              <a:t>будет найдена одна и та же перестановка</a:t>
            </a:r>
            <a:endParaRPr lang="ru-RU" sz="20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831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Дерево сравнений алгоритма сортировки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65970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 smtClean="0">
                          <a:effectLst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 smtClean="0">
                          <a:effectLst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201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/>
              <a:t>Сортировка – это упорядочение набора данных вида </a:t>
            </a:r>
            <a:r>
              <a:rPr lang="ru-RU" sz="2800" dirty="0"/>
              <a:t>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  <a:endParaRPr lang="ru-RU" sz="2800" dirty="0" smtClean="0"/>
          </a:p>
          <a:p>
            <a:pPr lvl="1"/>
            <a:r>
              <a:rPr lang="ru-RU" sz="2400" dirty="0" smtClean="0"/>
              <a:t>массив, список, база данных и т.п.</a:t>
            </a:r>
          </a:p>
          <a:p>
            <a:endParaRPr lang="ru-RU" sz="2800" dirty="0" smtClean="0"/>
          </a:p>
          <a:p>
            <a:r>
              <a:rPr lang="ru-RU" sz="2800" dirty="0" smtClean="0"/>
              <a:t>Найти </a:t>
            </a:r>
            <a:r>
              <a:rPr lang="ru-RU" sz="2800" dirty="0" smtClean="0"/>
              <a:t>такую перестановку </a:t>
            </a:r>
            <a:r>
              <a:rPr lang="en-US" sz="2800" dirty="0" smtClean="0"/>
              <a:t>{ p[0</a:t>
            </a:r>
            <a:r>
              <a:rPr lang="en-US" sz="2800" dirty="0" smtClean="0"/>
              <a:t>], p[1], </a:t>
            </a:r>
            <a:r>
              <a:rPr lang="en-US" sz="2800" dirty="0"/>
              <a:t>…, </a:t>
            </a:r>
            <a:r>
              <a:rPr lang="en-US" sz="2800" dirty="0" smtClean="0"/>
              <a:t>p[N-1</a:t>
            </a:r>
            <a:r>
              <a:rPr lang="en-US" sz="2800" dirty="0" smtClean="0"/>
              <a:t>]</a:t>
            </a:r>
            <a:r>
              <a:rPr lang="ru-RU" sz="2800" dirty="0" smtClean="0"/>
              <a:t> </a:t>
            </a:r>
            <a:r>
              <a:rPr lang="en-US" sz="2800" dirty="0" smtClean="0"/>
              <a:t>} = {0, </a:t>
            </a:r>
            <a:r>
              <a:rPr lang="ru-RU" sz="2800" dirty="0" smtClean="0"/>
              <a:t>1, </a:t>
            </a:r>
            <a:r>
              <a:rPr lang="en-US" sz="2800" dirty="0" smtClean="0"/>
              <a:t>…, N-1}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ru-RU" sz="2800" dirty="0" smtClean="0"/>
              <a:t>что</a:t>
            </a:r>
          </a:p>
          <a:p>
            <a:pPr marL="0" indent="0" algn="ctr">
              <a:buNone/>
            </a:pPr>
            <a:r>
              <a:rPr lang="ru-RU" sz="2800" dirty="0" err="1" smtClean="0"/>
              <a:t>ключ</a:t>
            </a:r>
            <a:r>
              <a:rPr lang="ru-RU" sz="2800" baseline="-25000" dirty="0" err="1" smtClean="0"/>
              <a:t>p</a:t>
            </a:r>
            <a:r>
              <a:rPr lang="en-US" sz="2800" baseline="-25000" dirty="0" smtClean="0"/>
              <a:t>[0</a:t>
            </a:r>
            <a:r>
              <a:rPr lang="en-US" sz="2800" baseline="-25000" dirty="0" smtClean="0"/>
              <a:t>]</a:t>
            </a:r>
            <a:r>
              <a:rPr lang="ru-RU" sz="2800" dirty="0" smtClean="0"/>
              <a:t> </a:t>
            </a:r>
            <a:r>
              <a:rPr lang="ru-RU" sz="2800" dirty="0"/>
              <a:t>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 smtClean="0"/>
              <a:t>[</a:t>
            </a:r>
            <a:r>
              <a:rPr lang="ru-RU" sz="2800" baseline="-25000" dirty="0" smtClean="0"/>
              <a:t>1</a:t>
            </a:r>
            <a:r>
              <a:rPr lang="en-US" sz="2800" baseline="-25000" dirty="0" smtClean="0"/>
              <a:t>]</a:t>
            </a:r>
            <a:r>
              <a:rPr lang="ru-RU" sz="2800" dirty="0" smtClean="0"/>
              <a:t> </a:t>
            </a:r>
            <a:r>
              <a:rPr lang="ru-RU" sz="2800" dirty="0"/>
              <a:t>&lt;</a:t>
            </a:r>
            <a:r>
              <a:rPr lang="en-US" sz="2800" dirty="0"/>
              <a:t>=</a:t>
            </a:r>
            <a:r>
              <a:rPr lang="ru-RU" sz="2800" dirty="0"/>
              <a:t> ...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 smtClean="0"/>
              <a:t>ключ</a:t>
            </a:r>
            <a:r>
              <a:rPr lang="ru-RU" sz="2800" baseline="-25000" dirty="0" err="1" smtClean="0"/>
              <a:t>p</a:t>
            </a:r>
            <a:r>
              <a:rPr lang="en-US" sz="2800" baseline="-25000" dirty="0" smtClean="0"/>
              <a:t>[</a:t>
            </a:r>
            <a:r>
              <a:rPr lang="ru-RU" sz="2800" baseline="-25000" dirty="0" smtClean="0"/>
              <a:t>N</a:t>
            </a:r>
            <a:r>
              <a:rPr lang="en-US" sz="2800" baseline="-25000" dirty="0" smtClean="0"/>
              <a:t>-1</a:t>
            </a:r>
            <a:r>
              <a:rPr lang="en-US" sz="2800" baseline="-25000" dirty="0" smtClean="0"/>
              <a:t>]</a:t>
            </a:r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07616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57049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54887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smtClean="0"/>
              <a:t>сравнений алгоритма </a:t>
            </a:r>
            <a:r>
              <a:rPr lang="ru-RU" dirty="0"/>
              <a:t>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54887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/>
                <a:gridCol w="2248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  <a:gridCol w="281332"/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7213600" y="2550160"/>
            <a:ext cx="325120" cy="538480"/>
          </a:xfrm>
          <a:custGeom>
            <a:avLst/>
            <a:gdLst>
              <a:gd name="connsiteX0" fmla="*/ 0 w 325120"/>
              <a:gd name="connsiteY0" fmla="*/ 538480 h 538480"/>
              <a:gd name="connsiteX1" fmla="*/ 81280 w 325120"/>
              <a:gd name="connsiteY1" fmla="*/ 121920 h 538480"/>
              <a:gd name="connsiteX2" fmla="*/ 325120 w 325120"/>
              <a:gd name="connsiteY2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538480">
                <a:moveTo>
                  <a:pt x="0" y="538480"/>
                </a:moveTo>
                <a:cubicBezTo>
                  <a:pt x="13546" y="375073"/>
                  <a:pt x="27093" y="211667"/>
                  <a:pt x="81280" y="121920"/>
                </a:cubicBezTo>
                <a:cubicBezTo>
                  <a:pt x="135467" y="32173"/>
                  <a:pt x="230293" y="16086"/>
                  <a:pt x="3251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995920" y="2174240"/>
            <a:ext cx="345440" cy="355600"/>
          </a:xfrm>
          <a:custGeom>
            <a:avLst/>
            <a:gdLst>
              <a:gd name="connsiteX0" fmla="*/ 0 w 345440"/>
              <a:gd name="connsiteY0" fmla="*/ 355600 h 355600"/>
              <a:gd name="connsiteX1" fmla="*/ 101600 w 345440"/>
              <a:gd name="connsiteY1" fmla="*/ 152400 h 355600"/>
              <a:gd name="connsiteX2" fmla="*/ 345440 w 345440"/>
              <a:gd name="connsiteY2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355600">
                <a:moveTo>
                  <a:pt x="0" y="355600"/>
                </a:moveTo>
                <a:cubicBezTo>
                  <a:pt x="22013" y="283633"/>
                  <a:pt x="44027" y="211667"/>
                  <a:pt x="101600" y="152400"/>
                </a:cubicBezTo>
                <a:cubicBezTo>
                  <a:pt x="159173" y="93133"/>
                  <a:pt x="252306" y="46566"/>
                  <a:pt x="345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8006080" y="2540000"/>
            <a:ext cx="375920" cy="208730"/>
          </a:xfrm>
          <a:custGeom>
            <a:avLst/>
            <a:gdLst>
              <a:gd name="connsiteX0" fmla="*/ 0 w 375920"/>
              <a:gd name="connsiteY0" fmla="*/ 0 h 208730"/>
              <a:gd name="connsiteX1" fmla="*/ 162560 w 375920"/>
              <a:gd name="connsiteY1" fmla="*/ 182880 h 208730"/>
              <a:gd name="connsiteX2" fmla="*/ 375920 w 375920"/>
              <a:gd name="connsiteY2" fmla="*/ 203200 h 20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208730">
                <a:moveTo>
                  <a:pt x="0" y="0"/>
                </a:moveTo>
                <a:cubicBezTo>
                  <a:pt x="49953" y="74506"/>
                  <a:pt x="99907" y="149013"/>
                  <a:pt x="162560" y="182880"/>
                </a:cubicBezTo>
                <a:cubicBezTo>
                  <a:pt x="225213" y="216747"/>
                  <a:pt x="300566" y="209973"/>
                  <a:pt x="375920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8839200" y="2722880"/>
            <a:ext cx="365760" cy="0"/>
          </a:xfrm>
          <a:custGeom>
            <a:avLst/>
            <a:gdLst>
              <a:gd name="connsiteX0" fmla="*/ 0 w 365760"/>
              <a:gd name="connsiteY0" fmla="*/ 0 h 0"/>
              <a:gd name="connsiteX1" fmla="*/ 36576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723120" y="2712720"/>
            <a:ext cx="314960" cy="213360"/>
          </a:xfrm>
          <a:custGeom>
            <a:avLst/>
            <a:gdLst>
              <a:gd name="connsiteX0" fmla="*/ 0 w 314960"/>
              <a:gd name="connsiteY0" fmla="*/ 0 h 213360"/>
              <a:gd name="connsiteX1" fmla="*/ 121920 w 314960"/>
              <a:gd name="connsiteY1" fmla="*/ 101600 h 213360"/>
              <a:gd name="connsiteX2" fmla="*/ 314960 w 314960"/>
              <a:gd name="connsiteY2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213360">
                <a:moveTo>
                  <a:pt x="0" y="0"/>
                </a:moveTo>
                <a:cubicBezTo>
                  <a:pt x="34713" y="33020"/>
                  <a:pt x="69427" y="66040"/>
                  <a:pt x="121920" y="101600"/>
                </a:cubicBezTo>
                <a:cubicBezTo>
                  <a:pt x="174413" y="137160"/>
                  <a:pt x="244686" y="175260"/>
                  <a:pt x="314960" y="213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13600" y="3149600"/>
            <a:ext cx="314960" cy="497840"/>
          </a:xfrm>
          <a:custGeom>
            <a:avLst/>
            <a:gdLst>
              <a:gd name="connsiteX0" fmla="*/ 0 w 314960"/>
              <a:gd name="connsiteY0" fmla="*/ 0 h 497840"/>
              <a:gd name="connsiteX1" fmla="*/ 81280 w 314960"/>
              <a:gd name="connsiteY1" fmla="*/ 375920 h 497840"/>
              <a:gd name="connsiteX2" fmla="*/ 314960 w 314960"/>
              <a:gd name="connsiteY2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497840">
                <a:moveTo>
                  <a:pt x="0" y="0"/>
                </a:moveTo>
                <a:cubicBezTo>
                  <a:pt x="14393" y="146473"/>
                  <a:pt x="28787" y="292947"/>
                  <a:pt x="81280" y="375920"/>
                </a:cubicBezTo>
                <a:cubicBezTo>
                  <a:pt x="133773" y="458893"/>
                  <a:pt x="224366" y="478366"/>
                  <a:pt x="314960" y="497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Freeform 18"/>
          <p:cNvSpPr/>
          <p:nvPr/>
        </p:nvSpPr>
        <p:spPr>
          <a:xfrm>
            <a:off x="9702800" y="381000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 19"/>
          <p:cNvSpPr/>
          <p:nvPr/>
        </p:nvSpPr>
        <p:spPr>
          <a:xfrm>
            <a:off x="10556240" y="3840480"/>
            <a:ext cx="325120" cy="182880"/>
          </a:xfrm>
          <a:custGeom>
            <a:avLst/>
            <a:gdLst>
              <a:gd name="connsiteX0" fmla="*/ 0 w 325120"/>
              <a:gd name="connsiteY0" fmla="*/ 0 h 182880"/>
              <a:gd name="connsiteX1" fmla="*/ 81280 w 325120"/>
              <a:gd name="connsiteY1" fmla="*/ 142240 h 182880"/>
              <a:gd name="connsiteX2" fmla="*/ 325120 w 325120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182880">
                <a:moveTo>
                  <a:pt x="0" y="0"/>
                </a:moveTo>
                <a:cubicBezTo>
                  <a:pt x="13546" y="55880"/>
                  <a:pt x="27093" y="111760"/>
                  <a:pt x="81280" y="142240"/>
                </a:cubicBezTo>
                <a:cubicBezTo>
                  <a:pt x="135467" y="172720"/>
                  <a:pt x="230293" y="177800"/>
                  <a:pt x="32512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 20"/>
          <p:cNvSpPr/>
          <p:nvPr/>
        </p:nvSpPr>
        <p:spPr>
          <a:xfrm>
            <a:off x="9723120" y="2540000"/>
            <a:ext cx="132080" cy="152400"/>
          </a:xfrm>
          <a:custGeom>
            <a:avLst/>
            <a:gdLst>
              <a:gd name="connsiteX0" fmla="*/ 0 w 132080"/>
              <a:gd name="connsiteY0" fmla="*/ 152400 h 152400"/>
              <a:gd name="connsiteX1" fmla="*/ 132080 w 132080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080" h="152400">
                <a:moveTo>
                  <a:pt x="0" y="152400"/>
                </a:moveTo>
                <a:lnTo>
                  <a:pt x="1320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21"/>
          <p:cNvSpPr/>
          <p:nvPr/>
        </p:nvSpPr>
        <p:spPr>
          <a:xfrm>
            <a:off x="10546080" y="3647440"/>
            <a:ext cx="162560" cy="172720"/>
          </a:xfrm>
          <a:custGeom>
            <a:avLst/>
            <a:gdLst>
              <a:gd name="connsiteX0" fmla="*/ 0 w 162560"/>
              <a:gd name="connsiteY0" fmla="*/ 172720 h 172720"/>
              <a:gd name="connsiteX1" fmla="*/ 162560 w 162560"/>
              <a:gd name="connsiteY1" fmla="*/ 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" h="172720">
                <a:moveTo>
                  <a:pt x="0" y="172720"/>
                </a:moveTo>
                <a:lnTo>
                  <a:pt x="1625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Freeform 22"/>
          <p:cNvSpPr/>
          <p:nvPr/>
        </p:nvSpPr>
        <p:spPr>
          <a:xfrm>
            <a:off x="8026400" y="364744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reeform 23"/>
          <p:cNvSpPr/>
          <p:nvPr/>
        </p:nvSpPr>
        <p:spPr>
          <a:xfrm>
            <a:off x="8839200" y="3667760"/>
            <a:ext cx="386080" cy="204153"/>
          </a:xfrm>
          <a:custGeom>
            <a:avLst/>
            <a:gdLst>
              <a:gd name="connsiteX0" fmla="*/ 0 w 386080"/>
              <a:gd name="connsiteY0" fmla="*/ 0 h 204153"/>
              <a:gd name="connsiteX1" fmla="*/ 101600 w 386080"/>
              <a:gd name="connsiteY1" fmla="*/ 182880 h 204153"/>
              <a:gd name="connsiteX2" fmla="*/ 386080 w 386080"/>
              <a:gd name="connsiteY2" fmla="*/ 193040 h 2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" h="204153">
                <a:moveTo>
                  <a:pt x="0" y="0"/>
                </a:moveTo>
                <a:cubicBezTo>
                  <a:pt x="18626" y="75353"/>
                  <a:pt x="37253" y="150707"/>
                  <a:pt x="101600" y="182880"/>
                </a:cubicBezTo>
                <a:cubicBezTo>
                  <a:pt x="165947" y="215053"/>
                  <a:pt x="276013" y="204046"/>
                  <a:pt x="386080" y="193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17821" y="3271520"/>
            <a:ext cx="336339" cy="345440"/>
          </a:xfrm>
          <a:custGeom>
            <a:avLst/>
            <a:gdLst>
              <a:gd name="connsiteX0" fmla="*/ 1059 w 336339"/>
              <a:gd name="connsiteY0" fmla="*/ 345440 h 345440"/>
              <a:gd name="connsiteX1" fmla="*/ 51859 w 336339"/>
              <a:gd name="connsiteY1" fmla="*/ 91440 h 345440"/>
              <a:gd name="connsiteX2" fmla="*/ 336339 w 336339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39" h="345440">
                <a:moveTo>
                  <a:pt x="1059" y="345440"/>
                </a:moveTo>
                <a:cubicBezTo>
                  <a:pt x="-1481" y="247226"/>
                  <a:pt x="-4021" y="149013"/>
                  <a:pt x="51859" y="91440"/>
                </a:cubicBezTo>
                <a:cubicBezTo>
                  <a:pt x="107739" y="33867"/>
                  <a:pt x="222039" y="16933"/>
                  <a:pt x="3363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6" y="1988841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Оптимальное дерево сравнений для 3-х </a:t>
            </a:r>
            <a:r>
              <a:rPr lang="ru-RU" sz="3600" dirty="0" smtClean="0"/>
              <a:t>элементов</a:t>
            </a:r>
            <a:endParaRPr lang="ru-RU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1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 smtClean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3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latin typeface="+mj-lt"/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размера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 smtClean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высоты дерева сравнений</a:t>
            </a:r>
            <a:endParaRPr lang="ru-RU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В </a:t>
            </a:r>
            <a:r>
              <a:rPr lang="ru-RU" dirty="0">
                <a:latin typeface="+mj-lt"/>
                <a:cs typeface="Times New Roman" pitchFamily="18" charset="0"/>
              </a:rPr>
              <a:t>дереве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</a:t>
            </a:r>
            <a:r>
              <a:rPr lang="ru-RU" dirty="0" smtClean="0">
                <a:latin typeface="+mj-lt"/>
                <a:cs typeface="Times New Roman" pitchFamily="18" charset="0"/>
              </a:rPr>
              <a:t>листьев =</a:t>
            </a:r>
            <a:r>
              <a:rPr lang="en-US" dirty="0" smtClean="0">
                <a:latin typeface="+mj-lt"/>
                <a:cs typeface="Times New Roman" pitchFamily="18" charset="0"/>
              </a:rPr>
              <a:t>&gt; </a:t>
            </a:r>
            <a:r>
              <a:rPr lang="ru-RU" dirty="0" smtClean="0">
                <a:latin typeface="+mj-lt"/>
                <a:cs typeface="Times New Roman" pitchFamily="18" charset="0"/>
              </a:rPr>
              <a:t>высота </a:t>
            </a:r>
            <a:r>
              <a:rPr lang="ru-RU" dirty="0">
                <a:latin typeface="+mj-lt"/>
                <a:cs typeface="Times New Roman" pitchFamily="18" charset="0"/>
              </a:rPr>
              <a:t>дерева </a:t>
            </a:r>
            <a:r>
              <a:rPr lang="ru-RU" dirty="0" smtClean="0">
                <a:latin typeface="+mj-lt"/>
                <a:cs typeface="Times New Roman" pitchFamily="18" charset="0"/>
              </a:rPr>
              <a:t>сравнений </a:t>
            </a:r>
            <a:r>
              <a:rPr lang="ru-RU" dirty="0" smtClean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 smtClean="0">
                <a:latin typeface="+mj-lt"/>
                <a:cs typeface="Times New Roman" pitchFamily="18" charset="0"/>
              </a:rPr>
              <a:t>N</a:t>
            </a:r>
            <a:r>
              <a:rPr lang="ru-RU" dirty="0" smtClean="0">
                <a:latin typeface="+mj-lt"/>
                <a:cs typeface="Times New Roman" pitchFamily="18" charset="0"/>
              </a:rPr>
              <a:t>!)</a:t>
            </a:r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 smtClean="0">
                <a:latin typeface="+mj-lt"/>
                <a:cs typeface="Times New Roman" pitchFamily="18" charset="0"/>
              </a:rPr>
              <a:t>следует </a:t>
            </a:r>
            <a:r>
              <a:rPr lang="ru-RU" dirty="0">
                <a:latin typeface="+mj-lt"/>
                <a:cs typeface="Times New Roman" pitchFamily="18" charset="0"/>
              </a:rPr>
              <a:t>оценка снизу</a:t>
            </a:r>
            <a:endParaRPr lang="ru-RU" dirty="0">
              <a:latin typeface="+mj-lt"/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endParaRPr lang="ru-RU" dirty="0" smtClean="0">
              <a:cs typeface="Times New Roman" pitchFamily="18" charset="0"/>
            </a:endParaRPr>
          </a:p>
          <a:p>
            <a:r>
              <a:rPr lang="ru-RU" dirty="0" smtClean="0">
                <a:cs typeface="Times New Roman" pitchFamily="18" charset="0"/>
              </a:rPr>
              <a:t>Оцените снизу число </a:t>
            </a:r>
            <a:r>
              <a:rPr lang="ru-RU" dirty="0" smtClean="0">
                <a:cs typeface="Times New Roman" pitchFamily="18" charset="0"/>
              </a:rPr>
              <a:t>действий, необходимых для сортировки массива </a:t>
            </a:r>
            <a:r>
              <a:rPr lang="ru-RU" dirty="0" smtClean="0">
                <a:cs typeface="Times New Roman" pitchFamily="18" charset="0"/>
              </a:rPr>
              <a:t>размера 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ru-RU" dirty="0" smtClean="0">
                <a:cs typeface="Times New Roman" pitchFamily="18" charset="0"/>
              </a:rPr>
              <a:t>,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содержащего </a:t>
            </a:r>
            <a:r>
              <a:rPr lang="en-US" dirty="0" smtClean="0">
                <a:cs typeface="Times New Roman" pitchFamily="18" charset="0"/>
              </a:rPr>
              <a:t>M &lt;&lt; N </a:t>
            </a:r>
            <a:r>
              <a:rPr lang="ru-RU" dirty="0" smtClean="0">
                <a:cs typeface="Times New Roman" pitchFamily="18" charset="0"/>
              </a:rPr>
              <a:t>различных значений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ru-RU" dirty="0" smtClean="0">
                <a:cs typeface="Times New Roman" pitchFamily="18" charset="0"/>
              </a:rPr>
              <a:t>Почему </a:t>
            </a:r>
            <a:r>
              <a:rPr lang="en-US" dirty="0" smtClean="0">
                <a:cs typeface="Times New Roman" pitchFamily="18" charset="0"/>
              </a:rPr>
              <a:t>O(N)? </a:t>
            </a:r>
            <a:r>
              <a:rPr lang="ru-RU" dirty="0" smtClean="0">
                <a:cs typeface="Times New Roman" pitchFamily="18" charset="0"/>
              </a:rPr>
              <a:t>Приведите пример алгоритма</a:t>
            </a:r>
            <a:endParaRPr lang="ru-RU" dirty="0">
              <a:cs typeface="Times New Roman" pitchFamily="18" charset="0"/>
            </a:endParaRP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 smtClean="0">
                <a:solidFill>
                  <a:schemeClr val="bg1"/>
                </a:solidFill>
              </a:rPr>
              <a:t>Z3 </a:t>
            </a:r>
            <a:r>
              <a:rPr lang="ru-RU" dirty="0" smtClean="0">
                <a:solidFill>
                  <a:schemeClr val="bg1"/>
                </a:solidFill>
              </a:rPr>
              <a:t>и/или </a:t>
            </a:r>
            <a:r>
              <a:rPr lang="en-US" dirty="0" smtClean="0">
                <a:solidFill>
                  <a:schemeClr val="bg1"/>
                </a:solidFill>
              </a:rPr>
              <a:t>Z4 </a:t>
            </a:r>
            <a:r>
              <a:rPr lang="ru-RU" dirty="0" smtClean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коло 1945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подсчётом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каждого элемента подсчитаем число элементов</a:t>
            </a:r>
            <a:r>
              <a:rPr lang="ru-RU" dirty="0"/>
              <a:t>, которые меньше </a:t>
            </a:r>
            <a:r>
              <a:rPr lang="ru-RU" dirty="0" smtClean="0"/>
              <a:t>его</a:t>
            </a:r>
          </a:p>
          <a:p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число (+1) </a:t>
            </a:r>
            <a:r>
              <a:rPr lang="ru-RU" dirty="0" smtClean="0"/>
              <a:t>есть его позиция </a:t>
            </a:r>
            <a:r>
              <a:rPr lang="ru-RU" dirty="0"/>
              <a:t>элемента в отсортированной </a:t>
            </a:r>
            <a:r>
              <a:rPr lang="ru-RU" dirty="0" smtClean="0"/>
              <a:t>последовательности</a:t>
            </a:r>
          </a:p>
          <a:p>
            <a:pPr lvl="1"/>
            <a:r>
              <a:rPr lang="ru-RU" dirty="0" smtClean="0"/>
              <a:t>При </a:t>
            </a:r>
            <a:r>
              <a:rPr lang="ru-RU" dirty="0"/>
              <a:t>условии, что все элементы </a:t>
            </a:r>
            <a:r>
              <a:rPr lang="ru-RU" dirty="0" smtClean="0"/>
              <a:t>различны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Наивная реализация записывает отсортированные элементы в новый массив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 smtClean="0"/>
              <a:t>i </a:t>
            </a:r>
            <a:r>
              <a:rPr lang="ru-RU" dirty="0"/>
              <a:t>= 1;  </a:t>
            </a:r>
            <a:r>
              <a:rPr lang="en-US" dirty="0" smtClean="0"/>
              <a:t>//</a:t>
            </a:r>
            <a:r>
              <a:rPr lang="ru-RU" dirty="0"/>
              <a:t> номер </a:t>
            </a:r>
            <a:r>
              <a:rPr lang="en-US" dirty="0" smtClean="0"/>
              <a:t>1-</a:t>
            </a:r>
            <a:r>
              <a:rPr lang="ru-RU" dirty="0" smtClean="0"/>
              <a:t>го </a:t>
            </a:r>
            <a:r>
              <a:rPr lang="ru-RU" dirty="0"/>
              <a:t>элемента в несортированной части </a:t>
            </a:r>
            <a:r>
              <a:rPr lang="ru-RU" dirty="0" smtClean="0"/>
              <a:t>массива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&lt; </a:t>
            </a:r>
            <a:r>
              <a:rPr lang="ru-RU" dirty="0" smtClean="0"/>
              <a:t>N</a:t>
            </a:r>
            <a:br>
              <a:rPr lang="ru-RU" dirty="0" smtClean="0"/>
            </a:br>
            <a:r>
              <a:rPr lang="ru-RU" dirty="0" smtClean="0"/>
              <a:t>	r </a:t>
            </a:r>
            <a:r>
              <a:rPr lang="ru-RU" dirty="0"/>
              <a:t>= 1</a:t>
            </a:r>
            <a:r>
              <a:rPr lang="ru-RU" dirty="0" smtClean="0"/>
              <a:t>; // число </a:t>
            </a:r>
            <a:r>
              <a:rPr lang="ru-RU" dirty="0"/>
              <a:t>элементов в массиве, </a:t>
            </a:r>
            <a:r>
              <a:rPr lang="ru-RU" dirty="0" smtClean="0"/>
              <a:t>меньших </a:t>
            </a:r>
            <a:r>
              <a:rPr lang="en-US" dirty="0" smtClean="0"/>
              <a:t>A[i]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цикл </a:t>
            </a:r>
            <a:r>
              <a:rPr lang="ru-RU" dirty="0"/>
              <a:t>по j от 1 до N с шагом 1 </a:t>
            </a:r>
            <a:r>
              <a:rPr lang="ru-RU" dirty="0" smtClean="0"/>
              <a:t>выполнять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A[j</a:t>
            </a:r>
            <a:r>
              <a:rPr lang="ru-RU" dirty="0" smtClean="0"/>
              <a:t>]</a:t>
            </a:r>
            <a:br>
              <a:rPr lang="ru-RU" dirty="0" smtClean="0"/>
            </a:br>
            <a:r>
              <a:rPr lang="ru-RU" dirty="0" smtClean="0"/>
              <a:t>		то </a:t>
            </a:r>
            <a:r>
              <a:rPr lang="ru-RU" dirty="0"/>
              <a:t>r = r + 1</a:t>
            </a:r>
            <a:r>
              <a:rPr lang="ru-RU" dirty="0" smtClean="0"/>
              <a:t>;</a:t>
            </a:r>
            <a:br>
              <a:rPr lang="ru-RU" dirty="0" smtClean="0"/>
            </a:br>
            <a:r>
              <a:rPr lang="ru-RU" dirty="0" smtClean="0"/>
              <a:t>	конец цикла</a:t>
            </a:r>
            <a:br>
              <a:rPr lang="ru-RU" dirty="0" smtClean="0"/>
            </a:br>
            <a:r>
              <a:rPr lang="ru-RU" dirty="0" smtClean="0"/>
              <a:t>	если </a:t>
            </a:r>
            <a:r>
              <a:rPr lang="ru-RU" dirty="0"/>
              <a:t>r </a:t>
            </a:r>
            <a:r>
              <a:rPr lang="en-US" dirty="0" smtClean="0"/>
              <a:t>&gt;=</a:t>
            </a:r>
            <a:r>
              <a:rPr lang="ru-RU" dirty="0" smtClean="0"/>
              <a:t> i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i-й элемент стоит на своем месте,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то </a:t>
            </a:r>
            <a:r>
              <a:rPr lang="ru-RU" dirty="0"/>
              <a:t>i = i + </a:t>
            </a:r>
            <a:r>
              <a:rPr lang="ru-RU" dirty="0" smtClean="0"/>
              <a:t>1</a:t>
            </a:r>
            <a:r>
              <a:rPr lang="en-US" dirty="0" smtClean="0"/>
              <a:t>		</a:t>
            </a:r>
            <a:r>
              <a:rPr lang="ru-RU" dirty="0" smtClean="0"/>
              <a:t>// </a:t>
            </a:r>
            <a:r>
              <a:rPr lang="ru-RU" dirty="0"/>
              <a:t>увеличить сортированную часть на 1 </a:t>
            </a:r>
            <a:r>
              <a:rPr lang="ru-RU" dirty="0" smtClean="0"/>
              <a:t>элемент</a:t>
            </a:r>
            <a:br>
              <a:rPr lang="ru-RU" dirty="0" smtClean="0"/>
            </a:br>
            <a:r>
              <a:rPr lang="ru-RU" dirty="0" smtClean="0"/>
              <a:t>	иначе</a:t>
            </a:r>
            <a:br>
              <a:rPr lang="ru-RU" dirty="0" smtClean="0"/>
            </a:br>
            <a:r>
              <a:rPr lang="ru-RU" dirty="0" smtClean="0"/>
              <a:t>		// </a:t>
            </a:r>
            <a:r>
              <a:rPr lang="ru-RU" dirty="0"/>
              <a:t>вычислить позицию, куда нужно поставить i-й элемент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A[r]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A[i]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r </a:t>
            </a:r>
            <a:r>
              <a:rPr lang="ru-RU" dirty="0"/>
              <a:t>= </a:t>
            </a:r>
            <a:r>
              <a:rPr lang="ru-RU" dirty="0" smtClean="0"/>
              <a:t>r+1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   </a:t>
            </a:r>
            <a:r>
              <a:rPr lang="ru-RU" dirty="0"/>
              <a:t>	// поменять его местами с тем элементом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       </a:t>
            </a: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который находится </a:t>
            </a:r>
            <a:r>
              <a:rPr lang="ru-RU" dirty="0" smtClean="0"/>
              <a:t>в </a:t>
            </a:r>
            <a:r>
              <a:rPr lang="ru-RU" dirty="0"/>
              <a:t>этой </a:t>
            </a:r>
            <a:r>
              <a:rPr lang="ru-RU" dirty="0" smtClean="0"/>
              <a:t>позиции</a:t>
            </a:r>
            <a:br>
              <a:rPr lang="ru-RU" dirty="0" smtClean="0"/>
            </a:br>
            <a:r>
              <a:rPr lang="en-US" dirty="0" smtClean="0"/>
              <a:t>	</a:t>
            </a:r>
            <a:r>
              <a:rPr lang="ru-RU" dirty="0" smtClean="0"/>
              <a:t>	Обмен (</a:t>
            </a:r>
            <a:r>
              <a:rPr lang="en-US" dirty="0" smtClean="0"/>
              <a:t>A, </a:t>
            </a:r>
            <a:r>
              <a:rPr lang="ru-RU" dirty="0" smtClean="0"/>
              <a:t>r</a:t>
            </a:r>
            <a:r>
              <a:rPr lang="ru-RU" dirty="0"/>
              <a:t>, i)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конец</a:t>
            </a:r>
            <a:br>
              <a:rPr lang="ru-RU" dirty="0" smtClean="0"/>
            </a:br>
            <a:r>
              <a:rPr lang="ru-RU" dirty="0" smtClean="0"/>
              <a:t>конец пока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096000" y="5295901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6024563" y="5429251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4524376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5310188" y="4000501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6383339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7032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быстрой сортировки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564" y="1543894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 </a:t>
              </a:r>
              <a:r>
                <a:rPr lang="ru-RU" dirty="0">
                  <a:latin typeface="+mj-lt"/>
                  <a:cs typeface="Times New Roman" pitchFamily="18" charset="0"/>
                </a:rPr>
                <a:t>1     8                                   38          89          51          40          63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>
                  <a:latin typeface="+mj-lt"/>
                  <a:cs typeface="Times New Roman" pitchFamily="18" charset="0"/>
                </a:rPr>
                <a:t>		     15     1     8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40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15     8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 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63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1      8        15                                   38         40         51           63           89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7104112" y="3166642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</a:t>
            </a:r>
            <a:r>
              <a:rPr lang="ru-RU" dirty="0" smtClean="0"/>
              <a:t>перестановки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</a:t>
            </a:r>
            <a:r>
              <a:rPr lang="ru-RU" dirty="0" smtClean="0"/>
              <a:t>(</a:t>
            </a:r>
            <a:r>
              <a:rPr lang="ru-RU" dirty="0"/>
              <a:t>если i </a:t>
            </a:r>
            <a:r>
              <a:rPr lang="en-US" dirty="0" smtClean="0"/>
              <a:t>&gt;=</a:t>
            </a:r>
            <a:r>
              <a:rPr lang="ru-RU" dirty="0" smtClean="0"/>
              <a:t>  </a:t>
            </a:r>
            <a:r>
              <a:rPr lang="ru-RU" dirty="0"/>
              <a:t>j), либо пара ai  и  aj образует </a:t>
            </a:r>
            <a:r>
              <a:rPr lang="ru-RU" dirty="0" smtClean="0"/>
              <a:t>инверсию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</a:t>
            </a:r>
            <a:r>
              <a:rPr lang="ru-RU" dirty="0" smtClean="0"/>
              <a:t>части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Здесь происходят </a:t>
            </a:r>
            <a:r>
              <a:rPr lang="ru-RU" dirty="0"/>
              <a:t>упорядочивающие обмены с уменьшением числа инверсий в </a:t>
            </a:r>
            <a:r>
              <a:rPr lang="ru-RU" dirty="0" smtClean="0"/>
              <a:t>последовательности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Проверка того, что бегущие индексы не выходят за границы l...</a:t>
            </a:r>
            <a:r>
              <a:rPr lang="ru-RU" dirty="0" smtClean="0"/>
              <a:t>r не нужна</a:t>
            </a:r>
            <a:endParaRPr lang="ru-RU" dirty="0"/>
          </a:p>
          <a:p>
            <a:pPr lvl="1"/>
            <a:r>
              <a:rPr lang="ru-RU" dirty="0" smtClean="0"/>
              <a:t>На </a:t>
            </a:r>
            <a:r>
              <a:rPr lang="ru-RU" dirty="0"/>
              <a:t>первом проходе выход за границы </a:t>
            </a:r>
            <a:r>
              <a:rPr lang="ru-RU" dirty="0" smtClean="0"/>
              <a:t>невозможен</a:t>
            </a:r>
            <a:r>
              <a:rPr lang="ru-RU" dirty="0"/>
              <a:t>, так как в массиве есть сам элемент х и оба цикла остановятся на </a:t>
            </a:r>
            <a:r>
              <a:rPr lang="ru-RU" dirty="0" smtClean="0"/>
              <a:t>нем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</a:t>
            </a:r>
            <a:r>
              <a:rPr lang="ru-RU" dirty="0" smtClean="0"/>
              <a:t>проходах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Цикл оканчивается при 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Однако нам еще надо определить медиану.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Определенные границы левой части –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 – 1, </a:t>
            </a:r>
            <a:r>
              <a:rPr lang="ru-RU" sz="2400" dirty="0" smtClean="0">
                <a:latin typeface="Calibri" pitchFamily="34" charset="0"/>
              </a:rPr>
              <a:t>правой </a:t>
            </a:r>
            <a:r>
              <a:rPr lang="ru-RU" sz="2400" dirty="0">
                <a:latin typeface="Calibri" pitchFamily="34" charset="0"/>
              </a:rPr>
              <a:t>–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,  однако интервал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</a:rPr>
              <a:t>– 1 может быть </a:t>
            </a:r>
            <a:r>
              <a:rPr lang="ru-RU" sz="2400" dirty="0" smtClean="0">
                <a:latin typeface="Calibri" pitchFamily="34" charset="0"/>
              </a:rPr>
              <a:t>не вырожден </a:t>
            </a:r>
            <a:r>
              <a:rPr lang="ru-RU" sz="2400" dirty="0">
                <a:latin typeface="Calibri" pitchFamily="34" charset="0"/>
              </a:rPr>
              <a:t>и заполнен элементами х (почему?).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Эти элементы останутся на своих местах в </a:t>
            </a:r>
            <a:r>
              <a:rPr lang="ru-RU" sz="2400" dirty="0" smtClean="0">
                <a:latin typeface="Calibri" pitchFamily="34" charset="0"/>
              </a:rPr>
              <a:t>процессе сортировки </a:t>
            </a:r>
            <a:r>
              <a:rPr lang="ru-RU" sz="2400" dirty="0">
                <a:latin typeface="Calibri" pitchFamily="34" charset="0"/>
              </a:rPr>
              <a:t>(почему?), поэтому их можно </a:t>
            </a:r>
            <a:r>
              <a:rPr lang="ru-RU" sz="2400" dirty="0" smtClean="0">
                <a:latin typeface="Calibri" pitchFamily="34" charset="0"/>
              </a:rPr>
              <a:t>исключить из левой </a:t>
            </a:r>
            <a:r>
              <a:rPr lang="ru-RU" sz="2400" dirty="0">
                <a:latin typeface="Calibri" pitchFamily="34" charset="0"/>
              </a:rPr>
              <a:t>и правой частей.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,  </a:t>
            </a:r>
            <a:r>
              <a:rPr lang="ru-RU" sz="2400" dirty="0" smtClean="0">
                <a:latin typeface="Calibri" pitchFamily="34" charset="0"/>
              </a:rPr>
              <a:t>а  </a:t>
            </a:r>
            <a:r>
              <a:rPr lang="ru-RU" sz="2400" dirty="0">
                <a:latin typeface="Calibri" pitchFamily="34" charset="0"/>
              </a:rPr>
              <a:t>правой –  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a[m] </a:t>
            </a:r>
            <a:r>
              <a:rPr lang="ru-RU" dirty="0" smtClean="0"/>
              <a:t>произвольный </a:t>
            </a:r>
            <a:r>
              <a:rPr lang="ru-RU" dirty="0" smtClean="0">
                <a:solidFill>
                  <a:srgbClr val="FFC000"/>
                </a:solidFill>
              </a:rPr>
              <a:t>пилотируемый </a:t>
            </a:r>
            <a:r>
              <a:rPr lang="ru-RU" dirty="0" smtClean="0"/>
              <a:t>элемент</a:t>
            </a:r>
            <a:endParaRPr lang="en-US" dirty="0" smtClean="0"/>
          </a:p>
          <a:p>
            <a:r>
              <a:rPr lang="ru-RU" dirty="0" smtClean="0"/>
              <a:t>Разделим элементы массива относительно </a:t>
            </a:r>
            <a:r>
              <a:rPr lang="en-US" dirty="0" smtClean="0"/>
              <a:t>a[m] </a:t>
            </a:r>
            <a:r>
              <a:rPr lang="ru-RU" dirty="0" smtClean="0"/>
              <a:t>так, что все элементы слева от </a:t>
            </a:r>
            <a:r>
              <a:rPr lang="en-US" dirty="0" smtClean="0"/>
              <a:t>a[m] </a:t>
            </a:r>
            <a:r>
              <a:rPr lang="ru-RU" dirty="0" smtClean="0"/>
              <a:t>не </a:t>
            </a:r>
            <a:r>
              <a:rPr lang="ru-RU" dirty="0"/>
              <a:t>превосходят </a:t>
            </a:r>
            <a:r>
              <a:rPr lang="ru-RU" dirty="0" smtClean="0"/>
              <a:t>всех </a:t>
            </a:r>
            <a:r>
              <a:rPr lang="ru-RU" dirty="0"/>
              <a:t>элементов </a:t>
            </a:r>
            <a:r>
              <a:rPr lang="ru-RU" dirty="0" smtClean="0"/>
              <a:t>справа от </a:t>
            </a:r>
            <a:r>
              <a:rPr lang="en-US" dirty="0" smtClean="0"/>
              <a:t>a[m]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 smtClean="0"/>
              <a:t>Как это сделать? </a:t>
            </a:r>
            <a:endParaRPr lang="ru-RU" dirty="0"/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левую </a:t>
            </a:r>
            <a:r>
              <a:rPr lang="ru-RU" dirty="0"/>
              <a:t>часть, не затрагивая </a:t>
            </a:r>
            <a:r>
              <a:rPr lang="ru-RU" dirty="0" smtClean="0"/>
              <a:t>элементы </a:t>
            </a:r>
            <a:r>
              <a:rPr lang="ru-RU" dirty="0"/>
              <a:t>правой </a:t>
            </a:r>
            <a:r>
              <a:rPr lang="ru-RU" dirty="0" smtClean="0"/>
              <a:t>части</a:t>
            </a:r>
          </a:p>
          <a:p>
            <a:r>
              <a:rPr lang="ru-RU" dirty="0"/>
              <a:t>Отсортируем любым методом </a:t>
            </a:r>
            <a:r>
              <a:rPr lang="ru-RU" dirty="0" smtClean="0"/>
              <a:t>правую часть, </a:t>
            </a:r>
            <a:r>
              <a:rPr lang="ru-RU" dirty="0"/>
              <a:t>не </a:t>
            </a:r>
            <a:r>
              <a:rPr lang="ru-RU" dirty="0" smtClean="0"/>
              <a:t>затрагивая </a:t>
            </a:r>
            <a:r>
              <a:rPr lang="ru-RU" dirty="0"/>
              <a:t>элементы </a:t>
            </a:r>
            <a:r>
              <a:rPr lang="ru-RU" dirty="0" smtClean="0"/>
              <a:t>левой </a:t>
            </a:r>
            <a:r>
              <a:rPr lang="ru-RU" dirty="0"/>
              <a:t>части</a:t>
            </a:r>
          </a:p>
          <a:p>
            <a:r>
              <a:rPr lang="ru-RU" dirty="0" smtClean="0"/>
              <a:t>В результате упорядочится весь массив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разделением (макет)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r)</a:t>
            </a:r>
          </a:p>
          <a:p>
            <a:pPr marL="68580" indent="0">
              <a:buNone/>
            </a:pPr>
            <a:r>
              <a:rPr lang="ru-RU" sz="2400" dirty="0"/>
              <a:t>	выбрать пилотируемый элемент </a:t>
            </a:r>
            <a:r>
              <a:rPr lang="en-US" sz="2400" dirty="0"/>
              <a:t>m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разделить а</a:t>
            </a:r>
            <a:r>
              <a:rPr lang="en-US" sz="2400" dirty="0"/>
              <a:t>[</a:t>
            </a:r>
            <a:r>
              <a:rPr lang="ru-RU" sz="2400" dirty="0"/>
              <a:t>l</a:t>
            </a:r>
            <a:r>
              <a:rPr lang="en-US" sz="2400" dirty="0"/>
              <a:t>]</a:t>
            </a:r>
            <a:r>
              <a:rPr lang="ru-RU" sz="2400" dirty="0"/>
              <a:t>,…, а</a:t>
            </a:r>
            <a:r>
              <a:rPr lang="en-US" sz="2400" dirty="0"/>
              <a:t>[</a:t>
            </a:r>
            <a:r>
              <a:rPr lang="ru-RU" sz="2400" dirty="0"/>
              <a:t>r</a:t>
            </a:r>
            <a:r>
              <a:rPr lang="en-US" sz="2400" dirty="0"/>
              <a:t>] </a:t>
            </a:r>
            <a:r>
              <a:rPr lang="ru-RU" sz="2400" dirty="0"/>
              <a:t>относительно </a:t>
            </a:r>
            <a:r>
              <a:rPr lang="en-US" sz="2400" dirty="0"/>
              <a:t>a[m]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// 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иначе если m + 1 &lt; r  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>
                <a:solidFill>
                  <a:srgbClr val="FF0000"/>
                </a:solidFill>
              </a:rPr>
              <a:t>m + 1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конец если</a:t>
            </a:r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макета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Массив </a:t>
            </a:r>
            <a:r>
              <a:rPr lang="ru-RU" dirty="0"/>
              <a:t>упорядочивается "сам собой" по мере упорядочения его </a:t>
            </a:r>
            <a:r>
              <a:rPr lang="ru-RU" dirty="0" smtClean="0"/>
              <a:t>частей?!</a:t>
            </a:r>
          </a:p>
          <a:p>
            <a:pPr lvl="1"/>
            <a:r>
              <a:rPr lang="ru-RU" dirty="0" smtClean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 smtClean="0"/>
              <a:t>Объединение левой и правой части после их сортировки не требуется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Сортировка происходит на этапе разделения массива относительно пилотируемого элемента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классической версии алгоритма в качестве </a:t>
            </a:r>
            <a:r>
              <a:rPr lang="en-US" dirty="0"/>
              <a:t>m</a:t>
            </a:r>
            <a:r>
              <a:rPr lang="ru-RU" dirty="0" smtClean="0"/>
              <a:t> </a:t>
            </a:r>
            <a:r>
              <a:rPr lang="ru-RU" dirty="0"/>
              <a:t>выбирается произвольный элемент сортируемой </a:t>
            </a:r>
            <a:r>
              <a:rPr lang="ru-RU" dirty="0" smtClean="0"/>
              <a:t>последовательности</a:t>
            </a:r>
            <a:endParaRPr lang="en-US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ервый</a:t>
            </a:r>
            <a:r>
              <a:rPr lang="ru-RU" dirty="0"/>
              <a:t>, последний, расположенный в середине или иначе. 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Выбор </a:t>
            </a:r>
            <a:r>
              <a:rPr lang="en-US" dirty="0" smtClean="0"/>
              <a:t>m </a:t>
            </a:r>
            <a:r>
              <a:rPr lang="ru-RU" dirty="0" smtClean="0"/>
              <a:t>существенно влияет на число сравнений и пересылок – обсудим далее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 smtClean="0">
                <a:solidFill>
                  <a:schemeClr val="bg1"/>
                </a:solidFill>
              </a:rPr>
              <a:t>Z3 </a:t>
            </a:r>
            <a:r>
              <a:rPr lang="ru-RU" dirty="0" smtClean="0">
                <a:solidFill>
                  <a:schemeClr val="bg1"/>
                </a:solidFill>
              </a:rPr>
              <a:t>и/или </a:t>
            </a:r>
            <a:r>
              <a:rPr lang="en-US" dirty="0" smtClean="0">
                <a:solidFill>
                  <a:schemeClr val="bg1"/>
                </a:solidFill>
              </a:rPr>
              <a:t>Z4 </a:t>
            </a:r>
            <a:r>
              <a:rPr lang="ru-RU" dirty="0" smtClean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</a:t>
            </a:r>
            <a:r>
              <a:rPr lang="ru-RU" dirty="0" smtClean="0">
                <a:solidFill>
                  <a:schemeClr val="bg1"/>
                </a:solidFill>
              </a:rPr>
              <a:t>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Konrad </a:t>
            </a:r>
            <a:r>
              <a:rPr lang="en-US" sz="1400" dirty="0" err="1" smtClean="0"/>
              <a:t>Zuse</a:t>
            </a:r>
            <a:r>
              <a:rPr lang="ru-RU" sz="1400" dirty="0" smtClean="0"/>
              <a:t> Конрад </a:t>
            </a:r>
            <a:r>
              <a:rPr lang="ru-RU" sz="1400" dirty="0" err="1" smtClean="0"/>
              <a:t>Цузе</a:t>
            </a:r>
            <a:r>
              <a:rPr lang="ru-RU" sz="1400" dirty="0" smtClean="0"/>
              <a:t> 1910-1995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en.wikipedia.org/wiki/Konrad_Zuse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201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Разделение массива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x = a[m] – </a:t>
            </a:r>
            <a:r>
              <a:rPr lang="ru-RU" dirty="0" smtClean="0"/>
              <a:t>значение пилотируемого элемента</a:t>
            </a:r>
            <a:endParaRPr lang="en-US" dirty="0" smtClean="0"/>
          </a:p>
          <a:p>
            <a:r>
              <a:rPr lang="ru-RU" dirty="0" smtClean="0"/>
              <a:t>Сортируемую часть массива разделим на три участка</a:t>
            </a:r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l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i-1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а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&lt;=  </a:t>
            </a:r>
            <a:r>
              <a:rPr lang="en-US" dirty="0"/>
              <a:t>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j+1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r</a:t>
            </a:r>
            <a:r>
              <a:rPr lang="en-US" dirty="0" smtClean="0"/>
              <a:t>]</a:t>
            </a: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en-US" dirty="0"/>
              <a:t>k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&gt;=  x</a:t>
            </a:r>
            <a:endParaRPr lang="ru-RU" dirty="0" smtClean="0"/>
          </a:p>
          <a:p>
            <a:pPr lvl="1"/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... 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/>
              <a:t>	</a:t>
            </a:r>
            <a:r>
              <a:rPr lang="ru-RU" dirty="0" smtClean="0"/>
              <a:t>	неизвестно</a:t>
            </a:r>
          </a:p>
          <a:p>
            <a:r>
              <a:rPr lang="ru-RU" dirty="0" smtClean="0"/>
              <a:t>На кажом шаге умен</a:t>
            </a:r>
            <a:r>
              <a:rPr lang="ru-RU" dirty="0"/>
              <a:t>ь</a:t>
            </a:r>
            <a:r>
              <a:rPr lang="ru-RU" dirty="0" smtClean="0"/>
              <a:t>шаем часть, где неизвестно отношение между </a:t>
            </a:r>
            <a:r>
              <a:rPr lang="en-US" dirty="0" smtClean="0"/>
              <a:t>a[k]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</a:t>
            </a:r>
            <a:r>
              <a:rPr lang="ru-RU" dirty="0" smtClean="0"/>
              <a:t>r;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пока i &lt; </a:t>
            </a:r>
            <a:r>
              <a:rPr lang="ru-RU" dirty="0" smtClean="0"/>
              <a:t>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 </a:t>
            </a:r>
            <a:r>
              <a:rPr lang="ru-RU" dirty="0"/>
              <a:t>&lt; </a:t>
            </a:r>
            <a:r>
              <a:rPr lang="ru-RU" dirty="0" smtClean="0"/>
              <a:t>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    </a:t>
            </a:r>
            <a:r>
              <a:rPr lang="ru-RU" dirty="0"/>
              <a:t>		i = i + 1; /*  в конце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&gt;=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пока х &lt; </a:t>
            </a:r>
            <a:r>
              <a:rPr lang="ru-RU" dirty="0" smtClean="0"/>
              <a:t>a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ru-RU" dirty="0"/>
              <a:t>		j = j – 1; /* в конце aj &lt;=  х </a:t>
            </a:r>
            <a:r>
              <a:rPr lang="ru-RU" dirty="0" smtClean="0"/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</a:t>
            </a:r>
            <a:r>
              <a:rPr lang="ru-RU" dirty="0"/>
              <a:t>	</a:t>
            </a: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если i  </a:t>
            </a:r>
            <a:r>
              <a:rPr lang="en-US" dirty="0" smtClean="0"/>
              <a:t>&gt;= </a:t>
            </a:r>
            <a:r>
              <a:rPr lang="ru-RU" dirty="0" smtClean="0"/>
              <a:t>j  то</a:t>
            </a:r>
          </a:p>
          <a:p>
            <a:pPr marL="68580" indent="0">
              <a:buNone/>
            </a:pPr>
            <a:r>
              <a:rPr lang="ru-RU" dirty="0" smtClean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конец если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обмен( a, i, j )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i </a:t>
            </a:r>
            <a:r>
              <a:rPr lang="ru-RU" dirty="0"/>
              <a:t>= i + 1; </a:t>
            </a:r>
            <a:r>
              <a:rPr lang="ru-RU" dirty="0" smtClean="0"/>
              <a:t>/*</a:t>
            </a:r>
            <a:r>
              <a:rPr lang="en-US" dirty="0" smtClean="0"/>
              <a:t> </a:t>
            </a:r>
            <a:r>
              <a:rPr lang="ru-RU" dirty="0" smtClean="0"/>
              <a:t>расширить левую </a:t>
            </a:r>
            <a:r>
              <a:rPr lang="ru-RU" dirty="0"/>
              <a:t>часть */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j </a:t>
            </a:r>
            <a:r>
              <a:rPr lang="ru-RU" dirty="0"/>
              <a:t>= j – 1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/* расширить правую </a:t>
            </a:r>
            <a:r>
              <a:rPr lang="ru-RU" dirty="0"/>
              <a:t>часть */ </a:t>
            </a:r>
          </a:p>
          <a:p>
            <a:pPr marL="68580" indent="0">
              <a:buNone/>
            </a:pPr>
            <a:r>
              <a:rPr lang="ru-RU" dirty="0" smtClean="0"/>
              <a:t>конец пока</a:t>
            </a:r>
            <a:endParaRPr lang="ru-RU" dirty="0"/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latin typeface="+mj-lt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h1   </a:t>
            </a:r>
            <a:r>
              <a:rPr lang="en-US" sz="2800" dirty="0">
                <a:latin typeface="+mj-lt"/>
                <a:cs typeface="Times New Roman" pitchFamily="18" charset="0"/>
              </a:rPr>
              <a:t>h2 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1</a:t>
            </a:r>
            <a:r>
              <a:rPr lang="en-US" sz="2800" dirty="0">
                <a:latin typeface="+mj-lt"/>
                <a:cs typeface="Times New Roman" pitchFamily="18" charset="0"/>
              </a:rPr>
              <a:t>, i=5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81   42   23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800" dirty="0">
                <a:latin typeface="+mj-lt"/>
                <a:cs typeface="Times New Roman" pitchFamily="18" charset="0"/>
              </a:rPr>
              <a:t>   76   91   63   37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2, i=4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81   42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800" dirty="0">
                <a:latin typeface="+mj-lt"/>
                <a:cs typeface="Times New Roman" pitchFamily="18" charset="0"/>
              </a:rPr>
              <a:t>   20   76   91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800" dirty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3, i=3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latin typeface="+mj-lt"/>
                <a:cs typeface="Times New Roman" pitchFamily="18" charset="0"/>
              </a:rPr>
              <a:t>81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800" dirty="0">
                <a:latin typeface="+mj-lt"/>
                <a:cs typeface="Times New Roman" pitchFamily="18" charset="0"/>
              </a:rPr>
              <a:t>   63   20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4, i=2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800" dirty="0">
                <a:latin typeface="+mj-lt"/>
                <a:cs typeface="Times New Roman" pitchFamily="18" charset="0"/>
              </a:rPr>
              <a:t>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800" dirty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5</a:t>
            </a:r>
            <a:r>
              <a:rPr lang="ru-RU" sz="2800" dirty="0" smtClean="0">
                <a:latin typeface="+mj-lt"/>
                <a:cs typeface="Times New Roman" pitchFamily="18" charset="0"/>
              </a:rPr>
              <a:t>.1</a:t>
            </a:r>
            <a:r>
              <a:rPr lang="en-US" sz="28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800" dirty="0">
                <a:latin typeface="+mj-lt"/>
                <a:cs typeface="Times New Roman" pitchFamily="18" charset="0"/>
              </a:rPr>
              <a:t>i=1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800" dirty="0">
                <a:latin typeface="+mj-lt"/>
                <a:cs typeface="Times New Roman" pitchFamily="18" charset="0"/>
              </a:rPr>
              <a:t>63   20   76   42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latin typeface="+mj-lt"/>
                <a:cs typeface="Times New Roman" pitchFamily="18" charset="0"/>
              </a:rPr>
              <a:t>23   37  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11</a:t>
            </a:r>
            <a:endParaRPr lang="ru-RU" sz="2800" dirty="0" smtClean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cs typeface="Times New Roman" pitchFamily="18" charset="0"/>
              </a:rPr>
              <a:t>Шаг </a:t>
            </a:r>
            <a:r>
              <a:rPr lang="ru-RU" sz="2800" dirty="0" smtClean="0">
                <a:cs typeface="Times New Roman" pitchFamily="18" charset="0"/>
              </a:rPr>
              <a:t>5.2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i</a:t>
            </a:r>
            <a:r>
              <a:rPr lang="en-US" sz="2800" dirty="0" smtClean="0">
                <a:cs typeface="Times New Roman" pitchFamily="18" charset="0"/>
              </a:rPr>
              <a:t>=</a:t>
            </a:r>
            <a:r>
              <a:rPr lang="ru-RU" sz="2800" dirty="0" smtClean="0">
                <a:cs typeface="Times New Roman" pitchFamily="18" charset="0"/>
              </a:rPr>
              <a:t>3 </a:t>
            </a:r>
            <a:r>
              <a:rPr lang="ru-RU" sz="2800" dirty="0">
                <a:cs typeface="Times New Roman" pitchFamily="18" charset="0"/>
              </a:rPr>
              <a:t>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ru-RU" sz="2800" dirty="0" smtClean="0">
                <a:cs typeface="Times New Roman" pitchFamily="18" charset="0"/>
              </a:rPr>
              <a:t>91</a:t>
            </a:r>
            <a:r>
              <a:rPr lang="en-US" sz="2800" dirty="0" smtClean="0"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81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ru-RU" sz="2800" dirty="0" smtClean="0">
                <a:solidFill>
                  <a:srgbClr val="FF0000"/>
                </a:solidFill>
                <a:cs typeface="Times New Roman" pitchFamily="18" charset="0"/>
              </a:rPr>
              <a:t>52</a:t>
            </a:r>
            <a:r>
              <a:rPr lang="en-US" sz="2800" dirty="0" smtClean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63   20   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76   42   </a:t>
            </a:r>
            <a:r>
              <a:rPr lang="en-US" sz="2800" dirty="0">
                <a:cs typeface="Times New Roman" pitchFamily="18" charset="0"/>
              </a:rPr>
              <a:t>23   37   11</a:t>
            </a:r>
            <a:endParaRPr lang="ru-RU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 smtClean="0">
                <a:latin typeface="+mj-lt"/>
                <a:cs typeface="Times New Roman" pitchFamily="18" charset="0"/>
              </a:rPr>
              <a:t>Выход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      	</a:t>
            </a:r>
            <a:r>
              <a:rPr lang="ru-RU" sz="2800" dirty="0" smtClean="0">
                <a:latin typeface="+mj-lt"/>
                <a:cs typeface="Times New Roman" pitchFamily="18" charset="0"/>
              </a:rPr>
              <a:t>	</a:t>
            </a:r>
            <a:r>
              <a:rPr lang="en-US" sz="2800" dirty="0" smtClean="0">
                <a:latin typeface="+mj-lt"/>
                <a:cs typeface="Times New Roman" pitchFamily="18" charset="0"/>
              </a:rPr>
              <a:t>91   </a:t>
            </a:r>
            <a:r>
              <a:rPr lang="en-US" sz="2800" dirty="0">
                <a:latin typeface="+mj-lt"/>
                <a:cs typeface="Times New Roman" pitchFamily="18" charset="0"/>
              </a:rPr>
              <a:t>81   76   63   20   52   42   23   37   11</a:t>
            </a:r>
            <a:endParaRPr lang="ru-RU" sz="2800" dirty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402288" y="2132856"/>
            <a:ext cx="2286000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779865" y="2635325"/>
            <a:ext cx="1773435" cy="317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136928" y="3211389"/>
            <a:ext cx="12858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7594" y="3717032"/>
            <a:ext cx="7143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91744" y="4221088"/>
            <a:ext cx="285750" cy="1588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15880" y="4703852"/>
            <a:ext cx="1345453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2423591" y="134939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7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8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49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44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85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975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331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 smtClean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 smtClean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 smtClean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 smtClean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 smtClean="0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4381501" y="1071564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024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3738564" y="785814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3717256" y="1175322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5107116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4079777" y="1089385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7032817" y="1089852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3738564" y="1500189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3692717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4672268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4079777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6040339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3811589" y="2214564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3738564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4754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065341" y="2500314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5082928" y="25003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3738564" y="2928939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3575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3738564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4079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3738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3810000" y="4357689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4007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3738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007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3738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4007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3811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3951289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8596314" y="571501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8524876" y="4786314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8596314" y="2714626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</a:t>
            </a:r>
            <a:r>
              <a:rPr lang="en-US" dirty="0" smtClean="0"/>
              <a:t> </a:t>
            </a:r>
            <a:r>
              <a:rPr lang="ru-RU" dirty="0" smtClean="0"/>
              <a:t>пирамидальной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Шаг 1</a:t>
            </a:r>
            <a:endParaRPr lang="en-US" dirty="0" smtClean="0"/>
          </a:p>
          <a:p>
            <a:pPr lvl="1"/>
            <a:r>
              <a:rPr lang="ru-RU" dirty="0" smtClean="0"/>
              <a:t>Построение пирамиды</a:t>
            </a:r>
            <a:br>
              <a:rPr lang="ru-RU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/ </a:t>
            </a:r>
            <a:r>
              <a:rPr lang="ru-RU" dirty="0" smtClean="0"/>
              <a:t>2;</a:t>
            </a:r>
            <a:br>
              <a:rPr lang="ru-RU" dirty="0" smtClean="0"/>
            </a:br>
            <a:r>
              <a:rPr lang="ru-RU" dirty="0" smtClean="0"/>
              <a:t>пока </a:t>
            </a:r>
            <a:r>
              <a:rPr lang="ru-RU" dirty="0"/>
              <a:t>i </a:t>
            </a:r>
            <a:r>
              <a:rPr lang="en-US" dirty="0" smtClean="0"/>
              <a:t>&gt;=</a:t>
            </a:r>
            <a:r>
              <a:rPr lang="ru-RU" dirty="0" smtClean="0"/>
              <a:t>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i</a:t>
            </a:r>
            <a:r>
              <a:rPr lang="ru-RU" dirty="0"/>
              <a:t>, </a:t>
            </a:r>
            <a:r>
              <a:rPr lang="en-US" dirty="0" smtClean="0"/>
              <a:t>n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  </a:t>
            </a:r>
            <a:r>
              <a:rPr lang="ru-RU" dirty="0"/>
              <a:t>		i = i </a:t>
            </a:r>
            <a:r>
              <a:rPr lang="en-US" dirty="0" smtClean="0"/>
              <a:t>-</a:t>
            </a:r>
            <a:r>
              <a:rPr lang="ru-RU" dirty="0" smtClean="0"/>
              <a:t> 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endParaRPr lang="en-US" dirty="0" smtClean="0"/>
          </a:p>
          <a:p>
            <a:r>
              <a:rPr lang="ru-RU" dirty="0" smtClean="0"/>
              <a:t>Шаг 2</a:t>
            </a:r>
            <a:endParaRPr lang="en-US" dirty="0"/>
          </a:p>
          <a:p>
            <a:pPr lvl="1"/>
            <a:r>
              <a:rPr lang="ru-RU" dirty="0" smtClean="0"/>
              <a:t>Сортировка </a:t>
            </a:r>
            <a:r>
              <a:rPr lang="ru-RU" dirty="0"/>
              <a:t>на </a:t>
            </a:r>
            <a:r>
              <a:rPr lang="ru-RU" dirty="0" smtClean="0"/>
              <a:t>пирамиде: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i </a:t>
            </a:r>
            <a:r>
              <a:rPr lang="ru-RU" dirty="0"/>
              <a:t>= </a:t>
            </a:r>
            <a:r>
              <a:rPr lang="en-US" dirty="0"/>
              <a:t>n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пока </a:t>
            </a:r>
            <a:r>
              <a:rPr lang="ru-RU" dirty="0"/>
              <a:t>i &gt; </a:t>
            </a:r>
            <a:r>
              <a:rPr lang="ru-RU" dirty="0" smtClean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Обмен 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i </a:t>
            </a:r>
            <a:r>
              <a:rPr lang="ru-RU" dirty="0"/>
              <a:t>= i </a:t>
            </a:r>
            <a:r>
              <a:rPr lang="en-US" dirty="0" smtClean="0"/>
              <a:t>-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ru-RU" dirty="0" smtClean="0"/>
              <a:t>Просеять(</a:t>
            </a:r>
            <a:r>
              <a:rPr lang="en-US" dirty="0" smtClean="0"/>
              <a:t>h, </a:t>
            </a:r>
            <a:r>
              <a:rPr lang="ru-RU" dirty="0" smtClean="0"/>
              <a:t>1</a:t>
            </a:r>
            <a:r>
              <a:rPr lang="ru-RU" dirty="0"/>
              <a:t>, i</a:t>
            </a:r>
            <a:r>
              <a:rPr lang="ru-RU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конец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Sift(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pt-BR" sz="2400" dirty="0"/>
              <a:t>KeyData а[], int i, int n)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{  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int l;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i++;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while ((l=2*i)&lt;= n) {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r = (l+1 &lt;= n)? l+1 : i;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if (a[i-1].key&gt;=a[l-1] .key&amp;&amp;a[i-1] .key&gt;=a[r-1] .key)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	return;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int k = a[l-1] .key&gt;= a[r-</a:t>
            </a:r>
            <a:r>
              <a:rPr lang="ru-RU" sz="2400" dirty="0"/>
              <a:t>1</a:t>
            </a:r>
            <a:r>
              <a:rPr lang="pt-BR" sz="2400" dirty="0"/>
              <a:t>] .key ? </a:t>
            </a:r>
            <a:r>
              <a:rPr lang="en-US" sz="2400" dirty="0"/>
              <a:t>l</a:t>
            </a:r>
            <a:r>
              <a:rPr lang="pt-BR" sz="2400" dirty="0"/>
              <a:t> : r;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struct KeyData t  = a[i-</a:t>
            </a:r>
            <a:r>
              <a:rPr lang="ru-RU" sz="2400" dirty="0"/>
              <a:t>1</a:t>
            </a:r>
            <a:r>
              <a:rPr lang="pt-BR" sz="2400" dirty="0"/>
              <a:t>];  // C99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a[i-</a:t>
            </a:r>
            <a:r>
              <a:rPr lang="ru-RU" sz="2400" dirty="0"/>
              <a:t>1</a:t>
            </a:r>
            <a:r>
              <a:rPr lang="pt-BR" sz="2400" dirty="0"/>
              <a:t>] = a[k-</a:t>
            </a:r>
            <a:r>
              <a:rPr lang="ru-RU" sz="2400" dirty="0"/>
              <a:t>1</a:t>
            </a:r>
            <a:r>
              <a:rPr lang="pt-BR" sz="2400" dirty="0"/>
              <a:t>];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a[k-</a:t>
            </a:r>
            <a:r>
              <a:rPr lang="ru-RU" sz="2400" dirty="0"/>
              <a:t>1</a:t>
            </a:r>
            <a:r>
              <a:rPr lang="pt-BR" sz="2400" dirty="0"/>
              <a:t>] = t;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pt-BR" sz="2400" dirty="0"/>
              <a:t>		i = k;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heap_sort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</a:t>
            </a:r>
            <a:r>
              <a:rPr lang="en-US" dirty="0"/>
              <a:t>a[],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строим </a:t>
            </a:r>
            <a:r>
              <a:rPr lang="ru-RU" dirty="0"/>
              <a:t>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N/2; i &gt;= 0; i-</a:t>
            </a:r>
            <a:r>
              <a:rPr lang="en-US" dirty="0" smtClean="0"/>
              <a:t>-)</a:t>
            </a:r>
            <a:r>
              <a:rPr lang="ru-RU" dirty="0" smtClean="0"/>
              <a:t> </a:t>
            </a:r>
            <a:r>
              <a:rPr lang="en-US" dirty="0" smtClean="0"/>
              <a:t>Sift </a:t>
            </a:r>
            <a:r>
              <a:rPr lang="en-US" dirty="0"/>
              <a:t>(a, i, N</a:t>
            </a:r>
            <a:r>
              <a:rPr lang="en-US" dirty="0" smtClean="0"/>
              <a:t>);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smtClean="0"/>
              <a:t>/*</a:t>
            </a:r>
            <a:r>
              <a:rPr lang="ru-RU" dirty="0" smtClean="0"/>
              <a:t> сортируем */ 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(i = </a:t>
            </a:r>
            <a:r>
              <a:rPr lang="en-US" dirty="0" smtClean="0"/>
              <a:t>N-</a:t>
            </a:r>
            <a:r>
              <a:rPr lang="ru-RU" dirty="0" smtClean="0"/>
              <a:t>1</a:t>
            </a:r>
            <a:r>
              <a:rPr lang="en-US" dirty="0" smtClean="0"/>
              <a:t>; </a:t>
            </a:r>
            <a:r>
              <a:rPr lang="en-US" dirty="0"/>
              <a:t>i &gt; 0; i--) </a:t>
            </a: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t </a:t>
            </a:r>
            <a:r>
              <a:rPr lang="en-US" dirty="0"/>
              <a:t>= a[0];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</a:t>
            </a:r>
            <a:r>
              <a:rPr lang="en-US" dirty="0" smtClean="0"/>
              <a:t>a[0</a:t>
            </a:r>
            <a:r>
              <a:rPr lang="en-US" dirty="0"/>
              <a:t>] = 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</a:t>
            </a:r>
            <a:r>
              <a:rPr lang="en-US" dirty="0" smtClean="0"/>
              <a:t>a[i</a:t>
            </a:r>
            <a:r>
              <a:rPr lang="en-US" dirty="0"/>
              <a:t>] = t; </a:t>
            </a:r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Sift </a:t>
            </a:r>
            <a:r>
              <a:rPr lang="en-US" dirty="0"/>
              <a:t>(a, 0, i</a:t>
            </a:r>
            <a:r>
              <a:rPr lang="en-US" dirty="0" smtClean="0"/>
              <a:t>); /* </a:t>
            </a:r>
            <a:r>
              <a:rPr lang="ru-RU" dirty="0" smtClean="0"/>
              <a:t>восстанавливаем пирамиду */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</a:t>
            </a:r>
            <a:r>
              <a:rPr lang="ru-RU" dirty="0" smtClean="0"/>
              <a:t>сортировке</a:t>
            </a:r>
            <a:endParaRPr lang="en-US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ходная </a:t>
            </a:r>
            <a:r>
              <a:rPr lang="ru-RU" dirty="0"/>
              <a:t>неупорядоченная последовательность перестраивается в </a:t>
            </a:r>
            <a:r>
              <a:rPr lang="ru-RU" dirty="0" smtClean="0"/>
              <a:t>пирамиду</a:t>
            </a:r>
            <a:endParaRPr lang="ru-RU" dirty="0"/>
          </a:p>
          <a:p>
            <a:r>
              <a:rPr lang="ru-RU" dirty="0" smtClean="0"/>
              <a:t>Сортировка</a:t>
            </a:r>
          </a:p>
          <a:p>
            <a:pPr lvl="1"/>
            <a:r>
              <a:rPr lang="ru-RU" dirty="0" smtClean="0"/>
              <a:t>Массив делится на две части</a:t>
            </a:r>
          </a:p>
          <a:p>
            <a:pPr lvl="2"/>
            <a:r>
              <a:rPr lang="ru-RU" dirty="0" smtClean="0"/>
              <a:t>Неупорядоченное начало </a:t>
            </a:r>
            <a:r>
              <a:rPr lang="ru-RU" dirty="0"/>
              <a:t>массива</a:t>
            </a:r>
            <a:endParaRPr lang="ru-RU" dirty="0" smtClean="0"/>
          </a:p>
          <a:p>
            <a:pPr lvl="2"/>
            <a:r>
              <a:rPr lang="ru-RU" dirty="0" smtClean="0"/>
              <a:t>Упорядоченный конец массива</a:t>
            </a:r>
          </a:p>
          <a:p>
            <a:pPr lvl="1"/>
            <a:r>
              <a:rPr lang="ru-RU" dirty="0" smtClean="0"/>
              <a:t>Пока не упорядочим весь массив</a:t>
            </a:r>
          </a:p>
          <a:p>
            <a:pPr lvl="2"/>
            <a:r>
              <a:rPr lang="ru-RU" dirty="0" smtClean="0"/>
              <a:t>Меняем местами </a:t>
            </a:r>
            <a:r>
              <a:rPr lang="en-US" dirty="0"/>
              <a:t>h[1] </a:t>
            </a:r>
            <a:r>
              <a:rPr lang="ru-RU" dirty="0" smtClean="0"/>
              <a:t>и последний элемент неупорядоченной части</a:t>
            </a:r>
          </a:p>
          <a:p>
            <a:pPr lvl="2"/>
            <a:r>
              <a:rPr lang="ru-RU" dirty="0" smtClean="0"/>
              <a:t>Восстанавливаем пирамиду начиная с </a:t>
            </a:r>
            <a:r>
              <a:rPr lang="en-US" dirty="0" smtClean="0"/>
              <a:t>h[1]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Макет пирамидальной </a:t>
            </a:r>
            <a:r>
              <a:rPr lang="ru-RU" dirty="0"/>
              <a:t>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Основой алгоритм является </a:t>
            </a:r>
            <a:r>
              <a:rPr lang="ru-RU" sz="2400" dirty="0">
                <a:solidFill>
                  <a:srgbClr val="FFC000"/>
                </a:solidFill>
              </a:rPr>
              <a:t>процедура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просеивания</a:t>
            </a:r>
            <a:r>
              <a:rPr lang="ru-RU" sz="2400" dirty="0"/>
              <a:t>, так 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, образующие пирамиду, чтобы пирамиду образовывал и 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 каждой итерации цикла наибольший из трех элементов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,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 путем обмена ставим в корень </a:t>
            </a:r>
            <a:r>
              <a:rPr lang="en-US" sz="2400" dirty="0"/>
              <a:t>h[i] </a:t>
            </a:r>
            <a:r>
              <a:rPr lang="ru-RU" sz="2400" dirty="0"/>
              <a:t>текущего поддерева</a:t>
            </a:r>
            <a:endParaRPr lang="en-US" sz="2400" dirty="0"/>
          </a:p>
          <a:p>
            <a:pPr lvl="1"/>
            <a:r>
              <a:rPr lang="ru-RU" sz="2400" dirty="0"/>
              <a:t>Выполнили первую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него</a:t>
            </a:r>
            <a:endParaRPr lang="en-US" sz="2400" dirty="0"/>
          </a:p>
          <a:p>
            <a:pPr lvl="1"/>
            <a:r>
              <a:rPr lang="ru-RU" sz="2400" dirty="0"/>
              <a:t>Начинаем выполнять вторую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Просеивание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(</a:t>
            </a:r>
            <a:r>
              <a:rPr lang="en-US" sz="2800" dirty="0"/>
              <a:t>h, i, n)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	пока 2 * </a:t>
            </a:r>
            <a:r>
              <a:rPr lang="en-US" sz="2800" dirty="0"/>
              <a:t>i &lt; n </a:t>
            </a:r>
            <a:r>
              <a:rPr lang="ru-RU" sz="2800" dirty="0"/>
              <a:t>/* цикл просеивания </a:t>
            </a:r>
            <a:r>
              <a:rPr lang="en-US" sz="2800" dirty="0"/>
              <a:t>h[i]  </a:t>
            </a:r>
            <a:r>
              <a:rPr lang="ru-RU" sz="2800" dirty="0"/>
              <a:t>в поддеревья*/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</a:t>
            </a:r>
            <a:r>
              <a:rPr lang="en-US" sz="2800" dirty="0" err="1"/>
              <a:t>hL</a:t>
            </a:r>
            <a:r>
              <a:rPr lang="en-US" sz="2800" dirty="0"/>
              <a:t> = 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en-US" sz="2800" dirty="0" err="1"/>
              <a:t>hR</a:t>
            </a:r>
            <a:r>
              <a:rPr lang="en-US" sz="2800" dirty="0"/>
              <a:t> = </a:t>
            </a:r>
            <a:r>
              <a:rPr lang="ru-RU" sz="2800" dirty="0"/>
              <a:t>2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i + 1 &lt; n ? h[2*i+1] : -</a:t>
            </a:r>
            <a:r>
              <a:rPr lang="en-US" sz="2800" dirty="0" err="1"/>
              <a:t>oo</a:t>
            </a:r>
            <a:r>
              <a:rPr lang="ru-RU" sz="2800" dirty="0"/>
              <a:t>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если </a:t>
            </a:r>
            <a:r>
              <a:rPr lang="en-US" sz="2800" dirty="0"/>
              <a:t>h[i] &gt; </a:t>
            </a:r>
            <a:r>
              <a:rPr lang="en-US" sz="2800" dirty="0" err="1"/>
              <a:t>hL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h[i] &gt; </a:t>
            </a:r>
            <a:r>
              <a:rPr lang="en-US" sz="2800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ru-RU" sz="2800" dirty="0"/>
              <a:t>конец просеивания</a:t>
            </a:r>
            <a:br>
              <a:rPr lang="ru-RU" sz="2800" dirty="0"/>
            </a:br>
            <a:r>
              <a:rPr lang="ru-RU" sz="2800" dirty="0"/>
              <a:t>		если </a:t>
            </a:r>
            <a:r>
              <a:rPr lang="en-US" sz="2800" dirty="0" err="1"/>
              <a:t>hL</a:t>
            </a:r>
            <a:r>
              <a:rPr lang="en-US" sz="2800" dirty="0"/>
              <a:t> &gt; </a:t>
            </a:r>
            <a:r>
              <a:rPr lang="en-US" sz="2800" dirty="0" err="1"/>
              <a:t>hR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</a:t>
            </a:r>
            <a:r>
              <a:rPr lang="en-US" sz="2800" dirty="0"/>
              <a:t>  /* </a:t>
            </a:r>
            <a:r>
              <a:rPr lang="ru-RU" sz="2800" dirty="0"/>
              <a:t>просеять в левое п/дерево</a:t>
            </a:r>
            <a:r>
              <a:rPr lang="en-US" sz="2800" dirty="0"/>
              <a:t> </a:t>
            </a:r>
            <a:r>
              <a:rPr lang="ru-RU" sz="2800" dirty="0"/>
              <a:t>*/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 2 </a:t>
            </a:r>
            <a:r>
              <a:rPr lang="ru-RU" sz="2800" dirty="0"/>
              <a:t>* </a:t>
            </a:r>
            <a:r>
              <a:rPr lang="en-US" sz="2800" dirty="0"/>
              <a:t>i;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иначе если </a:t>
            </a:r>
            <a:r>
              <a:rPr lang="en-US" sz="2800" dirty="0" err="1"/>
              <a:t>hR</a:t>
            </a:r>
            <a:r>
              <a:rPr lang="en-US" sz="2800" dirty="0"/>
              <a:t> &gt; -</a:t>
            </a:r>
            <a:r>
              <a:rPr lang="ru-RU" sz="2800" dirty="0"/>
              <a:t>о</a:t>
            </a: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    /*</a:t>
            </a:r>
            <a:r>
              <a:rPr lang="en-US" sz="2800" dirty="0"/>
              <a:t> </a:t>
            </a:r>
            <a:r>
              <a:rPr lang="ru-RU" sz="2800" dirty="0"/>
              <a:t>просеять в правое п/дерево, если есть*/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h[2*i+1];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		i =2 </a:t>
            </a:r>
            <a:r>
              <a:rPr lang="ru-RU" sz="2800" dirty="0"/>
              <a:t>* </a:t>
            </a:r>
            <a:r>
              <a:rPr lang="en-US" sz="2800" dirty="0"/>
              <a:t>i + 1; 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ru-RU" sz="2800" dirty="0"/>
              <a:t>конец цикла </a:t>
            </a:r>
            <a:br>
              <a:rPr lang="ru-RU" sz="2800" dirty="0"/>
            </a:br>
            <a:r>
              <a:rPr lang="ru-RU" sz="2800" dirty="0"/>
              <a:t>конец 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немецких вычислительных машин </a:t>
            </a:r>
            <a:r>
              <a:rPr lang="en-US" dirty="0" smtClean="0"/>
              <a:t>Z3 </a:t>
            </a:r>
            <a:r>
              <a:rPr lang="ru-RU" dirty="0" smtClean="0"/>
              <a:t>и/или </a:t>
            </a:r>
            <a:r>
              <a:rPr lang="en-US" dirty="0" smtClean="0"/>
              <a:t>Z4 </a:t>
            </a:r>
            <a:r>
              <a:rPr lang="ru-RU" dirty="0" smtClean="0"/>
              <a:t>в конце 2-й мировой войны</a:t>
            </a:r>
          </a:p>
          <a:p>
            <a:pPr lvl="1"/>
            <a:r>
              <a:rPr lang="ru-RU" dirty="0" smtClean="0"/>
              <a:t>О</a:t>
            </a:r>
            <a:r>
              <a:rPr lang="ru-RU" dirty="0" smtClean="0"/>
              <a:t>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Konrad </a:t>
            </a:r>
            <a:r>
              <a:rPr lang="en-US" sz="1400" dirty="0" err="1" smtClean="0"/>
              <a:t>Zuse</a:t>
            </a:r>
            <a:r>
              <a:rPr lang="ru-RU" sz="1400" dirty="0" smtClean="0"/>
              <a:t> Конрад </a:t>
            </a:r>
            <a:r>
              <a:rPr lang="ru-RU" sz="1400" dirty="0" err="1" smtClean="0"/>
              <a:t>Цузе</a:t>
            </a:r>
            <a:r>
              <a:rPr lang="ru-RU" sz="1400" dirty="0" smtClean="0"/>
              <a:t> 1910-1995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en.wikipedia.org/wiki/Konrad_Zuse</a:t>
            </a:r>
            <a:r>
              <a:rPr lang="ru-RU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3634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Последовательность h</a:t>
            </a:r>
            <a:r>
              <a:rPr lang="en-US" sz="2400" dirty="0" smtClean="0"/>
              <a:t>[</a:t>
            </a:r>
            <a:r>
              <a:rPr lang="ru-RU" sz="2400" dirty="0" smtClean="0"/>
              <a:t>0</a:t>
            </a:r>
            <a:r>
              <a:rPr lang="en-US" sz="2400" dirty="0" smtClean="0"/>
              <a:t>]</a:t>
            </a:r>
            <a:r>
              <a:rPr lang="ru-RU" sz="2400" dirty="0"/>
              <a:t>, </a:t>
            </a:r>
            <a:r>
              <a:rPr lang="en-US" sz="2400" dirty="0" smtClean="0"/>
              <a:t>h[1], </a:t>
            </a:r>
            <a:r>
              <a:rPr lang="ru-RU" sz="2400" dirty="0" smtClean="0"/>
              <a:t>..., </a:t>
            </a:r>
            <a:r>
              <a:rPr lang="ru-RU" sz="2400" dirty="0"/>
              <a:t>h</a:t>
            </a:r>
            <a:r>
              <a:rPr lang="en-US" sz="2400" dirty="0"/>
              <a:t>[</a:t>
            </a:r>
            <a:r>
              <a:rPr lang="ru-RU" sz="2400" dirty="0" smtClean="0"/>
              <a:t>n</a:t>
            </a:r>
            <a:r>
              <a:rPr lang="en-US" sz="2400" dirty="0" smtClean="0"/>
              <a:t>-1]</a:t>
            </a:r>
            <a:r>
              <a:rPr lang="ru-RU" sz="2400" dirty="0" smtClean="0"/>
              <a:t> является пирамидой, если</a:t>
            </a:r>
            <a:endParaRPr lang="ru-RU" sz="2400" dirty="0" smtClean="0"/>
          </a:p>
          <a:p>
            <a:pPr lvl="1"/>
            <a:r>
              <a:rPr lang="ru-RU" sz="2000" dirty="0" smtClean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 smtClean="0"/>
              <a:t>2</a:t>
            </a:r>
            <a:r>
              <a:rPr lang="en-US" sz="2000" dirty="0" smtClean="0"/>
              <a:t> </a:t>
            </a:r>
            <a:r>
              <a:rPr lang="ru-RU" sz="2000" dirty="0" smtClean="0"/>
              <a:t>∙</a:t>
            </a:r>
            <a:r>
              <a:rPr lang="en-US" sz="2000" dirty="0" smtClean="0"/>
              <a:t> </a:t>
            </a:r>
            <a:r>
              <a:rPr lang="ru-RU" sz="2000" dirty="0" smtClean="0"/>
              <a:t>i + 1</a:t>
            </a:r>
            <a:r>
              <a:rPr lang="en-US" sz="2000" dirty="0" smtClean="0"/>
              <a:t>]</a:t>
            </a:r>
            <a:r>
              <a:rPr lang="ru-RU" sz="2000" dirty="0" smtClean="0"/>
              <a:t> для </a:t>
            </a:r>
            <a:r>
              <a:rPr lang="ru-RU" sz="2000" dirty="0"/>
              <a:t>любого </a:t>
            </a:r>
            <a:r>
              <a:rPr lang="en-US" sz="2000" dirty="0" smtClean="0"/>
              <a:t>i </a:t>
            </a:r>
            <a:r>
              <a:rPr lang="en-US" sz="2000" dirty="0"/>
              <a:t>&lt;</a:t>
            </a:r>
            <a:r>
              <a:rPr lang="ru-RU" sz="2000" dirty="0"/>
              <a:t> </a:t>
            </a:r>
            <a:r>
              <a:rPr lang="ru-RU" sz="2000" dirty="0" smtClean="0"/>
              <a:t>(n – 1)</a:t>
            </a:r>
            <a:r>
              <a:rPr lang="en-US" sz="2000" dirty="0" smtClean="0"/>
              <a:t>/2 </a:t>
            </a:r>
            <a:r>
              <a:rPr lang="ru-RU" sz="2000" dirty="0"/>
              <a:t>и</a:t>
            </a:r>
            <a:endParaRPr lang="ru-RU" sz="2000" dirty="0" smtClean="0"/>
          </a:p>
          <a:p>
            <a:pPr lvl="1"/>
            <a:r>
              <a:rPr lang="ru-RU" sz="2000" dirty="0" smtClean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</a:t>
            </a:r>
            <a:r>
              <a:rPr lang="ru-RU" sz="2000" dirty="0" smtClean="0"/>
              <a:t>2</a:t>
            </a:r>
            <a:r>
              <a:rPr lang="en-US" sz="2000" dirty="0" smtClean="0"/>
              <a:t>]</a:t>
            </a:r>
            <a:r>
              <a:rPr lang="ru-RU" sz="2000" dirty="0" smtClean="0"/>
              <a:t> для </a:t>
            </a:r>
            <a:r>
              <a:rPr lang="ru-RU" sz="2000" dirty="0"/>
              <a:t>любого </a:t>
            </a:r>
            <a:r>
              <a:rPr lang="en-US" sz="2000" dirty="0"/>
              <a:t>i &lt;</a:t>
            </a:r>
            <a:r>
              <a:rPr lang="ru-RU" sz="2000" dirty="0"/>
              <a:t> (</a:t>
            </a:r>
            <a:r>
              <a:rPr lang="ru-RU" sz="2000" dirty="0" smtClean="0"/>
              <a:t>n – 2)</a:t>
            </a:r>
            <a:r>
              <a:rPr lang="en-US" sz="2000" dirty="0" smtClean="0"/>
              <a:t>/2</a:t>
            </a:r>
            <a:endParaRPr lang="ru-RU" sz="2000" dirty="0"/>
          </a:p>
          <a:p>
            <a:endParaRPr lang="ru-RU" sz="2400" dirty="0" smtClean="0"/>
          </a:p>
          <a:p>
            <a:r>
              <a:rPr lang="ru-RU" sz="2400" dirty="0" smtClean="0"/>
              <a:t>Элементы </a:t>
            </a:r>
            <a:r>
              <a:rPr lang="ru-RU" sz="2400" dirty="0"/>
              <a:t>h</a:t>
            </a:r>
            <a:r>
              <a:rPr lang="en-US" sz="2400" dirty="0"/>
              <a:t>[</a:t>
            </a:r>
            <a:r>
              <a:rPr lang="ru-RU" sz="2400" dirty="0"/>
              <a:t>n/2+1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 всегда образуют тривиальные пирамиды, поскольку для них приведенные условия имеют ложные посылки</a:t>
            </a:r>
          </a:p>
          <a:p>
            <a:r>
              <a:rPr lang="ru-RU" sz="2400" dirty="0"/>
              <a:t>Последовательность, упорядоченная по убыванию, является полной пирамидой</a:t>
            </a:r>
            <a:r>
              <a:rPr lang="en-US" sz="2400" dirty="0"/>
              <a:t> – </a:t>
            </a:r>
            <a:r>
              <a:rPr lang="ru-RU" sz="2400" dirty="0"/>
              <a:t>почему?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Если элемент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образует пирамиду, то и каждый элемент последовательности образует пирамиду</a:t>
            </a:r>
          </a:p>
          <a:p>
            <a:r>
              <a:rPr lang="ru-RU" sz="2400" dirty="0"/>
              <a:t>В 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пирамидой</a:t>
            </a:r>
            <a:endParaRPr lang="en-US" sz="2400" dirty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0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Полная пирамида может быть изображена в виде корневого бинарного дерева, в котором элементы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2i+1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являются сыновьями элемента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i</a:t>
            </a:r>
            <a:r>
              <a:rPr lang="en-US" sz="2400" dirty="0" smtClean="0"/>
              <a:t>]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/>
              <a:t>Элемент в любом узле численно не меньше всех своих потомков, а вершина полной пирамиды </a:t>
            </a:r>
            <a:r>
              <a:rPr lang="ru-RU" sz="2400" dirty="0" smtClean="0"/>
              <a:t>h</a:t>
            </a:r>
            <a:r>
              <a:rPr lang="en-US" sz="2400" dirty="0" smtClean="0"/>
              <a:t>[</a:t>
            </a:r>
            <a:r>
              <a:rPr lang="ru-RU" sz="2400" dirty="0" smtClean="0"/>
              <a:t>1</a:t>
            </a:r>
            <a:r>
              <a:rPr lang="en-US" sz="2400" dirty="0" smtClean="0"/>
              <a:t>]</a:t>
            </a:r>
            <a:r>
              <a:rPr lang="ru-RU" sz="2400" dirty="0" smtClean="0"/>
              <a:t> </a:t>
            </a:r>
            <a:r>
              <a:rPr lang="ru-RU" sz="2400" dirty="0"/>
              <a:t>содержит максимальный элемент всей последовательности. </a:t>
            </a:r>
          </a:p>
          <a:p>
            <a:endParaRPr lang="ru-RU" sz="2400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4079776" y="335699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3503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число элементов в полной пирамиде не равно </a:t>
            </a:r>
            <a:r>
              <a:rPr lang="ru-RU" dirty="0" smtClean="0"/>
              <a:t>2</a:t>
            </a:r>
            <a:r>
              <a:rPr lang="en-US" dirty="0" smtClean="0"/>
              <a:t>^</a:t>
            </a:r>
            <a:r>
              <a:rPr lang="ru-RU" dirty="0" smtClean="0"/>
              <a:t>k </a:t>
            </a:r>
            <a:r>
              <a:rPr lang="ru-RU" dirty="0"/>
              <a:t>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</a:t>
            </a:r>
            <a:r>
              <a:rPr lang="ru-RU" dirty="0" smtClean="0"/>
              <a:t>«</a:t>
            </a:r>
            <a:r>
              <a:rPr lang="en-US" dirty="0" smtClean="0"/>
              <a:t>-</a:t>
            </a:r>
            <a:r>
              <a:rPr lang="en-US" dirty="0" err="1" smtClean="0"/>
              <a:t>oo</a:t>
            </a:r>
            <a:r>
              <a:rPr lang="ru-RU" dirty="0" smtClean="0"/>
              <a:t>», </a:t>
            </a:r>
            <a:r>
              <a:rPr lang="ru-RU" dirty="0"/>
              <a:t>не нарушающих условия </a:t>
            </a:r>
            <a:r>
              <a:rPr lang="ru-RU" dirty="0" smtClean="0"/>
              <a:t>пирамиды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простым обменом </a:t>
            </a:r>
            <a:r>
              <a:rPr lang="ru-RU" dirty="0" smtClean="0"/>
              <a:t>(пузырёк)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 </a:t>
            </a:r>
            <a:r>
              <a:rPr lang="ru-RU" dirty="0"/>
              <a:t>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ru-RU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40  51   8   38  90  14  2  63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   40   51   8  38  90 14 63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dirty="0">
                <a:latin typeface="Calibri" pitchFamily="34" charset="0"/>
              </a:rPr>
              <a:t>   40  51 14  38 90 63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dirty="0">
                <a:latin typeface="Calibri" pitchFamily="34" charset="0"/>
              </a:rPr>
              <a:t>  40  51 38 63 90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40 51 63 90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5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6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63 90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7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 smtClean="0"/>
              <a:t>для </a:t>
            </a:r>
            <a:r>
              <a:rPr lang="ru-RU" dirty="0"/>
              <a:t>i от 2 до N с шагом </a:t>
            </a:r>
            <a:r>
              <a:rPr lang="ru-RU" dirty="0" smtClean="0"/>
              <a:t>1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проход от конца массива к </a:t>
            </a:r>
            <a:r>
              <a:rPr lang="ru-RU" dirty="0" smtClean="0"/>
              <a:t>началу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ru-RU" dirty="0" smtClean="0"/>
              <a:t>для j </a:t>
            </a:r>
            <a:r>
              <a:rPr lang="ru-RU" dirty="0"/>
              <a:t>от N до i с шагом -</a:t>
            </a:r>
            <a:r>
              <a:rPr lang="ru-RU" dirty="0" smtClean="0"/>
              <a:t>1</a:t>
            </a:r>
            <a:endParaRPr lang="en-US" dirty="0" smtClean="0"/>
          </a:p>
          <a:p>
            <a:pPr marL="68580" indent="0">
              <a:buNone/>
            </a:pPr>
            <a:r>
              <a:rPr lang="ru-RU" dirty="0" smtClean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		то</a:t>
            </a:r>
            <a:r>
              <a:rPr lang="ru-RU" dirty="0"/>
              <a:t>	</a:t>
            </a:r>
            <a:r>
              <a:rPr lang="ru-RU" dirty="0" smtClean="0"/>
              <a:t>Обмен(</a:t>
            </a:r>
            <a:r>
              <a:rPr lang="en-US" dirty="0" smtClean="0"/>
              <a:t>A, </a:t>
            </a:r>
            <a:r>
              <a:rPr lang="ru-RU" dirty="0" smtClean="0"/>
              <a:t>j</a:t>
            </a:r>
            <a:r>
              <a:rPr lang="ru-RU" dirty="0"/>
              <a:t>, j–1</a:t>
            </a:r>
            <a:r>
              <a:rPr lang="ru-RU" dirty="0" smtClean="0"/>
              <a:t>)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r>
              <a:rPr lang="ru-RU" dirty="0" smtClean="0"/>
              <a:t>конец для</a:t>
            </a: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Поскольку число сравнений </a:t>
            </a:r>
            <a:r>
              <a:rPr lang="ru-RU" dirty="0"/>
              <a:t>Сi на </a:t>
            </a:r>
            <a:r>
              <a:rPr lang="ru-RU" dirty="0" smtClean="0"/>
              <a:t>i</a:t>
            </a:r>
            <a:r>
              <a:rPr lang="en-US" dirty="0" smtClean="0"/>
              <a:t>-</a:t>
            </a:r>
            <a:r>
              <a:rPr lang="ru-RU" dirty="0" smtClean="0"/>
              <a:t>м шаге внешнего цикла равно N-i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Cmin</a:t>
            </a:r>
            <a:r>
              <a:rPr lang="en-US" dirty="0" smtClean="0"/>
              <a:t> = </a:t>
            </a:r>
            <a:r>
              <a:rPr lang="en-US" dirty="0" err="1" smtClean="0"/>
              <a:t>Cmax</a:t>
            </a:r>
            <a:r>
              <a:rPr lang="en-US" dirty="0" smtClean="0"/>
              <a:t> </a:t>
            </a:r>
            <a:r>
              <a:rPr lang="ru-RU" dirty="0" smtClean="0"/>
              <a:t>= </a:t>
            </a:r>
            <a:r>
              <a:rPr lang="en-US" dirty="0" smtClean="0"/>
              <a:t>C = </a:t>
            </a:r>
            <a:r>
              <a:rPr lang="ru-RU" dirty="0" smtClean="0"/>
              <a:t>(N </a:t>
            </a:r>
            <a:r>
              <a:rPr lang="ru-RU" dirty="0"/>
              <a:t>- 1) + (N - 2) +  ...  + 1 </a:t>
            </a:r>
            <a:r>
              <a:rPr lang="ru-RU" dirty="0" smtClean="0"/>
              <a:t>=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= </a:t>
            </a:r>
            <a:r>
              <a:rPr lang="ru-RU" dirty="0" smtClean="0"/>
              <a:t>N</a:t>
            </a:r>
            <a:r>
              <a:rPr lang="ru-RU" dirty="0"/>
              <a:t>∙(N - 1)/</a:t>
            </a:r>
            <a:r>
              <a:rPr lang="ru-RU" dirty="0" smtClean="0"/>
              <a:t>2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Минимальное </a:t>
            </a:r>
            <a:r>
              <a:rPr lang="ru-RU" dirty="0" smtClean="0"/>
              <a:t>число пересылок Mmin = 0</a:t>
            </a:r>
          </a:p>
          <a:p>
            <a:r>
              <a:rPr lang="ru-RU" dirty="0" smtClean="0"/>
              <a:t>Максимальное М</a:t>
            </a:r>
            <a:r>
              <a:rPr lang="en-US" dirty="0" smtClean="0"/>
              <a:t>m</a:t>
            </a:r>
            <a:r>
              <a:rPr lang="ru-RU" dirty="0" smtClean="0"/>
              <a:t>ах </a:t>
            </a:r>
            <a:r>
              <a:rPr lang="ru-RU" dirty="0"/>
              <a:t>= </a:t>
            </a:r>
            <a:r>
              <a:rPr lang="ru-RU" dirty="0" smtClean="0"/>
              <a:t>С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В каких случаях достигаются </a:t>
            </a:r>
            <a:r>
              <a:rPr lang="en-US" dirty="0" err="1" smtClean="0"/>
              <a:t>Mmax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Mmin</a:t>
            </a:r>
            <a:r>
              <a:rPr lang="en-US" dirty="0" smtClean="0"/>
              <a:t>?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Последние </a:t>
            </a:r>
            <a:r>
              <a:rPr lang="ru-RU" dirty="0"/>
              <a:t>проходы сортировки </a:t>
            </a:r>
            <a:r>
              <a:rPr lang="ru-RU" dirty="0" smtClean="0"/>
              <a:t>простым </a:t>
            </a:r>
            <a:r>
              <a:rPr lang="ru-RU" dirty="0"/>
              <a:t>обменом работают «вхолостую», </a:t>
            </a:r>
            <a:r>
              <a:rPr lang="ru-RU" dirty="0" smtClean="0"/>
              <a:t>если элементы </a:t>
            </a:r>
            <a:r>
              <a:rPr lang="ru-RU" dirty="0"/>
              <a:t>уже </a:t>
            </a:r>
            <a:r>
              <a:rPr lang="ru-RU" dirty="0" smtClean="0"/>
              <a:t>упорядочены</a:t>
            </a:r>
            <a:endParaRPr lang="ru-RU" dirty="0"/>
          </a:p>
          <a:p>
            <a:pPr lvl="1"/>
            <a:r>
              <a:rPr lang="ru-RU" dirty="0" smtClean="0"/>
              <a:t>Запомним, </a:t>
            </a:r>
            <a:r>
              <a:rPr lang="ru-RU" dirty="0"/>
              <a:t>производился ли на очередном проходе </a:t>
            </a:r>
            <a:r>
              <a:rPr lang="ru-RU" dirty="0" smtClean="0"/>
              <a:t>обмен</a:t>
            </a:r>
            <a:r>
              <a:rPr lang="ru-RU" dirty="0"/>
              <a:t>. Если ни одного обмена не было, то алгоритм может закончить работу.</a:t>
            </a:r>
          </a:p>
          <a:p>
            <a:r>
              <a:rPr lang="ru-RU" dirty="0" smtClean="0"/>
              <a:t>Один </a:t>
            </a:r>
            <a:r>
              <a:rPr lang="ru-RU" dirty="0"/>
              <a:t>неправильно расположенный «пузырек» на «тяжелом» конце почти отсортированного массива «всплывет» на место за один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</a:t>
            </a:r>
            <a:r>
              <a:rPr lang="ru-RU" dirty="0" smtClean="0"/>
              <a:t>«опустится</a:t>
            </a:r>
            <a:r>
              <a:rPr lang="ru-RU" dirty="0"/>
              <a:t>» на правильное место </a:t>
            </a:r>
            <a:r>
              <a:rPr lang="ru-RU" dirty="0" smtClean="0"/>
              <a:t>за </a:t>
            </a:r>
            <a:r>
              <a:rPr lang="en-US" dirty="0" smtClean="0"/>
              <a:t>N-1 </a:t>
            </a:r>
            <a:r>
              <a:rPr lang="ru-RU" dirty="0" smtClean="0"/>
              <a:t>проход</a:t>
            </a:r>
            <a:br>
              <a:rPr lang="ru-RU" dirty="0" smtClean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3606801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3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 smtClean="0"/>
              <a:t>left </a:t>
            </a:r>
            <a:r>
              <a:rPr lang="ru-RU" dirty="0"/>
              <a:t>= </a:t>
            </a:r>
            <a:r>
              <a:rPr lang="ru-RU" dirty="0" smtClean="0"/>
              <a:t>1 	</a:t>
            </a:r>
            <a:r>
              <a:rPr lang="en-US" dirty="0" smtClean="0"/>
              <a:t>	</a:t>
            </a:r>
            <a:r>
              <a:rPr lang="ru-RU" dirty="0" smtClean="0"/>
              <a:t>// </a:t>
            </a:r>
            <a:r>
              <a:rPr lang="ru-RU" dirty="0"/>
              <a:t>левая граница 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right </a:t>
            </a:r>
            <a:r>
              <a:rPr lang="ru-RU" dirty="0"/>
              <a:t>= </a:t>
            </a:r>
            <a:r>
              <a:rPr lang="ru-RU" dirty="0" smtClean="0"/>
              <a:t>N 	// </a:t>
            </a:r>
            <a:r>
              <a:rPr lang="ru-RU" dirty="0"/>
              <a:t>правая </a:t>
            </a:r>
            <a:r>
              <a:rPr lang="ru-RU" dirty="0" smtClean="0"/>
              <a:t>граница </a:t>
            </a:r>
            <a:r>
              <a:rPr lang="ru-RU" dirty="0"/>
              <a:t>несортированной части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r>
              <a:rPr lang="en-US" dirty="0" smtClean="0"/>
              <a:t>	</a:t>
            </a:r>
            <a:r>
              <a:rPr lang="ru-RU" dirty="0" smtClean="0"/>
              <a:t>// истинна, </a:t>
            </a:r>
            <a:r>
              <a:rPr lang="ru-RU" dirty="0"/>
              <a:t>если </a:t>
            </a:r>
            <a:r>
              <a:rPr lang="ru-RU" dirty="0" smtClean="0"/>
              <a:t>массив упорядочен</a:t>
            </a:r>
            <a:br>
              <a:rPr lang="ru-RU" dirty="0" smtClean="0"/>
            </a:br>
            <a:r>
              <a:rPr lang="ru-RU" dirty="0" smtClean="0"/>
              <a:t>пока не упор</a:t>
            </a:r>
            <a:br>
              <a:rPr lang="ru-RU" dirty="0" smtClean="0"/>
            </a:b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истина</a:t>
            </a:r>
            <a:br>
              <a:rPr lang="ru-RU" dirty="0" smtClean="0"/>
            </a:br>
            <a:r>
              <a:rPr lang="ru-RU" dirty="0" smtClean="0"/>
              <a:t>	i </a:t>
            </a:r>
            <a:r>
              <a:rPr lang="ru-RU" dirty="0"/>
              <a:t>=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//</a:t>
            </a:r>
            <a:r>
              <a:rPr lang="ru-RU" dirty="0"/>
              <a:t>Проход по массиву от начала к концу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	пока </a:t>
            </a:r>
            <a:r>
              <a:rPr lang="ru-RU" dirty="0"/>
              <a:t>i &lt;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если </a:t>
            </a:r>
            <a:r>
              <a:rPr lang="ru-RU" dirty="0"/>
              <a:t>A[i] &gt; A[i + 1] то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		</a:t>
            </a:r>
            <a:r>
              <a:rPr lang="ru-RU" dirty="0" smtClean="0"/>
              <a:t>	Обмен (А, i</a:t>
            </a:r>
            <a:r>
              <a:rPr lang="ru-RU" dirty="0"/>
              <a:t>, i+1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      </a:t>
            </a:r>
            <a:r>
              <a:rPr lang="ru-RU" dirty="0"/>
              <a:t>	    	</a:t>
            </a:r>
            <a:r>
              <a:rPr lang="ru-RU" dirty="0" smtClean="0"/>
              <a:t>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конец если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i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конец пока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&gt;=1 </a:t>
            </a:r>
            <a:r>
              <a:rPr lang="ru-RU" dirty="0" smtClean="0"/>
              <a:t>элемент встал на своё место справа</a:t>
            </a:r>
            <a:br>
              <a:rPr lang="ru-RU" dirty="0" smtClean="0"/>
            </a:br>
            <a:r>
              <a:rPr lang="ru-RU" dirty="0" smtClean="0"/>
              <a:t>	right </a:t>
            </a:r>
            <a:r>
              <a:rPr lang="ru-RU" dirty="0"/>
              <a:t>= right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// см. след. слайд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Шейкер-сортировка (</a:t>
            </a:r>
            <a:r>
              <a:rPr lang="ru-RU" dirty="0" smtClean="0"/>
              <a:t>продолжение)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 smtClean="0"/>
              <a:t>	если не упор то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// TODO – rewrite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упор = истина</a:t>
            </a:r>
            <a:br>
              <a:rPr lang="ru-RU" dirty="0" smtClean="0"/>
            </a:br>
            <a:r>
              <a:rPr lang="ru-RU" dirty="0" smtClean="0"/>
              <a:t>		i </a:t>
            </a:r>
            <a:r>
              <a:rPr lang="ru-RU" dirty="0"/>
              <a:t>= </a:t>
            </a:r>
            <a:r>
              <a:rPr lang="ru-RU" dirty="0" smtClean="0"/>
              <a:t>right</a:t>
            </a:r>
            <a:br>
              <a:rPr lang="ru-RU" dirty="0" smtClean="0"/>
            </a:br>
            <a:r>
              <a:rPr lang="ru-RU" dirty="0" smtClean="0"/>
              <a:t>		пока </a:t>
            </a:r>
            <a:r>
              <a:rPr lang="ru-RU" dirty="0"/>
              <a:t>i &gt; </a:t>
            </a:r>
            <a:r>
              <a:rPr lang="ru-RU" dirty="0" smtClean="0"/>
              <a:t>left</a:t>
            </a:r>
            <a:br>
              <a:rPr lang="ru-RU" dirty="0" smtClean="0"/>
            </a:br>
            <a:r>
              <a:rPr lang="ru-RU" dirty="0" smtClean="0"/>
              <a:t>			если </a:t>
            </a:r>
            <a:r>
              <a:rPr lang="ru-RU" dirty="0"/>
              <a:t>A[i] &lt; A[i – 1] </a:t>
            </a:r>
            <a:r>
              <a:rPr lang="ru-RU" dirty="0" smtClean="0"/>
              <a:t>то </a:t>
            </a:r>
            <a:br>
              <a:rPr lang="ru-RU" dirty="0" smtClean="0"/>
            </a:br>
            <a:r>
              <a:rPr lang="ru-RU" dirty="0" smtClean="0"/>
              <a:t>				Обмен </a:t>
            </a:r>
            <a:r>
              <a:rPr lang="ru-RU" dirty="0"/>
              <a:t>(i, i–1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				упор </a:t>
            </a:r>
            <a:r>
              <a:rPr lang="ru-RU" dirty="0"/>
              <a:t>= </a:t>
            </a:r>
            <a:r>
              <a:rPr lang="ru-RU" dirty="0" smtClean="0"/>
              <a:t>ложь</a:t>
            </a:r>
            <a:br>
              <a:rPr lang="ru-RU" dirty="0" smtClean="0"/>
            </a:br>
            <a:r>
              <a:rPr lang="ru-RU" dirty="0" smtClean="0"/>
              <a:t>			конец если</a:t>
            </a:r>
            <a:br>
              <a:rPr lang="ru-RU" dirty="0" smtClean="0"/>
            </a:br>
            <a:r>
              <a:rPr lang="ru-RU" dirty="0" smtClean="0"/>
              <a:t>			i </a:t>
            </a:r>
            <a:r>
              <a:rPr lang="ru-RU" dirty="0"/>
              <a:t>= i –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		конец пока</a:t>
            </a:r>
            <a:br>
              <a:rPr lang="ru-RU" dirty="0" smtClean="0"/>
            </a:br>
            <a:r>
              <a:rPr lang="ru-RU" dirty="0" smtClean="0"/>
              <a:t>	конец если</a:t>
            </a:r>
            <a:br>
              <a:rPr lang="ru-RU" dirty="0" smtClean="0"/>
            </a:br>
            <a:r>
              <a:rPr lang="ru-RU" dirty="0" smtClean="0"/>
              <a:t>	// </a:t>
            </a:r>
            <a:r>
              <a:rPr lang="en-US" dirty="0" smtClean="0"/>
              <a:t>&gt;= 1 </a:t>
            </a:r>
            <a:r>
              <a:rPr lang="ru-RU" dirty="0" smtClean="0"/>
              <a:t>элемент встал на своё место слева</a:t>
            </a:r>
            <a:br>
              <a:rPr lang="ru-RU" dirty="0" smtClean="0"/>
            </a:br>
            <a:r>
              <a:rPr lang="ru-RU" dirty="0" smtClean="0"/>
              <a:t>	left </a:t>
            </a:r>
            <a:r>
              <a:rPr lang="ru-RU" dirty="0"/>
              <a:t>= left + </a:t>
            </a:r>
            <a:r>
              <a:rPr lang="ru-RU" dirty="0" smtClean="0"/>
              <a:t>1</a:t>
            </a:r>
            <a:br>
              <a:rPr lang="ru-RU" dirty="0" smtClean="0"/>
            </a:br>
            <a:r>
              <a:rPr lang="ru-RU" dirty="0" smtClean="0"/>
              <a:t>конец пока // не упор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6608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A [],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{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left = 0, right = N-1;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 sorted = 0;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while (!sorted &amp;&amp; left &lt; right) 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i;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sorted </a:t>
            </a:r>
            <a:r>
              <a:rPr lang="en-US" dirty="0"/>
              <a:t>= 1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for (i </a:t>
            </a:r>
            <a:r>
              <a:rPr lang="en-US" dirty="0"/>
              <a:t>= </a:t>
            </a:r>
            <a:r>
              <a:rPr lang="en-US" dirty="0" smtClean="0"/>
              <a:t>left;  i &lt; right; ++i)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if (A[i+1</a:t>
            </a:r>
            <a:r>
              <a:rPr lang="en-US" dirty="0"/>
              <a:t>] </a:t>
            </a:r>
            <a:r>
              <a:rPr lang="en-US" dirty="0" smtClean="0"/>
              <a:t>&lt; A[i]) </a:t>
            </a:r>
            <a:r>
              <a:rPr lang="en-US" dirty="0"/>
              <a:t>{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	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KeyData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smtClean="0"/>
              <a:t>A[i+1];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A[i+1] </a:t>
            </a:r>
            <a:r>
              <a:rPr lang="en-US" dirty="0"/>
              <a:t>= </a:t>
            </a:r>
            <a:r>
              <a:rPr lang="en-US" dirty="0" smtClean="0"/>
              <a:t>A[i];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</a:t>
            </a:r>
            <a:r>
              <a:rPr lang="en-US" dirty="0" smtClean="0"/>
              <a:t>	A[i] = </a:t>
            </a:r>
            <a:r>
              <a:rPr lang="en-US" dirty="0"/>
              <a:t>x;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			sorted = 0;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		</a:t>
            </a:r>
            <a:r>
              <a:rPr lang="en-US" dirty="0" smtClean="0"/>
              <a:t>	} 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right -</a:t>
            </a:r>
            <a:r>
              <a:rPr lang="en-US" dirty="0" smtClean="0"/>
              <a:t>= 1;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 smtClean="0"/>
              <a:t>		if (!sorted) for (i </a:t>
            </a:r>
            <a:r>
              <a:rPr lang="en-US" dirty="0"/>
              <a:t>= </a:t>
            </a:r>
            <a:r>
              <a:rPr lang="en-US" dirty="0" smtClean="0"/>
              <a:t>left+1</a:t>
            </a:r>
            <a:r>
              <a:rPr lang="en-US" dirty="0"/>
              <a:t>; </a:t>
            </a:r>
            <a:r>
              <a:rPr lang="en-US" dirty="0" smtClean="0"/>
              <a:t>i&lt;=right; i++)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if </a:t>
            </a:r>
            <a:r>
              <a:rPr lang="en-US" dirty="0" smtClean="0"/>
              <a:t>(A[i-1] </a:t>
            </a:r>
            <a:r>
              <a:rPr lang="en-US" dirty="0"/>
              <a:t>&gt; </a:t>
            </a:r>
            <a:r>
              <a:rPr lang="en-US" dirty="0" smtClean="0"/>
              <a:t>A[i]) </a:t>
            </a: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 smtClean="0"/>
              <a:t>	</a:t>
            </a:r>
            <a:r>
              <a:rPr lang="en-US" dirty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KeyData</a:t>
            </a:r>
            <a:r>
              <a:rPr lang="en-US" dirty="0" smtClean="0"/>
              <a:t> x </a:t>
            </a:r>
            <a:r>
              <a:rPr lang="en-US" dirty="0"/>
              <a:t>= </a:t>
            </a:r>
            <a:r>
              <a:rPr lang="en-US" dirty="0" smtClean="0"/>
              <a:t>A [i-1</a:t>
            </a:r>
            <a:r>
              <a:rPr lang="en-US" dirty="0"/>
              <a:t>];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	</a:t>
            </a:r>
            <a:r>
              <a:rPr lang="en-US" dirty="0" smtClean="0"/>
              <a:t>A[i-1] </a:t>
            </a:r>
            <a:r>
              <a:rPr lang="en-US" dirty="0"/>
              <a:t>= </a:t>
            </a:r>
            <a:r>
              <a:rPr lang="en-US" dirty="0" smtClean="0"/>
              <a:t>A[i];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	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A[i] </a:t>
            </a:r>
            <a:r>
              <a:rPr lang="en-US" dirty="0"/>
              <a:t>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 smtClean="0"/>
              <a:t>	</a:t>
            </a:r>
            <a:r>
              <a:rPr lang="ru-RU" dirty="0" smtClean="0"/>
              <a:t>}</a:t>
            </a:r>
            <a:endParaRPr lang="ru-RU" dirty="0"/>
          </a:p>
          <a:p>
            <a:pPr marL="68580" indent="0">
              <a:buNone/>
            </a:pPr>
            <a:r>
              <a:rPr lang="en-US" dirty="0" smtClean="0"/>
              <a:t>		left += 1; 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	} // while</a:t>
            </a:r>
          </a:p>
          <a:p>
            <a:pPr marL="68580" indent="0">
              <a:buNone/>
            </a:pPr>
            <a:r>
              <a:rPr lang="en-US" dirty="0" smtClean="0"/>
              <a:t>} // shaker sort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</a:t>
            </a:r>
            <a:r>
              <a:rPr lang="en-US" dirty="0" smtClean="0"/>
              <a:t>m</a:t>
            </a:r>
            <a:r>
              <a:rPr lang="ru-RU" dirty="0" smtClean="0"/>
              <a:t>in</a:t>
            </a:r>
            <a:r>
              <a:rPr lang="ru-RU" dirty="0"/>
              <a:t>= N –</a:t>
            </a:r>
            <a:r>
              <a:rPr lang="ru-RU" dirty="0" smtClean="0"/>
              <a:t>1, С</a:t>
            </a:r>
            <a:r>
              <a:rPr lang="en-US" dirty="0" smtClean="0"/>
              <a:t>max = O(N*N)</a:t>
            </a:r>
            <a:endParaRPr lang="ru-RU" dirty="0"/>
          </a:p>
          <a:p>
            <a:r>
              <a:rPr lang="ru-RU" dirty="0" smtClean="0"/>
              <a:t>Число пересылок такое же как для сортировки пузырьком</a:t>
            </a:r>
            <a:endParaRPr lang="ru-RU" dirty="0"/>
          </a:p>
          <a:p>
            <a:pPr lvl="1"/>
            <a:r>
              <a:rPr lang="ru-RU" dirty="0" smtClean="0"/>
              <a:t>Каждый </a:t>
            </a:r>
            <a:r>
              <a:rPr lang="ru-RU" dirty="0"/>
              <a:t>обмен соседних элементов </a:t>
            </a:r>
            <a:r>
              <a:rPr lang="ru-RU" dirty="0" smtClean="0"/>
              <a:t>уменьшает </a:t>
            </a:r>
            <a:r>
              <a:rPr lang="ru-RU" dirty="0"/>
              <a:t>число </a:t>
            </a:r>
            <a:r>
              <a:rPr lang="ru-RU" dirty="0" smtClean="0"/>
              <a:t>инверсий (пар элементов, нарушающих порядок) </a:t>
            </a:r>
            <a:r>
              <a:rPr lang="ru-RU" dirty="0"/>
              <a:t>в массиве на </a:t>
            </a:r>
            <a:r>
              <a:rPr lang="ru-RU" dirty="0" smtClean="0"/>
              <a:t>1</a:t>
            </a:r>
          </a:p>
          <a:p>
            <a:pPr lvl="1"/>
            <a:r>
              <a:rPr lang="ru-RU" dirty="0" smtClean="0"/>
              <a:t>Любой алгоритм, основанный </a:t>
            </a:r>
            <a:r>
              <a:rPr lang="ru-RU" dirty="0"/>
              <a:t>на обмене пар соседних </a:t>
            </a:r>
            <a:r>
              <a:rPr lang="ru-RU" dirty="0" smtClean="0"/>
              <a:t>элементов, делает столько пересылок, сколько в массиве инверсий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</a:t>
            </a:r>
            <a:r>
              <a:rPr lang="ru-RU" dirty="0" smtClean="0"/>
              <a:t>выбором</a:t>
            </a:r>
            <a:r>
              <a:rPr lang="ru-RU" dirty="0"/>
              <a:t> </a:t>
            </a:r>
            <a:r>
              <a:rPr lang="ru-RU" dirty="0" smtClean="0"/>
              <a:t>по числу пересылок</a:t>
            </a:r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</a:t>
            </a:r>
            <a:r>
              <a:rPr lang="ru-RU" dirty="0" smtClean="0"/>
              <a:t>массив почти упорядочен</a:t>
            </a:r>
          </a:p>
          <a:p>
            <a:r>
              <a:rPr lang="ru-RU" dirty="0" smtClean="0"/>
              <a:t>Шейкер </a:t>
            </a:r>
            <a:r>
              <a:rPr lang="en-US" dirty="0"/>
              <a:t>(</a:t>
            </a:r>
            <a:r>
              <a:rPr lang="ru-RU" dirty="0" smtClean="0"/>
              <a:t>анг</a:t>
            </a:r>
            <a:r>
              <a:rPr lang="ru-RU" dirty="0"/>
              <a:t>л</a:t>
            </a:r>
            <a:r>
              <a:rPr lang="ru-RU" dirty="0" smtClean="0"/>
              <a:t>. "</a:t>
            </a:r>
            <a:r>
              <a:rPr lang="en-US" dirty="0" smtClean="0"/>
              <a:t>to shake</a:t>
            </a:r>
            <a:r>
              <a:rPr lang="ru-RU" dirty="0" smtClean="0"/>
              <a:t>" --</a:t>
            </a:r>
            <a:r>
              <a:rPr lang="en-US" dirty="0" smtClean="0"/>
              <a:t> </a:t>
            </a:r>
            <a:r>
              <a:rPr lang="ru-RU" dirty="0" smtClean="0"/>
              <a:t>трясти</a:t>
            </a:r>
            <a:r>
              <a:rPr lang="en-US" dirty="0" smtClean="0"/>
              <a:t>) </a:t>
            </a:r>
            <a:r>
              <a:rPr lang="ru-RU" dirty="0" smtClean="0"/>
              <a:t>– это устройство для приготовления жидких смесей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>
                <a:latin typeface="Calibri" pitchFamily="34" charset="0"/>
              </a:rPr>
              <a:t>N, </a:t>
            </a:r>
            <a:r>
              <a:rPr lang="ru-RU" sz="2000" dirty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В лучшем случае к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ru-RU" sz="2000" dirty="0"/>
              <a:t> 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>
                <a:cs typeface="Times New Roman" pitchFamily="18" charset="0"/>
              </a:rPr>
              <a:t>N </a:t>
            </a:r>
            <a:r>
              <a:rPr lang="en-US" sz="2000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N.</a:t>
            </a:r>
            <a:r>
              <a:rPr lang="ru-RU" sz="2000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/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9962"/>
              </p:ext>
            </p:extLst>
          </p:nvPr>
        </p:nvGraphicFramePr>
        <p:xfrm>
          <a:off x="3143672" y="2420888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4" imgW="2755800" imgH="457200" progId="">
                  <p:embed/>
                </p:oleObj>
              </mc:Choice>
              <mc:Fallback>
                <p:oleObj name="Equation" r:id="rId4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420888"/>
                        <a:ext cx="5715000" cy="947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     </a:t>
            </a:r>
            <a:r>
              <a:rPr lang="ru-RU" sz="2000" dirty="0">
                <a:latin typeface="Calibri" pitchFamily="34" charset="0"/>
              </a:rPr>
              <a:t>из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этом случае вместо </a:t>
            </a:r>
            <a:r>
              <a:rPr lang="en-US" sz="2000" dirty="0">
                <a:latin typeface="Calibri" pitchFamily="34" charset="0"/>
              </a:rPr>
              <a:t>log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,  </a:t>
            </a:r>
            <a:r>
              <a:rPr lang="ru-RU" sz="2000" dirty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4"/>
            <a:ext cx="7499350" cy="7254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Хоар, Флойд, Шелл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071564"/>
            <a:ext cx="7499350" cy="5176837"/>
          </a:xfrm>
        </p:spPr>
        <p:txBody>
          <a:bodyPr/>
          <a:lstStyle/>
          <a:p>
            <a:pPr indent="449263">
              <a:buNone/>
            </a:pP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>
              <a:buNone/>
            </a:pPr>
            <a:endParaRPr lang="ru-RU" sz="2000">
              <a:latin typeface="Calibri" pitchFamily="34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3238501" y="2286001"/>
            <a:ext cx="5413661" cy="1071563"/>
            <a:chOff x="1142976" y="1643049"/>
            <a:chExt cx="5413478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5413478" cy="338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2688" y="1"/>
            <a:ext cx="8215312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642939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>
                <a:latin typeface="Calibri" pitchFamily="34" charset="0"/>
              </a:rPr>
              <a:t>: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/>
              <a:t>           </a:t>
            </a:r>
            <a:r>
              <a:rPr lang="en-US" sz="2000"/>
              <a:t> </a:t>
            </a:r>
            <a:r>
              <a:rPr lang="ru-RU" sz="2000" b="1"/>
              <a:t>_________________________________</a:t>
            </a:r>
            <a:endParaRPr lang="en-US" sz="2000" b="1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         </a:t>
            </a:r>
            <a:r>
              <a:rPr lang="ru-RU" sz="2000" b="1"/>
              <a:t>|                       | </a:t>
            </a:r>
            <a:r>
              <a:rPr lang="en-US" sz="2000" b="1"/>
              <a:t>   </a:t>
            </a:r>
            <a:r>
              <a:rPr lang="ru-RU" sz="2000" b="1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>
                <a:latin typeface="Calibri" pitchFamily="34" charset="0"/>
              </a:rPr>
              <a:t>      14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>
                <a:latin typeface="Calibri" pitchFamily="34" charset="0"/>
              </a:rPr>
              <a:t>       38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>
                <a:latin typeface="Calibri" pitchFamily="34" charset="0"/>
              </a:rPr>
              <a:t>   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  51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</a:t>
            </a:r>
            <a:r>
              <a:rPr lang="ru-RU" sz="2000" b="1"/>
              <a:t>|__________|__________|__________|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>
                <a:latin typeface="Calibri" pitchFamily="34" charset="0"/>
              </a:rPr>
              <a:t>       14 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      38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     51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процесс называется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79650" y="714376"/>
            <a:ext cx="8388350" cy="6143625"/>
          </a:xfrm>
        </p:spPr>
        <p:txBody>
          <a:bodyPr/>
          <a:lstStyle/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65746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1"/>
            <a:ext cx="7499350" cy="5826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738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>
                <a:latin typeface="Calibri" pitchFamily="34" charset="0"/>
              </a:rPr>
              <a:t>Если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-сортируется (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&gt;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), то она остается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-отсортированной.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C</a:t>
            </a:r>
            <a:r>
              <a:rPr lang="ru-RU" sz="200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>
                <a:latin typeface="Calibri" pitchFamily="34" charset="0"/>
              </a:rPr>
              <a:t>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+ 1, ..., 9, 5, 3, 1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1.27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– 1, ..., 15, 7, 3, 1 — 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1.26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(3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>
                <a:latin typeface="Calibri" pitchFamily="34" charset="0"/>
              </a:rPr>
              <a:t> – 1)/2, ..., 40, 13, 4, 1 —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</a:rPr>
              <a:t>Общая оценка: величина порядка  </a:t>
            </a:r>
            <a:r>
              <a:rPr lang="en-US" sz="2000" b="1" i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15889"/>
            <a:ext cx="7499350" cy="5111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595564" y="714376"/>
            <a:ext cx="8072437" cy="59293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0"/>
            <a:ext cx="7499350" cy="3683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785814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113" y="188913"/>
            <a:ext cx="7499350" cy="6540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На </a:t>
            </a:r>
            <a:r>
              <a:rPr lang="en-US" sz="2200" i="1">
                <a:latin typeface="Calibri" pitchFamily="34" charset="0"/>
              </a:rPr>
              <a:t>i</a:t>
            </a:r>
            <a:r>
              <a:rPr lang="ru-RU" sz="2200" i="1">
                <a:latin typeface="Calibri" pitchFamily="34" charset="0"/>
              </a:rPr>
              <a:t>-</a:t>
            </a:r>
            <a:r>
              <a:rPr lang="ru-RU" sz="220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 входной последовательности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, ...,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n</a:t>
            </a:r>
            <a:r>
              <a:rPr lang="ru-RU" sz="2200">
                <a:latin typeface="Calibri" pitchFamily="34" charset="0"/>
              </a:rPr>
              <a:t> и меняется местами с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-м.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Таким образом, после шага </a:t>
            </a:r>
            <a:r>
              <a:rPr lang="en-US" sz="2200" i="1">
                <a:latin typeface="Calibri" pitchFamily="34" charset="0"/>
              </a:rPr>
              <a:t>i </a:t>
            </a:r>
            <a:r>
              <a:rPr lang="ru-RU" sz="220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9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51  8  38  90  14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	  2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38  90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51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2  8  14  38   40  51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2  8  14  38   40  51  63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988" y="188913"/>
            <a:ext cx="7499350" cy="5826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550" y="765175"/>
            <a:ext cx="8001000" cy="5715000"/>
          </a:xfrm>
        </p:spPr>
        <p:txBody>
          <a:bodyPr>
            <a:normAutofit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цикл по</a:t>
            </a:r>
            <a:r>
              <a:rPr lang="ru-RU" sz="2000">
                <a:latin typeface="Calibri" pitchFamily="34" charset="0"/>
              </a:rPr>
              <a:t> i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</a:t>
            </a:r>
            <a:r>
              <a:rPr lang="ru-RU" sz="2000">
                <a:latin typeface="Calibri" pitchFamily="34" charset="0"/>
              </a:rPr>
              <a:t>–1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 //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	 цикл по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j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 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 		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	конец цикла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первым элементом несортированной части: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i </a:t>
            </a:r>
            <a:r>
              <a:rPr lang="en-US" sz="200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>
                <a:latin typeface="Calibri" pitchFamily="34" charset="0"/>
              </a:rPr>
              <a:t> r </a:t>
            </a: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Обмен (</a:t>
            </a:r>
            <a:r>
              <a:rPr lang="en-US" sz="2000">
                <a:latin typeface="Calibri" pitchFamily="34" charset="0"/>
              </a:rPr>
              <a:t>i</a:t>
            </a:r>
            <a:r>
              <a:rPr lang="ru-RU" sz="2000">
                <a:latin typeface="Calibri" pitchFamily="34" charset="0"/>
              </a:rPr>
              <a:t>, </a:t>
            </a:r>
            <a:r>
              <a:rPr lang="en-US" sz="2000">
                <a:latin typeface="Calibri" pitchFamily="34" charset="0"/>
              </a:rPr>
              <a:t>r</a:t>
            </a:r>
            <a:r>
              <a:rPr lang="ru-RU" sz="200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части массива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i="1">
                <a:latin typeface="Calibri" pitchFamily="34" charset="0"/>
              </a:rPr>
              <a:t>.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конец цикла</a:t>
            </a: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каждом шаге сортировки первый элемент массива, </a:t>
            </a:r>
            <a:r>
              <a:rPr lang="ru-RU" dirty="0" smtClean="0"/>
              <a:t>минимальный </a:t>
            </a:r>
            <a:r>
              <a:rPr lang="ru-RU" dirty="0"/>
              <a:t>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 smtClean="0"/>
              <a:t>h[</a:t>
            </a:r>
            <a:r>
              <a:rPr lang="ru-RU" dirty="0" smtClean="0"/>
              <a:t>1</a:t>
            </a:r>
            <a:r>
              <a:rPr lang="en-US" dirty="0" smtClean="0"/>
              <a:t>]</a:t>
            </a:r>
            <a:r>
              <a:rPr lang="ru-RU" dirty="0" smtClean="0"/>
              <a:t>, </a:t>
            </a:r>
            <a:r>
              <a:rPr lang="ru-RU" dirty="0"/>
              <a:t>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>
                <a:latin typeface="Calibri" pitchFamily="34" charset="0"/>
              </a:rPr>
              <a:t>			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восстанавливает полную пирамиду в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26035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2245360" y="4348438"/>
            <a:ext cx="2245360" cy="863643"/>
          </a:xfrm>
          <a:custGeom>
            <a:avLst/>
            <a:gdLst>
              <a:gd name="connsiteX0" fmla="*/ 2245360 w 2245360"/>
              <a:gd name="connsiteY0" fmla="*/ 619821 h 650301"/>
              <a:gd name="connsiteX1" fmla="*/ 84328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21 h 650301"/>
              <a:gd name="connsiteX1" fmla="*/ 118872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89280 h 619760"/>
              <a:gd name="connsiteX1" fmla="*/ 1107440 w 2245360"/>
              <a:gd name="connsiteY1" fmla="*/ 0 h 619760"/>
              <a:gd name="connsiteX2" fmla="*/ 0 w 2245360"/>
              <a:gd name="connsiteY2" fmla="*/ 619760 h 619760"/>
              <a:gd name="connsiteX0" fmla="*/ 2245360 w 2245360"/>
              <a:gd name="connsiteY0" fmla="*/ 2590800 h 2621280"/>
              <a:gd name="connsiteX1" fmla="*/ 1127760 w 2245360"/>
              <a:gd name="connsiteY1" fmla="*/ 0 h 2621280"/>
              <a:gd name="connsiteX2" fmla="*/ 0 w 2245360"/>
              <a:gd name="connsiteY2" fmla="*/ 2621280 h 2621280"/>
              <a:gd name="connsiteX0" fmla="*/ 2245360 w 2245360"/>
              <a:gd name="connsiteY0" fmla="*/ 2590808 h 2621288"/>
              <a:gd name="connsiteX1" fmla="*/ 1127760 w 2245360"/>
              <a:gd name="connsiteY1" fmla="*/ 8 h 2621288"/>
              <a:gd name="connsiteX2" fmla="*/ 0 w 2245360"/>
              <a:gd name="connsiteY2" fmla="*/ 2621288 h 2621288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360" h="863643">
                <a:moveTo>
                  <a:pt x="2245360" y="833163"/>
                </a:moveTo>
                <a:cubicBezTo>
                  <a:pt x="1893993" y="449623"/>
                  <a:pt x="1491827" y="-5037"/>
                  <a:pt x="1097280" y="43"/>
                </a:cubicBezTo>
                <a:cubicBezTo>
                  <a:pt x="753533" y="15283"/>
                  <a:pt x="275166" y="561383"/>
                  <a:pt x="0" y="86364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6566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вставками на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SortByInsertion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[j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Понятие сортировки</a:t>
            </a:r>
          </a:p>
          <a:p>
            <a:r>
              <a:rPr lang="ru-RU" dirty="0" smtClean="0"/>
              <a:t>Алгоритмы сортировки</a:t>
            </a:r>
          </a:p>
          <a:p>
            <a:pPr lvl="1"/>
            <a:r>
              <a:rPr lang="ru-RU" dirty="0" smtClean="0"/>
              <a:t>вставками</a:t>
            </a:r>
          </a:p>
          <a:p>
            <a:pPr lvl="1"/>
            <a:r>
              <a:rPr lang="ru-RU" dirty="0" smtClean="0"/>
              <a:t>выбором и «пирамидой»</a:t>
            </a:r>
          </a:p>
          <a:p>
            <a:pPr lvl="1"/>
            <a:r>
              <a:rPr lang="ru-RU" dirty="0" smtClean="0"/>
              <a:t>быстрая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  <a:endParaRPr lang="ru-RU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 smtClean="0"/>
              <a:t>Нижняя </a:t>
            </a:r>
            <a:r>
              <a:rPr lang="ru-RU" dirty="0" smtClean="0"/>
              <a:t>оценка числа операций в алгоритмах сортировки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Пусть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число сравнений и обменов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теле внешнего цикла на i-м шаге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≤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i – 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М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>
                <a:solidFill>
                  <a:schemeClr val="bg1"/>
                </a:solidFill>
              </a:rPr>
              <a:t>1 ≤ </a:t>
            </a: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i – 1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 smtClean="0">
                <a:solidFill>
                  <a:schemeClr val="bg1"/>
                </a:solidFill>
              </a:rPr>
              <a:t>М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ru-RU" dirty="0" err="1" smtClean="0">
                <a:solidFill>
                  <a:schemeClr val="bg1"/>
                </a:solidFill>
              </a:rPr>
              <a:t>С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1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1 ≤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≤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err="1" smtClean="0"/>
              <a:t>М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ru-RU" dirty="0">
                <a:solidFill>
                  <a:schemeClr val="bg1"/>
                </a:solidFill>
              </a:rPr>
              <a:t>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</a:t>
            </a:r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= ∑C</a:t>
            </a:r>
            <a:r>
              <a:rPr lang="en-US" baseline="-25000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= ∑ </a:t>
            </a:r>
            <a:r>
              <a:rPr lang="en-US" dirty="0" err="1" smtClean="0">
                <a:solidFill>
                  <a:schemeClr val="bg1"/>
                </a:solidFill>
              </a:rPr>
              <a:t>M</a:t>
            </a:r>
            <a:r>
              <a:rPr lang="en-US" baseline="-25000" dirty="0" err="1" smtClean="0">
                <a:solidFill>
                  <a:schemeClr val="bg1"/>
                </a:solidFill>
              </a:rPr>
              <a:t>i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N – 1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smtClean="0">
                <a:solidFill>
                  <a:schemeClr val="bg1"/>
                </a:solidFill>
              </a:rPr>
              <a:t>(N – 1)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N – 2)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5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Пусть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/>
              <a:t>1 ≤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≤ </a:t>
            </a:r>
            <a:r>
              <a:rPr lang="ru-RU" dirty="0" smtClean="0"/>
              <a:t>i – 1</a:t>
            </a:r>
            <a:endParaRPr lang="ru-RU" dirty="0"/>
          </a:p>
          <a:p>
            <a:r>
              <a:rPr lang="ru-RU" dirty="0" err="1" smtClean="0"/>
              <a:t>М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 smtClean="0"/>
              <a:t>С</a:t>
            </a:r>
            <a:r>
              <a:rPr lang="ru-RU" baseline="-25000" dirty="0" err="1" smtClean="0"/>
              <a:t>i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массива из </a:t>
            </a:r>
            <a:r>
              <a:rPr lang="en-US" dirty="0"/>
              <a:t>N </a:t>
            </a:r>
            <a:r>
              <a:rPr lang="ru-RU" dirty="0"/>
              <a:t>элементов общее </a:t>
            </a:r>
            <a:r>
              <a:rPr lang="ru-RU" dirty="0" smtClean="0"/>
              <a:t>число сравнений </a:t>
            </a:r>
            <a:r>
              <a:rPr lang="en-US" dirty="0" smtClean="0"/>
              <a:t>C = ∑C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ru-RU" dirty="0"/>
              <a:t>и обменов </a:t>
            </a:r>
            <a:r>
              <a:rPr lang="en-US" dirty="0" smtClean="0"/>
              <a:t>M </a:t>
            </a:r>
            <a:r>
              <a:rPr lang="en-US" dirty="0"/>
              <a:t>= ∑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N – 1 </a:t>
            </a:r>
            <a:r>
              <a:rPr lang="en-US" dirty="0"/>
              <a:t>≤ </a:t>
            </a:r>
            <a:r>
              <a:rPr lang="ru-RU" dirty="0" smtClean="0"/>
              <a:t>С </a:t>
            </a:r>
            <a:r>
              <a:rPr lang="en-US" dirty="0"/>
              <a:t>≤</a:t>
            </a:r>
            <a:r>
              <a:rPr lang="en-US" dirty="0" smtClean="0"/>
              <a:t> N</a:t>
            </a:r>
            <a:r>
              <a:rPr lang="ru-RU" dirty="0" smtClean="0"/>
              <a:t>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en-US" dirty="0" smtClean="0"/>
              <a:t>(N – 1)</a:t>
            </a:r>
            <a:r>
              <a:rPr lang="ru-RU" dirty="0" smtClean="0"/>
              <a:t> 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0 </a:t>
            </a:r>
            <a:r>
              <a:rPr lang="en-US" dirty="0"/>
              <a:t>≤ </a:t>
            </a:r>
            <a:r>
              <a:rPr lang="en-US" dirty="0" smtClean="0"/>
              <a:t>M </a:t>
            </a:r>
            <a:r>
              <a:rPr lang="en-US" dirty="0"/>
              <a:t>≤ </a:t>
            </a:r>
            <a:r>
              <a:rPr lang="en-US" dirty="0" smtClean="0"/>
              <a:t>(N – 1)</a:t>
            </a:r>
            <a:r>
              <a:rPr lang="ru-RU" dirty="0" smtClean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smtClean="0"/>
              <a:t>N – 2)</a:t>
            </a:r>
            <a:r>
              <a:rPr lang="ru-RU" dirty="0" smtClean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сравнений и обменов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Ищем</a:t>
            </a:r>
            <a:r>
              <a:rPr lang="ru-RU" dirty="0" smtClean="0">
                <a:solidFill>
                  <a:schemeClr val="bg1"/>
                </a:solidFill>
              </a:rPr>
              <a:t> место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вставки бинарным поиском </a:t>
            </a: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 smtClean="0">
                <a:solidFill>
                  <a:schemeClr val="bg1"/>
                </a:solidFill>
              </a:rPr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FindLeastUpperBound</a:t>
            </a:r>
            <a:r>
              <a:rPr lang="ru-RU" dirty="0" smtClean="0">
                <a:solidFill>
                  <a:schemeClr val="bg1"/>
                </a:solidFill>
              </a:rPr>
              <a:t> – индекс элемента с </a:t>
            </a: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ru-RU" dirty="0" smtClean="0">
                <a:solidFill>
                  <a:schemeClr val="bg1"/>
                </a:solidFill>
              </a:rPr>
              <a:t>ключом, который строго больше данного ключа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208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сравнений </a:t>
            </a:r>
            <a:r>
              <a:rPr lang="en-US" dirty="0" smtClean="0">
                <a:solidFill>
                  <a:schemeClr val="bg1"/>
                </a:solidFill>
              </a:rPr>
              <a:t>C ≤ </a:t>
            </a:r>
            <a:r>
              <a:rPr lang="ru-RU" dirty="0" smtClean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∙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log</a:t>
            </a:r>
            <a:r>
              <a:rPr lang="ru-RU" baseline="-25000" dirty="0" smtClean="0">
                <a:solidFill>
                  <a:schemeClr val="bg1"/>
                </a:solidFill>
              </a:rPr>
              <a:t>2</a:t>
            </a:r>
            <a:r>
              <a:rPr lang="ru-RU" dirty="0" smtClean="0">
                <a:solidFill>
                  <a:schemeClr val="bg1"/>
                </a:solidFill>
              </a:rPr>
              <a:t>(N)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sp>
        <p:nvSpPr>
          <p:cNvPr id="3" name="Rectangle 2"/>
          <p:cNvSpPr/>
          <p:nvPr/>
        </p:nvSpPr>
        <p:spPr>
          <a:xfrm>
            <a:off x="8184232" y="3140968"/>
            <a:ext cx="230425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сравнений </a:t>
            </a:r>
            <a:r>
              <a:rPr lang="en-US" dirty="0" smtClean="0"/>
              <a:t>C ≤ </a:t>
            </a:r>
            <a:r>
              <a:rPr lang="ru-RU" dirty="0" smtClean="0"/>
              <a:t>N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7540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</a:t>
            </a:r>
            <a:r>
              <a:rPr lang="ru-RU" dirty="0" smtClean="0"/>
              <a:t>вставками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Ищем</a:t>
            </a:r>
            <a:r>
              <a:rPr lang="ru-RU" dirty="0" smtClean="0"/>
              <a:t> место </a:t>
            </a:r>
            <a:r>
              <a:rPr lang="ru-RU" dirty="0"/>
              <a:t>для </a:t>
            </a:r>
            <a:r>
              <a:rPr lang="ru-RU" dirty="0" smtClean="0"/>
              <a:t>вставки бинарным поиском </a:t>
            </a:r>
            <a:r>
              <a:rPr lang="ru-RU" dirty="0" smtClean="0"/>
              <a:t>в </a:t>
            </a:r>
            <a:r>
              <a:rPr lang="ru-RU" dirty="0" smtClean="0"/>
              <a:t>сортированной части</a:t>
            </a:r>
          </a:p>
          <a:p>
            <a:pPr lvl="1"/>
            <a:r>
              <a:rPr lang="en-US" dirty="0" err="1" smtClean="0"/>
              <a:t>FindLeastUpperBound</a:t>
            </a:r>
            <a:r>
              <a:rPr lang="ru-RU" dirty="0" smtClean="0"/>
              <a:t> – индекс элемента с </a:t>
            </a:r>
            <a:r>
              <a:rPr lang="en-US" dirty="0" smtClean="0"/>
              <a:t>min </a:t>
            </a:r>
            <a:r>
              <a:rPr lang="ru-RU" dirty="0" smtClean="0"/>
              <a:t>ключом, который строго больше данного ключа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Число сравнений </a:t>
            </a:r>
            <a:r>
              <a:rPr lang="en-US" dirty="0" smtClean="0"/>
              <a:t>C ≤ </a:t>
            </a:r>
            <a:r>
              <a:rPr lang="ru-RU" dirty="0" smtClean="0"/>
              <a:t>N </a:t>
            </a:r>
            <a:r>
              <a:rPr lang="en-US" dirty="0" smtClean="0"/>
              <a:t>∙</a:t>
            </a:r>
            <a:r>
              <a:rPr lang="ru-RU" dirty="0" smtClean="0"/>
              <a:t> 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Количество обменов такое же, как без бинарного поиска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7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6981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021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ru-RU" dirty="0" smtClean="0">
                <a:solidFill>
                  <a:schemeClr val="bg1"/>
                </a:solidFill>
              </a:rPr>
              <a:t>называется </a:t>
            </a:r>
            <a:r>
              <a:rPr lang="ru-RU" dirty="0">
                <a:solidFill>
                  <a:schemeClr val="bg1"/>
                </a:solidFill>
              </a:rPr>
              <a:t>устойчивой, </a:t>
            </a:r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она </a:t>
            </a:r>
            <a:r>
              <a:rPr lang="ru-RU" dirty="0" smtClean="0">
                <a:solidFill>
                  <a:schemeClr val="bg1"/>
                </a:solidFill>
              </a:rPr>
              <a:t>сохраняет порядок элементов с </a:t>
            </a:r>
            <a:r>
              <a:rPr lang="ru-RU" dirty="0">
                <a:solidFill>
                  <a:schemeClr val="bg1"/>
                </a:solidFill>
              </a:rPr>
              <a:t>одинаковыми </a:t>
            </a:r>
            <a:r>
              <a:rPr lang="ru-RU" dirty="0" smtClean="0">
                <a:solidFill>
                  <a:schemeClr val="bg1"/>
                </a:solidFill>
              </a:rPr>
              <a:t>ключами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 smtClean="0">
                <a:solidFill>
                  <a:schemeClr val="bg1"/>
                </a:solidFill>
              </a:rPr>
              <a:t>такую, что для любых</a:t>
            </a:r>
            <a:r>
              <a:rPr lang="ru-RU" dirty="0">
                <a:solidFill>
                  <a:schemeClr val="bg1"/>
                </a:solidFill>
              </a:rPr>
              <a:t> i &lt; j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=&gt;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 smtClean="0">
                <a:solidFill>
                  <a:schemeClr val="bg1"/>
                </a:solidFill>
              </a:rPr>
              <a:t>такую, что для любых</a:t>
            </a:r>
            <a:r>
              <a:rPr lang="ru-RU" dirty="0">
                <a:solidFill>
                  <a:schemeClr val="bg1"/>
                </a:solidFill>
              </a:rPr>
              <a:t> i &lt; j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=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ключ</a:t>
            </a:r>
            <a:r>
              <a:rPr lang="ru-RU" baseline="-25000" dirty="0" err="1" smtClean="0">
                <a:solidFill>
                  <a:schemeClr val="bg1"/>
                </a:solidFill>
              </a:rPr>
              <a:t>j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=&gt;</a:t>
            </a:r>
            <a:r>
              <a:rPr lang="ru-RU" dirty="0" smtClean="0">
                <a:solidFill>
                  <a:schemeClr val="bg1"/>
                </a:solidFill>
              </a:rPr>
              <a:t> 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&lt; </a:t>
            </a:r>
            <a:r>
              <a:rPr lang="ru-RU" dirty="0" smtClean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ru-RU" dirty="0" smtClean="0">
                <a:solidFill>
                  <a:schemeClr val="bg1"/>
                </a:solidFill>
              </a:rPr>
              <a:t>j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4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 smtClean="0"/>
              <a:t>такую, что для любых</a:t>
            </a:r>
            <a:r>
              <a:rPr lang="ru-RU" dirty="0"/>
              <a:t> i &lt; j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ключ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ключ</a:t>
            </a:r>
            <a:r>
              <a:rPr lang="ru-RU" baseline="-25000" dirty="0" err="1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</a:t>
            </a:r>
            <a:r>
              <a:rPr lang="ru-RU" dirty="0" smtClean="0">
                <a:solidFill>
                  <a:schemeClr val="bg1"/>
                </a:solidFill>
              </a:rPr>
              <a:t>устойчивой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Swap </a:t>
            </a:r>
            <a:r>
              <a:rPr lang="ru-RU" dirty="0" smtClean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Устойчивая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ru-RU" dirty="0" smtClean="0"/>
              <a:t>называется </a:t>
            </a:r>
            <a:r>
              <a:rPr lang="ru-RU" dirty="0"/>
              <a:t>устойчивой, </a:t>
            </a:r>
            <a:r>
              <a:rPr lang="ru-RU" dirty="0" smtClean="0"/>
              <a:t>если </a:t>
            </a:r>
            <a:r>
              <a:rPr lang="ru-RU" dirty="0"/>
              <a:t>она </a:t>
            </a:r>
            <a:r>
              <a:rPr lang="ru-RU" dirty="0" smtClean="0"/>
              <a:t>сохраняет порядок элементов с </a:t>
            </a:r>
            <a:r>
              <a:rPr lang="ru-RU" dirty="0"/>
              <a:t>одинаковыми </a:t>
            </a:r>
            <a:r>
              <a:rPr lang="ru-RU" dirty="0" smtClean="0"/>
              <a:t>ключами</a:t>
            </a:r>
          </a:p>
          <a:p>
            <a:endParaRPr lang="ru-RU" dirty="0" smtClean="0"/>
          </a:p>
          <a:p>
            <a:r>
              <a:rPr lang="ru-RU" dirty="0" smtClean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 smtClean="0"/>
              <a:t>такую, что для любых</a:t>
            </a:r>
            <a:r>
              <a:rPr lang="ru-RU" dirty="0"/>
              <a:t> i &lt; j</a:t>
            </a:r>
            <a:endParaRPr lang="en-US" dirty="0" smtClean="0"/>
          </a:p>
          <a:p>
            <a:pPr marL="0" indent="0" algn="ctr">
              <a:buNone/>
            </a:pPr>
            <a:r>
              <a:rPr lang="ru-RU" dirty="0" err="1" smtClean="0"/>
              <a:t>ключ</a:t>
            </a:r>
            <a:r>
              <a:rPr lang="ru-RU" baseline="-25000" dirty="0" err="1" smtClean="0"/>
              <a:t>i</a:t>
            </a:r>
            <a:r>
              <a:rPr lang="ru-RU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err="1" smtClean="0"/>
              <a:t>ключ</a:t>
            </a:r>
            <a:r>
              <a:rPr lang="ru-RU" baseline="-25000" dirty="0" err="1" smtClean="0"/>
              <a:t>j</a:t>
            </a:r>
            <a:r>
              <a:rPr lang="ru-RU" dirty="0" smtClean="0"/>
              <a:t> </a:t>
            </a:r>
            <a:r>
              <a:rPr lang="en-US" dirty="0" smtClean="0"/>
              <a:t>=&gt;</a:t>
            </a:r>
            <a:r>
              <a:rPr lang="ru-RU" dirty="0" smtClean="0"/>
              <a:t> 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i</a:t>
            </a:r>
            <a:r>
              <a:rPr lang="en-US" dirty="0" smtClean="0"/>
              <a:t>]</a:t>
            </a:r>
            <a:r>
              <a:rPr lang="ru-RU" dirty="0" smtClean="0"/>
              <a:t> </a:t>
            </a:r>
            <a:r>
              <a:rPr lang="ru-RU" dirty="0"/>
              <a:t>&lt; </a:t>
            </a:r>
            <a:r>
              <a:rPr lang="ru-RU" dirty="0" smtClean="0"/>
              <a:t>p</a:t>
            </a:r>
            <a:r>
              <a:rPr lang="en-US" dirty="0" smtClean="0"/>
              <a:t>[</a:t>
            </a:r>
            <a:r>
              <a:rPr lang="ru-RU" dirty="0" smtClean="0"/>
              <a:t>j</a:t>
            </a:r>
            <a:r>
              <a:rPr lang="en-US" dirty="0" smtClean="0"/>
              <a:t>]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en-US" dirty="0"/>
              <a:t>[</a:t>
            </a:r>
            <a:r>
              <a:rPr lang="ru-RU" dirty="0"/>
              <a:t>бинарными</a:t>
            </a:r>
            <a:r>
              <a:rPr lang="en-US" dirty="0"/>
              <a:t>] </a:t>
            </a:r>
            <a:r>
              <a:rPr lang="ru-RU" dirty="0"/>
              <a:t>вставками является </a:t>
            </a:r>
            <a:r>
              <a:rPr lang="ru-RU" dirty="0" smtClean="0"/>
              <a:t>устойчивой</a:t>
            </a:r>
          </a:p>
          <a:p>
            <a:pPr lvl="1"/>
            <a:r>
              <a:rPr lang="en-US" dirty="0" smtClean="0"/>
              <a:t>Swap </a:t>
            </a:r>
            <a:r>
              <a:rPr lang="ru-RU" dirty="0" smtClean="0"/>
              <a:t>вызывается только для элементов с неравными ключами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14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Неизвестный автор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Неизвестно когда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Неизвестный автор</a:t>
            </a:r>
          </a:p>
          <a:p>
            <a:r>
              <a:rPr lang="ru-RU" dirty="0" smtClean="0"/>
              <a:t>Неизвестный год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1087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023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7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023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3535680" y="3850638"/>
            <a:ext cx="2824480" cy="1493522"/>
          </a:xfrm>
          <a:custGeom>
            <a:avLst/>
            <a:gdLst>
              <a:gd name="connsiteX0" fmla="*/ 3210560 w 3210560"/>
              <a:gd name="connsiteY0" fmla="*/ 1503680 h 1503680"/>
              <a:gd name="connsiteX1" fmla="*/ 1371600 w 3210560"/>
              <a:gd name="connsiteY1" fmla="*/ 0 h 1503680"/>
              <a:gd name="connsiteX2" fmla="*/ 0 w 3210560"/>
              <a:gd name="connsiteY2" fmla="*/ 1503680 h 1503680"/>
              <a:gd name="connsiteX0" fmla="*/ 3210560 w 3210560"/>
              <a:gd name="connsiteY0" fmla="*/ 1493520 h 1493520"/>
              <a:gd name="connsiteX1" fmla="*/ 1808480 w 3210560"/>
              <a:gd name="connsiteY1" fmla="*/ 0 h 1493520"/>
              <a:gd name="connsiteX2" fmla="*/ 0 w 3210560"/>
              <a:gd name="connsiteY2" fmla="*/ 1493520 h 1493520"/>
              <a:gd name="connsiteX0" fmla="*/ 2824480 w 2824480"/>
              <a:gd name="connsiteY0" fmla="*/ 1493522 h 1493522"/>
              <a:gd name="connsiteX1" fmla="*/ 1422400 w 2824480"/>
              <a:gd name="connsiteY1" fmla="*/ 2 h 1493522"/>
              <a:gd name="connsiteX2" fmla="*/ 0 w 2824480"/>
              <a:gd name="connsiteY2" fmla="*/ 1483362 h 1493522"/>
              <a:gd name="connsiteX0" fmla="*/ 2824480 w 2824480"/>
              <a:gd name="connsiteY0" fmla="*/ 1493522 h 1493522"/>
              <a:gd name="connsiteX1" fmla="*/ 1351280 w 2824480"/>
              <a:gd name="connsiteY1" fmla="*/ 2 h 1493522"/>
              <a:gd name="connsiteX2" fmla="*/ 0 w 2824480"/>
              <a:gd name="connsiteY2" fmla="*/ 1483362 h 14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4480" h="1493522">
                <a:moveTo>
                  <a:pt x="2824480" y="1493522"/>
                </a:moveTo>
                <a:cubicBezTo>
                  <a:pt x="2172546" y="741682"/>
                  <a:pt x="1822027" y="1695"/>
                  <a:pt x="1351280" y="2"/>
                </a:cubicBezTo>
                <a:cubicBezTo>
                  <a:pt x="880533" y="-1691"/>
                  <a:pt x="418253" y="731522"/>
                  <a:pt x="0" y="148336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</a:t>
            </a:r>
            <a:r>
              <a:rPr lang="ru-RU" dirty="0" smtClean="0"/>
              <a:t>выбором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78170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на языке Си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SortBySelection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key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&lt;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count;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++j)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j;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(i != 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 { </a:t>
            </a:r>
            <a:r>
              <a:rPr lang="ru-RU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 как вариант: 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array[i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].Key != array[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</a:t>
            </a:r>
            <a:r>
              <a:rPr 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Key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Пусть 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– число сравнений и обменов </a:t>
            </a:r>
            <a:r>
              <a:rPr lang="ru-RU" sz="3000" dirty="0" smtClean="0">
                <a:solidFill>
                  <a:schemeClr val="bg1"/>
                </a:solidFill>
              </a:rPr>
              <a:t>в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теле </a:t>
            </a:r>
            <a:r>
              <a:rPr lang="ru-RU" sz="3000" dirty="0">
                <a:solidFill>
                  <a:schemeClr val="bg1"/>
                </a:solidFill>
              </a:rPr>
              <a:t>внешнего </a:t>
            </a:r>
            <a:r>
              <a:rPr lang="ru-RU" sz="3000" dirty="0" smtClean="0">
                <a:solidFill>
                  <a:schemeClr val="bg1"/>
                </a:solidFill>
              </a:rPr>
              <a:t>цикла на </a:t>
            </a:r>
            <a:r>
              <a:rPr lang="ru-RU" sz="3000" dirty="0">
                <a:solidFill>
                  <a:schemeClr val="bg1"/>
                </a:solidFill>
              </a:rPr>
              <a:t>i-м </a:t>
            </a:r>
            <a:r>
              <a:rPr lang="ru-RU" sz="3000" dirty="0" smtClean="0">
                <a:solidFill>
                  <a:schemeClr val="bg1"/>
                </a:solidFill>
              </a:rPr>
              <a:t>шаге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C</a:t>
            </a:r>
            <a:r>
              <a:rPr lang="ru-RU" sz="3000" baseline="-25000" dirty="0" smtClean="0">
                <a:solidFill>
                  <a:schemeClr val="bg1"/>
                </a:solidFill>
              </a:rPr>
              <a:t>i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i </a:t>
            </a:r>
            <a:r>
              <a:rPr lang="ru-RU" sz="3000" dirty="0">
                <a:solidFill>
                  <a:schemeClr val="bg1"/>
                </a:solidFill>
              </a:rPr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≤ 1 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C</a:t>
            </a:r>
            <a:r>
              <a:rPr lang="ru-RU" sz="3000" baseline="-25000" dirty="0" smtClean="0">
                <a:solidFill>
                  <a:schemeClr val="bg1"/>
                </a:solidFill>
              </a:rPr>
              <a:t>i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</a:t>
            </a:r>
            <a:r>
              <a:rPr lang="en-US" sz="3000" dirty="0" smtClean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i </a:t>
            </a:r>
            <a:r>
              <a:rPr lang="ru-RU" sz="3000" dirty="0">
                <a:solidFill>
                  <a:schemeClr val="bg1"/>
                </a:solidFill>
              </a:rPr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≤ 1 </a:t>
            </a: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5541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>
                <a:solidFill>
                  <a:schemeClr val="bg1"/>
                </a:solidFill>
              </a:rPr>
              <a:t>Для </a:t>
            </a:r>
            <a:r>
              <a:rPr lang="ru-RU" sz="3000" dirty="0">
                <a:solidFill>
                  <a:schemeClr val="bg1"/>
                </a:solidFill>
              </a:rPr>
              <a:t>массива из N элементов общее число сравнений </a:t>
            </a:r>
            <a:r>
              <a:rPr lang="ru-RU" sz="3000" dirty="0" smtClean="0">
                <a:solidFill>
                  <a:schemeClr val="bg1"/>
                </a:solidFill>
              </a:rPr>
              <a:t>C </a:t>
            </a:r>
            <a:r>
              <a:rPr lang="ru-RU" sz="3000" dirty="0">
                <a:solidFill>
                  <a:schemeClr val="bg1"/>
                </a:solidFill>
              </a:rPr>
              <a:t>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С </a:t>
            </a:r>
            <a:r>
              <a:rPr lang="en-US" sz="3000" dirty="0" smtClean="0">
                <a:solidFill>
                  <a:schemeClr val="bg1"/>
                </a:solidFill>
              </a:rPr>
              <a:t>=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M </a:t>
            </a:r>
            <a:r>
              <a:rPr lang="ru-RU" sz="3000" dirty="0">
                <a:solidFill>
                  <a:schemeClr val="bg1"/>
                </a:solidFill>
              </a:rPr>
              <a:t>≤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N </a:t>
            </a:r>
            <a:r>
              <a:rPr lang="ru-RU" sz="3000" dirty="0">
                <a:solidFill>
                  <a:schemeClr val="bg1"/>
                </a:solidFill>
              </a:rPr>
              <a:t>– </a:t>
            </a:r>
            <a:r>
              <a:rPr lang="ru-RU" sz="3000" dirty="0" smtClean="0">
                <a:solidFill>
                  <a:schemeClr val="bg1"/>
                </a:solidFill>
              </a:rPr>
              <a:t>1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07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Для </a:t>
            </a:r>
            <a:r>
              <a:rPr lang="ru-RU" sz="3000" dirty="0"/>
              <a:t>массива из N элементов общее число сравнений </a:t>
            </a:r>
            <a:r>
              <a:rPr lang="ru-RU" sz="3000" dirty="0" smtClean="0"/>
              <a:t>C </a:t>
            </a:r>
            <a:r>
              <a:rPr lang="ru-RU" sz="3000" dirty="0"/>
              <a:t>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</a:t>
            </a:r>
            <a:r>
              <a:rPr lang="ru-RU" sz="3000" dirty="0" smtClean="0"/>
              <a:t> </a:t>
            </a:r>
            <a:r>
              <a:rPr lang="ru-RU" sz="3000" dirty="0"/>
              <a:t>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С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M </a:t>
            </a:r>
            <a:r>
              <a:rPr lang="ru-RU" sz="3000" dirty="0"/>
              <a:t>≤</a:t>
            </a:r>
            <a:r>
              <a:rPr lang="en-US" sz="3000" dirty="0" smtClean="0"/>
              <a:t> </a:t>
            </a:r>
            <a:r>
              <a:rPr lang="ru-RU" sz="3000" dirty="0" smtClean="0"/>
              <a:t>N </a:t>
            </a:r>
            <a:r>
              <a:rPr lang="ru-RU" sz="3000" dirty="0"/>
              <a:t>– </a:t>
            </a:r>
            <a:r>
              <a:rPr lang="ru-RU" sz="3000" dirty="0" smtClean="0"/>
              <a:t>1</a:t>
            </a:r>
            <a:endParaRPr lang="ru-RU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До { </a:t>
            </a:r>
            <a:r>
              <a:rPr lang="ru-RU" sz="3200" dirty="0">
                <a:solidFill>
                  <a:schemeClr val="bg1"/>
                </a:solidFill>
              </a:rPr>
              <a:t>(2, a), (2, b), (1, a) </a:t>
            </a:r>
            <a:r>
              <a:rPr lang="ru-RU" sz="3200" dirty="0" smtClean="0">
                <a:solidFill>
                  <a:schemeClr val="bg1"/>
                </a:solidFill>
              </a:rPr>
              <a:t>} 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r>
              <a:rPr lang="ru-RU" sz="3200" dirty="0" smtClean="0">
                <a:solidFill>
                  <a:schemeClr val="bg1"/>
                </a:solidFill>
              </a:rPr>
              <a:t>После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{ </a:t>
            </a:r>
            <a:r>
              <a:rPr lang="ru-RU" sz="3200" dirty="0">
                <a:solidFill>
                  <a:schemeClr val="bg1"/>
                </a:solidFill>
              </a:rPr>
              <a:t>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414672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</a:t>
            </a:r>
            <a:r>
              <a:rPr lang="ru-RU" dirty="0" smtClean="0"/>
              <a:t>обменов, неустойчивость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</a:t>
            </a:r>
            <a:r>
              <a:rPr lang="ru-RU" sz="3000" dirty="0" smtClean="0"/>
              <a:t>в</a:t>
            </a:r>
            <a:r>
              <a:rPr lang="en-US" sz="3000" dirty="0" smtClean="0"/>
              <a:t> </a:t>
            </a:r>
            <a:r>
              <a:rPr lang="ru-RU" sz="3000" dirty="0" smtClean="0"/>
              <a:t>теле </a:t>
            </a:r>
            <a:r>
              <a:rPr lang="ru-RU" sz="3000" dirty="0"/>
              <a:t>внешнего </a:t>
            </a:r>
            <a:r>
              <a:rPr lang="ru-RU" sz="3000" dirty="0" smtClean="0"/>
              <a:t>цикла на </a:t>
            </a:r>
            <a:r>
              <a:rPr lang="ru-RU" sz="3000" dirty="0"/>
              <a:t>i-м </a:t>
            </a:r>
            <a:r>
              <a:rPr lang="ru-RU" sz="3000" dirty="0" smtClean="0"/>
              <a:t>шаге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C</a:t>
            </a:r>
            <a:r>
              <a:rPr lang="ru-RU" sz="3000" baseline="-25000" dirty="0" smtClean="0"/>
              <a:t>i</a:t>
            </a:r>
            <a:r>
              <a:rPr lang="ru-RU" sz="3000" dirty="0" smtClean="0"/>
              <a:t>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</a:t>
            </a:r>
            <a:r>
              <a:rPr lang="en-US" sz="3000" dirty="0" smtClean="0"/>
              <a:t>– </a:t>
            </a:r>
            <a:r>
              <a:rPr lang="ru-RU" sz="3000" dirty="0" smtClean="0"/>
              <a:t>i </a:t>
            </a:r>
            <a:r>
              <a:rPr lang="ru-RU" sz="3000" dirty="0"/>
              <a:t>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</a:t>
            </a:r>
            <a:r>
              <a:rPr lang="ru-RU" sz="3000" dirty="0" smtClean="0"/>
              <a:t>≤ 1 </a:t>
            </a:r>
            <a:endParaRPr lang="ru-RU" sz="3000" dirty="0"/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 smtClean="0"/>
              <a:t>Для </a:t>
            </a:r>
            <a:r>
              <a:rPr lang="ru-RU" sz="3000" dirty="0"/>
              <a:t>массива из N элементов общее число сравнений </a:t>
            </a:r>
            <a:r>
              <a:rPr lang="ru-RU" sz="3000" dirty="0" smtClean="0"/>
              <a:t>C </a:t>
            </a:r>
            <a:r>
              <a:rPr lang="ru-RU" sz="3000" dirty="0"/>
              <a:t>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</a:t>
            </a:r>
            <a:r>
              <a:rPr lang="ru-RU" sz="3000" dirty="0" smtClean="0"/>
              <a:t> </a:t>
            </a:r>
            <a:r>
              <a:rPr lang="ru-RU" sz="3000" dirty="0"/>
              <a:t>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С </a:t>
            </a:r>
            <a:r>
              <a:rPr lang="en-US" sz="3000" dirty="0" smtClean="0"/>
              <a:t>=</a:t>
            </a:r>
            <a:r>
              <a:rPr lang="ru-RU" sz="3000" dirty="0" smtClean="0"/>
              <a:t> </a:t>
            </a:r>
            <a:r>
              <a:rPr lang="ru-RU" sz="3000" dirty="0"/>
              <a:t>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 smtClean="0"/>
              <a:t>M </a:t>
            </a:r>
            <a:r>
              <a:rPr lang="ru-RU" sz="3000" dirty="0"/>
              <a:t>≤</a:t>
            </a:r>
            <a:r>
              <a:rPr lang="en-US" sz="3000" dirty="0" smtClean="0"/>
              <a:t> </a:t>
            </a:r>
            <a:r>
              <a:rPr lang="ru-RU" sz="3000" dirty="0" smtClean="0"/>
              <a:t>N </a:t>
            </a:r>
            <a:r>
              <a:rPr lang="ru-RU" sz="3000" dirty="0"/>
              <a:t>– </a:t>
            </a:r>
            <a:r>
              <a:rPr lang="ru-RU" sz="3000" dirty="0" smtClean="0"/>
              <a:t>1</a:t>
            </a:r>
            <a:endParaRPr lang="ru-RU" sz="3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 smtClean="0"/>
              <a:t>До { </a:t>
            </a:r>
            <a:r>
              <a:rPr lang="ru-RU" sz="3200" dirty="0"/>
              <a:t>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(1, a) </a:t>
            </a:r>
            <a:r>
              <a:rPr lang="ru-RU" sz="3200" dirty="0" smtClean="0"/>
              <a:t>} </a:t>
            </a:r>
          </a:p>
          <a:p>
            <a:endParaRPr lang="ru-RU" sz="3200" dirty="0" smtClean="0"/>
          </a:p>
          <a:p>
            <a:r>
              <a:rPr lang="ru-RU" sz="3200" dirty="0" smtClean="0"/>
              <a:t>После</a:t>
            </a:r>
            <a:r>
              <a:rPr lang="en-US" sz="3200" dirty="0" smtClean="0"/>
              <a:t> </a:t>
            </a:r>
            <a:r>
              <a:rPr lang="ru-RU" sz="3200" dirty="0" smtClean="0"/>
              <a:t>{ </a:t>
            </a:r>
            <a:r>
              <a:rPr lang="ru-RU" sz="3200" dirty="0"/>
              <a:t>(1, a),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19310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7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Robert W Floyd </a:t>
              </a:r>
              <a:endParaRPr lang="ru-RU" sz="1400" dirty="0" smtClean="0"/>
            </a:p>
            <a:p>
              <a:r>
                <a:rPr lang="ru-RU" sz="1400" dirty="0" smtClean="0"/>
                <a:t>Роберт </a:t>
              </a:r>
              <a:r>
                <a:rPr lang="ru-RU" sz="1400" dirty="0" err="1" smtClean="0"/>
                <a:t>Флойд</a:t>
              </a:r>
              <a:r>
                <a:rPr lang="en-US" sz="1400" dirty="0" smtClean="0"/>
                <a:t>1936-2001</a:t>
              </a:r>
              <a:endParaRPr lang="ru-RU" sz="1400" dirty="0" smtClean="0"/>
            </a:p>
            <a:p>
              <a:r>
                <a:rPr lang="ru-RU" sz="1400" dirty="0" smtClean="0"/>
                <a:t>Премия Тьюринга 1978</a:t>
              </a:r>
              <a:endParaRPr lang="ru-RU" sz="1400" dirty="0"/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Williams</a:t>
            </a:r>
            <a:r>
              <a:rPr lang="en-US" dirty="0"/>
              <a:t>, </a:t>
            </a:r>
            <a:r>
              <a:rPr lang="en-US" dirty="0" smtClean="0"/>
              <a:t>J</a:t>
            </a:r>
            <a:r>
              <a:rPr lang="en-US" dirty="0" smtClean="0"/>
              <a:t>ohn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en-US" dirty="0" smtClean="0"/>
              <a:t>Algorithm </a:t>
            </a:r>
            <a:r>
              <a:rPr lang="en-US" dirty="0"/>
              <a:t>232 </a:t>
            </a:r>
            <a:r>
              <a:rPr lang="en-US" dirty="0" smtClean="0"/>
              <a:t>– Heapsort”</a:t>
            </a:r>
            <a:r>
              <a:rPr lang="ru-RU" dirty="0" smtClean="0"/>
              <a:t> </a:t>
            </a:r>
            <a:r>
              <a:rPr lang="en-US" dirty="0"/>
              <a:t>ACM </a:t>
            </a:r>
            <a:r>
              <a:rPr lang="en-US" dirty="0" smtClean="0"/>
              <a:t>1964</a:t>
            </a:r>
          </a:p>
          <a:p>
            <a:pPr lvl="1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dl.acm.org/doi/10.1145/512274.512284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Floyd, Robert W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“Algorithm </a:t>
            </a:r>
            <a:r>
              <a:rPr lang="en-US" dirty="0"/>
              <a:t>245 - </a:t>
            </a:r>
            <a:r>
              <a:rPr lang="en-US" dirty="0" err="1"/>
              <a:t>Treesort</a:t>
            </a:r>
            <a:r>
              <a:rPr lang="en-US" dirty="0"/>
              <a:t> </a:t>
            </a:r>
            <a:r>
              <a:rPr lang="en-US" dirty="0" smtClean="0"/>
              <a:t>3” </a:t>
            </a:r>
            <a:r>
              <a:rPr lang="en-US" dirty="0"/>
              <a:t>ACM </a:t>
            </a:r>
            <a:r>
              <a:rPr lang="en-US" dirty="0" smtClean="0"/>
              <a:t>1964</a:t>
            </a:r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dl.acm.org/doi/10.1145/355588.365103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</a:t>
              </a:r>
              <a:r>
                <a:rPr lang="en-US" sz="1400" dirty="0" smtClean="0"/>
                <a:t>Williams</a:t>
              </a:r>
              <a:endParaRPr lang="ru-RU" sz="1400" dirty="0" smtClean="0"/>
            </a:p>
            <a:p>
              <a:r>
                <a:rPr lang="ru-RU" sz="1400" dirty="0" smtClean="0"/>
                <a:t>Джон Уильямс </a:t>
              </a:r>
              <a:r>
                <a:rPr lang="en-US" sz="1400" dirty="0" smtClean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Robert W Floyd </a:t>
              </a:r>
              <a:endParaRPr lang="ru-RU" sz="1400" dirty="0" smtClean="0"/>
            </a:p>
            <a:p>
              <a:r>
                <a:rPr lang="ru-RU" sz="1400" dirty="0" smtClean="0"/>
                <a:t>Роберт </a:t>
              </a:r>
              <a:r>
                <a:rPr lang="ru-RU" sz="1400" dirty="0" err="1" smtClean="0"/>
                <a:t>Флойд</a:t>
              </a:r>
              <a:r>
                <a:rPr lang="en-US" sz="1400" dirty="0" smtClean="0"/>
                <a:t>1936-2001</a:t>
              </a:r>
              <a:endParaRPr lang="ru-RU" sz="1400" dirty="0" smtClean="0"/>
            </a:p>
            <a:p>
              <a:r>
                <a:rPr lang="ru-RU" sz="1400" dirty="0" smtClean="0"/>
                <a:t>Премия Тьюринга 1978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10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36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Сортировка выбором + минимум за </a:t>
            </a:r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 </a:t>
            </a:r>
            <a:r>
              <a:rPr lang="ru-RU" dirty="0" smtClean="0">
                <a:solidFill>
                  <a:schemeClr val="bg1"/>
                </a:solidFill>
              </a:rPr>
              <a:t>действий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482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+ максимум 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 </a:t>
            </a:r>
            <a:r>
              <a:rPr lang="ru-RU" dirty="0" smtClean="0"/>
              <a:t>действий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</a:t>
            </a:r>
            <a:r>
              <a:rPr lang="en-US" dirty="0" smtClean="0">
                <a:solidFill>
                  <a:schemeClr val="bg1"/>
                </a:solidFill>
              </a:rPr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656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Сортировка выбором + максимум 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 </a:t>
            </a:r>
            <a:r>
              <a:rPr lang="ru-RU" dirty="0" smtClean="0"/>
              <a:t>действий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Храним несортированную часть массива так, что поиск максимума занимает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344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Последовательность h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h[1], </a:t>
            </a:r>
            <a:r>
              <a:rPr lang="ru-RU" sz="3600" dirty="0" smtClean="0">
                <a:solidFill>
                  <a:schemeClr val="bg1"/>
                </a:solidFill>
              </a:rPr>
              <a:t>...,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-1]</a:t>
            </a:r>
            <a:r>
              <a:rPr lang="ru-RU" sz="3600" dirty="0" smtClean="0">
                <a:solidFill>
                  <a:schemeClr val="bg1"/>
                </a:solidFill>
              </a:rPr>
              <a:t> является пирамидой, если</a:t>
            </a:r>
            <a:endParaRPr lang="ru-RU" sz="36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∙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i + 1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(n – 1)</a:t>
            </a:r>
            <a:r>
              <a:rPr lang="en-US" sz="3200" dirty="0" smtClean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n – 2)</a:t>
            </a:r>
            <a:r>
              <a:rPr lang="en-US" sz="3200" dirty="0" smtClean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∙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i + 1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 smtClean="0">
                <a:solidFill>
                  <a:schemeClr val="bg1"/>
                </a:solidFill>
              </a:rPr>
              <a:t>i </a:t>
            </a:r>
            <a:r>
              <a:rPr lang="en-US" sz="3200" dirty="0">
                <a:solidFill>
                  <a:schemeClr val="bg1"/>
                </a:solidFill>
              </a:rPr>
              <a:t>&lt;</a:t>
            </a:r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(n – 1)</a:t>
            </a:r>
            <a:r>
              <a:rPr lang="en-US" sz="3200" dirty="0" smtClean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1"/>
            <a:r>
              <a:rPr lang="ru-RU" sz="3200" dirty="0" smtClean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</a:t>
            </a:r>
            <a:r>
              <a:rPr lang="ru-RU" sz="3200" dirty="0" smtClean="0">
                <a:solidFill>
                  <a:schemeClr val="bg1"/>
                </a:solidFill>
              </a:rPr>
              <a:t>2</a:t>
            </a:r>
            <a:r>
              <a:rPr lang="en-US" sz="3200" dirty="0" smtClean="0">
                <a:solidFill>
                  <a:schemeClr val="bg1"/>
                </a:solidFill>
              </a:rPr>
              <a:t>]</a:t>
            </a:r>
            <a:r>
              <a:rPr lang="ru-RU" sz="3200" dirty="0" smtClean="0">
                <a:solidFill>
                  <a:schemeClr val="bg1"/>
                </a:solidFill>
              </a:rPr>
              <a:t> для </a:t>
            </a:r>
            <a:r>
              <a:rPr lang="ru-RU" sz="3200" dirty="0">
                <a:solidFill>
                  <a:schemeClr val="bg1"/>
                </a:solidFill>
              </a:rPr>
              <a:t>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</a:t>
            </a:r>
            <a:r>
              <a:rPr lang="ru-RU" sz="3200" dirty="0" smtClean="0">
                <a:solidFill>
                  <a:schemeClr val="bg1"/>
                </a:solidFill>
              </a:rPr>
              <a:t>n – 2)</a:t>
            </a:r>
            <a:r>
              <a:rPr lang="en-US" sz="3200" dirty="0" smtClean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0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найти </a:t>
            </a:r>
            <a:r>
              <a:rPr lang="en-US" dirty="0" smtClean="0"/>
              <a:t>max </a:t>
            </a:r>
            <a:r>
              <a:rPr lang="ru-RU" dirty="0" smtClean="0"/>
              <a:t>за </a:t>
            </a:r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r>
              <a:rPr lang="ru-RU" dirty="0"/>
              <a:t>?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если</a:t>
            </a:r>
            <a:endParaRPr lang="ru-RU" sz="36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 smtClean="0"/>
              <a:t>2</a:t>
            </a:r>
            <a:r>
              <a:rPr lang="en-US" sz="3200" dirty="0" smtClean="0"/>
              <a:t> </a:t>
            </a:r>
            <a:r>
              <a:rPr lang="ru-RU" sz="3200" dirty="0" smtClean="0"/>
              <a:t>∙</a:t>
            </a:r>
            <a:r>
              <a:rPr lang="en-US" sz="3200" dirty="0" smtClean="0"/>
              <a:t> </a:t>
            </a:r>
            <a:r>
              <a:rPr lang="ru-RU" sz="3200" dirty="0" smtClean="0"/>
              <a:t>i + 1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 smtClean="0"/>
              <a:t>i </a:t>
            </a:r>
            <a:r>
              <a:rPr lang="en-US" sz="3200" dirty="0"/>
              <a:t>&lt;</a:t>
            </a:r>
            <a:r>
              <a:rPr lang="ru-RU" sz="3200" dirty="0"/>
              <a:t> </a:t>
            </a:r>
            <a:r>
              <a:rPr lang="ru-RU" sz="3200" dirty="0" smtClean="0"/>
              <a:t>(n – 1)</a:t>
            </a:r>
            <a:r>
              <a:rPr lang="en-US" sz="3200" dirty="0" smtClean="0"/>
              <a:t>/2 </a:t>
            </a:r>
            <a:r>
              <a:rPr lang="ru-RU" sz="3200" dirty="0"/>
              <a:t>и</a:t>
            </a:r>
            <a:endParaRPr lang="ru-RU" sz="3200" dirty="0" smtClean="0"/>
          </a:p>
          <a:p>
            <a:pPr lvl="1"/>
            <a:r>
              <a:rPr lang="ru-RU" sz="3200" dirty="0" smtClean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</a:t>
            </a:r>
            <a:r>
              <a:rPr lang="ru-RU" sz="3200" dirty="0" smtClean="0"/>
              <a:t>2</a:t>
            </a:r>
            <a:r>
              <a:rPr lang="en-US" sz="3200" dirty="0" smtClean="0"/>
              <a:t>]</a:t>
            </a:r>
            <a:r>
              <a:rPr lang="ru-RU" sz="3200" dirty="0" smtClean="0"/>
              <a:t> для </a:t>
            </a:r>
            <a:r>
              <a:rPr lang="ru-RU" sz="3200" dirty="0"/>
              <a:t>любого </a:t>
            </a:r>
            <a:r>
              <a:rPr lang="en-US" sz="3200" dirty="0"/>
              <a:t>i &lt;</a:t>
            </a:r>
            <a:r>
              <a:rPr lang="ru-RU" sz="3200" dirty="0"/>
              <a:t> (</a:t>
            </a:r>
            <a:r>
              <a:rPr lang="ru-RU" sz="3200" dirty="0" smtClean="0"/>
              <a:t>n – 2)</a:t>
            </a:r>
            <a:r>
              <a:rPr lang="en-US" sz="3200" dirty="0" smtClean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 smtClean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≤</a:t>
                </a:r>
                <a:endParaRPr lang="ru-RU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212327" y="4642804"/>
            <a:ext cx="5384800" cy="1483360"/>
            <a:chOff x="6207347" y="3631332"/>
            <a:chExt cx="5384800" cy="1483360"/>
          </a:xfrm>
        </p:grpSpPr>
        <p:graphicFrame>
          <p:nvGraphicFramePr>
            <p:cNvPr id="39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553312"/>
                </p:ext>
              </p:extLst>
            </p:nvPr>
          </p:nvGraphicFramePr>
          <p:xfrm>
            <a:off x="6207347" y="3631332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  <a:gridCol w="673100"/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14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11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7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8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10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6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3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2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 smtClean="0"/>
                          <a:t>5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 smtClean="0"/>
                          <a:t>9</a:t>
                        </a:r>
                        <a:endParaRPr lang="ru-RU" sz="2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 smtClean="0"/>
                          <a:t>4</a:t>
                        </a:r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</a:tr>
              </a:tbl>
            </a:graphicData>
          </a:graphic>
        </p:graphicFrame>
        <p:grpSp>
          <p:nvGrpSpPr>
            <p:cNvPr id="65" name="Group 64"/>
            <p:cNvGrpSpPr/>
            <p:nvPr/>
          </p:nvGrpSpPr>
          <p:grpSpPr>
            <a:xfrm>
              <a:off x="6400985" y="3765298"/>
              <a:ext cx="4300240" cy="1210951"/>
              <a:chOff x="6400985" y="1733409"/>
              <a:chExt cx="4300240" cy="1210951"/>
            </a:xfrm>
          </p:grpSpPr>
          <p:sp>
            <p:nvSpPr>
              <p:cNvPr id="66" name="TextBox 65"/>
              <p:cNvSpPr txBox="1"/>
              <p:nvPr/>
            </p:nvSpPr>
            <p:spPr>
              <a:xfrm rot="18202499">
                <a:off x="645532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385852">
                <a:off x="9325101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385852">
                <a:off x="1034824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385852">
                <a:off x="772646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385852">
                <a:off x="6947968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385852">
                <a:off x="8321545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≥</a:t>
                </a:r>
                <a:endParaRPr lang="ru-RU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9486794">
                <a:off x="7798109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486794">
                <a:off x="9677449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486794">
                <a:off x="913806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9486794">
                <a:off x="7981107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9486794">
                <a:off x="6996001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≤</a:t>
                </a:r>
                <a:endParaRPr lang="ru-RU" sz="2400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свойство пирамиды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Если последовательность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 smtClean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0</a:t>
            </a:r>
            <a:r>
              <a:rPr lang="en-US" sz="3600" dirty="0" smtClean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 smtClean="0">
                <a:solidFill>
                  <a:schemeClr val="bg1"/>
                </a:solidFill>
              </a:rPr>
              <a:t>h[1], </a:t>
            </a:r>
            <a:r>
              <a:rPr lang="ru-RU" sz="3600" dirty="0" smtClean="0">
                <a:solidFill>
                  <a:schemeClr val="bg1"/>
                </a:solidFill>
              </a:rPr>
              <a:t>..., </a:t>
            </a:r>
            <a:r>
              <a:rPr lang="ru-RU" sz="3600" dirty="0">
                <a:solidFill>
                  <a:schemeClr val="bg1"/>
                </a:solidFill>
              </a:rPr>
              <a:t>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 smtClean="0">
                <a:solidFill>
                  <a:schemeClr val="bg1"/>
                </a:solidFill>
              </a:rPr>
              <a:t>n</a:t>
            </a:r>
            <a:r>
              <a:rPr lang="en-US" sz="3600" dirty="0" smtClean="0">
                <a:solidFill>
                  <a:schemeClr val="bg1"/>
                </a:solidFill>
              </a:rPr>
              <a:t>-1]</a:t>
            </a:r>
            <a:r>
              <a:rPr lang="ru-RU" sz="3600" dirty="0" smtClean="0">
                <a:solidFill>
                  <a:schemeClr val="bg1"/>
                </a:solidFill>
              </a:rPr>
              <a:t> является пирамидой, то </a:t>
            </a:r>
            <a:r>
              <a:rPr lang="en-US" sz="3600" dirty="0" smtClean="0">
                <a:solidFill>
                  <a:schemeClr val="bg1"/>
                </a:solidFill>
              </a:rPr>
              <a:t>h[0] = max h[i]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свойство пирамиды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 smtClean="0"/>
              <a:t>Если последовательность </a:t>
            </a:r>
            <a:r>
              <a:rPr lang="ru-RU" sz="3600" dirty="0"/>
              <a:t>h</a:t>
            </a:r>
            <a:r>
              <a:rPr lang="en-US" sz="3600" dirty="0" smtClean="0"/>
              <a:t>[</a:t>
            </a:r>
            <a:r>
              <a:rPr lang="ru-RU" sz="3600" dirty="0" smtClean="0"/>
              <a:t>0</a:t>
            </a:r>
            <a:r>
              <a:rPr lang="en-US" sz="3600" dirty="0" smtClean="0"/>
              <a:t>]</a:t>
            </a:r>
            <a:r>
              <a:rPr lang="ru-RU" sz="3600" dirty="0"/>
              <a:t>, </a:t>
            </a:r>
            <a:r>
              <a:rPr lang="en-US" sz="3600" dirty="0" smtClean="0"/>
              <a:t>h[1], </a:t>
            </a:r>
            <a:r>
              <a:rPr lang="ru-RU" sz="3600" dirty="0" smtClean="0"/>
              <a:t>..., </a:t>
            </a:r>
            <a:r>
              <a:rPr lang="ru-RU" sz="3600" dirty="0"/>
              <a:t>h</a:t>
            </a:r>
            <a:r>
              <a:rPr lang="en-US" sz="3600" dirty="0"/>
              <a:t>[</a:t>
            </a:r>
            <a:r>
              <a:rPr lang="ru-RU" sz="3600" dirty="0" smtClean="0"/>
              <a:t>n</a:t>
            </a:r>
            <a:r>
              <a:rPr lang="en-US" sz="3600" dirty="0" smtClean="0"/>
              <a:t>-1]</a:t>
            </a:r>
            <a:r>
              <a:rPr lang="ru-RU" sz="3600" dirty="0" smtClean="0"/>
              <a:t> является пирамидой, то </a:t>
            </a:r>
            <a:r>
              <a:rPr lang="en-US" sz="3600" dirty="0" smtClean="0"/>
              <a:t>h[0] = max h[i]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12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3. Тик!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203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починить </a:t>
            </a: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условия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 для </a:t>
            </a:r>
            <a:r>
              <a:rPr lang="en-US" sz="2400" dirty="0" err="1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+ 1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2400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+ 2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rootIdx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 добавить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heap[end]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heap[end-1]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ExtendHeap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i = (end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/=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(heap, end +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i, &amp;</a:t>
            </a:r>
            <a:r>
              <a:rPr lang="en-US" sz="2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3687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5,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56844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2,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67876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4416220" y="5196236"/>
            <a:ext cx="335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13, 0,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ru-RU" dirty="0" smtClean="0"/>
              <a:t>в пирамиду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109405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h[0]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h[1]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h[2]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</a:t>
            </a:r>
            <a:r>
              <a:rPr lang="ru-RU" dirty="0" smtClean="0"/>
              <a:t>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удалить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из пирамиды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heap[end-1]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ShrinkHeap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heap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 &amp;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heap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!= -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 i = 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RestoreHeapAt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(heap, end - 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 i, &amp;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updatedIdx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9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4202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111211" y="5196236"/>
            <a:ext cx="1969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Swap(&amp;h[0], &amp;h[12])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0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3481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0,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5670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1,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2508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582308" y="5196236"/>
            <a:ext cx="5027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4,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</a:t>
            </a:r>
            <a:r>
              <a:rPr lang="en-US" sz="1200" dirty="0" smtClean="0"/>
              <a:t>Hollerith</a:t>
            </a:r>
            <a:r>
              <a:rPr lang="ru-RU" sz="1200" dirty="0" smtClean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en.wikipedia.org/wiki/Herman_Hollerith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</a:t>
            </a:r>
            <a:r>
              <a:rPr lang="en-US" sz="1200" dirty="0" smtClean="0"/>
              <a:t>2.0,</a:t>
            </a:r>
            <a:endParaRPr lang="ru-RU" sz="1200" dirty="0" smtClean="0"/>
          </a:p>
          <a:p>
            <a:r>
              <a:rPr lang="en-US" sz="1200" dirty="0" smtClean="0">
                <a:hlinkClick r:id="rId6"/>
              </a:rPr>
              <a:t>https</a:t>
            </a:r>
            <a:r>
              <a:rPr lang="en-US" sz="1200" dirty="0">
                <a:hlinkClick r:id="rId6"/>
              </a:rPr>
              <a:t>://</a:t>
            </a:r>
            <a:r>
              <a:rPr lang="en-US" sz="1200" dirty="0" smtClean="0">
                <a:hlinkClick r:id="rId6"/>
              </a:rPr>
              <a:t>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2. Замкнуть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3. Тик!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0130" y="3213552"/>
            <a:ext cx="1541885" cy="10772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4.</a:t>
            </a:r>
          </a:p>
          <a:p>
            <a:r>
              <a:rPr lang="ru-RU" dirty="0" smtClean="0">
                <a:solidFill>
                  <a:schemeClr val="bg1"/>
                </a:solidFill>
                <a:latin typeface="+mn-lt"/>
              </a:rPr>
              <a:t>Переложить в открывшийся ящик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urved Right Arrow 2"/>
          <p:cNvSpPr/>
          <p:nvPr/>
        </p:nvSpPr>
        <p:spPr>
          <a:xfrm rot="17861176" flipH="1">
            <a:off x="3473022" y="3366387"/>
            <a:ext cx="731520" cy="2220644"/>
          </a:xfrm>
          <a:prstGeom prst="curvedRightArrow">
            <a:avLst>
              <a:gd name="adj1" fmla="val 0"/>
              <a:gd name="adj2" fmla="val 13157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1. Положить перфокарту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0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2507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498953" y="5196236"/>
            <a:ext cx="5194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10, </a:t>
            </a:r>
            <a:r>
              <a:rPr lang="en-US" dirty="0" err="1" smtClean="0">
                <a:latin typeface="+mn-lt"/>
              </a:rPr>
              <a:t>RestoreHeapAt</a:t>
            </a:r>
            <a:r>
              <a:rPr lang="en-US" dirty="0" smtClean="0">
                <a:latin typeface="+mn-lt"/>
              </a:rPr>
              <a:t>(h, 12, i, &amp;</a:t>
            </a:r>
            <a:r>
              <a:rPr lang="en-US" dirty="0" err="1" smtClean="0">
                <a:latin typeface="+mn-lt"/>
              </a:rPr>
              <a:t>updatedIdx</a:t>
            </a:r>
            <a:r>
              <a:rPr lang="en-US" dirty="0" smtClean="0">
                <a:latin typeface="+mn-lt"/>
              </a:rPr>
              <a:t>), i = </a:t>
            </a:r>
            <a:r>
              <a:rPr lang="en-US" dirty="0" err="1" smtClean="0">
                <a:latin typeface="+mn-lt"/>
              </a:rPr>
              <a:t>updatedIdx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7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пирамиды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210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99294" y="519623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i = -1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1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SortByHeap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end)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end;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ExtendHeap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end;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ShrinkHeap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end -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RestoreHeapAt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не зависит от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ExtendHeap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ShrinkHeap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высот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пирамиды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Высота пирамиды =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log2(N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ExtendHeap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ShrinkHeap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высот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 пирамиды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Высота пирамиды = </a:t>
            </a:r>
            <a:r>
              <a:rPr lang="en-US" dirty="0" smtClean="0">
                <a:solidFill>
                  <a:schemeClr val="bg1"/>
                </a:solidFill>
              </a:rPr>
              <a:t>O(</a:t>
            </a:r>
            <a:r>
              <a:rPr lang="ru-RU" dirty="0" smtClean="0">
                <a:solidFill>
                  <a:schemeClr val="bg1"/>
                </a:solidFill>
              </a:rPr>
              <a:t>log2(N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9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ExtendHeap</a:t>
            </a:r>
            <a:r>
              <a:rPr lang="en-US" dirty="0" smtClean="0"/>
              <a:t>, </a:t>
            </a:r>
            <a:r>
              <a:rPr lang="en-US" dirty="0" err="1" smtClean="0"/>
              <a:t>ShrinkHeap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O(</a:t>
            </a:r>
            <a:r>
              <a:rPr lang="ru-RU" dirty="0" smtClean="0"/>
              <a:t>высот</a:t>
            </a:r>
            <a:r>
              <a:rPr lang="ru-RU" dirty="0"/>
              <a:t>а</a:t>
            </a:r>
            <a:r>
              <a:rPr lang="ru-RU" dirty="0" smtClean="0"/>
              <a:t> пирамиды</a:t>
            </a:r>
            <a:r>
              <a:rPr lang="en-US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Высота пирамиды = </a:t>
            </a:r>
            <a:r>
              <a:rPr lang="en-US" dirty="0" smtClean="0"/>
              <a:t>O(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Один вызов </a:t>
            </a:r>
            <a:r>
              <a:rPr lang="en-US" dirty="0" err="1" smtClean="0">
                <a:solidFill>
                  <a:schemeClr val="bg1"/>
                </a:solidFill>
              </a:rPr>
              <a:t>SortByHeap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en-US" dirty="0" smtClean="0">
                <a:solidFill>
                  <a:schemeClr val="bg1"/>
                </a:solidFill>
              </a:rPr>
              <a:t>O(N∙log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Наилучший </a:t>
            </a:r>
            <a:r>
              <a:rPr lang="ru-RU" dirty="0">
                <a:solidFill>
                  <a:schemeClr val="bg1"/>
                </a:solidFill>
              </a:rPr>
              <a:t>случай – обратное упорядочение входной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действий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Один вызов </a:t>
            </a:r>
            <a:r>
              <a:rPr lang="en-US" dirty="0" err="1" smtClean="0"/>
              <a:t>RestoreHeapAt</a:t>
            </a:r>
            <a:r>
              <a:rPr lang="en-US" dirty="0" smtClean="0"/>
              <a:t> – </a:t>
            </a:r>
            <a:r>
              <a:rPr lang="ru-RU" dirty="0" smtClean="0"/>
              <a:t>не зависит от </a:t>
            </a:r>
            <a:r>
              <a:rPr lang="en-US" dirty="0" smtClean="0"/>
              <a:t>N</a:t>
            </a:r>
            <a:endParaRPr lang="en-US" dirty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ExtendHeap</a:t>
            </a:r>
            <a:r>
              <a:rPr lang="en-US" dirty="0" smtClean="0"/>
              <a:t>, </a:t>
            </a:r>
            <a:r>
              <a:rPr lang="en-US" dirty="0" err="1" smtClean="0"/>
              <a:t>ShrinkHeap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O(</a:t>
            </a:r>
            <a:r>
              <a:rPr lang="ru-RU" dirty="0" smtClean="0"/>
              <a:t>высот</a:t>
            </a:r>
            <a:r>
              <a:rPr lang="ru-RU" dirty="0"/>
              <a:t>а</a:t>
            </a:r>
            <a:r>
              <a:rPr lang="ru-RU" dirty="0" smtClean="0"/>
              <a:t> пирамиды</a:t>
            </a:r>
            <a:r>
              <a:rPr lang="en-US" dirty="0" smtClean="0"/>
              <a:t>)</a:t>
            </a:r>
            <a:endParaRPr lang="ru-RU" dirty="0"/>
          </a:p>
          <a:p>
            <a:pPr lvl="1"/>
            <a:r>
              <a:rPr lang="ru-RU" dirty="0" smtClean="0"/>
              <a:t>Высота пирамиды = </a:t>
            </a:r>
            <a:r>
              <a:rPr lang="en-US" dirty="0" smtClean="0"/>
              <a:t>O(</a:t>
            </a:r>
            <a:r>
              <a:rPr lang="ru-RU" dirty="0" smtClean="0"/>
              <a:t>log</a:t>
            </a:r>
            <a:r>
              <a:rPr lang="ru-RU" baseline="-25000" dirty="0" smtClean="0"/>
              <a:t>2</a:t>
            </a:r>
            <a:r>
              <a:rPr lang="ru-RU" dirty="0" smtClean="0"/>
              <a:t>(N</a:t>
            </a:r>
            <a:r>
              <a:rPr lang="en-US" dirty="0" smtClean="0"/>
              <a:t>)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Один вызов </a:t>
            </a:r>
            <a:r>
              <a:rPr lang="en-US" dirty="0" err="1" smtClean="0"/>
              <a:t>SortByHeap</a:t>
            </a:r>
            <a:r>
              <a:rPr lang="en-US" dirty="0" smtClean="0"/>
              <a:t> – </a:t>
            </a:r>
            <a:r>
              <a:rPr lang="en-US" dirty="0" smtClean="0"/>
              <a:t>O(N∙log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/>
          </a:p>
          <a:p>
            <a:pPr lvl="1"/>
            <a:r>
              <a:rPr lang="ru-RU" dirty="0" smtClean="0"/>
              <a:t>Наилучший </a:t>
            </a:r>
            <a:r>
              <a:rPr lang="ru-RU" dirty="0"/>
              <a:t>случай – обратное упорядочение входной </a:t>
            </a:r>
            <a:r>
              <a:rPr lang="ru-RU" dirty="0" smtClean="0"/>
              <a:t>последовательности</a:t>
            </a:r>
          </a:p>
          <a:p>
            <a:pPr lvl="2"/>
            <a:r>
              <a:rPr lang="ru-RU" dirty="0" smtClean="0"/>
              <a:t>Почему?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4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3"/>
              </a:rPr>
              <a:t>https</a:t>
            </a:r>
            <a:r>
              <a:rPr lang="en-US" sz="1050" dirty="0">
                <a:hlinkClick r:id="rId3"/>
              </a:rPr>
              <a:t>://</a:t>
            </a:r>
            <a:r>
              <a:rPr lang="en-US" sz="1050" dirty="0" smtClean="0">
                <a:hlinkClick r:id="rId3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Hoare, C. A. R. </a:t>
            </a:r>
            <a:r>
              <a:rPr lang="en-US" dirty="0" smtClean="0"/>
              <a:t>“</a:t>
            </a:r>
            <a:r>
              <a:rPr lang="en-US" dirty="0" smtClean="0"/>
              <a:t>Algorithm 64: Quicksort”. Comm. ACM 4 (7): 321</a:t>
            </a:r>
            <a:r>
              <a:rPr lang="ru-RU" dirty="0" smtClean="0"/>
              <a:t>, 1961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 smtClean="0"/>
          </a:p>
          <a:p>
            <a:pPr lvl="1"/>
            <a:r>
              <a:rPr lang="ru-RU" dirty="0" smtClean="0"/>
              <a:t>Практика в МГУ </a:t>
            </a:r>
            <a:r>
              <a:rPr lang="ru-RU" dirty="0" smtClean="0"/>
              <a:t>им. </a:t>
            </a:r>
            <a:r>
              <a:rPr lang="ru-RU" dirty="0" smtClean="0"/>
              <a:t>Ломоносова, н/рук </a:t>
            </a:r>
            <a:r>
              <a:rPr lang="ru-RU" dirty="0" err="1" smtClean="0"/>
              <a:t>ак</a:t>
            </a:r>
            <a:r>
              <a:rPr lang="ru-RU" dirty="0" smtClean="0"/>
              <a:t>. </a:t>
            </a:r>
            <a:r>
              <a:rPr lang="ru-RU" dirty="0" smtClean="0"/>
              <a:t>А.Н. Колмогоров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Рекурсивная </a:t>
            </a:r>
            <a:r>
              <a:rPr lang="ru-RU" dirty="0" smtClean="0">
                <a:solidFill>
                  <a:schemeClr val="bg1"/>
                </a:solidFill>
              </a:rPr>
              <a:t>сортировка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разделением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Множество ключей и отношение порядка </a:t>
            </a:r>
            <a:r>
              <a:rPr lang="en-US" sz="2800" dirty="0" smtClean="0">
                <a:solidFill>
                  <a:schemeClr val="bg1"/>
                </a:solidFill>
              </a:rPr>
              <a:t>&lt; </a:t>
            </a:r>
            <a:r>
              <a:rPr lang="ru-RU" sz="2800" dirty="0" smtClean="0">
                <a:solidFill>
                  <a:schemeClr val="bg1"/>
                </a:solidFill>
              </a:rPr>
              <a:t>на нём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чаще всего линейный</a:t>
            </a: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если произвольный, то «топологическая» сортировка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Сортировка – это упорядочение набора данных вида </a:t>
            </a:r>
            <a:r>
              <a:rPr lang="ru-RU" sz="2800" dirty="0">
                <a:solidFill>
                  <a:schemeClr val="bg1"/>
                </a:solidFill>
              </a:rPr>
              <a:t>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</a:t>
            </a:r>
            <a:r>
              <a:rPr lang="en-US" dirty="0"/>
              <a:t>[</a:t>
            </a:r>
            <a:r>
              <a:rPr lang="ru-RU" dirty="0" smtClean="0"/>
              <a:t>разделением</a:t>
            </a:r>
            <a:r>
              <a:rPr lang="en-US" dirty="0" smtClean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Hoare, C. A. R. </a:t>
            </a:r>
            <a:r>
              <a:rPr lang="en-US" dirty="0" smtClean="0"/>
              <a:t>“</a:t>
            </a:r>
            <a:r>
              <a:rPr lang="en-US" dirty="0" smtClean="0"/>
              <a:t>Algorithm 64: Quicksort”. Comm. ACM 4 (7): 321</a:t>
            </a:r>
            <a:r>
              <a:rPr lang="ru-RU" dirty="0" smtClean="0"/>
              <a:t>, 1961</a:t>
            </a:r>
            <a:endParaRPr lang="en-US" dirty="0" smtClean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 smtClean="0"/>
          </a:p>
          <a:p>
            <a:pPr lvl="1"/>
            <a:r>
              <a:rPr lang="ru-RU" dirty="0" smtClean="0"/>
              <a:t>Практика в МГУ </a:t>
            </a:r>
            <a:r>
              <a:rPr lang="ru-RU" dirty="0" smtClean="0"/>
              <a:t>им. </a:t>
            </a:r>
            <a:r>
              <a:rPr lang="ru-RU" dirty="0" smtClean="0"/>
              <a:t>Ломоносова, н/рук </a:t>
            </a:r>
            <a:r>
              <a:rPr lang="ru-RU" dirty="0" err="1" smtClean="0"/>
              <a:t>ак</a:t>
            </a:r>
            <a:r>
              <a:rPr lang="ru-RU" dirty="0" smtClean="0"/>
              <a:t>. </a:t>
            </a:r>
            <a:r>
              <a:rPr lang="ru-RU" dirty="0" smtClean="0"/>
              <a:t>А.Н. Колмогоров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Рекурсивная </a:t>
            </a:r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разделением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Charles Antony Richard Hoare  </a:t>
            </a:r>
            <a:r>
              <a:rPr lang="ru-RU" sz="1200" dirty="0" smtClean="0"/>
              <a:t>р. </a:t>
            </a:r>
            <a:r>
              <a:rPr lang="en-US" sz="1200" dirty="0" smtClean="0"/>
              <a:t>1936</a:t>
            </a:r>
          </a:p>
          <a:p>
            <a:r>
              <a:rPr lang="ru-RU" sz="1200" dirty="0" smtClean="0"/>
              <a:t>Премия Тьюринга 1980</a:t>
            </a:r>
            <a:endParaRPr lang="en-US" sz="1200" dirty="0" smtClean="0"/>
          </a:p>
          <a:p>
            <a:r>
              <a:rPr lang="en-US" sz="1050" dirty="0" smtClean="0"/>
              <a:t>By </a:t>
            </a:r>
            <a:r>
              <a:rPr lang="en-US" sz="1050" dirty="0"/>
              <a:t>Photograph by Rama, Wikimedia Commons</a:t>
            </a:r>
            <a:r>
              <a:rPr lang="en-US" sz="1050" dirty="0" smtClean="0"/>
              <a:t>,</a:t>
            </a:r>
            <a:endParaRPr lang="ru-RU" sz="1050" dirty="0" smtClean="0"/>
          </a:p>
          <a:p>
            <a:r>
              <a:rPr lang="en-US" sz="1050" dirty="0" smtClean="0"/>
              <a:t>Cc-by-sa-2.0-fr</a:t>
            </a:r>
            <a:r>
              <a:rPr lang="en-US" sz="1050" dirty="0"/>
              <a:t>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936240" y="1764864"/>
            <a:ext cx="6116320" cy="3203376"/>
          </a:xfrm>
          <a:custGeom>
            <a:avLst/>
            <a:gdLst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4033520 w 5831840"/>
              <a:gd name="connsiteY2" fmla="*/ 2651760 h 3403600"/>
              <a:gd name="connsiteX3" fmla="*/ 5831840 w 5831840"/>
              <a:gd name="connsiteY3" fmla="*/ 3403600 h 3403600"/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673600 w 5831840"/>
              <a:gd name="connsiteY1" fmla="*/ 5994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6116320"/>
              <a:gd name="connsiteY0" fmla="*/ 0 h 3159760"/>
              <a:gd name="connsiteX1" fmla="*/ 4572000 w 6116320"/>
              <a:gd name="connsiteY1" fmla="*/ 335280 h 3159760"/>
              <a:gd name="connsiteX2" fmla="*/ 6116320 w 6116320"/>
              <a:gd name="connsiteY2" fmla="*/ 3159760 h 3159760"/>
              <a:gd name="connsiteX0" fmla="*/ 0 w 6116320"/>
              <a:gd name="connsiteY0" fmla="*/ 43616 h 3203376"/>
              <a:gd name="connsiteX1" fmla="*/ 4572000 w 6116320"/>
              <a:gd name="connsiteY1" fmla="*/ 378896 h 3203376"/>
              <a:gd name="connsiteX2" fmla="*/ 6116320 w 6116320"/>
              <a:gd name="connsiteY2" fmla="*/ 3203376 h 32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6320" h="3203376">
                <a:moveTo>
                  <a:pt x="0" y="43616"/>
                </a:moveTo>
                <a:cubicBezTo>
                  <a:pt x="1426633" y="20756"/>
                  <a:pt x="3552613" y="-147731"/>
                  <a:pt x="4572000" y="378896"/>
                </a:cubicBezTo>
                <a:cubicBezTo>
                  <a:pt x="5591387" y="905523"/>
                  <a:pt x="6004137" y="2652196"/>
                  <a:pt x="6116320" y="32033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0694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627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3208784" y="854968"/>
            <a:ext cx="288032" cy="5486400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/>
          <p:cNvSpPr/>
          <p:nvPr/>
        </p:nvSpPr>
        <p:spPr>
          <a:xfrm rot="5400000" flipV="1">
            <a:off x="8731188" y="1441884"/>
            <a:ext cx="288032" cy="5414392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22557" y="3085752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Рекурсия</a:t>
            </a:r>
            <a:endParaRPr lang="ru-RU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4962" y="4439028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n-lt"/>
              </a:rPr>
              <a:t>Рекурсия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20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сортировки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Множество ключей и отношение порядка </a:t>
            </a:r>
            <a:r>
              <a:rPr lang="en-US" sz="2800" dirty="0" smtClean="0"/>
              <a:t>&lt; </a:t>
            </a:r>
            <a:r>
              <a:rPr lang="ru-RU" sz="2800" dirty="0" smtClean="0"/>
              <a:t>на нём</a:t>
            </a:r>
          </a:p>
          <a:p>
            <a:pPr lvl="1"/>
            <a:r>
              <a:rPr lang="ru-RU" sz="2400" dirty="0" smtClean="0"/>
              <a:t>чаще всего линейный</a:t>
            </a:r>
          </a:p>
          <a:p>
            <a:pPr lvl="1"/>
            <a:r>
              <a:rPr lang="ru-RU" sz="2400" dirty="0" smtClean="0"/>
              <a:t>если произвольный, то «топологическая» сортировка</a:t>
            </a:r>
          </a:p>
          <a:p>
            <a:endParaRPr lang="ru-RU" sz="2800" dirty="0" smtClean="0"/>
          </a:p>
          <a:p>
            <a:r>
              <a:rPr lang="ru-RU" sz="2800" dirty="0" smtClean="0">
                <a:solidFill>
                  <a:schemeClr val="bg1"/>
                </a:solidFill>
              </a:rPr>
              <a:t>Сортировка – это упорядочение набора данных вида </a:t>
            </a:r>
            <a:r>
              <a:rPr lang="ru-RU" sz="2800" dirty="0">
                <a:solidFill>
                  <a:schemeClr val="bg1"/>
                </a:solidFill>
              </a:rPr>
              <a:t>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endParaRPr lang="ru-RU" sz="2800" dirty="0" smtClean="0">
              <a:solidFill>
                <a:schemeClr val="bg1"/>
              </a:solidFill>
            </a:endParaRPr>
          </a:p>
          <a:p>
            <a:pPr lvl="1"/>
            <a:r>
              <a:rPr lang="ru-RU" sz="2400" dirty="0" smtClean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 smtClean="0">
              <a:solidFill>
                <a:schemeClr val="bg1"/>
              </a:solidFill>
            </a:endParaRPr>
          </a:p>
          <a:p>
            <a:r>
              <a:rPr lang="ru-RU" sz="2800" dirty="0" smtClean="0">
                <a:solidFill>
                  <a:schemeClr val="bg1"/>
                </a:solidFill>
              </a:rPr>
              <a:t>Найти </a:t>
            </a:r>
            <a:r>
              <a:rPr lang="ru-RU" sz="2800" dirty="0" smtClean="0">
                <a:solidFill>
                  <a:schemeClr val="bg1"/>
                </a:solidFill>
              </a:rPr>
              <a:t>такую перестановку </a:t>
            </a:r>
            <a:r>
              <a:rPr lang="en-US" sz="2800" dirty="0" smtClean="0">
                <a:solidFill>
                  <a:schemeClr val="bg1"/>
                </a:solidFill>
              </a:rPr>
              <a:t>{ p[0</a:t>
            </a:r>
            <a:r>
              <a:rPr lang="en-US" sz="2800" dirty="0" smtClean="0">
                <a:solidFill>
                  <a:schemeClr val="bg1"/>
                </a:solidFill>
              </a:rPr>
              <a:t>], p[1], </a:t>
            </a:r>
            <a:r>
              <a:rPr lang="en-US" sz="2800" dirty="0">
                <a:solidFill>
                  <a:schemeClr val="bg1"/>
                </a:solidFill>
              </a:rPr>
              <a:t>…, </a:t>
            </a:r>
            <a:r>
              <a:rPr lang="en-US" sz="2800" dirty="0" smtClean="0">
                <a:solidFill>
                  <a:schemeClr val="bg1"/>
                </a:solidFill>
              </a:rPr>
              <a:t>p[N-1</a:t>
            </a:r>
            <a:r>
              <a:rPr lang="en-US" sz="28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} = {0, </a:t>
            </a:r>
            <a:r>
              <a:rPr lang="ru-RU" sz="2800" dirty="0" smtClean="0">
                <a:solidFill>
                  <a:schemeClr val="bg1"/>
                </a:solidFill>
              </a:rPr>
              <a:t>1, </a:t>
            </a:r>
            <a:r>
              <a:rPr lang="en-US" sz="2800" dirty="0" smtClean="0">
                <a:solidFill>
                  <a:schemeClr val="bg1"/>
                </a:solidFill>
              </a:rPr>
              <a:t>…, N-1}</a:t>
            </a:r>
            <a:r>
              <a:rPr lang="ru-RU" sz="2800" dirty="0" smtClean="0">
                <a:solidFill>
                  <a:schemeClr val="bg1"/>
                </a:solidFill>
              </a:rPr>
              <a:t>,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[0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r>
              <a:rPr lang="ru-RU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 smtClean="0">
                <a:solidFill>
                  <a:schemeClr val="bg1"/>
                </a:solidFill>
              </a:rPr>
              <a:t>p</a:t>
            </a:r>
            <a:r>
              <a:rPr lang="en-US" sz="2800" baseline="-25000" dirty="0" smtClean="0">
                <a:solidFill>
                  <a:schemeClr val="bg1"/>
                </a:solidFill>
              </a:rPr>
              <a:t>[</a:t>
            </a:r>
            <a:r>
              <a:rPr lang="ru-RU" sz="2800" baseline="-25000" dirty="0" smtClean="0">
                <a:solidFill>
                  <a:schemeClr val="bg1"/>
                </a:solidFill>
              </a:rPr>
              <a:t>N</a:t>
            </a:r>
            <a:r>
              <a:rPr lang="en-US" sz="2800" baseline="-25000" dirty="0" smtClean="0">
                <a:solidFill>
                  <a:schemeClr val="bg1"/>
                </a:solidFill>
              </a:rPr>
              <a:t>-1</a:t>
            </a:r>
            <a:r>
              <a:rPr lang="en-US" sz="2800" baseline="-25000" dirty="0" smtClean="0">
                <a:solidFill>
                  <a:schemeClr val="bg1"/>
                </a:solidFill>
              </a:rPr>
              <a:t>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last;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(i &gt;= j)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middle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first,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middle);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middle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</a:t>
            </a:r>
            <a:r>
              <a:rPr lang="ru-RU" dirty="0" smtClean="0">
                <a:solidFill>
                  <a:schemeClr val="bg1"/>
                </a:solidFill>
              </a:rPr>
              <a:t>азмер стека </a:t>
            </a:r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 … 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каждый раз пилотируемый </a:t>
            </a:r>
            <a:r>
              <a:rPr lang="ru-RU" dirty="0">
                <a:solidFill>
                  <a:schemeClr val="bg1"/>
                </a:solidFill>
              </a:rPr>
              <a:t>элемент == медиане </a:t>
            </a:r>
            <a:r>
              <a:rPr lang="en-US" dirty="0" smtClean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54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O(log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  <a:endParaRPr lang="ru-RU" dirty="0" smtClean="0">
              <a:solidFill>
                <a:schemeClr val="bg1"/>
              </a:solidFill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</a:rPr>
              <a:t>если есть константа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&lt;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 smtClean="0">
                <a:solidFill>
                  <a:schemeClr val="bg1"/>
                </a:solidFill>
              </a:rPr>
              <a:t>бо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r>
              <a:rPr lang="ru-RU" dirty="0" err="1" smtClean="0">
                <a:solidFill>
                  <a:schemeClr val="bg1"/>
                </a:solidFill>
              </a:rPr>
              <a:t>льшей</a:t>
            </a:r>
            <a:r>
              <a:rPr lang="ru-RU" dirty="0" smtClean="0">
                <a:solidFill>
                  <a:schemeClr val="bg1"/>
                </a:solidFill>
              </a:rPr>
              <a:t> части 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 smtClean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</a:t>
            </a:r>
            <a:r>
              <a:rPr lang="ru-RU" dirty="0" smtClean="0">
                <a:solidFill>
                  <a:schemeClr val="bg1"/>
                </a:solidFill>
              </a:rPr>
              <a:t>константа </a:t>
            </a:r>
            <a:r>
              <a:rPr lang="en-US" dirty="0" smtClean="0">
                <a:solidFill>
                  <a:schemeClr val="bg1"/>
                </a:solidFill>
              </a:rPr>
              <a:t>C, </a:t>
            </a:r>
            <a:r>
              <a:rPr lang="ru-RU" dirty="0" smtClean="0">
                <a:solidFill>
                  <a:schemeClr val="bg1"/>
                </a:solidFill>
              </a:rPr>
              <a:t>что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 smtClean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>
                <a:solidFill>
                  <a:schemeClr val="bg1"/>
                </a:solidFill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02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/>
              <a:t>Возможны другие варианты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размер стека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Почему?</a:t>
            </a:r>
            <a:endParaRPr lang="ru-RU" dirty="0" smtClean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0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Число действий и размер стека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</a:t>
            </a:r>
            <a:r>
              <a:rPr lang="ru-RU" dirty="0" smtClean="0"/>
              <a:t>азмер стека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 … N</a:t>
            </a:r>
          </a:p>
          <a:p>
            <a:pPr lvl="1"/>
            <a:r>
              <a:rPr lang="ru-RU" dirty="0" smtClean="0"/>
              <a:t>Зависит от выбора пилотируемого элемента</a:t>
            </a:r>
          </a:p>
          <a:p>
            <a:pPr lvl="2"/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(N)</a:t>
            </a:r>
            <a:endParaRPr lang="ru-RU" dirty="0"/>
          </a:p>
          <a:p>
            <a:pPr lvl="3"/>
            <a:r>
              <a:rPr lang="ru-RU" dirty="0" smtClean="0"/>
              <a:t>если каждый раз пилотируемый </a:t>
            </a:r>
            <a:r>
              <a:rPr lang="ru-RU" dirty="0"/>
              <a:t>элемент == медиане </a:t>
            </a:r>
            <a:r>
              <a:rPr lang="en-US" dirty="0" smtClean="0"/>
              <a:t>array[first … last]</a:t>
            </a:r>
          </a:p>
          <a:p>
            <a:pPr lvl="2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(N))</a:t>
            </a:r>
            <a:endParaRPr lang="ru-RU" dirty="0" smtClean="0"/>
          </a:p>
          <a:p>
            <a:pPr lvl="3"/>
            <a:r>
              <a:rPr lang="ru-RU" dirty="0" smtClean="0"/>
              <a:t>если есть константа </a:t>
            </a:r>
            <a:r>
              <a:rPr lang="ru-RU" dirty="0" smtClean="0"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&lt; </a:t>
            </a:r>
            <a:r>
              <a:rPr lang="en-US" dirty="0" smtClean="0">
                <a:sym typeface="Symbol" panose="05050102010706020507" pitchFamily="18" charset="2"/>
              </a:rPr>
              <a:t>1</a:t>
            </a:r>
            <a:r>
              <a:rPr lang="ru-RU" dirty="0" smtClean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ru-RU" dirty="0" smtClean="0">
                <a:sym typeface="Symbol" panose="05050102010706020507" pitchFamily="18" charset="2"/>
              </a:rPr>
              <a:t>что </a:t>
            </a:r>
            <a:r>
              <a:rPr lang="ru-RU" dirty="0" smtClean="0"/>
              <a:t>после каждого разбиения размер </a:t>
            </a:r>
            <a:r>
              <a:rPr lang="ru-RU" dirty="0" err="1" smtClean="0"/>
              <a:t>бо</a:t>
            </a:r>
            <a:r>
              <a:rPr lang="en-US" dirty="0" smtClean="0"/>
              <a:t>’</a:t>
            </a:r>
            <a:r>
              <a:rPr lang="ru-RU" dirty="0" err="1" smtClean="0"/>
              <a:t>льшей</a:t>
            </a:r>
            <a:r>
              <a:rPr lang="ru-RU" dirty="0" smtClean="0"/>
              <a:t> части ≤</a:t>
            </a:r>
            <a:r>
              <a:rPr lang="en-US" dirty="0" smtClean="0"/>
              <a:t> </a:t>
            </a:r>
            <a:r>
              <a:rPr lang="ru-RU" dirty="0" smtClean="0">
                <a:sym typeface="Symbol" panose="05050102010706020507" pitchFamily="18" charset="2"/>
              </a:rPr>
              <a:t>∙(</a:t>
            </a:r>
            <a:r>
              <a:rPr lang="en-US" dirty="0" smtClean="0">
                <a:sym typeface="Symbol" panose="05050102010706020507" pitchFamily="18" charset="2"/>
              </a:rPr>
              <a:t>last – first</a:t>
            </a:r>
            <a:r>
              <a:rPr lang="ru-RU" dirty="0" smtClean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 smtClean="0">
                <a:sym typeface="Symbol" panose="05050102010706020507" pitchFamily="18" charset="2"/>
              </a:rPr>
              <a:t>O(N)</a:t>
            </a:r>
            <a:endParaRPr lang="ru-RU" dirty="0" smtClean="0">
              <a:sym typeface="Symbol" panose="05050102010706020507" pitchFamily="18" charset="2"/>
            </a:endParaRPr>
          </a:p>
          <a:p>
            <a:pPr lvl="3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ru-RU" dirty="0"/>
              <a:t>есть </a:t>
            </a:r>
            <a:r>
              <a:rPr lang="ru-RU" dirty="0" smtClean="0"/>
              <a:t>константа </a:t>
            </a:r>
            <a:r>
              <a:rPr lang="en-US" dirty="0" smtClean="0"/>
              <a:t>C, </a:t>
            </a:r>
            <a:r>
              <a:rPr lang="ru-RU" dirty="0" smtClean="0"/>
              <a:t>что</a:t>
            </a:r>
            <a:r>
              <a:rPr lang="en-US" dirty="0" smtClean="0"/>
              <a:t> </a:t>
            </a:r>
            <a:r>
              <a:rPr lang="ru-RU" dirty="0" smtClean="0"/>
              <a:t>после каждого разбиения </a:t>
            </a:r>
            <a:r>
              <a:rPr lang="ru-RU" dirty="0" smtClean="0">
                <a:sym typeface="Symbol" panose="05050102010706020507" pitchFamily="18" charset="2"/>
              </a:rPr>
              <a:t>размер меньшей части </a:t>
            </a:r>
            <a:r>
              <a:rPr lang="ru-RU" dirty="0" smtClean="0"/>
              <a:t>≤</a:t>
            </a:r>
            <a:r>
              <a:rPr lang="en-US" dirty="0" smtClean="0"/>
              <a:t> C</a:t>
            </a:r>
          </a:p>
          <a:p>
            <a:pPr lvl="2"/>
            <a:r>
              <a:rPr lang="ru-RU" dirty="0" smtClean="0"/>
              <a:t>Возможны другие варианты</a:t>
            </a:r>
          </a:p>
          <a:p>
            <a:endParaRPr lang="ru-RU" dirty="0" smtClean="0"/>
          </a:p>
          <a:p>
            <a:r>
              <a:rPr lang="ru-RU" dirty="0" smtClean="0"/>
              <a:t>Число действий </a:t>
            </a:r>
            <a:r>
              <a:rPr lang="en-US" dirty="0"/>
              <a:t>O(N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ru-RU" dirty="0" smtClean="0"/>
              <a:t>размер стека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Почему?</a:t>
            </a:r>
            <a:endParaRPr lang="ru-RU" dirty="0" smtClean="0"/>
          </a:p>
          <a:p>
            <a:pPr marL="6858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Голландская б</a:t>
            </a:r>
            <a:r>
              <a:rPr lang="ru-RU" dirty="0" smtClean="0"/>
              <a:t>ыстрая сортировка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last, </a:t>
            </a:r>
            <a:endParaRPr lang="en-US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left,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right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[first, i) [i, j)     [j, k)  [k,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last]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x &lt; pivot  x == pivot </a:t>
            </a: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any x 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x &gt; pivot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first, k = last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(j &lt; k)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[k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*left = 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*right =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для массивов с большим числом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одинаковых ключей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DutchQuickSort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last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left, right;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first, last, </a:t>
            </a:r>
            <a:endParaRPr lang="ru-RU" sz="16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left, &amp;right);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left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right,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88236</TotalTime>
  <Words>8059</Words>
  <Application>Microsoft Office PowerPoint</Application>
  <PresentationFormat>Widescreen</PresentationFormat>
  <Paragraphs>2060</Paragraphs>
  <Slides>168</Slides>
  <Notes>140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168</vt:i4>
      </vt:variant>
    </vt:vector>
  </HeadingPairs>
  <TitlesOfParts>
    <vt:vector size="177" baseType="lpstr">
      <vt:lpstr>Arial</vt:lpstr>
      <vt:lpstr>Calibri</vt:lpstr>
      <vt:lpstr>Consolas</vt:lpstr>
      <vt:lpstr>Courier New</vt:lpstr>
      <vt:lpstr>Symbol</vt:lpstr>
      <vt:lpstr>Times New Roman</vt:lpstr>
      <vt:lpstr>Wingdings 2</vt:lpstr>
      <vt:lpstr>Office Theme</vt:lpstr>
      <vt:lpstr>Equation</vt:lpstr>
      <vt:lpstr>Алгоритмы сортировки</vt:lpstr>
      <vt:lpstr>План лекции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 на языке Си</vt:lpstr>
      <vt:lpstr>Число сравнений и обменов</vt:lpstr>
      <vt:lpstr>Число сравнений и обменов</vt:lpstr>
      <vt:lpstr>Число сравнений и обменов</vt:lpstr>
      <vt:lpstr>Число сравнений и обменов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Устойчивая сортировка</vt:lpstr>
      <vt:lpstr>Устойчивая сортировка</vt:lpstr>
      <vt:lpstr>Устойчивая сортировка</vt:lpstr>
      <vt:lpstr>Устойчивая сортировка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 на языке Си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Основное свойство пирамиды</vt:lpstr>
      <vt:lpstr>Основное свойство пирамиды</vt:lpstr>
      <vt:lpstr>Вставка в пирамиду</vt:lpstr>
      <vt:lpstr>Вставка в пирамиду</vt:lpstr>
      <vt:lpstr>Вставка в пирамиду</vt:lpstr>
      <vt:lpstr>Вставка в пирамиду</vt:lpstr>
      <vt:lpstr>Вставка в пирамиду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Пирамидальная сортировка</vt:lpstr>
      <vt:lpstr>Число действий</vt:lpstr>
      <vt:lpstr>Число действий</vt:lpstr>
      <vt:lpstr>Число действий</vt:lpstr>
      <vt:lpstr>Число действий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Голландская быстрая сортировка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Оптимальное дерево сравнений для 3-х элементов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Заключение</vt:lpstr>
      <vt:lpstr>Сортировка подсчётом</vt:lpstr>
      <vt:lpstr>Алгоритм (на одном массиве)</vt:lpstr>
      <vt:lpstr>Процесс разделения, пример</vt:lpstr>
      <vt:lpstr>Пример быстрой сортировки</vt:lpstr>
      <vt:lpstr>Комментарии</vt:lpstr>
      <vt:lpstr>Комментарии</vt:lpstr>
      <vt:lpstr>Комментарии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Макет пирамидальной сортировки</vt:lpstr>
      <vt:lpstr>Макет пирамидальной сортировки</vt:lpstr>
      <vt:lpstr>Просеивание</vt:lpstr>
      <vt:lpstr>Пирамида</vt:lpstr>
      <vt:lpstr>Полная пирамида при n = 15</vt:lpstr>
      <vt:lpstr>Пример полной пирамиды при n = 12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keywords>CTPClassification=CTP_PUBLIC:VisualMarkings=</cp:keywords>
  <cp:lastModifiedBy>Evgenii Petrov</cp:lastModifiedBy>
  <cp:revision>430</cp:revision>
  <dcterms:created xsi:type="dcterms:W3CDTF">2006-06-15T11:25:02Z</dcterms:created>
  <dcterms:modified xsi:type="dcterms:W3CDTF">2020-10-07T20:32:41Z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68c1e709-42ea-44db-8a99-e1b95065b59c</vt:lpwstr>
  </property>
  <property fmtid="{D5CDD505-2E9C-101B-9397-08002B2CF9AE}" pid="3" name="CTP_TimeStamp">
    <vt:lpwstr>2016-03-08 15:08:46Z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