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2"/>
  </p:notesMasterIdLst>
  <p:handoutMasterIdLst>
    <p:handoutMasterId r:id="rId173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459" r:id="rId20"/>
    <p:sldId id="327" r:id="rId21"/>
    <p:sldId id="262" r:id="rId22"/>
    <p:sldId id="408" r:id="rId23"/>
    <p:sldId id="409" r:id="rId24"/>
    <p:sldId id="410" r:id="rId25"/>
    <p:sldId id="263" r:id="rId26"/>
    <p:sldId id="411" r:id="rId27"/>
    <p:sldId id="458" r:id="rId28"/>
    <p:sldId id="412" r:id="rId29"/>
    <p:sldId id="413" r:id="rId30"/>
    <p:sldId id="414" r:id="rId31"/>
    <p:sldId id="258" r:id="rId32"/>
    <p:sldId id="415" r:id="rId33"/>
    <p:sldId id="416" r:id="rId34"/>
    <p:sldId id="417" r:id="rId35"/>
    <p:sldId id="346" r:id="rId36"/>
    <p:sldId id="418" r:id="rId37"/>
    <p:sldId id="366" r:id="rId38"/>
    <p:sldId id="367" r:id="rId39"/>
    <p:sldId id="368" r:id="rId40"/>
    <p:sldId id="370" r:id="rId41"/>
    <p:sldId id="460" r:id="rId42"/>
    <p:sldId id="329" r:id="rId43"/>
    <p:sldId id="268" r:id="rId44"/>
    <p:sldId id="419" r:id="rId45"/>
    <p:sldId id="420" r:id="rId46"/>
    <p:sldId id="421" r:id="rId47"/>
    <p:sldId id="422" r:id="rId48"/>
    <p:sldId id="290" r:id="rId49"/>
    <p:sldId id="425" r:id="rId50"/>
    <p:sldId id="423" r:id="rId51"/>
    <p:sldId id="426" r:id="rId52"/>
    <p:sldId id="371" r:id="rId53"/>
    <p:sldId id="427" r:id="rId54"/>
    <p:sldId id="428" r:id="rId55"/>
    <p:sldId id="432" r:id="rId56"/>
    <p:sldId id="291" r:id="rId57"/>
    <p:sldId id="429" r:id="rId58"/>
    <p:sldId id="430" r:id="rId59"/>
    <p:sldId id="431" r:id="rId60"/>
    <p:sldId id="373" r:id="rId61"/>
    <p:sldId id="433" r:id="rId62"/>
    <p:sldId id="375" r:id="rId63"/>
    <p:sldId id="377" r:id="rId64"/>
    <p:sldId id="378" r:id="rId65"/>
    <p:sldId id="379" r:id="rId66"/>
    <p:sldId id="380" r:id="rId67"/>
    <p:sldId id="374" r:id="rId68"/>
    <p:sldId id="381" r:id="rId69"/>
    <p:sldId id="384" r:id="rId70"/>
    <p:sldId id="385" r:id="rId71"/>
    <p:sldId id="386" r:id="rId72"/>
    <p:sldId id="387" r:id="rId73"/>
    <p:sldId id="388" r:id="rId74"/>
    <p:sldId id="376" r:id="rId75"/>
    <p:sldId id="301" r:id="rId76"/>
    <p:sldId id="434" r:id="rId77"/>
    <p:sldId id="435" r:id="rId78"/>
    <p:sldId id="436" r:id="rId79"/>
    <p:sldId id="302" r:id="rId80"/>
    <p:sldId id="437" r:id="rId81"/>
    <p:sldId id="438" r:id="rId82"/>
    <p:sldId id="439" r:id="rId83"/>
    <p:sldId id="389" r:id="rId84"/>
    <p:sldId id="391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340" r:id="rId93"/>
    <p:sldId id="312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399" r:id="rId102"/>
    <p:sldId id="257" r:id="rId103"/>
    <p:sldId id="447" r:id="rId104"/>
    <p:sldId id="448" r:id="rId105"/>
    <p:sldId id="449" r:id="rId106"/>
    <p:sldId id="342" r:id="rId107"/>
    <p:sldId id="450" r:id="rId108"/>
    <p:sldId id="451" r:id="rId109"/>
    <p:sldId id="452" r:id="rId110"/>
    <p:sldId id="453" r:id="rId111"/>
    <p:sldId id="351" r:id="rId112"/>
    <p:sldId id="400" r:id="rId113"/>
    <p:sldId id="402" r:id="rId114"/>
    <p:sldId id="401" r:id="rId115"/>
    <p:sldId id="343" r:id="rId116"/>
    <p:sldId id="344" r:id="rId117"/>
    <p:sldId id="454" r:id="rId118"/>
    <p:sldId id="455" r:id="rId119"/>
    <p:sldId id="456" r:id="rId120"/>
    <p:sldId id="457" r:id="rId121"/>
    <p:sldId id="350" r:id="rId122"/>
    <p:sldId id="324" r:id="rId123"/>
    <p:sldId id="325" r:id="rId124"/>
    <p:sldId id="310" r:id="rId125"/>
    <p:sldId id="311" r:id="rId126"/>
    <p:sldId id="307" r:id="rId127"/>
    <p:sldId id="308" r:id="rId128"/>
    <p:sldId id="309" r:id="rId129"/>
    <p:sldId id="303" r:id="rId130"/>
    <p:sldId id="349" r:id="rId131"/>
    <p:sldId id="304" r:id="rId132"/>
    <p:sldId id="305" r:id="rId133"/>
    <p:sldId id="306" r:id="rId134"/>
    <p:sldId id="295" r:id="rId135"/>
    <p:sldId id="298" r:id="rId136"/>
    <p:sldId id="300" r:id="rId137"/>
    <p:sldId id="333" r:id="rId138"/>
    <p:sldId id="334" r:id="rId139"/>
    <p:sldId id="294" r:id="rId140"/>
    <p:sldId id="347" r:id="rId141"/>
    <p:sldId id="331" r:id="rId142"/>
    <p:sldId id="372" r:id="rId143"/>
    <p:sldId id="292" r:id="rId144"/>
    <p:sldId id="293" r:id="rId145"/>
    <p:sldId id="316" r:id="rId146"/>
    <p:sldId id="317" r:id="rId147"/>
    <p:sldId id="318" r:id="rId148"/>
    <p:sldId id="319" r:id="rId149"/>
    <p:sldId id="320" r:id="rId150"/>
    <p:sldId id="321" r:id="rId151"/>
    <p:sldId id="322" r:id="rId152"/>
    <p:sldId id="337" r:id="rId153"/>
    <p:sldId id="338" r:id="rId154"/>
    <p:sldId id="323" r:id="rId155"/>
    <p:sldId id="313" r:id="rId156"/>
    <p:sldId id="314" r:id="rId157"/>
    <p:sldId id="261" r:id="rId158"/>
    <p:sldId id="282" r:id="rId159"/>
    <p:sldId id="283" r:id="rId160"/>
    <p:sldId id="284" r:id="rId161"/>
    <p:sldId id="285" r:id="rId162"/>
    <p:sldId id="286" r:id="rId163"/>
    <p:sldId id="287" r:id="rId164"/>
    <p:sldId id="288" r:id="rId165"/>
    <p:sldId id="264" r:id="rId166"/>
    <p:sldId id="265" r:id="rId167"/>
    <p:sldId id="266" r:id="rId168"/>
    <p:sldId id="267" r:id="rId169"/>
    <p:sldId id="296" r:id="rId170"/>
    <p:sldId id="297" r:id="rId17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00"/>
    <a:srgbClr val="FF9900"/>
    <a:srgbClr val="FF0066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728" autoAdjust="0"/>
  </p:normalViewPr>
  <p:slideViewPr>
    <p:cSldViewPr>
      <p:cViewPr varScale="1">
        <p:scale>
          <a:sx n="94" d="100"/>
          <a:sy n="94" d="100"/>
        </p:scale>
        <p:origin x="102" y="7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311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68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сортировки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13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ru-RU" dirty="0" smtClean="0"/>
              <a:t>размер стека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Голландская б</a:t>
            </a:r>
            <a:r>
              <a:rPr lang="ru-RU" dirty="0" smtClean="0"/>
              <a:t>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right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last]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any x 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x &gt; pivot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[k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 массивов с большим числом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одинаковых ключей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last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Сколько данных </a:t>
            </a:r>
            <a:r>
              <a:rPr lang="ru-RU" dirty="0">
                <a:solidFill>
                  <a:schemeClr val="bg1"/>
                </a:solidFill>
              </a:rPr>
              <a:t>х</a:t>
            </a:r>
            <a:r>
              <a:rPr lang="ru-RU" dirty="0" smtClean="0">
                <a:solidFill>
                  <a:schemeClr val="bg1"/>
                </a:solidFill>
              </a:rPr>
              <a:t>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внутренняя сортировка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внешняя сортировка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, log(N), N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сортировки </a:t>
            </a:r>
            <a:r>
              <a:rPr lang="ru-RU" sz="2800" dirty="0" smtClean="0">
                <a:solidFill>
                  <a:schemeClr val="bg1"/>
                </a:solidFill>
              </a:rPr>
              <a:t>массива размера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сравнений </a:t>
            </a:r>
            <a:r>
              <a:rPr lang="ru-RU" sz="2800" dirty="0" smtClean="0">
                <a:solidFill>
                  <a:schemeClr val="bg1"/>
                </a:solidFill>
              </a:rPr>
              <a:t>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  <a:endParaRPr lang="ru-RU" sz="2400" dirty="0" smtClean="0"/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/>
              <a:t>Найти </a:t>
            </a:r>
            <a:r>
              <a:rPr lang="ru-RU" sz="2800" dirty="0" smtClean="0"/>
              <a:t>такую перестановку </a:t>
            </a:r>
            <a:r>
              <a:rPr lang="en-US" sz="2800" dirty="0" smtClean="0"/>
              <a:t>{ p[0</a:t>
            </a:r>
            <a:r>
              <a:rPr lang="en-US" sz="2800" dirty="0" smtClean="0"/>
              <a:t>], p[1], </a:t>
            </a:r>
            <a:r>
              <a:rPr lang="en-US" sz="2800" dirty="0"/>
              <a:t>…, </a:t>
            </a:r>
            <a:r>
              <a:rPr lang="en-US" sz="2800" dirty="0" smtClean="0"/>
              <a:t>p[N-1</a:t>
            </a:r>
            <a:r>
              <a:rPr lang="en-US" sz="2800" dirty="0" smtClean="0"/>
              <a:t>]</a:t>
            </a:r>
            <a:r>
              <a:rPr lang="ru-RU" sz="2800" dirty="0" smtClean="0"/>
              <a:t> </a:t>
            </a:r>
            <a:r>
              <a:rPr lang="en-US" sz="2800" dirty="0" smtClean="0"/>
              <a:t>} = {0, </a:t>
            </a:r>
            <a:r>
              <a:rPr lang="ru-RU" sz="2800" dirty="0" smtClean="0"/>
              <a:t>1, </a:t>
            </a:r>
            <a:r>
              <a:rPr lang="en-US" sz="2800" dirty="0" smtClean="0"/>
              <a:t>…, N-1}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что</a:t>
            </a:r>
          </a:p>
          <a:p>
            <a:pPr marL="0" indent="0" algn="ctr">
              <a:buNone/>
            </a:pP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[0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1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N</a:t>
            </a:r>
            <a:r>
              <a:rPr lang="en-US" sz="2800" baseline="-25000" dirty="0" smtClean="0"/>
              <a:t>-1</a:t>
            </a:r>
            <a:r>
              <a:rPr lang="en-US" sz="2800" baseline="-25000" dirty="0" smtClean="0"/>
              <a:t>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  <a:endParaRPr lang="ru-RU" sz="2400" dirty="0" smtClean="0"/>
          </a:p>
          <a:p>
            <a:pPr lvl="2"/>
            <a:r>
              <a:rPr lang="ru-RU" sz="2000" dirty="0" smtClean="0"/>
              <a:t>В противном случае</a:t>
            </a:r>
            <a:r>
              <a:rPr lang="ru-RU" sz="2000" dirty="0"/>
              <a:t> </a:t>
            </a:r>
            <a:r>
              <a:rPr lang="ru-RU" sz="2000" dirty="0" smtClean="0"/>
              <a:t>найдутся два расположения ключей в массиве, для которых </a:t>
            </a:r>
            <a:r>
              <a:rPr lang="ru-RU" sz="2000" dirty="0" smtClean="0"/>
              <a:t>будет найдена одна и та же перестановка</a:t>
            </a:r>
            <a:endParaRPr lang="ru-RU" sz="20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сравнений алгоритма сортировки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4887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4887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Оптимальное дерево сравнений для 3-х </a:t>
            </a:r>
            <a:r>
              <a:rPr lang="ru-RU" sz="3600" dirty="0" smtClean="0"/>
              <a:t>элементов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latin typeface="+mj-lt"/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latin typeface="+mj-lt"/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cs typeface="Times New Roman" pitchFamily="18" charset="0"/>
              </a:rPr>
              <a:t>размера 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содержащего </a:t>
            </a:r>
            <a:r>
              <a:rPr lang="en-US" dirty="0" smtClean="0">
                <a:cs typeface="Times New Roman" pitchFamily="18" charset="0"/>
              </a:rPr>
              <a:t>M &lt;&lt; N </a:t>
            </a:r>
            <a:r>
              <a:rPr lang="ru-RU" dirty="0" smtClean="0">
                <a:cs typeface="Times New Roman" pitchFamily="18" charset="0"/>
              </a:rPr>
              <a:t>различных значений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ru-RU" dirty="0" smtClean="0">
                <a:cs typeface="Times New Roman" pitchFamily="18" charset="0"/>
              </a:rPr>
              <a:t>Почему </a:t>
            </a:r>
            <a:r>
              <a:rPr lang="en-US" dirty="0" smtClean="0">
                <a:cs typeface="Times New Roman" pitchFamily="18" charset="0"/>
              </a:rPr>
              <a:t>O(N)? </a:t>
            </a:r>
            <a:r>
              <a:rPr lang="ru-RU" dirty="0" smtClean="0">
                <a:cs typeface="Times New Roman" pitchFamily="18" charset="0"/>
              </a:rPr>
              <a:t>Приведите пример алгоритма</a:t>
            </a:r>
            <a:endParaRPr lang="ru-RU" dirty="0"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подсчётом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каждого элемента подсчитаем число элементов</a:t>
            </a:r>
            <a:r>
              <a:rPr lang="ru-RU" dirty="0"/>
              <a:t>, которые меньше </a:t>
            </a:r>
            <a:r>
              <a:rPr lang="ru-RU" dirty="0" smtClean="0"/>
              <a:t>его</a:t>
            </a: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число (+1) </a:t>
            </a:r>
            <a:r>
              <a:rPr lang="ru-RU" dirty="0" smtClean="0"/>
              <a:t>есть его позиция </a:t>
            </a:r>
            <a:r>
              <a:rPr lang="ru-RU" dirty="0"/>
              <a:t>элемента в отсортированной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условии, что все элементы </a:t>
            </a:r>
            <a:r>
              <a:rPr lang="ru-RU" dirty="0" smtClean="0"/>
              <a:t>различны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Наивная реализация записывает отсортированные элементы в новый массив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i </a:t>
            </a:r>
            <a:r>
              <a:rPr lang="ru-RU" dirty="0"/>
              <a:t>= 1;  </a:t>
            </a:r>
            <a:r>
              <a:rPr lang="en-US" dirty="0" smtClean="0"/>
              <a:t>//</a:t>
            </a:r>
            <a:r>
              <a:rPr lang="ru-RU" dirty="0"/>
              <a:t> номер </a:t>
            </a:r>
            <a:r>
              <a:rPr lang="en-US" dirty="0" smtClean="0"/>
              <a:t>1-</a:t>
            </a:r>
            <a:r>
              <a:rPr lang="ru-RU" dirty="0" smtClean="0"/>
              <a:t>го </a:t>
            </a:r>
            <a:r>
              <a:rPr lang="ru-RU" dirty="0"/>
              <a:t>элемента в несортированной части </a:t>
            </a:r>
            <a:r>
              <a:rPr lang="ru-RU" dirty="0" smtClean="0"/>
              <a:t>массива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&lt;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	r </a:t>
            </a:r>
            <a:r>
              <a:rPr lang="ru-RU" dirty="0"/>
              <a:t>= 1</a:t>
            </a:r>
            <a:r>
              <a:rPr lang="ru-RU" dirty="0" smtClean="0"/>
              <a:t>; // число </a:t>
            </a:r>
            <a:r>
              <a:rPr lang="ru-RU" dirty="0"/>
              <a:t>элементов в массиве, </a:t>
            </a:r>
            <a:r>
              <a:rPr lang="ru-RU" dirty="0" smtClean="0"/>
              <a:t>меньших </a:t>
            </a:r>
            <a:r>
              <a:rPr lang="en-US" dirty="0" smtClean="0"/>
              <a:t>A[i]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цикл </a:t>
            </a:r>
            <a:r>
              <a:rPr lang="ru-RU" dirty="0"/>
              <a:t>по j от 1 до N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A[j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dirty="0" smtClean="0"/>
              <a:t>		то </a:t>
            </a:r>
            <a:r>
              <a:rPr lang="ru-RU" dirty="0"/>
              <a:t>r = r + 1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	конец цикла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r </a:t>
            </a:r>
            <a:r>
              <a:rPr lang="en-US" dirty="0" smtClean="0"/>
              <a:t>&gt;=</a:t>
            </a:r>
            <a:r>
              <a:rPr lang="ru-RU" dirty="0" smtClean="0"/>
              <a:t> i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i-й элемент стоит на своем месте,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то </a:t>
            </a:r>
            <a:r>
              <a:rPr lang="ru-RU" dirty="0"/>
              <a:t>i = i + </a:t>
            </a:r>
            <a:r>
              <a:rPr lang="ru-RU" dirty="0" smtClean="0"/>
              <a:t>1</a:t>
            </a:r>
            <a:r>
              <a:rPr lang="en-US" dirty="0" smtClean="0"/>
              <a:t>		</a:t>
            </a:r>
            <a:r>
              <a:rPr lang="ru-RU" dirty="0" smtClean="0"/>
              <a:t>// </a:t>
            </a:r>
            <a:r>
              <a:rPr lang="ru-RU" dirty="0"/>
              <a:t>увеличить сортированную часть на 1 </a:t>
            </a:r>
            <a:r>
              <a:rPr lang="ru-RU" dirty="0" smtClean="0"/>
              <a:t>элемент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 smtClean="0"/>
              <a:t>		// </a:t>
            </a:r>
            <a:r>
              <a:rPr lang="ru-RU" dirty="0"/>
              <a:t>вычислить позицию, куда нужно поставить i-й элемент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A[r]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A[i]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r </a:t>
            </a:r>
            <a:r>
              <a:rPr lang="ru-RU" dirty="0"/>
              <a:t>= </a:t>
            </a:r>
            <a:r>
              <a:rPr lang="ru-RU" dirty="0" smtClean="0"/>
              <a:t>r+1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   </a:t>
            </a:r>
            <a:r>
              <a:rPr lang="ru-RU" dirty="0"/>
              <a:t>	// поменять его местами с тем элементом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который находится </a:t>
            </a:r>
            <a:r>
              <a:rPr lang="ru-RU" dirty="0" smtClean="0"/>
              <a:t>в </a:t>
            </a:r>
            <a:r>
              <a:rPr lang="ru-RU" dirty="0"/>
              <a:t>этой </a:t>
            </a:r>
            <a:r>
              <a:rPr lang="ru-RU" dirty="0" smtClean="0"/>
              <a:t>позиции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	Обмен (</a:t>
            </a:r>
            <a:r>
              <a:rPr lang="en-US" dirty="0" smtClean="0"/>
              <a:t>A, </a:t>
            </a:r>
            <a:r>
              <a:rPr lang="ru-RU" dirty="0" smtClean="0"/>
              <a:t>r</a:t>
            </a:r>
            <a:r>
              <a:rPr lang="ru-RU" dirty="0"/>
              <a:t>, i)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конец</a:t>
            </a:r>
            <a:br>
              <a:rPr lang="ru-RU" dirty="0" smtClean="0"/>
            </a:br>
            <a:r>
              <a:rPr lang="ru-RU" dirty="0" smtClean="0"/>
              <a:t>конец пока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быстрой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</a:t>
            </a:r>
            <a:r>
              <a:rPr lang="ru-RU" dirty="0" smtClean="0"/>
              <a:t>перестановки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</a:t>
            </a:r>
            <a:r>
              <a:rPr lang="ru-RU" dirty="0" smtClean="0"/>
              <a:t>(</a:t>
            </a:r>
            <a:r>
              <a:rPr lang="ru-RU" dirty="0"/>
              <a:t>если i </a:t>
            </a:r>
            <a:r>
              <a:rPr lang="en-US" dirty="0" smtClean="0"/>
              <a:t>&gt;=</a:t>
            </a:r>
            <a:r>
              <a:rPr lang="ru-RU" dirty="0" smtClean="0"/>
              <a:t>  </a:t>
            </a:r>
            <a:r>
              <a:rPr lang="ru-RU" dirty="0"/>
              <a:t>j), либо пара ai  и  aj образует </a:t>
            </a:r>
            <a:r>
              <a:rPr lang="ru-RU" dirty="0" smtClean="0"/>
              <a:t>инверсию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Здесь происходят </a:t>
            </a:r>
            <a:r>
              <a:rPr lang="ru-RU" dirty="0"/>
              <a:t>упорядочивающие обмены с уменьшением числа инверсий в </a:t>
            </a:r>
            <a:r>
              <a:rPr lang="ru-RU" dirty="0" smtClean="0"/>
              <a:t>последовательности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</a:t>
            </a:r>
            <a:r>
              <a:rPr lang="ru-RU" dirty="0" smtClean="0"/>
              <a:t>r не нужна</a:t>
            </a:r>
            <a:endParaRPr lang="ru-RU" dirty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проходе выход за границы </a:t>
            </a:r>
            <a:r>
              <a:rPr lang="ru-RU" dirty="0" smtClean="0"/>
              <a:t>невозможен</a:t>
            </a:r>
            <a:r>
              <a:rPr lang="ru-RU" dirty="0"/>
              <a:t>, так как в массиве есть сам элемент х и оба цикла остановятся на </a:t>
            </a:r>
            <a:r>
              <a:rPr lang="ru-RU" dirty="0" smtClean="0"/>
              <a:t>нем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</a:t>
            </a:r>
            <a:r>
              <a:rPr lang="ru-RU" dirty="0" smtClean="0"/>
              <a:t>проходах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</a:t>
            </a:r>
            <a:r>
              <a:rPr lang="ru-RU" sz="2400" dirty="0" smtClean="0">
                <a:latin typeface="Calibri" pitchFamily="34" charset="0"/>
              </a:rPr>
              <a:t>правой </a:t>
            </a:r>
            <a:r>
              <a:rPr lang="ru-RU" sz="2400" dirty="0">
                <a:latin typeface="Calibri" pitchFamily="34" charset="0"/>
              </a:rPr>
              <a:t>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</a:t>
            </a:r>
            <a:r>
              <a:rPr lang="ru-RU" sz="2400" dirty="0" smtClean="0">
                <a:latin typeface="Calibri" pitchFamily="34" charset="0"/>
              </a:rPr>
              <a:t>не вырожден </a:t>
            </a:r>
            <a:r>
              <a:rPr lang="ru-RU" sz="2400" dirty="0">
                <a:latin typeface="Calibri" pitchFamily="34" charset="0"/>
              </a:rPr>
              <a:t>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</a:t>
            </a:r>
            <a:r>
              <a:rPr lang="ru-RU" sz="2400" dirty="0" smtClean="0">
                <a:latin typeface="Calibri" pitchFamily="34" charset="0"/>
              </a:rPr>
              <a:t>процессе сортировки </a:t>
            </a:r>
            <a:r>
              <a:rPr lang="ru-RU" sz="2400" dirty="0">
                <a:latin typeface="Calibri" pitchFamily="34" charset="0"/>
              </a:rPr>
              <a:t>(почему?), поэтому их можно </a:t>
            </a:r>
            <a:r>
              <a:rPr lang="ru-RU" sz="2400" dirty="0" smtClean="0">
                <a:latin typeface="Calibri" pitchFamily="34" charset="0"/>
              </a:rPr>
              <a:t>исключить из левой </a:t>
            </a:r>
            <a:r>
              <a:rPr lang="ru-RU" sz="2400" dirty="0">
                <a:latin typeface="Calibri" pitchFamily="34" charset="0"/>
              </a:rPr>
              <a:t>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</a:t>
            </a:r>
            <a:r>
              <a:rPr lang="ru-RU" sz="2400" dirty="0" smtClean="0">
                <a:latin typeface="Calibri" pitchFamily="34" charset="0"/>
              </a:rPr>
              <a:t>а  </a:t>
            </a:r>
            <a:r>
              <a:rPr lang="ru-RU" sz="2400" dirty="0">
                <a:latin typeface="Calibri" pitchFamily="34" charset="0"/>
              </a:rPr>
              <a:t>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a[m] </a:t>
            </a:r>
            <a:r>
              <a:rPr lang="ru-RU" dirty="0" smtClean="0"/>
              <a:t>произвольный </a:t>
            </a:r>
            <a:r>
              <a:rPr lang="ru-RU" dirty="0" smtClean="0">
                <a:solidFill>
                  <a:srgbClr val="FFC000"/>
                </a:solidFill>
              </a:rPr>
              <a:t>пилотируемый 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ru-RU" dirty="0" smtClean="0"/>
              <a:t>Разделим элементы массива относительно </a:t>
            </a:r>
            <a:r>
              <a:rPr lang="en-US" dirty="0" smtClean="0"/>
              <a:t>a[m] </a:t>
            </a:r>
            <a:r>
              <a:rPr lang="ru-RU" dirty="0" smtClean="0"/>
              <a:t>так, что все элементы слева от </a:t>
            </a:r>
            <a:r>
              <a:rPr lang="en-US" dirty="0" smtClean="0"/>
              <a:t>a[m] </a:t>
            </a:r>
            <a:r>
              <a:rPr lang="ru-RU" dirty="0" smtClean="0"/>
              <a:t>не </a:t>
            </a:r>
            <a:r>
              <a:rPr lang="ru-RU" dirty="0"/>
              <a:t>превосходят </a:t>
            </a:r>
            <a:r>
              <a:rPr lang="ru-RU" dirty="0" smtClean="0"/>
              <a:t>всех </a:t>
            </a:r>
            <a:r>
              <a:rPr lang="ru-RU" dirty="0"/>
              <a:t>элементов </a:t>
            </a:r>
            <a:r>
              <a:rPr lang="ru-RU" dirty="0" smtClean="0"/>
              <a:t>справа от </a:t>
            </a:r>
            <a:r>
              <a:rPr lang="en-US" dirty="0" smtClean="0"/>
              <a:t>a[m]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 smtClean="0"/>
              <a:t>Как это сделать? </a:t>
            </a:r>
            <a:endParaRPr lang="ru-RU" dirty="0"/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левую </a:t>
            </a:r>
            <a:r>
              <a:rPr lang="ru-RU" dirty="0"/>
              <a:t>часть, не затрагивая </a:t>
            </a:r>
            <a:r>
              <a:rPr lang="ru-RU" dirty="0" smtClean="0"/>
              <a:t>элементы </a:t>
            </a:r>
            <a:r>
              <a:rPr lang="ru-RU" dirty="0"/>
              <a:t>правой </a:t>
            </a:r>
            <a:r>
              <a:rPr lang="ru-RU" dirty="0" smtClean="0"/>
              <a:t>части</a:t>
            </a:r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правую часть, </a:t>
            </a:r>
            <a:r>
              <a:rPr lang="ru-RU" dirty="0"/>
              <a:t>не </a:t>
            </a:r>
            <a:r>
              <a:rPr lang="ru-RU" dirty="0" smtClean="0"/>
              <a:t>затрагивая </a:t>
            </a:r>
            <a:r>
              <a:rPr lang="ru-RU" dirty="0"/>
              <a:t>элементы </a:t>
            </a:r>
            <a:r>
              <a:rPr lang="ru-RU" dirty="0" smtClean="0"/>
              <a:t>левой </a:t>
            </a:r>
            <a:r>
              <a:rPr lang="ru-RU" dirty="0"/>
              <a:t>части</a:t>
            </a:r>
          </a:p>
          <a:p>
            <a:r>
              <a:rPr lang="ru-RU" dirty="0" smtClean="0"/>
              <a:t>В результате упорядочится весь массив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разделением (макет)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макета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Массив </a:t>
            </a:r>
            <a:r>
              <a:rPr lang="ru-RU" dirty="0"/>
              <a:t>упорядочивается "сам собой" по мере упорядочения его </a:t>
            </a:r>
            <a:r>
              <a:rPr lang="ru-RU" dirty="0" smtClean="0"/>
              <a:t>частей?!</a:t>
            </a:r>
          </a:p>
          <a:p>
            <a:pPr lvl="1"/>
            <a:r>
              <a:rPr lang="ru-RU" dirty="0" smtClean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 smtClean="0"/>
              <a:t>Объединение левой и правой части после их сортировки не требуется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Сортировка происходит на этапе разделения массива относительно пилотируемого элемента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классической версии алгоритма в качестве </a:t>
            </a:r>
            <a:r>
              <a:rPr lang="en-US" dirty="0"/>
              <a:t>m</a:t>
            </a:r>
            <a:r>
              <a:rPr lang="ru-RU" dirty="0" smtClean="0"/>
              <a:t> </a:t>
            </a:r>
            <a:r>
              <a:rPr lang="ru-RU" dirty="0"/>
              <a:t>выбирается произвольный элемент сортируемой </a:t>
            </a:r>
            <a:r>
              <a:rPr lang="ru-RU" dirty="0" smtClean="0"/>
              <a:t>последовательности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ервый</a:t>
            </a:r>
            <a:r>
              <a:rPr lang="ru-RU" dirty="0"/>
              <a:t>, последний, расположенный в середине или иначе.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Выбор </a:t>
            </a:r>
            <a:r>
              <a:rPr lang="en-US" dirty="0" smtClean="0"/>
              <a:t>m </a:t>
            </a:r>
            <a:r>
              <a:rPr lang="ru-RU" dirty="0" smtClean="0"/>
              <a:t>существенно влияет на число сравнений и пересылок – обсудим далее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 = a[m] – </a:t>
            </a:r>
            <a:r>
              <a:rPr lang="ru-RU" dirty="0" smtClean="0"/>
              <a:t>значение пилотируемого элемента</a:t>
            </a:r>
            <a:endParaRPr lang="en-US" dirty="0" smtClean="0"/>
          </a:p>
          <a:p>
            <a:r>
              <a:rPr lang="ru-RU" dirty="0" smtClean="0"/>
              <a:t>Сортируемую часть массива разделим на три участка</a:t>
            </a:r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l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а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&lt;=  </a:t>
            </a:r>
            <a:r>
              <a:rPr lang="en-US" dirty="0"/>
              <a:t>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r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&gt;=  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неизвестно</a:t>
            </a:r>
          </a:p>
          <a:p>
            <a:r>
              <a:rPr lang="ru-RU" dirty="0" smtClean="0"/>
              <a:t>На кажом шаге умен</a:t>
            </a:r>
            <a:r>
              <a:rPr lang="ru-RU" dirty="0"/>
              <a:t>ь</a:t>
            </a:r>
            <a:r>
              <a:rPr lang="ru-RU" dirty="0" smtClean="0"/>
              <a:t>шаем часть, где неизвестно отношение между </a:t>
            </a:r>
            <a:r>
              <a:rPr lang="en-US" dirty="0" smtClean="0"/>
              <a:t>a[k]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</a:t>
            </a:r>
            <a:r>
              <a:rPr lang="ru-RU" dirty="0" smtClean="0"/>
              <a:t>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пока i &lt; </a:t>
            </a:r>
            <a:r>
              <a:rPr lang="ru-RU" dirty="0" smtClean="0"/>
              <a:t>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&lt; </a:t>
            </a:r>
            <a:r>
              <a:rPr lang="ru-RU" dirty="0" smtClean="0"/>
              <a:t>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ru-RU" dirty="0"/>
              <a:t>		i = i + 1; /*  в конце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&gt;=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х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dirty="0"/>
              <a:t>		j = j – 1; /* в конце aj &lt;=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если i  </a:t>
            </a:r>
            <a:r>
              <a:rPr lang="en-US" dirty="0" smtClean="0"/>
              <a:t>&gt;= </a:t>
            </a:r>
            <a:r>
              <a:rPr lang="ru-RU" dirty="0" smtClean="0"/>
              <a:t>j  то</a:t>
            </a:r>
          </a:p>
          <a:p>
            <a:pPr marL="68580" indent="0">
              <a:buNone/>
            </a:pPr>
            <a:r>
              <a:rPr lang="ru-RU" dirty="0" smtClean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конец если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обмен( a, i, j )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i </a:t>
            </a:r>
            <a:r>
              <a:rPr lang="ru-RU" dirty="0"/>
              <a:t>= i + 1; </a:t>
            </a:r>
            <a:r>
              <a:rPr lang="ru-RU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расширить левую </a:t>
            </a:r>
            <a:r>
              <a:rPr lang="ru-RU" dirty="0"/>
              <a:t>часть */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j </a:t>
            </a:r>
            <a:r>
              <a:rPr lang="ru-RU" dirty="0"/>
              <a:t>= j – 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/* расширить правую </a:t>
            </a:r>
            <a:r>
              <a:rPr lang="ru-RU" dirty="0"/>
              <a:t>часть */ </a:t>
            </a:r>
          </a:p>
          <a:p>
            <a:pPr marL="68580" indent="0">
              <a:buNone/>
            </a:pPr>
            <a:r>
              <a:rPr lang="ru-RU" dirty="0" smtClean="0"/>
              <a:t>конец пока</a:t>
            </a:r>
            <a:endParaRPr lang="ru-RU" dirty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h1   </a:t>
            </a:r>
            <a:r>
              <a:rPr lang="en-US" sz="2800" dirty="0">
                <a:latin typeface="+mj-lt"/>
                <a:cs typeface="Times New Roman" pitchFamily="18" charset="0"/>
              </a:rPr>
              <a:t>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</a:t>
            </a:r>
            <a:r>
              <a:rPr lang="ru-RU" sz="2800" dirty="0" smtClean="0">
                <a:latin typeface="+mj-lt"/>
                <a:cs typeface="Times New Roman" pitchFamily="18" charset="0"/>
              </a:rPr>
              <a:t>.1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800" dirty="0">
                <a:latin typeface="+mj-lt"/>
                <a:cs typeface="Times New Roman" pitchFamily="18" charset="0"/>
              </a:rPr>
              <a:t>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11</a:t>
            </a:r>
            <a:endParaRPr lang="ru-RU" sz="2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</a:t>
            </a:r>
            <a:r>
              <a:rPr lang="ru-RU" sz="2800" dirty="0" smtClean="0">
                <a:cs typeface="Times New Roman" pitchFamily="18" charset="0"/>
              </a:rPr>
              <a:t>5.2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=</a:t>
            </a:r>
            <a:r>
              <a:rPr lang="ru-RU" sz="2800" dirty="0" smtClean="0">
                <a:cs typeface="Times New Roman" pitchFamily="18" charset="0"/>
              </a:rPr>
              <a:t>3 </a:t>
            </a:r>
            <a:r>
              <a:rPr lang="ru-RU" sz="2800" dirty="0"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 smtClean="0">
                <a:cs typeface="Times New Roman" pitchFamily="18" charset="0"/>
              </a:rPr>
              <a:t>91</a:t>
            </a: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 smtClean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 smtClean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>
                <a:latin typeface="+mj-lt"/>
                <a:cs typeface="Times New Roman" pitchFamily="18" charset="0"/>
              </a:rPr>
              <a:t>Выход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91   </a:t>
            </a:r>
            <a:r>
              <a:rPr lang="en-US" sz="2800" dirty="0">
                <a:latin typeface="+mj-lt"/>
                <a:cs typeface="Times New Roman" pitchFamily="18" charset="0"/>
              </a:rPr>
              <a:t>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 smtClean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Построение пирамиды</a:t>
            </a:r>
            <a:br>
              <a:rPr lang="ru-RU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 smtClean="0"/>
              <a:t>2;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</a:t>
            </a:r>
            <a:r>
              <a:rPr lang="en-US" dirty="0" smtClean="0"/>
              <a:t>&gt;=</a:t>
            </a:r>
            <a:r>
              <a:rPr lang="ru-RU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i</a:t>
            </a:r>
            <a:r>
              <a:rPr lang="ru-RU" dirty="0"/>
              <a:t>, </a:t>
            </a:r>
            <a:r>
              <a:rPr lang="en-US" dirty="0" smtClean="0"/>
              <a:t>n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</a:t>
            </a:r>
            <a:r>
              <a:rPr lang="ru-RU" dirty="0"/>
              <a:t>		i = i </a:t>
            </a:r>
            <a:r>
              <a:rPr lang="en-US" dirty="0" smtClean="0"/>
              <a:t>-</a:t>
            </a:r>
            <a:r>
              <a:rPr lang="ru-RU" dirty="0" smtClean="0"/>
              <a:t>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endParaRPr lang="en-US" dirty="0" smtClean="0"/>
          </a:p>
          <a:p>
            <a:r>
              <a:rPr lang="ru-RU" dirty="0" smtClean="0"/>
              <a:t>Шаг 2</a:t>
            </a:r>
            <a:endParaRPr lang="en-US" dirty="0"/>
          </a:p>
          <a:p>
            <a:pPr lvl="1"/>
            <a:r>
              <a:rPr lang="ru-RU" dirty="0" smtClean="0"/>
              <a:t>Сортировка </a:t>
            </a:r>
            <a:r>
              <a:rPr lang="ru-RU" dirty="0"/>
              <a:t>на </a:t>
            </a:r>
            <a:r>
              <a:rPr lang="ru-RU" dirty="0" smtClean="0"/>
              <a:t>пирамиде: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пока </a:t>
            </a:r>
            <a:r>
              <a:rPr lang="ru-RU" dirty="0"/>
              <a:t>i &gt;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Обмен 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i </a:t>
            </a:r>
            <a:r>
              <a:rPr lang="ru-RU" dirty="0"/>
              <a:t>= i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{  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	return;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 = k;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heap_sort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строим </a:t>
            </a:r>
            <a:r>
              <a:rPr lang="ru-RU" dirty="0"/>
              <a:t>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N/2; i &gt;= 0; i-</a:t>
            </a:r>
            <a:r>
              <a:rPr lang="en-US" dirty="0" smtClean="0"/>
              <a:t>-)</a:t>
            </a:r>
            <a:r>
              <a:rPr lang="ru-RU" dirty="0" smtClean="0"/>
              <a:t> </a:t>
            </a:r>
            <a:r>
              <a:rPr lang="en-US" dirty="0" smtClean="0"/>
              <a:t>Sift </a:t>
            </a:r>
            <a:r>
              <a:rPr lang="en-US" dirty="0"/>
              <a:t>(a, i, N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сортируем */ 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</a:t>
            </a:r>
            <a:r>
              <a:rPr lang="en-US" dirty="0" smtClean="0"/>
              <a:t>N-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en-US" dirty="0"/>
              <a:t>i &gt; 0; i--)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t </a:t>
            </a:r>
            <a:r>
              <a:rPr lang="en-US" dirty="0"/>
              <a:t>= a[0];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a[0</a:t>
            </a:r>
            <a:r>
              <a:rPr lang="en-US" dirty="0"/>
              <a:t>] 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a[i</a:t>
            </a:r>
            <a:r>
              <a:rPr lang="en-US" dirty="0"/>
              <a:t>] = t; </a:t>
            </a:r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Sift </a:t>
            </a:r>
            <a:r>
              <a:rPr lang="en-US" dirty="0"/>
              <a:t>(a, 0, i</a:t>
            </a:r>
            <a:r>
              <a:rPr lang="en-US" dirty="0" smtClean="0"/>
              <a:t>); /* </a:t>
            </a:r>
            <a:r>
              <a:rPr lang="ru-RU" dirty="0" smtClean="0"/>
              <a:t>восстанавливаем пирамиду */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</a:t>
            </a:r>
            <a:r>
              <a:rPr lang="ru-RU" dirty="0" smtClean="0"/>
              <a:t>сортировке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ходная </a:t>
            </a:r>
            <a:r>
              <a:rPr lang="ru-RU" dirty="0"/>
              <a:t>неупорядоченная последовательность перестраивается в </a:t>
            </a:r>
            <a:r>
              <a:rPr lang="ru-RU" dirty="0" smtClean="0"/>
              <a:t>пирамиду</a:t>
            </a:r>
            <a:endParaRPr lang="ru-RU" dirty="0"/>
          </a:p>
          <a:p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Массив делится на две части</a:t>
            </a:r>
          </a:p>
          <a:p>
            <a:pPr lvl="2"/>
            <a:r>
              <a:rPr lang="ru-RU" dirty="0" smtClean="0"/>
              <a:t>Неупорядоченное начало </a:t>
            </a:r>
            <a:r>
              <a:rPr lang="ru-RU" dirty="0"/>
              <a:t>массива</a:t>
            </a:r>
            <a:endParaRPr lang="ru-RU" dirty="0" smtClean="0"/>
          </a:p>
          <a:p>
            <a:pPr lvl="2"/>
            <a:r>
              <a:rPr lang="ru-RU" dirty="0" smtClean="0"/>
              <a:t>Упорядоченный конец массива</a:t>
            </a:r>
          </a:p>
          <a:p>
            <a:pPr lvl="1"/>
            <a:r>
              <a:rPr lang="ru-RU" dirty="0" smtClean="0"/>
              <a:t>Пока не упорядочим весь массив</a:t>
            </a:r>
          </a:p>
          <a:p>
            <a:pPr lvl="2"/>
            <a:r>
              <a:rPr lang="ru-RU" dirty="0" smtClean="0"/>
              <a:t>Меняем местами </a:t>
            </a:r>
            <a:r>
              <a:rPr lang="en-US" dirty="0"/>
              <a:t>h[1] </a:t>
            </a:r>
            <a:r>
              <a:rPr lang="ru-RU" dirty="0" smtClean="0"/>
              <a:t>и последний элемент неупорядоченной части</a:t>
            </a:r>
          </a:p>
          <a:p>
            <a:pPr lvl="2"/>
            <a:r>
              <a:rPr lang="ru-RU" dirty="0" smtClean="0"/>
              <a:t>Восстанавливаем пирамиду начиная с </a:t>
            </a:r>
            <a:r>
              <a:rPr lang="en-US" dirty="0" smtClean="0"/>
              <a:t>h[1]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немецких вычислительных машин </a:t>
            </a:r>
            <a:r>
              <a:rPr lang="en-US" dirty="0" smtClean="0"/>
              <a:t>Z3 </a:t>
            </a:r>
            <a:r>
              <a:rPr lang="ru-RU" dirty="0" smtClean="0"/>
              <a:t>и/или </a:t>
            </a:r>
            <a:r>
              <a:rPr lang="en-US" dirty="0" smtClean="0"/>
              <a:t>Z4 </a:t>
            </a:r>
            <a:r>
              <a:rPr lang="ru-RU" dirty="0" smtClean="0"/>
              <a:t>в конце 2-й мировой войны</a:t>
            </a:r>
          </a:p>
          <a:p>
            <a:pPr lvl="1"/>
            <a:r>
              <a:rPr lang="ru-RU" dirty="0" smtClean="0"/>
              <a:t>О</a:t>
            </a:r>
            <a:r>
              <a:rPr lang="ru-RU" dirty="0" smtClean="0"/>
              <a:t>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 smtClean="0"/>
              <a:t>[</a:t>
            </a:r>
            <a:r>
              <a:rPr lang="ru-RU" sz="2400" dirty="0" smtClean="0"/>
              <a:t>0</a:t>
            </a:r>
            <a:r>
              <a:rPr lang="en-US" sz="2400" dirty="0" smtClean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h[1], </a:t>
            </a:r>
            <a:r>
              <a:rPr lang="ru-RU" sz="2400" dirty="0" smtClean="0"/>
              <a:t>...,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-1]</a:t>
            </a:r>
            <a:r>
              <a:rPr lang="ru-RU" sz="2400" dirty="0" smtClean="0"/>
              <a:t> является пирамидой, если</a:t>
            </a:r>
            <a:endParaRPr lang="ru-RU" sz="24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 smtClean="0"/>
              <a:t>∙</a:t>
            </a:r>
            <a:r>
              <a:rPr lang="en-US" sz="2000" dirty="0" smtClean="0"/>
              <a:t> </a:t>
            </a:r>
            <a:r>
              <a:rPr lang="ru-RU" sz="2000" dirty="0" smtClean="0"/>
              <a:t>i + 1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 smtClean="0"/>
              <a:t>i </a:t>
            </a:r>
            <a:r>
              <a:rPr lang="en-US" sz="2000" dirty="0"/>
              <a:t>&lt;</a:t>
            </a:r>
            <a:r>
              <a:rPr lang="ru-RU" sz="2000" dirty="0"/>
              <a:t> </a:t>
            </a:r>
            <a:r>
              <a:rPr lang="ru-RU" sz="2000" dirty="0" smtClean="0"/>
              <a:t>(n – 1)</a:t>
            </a:r>
            <a:r>
              <a:rPr lang="en-US" sz="2000" dirty="0" smtClean="0"/>
              <a:t>/2 </a:t>
            </a:r>
            <a:r>
              <a:rPr lang="ru-RU" sz="2000" dirty="0"/>
              <a:t>и</a:t>
            </a:r>
            <a:endParaRPr lang="ru-RU" sz="20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</a:t>
            </a:r>
            <a:r>
              <a:rPr lang="ru-RU" sz="2000" dirty="0" smtClean="0"/>
              <a:t>2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/>
              <a:t>i &lt;</a:t>
            </a:r>
            <a:r>
              <a:rPr lang="ru-RU" sz="2000" dirty="0"/>
              <a:t> (</a:t>
            </a:r>
            <a:r>
              <a:rPr lang="ru-RU" sz="2000" dirty="0" smtClean="0"/>
              <a:t>n – 2)</a:t>
            </a:r>
            <a:r>
              <a:rPr lang="en-US" sz="2000" dirty="0" smtClean="0"/>
              <a:t>/2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/>
              <a:t>Элементы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2i+1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являются сыновьями элемента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k </a:t>
            </a:r>
            <a:r>
              <a:rPr lang="ru-RU" dirty="0"/>
              <a:t>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</a:t>
            </a:r>
            <a:r>
              <a:rPr lang="ru-RU" dirty="0" smtClean="0"/>
              <a:t>«</a:t>
            </a:r>
            <a:r>
              <a:rPr lang="en-US" dirty="0" smtClean="0"/>
              <a:t>-</a:t>
            </a:r>
            <a:r>
              <a:rPr lang="en-US" dirty="0" err="1" smtClean="0"/>
              <a:t>oo</a:t>
            </a:r>
            <a:r>
              <a:rPr lang="ru-RU" dirty="0" smtClean="0"/>
              <a:t>», </a:t>
            </a:r>
            <a:r>
              <a:rPr lang="ru-RU" dirty="0"/>
              <a:t>не нарушающих условия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</a:t>
            </a:r>
            <a:r>
              <a:rPr lang="ru-RU" dirty="0" smtClean="0"/>
              <a:t>(пузырёк)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для </a:t>
            </a:r>
            <a:r>
              <a:rPr lang="ru-RU" dirty="0"/>
              <a:t>i от 2 до N с шагом </a:t>
            </a:r>
            <a:r>
              <a:rPr lang="ru-RU" dirty="0" smtClean="0"/>
              <a:t>1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проход от конца массива к </a:t>
            </a:r>
            <a:r>
              <a:rPr lang="ru-RU" dirty="0" smtClean="0"/>
              <a:t>началу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для j </a:t>
            </a:r>
            <a:r>
              <a:rPr lang="ru-RU" dirty="0"/>
              <a:t>от N до i с шагом -</a:t>
            </a:r>
            <a:r>
              <a:rPr lang="ru-RU" dirty="0" smtClean="0"/>
              <a:t>1</a:t>
            </a: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	то</a:t>
            </a:r>
            <a:r>
              <a:rPr lang="ru-RU" dirty="0"/>
              <a:t>	</a:t>
            </a:r>
            <a:r>
              <a:rPr lang="ru-RU" dirty="0" smtClean="0"/>
              <a:t>Обмен(</a:t>
            </a:r>
            <a:r>
              <a:rPr lang="en-US" dirty="0" smtClean="0"/>
              <a:t>A, </a:t>
            </a:r>
            <a:r>
              <a:rPr lang="ru-RU" dirty="0" smtClean="0"/>
              <a:t>j</a:t>
            </a:r>
            <a:r>
              <a:rPr lang="ru-RU" dirty="0"/>
              <a:t>, j–1</a:t>
            </a:r>
            <a:r>
              <a:rPr lang="ru-RU" dirty="0" smtClean="0"/>
              <a:t>)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Поскольку число сравнений </a:t>
            </a:r>
            <a:r>
              <a:rPr lang="ru-RU" dirty="0"/>
              <a:t>Сi на </a:t>
            </a:r>
            <a:r>
              <a:rPr lang="ru-RU" dirty="0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шаге внешнего цикла равно N-i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Cmin</a:t>
            </a:r>
            <a:r>
              <a:rPr lang="en-US" dirty="0" smtClean="0"/>
              <a:t> = </a:t>
            </a:r>
            <a:r>
              <a:rPr lang="en-US" dirty="0" err="1" smtClean="0"/>
              <a:t>Cmax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C = </a:t>
            </a:r>
            <a:r>
              <a:rPr lang="ru-RU" dirty="0" smtClean="0"/>
              <a:t>(N </a:t>
            </a:r>
            <a:r>
              <a:rPr lang="ru-RU" dirty="0"/>
              <a:t>- 1) + (N - 2) +  ...  + 1 </a:t>
            </a:r>
            <a:r>
              <a:rPr lang="ru-RU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= </a:t>
            </a:r>
            <a:r>
              <a:rPr lang="ru-RU" dirty="0" smtClean="0"/>
              <a:t>N</a:t>
            </a:r>
            <a:r>
              <a:rPr lang="ru-RU" dirty="0"/>
              <a:t>∙(N - 1)/</a:t>
            </a:r>
            <a:r>
              <a:rPr lang="ru-RU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Минимальное </a:t>
            </a:r>
            <a:r>
              <a:rPr lang="ru-RU" dirty="0" smtClean="0"/>
              <a:t>число пересылок Mmin = 0</a:t>
            </a:r>
          </a:p>
          <a:p>
            <a:r>
              <a:rPr lang="ru-RU" dirty="0" smtClean="0"/>
              <a:t>Максимальное М</a:t>
            </a:r>
            <a:r>
              <a:rPr lang="en-US" dirty="0" smtClean="0"/>
              <a:t>m</a:t>
            </a:r>
            <a:r>
              <a:rPr lang="ru-RU" dirty="0" smtClean="0"/>
              <a:t>ах </a:t>
            </a:r>
            <a:r>
              <a:rPr lang="ru-RU" dirty="0"/>
              <a:t>= </a:t>
            </a:r>
            <a:r>
              <a:rPr lang="ru-RU" dirty="0" smtClean="0"/>
              <a:t>С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каких случаях достигаются </a:t>
            </a:r>
            <a:r>
              <a:rPr lang="en-US" dirty="0" err="1" smtClean="0"/>
              <a:t>Mmax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Mmin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Последние </a:t>
            </a:r>
            <a:r>
              <a:rPr lang="ru-RU" dirty="0"/>
              <a:t>проходы сортировки </a:t>
            </a:r>
            <a:r>
              <a:rPr lang="ru-RU" dirty="0" smtClean="0"/>
              <a:t>простым </a:t>
            </a:r>
            <a:r>
              <a:rPr lang="ru-RU" dirty="0"/>
              <a:t>обменом работают «вхолостую», </a:t>
            </a:r>
            <a:r>
              <a:rPr lang="ru-RU" dirty="0" smtClean="0"/>
              <a:t>если элементы </a:t>
            </a:r>
            <a:r>
              <a:rPr lang="ru-RU" dirty="0"/>
              <a:t>уже </a:t>
            </a:r>
            <a:r>
              <a:rPr lang="ru-RU" dirty="0" smtClean="0"/>
              <a:t>упорядочены</a:t>
            </a:r>
            <a:endParaRPr lang="ru-RU" dirty="0"/>
          </a:p>
          <a:p>
            <a:pPr lvl="1"/>
            <a:r>
              <a:rPr lang="ru-RU" dirty="0" smtClean="0"/>
              <a:t>Запомним, </a:t>
            </a:r>
            <a:r>
              <a:rPr lang="ru-RU" dirty="0"/>
              <a:t>производился ли на очередном проходе </a:t>
            </a:r>
            <a:r>
              <a:rPr lang="ru-RU" dirty="0" smtClean="0"/>
              <a:t>обмен</a:t>
            </a:r>
            <a:r>
              <a:rPr lang="ru-RU" dirty="0"/>
              <a:t>. Если ни одного обмена не было, то алгоритм может закончить работу.</a:t>
            </a:r>
          </a:p>
          <a:p>
            <a:r>
              <a:rPr lang="ru-RU" dirty="0" smtClean="0"/>
              <a:t>Один </a:t>
            </a:r>
            <a:r>
              <a:rPr lang="ru-RU" dirty="0"/>
              <a:t>неправильно расположенный «пузырек» на «тяжелом» конце почти отсортированного массива «всплывет» на место за один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</a:t>
            </a:r>
            <a:r>
              <a:rPr lang="ru-RU" dirty="0" smtClean="0"/>
              <a:t>«опустится</a:t>
            </a:r>
            <a:r>
              <a:rPr lang="ru-RU" dirty="0"/>
              <a:t>» на правильное место </a:t>
            </a:r>
            <a:r>
              <a:rPr lang="ru-RU" dirty="0" smtClean="0"/>
              <a:t>за </a:t>
            </a:r>
            <a:r>
              <a:rPr lang="en-US" dirty="0" smtClean="0"/>
              <a:t>N-1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42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left </a:t>
            </a:r>
            <a:r>
              <a:rPr lang="ru-RU" dirty="0"/>
              <a:t>= </a:t>
            </a:r>
            <a:r>
              <a:rPr lang="ru-RU" dirty="0" smtClean="0"/>
              <a:t>1 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левая граница 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right </a:t>
            </a:r>
            <a:r>
              <a:rPr lang="ru-RU" dirty="0"/>
              <a:t>= </a:t>
            </a:r>
            <a:r>
              <a:rPr lang="ru-RU" dirty="0" smtClean="0"/>
              <a:t>N 	// </a:t>
            </a:r>
            <a:r>
              <a:rPr lang="ru-RU" dirty="0"/>
              <a:t>правая </a:t>
            </a:r>
            <a:r>
              <a:rPr lang="ru-RU" dirty="0" smtClean="0"/>
              <a:t>граница </a:t>
            </a:r>
            <a:r>
              <a:rPr lang="ru-RU" dirty="0"/>
              <a:t>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r>
              <a:rPr lang="en-US" dirty="0" smtClean="0"/>
              <a:t>	</a:t>
            </a:r>
            <a:r>
              <a:rPr lang="ru-RU" dirty="0" smtClean="0"/>
              <a:t>// истинна, </a:t>
            </a:r>
            <a:r>
              <a:rPr lang="ru-RU" dirty="0"/>
              <a:t>если </a:t>
            </a:r>
            <a:r>
              <a:rPr lang="ru-RU" dirty="0" smtClean="0"/>
              <a:t>массив упорядочен</a:t>
            </a:r>
            <a:br>
              <a:rPr lang="ru-RU" dirty="0" smtClean="0"/>
            </a:br>
            <a:r>
              <a:rPr lang="ru-RU" dirty="0" smtClean="0"/>
              <a:t>пока не упор</a:t>
            </a:r>
            <a:br>
              <a:rPr lang="ru-RU" dirty="0" smtClean="0"/>
            </a:b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	i </a:t>
            </a:r>
            <a:r>
              <a:rPr lang="ru-RU" dirty="0"/>
              <a:t>=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//</a:t>
            </a:r>
            <a:r>
              <a:rPr lang="ru-RU" dirty="0"/>
              <a:t>Проход по массиву от начала к концу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пока </a:t>
            </a:r>
            <a:r>
              <a:rPr lang="ru-RU" dirty="0"/>
              <a:t>i &lt;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A[i + 1] то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	Обмен (А, i</a:t>
            </a:r>
            <a:r>
              <a:rPr lang="ru-RU" dirty="0"/>
              <a:t>, i+1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dirty="0"/>
              <a:t>	    	</a:t>
            </a: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конец если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конец пока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&gt;=1 </a:t>
            </a:r>
            <a:r>
              <a:rPr lang="ru-RU" dirty="0" smtClean="0"/>
              <a:t>элемент встал на своё место справа</a:t>
            </a:r>
            <a:br>
              <a:rPr lang="ru-RU" dirty="0" smtClean="0"/>
            </a:br>
            <a:r>
              <a:rPr lang="ru-RU" dirty="0" smtClean="0"/>
              <a:t>	right </a:t>
            </a:r>
            <a:r>
              <a:rPr lang="ru-RU" dirty="0"/>
              <a:t>= right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// см. след. слайд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</a:t>
            </a:r>
            <a:r>
              <a:rPr lang="ru-RU" dirty="0" smtClean="0"/>
              <a:t>продолжение)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 smtClean="0"/>
              <a:t>	если не упор 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 TODO – rewrite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упор = истина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i &gt;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		если </a:t>
            </a:r>
            <a:r>
              <a:rPr lang="ru-RU" dirty="0"/>
              <a:t>A[i] &lt; A[i – 1] </a:t>
            </a:r>
            <a:r>
              <a:rPr lang="ru-RU" dirty="0" smtClean="0"/>
              <a:t>то </a:t>
            </a:r>
            <a:br>
              <a:rPr lang="ru-RU" dirty="0" smtClean="0"/>
            </a:br>
            <a:r>
              <a:rPr lang="ru-RU" dirty="0" smtClean="0"/>
              <a:t>				Обмен </a:t>
            </a:r>
            <a:r>
              <a:rPr lang="ru-RU" dirty="0"/>
              <a:t>(i, i–1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			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	конец если</a:t>
            </a:r>
            <a:br>
              <a:rPr lang="ru-RU" dirty="0" smtClean="0"/>
            </a:br>
            <a:r>
              <a:rPr lang="ru-RU" dirty="0" smtClean="0"/>
              <a:t>			i </a:t>
            </a:r>
            <a:r>
              <a:rPr lang="ru-RU" dirty="0"/>
              <a:t>= i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ru-RU" dirty="0" smtClean="0"/>
              <a:t>	конец если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 1 </a:t>
            </a:r>
            <a:r>
              <a:rPr lang="ru-RU" dirty="0" smtClean="0"/>
              <a:t>элемент встал на своё место слева</a:t>
            </a:r>
            <a:br>
              <a:rPr lang="ru-RU" dirty="0" smtClean="0"/>
            </a:br>
            <a:r>
              <a:rPr lang="ru-RU" dirty="0" smtClean="0"/>
              <a:t>	left </a:t>
            </a:r>
            <a:r>
              <a:rPr lang="ru-RU" dirty="0"/>
              <a:t>= left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конец пока // не упор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A 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left = 0, right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sorted = 0;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while (!sorted &amp;&amp; left &lt; right)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sorted </a:t>
            </a:r>
            <a:r>
              <a:rPr lang="en-US" dirty="0"/>
              <a:t>= 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for (i </a:t>
            </a:r>
            <a:r>
              <a:rPr lang="en-US" dirty="0"/>
              <a:t>= </a:t>
            </a:r>
            <a:r>
              <a:rPr lang="en-US" dirty="0" smtClean="0"/>
              <a:t>left;  i &lt; right; ++i)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if (A[i+1</a:t>
            </a:r>
            <a:r>
              <a:rPr lang="en-US" dirty="0"/>
              <a:t>] </a:t>
            </a:r>
            <a:r>
              <a:rPr lang="en-US" dirty="0" smtClean="0"/>
              <a:t>&lt; A[i])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A[i+1];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A[i+1] </a:t>
            </a:r>
            <a:r>
              <a:rPr lang="en-US" dirty="0"/>
              <a:t>= </a:t>
            </a:r>
            <a:r>
              <a:rPr lang="en-US" dirty="0" smtClean="0"/>
              <a:t>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A[i] = </a:t>
            </a:r>
            <a:r>
              <a:rPr lang="en-US" dirty="0"/>
              <a:t>x;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	sorted = 0;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		</a:t>
            </a:r>
            <a:r>
              <a:rPr lang="en-US" dirty="0" smtClean="0"/>
              <a:t>	} 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right -</a:t>
            </a:r>
            <a:r>
              <a:rPr lang="en-US" dirty="0" smtClean="0"/>
              <a:t>= 1;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		if (!sorted) for (i </a:t>
            </a:r>
            <a:r>
              <a:rPr lang="en-US" dirty="0"/>
              <a:t>= </a:t>
            </a:r>
            <a:r>
              <a:rPr lang="en-US" dirty="0" smtClean="0"/>
              <a:t>left+1</a:t>
            </a:r>
            <a:r>
              <a:rPr lang="en-US" dirty="0"/>
              <a:t>; </a:t>
            </a:r>
            <a:r>
              <a:rPr lang="en-US" dirty="0" smtClean="0"/>
              <a:t>i&lt;=right; i++)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if </a:t>
            </a:r>
            <a:r>
              <a:rPr lang="en-US" dirty="0" smtClean="0"/>
              <a:t>(A[i-1] </a:t>
            </a:r>
            <a:r>
              <a:rPr lang="en-US" dirty="0"/>
              <a:t>&gt; </a:t>
            </a:r>
            <a:r>
              <a:rPr lang="en-US" dirty="0" smtClean="0"/>
              <a:t>A[i])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A [i-1</a:t>
            </a:r>
            <a:r>
              <a:rPr lang="en-US" dirty="0"/>
              <a:t>];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A[i-1] </a:t>
            </a:r>
            <a:r>
              <a:rPr lang="en-US" dirty="0"/>
              <a:t>= </a:t>
            </a:r>
            <a:r>
              <a:rPr lang="en-US" dirty="0" smtClean="0"/>
              <a:t>A[i];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A[i] </a:t>
            </a:r>
            <a:r>
              <a:rPr lang="en-US" dirty="0"/>
              <a:t>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	left += 1;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} // while</a:t>
            </a:r>
          </a:p>
          <a:p>
            <a:pPr marL="68580" indent="0">
              <a:buNone/>
            </a:pPr>
            <a:r>
              <a:rPr lang="en-US" dirty="0" smtClean="0"/>
              <a:t>} // shaker sort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m</a:t>
            </a:r>
            <a:r>
              <a:rPr lang="ru-RU" dirty="0" smtClean="0"/>
              <a:t>in</a:t>
            </a:r>
            <a:r>
              <a:rPr lang="ru-RU" dirty="0"/>
              <a:t>= N –</a:t>
            </a:r>
            <a:r>
              <a:rPr lang="ru-RU" dirty="0" smtClean="0"/>
              <a:t>1, С</a:t>
            </a:r>
            <a:r>
              <a:rPr lang="en-US" dirty="0" smtClean="0"/>
              <a:t>max = O(N*N)</a:t>
            </a:r>
            <a:endParaRPr lang="ru-RU" dirty="0"/>
          </a:p>
          <a:p>
            <a:r>
              <a:rPr lang="ru-RU" dirty="0" smtClean="0"/>
              <a:t>Число пересылок такое же как для сортировки пузырьком</a:t>
            </a:r>
            <a:endParaRPr lang="ru-RU" dirty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обмен соседних элементов </a:t>
            </a:r>
            <a:r>
              <a:rPr lang="ru-RU" dirty="0" smtClean="0"/>
              <a:t>уменьшает </a:t>
            </a:r>
            <a:r>
              <a:rPr lang="ru-RU" dirty="0"/>
              <a:t>число </a:t>
            </a:r>
            <a:r>
              <a:rPr lang="ru-RU" dirty="0" smtClean="0"/>
              <a:t>инверсий (пар элементов, нарушающих порядок) </a:t>
            </a:r>
            <a:r>
              <a:rPr lang="ru-RU" dirty="0"/>
              <a:t>в массиве на </a:t>
            </a:r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Любой алгоритм, основанный </a:t>
            </a:r>
            <a:r>
              <a:rPr lang="ru-RU" dirty="0"/>
              <a:t>на обмене пар соседних </a:t>
            </a:r>
            <a:r>
              <a:rPr lang="ru-RU" dirty="0" smtClean="0"/>
              <a:t>элементов, делает столько пересылок, сколько в массиве инверсий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</a:t>
            </a:r>
            <a:r>
              <a:rPr lang="ru-RU" dirty="0" smtClean="0"/>
              <a:t>выбором</a:t>
            </a:r>
            <a:r>
              <a:rPr lang="ru-RU" dirty="0"/>
              <a:t> </a:t>
            </a:r>
            <a:r>
              <a:rPr lang="ru-RU" dirty="0" smtClean="0"/>
              <a:t>по числу пересылок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</a:t>
            </a:r>
            <a:r>
              <a:rPr lang="ru-RU" dirty="0" smtClean="0"/>
              <a:t>массив почти упорядочен</a:t>
            </a:r>
          </a:p>
          <a:p>
            <a:r>
              <a:rPr lang="ru-RU" dirty="0" smtClean="0"/>
              <a:t>Шейкер </a:t>
            </a:r>
            <a:r>
              <a:rPr lang="en-US" dirty="0"/>
              <a:t>(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 "</a:t>
            </a:r>
            <a:r>
              <a:rPr lang="en-US" dirty="0" smtClean="0"/>
              <a:t>to shake</a:t>
            </a:r>
            <a:r>
              <a:rPr lang="ru-RU" dirty="0" smtClean="0"/>
              <a:t>" --</a:t>
            </a:r>
            <a:r>
              <a:rPr lang="en-US" dirty="0" smtClean="0"/>
              <a:t> </a:t>
            </a:r>
            <a:r>
              <a:rPr lang="ru-RU" dirty="0" smtClean="0"/>
              <a:t>трясти</a:t>
            </a:r>
            <a:r>
              <a:rPr lang="en-US" dirty="0" smtClean="0"/>
              <a:t>) </a:t>
            </a:r>
            <a:r>
              <a:rPr lang="ru-RU" dirty="0" smtClean="0"/>
              <a:t>– это устройство для приготовления жидких смесей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4" imgW="2755800" imgH="457200" progId="">
                  <p:embed/>
                </p:oleObj>
              </mc:Choice>
              <mc:Fallback>
                <p:oleObj name="Equation" r:id="rId4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566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</a:t>
            </a:r>
            <a:r>
              <a:rPr lang="ru-RU" dirty="0" smtClean="0"/>
              <a:t>минимальный </a:t>
            </a:r>
            <a:r>
              <a:rPr lang="ru-RU" dirty="0"/>
              <a:t>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 smtClean="0"/>
              <a:t>h[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164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038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4301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сортировки</a:t>
            </a:r>
          </a:p>
          <a:p>
            <a:r>
              <a:rPr lang="ru-RU" dirty="0" smtClean="0"/>
              <a:t>Алгоритмы сортировки</a:t>
            </a:r>
          </a:p>
          <a:p>
            <a:pPr lvl="1"/>
            <a:r>
              <a:rPr lang="ru-RU" dirty="0" smtClean="0"/>
              <a:t>вставками</a:t>
            </a:r>
          </a:p>
          <a:p>
            <a:pPr lvl="1"/>
            <a:r>
              <a:rPr lang="ru-RU" dirty="0" smtClean="0"/>
              <a:t>выбором и «пирамидой»</a:t>
            </a:r>
          </a:p>
          <a:p>
            <a:pPr lvl="1"/>
            <a:r>
              <a:rPr lang="ru-RU" dirty="0" smtClean="0"/>
              <a:t>быстрая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  <a:endParaRPr lang="ru-RU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 smtClean="0"/>
              <a:t>Нижняя </a:t>
            </a:r>
            <a:r>
              <a:rPr lang="ru-RU" dirty="0" smtClean="0"/>
              <a:t>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массива из </a:t>
            </a:r>
            <a:r>
              <a:rPr lang="en-US" dirty="0"/>
              <a:t>N </a:t>
            </a:r>
            <a:r>
              <a:rPr lang="ru-RU" dirty="0"/>
              <a:t>элементов общее </a:t>
            </a:r>
            <a:r>
              <a:rPr lang="ru-RU" dirty="0" smtClean="0"/>
              <a:t>число сравнений </a:t>
            </a:r>
            <a:r>
              <a:rPr lang="en-US" dirty="0" smtClean="0"/>
              <a:t>C = ∑C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/>
              <a:t>и обменов </a:t>
            </a:r>
            <a:r>
              <a:rPr lang="en-US" dirty="0" smtClean="0"/>
              <a:t>M </a:t>
            </a:r>
            <a:r>
              <a:rPr lang="en-US" dirty="0"/>
              <a:t>= ∑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 – 1 </a:t>
            </a:r>
            <a:r>
              <a:rPr lang="en-US" dirty="0"/>
              <a:t>≤ </a:t>
            </a:r>
            <a:r>
              <a:rPr lang="ru-RU" dirty="0" smtClean="0"/>
              <a:t>С </a:t>
            </a:r>
            <a:r>
              <a:rPr lang="en-US" dirty="0"/>
              <a:t>≤</a:t>
            </a:r>
            <a:r>
              <a:rPr lang="en-US" dirty="0" smtClean="0"/>
              <a:t> N</a:t>
            </a:r>
            <a:r>
              <a:rPr lang="ru-RU" dirty="0" smtClean="0"/>
              <a:t>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0 </a:t>
            </a:r>
            <a:r>
              <a:rPr lang="en-US" dirty="0"/>
              <a:t>≤ 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smtClean="0"/>
              <a:t>N – 2)</a:t>
            </a:r>
            <a:r>
              <a:rPr lang="ru-RU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Ищем</a:t>
            </a:r>
            <a:r>
              <a:rPr lang="ru-RU" dirty="0" smtClean="0">
                <a:solidFill>
                  <a:schemeClr val="bg1"/>
                </a:solidFill>
              </a:rPr>
              <a:t> место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вставки бинарным поиском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Количество обменов такое же, как без бинарного поиска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устойчивой,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она </a:t>
            </a:r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</a:t>
            </a:r>
            <a:r>
              <a:rPr lang="ru-RU" dirty="0">
                <a:solidFill>
                  <a:schemeClr val="bg1"/>
                </a:solidFill>
              </a:rPr>
              <a:t>одинаковыми </a:t>
            </a:r>
            <a:r>
              <a:rPr lang="ru-RU" dirty="0" smtClean="0">
                <a:solidFill>
                  <a:schemeClr val="bg1"/>
                </a:solidFill>
              </a:rPr>
              <a:t>ключами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</a:t>
            </a:r>
            <a:r>
              <a:rPr lang="ru-RU" dirty="0" smtClean="0"/>
              <a:t>устойчивой</a:t>
            </a:r>
          </a:p>
          <a:p>
            <a:pPr lvl="1"/>
            <a:r>
              <a:rPr lang="en-US" dirty="0" smtClean="0"/>
              <a:t>Swap </a:t>
            </a:r>
            <a:r>
              <a:rPr lang="ru-RU" dirty="0" smtClean="0"/>
              <a:t>вызывается только для элементов с неравными ключами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Неизвестно когда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Неизвестный автор</a:t>
            </a:r>
          </a:p>
          <a:p>
            <a:r>
              <a:rPr lang="ru-RU" dirty="0" smtClean="0"/>
              <a:t>Неизвестный год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08027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5818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7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7231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065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array[i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Key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</a:t>
            </a:r>
            <a:r>
              <a:rPr lang="ru-RU" sz="3000" dirty="0" smtClean="0">
                <a:solidFill>
                  <a:schemeClr val="bg1"/>
                </a:solidFill>
              </a:rPr>
              <a:t>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теле </a:t>
            </a:r>
            <a:r>
              <a:rPr lang="ru-RU" sz="3000" dirty="0">
                <a:solidFill>
                  <a:schemeClr val="bg1"/>
                </a:solidFill>
              </a:rPr>
              <a:t>внешнего </a:t>
            </a:r>
            <a:r>
              <a:rPr lang="ru-RU" sz="3000" dirty="0" smtClean="0">
                <a:solidFill>
                  <a:schemeClr val="bg1"/>
                </a:solidFill>
              </a:rPr>
              <a:t>цикла на </a:t>
            </a:r>
            <a:r>
              <a:rPr lang="ru-RU" sz="3000" dirty="0">
                <a:solidFill>
                  <a:schemeClr val="bg1"/>
                </a:solidFill>
              </a:rPr>
              <a:t>i-м </a:t>
            </a:r>
            <a:r>
              <a:rPr lang="ru-RU" sz="3000" dirty="0" smtClean="0">
                <a:solidFill>
                  <a:schemeClr val="bg1"/>
                </a:solidFill>
              </a:rPr>
              <a:t>шаге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/>
              <a:t>До { </a:t>
            </a:r>
            <a:r>
              <a:rPr lang="ru-RU" sz="3200" dirty="0"/>
              <a:t>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</a:t>
            </a:r>
            <a:r>
              <a:rPr lang="ru-RU" sz="3200" dirty="0" smtClean="0"/>
              <a:t>} </a:t>
            </a:r>
          </a:p>
          <a:p>
            <a:endParaRPr lang="ru-RU" sz="3200" dirty="0" smtClean="0"/>
          </a:p>
          <a:p>
            <a:r>
              <a:rPr lang="ru-RU" sz="3200" dirty="0" smtClean="0"/>
              <a:t>После</a:t>
            </a:r>
            <a:r>
              <a:rPr lang="en-US" sz="3200" dirty="0" smtClean="0"/>
              <a:t> </a:t>
            </a:r>
            <a:r>
              <a:rPr lang="ru-RU" sz="3200" dirty="0" smtClean="0"/>
              <a:t>{ </a:t>
            </a:r>
            <a:r>
              <a:rPr lang="ru-RU" sz="3200" dirty="0"/>
              <a:t>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Williams</a:t>
            </a:r>
            <a:r>
              <a:rPr lang="en-US" dirty="0"/>
              <a:t>, </a:t>
            </a:r>
            <a:r>
              <a:rPr lang="en-US" dirty="0" smtClean="0"/>
              <a:t>J</a:t>
            </a:r>
            <a:r>
              <a:rPr lang="en-US" dirty="0" smtClean="0"/>
              <a:t>ohn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en-US" dirty="0" smtClean="0"/>
              <a:t>Algorithm </a:t>
            </a:r>
            <a:r>
              <a:rPr lang="en-US" dirty="0"/>
              <a:t>232 </a:t>
            </a:r>
            <a:r>
              <a:rPr lang="en-US" dirty="0" smtClean="0"/>
              <a:t>– Heapsort”</a:t>
            </a:r>
            <a:r>
              <a:rPr lang="ru-RU" dirty="0" smtClean="0"/>
              <a:t>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dl.acm.org/doi/10.1145/512274.512284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“Algorithm </a:t>
            </a:r>
            <a:r>
              <a:rPr lang="en-US" dirty="0"/>
              <a:t>245 - </a:t>
            </a:r>
            <a:r>
              <a:rPr lang="en-US" dirty="0" err="1"/>
              <a:t>Treesort</a:t>
            </a:r>
            <a:r>
              <a:rPr lang="en-US" dirty="0"/>
              <a:t> </a:t>
            </a:r>
            <a:r>
              <a:rPr lang="en-US" dirty="0" smtClean="0"/>
              <a:t>3”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dl.acm.org/doi/10.1145/355588.365103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если</a:t>
            </a:r>
            <a:endParaRPr lang="ru-RU" sz="36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Если 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 smtClean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/>
              <a:t>Если последовательность </a:t>
            </a:r>
            <a:r>
              <a:rPr lang="ru-RU" sz="3600" dirty="0"/>
              <a:t>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то </a:t>
            </a:r>
            <a:r>
              <a:rPr lang="en-US" sz="3600" dirty="0" smtClean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починить </a:t>
            </a: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условия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для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heap[end]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(end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/=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+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5,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2,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0,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</a:t>
            </a:r>
            <a:r>
              <a:rPr lang="ru-RU" dirty="0" smtClean="0"/>
              <a:t>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удалить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из пирамиды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!= 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4,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498953" y="5196236"/>
            <a:ext cx="5194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SortByHeap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RestoreHeapAt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SortByHeap</a:t>
            </a:r>
            <a:r>
              <a:rPr lang="en-US" dirty="0" smtClean="0"/>
              <a:t> – </a:t>
            </a:r>
            <a:r>
              <a:rPr lang="en-US" dirty="0" smtClean="0"/>
              <a:t>O(N∙log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/>
          </a:p>
          <a:p>
            <a:pPr lvl="1"/>
            <a:r>
              <a:rPr lang="ru-RU" dirty="0" smtClean="0"/>
              <a:t>Наилучший </a:t>
            </a:r>
            <a:r>
              <a:rPr lang="ru-RU" dirty="0"/>
              <a:t>случай – обратное упорядочение входной </a:t>
            </a:r>
            <a:r>
              <a:rPr lang="ru-RU" dirty="0" smtClean="0"/>
              <a:t>последовательности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 smtClean="0">
                <a:solidFill>
                  <a:schemeClr val="bg1"/>
                </a:solidFill>
              </a:rPr>
              <a:t>&lt; </a:t>
            </a:r>
            <a:r>
              <a:rPr lang="ru-RU" sz="2800" dirty="0" smtClean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</a:t>
            </a:r>
            <a:r>
              <a:rPr lang="en-US" dirty="0" smtClean="0"/>
              <a:t>“</a:t>
            </a:r>
            <a:r>
              <a:rPr lang="en-US" dirty="0" smtClean="0"/>
              <a:t>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</a:t>
            </a:r>
            <a:r>
              <a:rPr lang="ru-RU" dirty="0" smtClean="0"/>
              <a:t>им. </a:t>
            </a:r>
            <a:r>
              <a:rPr lang="ru-RU" dirty="0" smtClean="0"/>
              <a:t>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</a:t>
            </a:r>
            <a:r>
              <a:rPr lang="ru-RU" dirty="0" smtClean="0"/>
              <a:t>А.Н. Колмогоров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Рекурсивная </a:t>
            </a:r>
            <a:r>
              <a:rPr lang="ru-RU" dirty="0" smtClean="0">
                <a:solidFill>
                  <a:schemeClr val="bg1"/>
                </a:solidFill>
              </a:rPr>
              <a:t>сортировка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разделением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</a:t>
            </a:r>
            <a:r>
              <a:rPr lang="en-US" dirty="0" smtClean="0"/>
              <a:t>“</a:t>
            </a:r>
            <a:r>
              <a:rPr lang="en-US" dirty="0" smtClean="0"/>
              <a:t>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</a:t>
            </a:r>
            <a:r>
              <a:rPr lang="ru-RU" dirty="0" smtClean="0"/>
              <a:t>им. </a:t>
            </a:r>
            <a:r>
              <a:rPr lang="ru-RU" dirty="0" smtClean="0"/>
              <a:t>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</a:t>
            </a:r>
            <a:r>
              <a:rPr lang="ru-RU" dirty="0" smtClean="0"/>
              <a:t>А.Н. Колмогоров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Рекурсивная </a:t>
            </a:r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разделением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0694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627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3208784" y="854968"/>
            <a:ext cx="288032" cy="5486400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 flipV="1">
            <a:off x="8731188" y="1441884"/>
            <a:ext cx="288032" cy="541439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22557" y="3085752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4962" y="4439028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0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азмер стека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89141</TotalTime>
  <Words>8063</Words>
  <Application>Microsoft Office PowerPoint</Application>
  <PresentationFormat>Widescreen</PresentationFormat>
  <Paragraphs>2063</Paragraphs>
  <Slides>170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9" baseType="lpstr">
      <vt:lpstr>Arial</vt:lpstr>
      <vt:lpstr>Calibri</vt:lpstr>
      <vt:lpstr>Consolas</vt:lpstr>
      <vt:lpstr>Courier New</vt:lpstr>
      <vt:lpstr>Symbol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Голландская быстрая сортировка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Оптимальное дерево сравнений для 3-х элементов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433</cp:revision>
  <dcterms:created xsi:type="dcterms:W3CDTF">2006-06-15T11:25:02Z</dcterms:created>
  <dcterms:modified xsi:type="dcterms:W3CDTF">2020-10-08T11:37:07Z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