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2"/>
  </p:notesMasterIdLst>
  <p:handoutMasterIdLst>
    <p:handoutMasterId r:id="rId173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301" r:id="rId76"/>
    <p:sldId id="434" r:id="rId77"/>
    <p:sldId id="435" r:id="rId78"/>
    <p:sldId id="436" r:id="rId79"/>
    <p:sldId id="302" r:id="rId80"/>
    <p:sldId id="437" r:id="rId81"/>
    <p:sldId id="438" r:id="rId82"/>
    <p:sldId id="439" r:id="rId83"/>
    <p:sldId id="389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40" r:id="rId93"/>
    <p:sldId id="312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399" r:id="rId102"/>
    <p:sldId id="257" r:id="rId103"/>
    <p:sldId id="447" r:id="rId104"/>
    <p:sldId id="448" r:id="rId105"/>
    <p:sldId id="449" r:id="rId106"/>
    <p:sldId id="342" r:id="rId107"/>
    <p:sldId id="450" r:id="rId108"/>
    <p:sldId id="451" r:id="rId109"/>
    <p:sldId id="452" r:id="rId110"/>
    <p:sldId id="453" r:id="rId111"/>
    <p:sldId id="351" r:id="rId112"/>
    <p:sldId id="400" r:id="rId113"/>
    <p:sldId id="402" r:id="rId114"/>
    <p:sldId id="401" r:id="rId115"/>
    <p:sldId id="343" r:id="rId116"/>
    <p:sldId id="344" r:id="rId117"/>
    <p:sldId id="454" r:id="rId118"/>
    <p:sldId id="455" r:id="rId119"/>
    <p:sldId id="456" r:id="rId120"/>
    <p:sldId id="457" r:id="rId121"/>
    <p:sldId id="350" r:id="rId122"/>
    <p:sldId id="324" r:id="rId123"/>
    <p:sldId id="325" r:id="rId124"/>
    <p:sldId id="310" r:id="rId125"/>
    <p:sldId id="311" r:id="rId126"/>
    <p:sldId id="307" r:id="rId127"/>
    <p:sldId id="308" r:id="rId128"/>
    <p:sldId id="309" r:id="rId129"/>
    <p:sldId id="303" r:id="rId130"/>
    <p:sldId id="349" r:id="rId131"/>
    <p:sldId id="304" r:id="rId132"/>
    <p:sldId id="305" r:id="rId133"/>
    <p:sldId id="306" r:id="rId134"/>
    <p:sldId id="295" r:id="rId135"/>
    <p:sldId id="298" r:id="rId136"/>
    <p:sldId id="300" r:id="rId137"/>
    <p:sldId id="333" r:id="rId138"/>
    <p:sldId id="334" r:id="rId139"/>
    <p:sldId id="294" r:id="rId140"/>
    <p:sldId id="347" r:id="rId141"/>
    <p:sldId id="331" r:id="rId142"/>
    <p:sldId id="372" r:id="rId143"/>
    <p:sldId id="292" r:id="rId144"/>
    <p:sldId id="293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37" r:id="rId153"/>
    <p:sldId id="338" r:id="rId154"/>
    <p:sldId id="323" r:id="rId155"/>
    <p:sldId id="313" r:id="rId156"/>
    <p:sldId id="314" r:id="rId157"/>
    <p:sldId id="261" r:id="rId158"/>
    <p:sldId id="282" r:id="rId159"/>
    <p:sldId id="283" r:id="rId160"/>
    <p:sldId id="284" r:id="rId161"/>
    <p:sldId id="285" r:id="rId162"/>
    <p:sldId id="286" r:id="rId163"/>
    <p:sldId id="287" r:id="rId164"/>
    <p:sldId id="288" r:id="rId165"/>
    <p:sldId id="264" r:id="rId166"/>
    <p:sldId id="265" r:id="rId167"/>
    <p:sldId id="266" r:id="rId168"/>
    <p:sldId id="267" r:id="rId169"/>
    <p:sldId id="296" r:id="rId170"/>
    <p:sldId id="297" r:id="rId17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728" autoAdjust="0"/>
  </p:normalViewPr>
  <p:slideViewPr>
    <p:cSldViewPr>
      <p:cViewPr varScale="1">
        <p:scale>
          <a:sx n="94" d="100"/>
          <a:sy n="94" d="100"/>
        </p:scale>
        <p:origin x="102" y="7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ru-RU" dirty="0" smtClean="0"/>
              <a:t>размер стека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Голландская б</a:t>
            </a:r>
            <a:r>
              <a:rPr lang="ru-RU" dirty="0" smtClean="0"/>
              <a:t>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any x 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last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Сколько данных </a:t>
            </a:r>
            <a:r>
              <a:rPr lang="ru-RU" dirty="0">
                <a:solidFill>
                  <a:schemeClr val="bg1"/>
                </a:solidFill>
              </a:rPr>
              <a:t>х</a:t>
            </a:r>
            <a:r>
              <a:rPr lang="ru-RU" dirty="0" smtClean="0">
                <a:solidFill>
                  <a:schemeClr val="bg1"/>
                </a:solidFill>
              </a:rPr>
              <a:t>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внутренняя сортировка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внешняя сортировка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, log(N), N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сортировки </a:t>
            </a:r>
            <a:r>
              <a:rPr lang="ru-RU" sz="2800" dirty="0" smtClean="0">
                <a:solidFill>
                  <a:schemeClr val="bg1"/>
                </a:solidFill>
              </a:rPr>
              <a:t>массива размера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сравнений </a:t>
            </a:r>
            <a:r>
              <a:rPr lang="ru-RU" sz="2800" dirty="0" smtClean="0">
                <a:solidFill>
                  <a:schemeClr val="bg1"/>
                </a:solidFill>
              </a:rPr>
              <a:t>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/>
              <a:t>Найти </a:t>
            </a:r>
            <a:r>
              <a:rPr lang="ru-RU" sz="2800" dirty="0" smtClean="0"/>
              <a:t>такую перестановку </a:t>
            </a:r>
            <a:r>
              <a:rPr lang="en-US" sz="2800" dirty="0" smtClean="0"/>
              <a:t>{ p[0</a:t>
            </a:r>
            <a:r>
              <a:rPr lang="en-US" sz="2800" dirty="0" smtClean="0"/>
              <a:t>], p[1], </a:t>
            </a:r>
            <a:r>
              <a:rPr lang="en-US" sz="2800" dirty="0"/>
              <a:t>…, </a:t>
            </a:r>
            <a:r>
              <a:rPr lang="en-US" sz="2800" dirty="0" smtClean="0"/>
              <a:t>p[N-1</a:t>
            </a:r>
            <a:r>
              <a:rPr lang="en-US" sz="2800" dirty="0" smtClean="0"/>
              <a:t>]</a:t>
            </a:r>
            <a:r>
              <a:rPr lang="ru-RU" sz="2800" dirty="0" smtClean="0"/>
              <a:t> </a:t>
            </a:r>
            <a:r>
              <a:rPr lang="en-US" sz="2800" dirty="0" smtClean="0"/>
              <a:t>} = {0, </a:t>
            </a:r>
            <a:r>
              <a:rPr lang="ru-RU" sz="2800" dirty="0" smtClean="0"/>
              <a:t>1, </a:t>
            </a:r>
            <a:r>
              <a:rPr lang="en-US" sz="2800" dirty="0" smtClean="0"/>
              <a:t>…, N-1}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что</a:t>
            </a:r>
          </a:p>
          <a:p>
            <a:pPr marL="0" indent="0" algn="ctr">
              <a:buNone/>
            </a:pP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[0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1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N</a:t>
            </a:r>
            <a:r>
              <a:rPr lang="en-US" sz="2800" baseline="-25000" dirty="0" smtClean="0"/>
              <a:t>-1</a:t>
            </a:r>
            <a:r>
              <a:rPr lang="en-US" sz="2800" baseline="-25000" dirty="0" smtClean="0"/>
              <a:t>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/>
              <a:t>В противном случае</a:t>
            </a:r>
            <a:r>
              <a:rPr lang="ru-RU" sz="2000" dirty="0"/>
              <a:t> </a:t>
            </a:r>
            <a:r>
              <a:rPr lang="ru-RU" sz="2000" dirty="0" smtClean="0"/>
              <a:t>найдутся два расположения ключей в массиве, для которых </a:t>
            </a:r>
            <a:r>
              <a:rPr lang="ru-RU" sz="2000" dirty="0" smtClean="0"/>
              <a:t>будет найдена одна и та же перестановка</a:t>
            </a:r>
            <a:endParaRPr lang="ru-RU" sz="2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сравнений алгоритма сортировки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4887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4887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Оптимальное дерево сравнений для 3-х </a:t>
            </a:r>
            <a:r>
              <a:rPr lang="ru-RU" sz="3600" dirty="0" smtClean="0"/>
              <a:t>элементов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cs typeface="Times New Roman" pitchFamily="18" charset="0"/>
              </a:rPr>
              <a:t>размера 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содержащего </a:t>
            </a:r>
            <a:r>
              <a:rPr lang="en-US" dirty="0" smtClean="0">
                <a:cs typeface="Times New Roman" pitchFamily="18" charset="0"/>
              </a:rPr>
              <a:t>M &lt;&lt; N </a:t>
            </a:r>
            <a:r>
              <a:rPr lang="ru-RU" dirty="0" smtClean="0">
                <a:cs typeface="Times New Roman" pitchFamily="18" charset="0"/>
              </a:rPr>
              <a:t>различных значений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ru-RU" dirty="0" smtClean="0">
                <a:cs typeface="Times New Roman" pitchFamily="18" charset="0"/>
              </a:rPr>
              <a:t>Почему </a:t>
            </a:r>
            <a:r>
              <a:rPr lang="en-US" dirty="0" smtClean="0">
                <a:cs typeface="Times New Roman" pitchFamily="18" charset="0"/>
              </a:rPr>
              <a:t>O(N)? </a:t>
            </a:r>
            <a:r>
              <a:rPr lang="ru-RU" dirty="0" smtClean="0">
                <a:cs typeface="Times New Roman" pitchFamily="18" charset="0"/>
              </a:rPr>
              <a:t>Приведите пример алгоритма</a:t>
            </a:r>
            <a:endParaRPr lang="ru-RU" dirty="0"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</a:t>
            </a:r>
            <a:r>
              <a:rPr lang="ru-RU" sz="2400" dirty="0" smtClean="0">
                <a:latin typeface="Calibri" pitchFamily="34" charset="0"/>
              </a:rPr>
              <a:t>правой </a:t>
            </a:r>
            <a:r>
              <a:rPr lang="ru-RU" sz="2400" dirty="0">
                <a:latin typeface="Calibri" pitchFamily="34" charset="0"/>
              </a:rPr>
              <a:t>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</a:t>
            </a:r>
            <a:r>
              <a:rPr lang="ru-RU" sz="2400" dirty="0" smtClean="0">
                <a:latin typeface="Calibri" pitchFamily="34" charset="0"/>
              </a:rPr>
              <a:t>не вырожден </a:t>
            </a:r>
            <a:r>
              <a:rPr lang="ru-RU" sz="2400" dirty="0">
                <a:latin typeface="Calibri" pitchFamily="34" charset="0"/>
              </a:rPr>
              <a:t>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</a:t>
            </a:r>
            <a:r>
              <a:rPr lang="ru-RU" sz="2400" dirty="0" smtClean="0">
                <a:latin typeface="Calibri" pitchFamily="34" charset="0"/>
              </a:rPr>
              <a:t>процессе сортировки </a:t>
            </a:r>
            <a:r>
              <a:rPr lang="ru-RU" sz="2400" dirty="0">
                <a:latin typeface="Calibri" pitchFamily="34" charset="0"/>
              </a:rPr>
              <a:t>(почему?), поэтому их можно </a:t>
            </a:r>
            <a:r>
              <a:rPr lang="ru-RU" sz="2400" dirty="0" smtClean="0">
                <a:latin typeface="Calibri" pitchFamily="34" charset="0"/>
              </a:rPr>
              <a:t>исключить из левой </a:t>
            </a:r>
            <a:r>
              <a:rPr lang="ru-RU" sz="2400" dirty="0">
                <a:latin typeface="Calibri" pitchFamily="34" charset="0"/>
              </a:rPr>
              <a:t>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</a:t>
            </a:r>
            <a:r>
              <a:rPr lang="ru-RU" sz="2400" dirty="0" smtClean="0">
                <a:latin typeface="Calibri" pitchFamily="34" charset="0"/>
              </a:rPr>
              <a:t>а  </a:t>
            </a:r>
            <a:r>
              <a:rPr lang="ru-RU" sz="2400" dirty="0">
                <a:latin typeface="Calibri" pitchFamily="34" charset="0"/>
              </a:rPr>
              <a:t>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h1   </a:t>
            </a:r>
            <a:r>
              <a:rPr lang="en-US" sz="2800" dirty="0">
                <a:latin typeface="+mj-lt"/>
                <a:cs typeface="Times New Roman" pitchFamily="18" charset="0"/>
              </a:rPr>
              <a:t>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</a:t>
            </a:r>
            <a:r>
              <a:rPr lang="ru-RU" sz="2800" dirty="0" smtClean="0">
                <a:latin typeface="+mj-lt"/>
                <a:cs typeface="Times New Roman" pitchFamily="18" charset="0"/>
              </a:rPr>
              <a:t>.1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11</a:t>
            </a:r>
            <a:endParaRPr lang="ru-RU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</a:t>
            </a:r>
            <a:r>
              <a:rPr lang="ru-RU" sz="2800" dirty="0" smtClean="0">
                <a:cs typeface="Times New Roman" pitchFamily="18" charset="0"/>
              </a:rPr>
              <a:t>5.2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3 </a:t>
            </a:r>
            <a:r>
              <a:rPr lang="ru-RU" sz="2800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 smtClean="0">
                <a:cs typeface="Times New Roman" pitchFamily="18" charset="0"/>
              </a:rPr>
              <a:t>91</a:t>
            </a: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91   </a:t>
            </a:r>
            <a:r>
              <a:rPr lang="en-US" sz="2800" dirty="0">
                <a:latin typeface="+mj-lt"/>
                <a:cs typeface="Times New Roman" pitchFamily="18" charset="0"/>
              </a:rPr>
              <a:t>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{  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	return;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 = k;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немецких вычислительных машин </a:t>
            </a:r>
            <a:r>
              <a:rPr lang="en-US" dirty="0" smtClean="0"/>
              <a:t>Z3 </a:t>
            </a:r>
            <a:r>
              <a:rPr lang="ru-RU" dirty="0" smtClean="0"/>
              <a:t>и/или </a:t>
            </a:r>
            <a:r>
              <a:rPr lang="en-US" dirty="0" smtClean="0"/>
              <a:t>Z4 </a:t>
            </a:r>
            <a:r>
              <a:rPr lang="ru-RU" dirty="0" smtClean="0"/>
              <a:t>в конце 2-й мировой войны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 smtClean="0"/>
              <a:t>[</a:t>
            </a:r>
            <a:r>
              <a:rPr lang="ru-RU" sz="2400" dirty="0" smtClean="0"/>
              <a:t>0</a:t>
            </a:r>
            <a:r>
              <a:rPr lang="en-US" sz="2400" dirty="0" smtClean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h[1], </a:t>
            </a:r>
            <a:r>
              <a:rPr lang="ru-RU" sz="2400" dirty="0" smtClean="0"/>
              <a:t>...,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-1]</a:t>
            </a:r>
            <a:r>
              <a:rPr lang="ru-RU" sz="2400" dirty="0" smtClean="0"/>
              <a:t> является пирамидой, если</a:t>
            </a:r>
            <a:endParaRPr lang="ru-RU" sz="24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∙</a:t>
            </a:r>
            <a:r>
              <a:rPr lang="en-US" sz="2000" dirty="0" smtClean="0"/>
              <a:t> </a:t>
            </a:r>
            <a:r>
              <a:rPr lang="ru-RU" sz="2000" dirty="0" smtClean="0"/>
              <a:t>i + 1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 smtClean="0"/>
              <a:t>i </a:t>
            </a:r>
            <a:r>
              <a:rPr lang="en-US" sz="2000" dirty="0"/>
              <a:t>&lt;</a:t>
            </a:r>
            <a:r>
              <a:rPr lang="ru-RU" sz="2000" dirty="0"/>
              <a:t> </a:t>
            </a:r>
            <a:r>
              <a:rPr lang="ru-RU" sz="2000" dirty="0" smtClean="0"/>
              <a:t>(n – 1)</a:t>
            </a:r>
            <a:r>
              <a:rPr lang="en-US" sz="2000" dirty="0" smtClean="0"/>
              <a:t>/2 </a:t>
            </a:r>
            <a:r>
              <a:rPr lang="ru-RU" sz="2000" dirty="0"/>
              <a:t>и</a:t>
            </a:r>
            <a:endParaRPr lang="ru-RU" sz="20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</a:t>
            </a:r>
            <a:r>
              <a:rPr lang="ru-RU" sz="2000" dirty="0" smtClean="0"/>
              <a:t>2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/>
              <a:t>i &lt;</a:t>
            </a:r>
            <a:r>
              <a:rPr lang="ru-RU" sz="2000" dirty="0"/>
              <a:t> (</a:t>
            </a:r>
            <a:r>
              <a:rPr lang="ru-RU" sz="2000" dirty="0" smtClean="0"/>
              <a:t>n – 2)</a:t>
            </a:r>
            <a:r>
              <a:rPr lang="en-US" sz="2000" dirty="0" smtClean="0"/>
              <a:t>/2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являются сыновьями элемента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сортировки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вставками</a:t>
            </a:r>
          </a:p>
          <a:p>
            <a:pPr lvl="1"/>
            <a:r>
              <a:rPr lang="ru-RU" dirty="0" smtClean="0"/>
              <a:t>выбором и «пирамидой»</a:t>
            </a:r>
          </a:p>
          <a:p>
            <a:pPr lvl="1"/>
            <a:r>
              <a:rPr lang="ru-RU" dirty="0" smtClean="0"/>
              <a:t>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  <a:endParaRPr lang="ru-RU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/>
              <a:t>Нижняя </a:t>
            </a:r>
            <a:r>
              <a:rPr lang="ru-RU" dirty="0" smtClean="0"/>
              <a:t>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массива из </a:t>
            </a:r>
            <a:r>
              <a:rPr lang="en-US" dirty="0"/>
              <a:t>N </a:t>
            </a:r>
            <a:r>
              <a:rPr lang="ru-RU" dirty="0"/>
              <a:t>элементов общее </a:t>
            </a:r>
            <a:r>
              <a:rPr lang="ru-RU" dirty="0" smtClean="0"/>
              <a:t>число сравнений </a:t>
            </a:r>
            <a:r>
              <a:rPr lang="en-US" dirty="0" smtClean="0"/>
              <a:t>C = ∑C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/>
              <a:t>и обменов </a:t>
            </a:r>
            <a:r>
              <a:rPr lang="en-US" dirty="0" smtClean="0"/>
              <a:t>M </a:t>
            </a:r>
            <a:r>
              <a:rPr lang="en-US" dirty="0"/>
              <a:t>= ∑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 – 1 </a:t>
            </a:r>
            <a:r>
              <a:rPr lang="en-US" dirty="0"/>
              <a:t>≤ </a:t>
            </a:r>
            <a:r>
              <a:rPr lang="ru-RU" dirty="0" smtClean="0"/>
              <a:t>С </a:t>
            </a:r>
            <a:r>
              <a:rPr lang="en-US" dirty="0"/>
              <a:t>≤</a:t>
            </a:r>
            <a:r>
              <a:rPr lang="en-US" dirty="0" smtClean="0"/>
              <a:t> N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0 </a:t>
            </a:r>
            <a:r>
              <a:rPr lang="en-US" dirty="0"/>
              <a:t>≤ 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smtClean="0"/>
              <a:t>N – 2)</a:t>
            </a:r>
            <a:r>
              <a:rPr lang="ru-RU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Ищем</a:t>
            </a:r>
            <a:r>
              <a:rPr lang="ru-RU" dirty="0" smtClean="0">
                <a:solidFill>
                  <a:schemeClr val="bg1"/>
                </a:solidFill>
              </a:rPr>
              <a:t> место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вставки бинарным поиском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Количество обменов такое же, как без бинарного поиска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устойчивой,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она </a:t>
            </a:r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</a:t>
            </a:r>
            <a:r>
              <a:rPr lang="ru-RU" dirty="0">
                <a:solidFill>
                  <a:schemeClr val="bg1"/>
                </a:solidFill>
              </a:rPr>
              <a:t>одинаковыми </a:t>
            </a:r>
            <a:r>
              <a:rPr lang="ru-RU" dirty="0" smtClean="0">
                <a:solidFill>
                  <a:schemeClr val="bg1"/>
                </a:solidFill>
              </a:rPr>
              <a:t>ключами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</a:t>
            </a:r>
            <a:r>
              <a:rPr lang="ru-RU" dirty="0" smtClean="0"/>
              <a:t>устойчивой</a:t>
            </a:r>
          </a:p>
          <a:p>
            <a:pPr lvl="1"/>
            <a:r>
              <a:rPr lang="en-US" dirty="0" smtClean="0"/>
              <a:t>Swap </a:t>
            </a:r>
            <a:r>
              <a:rPr lang="ru-RU" dirty="0" smtClean="0"/>
              <a:t>вызывается только для элементов с неравными ключами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Неизвестно когда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Неизвестный автор</a:t>
            </a:r>
          </a:p>
          <a:p>
            <a:r>
              <a:rPr lang="ru-RU" dirty="0" smtClean="0"/>
              <a:t>Неизвестный год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key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array[i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</a:t>
            </a:r>
            <a:r>
              <a:rPr lang="ru-RU" sz="3000" dirty="0" smtClean="0">
                <a:solidFill>
                  <a:schemeClr val="bg1"/>
                </a:solidFill>
              </a:rPr>
              <a:t>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теле </a:t>
            </a:r>
            <a:r>
              <a:rPr lang="ru-RU" sz="3000" dirty="0">
                <a:solidFill>
                  <a:schemeClr val="bg1"/>
                </a:solidFill>
              </a:rPr>
              <a:t>внешнего </a:t>
            </a:r>
            <a:r>
              <a:rPr lang="ru-RU" sz="3000" dirty="0" smtClean="0">
                <a:solidFill>
                  <a:schemeClr val="bg1"/>
                </a:solidFill>
              </a:rPr>
              <a:t>цикла на </a:t>
            </a:r>
            <a:r>
              <a:rPr lang="ru-RU" sz="3000" dirty="0">
                <a:solidFill>
                  <a:schemeClr val="bg1"/>
                </a:solidFill>
              </a:rPr>
              <a:t>i-м </a:t>
            </a:r>
            <a:r>
              <a:rPr lang="ru-RU" sz="3000" dirty="0" smtClean="0">
                <a:solidFill>
                  <a:schemeClr val="bg1"/>
                </a:solidFill>
              </a:rPr>
              <a:t>шаге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/>
              <a:t>До { </a:t>
            </a:r>
            <a:r>
              <a:rPr lang="ru-RU" sz="3200" dirty="0"/>
              <a:t>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</a:t>
            </a:r>
            <a:r>
              <a:rPr lang="ru-RU" sz="3200" dirty="0" smtClean="0"/>
              <a:t>} </a:t>
            </a:r>
          </a:p>
          <a:p>
            <a:endParaRPr lang="ru-RU" sz="3200" dirty="0" smtClean="0"/>
          </a:p>
          <a:p>
            <a:r>
              <a:rPr lang="ru-RU" sz="3200" dirty="0" smtClean="0"/>
              <a:t>После</a:t>
            </a:r>
            <a:r>
              <a:rPr lang="en-US" sz="3200" dirty="0" smtClean="0"/>
              <a:t> </a:t>
            </a:r>
            <a:r>
              <a:rPr lang="ru-RU" sz="3200" dirty="0" smtClean="0"/>
              <a:t>{ </a:t>
            </a:r>
            <a:r>
              <a:rPr lang="ru-RU" sz="3200" dirty="0"/>
              <a:t>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Williams</a:t>
            </a:r>
            <a:r>
              <a:rPr lang="en-US" dirty="0"/>
              <a:t>, </a:t>
            </a:r>
            <a:r>
              <a:rPr lang="en-US" dirty="0" smtClean="0"/>
              <a:t>J</a:t>
            </a:r>
            <a:r>
              <a:rPr lang="en-US" dirty="0" smtClean="0"/>
              <a:t>ohn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Algorithm </a:t>
            </a:r>
            <a:r>
              <a:rPr lang="en-US" dirty="0"/>
              <a:t>232 </a:t>
            </a:r>
            <a:r>
              <a:rPr lang="en-US" dirty="0" smtClean="0"/>
              <a:t>– Heapsort”</a:t>
            </a:r>
            <a:r>
              <a:rPr lang="ru-RU" dirty="0" smtClean="0"/>
              <a:t>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dl.acm.org/doi/10.1145/512274.512284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“Algorithm </a:t>
            </a:r>
            <a:r>
              <a:rPr lang="en-US" dirty="0"/>
              <a:t>245 - </a:t>
            </a:r>
            <a:r>
              <a:rPr lang="en-US" dirty="0" err="1"/>
              <a:t>Treesort</a:t>
            </a:r>
            <a:r>
              <a:rPr lang="en-US" dirty="0"/>
              <a:t> </a:t>
            </a:r>
            <a:r>
              <a:rPr lang="en-US" dirty="0" smtClean="0"/>
              <a:t>3”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dl.acm.org/doi/10.1145/355588.365103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если</a:t>
            </a:r>
            <a:endParaRPr lang="ru-RU" sz="36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Если 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 smtClean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/>
              <a:t>Если последовательность </a:t>
            </a:r>
            <a:r>
              <a:rPr lang="ru-RU" sz="3600" dirty="0"/>
              <a:t>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то </a:t>
            </a:r>
            <a:r>
              <a:rPr lang="en-US" sz="3600" dirty="0" smtClean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починить </a:t>
            </a: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условия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для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heap[end]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(end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/=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+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5,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2,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0,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удалить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из пирамиды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!= 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4,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98953" y="5196236"/>
            <a:ext cx="5194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SortByHeap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RestoreHeapAt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SortByHeap</a:t>
            </a:r>
            <a:r>
              <a:rPr lang="en-US" dirty="0" smtClean="0"/>
              <a:t> – </a:t>
            </a:r>
            <a:r>
              <a:rPr lang="en-US" dirty="0" smtClean="0"/>
              <a:t>O(N∙log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/>
          </a:p>
          <a:p>
            <a:pPr lvl="1"/>
            <a:r>
              <a:rPr lang="ru-RU" dirty="0" smtClean="0"/>
              <a:t>Наилучший </a:t>
            </a:r>
            <a:r>
              <a:rPr lang="ru-RU" dirty="0"/>
              <a:t>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 smtClean="0">
                <a:solidFill>
                  <a:schemeClr val="bg1"/>
                </a:solidFill>
              </a:rPr>
              <a:t>&lt; </a:t>
            </a:r>
            <a:r>
              <a:rPr lang="ru-RU" sz="2800" dirty="0" smtClean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Рекурсивная </a:t>
            </a:r>
            <a:r>
              <a:rPr lang="ru-RU" dirty="0" smtClean="0">
                <a:solidFill>
                  <a:schemeClr val="bg1"/>
                </a:solidFill>
              </a:rPr>
              <a:t>сортировка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разделением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Рекурсивная </a:t>
            </a:r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разделением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азмер стека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89136</TotalTime>
  <Words>8063</Words>
  <Application>Microsoft Office PowerPoint</Application>
  <PresentationFormat>Widescreen</PresentationFormat>
  <Paragraphs>2063</Paragraphs>
  <Slides>170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9" baseType="lpstr">
      <vt:lpstr>Arial</vt:lpstr>
      <vt:lpstr>Calibri</vt:lpstr>
      <vt:lpstr>Consolas</vt:lpstr>
      <vt:lpstr>Courier New</vt:lpstr>
      <vt:lpstr>Symbol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432</cp:revision>
  <dcterms:created xsi:type="dcterms:W3CDTF">2006-06-15T11:25:02Z</dcterms:created>
  <dcterms:modified xsi:type="dcterms:W3CDTF">2020-10-08T11:32:46Z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