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00"/>
  </p:notesMasterIdLst>
  <p:sldIdLst>
    <p:sldId id="256" r:id="rId2"/>
    <p:sldId id="257" r:id="rId3"/>
    <p:sldId id="375" r:id="rId4"/>
    <p:sldId id="387" r:id="rId5"/>
    <p:sldId id="388" r:id="rId6"/>
    <p:sldId id="389" r:id="rId7"/>
    <p:sldId id="390" r:id="rId8"/>
    <p:sldId id="391" r:id="rId9"/>
    <p:sldId id="386" r:id="rId10"/>
    <p:sldId id="392" r:id="rId11"/>
    <p:sldId id="393" r:id="rId12"/>
    <p:sldId id="394" r:id="rId13"/>
    <p:sldId id="395" r:id="rId14"/>
    <p:sldId id="396" r:id="rId15"/>
    <p:sldId id="445" r:id="rId16"/>
    <p:sldId id="446" r:id="rId17"/>
    <p:sldId id="447" r:id="rId18"/>
    <p:sldId id="448" r:id="rId19"/>
    <p:sldId id="449" r:id="rId20"/>
    <p:sldId id="450" r:id="rId21"/>
    <p:sldId id="451" r:id="rId22"/>
    <p:sldId id="452" r:id="rId23"/>
    <p:sldId id="453" r:id="rId24"/>
    <p:sldId id="399" r:id="rId25"/>
    <p:sldId id="454" r:id="rId26"/>
    <p:sldId id="455" r:id="rId27"/>
    <p:sldId id="456" r:id="rId28"/>
    <p:sldId id="457" r:id="rId29"/>
    <p:sldId id="458" r:id="rId30"/>
    <p:sldId id="459" r:id="rId31"/>
    <p:sldId id="460" r:id="rId32"/>
    <p:sldId id="461" r:id="rId33"/>
    <p:sldId id="376" r:id="rId34"/>
    <p:sldId id="400" r:id="rId35"/>
    <p:sldId id="401" r:id="rId36"/>
    <p:sldId id="402" r:id="rId37"/>
    <p:sldId id="403" r:id="rId38"/>
    <p:sldId id="404" r:id="rId39"/>
    <p:sldId id="405" r:id="rId40"/>
    <p:sldId id="406" r:id="rId41"/>
    <p:sldId id="462" r:id="rId42"/>
    <p:sldId id="463" r:id="rId43"/>
    <p:sldId id="464" r:id="rId44"/>
    <p:sldId id="465" r:id="rId45"/>
    <p:sldId id="466" r:id="rId46"/>
    <p:sldId id="377" r:id="rId47"/>
    <p:sldId id="407" r:id="rId48"/>
    <p:sldId id="408" r:id="rId49"/>
    <p:sldId id="409" r:id="rId50"/>
    <p:sldId id="410" r:id="rId51"/>
    <p:sldId id="378" r:id="rId52"/>
    <p:sldId id="411" r:id="rId53"/>
    <p:sldId id="412" r:id="rId54"/>
    <p:sldId id="413" r:id="rId55"/>
    <p:sldId id="414" r:id="rId56"/>
    <p:sldId id="415" r:id="rId57"/>
    <p:sldId id="385" r:id="rId58"/>
    <p:sldId id="379" r:id="rId59"/>
    <p:sldId id="416" r:id="rId60"/>
    <p:sldId id="417" r:id="rId61"/>
    <p:sldId id="418" r:id="rId62"/>
    <p:sldId id="419" r:id="rId63"/>
    <p:sldId id="381" r:id="rId64"/>
    <p:sldId id="420" r:id="rId65"/>
    <p:sldId id="421" r:id="rId66"/>
    <p:sldId id="422" r:id="rId67"/>
    <p:sldId id="423" r:id="rId68"/>
    <p:sldId id="424" r:id="rId69"/>
    <p:sldId id="425" r:id="rId70"/>
    <p:sldId id="426" r:id="rId71"/>
    <p:sldId id="467" r:id="rId72"/>
    <p:sldId id="468" r:id="rId73"/>
    <p:sldId id="469" r:id="rId74"/>
    <p:sldId id="470" r:id="rId75"/>
    <p:sldId id="471" r:id="rId76"/>
    <p:sldId id="382" r:id="rId77"/>
    <p:sldId id="427" r:id="rId78"/>
    <p:sldId id="428" r:id="rId79"/>
    <p:sldId id="429" r:id="rId80"/>
    <p:sldId id="430" r:id="rId81"/>
    <p:sldId id="383" r:id="rId82"/>
    <p:sldId id="431" r:id="rId83"/>
    <p:sldId id="432" r:id="rId84"/>
    <p:sldId id="433" r:id="rId85"/>
    <p:sldId id="434" r:id="rId86"/>
    <p:sldId id="435" r:id="rId87"/>
    <p:sldId id="364" r:id="rId88"/>
    <p:sldId id="436" r:id="rId89"/>
    <p:sldId id="437" r:id="rId90"/>
    <p:sldId id="438" r:id="rId91"/>
    <p:sldId id="439" r:id="rId92"/>
    <p:sldId id="440" r:id="rId93"/>
    <p:sldId id="371" r:id="rId94"/>
    <p:sldId id="441" r:id="rId95"/>
    <p:sldId id="442" r:id="rId96"/>
    <p:sldId id="443" r:id="rId97"/>
    <p:sldId id="444" r:id="rId98"/>
    <p:sldId id="374" r:id="rId9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120" y="3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viewProps" Target="view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389364-41B5-4343-9AE4-547B2BBB7679}" type="datetimeFigureOut">
              <a:rPr lang="ru-RU" smtClean="0"/>
              <a:t>28.10.2020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BC6709-6BC4-4406-A8FB-37D4D1120A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0955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BC6709-6BC4-4406-A8FB-37D4D1120AA9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82804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E8346-1AE4-4D18-AE08-A571B45FDA13}" type="datetimeFigureOut">
              <a:rPr lang="ru-RU" smtClean="0"/>
              <a:t>28.10.2020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7922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E8346-1AE4-4D18-AE08-A571B45FDA13}" type="datetimeFigureOut">
              <a:rPr lang="ru-RU" smtClean="0"/>
              <a:t>28.10.2020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6857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E8346-1AE4-4D18-AE08-A571B45FDA13}" type="datetimeFigureOut">
              <a:rPr lang="ru-RU" smtClean="0"/>
              <a:t>28.10.2020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4170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E8346-1AE4-4D18-AE08-A571B45FDA13}" type="datetimeFigureOut">
              <a:rPr lang="ru-RU" smtClean="0"/>
              <a:t>28.10.2020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644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E8346-1AE4-4D18-AE08-A571B45FDA13}" type="datetimeFigureOut">
              <a:rPr lang="ru-RU" smtClean="0"/>
              <a:t>28.10.2020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9820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E8346-1AE4-4D18-AE08-A571B45FDA13}" type="datetimeFigureOut">
              <a:rPr lang="ru-RU" smtClean="0"/>
              <a:t>28.10.2020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3451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E8346-1AE4-4D18-AE08-A571B45FDA13}" type="datetimeFigureOut">
              <a:rPr lang="ru-RU" smtClean="0"/>
              <a:t>28.10.2020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5516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E8346-1AE4-4D18-AE08-A571B45FDA13}" type="datetimeFigureOut">
              <a:rPr lang="ru-RU" smtClean="0"/>
              <a:t>28.10.2020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118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E8346-1AE4-4D18-AE08-A571B45FDA13}" type="datetimeFigureOut">
              <a:rPr lang="ru-RU" smtClean="0"/>
              <a:t>28.10.2020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4541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E8346-1AE4-4D18-AE08-A571B45FDA13}" type="datetimeFigureOut">
              <a:rPr lang="ru-RU" smtClean="0"/>
              <a:t>28.10.2020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2197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E8346-1AE4-4D18-AE08-A571B45FDA13}" type="datetimeFigureOut">
              <a:rPr lang="ru-RU" smtClean="0"/>
              <a:t>28.10.2020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3603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5E8346-1AE4-4D18-AE08-A571B45FDA13}" type="datetimeFigureOut">
              <a:rPr lang="ru-RU" smtClean="0"/>
              <a:t>28.10.2020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E2822-3F92-4355-B47E-F2E8C9595E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3019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Преобразования типов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Лекция 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51675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Общий тип, целочисленное повышение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pPr marL="57150" indent="0">
              <a:buNone/>
            </a:pPr>
            <a:endParaRPr lang="ru-RU" sz="1800" dirty="0"/>
          </a:p>
        </p:txBody>
      </p:sp>
      <p:sp>
        <p:nvSpPr>
          <p:cNvPr id="95" name="Объект 9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ru-RU" sz="2000" dirty="0" smtClean="0">
                <a:solidFill>
                  <a:schemeClr val="bg1"/>
                </a:solidFill>
              </a:rPr>
              <a:t>Общий тип типов </a:t>
            </a:r>
            <a:r>
              <a:rPr lang="en-US" sz="2000" dirty="0" smtClean="0">
                <a:solidFill>
                  <a:schemeClr val="bg1"/>
                </a:solidFill>
              </a:rPr>
              <a:t>T1 </a:t>
            </a:r>
            <a:r>
              <a:rPr lang="ru-RU" sz="2000" dirty="0" smtClean="0">
                <a:solidFill>
                  <a:schemeClr val="bg1"/>
                </a:solidFill>
              </a:rPr>
              <a:t>и </a:t>
            </a:r>
            <a:r>
              <a:rPr lang="en-US" sz="2000" dirty="0" smtClean="0">
                <a:solidFill>
                  <a:schemeClr val="bg1"/>
                </a:solidFill>
              </a:rPr>
              <a:t>T2</a:t>
            </a:r>
            <a:r>
              <a:rPr lang="ru-RU" sz="2000" dirty="0" smtClean="0">
                <a:solidFill>
                  <a:schemeClr val="bg1"/>
                </a:solidFill>
              </a:rPr>
              <a:t> – это тип </a:t>
            </a:r>
            <a:r>
              <a:rPr lang="en-US" sz="2000" dirty="0" smtClean="0">
                <a:solidFill>
                  <a:schemeClr val="bg1"/>
                </a:solidFill>
              </a:rPr>
              <a:t>T </a:t>
            </a:r>
            <a:r>
              <a:rPr lang="ru-RU" sz="2000" dirty="0" smtClean="0">
                <a:solidFill>
                  <a:schemeClr val="bg1"/>
                </a:solidFill>
              </a:rPr>
              <a:t>такой, что</a:t>
            </a:r>
            <a:endParaRPr lang="en-US" sz="2000" dirty="0" smtClean="0">
              <a:solidFill>
                <a:schemeClr val="bg1"/>
              </a:solidFill>
            </a:endParaRPr>
          </a:p>
          <a:p>
            <a:pPr lvl="1"/>
            <a:r>
              <a:rPr lang="ru-RU" sz="1600" dirty="0" smtClean="0">
                <a:solidFill>
                  <a:schemeClr val="bg1"/>
                </a:solidFill>
              </a:rPr>
              <a:t>Есть путь из Т1 в Т </a:t>
            </a:r>
          </a:p>
          <a:p>
            <a:pPr lvl="1"/>
            <a:r>
              <a:rPr lang="ru-RU" sz="1600" dirty="0" smtClean="0">
                <a:solidFill>
                  <a:schemeClr val="bg1"/>
                </a:solidFill>
              </a:rPr>
              <a:t>Есть путь из Т2 в Т</a:t>
            </a:r>
          </a:p>
          <a:p>
            <a:pPr lvl="1"/>
            <a:r>
              <a:rPr lang="ru-RU" sz="1600" dirty="0" smtClean="0">
                <a:solidFill>
                  <a:schemeClr val="bg1"/>
                </a:solidFill>
              </a:rPr>
              <a:t>Т – наименьший из возможных (если есть путь из Т1 в ТТ и из Т2 в ТТ, то есть путь из Т в ТТ для любого ТТ)</a:t>
            </a:r>
          </a:p>
          <a:p>
            <a:endParaRPr lang="en-US" sz="2000" dirty="0" smtClean="0">
              <a:solidFill>
                <a:schemeClr val="bg1"/>
              </a:solidFill>
            </a:endParaRPr>
          </a:p>
          <a:p>
            <a:pPr lvl="1"/>
            <a:r>
              <a:rPr lang="ru-RU" sz="1600" dirty="0" smtClean="0">
                <a:solidFill>
                  <a:schemeClr val="bg1"/>
                </a:solidFill>
              </a:rPr>
              <a:t>Если </a:t>
            </a:r>
            <a:r>
              <a:rPr lang="ru-RU" sz="1600" dirty="0">
                <a:solidFill>
                  <a:schemeClr val="bg1"/>
                </a:solidFill>
              </a:rPr>
              <a:t>множество значений нижнего типа </a:t>
            </a:r>
            <a:r>
              <a:rPr lang="ru-RU" sz="1600" dirty="0">
                <a:solidFill>
                  <a:schemeClr val="bg1"/>
                </a:solidFill>
                <a:sym typeface="Symbol" panose="05050102010706020507" pitchFamily="18" charset="2"/>
              </a:rPr>
              <a:t> множество значений верхнего </a:t>
            </a:r>
            <a:r>
              <a:rPr lang="ru-RU" sz="1600" dirty="0" smtClean="0">
                <a:solidFill>
                  <a:schemeClr val="bg1"/>
                </a:solidFill>
                <a:sym typeface="Symbol" panose="05050102010706020507" pitchFamily="18" charset="2"/>
              </a:rPr>
              <a:t>типа, то выбирается п</a:t>
            </a:r>
            <a:r>
              <a:rPr lang="ru-RU" sz="1600" dirty="0" smtClean="0">
                <a:solidFill>
                  <a:schemeClr val="bg1"/>
                </a:solidFill>
              </a:rPr>
              <a:t>унктирная стрелка</a:t>
            </a:r>
            <a:r>
              <a:rPr lang="ru-RU" sz="1600" dirty="0" smtClean="0">
                <a:solidFill>
                  <a:schemeClr val="bg1"/>
                </a:solidFill>
                <a:sym typeface="Symbol" panose="05050102010706020507" pitchFamily="18" charset="2"/>
              </a:rPr>
              <a:t>; </a:t>
            </a:r>
            <a:r>
              <a:rPr lang="ru-RU" sz="1600" dirty="0" smtClean="0">
                <a:solidFill>
                  <a:schemeClr val="bg1"/>
                </a:solidFill>
                <a:sym typeface="Symbol" panose="05050102010706020507" pitchFamily="18" charset="2"/>
              </a:rPr>
              <a:t>иначе выбирается сплошная </a:t>
            </a:r>
            <a:r>
              <a:rPr lang="ru-RU" sz="1600" dirty="0" smtClean="0">
                <a:solidFill>
                  <a:schemeClr val="bg1"/>
                </a:solidFill>
                <a:sym typeface="Symbol" panose="05050102010706020507" pitchFamily="18" charset="2"/>
              </a:rPr>
              <a:t>стрелка</a:t>
            </a:r>
          </a:p>
          <a:p>
            <a:endParaRPr lang="ru-RU" sz="2000" dirty="0">
              <a:solidFill>
                <a:schemeClr val="bg1"/>
              </a:solidFill>
            </a:endParaRPr>
          </a:p>
          <a:p>
            <a:r>
              <a:rPr lang="ru-RU" sz="2000" dirty="0" smtClean="0">
                <a:solidFill>
                  <a:schemeClr val="bg1"/>
                </a:solidFill>
              </a:rPr>
              <a:t>Целочисленное повышение – это автоматическое преобразование битового поля, </a:t>
            </a:r>
            <a:r>
              <a:rPr lang="en-US" sz="2000" dirty="0" smtClean="0">
                <a:solidFill>
                  <a:schemeClr val="bg1"/>
                </a:solidFill>
              </a:rPr>
              <a:t>char, unsigned char, short, unsigned short </a:t>
            </a:r>
            <a:r>
              <a:rPr lang="ru-RU" sz="2000" dirty="0" smtClean="0">
                <a:solidFill>
                  <a:schemeClr val="bg1"/>
                </a:solidFill>
              </a:rPr>
              <a:t>к </a:t>
            </a:r>
            <a:r>
              <a:rPr lang="en-US" sz="2000" dirty="0" err="1" smtClean="0">
                <a:solidFill>
                  <a:schemeClr val="bg1"/>
                </a:solidFill>
              </a:rPr>
              <a:t>int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ru-RU" sz="2000" dirty="0" smtClean="0">
                <a:solidFill>
                  <a:schemeClr val="bg1"/>
                </a:solidFill>
              </a:rPr>
              <a:t>или </a:t>
            </a:r>
            <a:r>
              <a:rPr lang="en-US" sz="2000" dirty="0" smtClean="0">
                <a:solidFill>
                  <a:schemeClr val="bg1"/>
                </a:solidFill>
              </a:rPr>
              <a:t>unsigned </a:t>
            </a:r>
            <a:r>
              <a:rPr lang="en-US" sz="2000" dirty="0" err="1" smtClean="0">
                <a:solidFill>
                  <a:schemeClr val="bg1"/>
                </a:solidFill>
              </a:rPr>
              <a:t>int</a:t>
            </a:r>
            <a:endParaRPr lang="ru-RU" sz="2000" dirty="0" smtClean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2432" y="5628328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char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515625" y="5628328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unsigned char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3176117" y="5628328"/>
            <a:ext cx="675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short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4009460" y="5628328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unsigned short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1848755" y="4065094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long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3361132" y="4065094"/>
            <a:ext cx="1497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unsigned long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1926758" y="4610657"/>
            <a:ext cx="434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int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3439135" y="4610657"/>
            <a:ext cx="1341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unsigned </a:t>
            </a:r>
            <a:r>
              <a:rPr lang="en-US" dirty="0" err="1" smtClean="0"/>
              <a:t>int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2744350" y="2852936"/>
            <a:ext cx="615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float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2626736" y="2240868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double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1618656" y="3528467"/>
            <a:ext cx="1048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long </a:t>
            </a:r>
            <a:r>
              <a:rPr lang="en-US" dirty="0" err="1" smtClean="0"/>
              <a:t>long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3131903" y="3528467"/>
            <a:ext cx="1955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unsigned long </a:t>
            </a:r>
            <a:r>
              <a:rPr lang="en-US" dirty="0" err="1" smtClean="0"/>
              <a:t>long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2398083" y="1628800"/>
            <a:ext cx="1298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long double</a:t>
            </a:r>
            <a:endParaRPr lang="ru-RU" dirty="0"/>
          </a:p>
        </p:txBody>
      </p:sp>
      <p:cxnSp>
        <p:nvCxnSpPr>
          <p:cNvPr id="35" name="Соединительная линия уступом 18"/>
          <p:cNvCxnSpPr>
            <a:stCxn id="4" idx="0"/>
            <a:endCxn id="10" idx="2"/>
          </p:cNvCxnSpPr>
          <p:nvPr/>
        </p:nvCxnSpPr>
        <p:spPr>
          <a:xfrm flipV="1">
            <a:off x="1059950" y="4979989"/>
            <a:ext cx="1083919" cy="64833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Соединительная линия уступом 18"/>
          <p:cNvCxnSpPr>
            <a:stCxn id="5" idx="0"/>
            <a:endCxn id="10" idx="2"/>
          </p:cNvCxnSpPr>
          <p:nvPr/>
        </p:nvCxnSpPr>
        <p:spPr>
          <a:xfrm flipH="1" flipV="1">
            <a:off x="2143869" y="4979989"/>
            <a:ext cx="122923" cy="64833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Соединительная линия уступом 18"/>
          <p:cNvCxnSpPr>
            <a:stCxn id="7" idx="0"/>
            <a:endCxn id="10" idx="2"/>
          </p:cNvCxnSpPr>
          <p:nvPr/>
        </p:nvCxnSpPr>
        <p:spPr>
          <a:xfrm flipH="1" flipV="1">
            <a:off x="2143869" y="4979989"/>
            <a:ext cx="2656833" cy="64833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Соединительная линия уступом 18"/>
          <p:cNvCxnSpPr>
            <a:stCxn id="10" idx="3"/>
            <a:endCxn id="11" idx="1"/>
          </p:cNvCxnSpPr>
          <p:nvPr/>
        </p:nvCxnSpPr>
        <p:spPr>
          <a:xfrm>
            <a:off x="2360979" y="4795323"/>
            <a:ext cx="10781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Соединительная линия уступом 18"/>
          <p:cNvCxnSpPr>
            <a:stCxn id="10" idx="0"/>
            <a:endCxn id="8" idx="2"/>
          </p:cNvCxnSpPr>
          <p:nvPr/>
        </p:nvCxnSpPr>
        <p:spPr>
          <a:xfrm flipH="1" flipV="1">
            <a:off x="2143868" y="4434426"/>
            <a:ext cx="1" cy="176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Соединительная линия уступом 18"/>
          <p:cNvCxnSpPr>
            <a:stCxn id="11" idx="0"/>
            <a:endCxn id="9" idx="2"/>
          </p:cNvCxnSpPr>
          <p:nvPr/>
        </p:nvCxnSpPr>
        <p:spPr>
          <a:xfrm flipH="1" flipV="1">
            <a:off x="4109895" y="4434426"/>
            <a:ext cx="1" cy="176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Соединительная линия уступом 18"/>
          <p:cNvCxnSpPr>
            <a:stCxn id="6" idx="0"/>
            <a:endCxn id="10" idx="2"/>
          </p:cNvCxnSpPr>
          <p:nvPr/>
        </p:nvCxnSpPr>
        <p:spPr>
          <a:xfrm flipH="1" flipV="1">
            <a:off x="2143869" y="4979989"/>
            <a:ext cx="1369841" cy="64833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Соединительная линия уступом 18"/>
          <p:cNvCxnSpPr>
            <a:stCxn id="8" idx="3"/>
            <a:endCxn id="9" idx="1"/>
          </p:cNvCxnSpPr>
          <p:nvPr/>
        </p:nvCxnSpPr>
        <p:spPr>
          <a:xfrm>
            <a:off x="2438981" y="4249760"/>
            <a:ext cx="9221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Соединительная линия уступом 18"/>
          <p:cNvCxnSpPr>
            <a:stCxn id="8" idx="0"/>
            <a:endCxn id="14" idx="2"/>
          </p:cNvCxnSpPr>
          <p:nvPr/>
        </p:nvCxnSpPr>
        <p:spPr>
          <a:xfrm flipH="1" flipV="1">
            <a:off x="2142999" y="3897799"/>
            <a:ext cx="869" cy="167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Соединительная линия уступом 18"/>
          <p:cNvCxnSpPr>
            <a:stCxn id="9" idx="0"/>
            <a:endCxn id="15" idx="2"/>
          </p:cNvCxnSpPr>
          <p:nvPr/>
        </p:nvCxnSpPr>
        <p:spPr>
          <a:xfrm flipV="1">
            <a:off x="4109895" y="3897799"/>
            <a:ext cx="1" cy="167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Соединительная линия уступом 18"/>
          <p:cNvCxnSpPr>
            <a:stCxn id="14" idx="0"/>
            <a:endCxn id="12" idx="2"/>
          </p:cNvCxnSpPr>
          <p:nvPr/>
        </p:nvCxnSpPr>
        <p:spPr>
          <a:xfrm flipV="1">
            <a:off x="2142999" y="3222268"/>
            <a:ext cx="909032" cy="306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Соединительная линия уступом 18"/>
          <p:cNvCxnSpPr>
            <a:stCxn id="15" idx="0"/>
            <a:endCxn id="12" idx="2"/>
          </p:cNvCxnSpPr>
          <p:nvPr/>
        </p:nvCxnSpPr>
        <p:spPr>
          <a:xfrm flipH="1" flipV="1">
            <a:off x="3052031" y="3222268"/>
            <a:ext cx="1057865" cy="306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Соединительная линия уступом 18"/>
          <p:cNvCxnSpPr>
            <a:stCxn id="14" idx="3"/>
            <a:endCxn id="15" idx="1"/>
          </p:cNvCxnSpPr>
          <p:nvPr/>
        </p:nvCxnSpPr>
        <p:spPr>
          <a:xfrm>
            <a:off x="2667341" y="3713133"/>
            <a:ext cx="4645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Соединительная линия уступом 18"/>
          <p:cNvCxnSpPr>
            <a:stCxn id="13" idx="0"/>
            <a:endCxn id="17" idx="2"/>
          </p:cNvCxnSpPr>
          <p:nvPr/>
        </p:nvCxnSpPr>
        <p:spPr>
          <a:xfrm flipV="1">
            <a:off x="3046884" y="1998132"/>
            <a:ext cx="576" cy="242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Соединительная линия уступом 18"/>
          <p:cNvCxnSpPr>
            <a:stCxn id="12" idx="0"/>
            <a:endCxn id="13" idx="2"/>
          </p:cNvCxnSpPr>
          <p:nvPr/>
        </p:nvCxnSpPr>
        <p:spPr>
          <a:xfrm flipH="1" flipV="1">
            <a:off x="3046884" y="2610200"/>
            <a:ext cx="5147" cy="242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Соединительная линия уступом 96"/>
          <p:cNvCxnSpPr>
            <a:stCxn id="11" idx="0"/>
          </p:cNvCxnSpPr>
          <p:nvPr/>
        </p:nvCxnSpPr>
        <p:spPr>
          <a:xfrm flipH="1" flipV="1">
            <a:off x="2142999" y="4434426"/>
            <a:ext cx="1966897" cy="17623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Соединительная линия уступом 96"/>
          <p:cNvCxnSpPr>
            <a:stCxn id="9" idx="0"/>
            <a:endCxn id="14" idx="2"/>
          </p:cNvCxnSpPr>
          <p:nvPr/>
        </p:nvCxnSpPr>
        <p:spPr>
          <a:xfrm flipH="1" flipV="1">
            <a:off x="2142999" y="3897799"/>
            <a:ext cx="1966896" cy="16729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Соединительная линия уступом 18"/>
          <p:cNvCxnSpPr>
            <a:stCxn id="4" idx="0"/>
          </p:cNvCxnSpPr>
          <p:nvPr/>
        </p:nvCxnSpPr>
        <p:spPr>
          <a:xfrm flipV="1">
            <a:off x="1059950" y="4979989"/>
            <a:ext cx="3049945" cy="648339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Соединительная линия уступом 18"/>
          <p:cNvCxnSpPr>
            <a:stCxn id="5" idx="0"/>
            <a:endCxn id="11" idx="2"/>
          </p:cNvCxnSpPr>
          <p:nvPr/>
        </p:nvCxnSpPr>
        <p:spPr>
          <a:xfrm flipV="1">
            <a:off x="2266792" y="4979989"/>
            <a:ext cx="1843104" cy="648339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Соединительная линия уступом 18"/>
          <p:cNvCxnSpPr>
            <a:stCxn id="7" idx="0"/>
            <a:endCxn id="11" idx="2"/>
          </p:cNvCxnSpPr>
          <p:nvPr/>
        </p:nvCxnSpPr>
        <p:spPr>
          <a:xfrm flipH="1" flipV="1">
            <a:off x="4109896" y="4979989"/>
            <a:ext cx="690806" cy="648339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Соединительная линия уступом 18"/>
          <p:cNvCxnSpPr>
            <a:stCxn id="6" idx="0"/>
            <a:endCxn id="11" idx="2"/>
          </p:cNvCxnSpPr>
          <p:nvPr/>
        </p:nvCxnSpPr>
        <p:spPr>
          <a:xfrm flipV="1">
            <a:off x="3513710" y="4979989"/>
            <a:ext cx="596186" cy="648339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Группа 19"/>
          <p:cNvGrpSpPr/>
          <p:nvPr/>
        </p:nvGrpSpPr>
        <p:grpSpPr>
          <a:xfrm>
            <a:off x="309531" y="3570850"/>
            <a:ext cx="584775" cy="2697598"/>
            <a:chOff x="76435" y="3062408"/>
            <a:chExt cx="584775" cy="3032096"/>
          </a:xfrm>
        </p:grpSpPr>
        <p:sp>
          <p:nvSpPr>
            <p:cNvPr id="16" name="TextBox 15"/>
            <p:cNvSpPr txBox="1"/>
            <p:nvPr/>
          </p:nvSpPr>
          <p:spPr>
            <a:xfrm rot="16200000">
              <a:off x="-1147225" y="4286068"/>
              <a:ext cx="303209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ru-RU" sz="1600" dirty="0"/>
                <a:t>ранг </a:t>
              </a:r>
              <a:r>
                <a:rPr lang="ru-RU" sz="1600" dirty="0" smtClean="0"/>
                <a:t>целого типа</a:t>
              </a:r>
              <a:endParaRPr lang="ru-RU" sz="1600" dirty="0" smtClean="0"/>
            </a:p>
            <a:p>
              <a:pPr algn="ctr"/>
              <a:r>
                <a:rPr lang="ru-RU" sz="1600" dirty="0" smtClean="0"/>
                <a:t>меньше		больше</a:t>
              </a:r>
              <a:endParaRPr lang="ru-RU" sz="1600" dirty="0"/>
            </a:p>
          </p:txBody>
        </p:sp>
        <p:cxnSp>
          <p:nvCxnSpPr>
            <p:cNvPr id="19" name="Прямая со стрелкой 18"/>
            <p:cNvCxnSpPr>
              <a:endCxn id="16" idx="3"/>
            </p:cNvCxnSpPr>
            <p:nvPr/>
          </p:nvCxnSpPr>
          <p:spPr>
            <a:xfrm flipV="1">
              <a:off x="363692" y="3062408"/>
              <a:ext cx="5131" cy="25049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59422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Общий тип, целочисленное повышение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pPr marL="57150" indent="0">
              <a:buNone/>
            </a:pPr>
            <a:endParaRPr lang="ru-RU" sz="1800" dirty="0"/>
          </a:p>
        </p:txBody>
      </p:sp>
      <p:sp>
        <p:nvSpPr>
          <p:cNvPr id="95" name="Объект 9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ru-RU" sz="2000" dirty="0" smtClean="0"/>
              <a:t>Общий тип типов </a:t>
            </a:r>
            <a:r>
              <a:rPr lang="en-US" sz="2000" dirty="0" smtClean="0"/>
              <a:t>T1 </a:t>
            </a:r>
            <a:r>
              <a:rPr lang="ru-RU" sz="2000" dirty="0" smtClean="0"/>
              <a:t>и </a:t>
            </a:r>
            <a:r>
              <a:rPr lang="en-US" sz="2000" dirty="0" smtClean="0"/>
              <a:t>T2</a:t>
            </a:r>
            <a:r>
              <a:rPr lang="ru-RU" sz="2000" dirty="0" smtClean="0"/>
              <a:t> – это тип </a:t>
            </a:r>
            <a:r>
              <a:rPr lang="en-US" sz="2000" dirty="0" smtClean="0"/>
              <a:t>T </a:t>
            </a:r>
            <a:r>
              <a:rPr lang="ru-RU" sz="2000" dirty="0" smtClean="0"/>
              <a:t>такой, что</a:t>
            </a:r>
            <a:endParaRPr lang="en-US" sz="2000" dirty="0" smtClean="0"/>
          </a:p>
          <a:p>
            <a:pPr lvl="1"/>
            <a:r>
              <a:rPr lang="ru-RU" sz="1600" dirty="0" smtClean="0">
                <a:solidFill>
                  <a:schemeClr val="bg1"/>
                </a:solidFill>
              </a:rPr>
              <a:t>Есть путь из Т1 в Т </a:t>
            </a:r>
          </a:p>
          <a:p>
            <a:pPr lvl="1"/>
            <a:r>
              <a:rPr lang="ru-RU" sz="1600" dirty="0" smtClean="0">
                <a:solidFill>
                  <a:schemeClr val="bg1"/>
                </a:solidFill>
              </a:rPr>
              <a:t>Есть путь из Т2 в Т</a:t>
            </a:r>
          </a:p>
          <a:p>
            <a:pPr lvl="1"/>
            <a:r>
              <a:rPr lang="ru-RU" sz="1600" dirty="0" smtClean="0">
                <a:solidFill>
                  <a:schemeClr val="bg1"/>
                </a:solidFill>
              </a:rPr>
              <a:t>Т – наименьший из возможных (если есть путь из Т1 в ТТ и из Т2 в ТТ, то есть путь из Т в ТТ для любого ТТ)</a:t>
            </a:r>
          </a:p>
          <a:p>
            <a:endParaRPr lang="en-US" sz="2000" dirty="0" smtClean="0">
              <a:solidFill>
                <a:schemeClr val="bg1"/>
              </a:solidFill>
            </a:endParaRPr>
          </a:p>
          <a:p>
            <a:pPr lvl="1"/>
            <a:r>
              <a:rPr lang="ru-RU" sz="1600" dirty="0" smtClean="0">
                <a:solidFill>
                  <a:schemeClr val="bg1"/>
                </a:solidFill>
              </a:rPr>
              <a:t>Если </a:t>
            </a:r>
            <a:r>
              <a:rPr lang="ru-RU" sz="1600" dirty="0">
                <a:solidFill>
                  <a:schemeClr val="bg1"/>
                </a:solidFill>
              </a:rPr>
              <a:t>множество значений нижнего типа </a:t>
            </a:r>
            <a:r>
              <a:rPr lang="ru-RU" sz="1600" dirty="0">
                <a:solidFill>
                  <a:schemeClr val="bg1"/>
                </a:solidFill>
                <a:sym typeface="Symbol" panose="05050102010706020507" pitchFamily="18" charset="2"/>
              </a:rPr>
              <a:t> множество значений верхнего </a:t>
            </a:r>
            <a:r>
              <a:rPr lang="ru-RU" sz="1600" dirty="0" smtClean="0">
                <a:solidFill>
                  <a:schemeClr val="bg1"/>
                </a:solidFill>
                <a:sym typeface="Symbol" panose="05050102010706020507" pitchFamily="18" charset="2"/>
              </a:rPr>
              <a:t>типа, то выбирается п</a:t>
            </a:r>
            <a:r>
              <a:rPr lang="ru-RU" sz="1600" dirty="0" smtClean="0">
                <a:solidFill>
                  <a:schemeClr val="bg1"/>
                </a:solidFill>
              </a:rPr>
              <a:t>унктирная стрелка</a:t>
            </a:r>
            <a:r>
              <a:rPr lang="ru-RU" sz="1600" dirty="0" smtClean="0">
                <a:solidFill>
                  <a:schemeClr val="bg1"/>
                </a:solidFill>
                <a:sym typeface="Symbol" panose="05050102010706020507" pitchFamily="18" charset="2"/>
              </a:rPr>
              <a:t>; </a:t>
            </a:r>
            <a:r>
              <a:rPr lang="ru-RU" sz="1600" dirty="0" smtClean="0">
                <a:solidFill>
                  <a:schemeClr val="bg1"/>
                </a:solidFill>
                <a:sym typeface="Symbol" panose="05050102010706020507" pitchFamily="18" charset="2"/>
              </a:rPr>
              <a:t>иначе выбирается сплошная </a:t>
            </a:r>
            <a:r>
              <a:rPr lang="ru-RU" sz="1600" dirty="0" smtClean="0">
                <a:solidFill>
                  <a:schemeClr val="bg1"/>
                </a:solidFill>
                <a:sym typeface="Symbol" panose="05050102010706020507" pitchFamily="18" charset="2"/>
              </a:rPr>
              <a:t>стрелка</a:t>
            </a:r>
          </a:p>
          <a:p>
            <a:endParaRPr lang="ru-RU" sz="2000" dirty="0">
              <a:solidFill>
                <a:schemeClr val="bg1"/>
              </a:solidFill>
            </a:endParaRPr>
          </a:p>
          <a:p>
            <a:r>
              <a:rPr lang="ru-RU" sz="2000" dirty="0" smtClean="0">
                <a:solidFill>
                  <a:schemeClr val="bg1"/>
                </a:solidFill>
              </a:rPr>
              <a:t>Целочисленное повышение – это автоматическое преобразование битового поля, </a:t>
            </a:r>
            <a:r>
              <a:rPr lang="en-US" sz="2000" dirty="0" smtClean="0">
                <a:solidFill>
                  <a:schemeClr val="bg1"/>
                </a:solidFill>
              </a:rPr>
              <a:t>char, unsigned char, short, unsigned short </a:t>
            </a:r>
            <a:r>
              <a:rPr lang="ru-RU" sz="2000" dirty="0" smtClean="0">
                <a:solidFill>
                  <a:schemeClr val="bg1"/>
                </a:solidFill>
              </a:rPr>
              <a:t>к </a:t>
            </a:r>
            <a:r>
              <a:rPr lang="en-US" sz="2000" dirty="0" err="1" smtClean="0">
                <a:solidFill>
                  <a:schemeClr val="bg1"/>
                </a:solidFill>
              </a:rPr>
              <a:t>int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ru-RU" sz="2000" dirty="0" smtClean="0">
                <a:solidFill>
                  <a:schemeClr val="bg1"/>
                </a:solidFill>
              </a:rPr>
              <a:t>или </a:t>
            </a:r>
            <a:r>
              <a:rPr lang="en-US" sz="2000" dirty="0" smtClean="0">
                <a:solidFill>
                  <a:schemeClr val="bg1"/>
                </a:solidFill>
              </a:rPr>
              <a:t>unsigned </a:t>
            </a:r>
            <a:r>
              <a:rPr lang="en-US" sz="2000" dirty="0" err="1" smtClean="0">
                <a:solidFill>
                  <a:schemeClr val="bg1"/>
                </a:solidFill>
              </a:rPr>
              <a:t>int</a:t>
            </a:r>
            <a:endParaRPr lang="ru-RU" sz="2000" dirty="0" smtClean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2432" y="5628328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char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515625" y="5628328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unsigned char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3176117" y="5628328"/>
            <a:ext cx="675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short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4009460" y="5628328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unsigned short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1848755" y="4065094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long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3361132" y="4065094"/>
            <a:ext cx="1497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unsigned long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1926758" y="4610657"/>
            <a:ext cx="434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int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3439135" y="4610657"/>
            <a:ext cx="1341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unsigned </a:t>
            </a:r>
            <a:r>
              <a:rPr lang="en-US" dirty="0" err="1" smtClean="0"/>
              <a:t>int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2744350" y="2852936"/>
            <a:ext cx="615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float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2626736" y="2240868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double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1618656" y="3528467"/>
            <a:ext cx="1048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long </a:t>
            </a:r>
            <a:r>
              <a:rPr lang="en-US" dirty="0" err="1" smtClean="0"/>
              <a:t>long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3131903" y="3528467"/>
            <a:ext cx="1955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unsigned long </a:t>
            </a:r>
            <a:r>
              <a:rPr lang="en-US" dirty="0" err="1" smtClean="0"/>
              <a:t>long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2398083" y="1628800"/>
            <a:ext cx="1298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long double</a:t>
            </a:r>
            <a:endParaRPr lang="ru-RU" dirty="0"/>
          </a:p>
        </p:txBody>
      </p:sp>
      <p:cxnSp>
        <p:nvCxnSpPr>
          <p:cNvPr id="35" name="Соединительная линия уступом 18"/>
          <p:cNvCxnSpPr>
            <a:stCxn id="4" idx="0"/>
            <a:endCxn id="10" idx="2"/>
          </p:cNvCxnSpPr>
          <p:nvPr/>
        </p:nvCxnSpPr>
        <p:spPr>
          <a:xfrm flipV="1">
            <a:off x="1059950" y="4979989"/>
            <a:ext cx="1083919" cy="64833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Соединительная линия уступом 18"/>
          <p:cNvCxnSpPr>
            <a:stCxn id="5" idx="0"/>
            <a:endCxn id="10" idx="2"/>
          </p:cNvCxnSpPr>
          <p:nvPr/>
        </p:nvCxnSpPr>
        <p:spPr>
          <a:xfrm flipH="1" flipV="1">
            <a:off x="2143869" y="4979989"/>
            <a:ext cx="122923" cy="64833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Соединительная линия уступом 18"/>
          <p:cNvCxnSpPr>
            <a:stCxn id="7" idx="0"/>
            <a:endCxn id="10" idx="2"/>
          </p:cNvCxnSpPr>
          <p:nvPr/>
        </p:nvCxnSpPr>
        <p:spPr>
          <a:xfrm flipH="1" flipV="1">
            <a:off x="2143869" y="4979989"/>
            <a:ext cx="2656833" cy="64833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Соединительная линия уступом 18"/>
          <p:cNvCxnSpPr>
            <a:stCxn id="10" idx="3"/>
            <a:endCxn id="11" idx="1"/>
          </p:cNvCxnSpPr>
          <p:nvPr/>
        </p:nvCxnSpPr>
        <p:spPr>
          <a:xfrm>
            <a:off x="2360979" y="4795323"/>
            <a:ext cx="10781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Соединительная линия уступом 18"/>
          <p:cNvCxnSpPr>
            <a:stCxn id="10" idx="0"/>
            <a:endCxn id="8" idx="2"/>
          </p:cNvCxnSpPr>
          <p:nvPr/>
        </p:nvCxnSpPr>
        <p:spPr>
          <a:xfrm flipH="1" flipV="1">
            <a:off x="2143868" y="4434426"/>
            <a:ext cx="1" cy="176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Соединительная линия уступом 18"/>
          <p:cNvCxnSpPr>
            <a:stCxn id="11" idx="0"/>
            <a:endCxn id="9" idx="2"/>
          </p:cNvCxnSpPr>
          <p:nvPr/>
        </p:nvCxnSpPr>
        <p:spPr>
          <a:xfrm flipH="1" flipV="1">
            <a:off x="4109895" y="4434426"/>
            <a:ext cx="1" cy="176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Соединительная линия уступом 18"/>
          <p:cNvCxnSpPr>
            <a:stCxn id="6" idx="0"/>
            <a:endCxn id="10" idx="2"/>
          </p:cNvCxnSpPr>
          <p:nvPr/>
        </p:nvCxnSpPr>
        <p:spPr>
          <a:xfrm flipH="1" flipV="1">
            <a:off x="2143869" y="4979989"/>
            <a:ext cx="1369841" cy="64833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Соединительная линия уступом 18"/>
          <p:cNvCxnSpPr>
            <a:stCxn id="8" idx="3"/>
            <a:endCxn id="9" idx="1"/>
          </p:cNvCxnSpPr>
          <p:nvPr/>
        </p:nvCxnSpPr>
        <p:spPr>
          <a:xfrm>
            <a:off x="2438981" y="4249760"/>
            <a:ext cx="9221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Соединительная линия уступом 18"/>
          <p:cNvCxnSpPr>
            <a:stCxn id="8" idx="0"/>
            <a:endCxn id="14" idx="2"/>
          </p:cNvCxnSpPr>
          <p:nvPr/>
        </p:nvCxnSpPr>
        <p:spPr>
          <a:xfrm flipH="1" flipV="1">
            <a:off x="2142999" y="3897799"/>
            <a:ext cx="869" cy="167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Соединительная линия уступом 18"/>
          <p:cNvCxnSpPr>
            <a:stCxn id="9" idx="0"/>
            <a:endCxn id="15" idx="2"/>
          </p:cNvCxnSpPr>
          <p:nvPr/>
        </p:nvCxnSpPr>
        <p:spPr>
          <a:xfrm flipV="1">
            <a:off x="4109895" y="3897799"/>
            <a:ext cx="1" cy="167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Соединительная линия уступом 18"/>
          <p:cNvCxnSpPr>
            <a:stCxn id="14" idx="0"/>
            <a:endCxn id="12" idx="2"/>
          </p:cNvCxnSpPr>
          <p:nvPr/>
        </p:nvCxnSpPr>
        <p:spPr>
          <a:xfrm flipV="1">
            <a:off x="2142999" y="3222268"/>
            <a:ext cx="909032" cy="306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Соединительная линия уступом 18"/>
          <p:cNvCxnSpPr>
            <a:stCxn id="15" idx="0"/>
            <a:endCxn id="12" idx="2"/>
          </p:cNvCxnSpPr>
          <p:nvPr/>
        </p:nvCxnSpPr>
        <p:spPr>
          <a:xfrm flipH="1" flipV="1">
            <a:off x="3052031" y="3222268"/>
            <a:ext cx="1057865" cy="306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Соединительная линия уступом 18"/>
          <p:cNvCxnSpPr>
            <a:stCxn id="14" idx="3"/>
            <a:endCxn id="15" idx="1"/>
          </p:cNvCxnSpPr>
          <p:nvPr/>
        </p:nvCxnSpPr>
        <p:spPr>
          <a:xfrm>
            <a:off x="2667341" y="3713133"/>
            <a:ext cx="4645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Соединительная линия уступом 18"/>
          <p:cNvCxnSpPr>
            <a:stCxn id="13" idx="0"/>
            <a:endCxn id="17" idx="2"/>
          </p:cNvCxnSpPr>
          <p:nvPr/>
        </p:nvCxnSpPr>
        <p:spPr>
          <a:xfrm flipV="1">
            <a:off x="3046884" y="1998132"/>
            <a:ext cx="576" cy="242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Соединительная линия уступом 18"/>
          <p:cNvCxnSpPr>
            <a:stCxn id="12" idx="0"/>
            <a:endCxn id="13" idx="2"/>
          </p:cNvCxnSpPr>
          <p:nvPr/>
        </p:nvCxnSpPr>
        <p:spPr>
          <a:xfrm flipH="1" flipV="1">
            <a:off x="3046884" y="2610200"/>
            <a:ext cx="5147" cy="242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Соединительная линия уступом 96"/>
          <p:cNvCxnSpPr>
            <a:stCxn id="11" idx="0"/>
          </p:cNvCxnSpPr>
          <p:nvPr/>
        </p:nvCxnSpPr>
        <p:spPr>
          <a:xfrm flipH="1" flipV="1">
            <a:off x="2142999" y="4434426"/>
            <a:ext cx="1966897" cy="17623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Соединительная линия уступом 96"/>
          <p:cNvCxnSpPr>
            <a:stCxn id="9" idx="0"/>
            <a:endCxn id="14" idx="2"/>
          </p:cNvCxnSpPr>
          <p:nvPr/>
        </p:nvCxnSpPr>
        <p:spPr>
          <a:xfrm flipH="1" flipV="1">
            <a:off x="2142999" y="3897799"/>
            <a:ext cx="1966896" cy="16729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Соединительная линия уступом 18"/>
          <p:cNvCxnSpPr>
            <a:stCxn id="4" idx="0"/>
          </p:cNvCxnSpPr>
          <p:nvPr/>
        </p:nvCxnSpPr>
        <p:spPr>
          <a:xfrm flipV="1">
            <a:off x="1059950" y="4979989"/>
            <a:ext cx="3049945" cy="648339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Соединительная линия уступом 18"/>
          <p:cNvCxnSpPr>
            <a:stCxn id="5" idx="0"/>
            <a:endCxn id="11" idx="2"/>
          </p:cNvCxnSpPr>
          <p:nvPr/>
        </p:nvCxnSpPr>
        <p:spPr>
          <a:xfrm flipV="1">
            <a:off x="2266792" y="4979989"/>
            <a:ext cx="1843104" cy="648339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Соединительная линия уступом 18"/>
          <p:cNvCxnSpPr>
            <a:stCxn id="7" idx="0"/>
            <a:endCxn id="11" idx="2"/>
          </p:cNvCxnSpPr>
          <p:nvPr/>
        </p:nvCxnSpPr>
        <p:spPr>
          <a:xfrm flipH="1" flipV="1">
            <a:off x="4109896" y="4979989"/>
            <a:ext cx="690806" cy="648339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Соединительная линия уступом 18"/>
          <p:cNvCxnSpPr>
            <a:stCxn id="6" idx="0"/>
            <a:endCxn id="11" idx="2"/>
          </p:cNvCxnSpPr>
          <p:nvPr/>
        </p:nvCxnSpPr>
        <p:spPr>
          <a:xfrm flipV="1">
            <a:off x="3513710" y="4979989"/>
            <a:ext cx="596186" cy="648339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Группа 19"/>
          <p:cNvGrpSpPr/>
          <p:nvPr/>
        </p:nvGrpSpPr>
        <p:grpSpPr>
          <a:xfrm>
            <a:off x="309531" y="3570850"/>
            <a:ext cx="584775" cy="2697598"/>
            <a:chOff x="76435" y="3062408"/>
            <a:chExt cx="584775" cy="3032096"/>
          </a:xfrm>
        </p:grpSpPr>
        <p:sp>
          <p:nvSpPr>
            <p:cNvPr id="16" name="TextBox 15"/>
            <p:cNvSpPr txBox="1"/>
            <p:nvPr/>
          </p:nvSpPr>
          <p:spPr>
            <a:xfrm rot="16200000">
              <a:off x="-1147225" y="4286068"/>
              <a:ext cx="303209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ru-RU" sz="1600" dirty="0"/>
                <a:t>ранг </a:t>
              </a:r>
              <a:r>
                <a:rPr lang="ru-RU" sz="1600" dirty="0" smtClean="0"/>
                <a:t>целого типа</a:t>
              </a:r>
              <a:endParaRPr lang="ru-RU" sz="1600" dirty="0" smtClean="0"/>
            </a:p>
            <a:p>
              <a:pPr algn="ctr"/>
              <a:r>
                <a:rPr lang="ru-RU" sz="1600" dirty="0" smtClean="0"/>
                <a:t>меньше		больше</a:t>
              </a:r>
              <a:endParaRPr lang="ru-RU" sz="1600" dirty="0"/>
            </a:p>
          </p:txBody>
        </p:sp>
        <p:cxnSp>
          <p:nvCxnSpPr>
            <p:cNvPr id="19" name="Прямая со стрелкой 18"/>
            <p:cNvCxnSpPr>
              <a:endCxn id="16" idx="3"/>
            </p:cNvCxnSpPr>
            <p:nvPr/>
          </p:nvCxnSpPr>
          <p:spPr>
            <a:xfrm flipV="1">
              <a:off x="363692" y="3062408"/>
              <a:ext cx="5131" cy="25049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10303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Общий тип, целочисленное повышение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pPr marL="57150" indent="0">
              <a:buNone/>
            </a:pPr>
            <a:endParaRPr lang="ru-RU" sz="1800" dirty="0"/>
          </a:p>
        </p:txBody>
      </p:sp>
      <p:sp>
        <p:nvSpPr>
          <p:cNvPr id="95" name="Объект 9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ru-RU" sz="2000" dirty="0" smtClean="0"/>
              <a:t>Общий тип типов </a:t>
            </a:r>
            <a:r>
              <a:rPr lang="en-US" sz="2000" dirty="0" smtClean="0"/>
              <a:t>T1 </a:t>
            </a:r>
            <a:r>
              <a:rPr lang="ru-RU" sz="2000" dirty="0" smtClean="0"/>
              <a:t>и </a:t>
            </a:r>
            <a:r>
              <a:rPr lang="en-US" sz="2000" dirty="0" smtClean="0"/>
              <a:t>T2</a:t>
            </a:r>
            <a:r>
              <a:rPr lang="ru-RU" sz="2000" dirty="0" smtClean="0"/>
              <a:t> – это тип </a:t>
            </a:r>
            <a:r>
              <a:rPr lang="en-US" sz="2000" dirty="0" smtClean="0"/>
              <a:t>T </a:t>
            </a:r>
            <a:r>
              <a:rPr lang="ru-RU" sz="2000" dirty="0" smtClean="0"/>
              <a:t>такой, что</a:t>
            </a:r>
            <a:endParaRPr lang="en-US" sz="2000" dirty="0" smtClean="0"/>
          </a:p>
          <a:p>
            <a:pPr lvl="1"/>
            <a:r>
              <a:rPr lang="ru-RU" sz="1600" dirty="0" smtClean="0"/>
              <a:t>Есть путь из Т1 в Т </a:t>
            </a:r>
          </a:p>
          <a:p>
            <a:pPr lvl="1"/>
            <a:r>
              <a:rPr lang="ru-RU" sz="1600" dirty="0" smtClean="0"/>
              <a:t>Есть путь из Т2 в Т</a:t>
            </a:r>
          </a:p>
          <a:p>
            <a:pPr lvl="1"/>
            <a:r>
              <a:rPr lang="ru-RU" sz="1600" dirty="0" smtClean="0"/>
              <a:t>Т – наименьший из возможных (если есть путь из Т1 в ТТ и из Т2 в ТТ, то есть путь из Т в ТТ для любого ТТ)</a:t>
            </a:r>
          </a:p>
          <a:p>
            <a:endParaRPr lang="en-US" sz="2000" dirty="0" smtClean="0"/>
          </a:p>
          <a:p>
            <a:pPr lvl="1"/>
            <a:r>
              <a:rPr lang="ru-RU" sz="1600" dirty="0" smtClean="0">
                <a:solidFill>
                  <a:schemeClr val="bg1"/>
                </a:solidFill>
              </a:rPr>
              <a:t>Если </a:t>
            </a:r>
            <a:r>
              <a:rPr lang="ru-RU" sz="1600" dirty="0">
                <a:solidFill>
                  <a:schemeClr val="bg1"/>
                </a:solidFill>
              </a:rPr>
              <a:t>множество значений нижнего типа </a:t>
            </a:r>
            <a:r>
              <a:rPr lang="ru-RU" sz="1600" dirty="0">
                <a:solidFill>
                  <a:schemeClr val="bg1"/>
                </a:solidFill>
                <a:sym typeface="Symbol" panose="05050102010706020507" pitchFamily="18" charset="2"/>
              </a:rPr>
              <a:t> множество значений верхнего </a:t>
            </a:r>
            <a:r>
              <a:rPr lang="ru-RU" sz="1600" dirty="0" smtClean="0">
                <a:solidFill>
                  <a:schemeClr val="bg1"/>
                </a:solidFill>
                <a:sym typeface="Symbol" panose="05050102010706020507" pitchFamily="18" charset="2"/>
              </a:rPr>
              <a:t>типа, то выбирается п</a:t>
            </a:r>
            <a:r>
              <a:rPr lang="ru-RU" sz="1600" dirty="0" smtClean="0">
                <a:solidFill>
                  <a:schemeClr val="bg1"/>
                </a:solidFill>
              </a:rPr>
              <a:t>унктирная стрелка</a:t>
            </a:r>
            <a:r>
              <a:rPr lang="ru-RU" sz="1600" dirty="0" smtClean="0">
                <a:solidFill>
                  <a:schemeClr val="bg1"/>
                </a:solidFill>
                <a:sym typeface="Symbol" panose="05050102010706020507" pitchFamily="18" charset="2"/>
              </a:rPr>
              <a:t>; </a:t>
            </a:r>
            <a:r>
              <a:rPr lang="ru-RU" sz="1600" dirty="0" smtClean="0">
                <a:solidFill>
                  <a:schemeClr val="bg1"/>
                </a:solidFill>
                <a:sym typeface="Symbol" panose="05050102010706020507" pitchFamily="18" charset="2"/>
              </a:rPr>
              <a:t>иначе выбирается сплошная </a:t>
            </a:r>
            <a:r>
              <a:rPr lang="ru-RU" sz="1600" dirty="0" smtClean="0">
                <a:solidFill>
                  <a:schemeClr val="bg1"/>
                </a:solidFill>
                <a:sym typeface="Symbol" panose="05050102010706020507" pitchFamily="18" charset="2"/>
              </a:rPr>
              <a:t>стрелка</a:t>
            </a:r>
          </a:p>
          <a:p>
            <a:endParaRPr lang="ru-RU" sz="2000" dirty="0">
              <a:solidFill>
                <a:schemeClr val="bg1"/>
              </a:solidFill>
            </a:endParaRPr>
          </a:p>
          <a:p>
            <a:r>
              <a:rPr lang="ru-RU" sz="2000" dirty="0" smtClean="0">
                <a:solidFill>
                  <a:schemeClr val="bg1"/>
                </a:solidFill>
              </a:rPr>
              <a:t>Целочисленное повышение – это автоматическое преобразование битового поля, </a:t>
            </a:r>
            <a:r>
              <a:rPr lang="en-US" sz="2000" dirty="0" smtClean="0">
                <a:solidFill>
                  <a:schemeClr val="bg1"/>
                </a:solidFill>
              </a:rPr>
              <a:t>char, unsigned char, short, unsigned short </a:t>
            </a:r>
            <a:r>
              <a:rPr lang="ru-RU" sz="2000" dirty="0" smtClean="0">
                <a:solidFill>
                  <a:schemeClr val="bg1"/>
                </a:solidFill>
              </a:rPr>
              <a:t>к </a:t>
            </a:r>
            <a:r>
              <a:rPr lang="en-US" sz="2000" dirty="0" err="1" smtClean="0">
                <a:solidFill>
                  <a:schemeClr val="bg1"/>
                </a:solidFill>
              </a:rPr>
              <a:t>int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ru-RU" sz="2000" dirty="0" smtClean="0">
                <a:solidFill>
                  <a:schemeClr val="bg1"/>
                </a:solidFill>
              </a:rPr>
              <a:t>или </a:t>
            </a:r>
            <a:r>
              <a:rPr lang="en-US" sz="2000" dirty="0" smtClean="0">
                <a:solidFill>
                  <a:schemeClr val="bg1"/>
                </a:solidFill>
              </a:rPr>
              <a:t>unsigned </a:t>
            </a:r>
            <a:r>
              <a:rPr lang="en-US" sz="2000" dirty="0" err="1" smtClean="0">
                <a:solidFill>
                  <a:schemeClr val="bg1"/>
                </a:solidFill>
              </a:rPr>
              <a:t>int</a:t>
            </a:r>
            <a:endParaRPr lang="ru-RU" sz="2000" dirty="0" smtClean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2432" y="5628328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char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515625" y="5628328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unsigned char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3176117" y="5628328"/>
            <a:ext cx="675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short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4009460" y="5628328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unsigned short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1848755" y="4065094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long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3361132" y="4065094"/>
            <a:ext cx="1497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unsigned long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1926758" y="4610657"/>
            <a:ext cx="434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int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3439135" y="4610657"/>
            <a:ext cx="1341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unsigned </a:t>
            </a:r>
            <a:r>
              <a:rPr lang="en-US" dirty="0" err="1" smtClean="0"/>
              <a:t>int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2744350" y="2852936"/>
            <a:ext cx="615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float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2626736" y="2240868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double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1618656" y="3528467"/>
            <a:ext cx="1048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long </a:t>
            </a:r>
            <a:r>
              <a:rPr lang="en-US" dirty="0" err="1" smtClean="0"/>
              <a:t>long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3131903" y="3528467"/>
            <a:ext cx="1955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unsigned long </a:t>
            </a:r>
            <a:r>
              <a:rPr lang="en-US" dirty="0" err="1" smtClean="0"/>
              <a:t>long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2398083" y="1628800"/>
            <a:ext cx="1298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long double</a:t>
            </a:r>
            <a:endParaRPr lang="ru-RU" dirty="0"/>
          </a:p>
        </p:txBody>
      </p:sp>
      <p:cxnSp>
        <p:nvCxnSpPr>
          <p:cNvPr id="35" name="Соединительная линия уступом 18"/>
          <p:cNvCxnSpPr>
            <a:stCxn id="4" idx="0"/>
            <a:endCxn id="10" idx="2"/>
          </p:cNvCxnSpPr>
          <p:nvPr/>
        </p:nvCxnSpPr>
        <p:spPr>
          <a:xfrm flipV="1">
            <a:off x="1059950" y="4979989"/>
            <a:ext cx="1083919" cy="64833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Соединительная линия уступом 18"/>
          <p:cNvCxnSpPr>
            <a:stCxn id="5" idx="0"/>
            <a:endCxn id="10" idx="2"/>
          </p:cNvCxnSpPr>
          <p:nvPr/>
        </p:nvCxnSpPr>
        <p:spPr>
          <a:xfrm flipH="1" flipV="1">
            <a:off x="2143869" y="4979989"/>
            <a:ext cx="122923" cy="64833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Соединительная линия уступом 18"/>
          <p:cNvCxnSpPr>
            <a:stCxn id="7" idx="0"/>
            <a:endCxn id="10" idx="2"/>
          </p:cNvCxnSpPr>
          <p:nvPr/>
        </p:nvCxnSpPr>
        <p:spPr>
          <a:xfrm flipH="1" flipV="1">
            <a:off x="2143869" y="4979989"/>
            <a:ext cx="2656833" cy="64833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Соединительная линия уступом 18"/>
          <p:cNvCxnSpPr>
            <a:stCxn id="10" idx="3"/>
            <a:endCxn id="11" idx="1"/>
          </p:cNvCxnSpPr>
          <p:nvPr/>
        </p:nvCxnSpPr>
        <p:spPr>
          <a:xfrm>
            <a:off x="2360979" y="4795323"/>
            <a:ext cx="10781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Соединительная линия уступом 18"/>
          <p:cNvCxnSpPr>
            <a:stCxn id="10" idx="0"/>
            <a:endCxn id="8" idx="2"/>
          </p:cNvCxnSpPr>
          <p:nvPr/>
        </p:nvCxnSpPr>
        <p:spPr>
          <a:xfrm flipH="1" flipV="1">
            <a:off x="2143868" y="4434426"/>
            <a:ext cx="1" cy="176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Соединительная линия уступом 18"/>
          <p:cNvCxnSpPr>
            <a:stCxn id="11" idx="0"/>
            <a:endCxn id="9" idx="2"/>
          </p:cNvCxnSpPr>
          <p:nvPr/>
        </p:nvCxnSpPr>
        <p:spPr>
          <a:xfrm flipH="1" flipV="1">
            <a:off x="4109895" y="4434426"/>
            <a:ext cx="1" cy="176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Соединительная линия уступом 18"/>
          <p:cNvCxnSpPr>
            <a:stCxn id="6" idx="0"/>
            <a:endCxn id="10" idx="2"/>
          </p:cNvCxnSpPr>
          <p:nvPr/>
        </p:nvCxnSpPr>
        <p:spPr>
          <a:xfrm flipH="1" flipV="1">
            <a:off x="2143869" y="4979989"/>
            <a:ext cx="1369841" cy="64833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Соединительная линия уступом 18"/>
          <p:cNvCxnSpPr>
            <a:stCxn id="8" idx="3"/>
            <a:endCxn id="9" idx="1"/>
          </p:cNvCxnSpPr>
          <p:nvPr/>
        </p:nvCxnSpPr>
        <p:spPr>
          <a:xfrm>
            <a:off x="2438981" y="4249760"/>
            <a:ext cx="9221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Соединительная линия уступом 18"/>
          <p:cNvCxnSpPr>
            <a:stCxn id="8" idx="0"/>
            <a:endCxn id="14" idx="2"/>
          </p:cNvCxnSpPr>
          <p:nvPr/>
        </p:nvCxnSpPr>
        <p:spPr>
          <a:xfrm flipH="1" flipV="1">
            <a:off x="2142999" y="3897799"/>
            <a:ext cx="869" cy="167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Соединительная линия уступом 18"/>
          <p:cNvCxnSpPr>
            <a:stCxn id="9" idx="0"/>
            <a:endCxn id="15" idx="2"/>
          </p:cNvCxnSpPr>
          <p:nvPr/>
        </p:nvCxnSpPr>
        <p:spPr>
          <a:xfrm flipV="1">
            <a:off x="4109895" y="3897799"/>
            <a:ext cx="1" cy="167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Соединительная линия уступом 18"/>
          <p:cNvCxnSpPr>
            <a:stCxn id="14" idx="0"/>
            <a:endCxn id="12" idx="2"/>
          </p:cNvCxnSpPr>
          <p:nvPr/>
        </p:nvCxnSpPr>
        <p:spPr>
          <a:xfrm flipV="1">
            <a:off x="2142999" y="3222268"/>
            <a:ext cx="909032" cy="306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Соединительная линия уступом 18"/>
          <p:cNvCxnSpPr>
            <a:stCxn id="15" idx="0"/>
            <a:endCxn id="12" idx="2"/>
          </p:cNvCxnSpPr>
          <p:nvPr/>
        </p:nvCxnSpPr>
        <p:spPr>
          <a:xfrm flipH="1" flipV="1">
            <a:off x="3052031" y="3222268"/>
            <a:ext cx="1057865" cy="306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Соединительная линия уступом 18"/>
          <p:cNvCxnSpPr>
            <a:stCxn id="14" idx="3"/>
            <a:endCxn id="15" idx="1"/>
          </p:cNvCxnSpPr>
          <p:nvPr/>
        </p:nvCxnSpPr>
        <p:spPr>
          <a:xfrm>
            <a:off x="2667341" y="3713133"/>
            <a:ext cx="4645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Соединительная линия уступом 18"/>
          <p:cNvCxnSpPr>
            <a:stCxn id="13" idx="0"/>
            <a:endCxn id="17" idx="2"/>
          </p:cNvCxnSpPr>
          <p:nvPr/>
        </p:nvCxnSpPr>
        <p:spPr>
          <a:xfrm flipV="1">
            <a:off x="3046884" y="1998132"/>
            <a:ext cx="576" cy="242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Соединительная линия уступом 18"/>
          <p:cNvCxnSpPr>
            <a:stCxn id="12" idx="0"/>
            <a:endCxn id="13" idx="2"/>
          </p:cNvCxnSpPr>
          <p:nvPr/>
        </p:nvCxnSpPr>
        <p:spPr>
          <a:xfrm flipH="1" flipV="1">
            <a:off x="3046884" y="2610200"/>
            <a:ext cx="5147" cy="242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Соединительная линия уступом 96"/>
          <p:cNvCxnSpPr>
            <a:stCxn id="11" idx="0"/>
          </p:cNvCxnSpPr>
          <p:nvPr/>
        </p:nvCxnSpPr>
        <p:spPr>
          <a:xfrm flipH="1" flipV="1">
            <a:off x="2142999" y="4434426"/>
            <a:ext cx="1966897" cy="17623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Соединительная линия уступом 96"/>
          <p:cNvCxnSpPr>
            <a:stCxn id="9" idx="0"/>
            <a:endCxn id="14" idx="2"/>
          </p:cNvCxnSpPr>
          <p:nvPr/>
        </p:nvCxnSpPr>
        <p:spPr>
          <a:xfrm flipH="1" flipV="1">
            <a:off x="2142999" y="3897799"/>
            <a:ext cx="1966896" cy="16729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Соединительная линия уступом 18"/>
          <p:cNvCxnSpPr>
            <a:stCxn id="4" idx="0"/>
          </p:cNvCxnSpPr>
          <p:nvPr/>
        </p:nvCxnSpPr>
        <p:spPr>
          <a:xfrm flipV="1">
            <a:off x="1059950" y="4979989"/>
            <a:ext cx="3049945" cy="648339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Соединительная линия уступом 18"/>
          <p:cNvCxnSpPr>
            <a:stCxn id="5" idx="0"/>
            <a:endCxn id="11" idx="2"/>
          </p:cNvCxnSpPr>
          <p:nvPr/>
        </p:nvCxnSpPr>
        <p:spPr>
          <a:xfrm flipV="1">
            <a:off x="2266792" y="4979989"/>
            <a:ext cx="1843104" cy="648339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Соединительная линия уступом 18"/>
          <p:cNvCxnSpPr>
            <a:stCxn id="7" idx="0"/>
            <a:endCxn id="11" idx="2"/>
          </p:cNvCxnSpPr>
          <p:nvPr/>
        </p:nvCxnSpPr>
        <p:spPr>
          <a:xfrm flipH="1" flipV="1">
            <a:off x="4109896" y="4979989"/>
            <a:ext cx="690806" cy="648339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Соединительная линия уступом 18"/>
          <p:cNvCxnSpPr>
            <a:stCxn id="6" idx="0"/>
            <a:endCxn id="11" idx="2"/>
          </p:cNvCxnSpPr>
          <p:nvPr/>
        </p:nvCxnSpPr>
        <p:spPr>
          <a:xfrm flipV="1">
            <a:off x="3513710" y="4979989"/>
            <a:ext cx="596186" cy="648339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Группа 19"/>
          <p:cNvGrpSpPr/>
          <p:nvPr/>
        </p:nvGrpSpPr>
        <p:grpSpPr>
          <a:xfrm>
            <a:off x="309531" y="3570850"/>
            <a:ext cx="584775" cy="2697598"/>
            <a:chOff x="76435" y="3062408"/>
            <a:chExt cx="584775" cy="3032096"/>
          </a:xfrm>
        </p:grpSpPr>
        <p:sp>
          <p:nvSpPr>
            <p:cNvPr id="16" name="TextBox 15"/>
            <p:cNvSpPr txBox="1"/>
            <p:nvPr/>
          </p:nvSpPr>
          <p:spPr>
            <a:xfrm rot="16200000">
              <a:off x="-1147225" y="4286068"/>
              <a:ext cx="303209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ru-RU" sz="1600" dirty="0"/>
                <a:t>ранг </a:t>
              </a:r>
              <a:r>
                <a:rPr lang="ru-RU" sz="1600" dirty="0" smtClean="0"/>
                <a:t>целого типа</a:t>
              </a:r>
              <a:endParaRPr lang="ru-RU" sz="1600" dirty="0" smtClean="0"/>
            </a:p>
            <a:p>
              <a:pPr algn="ctr"/>
              <a:r>
                <a:rPr lang="ru-RU" sz="1600" dirty="0" smtClean="0"/>
                <a:t>меньше		больше</a:t>
              </a:r>
              <a:endParaRPr lang="ru-RU" sz="1600" dirty="0"/>
            </a:p>
          </p:txBody>
        </p:sp>
        <p:cxnSp>
          <p:nvCxnSpPr>
            <p:cNvPr id="19" name="Прямая со стрелкой 18"/>
            <p:cNvCxnSpPr>
              <a:endCxn id="16" idx="3"/>
            </p:cNvCxnSpPr>
            <p:nvPr/>
          </p:nvCxnSpPr>
          <p:spPr>
            <a:xfrm flipV="1">
              <a:off x="363692" y="3062408"/>
              <a:ext cx="5131" cy="25049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47641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Общий тип, целочисленное повышение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pPr marL="57150" indent="0">
              <a:buNone/>
            </a:pPr>
            <a:endParaRPr lang="ru-RU" sz="1800" dirty="0"/>
          </a:p>
        </p:txBody>
      </p:sp>
      <p:sp>
        <p:nvSpPr>
          <p:cNvPr id="95" name="Объект 9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ru-RU" sz="2000" dirty="0" smtClean="0"/>
              <a:t>Общий тип типов </a:t>
            </a:r>
            <a:r>
              <a:rPr lang="en-US" sz="2000" dirty="0" smtClean="0"/>
              <a:t>T1 </a:t>
            </a:r>
            <a:r>
              <a:rPr lang="ru-RU" sz="2000" dirty="0" smtClean="0"/>
              <a:t>и </a:t>
            </a:r>
            <a:r>
              <a:rPr lang="en-US" sz="2000" dirty="0" smtClean="0"/>
              <a:t>T2</a:t>
            </a:r>
            <a:r>
              <a:rPr lang="ru-RU" sz="2000" dirty="0" smtClean="0"/>
              <a:t> – это тип </a:t>
            </a:r>
            <a:r>
              <a:rPr lang="en-US" sz="2000" dirty="0" smtClean="0"/>
              <a:t>T </a:t>
            </a:r>
            <a:r>
              <a:rPr lang="ru-RU" sz="2000" dirty="0" smtClean="0"/>
              <a:t>такой, что</a:t>
            </a:r>
            <a:endParaRPr lang="en-US" sz="2000" dirty="0" smtClean="0"/>
          </a:p>
          <a:p>
            <a:pPr lvl="1"/>
            <a:r>
              <a:rPr lang="ru-RU" sz="1600" dirty="0" smtClean="0"/>
              <a:t>Есть путь из Т1 в Т </a:t>
            </a:r>
          </a:p>
          <a:p>
            <a:pPr lvl="1"/>
            <a:r>
              <a:rPr lang="ru-RU" sz="1600" dirty="0" smtClean="0"/>
              <a:t>Есть путь из Т2 в Т</a:t>
            </a:r>
          </a:p>
          <a:p>
            <a:pPr lvl="1"/>
            <a:r>
              <a:rPr lang="ru-RU" sz="1600" dirty="0" smtClean="0"/>
              <a:t>Т – наименьший из возможных (если есть путь из Т1 в ТТ и из Т2 в ТТ, то есть путь из Т в ТТ для любого ТТ)</a:t>
            </a:r>
          </a:p>
          <a:p>
            <a:endParaRPr lang="en-US" sz="2000" dirty="0" smtClean="0"/>
          </a:p>
          <a:p>
            <a:pPr lvl="1"/>
            <a:r>
              <a:rPr lang="ru-RU" sz="1600" dirty="0" smtClean="0"/>
              <a:t>Если </a:t>
            </a:r>
            <a:r>
              <a:rPr lang="ru-RU" sz="1600" dirty="0"/>
              <a:t>множество значений нижнего типа </a:t>
            </a:r>
            <a:r>
              <a:rPr lang="ru-RU" sz="1600" dirty="0">
                <a:sym typeface="Symbol" panose="05050102010706020507" pitchFamily="18" charset="2"/>
              </a:rPr>
              <a:t> множество значений верхнего </a:t>
            </a:r>
            <a:r>
              <a:rPr lang="ru-RU" sz="1600" dirty="0" smtClean="0">
                <a:sym typeface="Symbol" panose="05050102010706020507" pitchFamily="18" charset="2"/>
              </a:rPr>
              <a:t>типа, то выбирается п</a:t>
            </a:r>
            <a:r>
              <a:rPr lang="ru-RU" sz="1600" dirty="0" smtClean="0"/>
              <a:t>унктирная стрелка</a:t>
            </a:r>
            <a:r>
              <a:rPr lang="ru-RU" sz="1600" dirty="0" smtClean="0">
                <a:sym typeface="Symbol" panose="05050102010706020507" pitchFamily="18" charset="2"/>
              </a:rPr>
              <a:t>; </a:t>
            </a:r>
            <a:r>
              <a:rPr lang="ru-RU" sz="1600" dirty="0" smtClean="0">
                <a:sym typeface="Symbol" panose="05050102010706020507" pitchFamily="18" charset="2"/>
              </a:rPr>
              <a:t>иначе выбирается сплошная </a:t>
            </a:r>
            <a:r>
              <a:rPr lang="ru-RU" sz="1600" dirty="0" smtClean="0">
                <a:sym typeface="Symbol" panose="05050102010706020507" pitchFamily="18" charset="2"/>
              </a:rPr>
              <a:t>стрелка</a:t>
            </a:r>
          </a:p>
          <a:p>
            <a:endParaRPr lang="ru-RU" sz="2000" dirty="0"/>
          </a:p>
          <a:p>
            <a:r>
              <a:rPr lang="ru-RU" sz="2000" dirty="0" smtClean="0">
                <a:solidFill>
                  <a:schemeClr val="bg1"/>
                </a:solidFill>
              </a:rPr>
              <a:t>Целочисленное повышение – это автоматическое преобразование битового поля, </a:t>
            </a:r>
            <a:r>
              <a:rPr lang="en-US" sz="2000" dirty="0" smtClean="0">
                <a:solidFill>
                  <a:schemeClr val="bg1"/>
                </a:solidFill>
              </a:rPr>
              <a:t>char, unsigned char, short, unsigned short </a:t>
            </a:r>
            <a:r>
              <a:rPr lang="ru-RU" sz="2000" dirty="0" smtClean="0">
                <a:solidFill>
                  <a:schemeClr val="bg1"/>
                </a:solidFill>
              </a:rPr>
              <a:t>к </a:t>
            </a:r>
            <a:r>
              <a:rPr lang="en-US" sz="2000" dirty="0" err="1" smtClean="0">
                <a:solidFill>
                  <a:schemeClr val="bg1"/>
                </a:solidFill>
              </a:rPr>
              <a:t>int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ru-RU" sz="2000" dirty="0" smtClean="0">
                <a:solidFill>
                  <a:schemeClr val="bg1"/>
                </a:solidFill>
              </a:rPr>
              <a:t>или </a:t>
            </a:r>
            <a:r>
              <a:rPr lang="en-US" sz="2000" dirty="0" smtClean="0">
                <a:solidFill>
                  <a:schemeClr val="bg1"/>
                </a:solidFill>
              </a:rPr>
              <a:t>unsigned </a:t>
            </a:r>
            <a:r>
              <a:rPr lang="en-US" sz="2000" dirty="0" err="1" smtClean="0">
                <a:solidFill>
                  <a:schemeClr val="bg1"/>
                </a:solidFill>
              </a:rPr>
              <a:t>int</a:t>
            </a:r>
            <a:endParaRPr lang="ru-RU" sz="2000" dirty="0" smtClean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2432" y="5628328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char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515625" y="5628328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unsigned char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3176117" y="5628328"/>
            <a:ext cx="675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short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4009460" y="5628328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unsigned short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1848755" y="4065094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long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3361132" y="4065094"/>
            <a:ext cx="1497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unsigned long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1926758" y="4610657"/>
            <a:ext cx="434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int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3439135" y="4610657"/>
            <a:ext cx="1341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unsigned </a:t>
            </a:r>
            <a:r>
              <a:rPr lang="en-US" dirty="0" err="1" smtClean="0"/>
              <a:t>int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2744350" y="2852936"/>
            <a:ext cx="615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float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2626736" y="2240868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double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1618656" y="3528467"/>
            <a:ext cx="1048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long </a:t>
            </a:r>
            <a:r>
              <a:rPr lang="en-US" dirty="0" err="1" smtClean="0"/>
              <a:t>long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3131903" y="3528467"/>
            <a:ext cx="1955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unsigned long </a:t>
            </a:r>
            <a:r>
              <a:rPr lang="en-US" dirty="0" err="1" smtClean="0"/>
              <a:t>long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2398083" y="1628800"/>
            <a:ext cx="1298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long double</a:t>
            </a:r>
            <a:endParaRPr lang="ru-RU" dirty="0"/>
          </a:p>
        </p:txBody>
      </p:sp>
      <p:cxnSp>
        <p:nvCxnSpPr>
          <p:cNvPr id="35" name="Соединительная линия уступом 18"/>
          <p:cNvCxnSpPr>
            <a:stCxn id="4" idx="0"/>
            <a:endCxn id="10" idx="2"/>
          </p:cNvCxnSpPr>
          <p:nvPr/>
        </p:nvCxnSpPr>
        <p:spPr>
          <a:xfrm flipV="1">
            <a:off x="1059950" y="4979989"/>
            <a:ext cx="1083919" cy="64833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Соединительная линия уступом 18"/>
          <p:cNvCxnSpPr>
            <a:stCxn id="5" idx="0"/>
            <a:endCxn id="10" idx="2"/>
          </p:cNvCxnSpPr>
          <p:nvPr/>
        </p:nvCxnSpPr>
        <p:spPr>
          <a:xfrm flipH="1" flipV="1">
            <a:off x="2143869" y="4979989"/>
            <a:ext cx="122923" cy="64833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Соединительная линия уступом 18"/>
          <p:cNvCxnSpPr>
            <a:stCxn id="7" idx="0"/>
            <a:endCxn id="10" idx="2"/>
          </p:cNvCxnSpPr>
          <p:nvPr/>
        </p:nvCxnSpPr>
        <p:spPr>
          <a:xfrm flipH="1" flipV="1">
            <a:off x="2143869" y="4979989"/>
            <a:ext cx="2656833" cy="64833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Соединительная линия уступом 18"/>
          <p:cNvCxnSpPr>
            <a:stCxn id="10" idx="3"/>
            <a:endCxn id="11" idx="1"/>
          </p:cNvCxnSpPr>
          <p:nvPr/>
        </p:nvCxnSpPr>
        <p:spPr>
          <a:xfrm>
            <a:off x="2360979" y="4795323"/>
            <a:ext cx="10781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Соединительная линия уступом 18"/>
          <p:cNvCxnSpPr>
            <a:stCxn id="10" idx="0"/>
            <a:endCxn id="8" idx="2"/>
          </p:cNvCxnSpPr>
          <p:nvPr/>
        </p:nvCxnSpPr>
        <p:spPr>
          <a:xfrm flipH="1" flipV="1">
            <a:off x="2143868" y="4434426"/>
            <a:ext cx="1" cy="176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Соединительная линия уступом 18"/>
          <p:cNvCxnSpPr>
            <a:stCxn id="11" idx="0"/>
            <a:endCxn id="9" idx="2"/>
          </p:cNvCxnSpPr>
          <p:nvPr/>
        </p:nvCxnSpPr>
        <p:spPr>
          <a:xfrm flipH="1" flipV="1">
            <a:off x="4109895" y="4434426"/>
            <a:ext cx="1" cy="176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Соединительная линия уступом 18"/>
          <p:cNvCxnSpPr>
            <a:stCxn id="6" idx="0"/>
            <a:endCxn id="10" idx="2"/>
          </p:cNvCxnSpPr>
          <p:nvPr/>
        </p:nvCxnSpPr>
        <p:spPr>
          <a:xfrm flipH="1" flipV="1">
            <a:off x="2143869" y="4979989"/>
            <a:ext cx="1369841" cy="64833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Соединительная линия уступом 18"/>
          <p:cNvCxnSpPr>
            <a:stCxn id="8" idx="3"/>
            <a:endCxn id="9" idx="1"/>
          </p:cNvCxnSpPr>
          <p:nvPr/>
        </p:nvCxnSpPr>
        <p:spPr>
          <a:xfrm>
            <a:off x="2438981" y="4249760"/>
            <a:ext cx="9221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Соединительная линия уступом 18"/>
          <p:cNvCxnSpPr>
            <a:stCxn id="8" idx="0"/>
            <a:endCxn id="14" idx="2"/>
          </p:cNvCxnSpPr>
          <p:nvPr/>
        </p:nvCxnSpPr>
        <p:spPr>
          <a:xfrm flipH="1" flipV="1">
            <a:off x="2142999" y="3897799"/>
            <a:ext cx="869" cy="167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Соединительная линия уступом 18"/>
          <p:cNvCxnSpPr>
            <a:stCxn id="9" idx="0"/>
            <a:endCxn id="15" idx="2"/>
          </p:cNvCxnSpPr>
          <p:nvPr/>
        </p:nvCxnSpPr>
        <p:spPr>
          <a:xfrm flipV="1">
            <a:off x="4109895" y="3897799"/>
            <a:ext cx="1" cy="167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Соединительная линия уступом 18"/>
          <p:cNvCxnSpPr>
            <a:stCxn id="14" idx="0"/>
            <a:endCxn id="12" idx="2"/>
          </p:cNvCxnSpPr>
          <p:nvPr/>
        </p:nvCxnSpPr>
        <p:spPr>
          <a:xfrm flipV="1">
            <a:off x="2142999" y="3222268"/>
            <a:ext cx="909032" cy="306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Соединительная линия уступом 18"/>
          <p:cNvCxnSpPr>
            <a:stCxn id="15" idx="0"/>
            <a:endCxn id="12" idx="2"/>
          </p:cNvCxnSpPr>
          <p:nvPr/>
        </p:nvCxnSpPr>
        <p:spPr>
          <a:xfrm flipH="1" flipV="1">
            <a:off x="3052031" y="3222268"/>
            <a:ext cx="1057865" cy="306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Соединительная линия уступом 18"/>
          <p:cNvCxnSpPr>
            <a:stCxn id="14" idx="3"/>
            <a:endCxn id="15" idx="1"/>
          </p:cNvCxnSpPr>
          <p:nvPr/>
        </p:nvCxnSpPr>
        <p:spPr>
          <a:xfrm>
            <a:off x="2667341" y="3713133"/>
            <a:ext cx="4645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Соединительная линия уступом 18"/>
          <p:cNvCxnSpPr>
            <a:stCxn id="13" idx="0"/>
            <a:endCxn id="17" idx="2"/>
          </p:cNvCxnSpPr>
          <p:nvPr/>
        </p:nvCxnSpPr>
        <p:spPr>
          <a:xfrm flipV="1">
            <a:off x="3046884" y="1998132"/>
            <a:ext cx="576" cy="242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Соединительная линия уступом 18"/>
          <p:cNvCxnSpPr>
            <a:stCxn id="12" idx="0"/>
            <a:endCxn id="13" idx="2"/>
          </p:cNvCxnSpPr>
          <p:nvPr/>
        </p:nvCxnSpPr>
        <p:spPr>
          <a:xfrm flipH="1" flipV="1">
            <a:off x="3046884" y="2610200"/>
            <a:ext cx="5147" cy="242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Соединительная линия уступом 96"/>
          <p:cNvCxnSpPr>
            <a:stCxn id="11" idx="0"/>
          </p:cNvCxnSpPr>
          <p:nvPr/>
        </p:nvCxnSpPr>
        <p:spPr>
          <a:xfrm flipH="1" flipV="1">
            <a:off x="2142999" y="4434426"/>
            <a:ext cx="1966897" cy="17623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Соединительная линия уступом 96"/>
          <p:cNvCxnSpPr>
            <a:stCxn id="9" idx="0"/>
            <a:endCxn id="14" idx="2"/>
          </p:cNvCxnSpPr>
          <p:nvPr/>
        </p:nvCxnSpPr>
        <p:spPr>
          <a:xfrm flipH="1" flipV="1">
            <a:off x="2142999" y="3897799"/>
            <a:ext cx="1966896" cy="16729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Соединительная линия уступом 18"/>
          <p:cNvCxnSpPr>
            <a:stCxn id="4" idx="0"/>
          </p:cNvCxnSpPr>
          <p:nvPr/>
        </p:nvCxnSpPr>
        <p:spPr>
          <a:xfrm flipV="1">
            <a:off x="1059950" y="4979989"/>
            <a:ext cx="3049945" cy="648339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Соединительная линия уступом 18"/>
          <p:cNvCxnSpPr>
            <a:stCxn id="5" idx="0"/>
            <a:endCxn id="11" idx="2"/>
          </p:cNvCxnSpPr>
          <p:nvPr/>
        </p:nvCxnSpPr>
        <p:spPr>
          <a:xfrm flipV="1">
            <a:off x="2266792" y="4979989"/>
            <a:ext cx="1843104" cy="648339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Соединительная линия уступом 18"/>
          <p:cNvCxnSpPr>
            <a:stCxn id="7" idx="0"/>
            <a:endCxn id="11" idx="2"/>
          </p:cNvCxnSpPr>
          <p:nvPr/>
        </p:nvCxnSpPr>
        <p:spPr>
          <a:xfrm flipH="1" flipV="1">
            <a:off x="4109896" y="4979989"/>
            <a:ext cx="690806" cy="648339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Соединительная линия уступом 18"/>
          <p:cNvCxnSpPr>
            <a:stCxn id="6" idx="0"/>
            <a:endCxn id="11" idx="2"/>
          </p:cNvCxnSpPr>
          <p:nvPr/>
        </p:nvCxnSpPr>
        <p:spPr>
          <a:xfrm flipV="1">
            <a:off x="3513710" y="4979989"/>
            <a:ext cx="596186" cy="648339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Группа 19"/>
          <p:cNvGrpSpPr/>
          <p:nvPr/>
        </p:nvGrpSpPr>
        <p:grpSpPr>
          <a:xfrm>
            <a:off x="309531" y="3570850"/>
            <a:ext cx="584775" cy="2697598"/>
            <a:chOff x="76435" y="3062408"/>
            <a:chExt cx="584775" cy="3032096"/>
          </a:xfrm>
        </p:grpSpPr>
        <p:sp>
          <p:nvSpPr>
            <p:cNvPr id="16" name="TextBox 15"/>
            <p:cNvSpPr txBox="1"/>
            <p:nvPr/>
          </p:nvSpPr>
          <p:spPr>
            <a:xfrm rot="16200000">
              <a:off x="-1147225" y="4286068"/>
              <a:ext cx="303209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ru-RU" sz="1600" dirty="0"/>
                <a:t>ранг </a:t>
              </a:r>
              <a:r>
                <a:rPr lang="ru-RU" sz="1600" dirty="0" smtClean="0"/>
                <a:t>целого типа</a:t>
              </a:r>
              <a:endParaRPr lang="ru-RU" sz="1600" dirty="0" smtClean="0"/>
            </a:p>
            <a:p>
              <a:pPr algn="ctr"/>
              <a:r>
                <a:rPr lang="ru-RU" sz="1600" dirty="0" smtClean="0"/>
                <a:t>меньше		больше</a:t>
              </a:r>
              <a:endParaRPr lang="ru-RU" sz="1600" dirty="0"/>
            </a:p>
          </p:txBody>
        </p:sp>
        <p:cxnSp>
          <p:nvCxnSpPr>
            <p:cNvPr id="19" name="Прямая со стрелкой 18"/>
            <p:cNvCxnSpPr>
              <a:endCxn id="16" idx="3"/>
            </p:cNvCxnSpPr>
            <p:nvPr/>
          </p:nvCxnSpPr>
          <p:spPr>
            <a:xfrm flipV="1">
              <a:off x="363692" y="3062408"/>
              <a:ext cx="5131" cy="25049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90587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Общий тип, целочисленное повышение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pPr marL="57150" indent="0">
              <a:buNone/>
            </a:pPr>
            <a:endParaRPr lang="ru-RU" sz="1800" dirty="0"/>
          </a:p>
        </p:txBody>
      </p:sp>
      <p:sp>
        <p:nvSpPr>
          <p:cNvPr id="95" name="Объект 9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ru-RU" sz="2000" dirty="0" smtClean="0"/>
              <a:t>Общий тип типов </a:t>
            </a:r>
            <a:r>
              <a:rPr lang="en-US" sz="2000" dirty="0" smtClean="0"/>
              <a:t>T1 </a:t>
            </a:r>
            <a:r>
              <a:rPr lang="ru-RU" sz="2000" dirty="0" smtClean="0"/>
              <a:t>и </a:t>
            </a:r>
            <a:r>
              <a:rPr lang="en-US" sz="2000" dirty="0" smtClean="0"/>
              <a:t>T2</a:t>
            </a:r>
            <a:r>
              <a:rPr lang="ru-RU" sz="2000" dirty="0" smtClean="0"/>
              <a:t> – это тип </a:t>
            </a:r>
            <a:r>
              <a:rPr lang="en-US" sz="2000" dirty="0" smtClean="0"/>
              <a:t>T </a:t>
            </a:r>
            <a:r>
              <a:rPr lang="ru-RU" sz="2000" dirty="0" smtClean="0"/>
              <a:t>такой, что</a:t>
            </a:r>
            <a:endParaRPr lang="en-US" sz="2000" dirty="0" smtClean="0"/>
          </a:p>
          <a:p>
            <a:pPr lvl="1"/>
            <a:r>
              <a:rPr lang="ru-RU" sz="1600" dirty="0" smtClean="0"/>
              <a:t>Есть путь из Т1 в Т </a:t>
            </a:r>
          </a:p>
          <a:p>
            <a:pPr lvl="1"/>
            <a:r>
              <a:rPr lang="ru-RU" sz="1600" dirty="0" smtClean="0"/>
              <a:t>Есть путь из Т2 в Т</a:t>
            </a:r>
          </a:p>
          <a:p>
            <a:pPr lvl="1"/>
            <a:r>
              <a:rPr lang="ru-RU" sz="1600" dirty="0" smtClean="0"/>
              <a:t>Т – наименьший из возможных (если есть путь из Т1 в ТТ и из Т2 в ТТ, то есть путь из Т в ТТ для любого ТТ)</a:t>
            </a:r>
          </a:p>
          <a:p>
            <a:endParaRPr lang="en-US" sz="2000" dirty="0" smtClean="0"/>
          </a:p>
          <a:p>
            <a:pPr lvl="1"/>
            <a:r>
              <a:rPr lang="ru-RU" sz="1600" dirty="0" smtClean="0"/>
              <a:t>Если </a:t>
            </a:r>
            <a:r>
              <a:rPr lang="ru-RU" sz="1600" dirty="0"/>
              <a:t>множество значений нижнего типа </a:t>
            </a:r>
            <a:r>
              <a:rPr lang="ru-RU" sz="1600" dirty="0">
                <a:sym typeface="Symbol" panose="05050102010706020507" pitchFamily="18" charset="2"/>
              </a:rPr>
              <a:t> множество значений верхнего </a:t>
            </a:r>
            <a:r>
              <a:rPr lang="ru-RU" sz="1600" dirty="0" smtClean="0">
                <a:sym typeface="Symbol" panose="05050102010706020507" pitchFamily="18" charset="2"/>
              </a:rPr>
              <a:t>типа, то выбирается п</a:t>
            </a:r>
            <a:r>
              <a:rPr lang="ru-RU" sz="1600" dirty="0" smtClean="0"/>
              <a:t>унктирная стрелка</a:t>
            </a:r>
            <a:r>
              <a:rPr lang="ru-RU" sz="1600" dirty="0" smtClean="0">
                <a:sym typeface="Symbol" panose="05050102010706020507" pitchFamily="18" charset="2"/>
              </a:rPr>
              <a:t>; </a:t>
            </a:r>
            <a:r>
              <a:rPr lang="ru-RU" sz="1600" dirty="0" smtClean="0">
                <a:sym typeface="Symbol" panose="05050102010706020507" pitchFamily="18" charset="2"/>
              </a:rPr>
              <a:t>иначе выбирается сплошная </a:t>
            </a:r>
            <a:r>
              <a:rPr lang="ru-RU" sz="1600" dirty="0" smtClean="0">
                <a:sym typeface="Symbol" panose="05050102010706020507" pitchFamily="18" charset="2"/>
              </a:rPr>
              <a:t>стрелка</a:t>
            </a:r>
          </a:p>
          <a:p>
            <a:endParaRPr lang="ru-RU" sz="2000" dirty="0"/>
          </a:p>
          <a:p>
            <a:r>
              <a:rPr lang="ru-RU" sz="2000" dirty="0" smtClean="0"/>
              <a:t>Целочисленное повышение – это автоматическое преобразование битового поля, </a:t>
            </a:r>
            <a:r>
              <a:rPr lang="en-US" sz="2000" dirty="0" smtClean="0"/>
              <a:t>char, unsigned char, short, unsigned short </a:t>
            </a:r>
            <a:r>
              <a:rPr lang="ru-RU" sz="2000" dirty="0" smtClean="0"/>
              <a:t>к </a:t>
            </a: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ru-RU" sz="2000" dirty="0" smtClean="0"/>
              <a:t>или </a:t>
            </a:r>
            <a:r>
              <a:rPr lang="en-US" sz="2000" dirty="0" smtClean="0"/>
              <a:t>unsigned </a:t>
            </a:r>
            <a:r>
              <a:rPr lang="en-US" sz="2000" dirty="0" err="1" smtClean="0"/>
              <a:t>int</a:t>
            </a:r>
            <a:endParaRPr lang="ru-RU" sz="20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62432" y="5628328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char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515625" y="5628328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unsigned char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3176117" y="5628328"/>
            <a:ext cx="675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short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4009460" y="5628328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unsigned short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1848755" y="4065094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long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3361132" y="4065094"/>
            <a:ext cx="1497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unsigned long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1926758" y="4610657"/>
            <a:ext cx="434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int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3439135" y="4610657"/>
            <a:ext cx="1341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unsigned </a:t>
            </a:r>
            <a:r>
              <a:rPr lang="en-US" dirty="0" err="1" smtClean="0"/>
              <a:t>int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2744350" y="2852936"/>
            <a:ext cx="615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float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2626736" y="2240868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double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1618656" y="3528467"/>
            <a:ext cx="1048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long </a:t>
            </a:r>
            <a:r>
              <a:rPr lang="en-US" dirty="0" err="1" smtClean="0"/>
              <a:t>long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3131903" y="3528467"/>
            <a:ext cx="1955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unsigned long </a:t>
            </a:r>
            <a:r>
              <a:rPr lang="en-US" dirty="0" err="1" smtClean="0"/>
              <a:t>long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2398083" y="1628800"/>
            <a:ext cx="1298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long double</a:t>
            </a:r>
            <a:endParaRPr lang="ru-RU" dirty="0"/>
          </a:p>
        </p:txBody>
      </p:sp>
      <p:cxnSp>
        <p:nvCxnSpPr>
          <p:cNvPr id="35" name="Соединительная линия уступом 18"/>
          <p:cNvCxnSpPr>
            <a:stCxn id="4" idx="0"/>
            <a:endCxn id="10" idx="2"/>
          </p:cNvCxnSpPr>
          <p:nvPr/>
        </p:nvCxnSpPr>
        <p:spPr>
          <a:xfrm flipV="1">
            <a:off x="1059950" y="4979989"/>
            <a:ext cx="1083919" cy="64833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Соединительная линия уступом 18"/>
          <p:cNvCxnSpPr>
            <a:stCxn id="5" idx="0"/>
            <a:endCxn id="10" idx="2"/>
          </p:cNvCxnSpPr>
          <p:nvPr/>
        </p:nvCxnSpPr>
        <p:spPr>
          <a:xfrm flipH="1" flipV="1">
            <a:off x="2143869" y="4979989"/>
            <a:ext cx="122923" cy="64833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Соединительная линия уступом 18"/>
          <p:cNvCxnSpPr>
            <a:stCxn id="7" idx="0"/>
            <a:endCxn id="10" idx="2"/>
          </p:cNvCxnSpPr>
          <p:nvPr/>
        </p:nvCxnSpPr>
        <p:spPr>
          <a:xfrm flipH="1" flipV="1">
            <a:off x="2143869" y="4979989"/>
            <a:ext cx="2656833" cy="64833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Соединительная линия уступом 18"/>
          <p:cNvCxnSpPr>
            <a:stCxn id="10" idx="3"/>
            <a:endCxn id="11" idx="1"/>
          </p:cNvCxnSpPr>
          <p:nvPr/>
        </p:nvCxnSpPr>
        <p:spPr>
          <a:xfrm>
            <a:off x="2360979" y="4795323"/>
            <a:ext cx="10781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Соединительная линия уступом 18"/>
          <p:cNvCxnSpPr>
            <a:stCxn id="10" idx="0"/>
            <a:endCxn id="8" idx="2"/>
          </p:cNvCxnSpPr>
          <p:nvPr/>
        </p:nvCxnSpPr>
        <p:spPr>
          <a:xfrm flipH="1" flipV="1">
            <a:off x="2143868" y="4434426"/>
            <a:ext cx="1" cy="176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Соединительная линия уступом 18"/>
          <p:cNvCxnSpPr>
            <a:stCxn id="11" idx="0"/>
            <a:endCxn id="9" idx="2"/>
          </p:cNvCxnSpPr>
          <p:nvPr/>
        </p:nvCxnSpPr>
        <p:spPr>
          <a:xfrm flipH="1" flipV="1">
            <a:off x="4109895" y="4434426"/>
            <a:ext cx="1" cy="176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Соединительная линия уступом 18"/>
          <p:cNvCxnSpPr>
            <a:stCxn id="6" idx="0"/>
            <a:endCxn id="10" idx="2"/>
          </p:cNvCxnSpPr>
          <p:nvPr/>
        </p:nvCxnSpPr>
        <p:spPr>
          <a:xfrm flipH="1" flipV="1">
            <a:off x="2143869" y="4979989"/>
            <a:ext cx="1369841" cy="64833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Соединительная линия уступом 18"/>
          <p:cNvCxnSpPr>
            <a:stCxn id="8" idx="3"/>
            <a:endCxn id="9" idx="1"/>
          </p:cNvCxnSpPr>
          <p:nvPr/>
        </p:nvCxnSpPr>
        <p:spPr>
          <a:xfrm>
            <a:off x="2438981" y="4249760"/>
            <a:ext cx="9221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Соединительная линия уступом 18"/>
          <p:cNvCxnSpPr>
            <a:stCxn id="8" idx="0"/>
            <a:endCxn id="14" idx="2"/>
          </p:cNvCxnSpPr>
          <p:nvPr/>
        </p:nvCxnSpPr>
        <p:spPr>
          <a:xfrm flipH="1" flipV="1">
            <a:off x="2142999" y="3897799"/>
            <a:ext cx="869" cy="167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Соединительная линия уступом 18"/>
          <p:cNvCxnSpPr>
            <a:stCxn id="9" idx="0"/>
            <a:endCxn id="15" idx="2"/>
          </p:cNvCxnSpPr>
          <p:nvPr/>
        </p:nvCxnSpPr>
        <p:spPr>
          <a:xfrm flipV="1">
            <a:off x="4109895" y="3897799"/>
            <a:ext cx="1" cy="167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Соединительная линия уступом 18"/>
          <p:cNvCxnSpPr>
            <a:stCxn id="14" idx="0"/>
            <a:endCxn id="12" idx="2"/>
          </p:cNvCxnSpPr>
          <p:nvPr/>
        </p:nvCxnSpPr>
        <p:spPr>
          <a:xfrm flipV="1">
            <a:off x="2142999" y="3222268"/>
            <a:ext cx="909032" cy="306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Соединительная линия уступом 18"/>
          <p:cNvCxnSpPr>
            <a:stCxn id="15" idx="0"/>
            <a:endCxn id="12" idx="2"/>
          </p:cNvCxnSpPr>
          <p:nvPr/>
        </p:nvCxnSpPr>
        <p:spPr>
          <a:xfrm flipH="1" flipV="1">
            <a:off x="3052031" y="3222268"/>
            <a:ext cx="1057865" cy="306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Соединительная линия уступом 18"/>
          <p:cNvCxnSpPr>
            <a:stCxn id="14" idx="3"/>
            <a:endCxn id="15" idx="1"/>
          </p:cNvCxnSpPr>
          <p:nvPr/>
        </p:nvCxnSpPr>
        <p:spPr>
          <a:xfrm>
            <a:off x="2667341" y="3713133"/>
            <a:ext cx="4645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Соединительная линия уступом 18"/>
          <p:cNvCxnSpPr>
            <a:stCxn id="13" idx="0"/>
            <a:endCxn id="17" idx="2"/>
          </p:cNvCxnSpPr>
          <p:nvPr/>
        </p:nvCxnSpPr>
        <p:spPr>
          <a:xfrm flipV="1">
            <a:off x="3046884" y="1998132"/>
            <a:ext cx="576" cy="242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Соединительная линия уступом 18"/>
          <p:cNvCxnSpPr>
            <a:stCxn id="12" idx="0"/>
            <a:endCxn id="13" idx="2"/>
          </p:cNvCxnSpPr>
          <p:nvPr/>
        </p:nvCxnSpPr>
        <p:spPr>
          <a:xfrm flipH="1" flipV="1">
            <a:off x="3046884" y="2610200"/>
            <a:ext cx="5147" cy="242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Соединительная линия уступом 96"/>
          <p:cNvCxnSpPr>
            <a:stCxn id="11" idx="0"/>
          </p:cNvCxnSpPr>
          <p:nvPr/>
        </p:nvCxnSpPr>
        <p:spPr>
          <a:xfrm flipH="1" flipV="1">
            <a:off x="2142999" y="4434426"/>
            <a:ext cx="1966897" cy="17623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Соединительная линия уступом 96"/>
          <p:cNvCxnSpPr>
            <a:stCxn id="9" idx="0"/>
            <a:endCxn id="14" idx="2"/>
          </p:cNvCxnSpPr>
          <p:nvPr/>
        </p:nvCxnSpPr>
        <p:spPr>
          <a:xfrm flipH="1" flipV="1">
            <a:off x="2142999" y="3897799"/>
            <a:ext cx="1966896" cy="16729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Соединительная линия уступом 18"/>
          <p:cNvCxnSpPr>
            <a:stCxn id="4" idx="0"/>
          </p:cNvCxnSpPr>
          <p:nvPr/>
        </p:nvCxnSpPr>
        <p:spPr>
          <a:xfrm flipV="1">
            <a:off x="1059950" y="4979989"/>
            <a:ext cx="3049945" cy="648339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Соединительная линия уступом 18"/>
          <p:cNvCxnSpPr>
            <a:stCxn id="5" idx="0"/>
            <a:endCxn id="11" idx="2"/>
          </p:cNvCxnSpPr>
          <p:nvPr/>
        </p:nvCxnSpPr>
        <p:spPr>
          <a:xfrm flipV="1">
            <a:off x="2266792" y="4979989"/>
            <a:ext cx="1843104" cy="648339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Соединительная линия уступом 18"/>
          <p:cNvCxnSpPr>
            <a:stCxn id="7" idx="0"/>
            <a:endCxn id="11" idx="2"/>
          </p:cNvCxnSpPr>
          <p:nvPr/>
        </p:nvCxnSpPr>
        <p:spPr>
          <a:xfrm flipH="1" flipV="1">
            <a:off x="4109896" y="4979989"/>
            <a:ext cx="690806" cy="648339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Соединительная линия уступом 18"/>
          <p:cNvCxnSpPr>
            <a:stCxn id="6" idx="0"/>
            <a:endCxn id="11" idx="2"/>
          </p:cNvCxnSpPr>
          <p:nvPr/>
        </p:nvCxnSpPr>
        <p:spPr>
          <a:xfrm flipV="1">
            <a:off x="3513710" y="4979989"/>
            <a:ext cx="596186" cy="648339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Группа 19"/>
          <p:cNvGrpSpPr/>
          <p:nvPr/>
        </p:nvGrpSpPr>
        <p:grpSpPr>
          <a:xfrm>
            <a:off x="309531" y="3570850"/>
            <a:ext cx="584775" cy="2697598"/>
            <a:chOff x="76435" y="3062408"/>
            <a:chExt cx="584775" cy="3032096"/>
          </a:xfrm>
        </p:grpSpPr>
        <p:sp>
          <p:nvSpPr>
            <p:cNvPr id="16" name="TextBox 15"/>
            <p:cNvSpPr txBox="1"/>
            <p:nvPr/>
          </p:nvSpPr>
          <p:spPr>
            <a:xfrm rot="16200000">
              <a:off x="-1147225" y="4286068"/>
              <a:ext cx="303209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ru-RU" sz="1600" dirty="0"/>
                <a:t>ранг </a:t>
              </a:r>
              <a:r>
                <a:rPr lang="ru-RU" sz="1600" dirty="0" smtClean="0"/>
                <a:t>целого типа</a:t>
              </a:r>
              <a:endParaRPr lang="ru-RU" sz="1600" dirty="0" smtClean="0"/>
            </a:p>
            <a:p>
              <a:pPr algn="ctr"/>
              <a:r>
                <a:rPr lang="ru-RU" sz="1600" dirty="0" smtClean="0"/>
                <a:t>меньше		больше</a:t>
              </a:r>
              <a:endParaRPr lang="ru-RU" sz="1600" dirty="0"/>
            </a:p>
          </p:txBody>
        </p:sp>
        <p:cxnSp>
          <p:nvCxnSpPr>
            <p:cNvPr id="19" name="Прямая со стрелкой 18"/>
            <p:cNvCxnSpPr>
              <a:endCxn id="16" idx="3"/>
            </p:cNvCxnSpPr>
            <p:nvPr/>
          </p:nvCxnSpPr>
          <p:spPr>
            <a:xfrm flipV="1">
              <a:off x="363692" y="3062408"/>
              <a:ext cx="5131" cy="25049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79236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Объект 9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sz="2400" dirty="0" smtClean="0">
                <a:solidFill>
                  <a:schemeClr val="bg1"/>
                </a:solidFill>
              </a:rPr>
              <a:t>Пусть 1, 2, 4, 8, 8 – размер </a:t>
            </a:r>
            <a:r>
              <a:rPr lang="ru-RU" sz="2400" dirty="0">
                <a:solidFill>
                  <a:schemeClr val="bg1"/>
                </a:solidFill>
              </a:rPr>
              <a:t>в </a:t>
            </a:r>
            <a:r>
              <a:rPr lang="ru-RU" sz="2400" dirty="0" smtClean="0">
                <a:solidFill>
                  <a:schemeClr val="bg1"/>
                </a:solidFill>
              </a:rPr>
              <a:t>байтах </a:t>
            </a:r>
            <a:r>
              <a:rPr lang="en-US" sz="2400" dirty="0" smtClean="0">
                <a:solidFill>
                  <a:schemeClr val="bg1"/>
                </a:solidFill>
              </a:rPr>
              <a:t>char</a:t>
            </a:r>
            <a:r>
              <a:rPr lang="ru-RU" sz="2400" dirty="0" smtClean="0">
                <a:solidFill>
                  <a:schemeClr val="bg1"/>
                </a:solidFill>
              </a:rPr>
              <a:t>, </a:t>
            </a:r>
            <a:r>
              <a:rPr lang="en-US" sz="2400" dirty="0" smtClean="0">
                <a:solidFill>
                  <a:schemeClr val="bg1"/>
                </a:solidFill>
              </a:rPr>
              <a:t>short, </a:t>
            </a:r>
            <a:r>
              <a:rPr lang="en-US" sz="2400" dirty="0" err="1" smtClean="0">
                <a:solidFill>
                  <a:schemeClr val="bg1"/>
                </a:solidFill>
              </a:rPr>
              <a:t>int</a:t>
            </a:r>
            <a:r>
              <a:rPr lang="en-US" sz="2400" dirty="0" smtClean="0">
                <a:solidFill>
                  <a:schemeClr val="bg1"/>
                </a:solidFill>
              </a:rPr>
              <a:t>, long, long </a:t>
            </a:r>
            <a:r>
              <a:rPr lang="en-US" sz="2400" dirty="0" err="1" smtClean="0">
                <a:solidFill>
                  <a:schemeClr val="bg1"/>
                </a:solidFill>
              </a:rPr>
              <a:t>long</a:t>
            </a:r>
            <a:endParaRPr lang="en-US" sz="2400" dirty="0" smtClean="0">
              <a:solidFill>
                <a:schemeClr val="bg1"/>
              </a:solidFill>
            </a:endParaRPr>
          </a:p>
          <a:p>
            <a:pPr lvl="1"/>
            <a:r>
              <a:rPr lang="ru-RU" sz="1800" dirty="0" smtClean="0">
                <a:solidFill>
                  <a:schemeClr val="bg1"/>
                </a:solidFill>
              </a:rPr>
              <a:t>Случай </a:t>
            </a:r>
            <a:r>
              <a:rPr lang="en-US" sz="1800" dirty="0" smtClean="0">
                <a:solidFill>
                  <a:schemeClr val="bg1"/>
                </a:solidFill>
              </a:rPr>
              <a:t>Unix/Linux</a:t>
            </a:r>
          </a:p>
          <a:p>
            <a:endParaRPr lang="en-US" sz="2400" dirty="0" smtClean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Примеры определения общего типа</a:t>
            </a:r>
            <a:endParaRPr lang="ru-RU" dirty="0"/>
          </a:p>
        </p:txBody>
      </p:sp>
      <p:graphicFrame>
        <p:nvGraphicFramePr>
          <p:cNvPr id="18" name="Content Placeholder 17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921830099"/>
              </p:ext>
            </p:extLst>
          </p:nvPr>
        </p:nvGraphicFramePr>
        <p:xfrm>
          <a:off x="6197601" y="2996952"/>
          <a:ext cx="5384799" cy="31292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4933"/>
                <a:gridCol w="1794933"/>
                <a:gridCol w="1794933"/>
              </a:tblGrid>
              <a:tr h="52153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T1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T2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общий 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T1 </a:t>
                      </a:r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и 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T2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52153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char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unsigned char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int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521535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int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unsigned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bg1"/>
                          </a:solidFill>
                        </a:rPr>
                        <a:t>int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unsigned </a:t>
                      </a:r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int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52153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long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unsinged </a:t>
                      </a:r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int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long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52153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float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int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float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52153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float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double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double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2019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Объект 94"/>
          <p:cNvSpPr>
            <a:spLocks noGrp="1"/>
          </p:cNvSpPr>
          <p:nvPr>
            <p:ph sz="half" idx="2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ru-RU" sz="2400" dirty="0" smtClean="0">
                <a:solidFill>
                  <a:schemeClr val="bg1"/>
                </a:solidFill>
              </a:rPr>
              <a:t>Пусть 1, 2, 4, 8, 8 – размер </a:t>
            </a:r>
            <a:r>
              <a:rPr lang="ru-RU" sz="2400" dirty="0">
                <a:solidFill>
                  <a:schemeClr val="bg1"/>
                </a:solidFill>
              </a:rPr>
              <a:t>в </a:t>
            </a:r>
            <a:r>
              <a:rPr lang="ru-RU" sz="2400" dirty="0" smtClean="0">
                <a:solidFill>
                  <a:schemeClr val="bg1"/>
                </a:solidFill>
              </a:rPr>
              <a:t>байтах </a:t>
            </a:r>
            <a:r>
              <a:rPr lang="en-US" sz="2400" dirty="0" smtClean="0">
                <a:solidFill>
                  <a:schemeClr val="bg1"/>
                </a:solidFill>
              </a:rPr>
              <a:t>char</a:t>
            </a:r>
            <a:r>
              <a:rPr lang="ru-RU" sz="2400" dirty="0" smtClean="0">
                <a:solidFill>
                  <a:schemeClr val="bg1"/>
                </a:solidFill>
              </a:rPr>
              <a:t>, </a:t>
            </a:r>
            <a:r>
              <a:rPr lang="en-US" sz="2400" dirty="0" smtClean="0">
                <a:solidFill>
                  <a:schemeClr val="bg1"/>
                </a:solidFill>
              </a:rPr>
              <a:t>short, </a:t>
            </a:r>
            <a:r>
              <a:rPr lang="en-US" sz="2400" dirty="0" err="1" smtClean="0">
                <a:solidFill>
                  <a:schemeClr val="bg1"/>
                </a:solidFill>
              </a:rPr>
              <a:t>int</a:t>
            </a:r>
            <a:r>
              <a:rPr lang="en-US" sz="2400" dirty="0" smtClean="0">
                <a:solidFill>
                  <a:schemeClr val="bg1"/>
                </a:solidFill>
              </a:rPr>
              <a:t>, long, long </a:t>
            </a:r>
            <a:r>
              <a:rPr lang="en-US" sz="2400" dirty="0" err="1" smtClean="0">
                <a:solidFill>
                  <a:schemeClr val="bg1"/>
                </a:solidFill>
              </a:rPr>
              <a:t>long</a:t>
            </a:r>
            <a:endParaRPr lang="en-US" sz="2400" dirty="0" smtClean="0">
              <a:solidFill>
                <a:schemeClr val="bg1"/>
              </a:solidFill>
            </a:endParaRPr>
          </a:p>
          <a:p>
            <a:pPr lvl="1"/>
            <a:r>
              <a:rPr lang="ru-RU" sz="1800" dirty="0" smtClean="0">
                <a:solidFill>
                  <a:schemeClr val="bg1"/>
                </a:solidFill>
              </a:rPr>
              <a:t>Случай </a:t>
            </a:r>
            <a:r>
              <a:rPr lang="en-US" sz="1800" dirty="0" smtClean="0">
                <a:solidFill>
                  <a:schemeClr val="bg1"/>
                </a:solidFill>
              </a:rPr>
              <a:t>Unix/Linux</a:t>
            </a:r>
          </a:p>
          <a:p>
            <a:endParaRPr lang="en-US" sz="2400" dirty="0" smtClean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Примеры определения общего типа</a:t>
            </a:r>
            <a:endParaRPr lang="ru-RU" dirty="0"/>
          </a:p>
        </p:txBody>
      </p:sp>
      <p:graphicFrame>
        <p:nvGraphicFramePr>
          <p:cNvPr id="18" name="Content Placeholder 17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282728849"/>
              </p:ext>
            </p:extLst>
          </p:nvPr>
        </p:nvGraphicFramePr>
        <p:xfrm>
          <a:off x="6197601" y="2996952"/>
          <a:ext cx="5384799" cy="31292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4933"/>
                <a:gridCol w="1794933"/>
                <a:gridCol w="1794933"/>
              </a:tblGrid>
              <a:tr h="52153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T1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T2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общий 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T1 </a:t>
                      </a:r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и 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T2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52153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char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unsigned char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int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521535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int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unsigned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bg1"/>
                          </a:solidFill>
                        </a:rPr>
                        <a:t>int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unsigned </a:t>
                      </a:r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int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52153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long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unsinged </a:t>
                      </a:r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int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long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52153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float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int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float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52153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float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double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double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762432" y="5628328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char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515625" y="5628328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unsigned char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3176117" y="5628328"/>
            <a:ext cx="675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short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4009460" y="5628328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unsigned short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1848755" y="4065094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long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3361132" y="4065094"/>
            <a:ext cx="1497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unsigned long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1926758" y="4610657"/>
            <a:ext cx="434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int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3439135" y="4610657"/>
            <a:ext cx="1341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unsigned </a:t>
            </a:r>
            <a:r>
              <a:rPr lang="en-US" dirty="0" err="1" smtClean="0"/>
              <a:t>int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2744350" y="2852936"/>
            <a:ext cx="615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float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2626736" y="2240868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double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1618656" y="3528467"/>
            <a:ext cx="1048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long </a:t>
            </a:r>
            <a:r>
              <a:rPr lang="en-US" dirty="0" err="1" smtClean="0"/>
              <a:t>long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3131903" y="3528467"/>
            <a:ext cx="1955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unsigned long </a:t>
            </a:r>
            <a:r>
              <a:rPr lang="en-US" dirty="0" err="1" smtClean="0"/>
              <a:t>long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2398083" y="1628800"/>
            <a:ext cx="1298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long double</a:t>
            </a:r>
            <a:endParaRPr lang="ru-RU" dirty="0"/>
          </a:p>
        </p:txBody>
      </p:sp>
      <p:cxnSp>
        <p:nvCxnSpPr>
          <p:cNvPr id="35" name="Соединительная линия уступом 18"/>
          <p:cNvCxnSpPr>
            <a:stCxn id="4" idx="0"/>
            <a:endCxn id="10" idx="2"/>
          </p:cNvCxnSpPr>
          <p:nvPr/>
        </p:nvCxnSpPr>
        <p:spPr>
          <a:xfrm flipV="1">
            <a:off x="1059950" y="4979989"/>
            <a:ext cx="1083919" cy="64833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Соединительная линия уступом 18"/>
          <p:cNvCxnSpPr>
            <a:stCxn id="5" idx="0"/>
            <a:endCxn id="10" idx="2"/>
          </p:cNvCxnSpPr>
          <p:nvPr/>
        </p:nvCxnSpPr>
        <p:spPr>
          <a:xfrm flipH="1" flipV="1">
            <a:off x="2143869" y="4979989"/>
            <a:ext cx="122923" cy="64833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Соединительная линия уступом 18"/>
          <p:cNvCxnSpPr>
            <a:stCxn id="7" idx="0"/>
            <a:endCxn id="10" idx="2"/>
          </p:cNvCxnSpPr>
          <p:nvPr/>
        </p:nvCxnSpPr>
        <p:spPr>
          <a:xfrm flipH="1" flipV="1">
            <a:off x="2143869" y="4979989"/>
            <a:ext cx="2656833" cy="64833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Соединительная линия уступом 18"/>
          <p:cNvCxnSpPr>
            <a:stCxn id="10" idx="3"/>
            <a:endCxn id="11" idx="1"/>
          </p:cNvCxnSpPr>
          <p:nvPr/>
        </p:nvCxnSpPr>
        <p:spPr>
          <a:xfrm>
            <a:off x="2360979" y="4795323"/>
            <a:ext cx="10781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Соединительная линия уступом 18"/>
          <p:cNvCxnSpPr>
            <a:stCxn id="10" idx="0"/>
            <a:endCxn id="8" idx="2"/>
          </p:cNvCxnSpPr>
          <p:nvPr/>
        </p:nvCxnSpPr>
        <p:spPr>
          <a:xfrm flipH="1" flipV="1">
            <a:off x="2143868" y="4434426"/>
            <a:ext cx="1" cy="176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Соединительная линия уступом 18"/>
          <p:cNvCxnSpPr>
            <a:stCxn id="11" idx="0"/>
            <a:endCxn id="9" idx="2"/>
          </p:cNvCxnSpPr>
          <p:nvPr/>
        </p:nvCxnSpPr>
        <p:spPr>
          <a:xfrm flipH="1" flipV="1">
            <a:off x="4109895" y="4434426"/>
            <a:ext cx="1" cy="176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Соединительная линия уступом 18"/>
          <p:cNvCxnSpPr>
            <a:stCxn id="6" idx="0"/>
            <a:endCxn id="10" idx="2"/>
          </p:cNvCxnSpPr>
          <p:nvPr/>
        </p:nvCxnSpPr>
        <p:spPr>
          <a:xfrm flipH="1" flipV="1">
            <a:off x="2143869" y="4979989"/>
            <a:ext cx="1369841" cy="64833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Соединительная линия уступом 18"/>
          <p:cNvCxnSpPr>
            <a:stCxn id="8" idx="3"/>
            <a:endCxn id="9" idx="1"/>
          </p:cNvCxnSpPr>
          <p:nvPr/>
        </p:nvCxnSpPr>
        <p:spPr>
          <a:xfrm>
            <a:off x="2438981" y="4249760"/>
            <a:ext cx="9221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Соединительная линия уступом 18"/>
          <p:cNvCxnSpPr>
            <a:stCxn id="8" idx="0"/>
            <a:endCxn id="14" idx="2"/>
          </p:cNvCxnSpPr>
          <p:nvPr/>
        </p:nvCxnSpPr>
        <p:spPr>
          <a:xfrm flipH="1" flipV="1">
            <a:off x="2142999" y="3897799"/>
            <a:ext cx="869" cy="167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Соединительная линия уступом 18"/>
          <p:cNvCxnSpPr>
            <a:stCxn id="9" idx="0"/>
            <a:endCxn id="15" idx="2"/>
          </p:cNvCxnSpPr>
          <p:nvPr/>
        </p:nvCxnSpPr>
        <p:spPr>
          <a:xfrm flipV="1">
            <a:off x="4109895" y="3897799"/>
            <a:ext cx="1" cy="167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Соединительная линия уступом 18"/>
          <p:cNvCxnSpPr>
            <a:stCxn id="14" idx="0"/>
            <a:endCxn id="12" idx="2"/>
          </p:cNvCxnSpPr>
          <p:nvPr/>
        </p:nvCxnSpPr>
        <p:spPr>
          <a:xfrm flipV="1">
            <a:off x="2142999" y="3222268"/>
            <a:ext cx="909032" cy="306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Соединительная линия уступом 18"/>
          <p:cNvCxnSpPr>
            <a:stCxn id="15" idx="0"/>
            <a:endCxn id="12" idx="2"/>
          </p:cNvCxnSpPr>
          <p:nvPr/>
        </p:nvCxnSpPr>
        <p:spPr>
          <a:xfrm flipH="1" flipV="1">
            <a:off x="3052031" y="3222268"/>
            <a:ext cx="1057865" cy="306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Соединительная линия уступом 18"/>
          <p:cNvCxnSpPr>
            <a:stCxn id="14" idx="3"/>
            <a:endCxn id="15" idx="1"/>
          </p:cNvCxnSpPr>
          <p:nvPr/>
        </p:nvCxnSpPr>
        <p:spPr>
          <a:xfrm>
            <a:off x="2667341" y="3713133"/>
            <a:ext cx="4645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Соединительная линия уступом 18"/>
          <p:cNvCxnSpPr>
            <a:stCxn id="13" idx="0"/>
            <a:endCxn id="17" idx="2"/>
          </p:cNvCxnSpPr>
          <p:nvPr/>
        </p:nvCxnSpPr>
        <p:spPr>
          <a:xfrm flipV="1">
            <a:off x="3046884" y="1998132"/>
            <a:ext cx="576" cy="242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Соединительная линия уступом 18"/>
          <p:cNvCxnSpPr>
            <a:stCxn id="12" idx="0"/>
            <a:endCxn id="13" idx="2"/>
          </p:cNvCxnSpPr>
          <p:nvPr/>
        </p:nvCxnSpPr>
        <p:spPr>
          <a:xfrm flipH="1" flipV="1">
            <a:off x="3046884" y="2610200"/>
            <a:ext cx="5147" cy="242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Соединительная линия уступом 96"/>
          <p:cNvCxnSpPr>
            <a:stCxn id="11" idx="0"/>
          </p:cNvCxnSpPr>
          <p:nvPr/>
        </p:nvCxnSpPr>
        <p:spPr>
          <a:xfrm flipH="1" flipV="1">
            <a:off x="2142999" y="4434426"/>
            <a:ext cx="1966897" cy="17623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Соединительная линия уступом 96"/>
          <p:cNvCxnSpPr>
            <a:stCxn id="9" idx="0"/>
            <a:endCxn id="14" idx="2"/>
          </p:cNvCxnSpPr>
          <p:nvPr/>
        </p:nvCxnSpPr>
        <p:spPr>
          <a:xfrm flipH="1" flipV="1">
            <a:off x="2142999" y="3897799"/>
            <a:ext cx="1966896" cy="16729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Соединительная линия уступом 18"/>
          <p:cNvCxnSpPr>
            <a:stCxn id="4" idx="0"/>
          </p:cNvCxnSpPr>
          <p:nvPr/>
        </p:nvCxnSpPr>
        <p:spPr>
          <a:xfrm flipV="1">
            <a:off x="1059950" y="4979989"/>
            <a:ext cx="3049945" cy="648339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Соединительная линия уступом 18"/>
          <p:cNvCxnSpPr>
            <a:stCxn id="5" idx="0"/>
            <a:endCxn id="11" idx="2"/>
          </p:cNvCxnSpPr>
          <p:nvPr/>
        </p:nvCxnSpPr>
        <p:spPr>
          <a:xfrm flipV="1">
            <a:off x="2266792" y="4979989"/>
            <a:ext cx="1843104" cy="648339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Соединительная линия уступом 18"/>
          <p:cNvCxnSpPr>
            <a:stCxn id="7" idx="0"/>
            <a:endCxn id="11" idx="2"/>
          </p:cNvCxnSpPr>
          <p:nvPr/>
        </p:nvCxnSpPr>
        <p:spPr>
          <a:xfrm flipH="1" flipV="1">
            <a:off x="4109896" y="4979989"/>
            <a:ext cx="690806" cy="648339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Соединительная линия уступом 18"/>
          <p:cNvCxnSpPr>
            <a:stCxn id="6" idx="0"/>
            <a:endCxn id="11" idx="2"/>
          </p:cNvCxnSpPr>
          <p:nvPr/>
        </p:nvCxnSpPr>
        <p:spPr>
          <a:xfrm flipV="1">
            <a:off x="3513710" y="4979989"/>
            <a:ext cx="596186" cy="648339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Группа 19"/>
          <p:cNvGrpSpPr/>
          <p:nvPr/>
        </p:nvGrpSpPr>
        <p:grpSpPr>
          <a:xfrm>
            <a:off x="309531" y="3570850"/>
            <a:ext cx="584775" cy="2697598"/>
            <a:chOff x="76435" y="3062408"/>
            <a:chExt cx="584775" cy="3032096"/>
          </a:xfrm>
        </p:grpSpPr>
        <p:sp>
          <p:nvSpPr>
            <p:cNvPr id="16" name="TextBox 15"/>
            <p:cNvSpPr txBox="1"/>
            <p:nvPr/>
          </p:nvSpPr>
          <p:spPr>
            <a:xfrm rot="16200000">
              <a:off x="-1147225" y="4286068"/>
              <a:ext cx="303209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ru-RU" sz="1600" dirty="0"/>
                <a:t>ранг </a:t>
              </a:r>
              <a:r>
                <a:rPr lang="ru-RU" sz="1600" dirty="0" smtClean="0"/>
                <a:t>целого типа</a:t>
              </a:r>
              <a:endParaRPr lang="ru-RU" sz="1600" dirty="0" smtClean="0"/>
            </a:p>
            <a:p>
              <a:pPr algn="ctr"/>
              <a:r>
                <a:rPr lang="ru-RU" sz="1600" dirty="0" smtClean="0"/>
                <a:t>меньше		больше</a:t>
              </a:r>
              <a:endParaRPr lang="ru-RU" sz="1600" dirty="0"/>
            </a:p>
          </p:txBody>
        </p:sp>
        <p:cxnSp>
          <p:nvCxnSpPr>
            <p:cNvPr id="19" name="Прямая со стрелкой 18"/>
            <p:cNvCxnSpPr>
              <a:endCxn id="16" idx="3"/>
            </p:cNvCxnSpPr>
            <p:nvPr/>
          </p:nvCxnSpPr>
          <p:spPr>
            <a:xfrm flipV="1">
              <a:off x="363692" y="3062408"/>
              <a:ext cx="5131" cy="25049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56681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Объект 9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Пусть 1, 2, 4, 8, 8 – размер </a:t>
            </a:r>
            <a:r>
              <a:rPr lang="ru-RU" sz="2400" dirty="0"/>
              <a:t>в </a:t>
            </a:r>
            <a:r>
              <a:rPr lang="ru-RU" sz="2400" dirty="0" smtClean="0"/>
              <a:t>байтах </a:t>
            </a:r>
            <a:r>
              <a:rPr lang="en-US" sz="2400" dirty="0" smtClean="0"/>
              <a:t>char</a:t>
            </a:r>
            <a:r>
              <a:rPr lang="ru-RU" sz="2400" dirty="0" smtClean="0"/>
              <a:t>, </a:t>
            </a:r>
            <a:r>
              <a:rPr lang="en-US" sz="2400" dirty="0" smtClean="0"/>
              <a:t>short, </a:t>
            </a:r>
            <a:r>
              <a:rPr lang="en-US" sz="2400" dirty="0" err="1" smtClean="0"/>
              <a:t>int</a:t>
            </a:r>
            <a:r>
              <a:rPr lang="en-US" sz="2400" dirty="0" smtClean="0"/>
              <a:t>, long, long </a:t>
            </a:r>
            <a:r>
              <a:rPr lang="en-US" sz="2400" dirty="0" err="1" smtClean="0"/>
              <a:t>long</a:t>
            </a:r>
            <a:endParaRPr lang="en-US" sz="2400" dirty="0" smtClean="0"/>
          </a:p>
          <a:p>
            <a:pPr lvl="1"/>
            <a:r>
              <a:rPr lang="ru-RU" sz="1800" dirty="0" smtClean="0"/>
              <a:t>Случай </a:t>
            </a:r>
            <a:r>
              <a:rPr lang="en-US" sz="1800" dirty="0" smtClean="0"/>
              <a:t>Unix/Linux</a:t>
            </a:r>
          </a:p>
          <a:p>
            <a:endParaRPr lang="en-US" sz="24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Примеры определения общего типа</a:t>
            </a:r>
            <a:endParaRPr lang="ru-RU" dirty="0"/>
          </a:p>
        </p:txBody>
      </p:sp>
      <p:graphicFrame>
        <p:nvGraphicFramePr>
          <p:cNvPr id="18" name="Content Placeholder 17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707906293"/>
              </p:ext>
            </p:extLst>
          </p:nvPr>
        </p:nvGraphicFramePr>
        <p:xfrm>
          <a:off x="6197601" y="2996952"/>
          <a:ext cx="5384799" cy="31292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4933"/>
                <a:gridCol w="1794933"/>
                <a:gridCol w="1794933"/>
              </a:tblGrid>
              <a:tr h="52153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T1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T2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общий 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T1 </a:t>
                      </a:r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и 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T2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52153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char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unsigned char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int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521535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int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unsigned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bg1"/>
                          </a:solidFill>
                        </a:rPr>
                        <a:t>int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unsigned </a:t>
                      </a:r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int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52153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long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unsinged </a:t>
                      </a:r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int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long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52153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float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int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float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52153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float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double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double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762432" y="5628328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char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515625" y="5628328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unsigned char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3176117" y="5628328"/>
            <a:ext cx="675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short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4009460" y="5628328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unsigned short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1848755" y="4065094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long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3361132" y="4065094"/>
            <a:ext cx="1497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unsigned long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1926758" y="4610657"/>
            <a:ext cx="434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int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3439135" y="4610657"/>
            <a:ext cx="1341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unsigned </a:t>
            </a:r>
            <a:r>
              <a:rPr lang="en-US" dirty="0" err="1" smtClean="0"/>
              <a:t>int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2744350" y="2852936"/>
            <a:ext cx="615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float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2626736" y="2240868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double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1618656" y="3528467"/>
            <a:ext cx="1048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long </a:t>
            </a:r>
            <a:r>
              <a:rPr lang="en-US" dirty="0" err="1" smtClean="0"/>
              <a:t>long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3131903" y="3528467"/>
            <a:ext cx="1955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unsigned long </a:t>
            </a:r>
            <a:r>
              <a:rPr lang="en-US" dirty="0" err="1" smtClean="0"/>
              <a:t>long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2398083" y="1628800"/>
            <a:ext cx="1298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long double</a:t>
            </a:r>
            <a:endParaRPr lang="ru-RU" dirty="0"/>
          </a:p>
        </p:txBody>
      </p:sp>
      <p:cxnSp>
        <p:nvCxnSpPr>
          <p:cNvPr id="35" name="Соединительная линия уступом 18"/>
          <p:cNvCxnSpPr>
            <a:stCxn id="4" idx="0"/>
            <a:endCxn id="10" idx="2"/>
          </p:cNvCxnSpPr>
          <p:nvPr/>
        </p:nvCxnSpPr>
        <p:spPr>
          <a:xfrm flipV="1">
            <a:off x="1059950" y="4979989"/>
            <a:ext cx="1083919" cy="64833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Соединительная линия уступом 18"/>
          <p:cNvCxnSpPr>
            <a:stCxn id="5" idx="0"/>
            <a:endCxn id="10" idx="2"/>
          </p:cNvCxnSpPr>
          <p:nvPr/>
        </p:nvCxnSpPr>
        <p:spPr>
          <a:xfrm flipH="1" flipV="1">
            <a:off x="2143869" y="4979989"/>
            <a:ext cx="122923" cy="64833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Соединительная линия уступом 18"/>
          <p:cNvCxnSpPr>
            <a:stCxn id="7" idx="0"/>
            <a:endCxn id="10" idx="2"/>
          </p:cNvCxnSpPr>
          <p:nvPr/>
        </p:nvCxnSpPr>
        <p:spPr>
          <a:xfrm flipH="1" flipV="1">
            <a:off x="2143869" y="4979989"/>
            <a:ext cx="2656833" cy="64833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Соединительная линия уступом 18"/>
          <p:cNvCxnSpPr>
            <a:stCxn id="10" idx="3"/>
            <a:endCxn id="11" idx="1"/>
          </p:cNvCxnSpPr>
          <p:nvPr/>
        </p:nvCxnSpPr>
        <p:spPr>
          <a:xfrm>
            <a:off x="2360979" y="4795323"/>
            <a:ext cx="10781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Соединительная линия уступом 18"/>
          <p:cNvCxnSpPr>
            <a:stCxn id="10" idx="0"/>
            <a:endCxn id="8" idx="2"/>
          </p:cNvCxnSpPr>
          <p:nvPr/>
        </p:nvCxnSpPr>
        <p:spPr>
          <a:xfrm flipH="1" flipV="1">
            <a:off x="2143868" y="4434426"/>
            <a:ext cx="1" cy="176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Соединительная линия уступом 18"/>
          <p:cNvCxnSpPr>
            <a:stCxn id="11" idx="0"/>
            <a:endCxn id="9" idx="2"/>
          </p:cNvCxnSpPr>
          <p:nvPr/>
        </p:nvCxnSpPr>
        <p:spPr>
          <a:xfrm flipH="1" flipV="1">
            <a:off x="4109895" y="4434426"/>
            <a:ext cx="1" cy="176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Соединительная линия уступом 18"/>
          <p:cNvCxnSpPr>
            <a:stCxn id="6" idx="0"/>
            <a:endCxn id="10" idx="2"/>
          </p:cNvCxnSpPr>
          <p:nvPr/>
        </p:nvCxnSpPr>
        <p:spPr>
          <a:xfrm flipH="1" flipV="1">
            <a:off x="2143869" y="4979989"/>
            <a:ext cx="1369841" cy="64833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Соединительная линия уступом 18"/>
          <p:cNvCxnSpPr>
            <a:stCxn id="8" idx="3"/>
            <a:endCxn id="9" idx="1"/>
          </p:cNvCxnSpPr>
          <p:nvPr/>
        </p:nvCxnSpPr>
        <p:spPr>
          <a:xfrm>
            <a:off x="2438981" y="4249760"/>
            <a:ext cx="9221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Соединительная линия уступом 18"/>
          <p:cNvCxnSpPr>
            <a:stCxn id="8" idx="0"/>
            <a:endCxn id="14" idx="2"/>
          </p:cNvCxnSpPr>
          <p:nvPr/>
        </p:nvCxnSpPr>
        <p:spPr>
          <a:xfrm flipH="1" flipV="1">
            <a:off x="2142999" y="3897799"/>
            <a:ext cx="869" cy="167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Соединительная линия уступом 18"/>
          <p:cNvCxnSpPr>
            <a:stCxn id="9" idx="0"/>
            <a:endCxn id="15" idx="2"/>
          </p:cNvCxnSpPr>
          <p:nvPr/>
        </p:nvCxnSpPr>
        <p:spPr>
          <a:xfrm flipV="1">
            <a:off x="4109895" y="3897799"/>
            <a:ext cx="1" cy="167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Соединительная линия уступом 18"/>
          <p:cNvCxnSpPr>
            <a:stCxn id="14" idx="0"/>
            <a:endCxn id="12" idx="2"/>
          </p:cNvCxnSpPr>
          <p:nvPr/>
        </p:nvCxnSpPr>
        <p:spPr>
          <a:xfrm flipV="1">
            <a:off x="2142999" y="3222268"/>
            <a:ext cx="909032" cy="306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Соединительная линия уступом 18"/>
          <p:cNvCxnSpPr>
            <a:stCxn id="15" idx="0"/>
            <a:endCxn id="12" idx="2"/>
          </p:cNvCxnSpPr>
          <p:nvPr/>
        </p:nvCxnSpPr>
        <p:spPr>
          <a:xfrm flipH="1" flipV="1">
            <a:off x="3052031" y="3222268"/>
            <a:ext cx="1057865" cy="306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Соединительная линия уступом 18"/>
          <p:cNvCxnSpPr>
            <a:stCxn id="14" idx="3"/>
            <a:endCxn id="15" idx="1"/>
          </p:cNvCxnSpPr>
          <p:nvPr/>
        </p:nvCxnSpPr>
        <p:spPr>
          <a:xfrm>
            <a:off x="2667341" y="3713133"/>
            <a:ext cx="4645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Соединительная линия уступом 18"/>
          <p:cNvCxnSpPr>
            <a:stCxn id="13" idx="0"/>
            <a:endCxn id="17" idx="2"/>
          </p:cNvCxnSpPr>
          <p:nvPr/>
        </p:nvCxnSpPr>
        <p:spPr>
          <a:xfrm flipV="1">
            <a:off x="3046884" y="1998132"/>
            <a:ext cx="576" cy="242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Соединительная линия уступом 18"/>
          <p:cNvCxnSpPr>
            <a:stCxn id="12" idx="0"/>
            <a:endCxn id="13" idx="2"/>
          </p:cNvCxnSpPr>
          <p:nvPr/>
        </p:nvCxnSpPr>
        <p:spPr>
          <a:xfrm flipH="1" flipV="1">
            <a:off x="3046884" y="2610200"/>
            <a:ext cx="5147" cy="242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Соединительная линия уступом 96"/>
          <p:cNvCxnSpPr>
            <a:stCxn id="11" idx="0"/>
          </p:cNvCxnSpPr>
          <p:nvPr/>
        </p:nvCxnSpPr>
        <p:spPr>
          <a:xfrm flipH="1" flipV="1">
            <a:off x="2142999" y="4434426"/>
            <a:ext cx="1966897" cy="17623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Соединительная линия уступом 96"/>
          <p:cNvCxnSpPr>
            <a:stCxn id="9" idx="0"/>
            <a:endCxn id="14" idx="2"/>
          </p:cNvCxnSpPr>
          <p:nvPr/>
        </p:nvCxnSpPr>
        <p:spPr>
          <a:xfrm flipH="1" flipV="1">
            <a:off x="2142999" y="3897799"/>
            <a:ext cx="1966896" cy="16729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Соединительная линия уступом 18"/>
          <p:cNvCxnSpPr>
            <a:stCxn id="4" idx="0"/>
          </p:cNvCxnSpPr>
          <p:nvPr/>
        </p:nvCxnSpPr>
        <p:spPr>
          <a:xfrm flipV="1">
            <a:off x="1059950" y="4979989"/>
            <a:ext cx="3049945" cy="648339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Соединительная линия уступом 18"/>
          <p:cNvCxnSpPr>
            <a:stCxn id="5" idx="0"/>
            <a:endCxn id="11" idx="2"/>
          </p:cNvCxnSpPr>
          <p:nvPr/>
        </p:nvCxnSpPr>
        <p:spPr>
          <a:xfrm flipV="1">
            <a:off x="2266792" y="4979989"/>
            <a:ext cx="1843104" cy="648339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Соединительная линия уступом 18"/>
          <p:cNvCxnSpPr>
            <a:stCxn id="7" idx="0"/>
            <a:endCxn id="11" idx="2"/>
          </p:cNvCxnSpPr>
          <p:nvPr/>
        </p:nvCxnSpPr>
        <p:spPr>
          <a:xfrm flipH="1" flipV="1">
            <a:off x="4109896" y="4979989"/>
            <a:ext cx="690806" cy="648339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Соединительная линия уступом 18"/>
          <p:cNvCxnSpPr>
            <a:stCxn id="6" idx="0"/>
            <a:endCxn id="11" idx="2"/>
          </p:cNvCxnSpPr>
          <p:nvPr/>
        </p:nvCxnSpPr>
        <p:spPr>
          <a:xfrm flipV="1">
            <a:off x="3513710" y="4979989"/>
            <a:ext cx="596186" cy="648339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Группа 19"/>
          <p:cNvGrpSpPr/>
          <p:nvPr/>
        </p:nvGrpSpPr>
        <p:grpSpPr>
          <a:xfrm>
            <a:off x="309531" y="3570850"/>
            <a:ext cx="584775" cy="2697598"/>
            <a:chOff x="76435" y="3062408"/>
            <a:chExt cx="584775" cy="3032096"/>
          </a:xfrm>
        </p:grpSpPr>
        <p:sp>
          <p:nvSpPr>
            <p:cNvPr id="16" name="TextBox 15"/>
            <p:cNvSpPr txBox="1"/>
            <p:nvPr/>
          </p:nvSpPr>
          <p:spPr>
            <a:xfrm rot="16200000">
              <a:off x="-1147225" y="4286068"/>
              <a:ext cx="303209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ru-RU" sz="1600" dirty="0"/>
                <a:t>ранг </a:t>
              </a:r>
              <a:r>
                <a:rPr lang="ru-RU" sz="1600" dirty="0" smtClean="0"/>
                <a:t>целого типа</a:t>
              </a:r>
              <a:endParaRPr lang="ru-RU" sz="1600" dirty="0" smtClean="0"/>
            </a:p>
            <a:p>
              <a:pPr algn="ctr"/>
              <a:r>
                <a:rPr lang="ru-RU" sz="1600" dirty="0" smtClean="0"/>
                <a:t>меньше		больше</a:t>
              </a:r>
              <a:endParaRPr lang="ru-RU" sz="1600" dirty="0"/>
            </a:p>
          </p:txBody>
        </p:sp>
        <p:cxnSp>
          <p:nvCxnSpPr>
            <p:cNvPr id="19" name="Прямая со стрелкой 18"/>
            <p:cNvCxnSpPr>
              <a:endCxn id="16" idx="3"/>
            </p:cNvCxnSpPr>
            <p:nvPr/>
          </p:nvCxnSpPr>
          <p:spPr>
            <a:xfrm flipV="1">
              <a:off x="363692" y="3062408"/>
              <a:ext cx="5131" cy="25049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0580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Объект 9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Пусть 1, 2, 4, 8, 8 – размер </a:t>
            </a:r>
            <a:r>
              <a:rPr lang="ru-RU" sz="2400" dirty="0"/>
              <a:t>в </a:t>
            </a:r>
            <a:r>
              <a:rPr lang="ru-RU" sz="2400" dirty="0" smtClean="0"/>
              <a:t>байтах </a:t>
            </a:r>
            <a:r>
              <a:rPr lang="en-US" sz="2400" dirty="0" smtClean="0"/>
              <a:t>char</a:t>
            </a:r>
            <a:r>
              <a:rPr lang="ru-RU" sz="2400" dirty="0" smtClean="0"/>
              <a:t>, </a:t>
            </a:r>
            <a:r>
              <a:rPr lang="en-US" sz="2400" dirty="0" smtClean="0"/>
              <a:t>short, </a:t>
            </a:r>
            <a:r>
              <a:rPr lang="en-US" sz="2400" dirty="0" err="1" smtClean="0"/>
              <a:t>int</a:t>
            </a:r>
            <a:r>
              <a:rPr lang="en-US" sz="2400" dirty="0" smtClean="0"/>
              <a:t>, long, long </a:t>
            </a:r>
            <a:r>
              <a:rPr lang="en-US" sz="2400" dirty="0" err="1" smtClean="0"/>
              <a:t>long</a:t>
            </a:r>
            <a:endParaRPr lang="en-US" sz="2400" dirty="0" smtClean="0"/>
          </a:p>
          <a:p>
            <a:pPr lvl="1"/>
            <a:r>
              <a:rPr lang="ru-RU" sz="1800" dirty="0" smtClean="0"/>
              <a:t>Случай </a:t>
            </a:r>
            <a:r>
              <a:rPr lang="en-US" sz="1800" dirty="0" smtClean="0"/>
              <a:t>Unix/Linux</a:t>
            </a:r>
          </a:p>
          <a:p>
            <a:endParaRPr lang="en-US" sz="24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Примеры определения общего типа</a:t>
            </a:r>
            <a:endParaRPr lang="ru-RU" dirty="0"/>
          </a:p>
        </p:txBody>
      </p:sp>
      <p:graphicFrame>
        <p:nvGraphicFramePr>
          <p:cNvPr id="18" name="Content Placeholder 17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044682938"/>
              </p:ext>
            </p:extLst>
          </p:nvPr>
        </p:nvGraphicFramePr>
        <p:xfrm>
          <a:off x="6197601" y="2996952"/>
          <a:ext cx="5384799" cy="31292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4933"/>
                <a:gridCol w="1794933"/>
                <a:gridCol w="1794933"/>
              </a:tblGrid>
              <a:tr h="52153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T2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общий </a:t>
                      </a:r>
                      <a:r>
                        <a:rPr lang="en-US" dirty="0" smtClean="0"/>
                        <a:t>T1 </a:t>
                      </a:r>
                      <a:r>
                        <a:rPr lang="ru-RU" dirty="0" smtClean="0"/>
                        <a:t>и </a:t>
                      </a:r>
                      <a:r>
                        <a:rPr lang="en-US" dirty="0" smtClean="0"/>
                        <a:t>T2</a:t>
                      </a:r>
                      <a:endParaRPr lang="ru-RU" dirty="0"/>
                    </a:p>
                  </a:txBody>
                  <a:tcPr anchor="ctr"/>
                </a:tc>
              </a:tr>
              <a:tr h="52153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char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unsigned char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int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521535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int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unsigned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bg1"/>
                          </a:solidFill>
                        </a:rPr>
                        <a:t>int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unsigned </a:t>
                      </a:r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int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52153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long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unsinged </a:t>
                      </a:r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int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long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52153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float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int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float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52153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float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double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double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762432" y="5628328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char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515625" y="5628328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unsigned char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3176117" y="5628328"/>
            <a:ext cx="675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short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4009460" y="5628328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unsigned short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1848755" y="4065094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long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3361132" y="4065094"/>
            <a:ext cx="1497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unsigned long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1926758" y="4610657"/>
            <a:ext cx="434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int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3439135" y="4610657"/>
            <a:ext cx="1341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unsigned </a:t>
            </a:r>
            <a:r>
              <a:rPr lang="en-US" dirty="0" err="1" smtClean="0"/>
              <a:t>int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2744350" y="2852936"/>
            <a:ext cx="615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float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2626736" y="2240868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double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1618656" y="3528467"/>
            <a:ext cx="1048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long </a:t>
            </a:r>
            <a:r>
              <a:rPr lang="en-US" dirty="0" err="1" smtClean="0"/>
              <a:t>long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3131903" y="3528467"/>
            <a:ext cx="1955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unsigned long </a:t>
            </a:r>
            <a:r>
              <a:rPr lang="en-US" dirty="0" err="1" smtClean="0"/>
              <a:t>long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2398083" y="1628800"/>
            <a:ext cx="1298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long double</a:t>
            </a:r>
            <a:endParaRPr lang="ru-RU" dirty="0"/>
          </a:p>
        </p:txBody>
      </p:sp>
      <p:cxnSp>
        <p:nvCxnSpPr>
          <p:cNvPr id="35" name="Соединительная линия уступом 18"/>
          <p:cNvCxnSpPr>
            <a:stCxn id="4" idx="0"/>
            <a:endCxn id="10" idx="2"/>
          </p:cNvCxnSpPr>
          <p:nvPr/>
        </p:nvCxnSpPr>
        <p:spPr>
          <a:xfrm flipV="1">
            <a:off x="1059950" y="4979989"/>
            <a:ext cx="1083919" cy="64833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Соединительная линия уступом 18"/>
          <p:cNvCxnSpPr>
            <a:stCxn id="5" idx="0"/>
            <a:endCxn id="10" idx="2"/>
          </p:cNvCxnSpPr>
          <p:nvPr/>
        </p:nvCxnSpPr>
        <p:spPr>
          <a:xfrm flipH="1" flipV="1">
            <a:off x="2143869" y="4979989"/>
            <a:ext cx="122923" cy="64833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Соединительная линия уступом 18"/>
          <p:cNvCxnSpPr>
            <a:stCxn id="7" idx="0"/>
            <a:endCxn id="10" idx="2"/>
          </p:cNvCxnSpPr>
          <p:nvPr/>
        </p:nvCxnSpPr>
        <p:spPr>
          <a:xfrm flipH="1" flipV="1">
            <a:off x="2143869" y="4979989"/>
            <a:ext cx="2656833" cy="64833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Соединительная линия уступом 18"/>
          <p:cNvCxnSpPr>
            <a:stCxn id="10" idx="3"/>
            <a:endCxn id="11" idx="1"/>
          </p:cNvCxnSpPr>
          <p:nvPr/>
        </p:nvCxnSpPr>
        <p:spPr>
          <a:xfrm>
            <a:off x="2360979" y="4795323"/>
            <a:ext cx="10781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Соединительная линия уступом 18"/>
          <p:cNvCxnSpPr>
            <a:stCxn id="10" idx="0"/>
            <a:endCxn id="8" idx="2"/>
          </p:cNvCxnSpPr>
          <p:nvPr/>
        </p:nvCxnSpPr>
        <p:spPr>
          <a:xfrm flipH="1" flipV="1">
            <a:off x="2143868" y="4434426"/>
            <a:ext cx="1" cy="176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Соединительная линия уступом 18"/>
          <p:cNvCxnSpPr>
            <a:stCxn id="11" idx="0"/>
            <a:endCxn id="9" idx="2"/>
          </p:cNvCxnSpPr>
          <p:nvPr/>
        </p:nvCxnSpPr>
        <p:spPr>
          <a:xfrm flipH="1" flipV="1">
            <a:off x="4109895" y="4434426"/>
            <a:ext cx="1" cy="176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Соединительная линия уступом 18"/>
          <p:cNvCxnSpPr>
            <a:stCxn id="6" idx="0"/>
            <a:endCxn id="10" idx="2"/>
          </p:cNvCxnSpPr>
          <p:nvPr/>
        </p:nvCxnSpPr>
        <p:spPr>
          <a:xfrm flipH="1" flipV="1">
            <a:off x="2143869" y="4979989"/>
            <a:ext cx="1369841" cy="64833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Соединительная линия уступом 18"/>
          <p:cNvCxnSpPr>
            <a:stCxn id="8" idx="3"/>
            <a:endCxn id="9" idx="1"/>
          </p:cNvCxnSpPr>
          <p:nvPr/>
        </p:nvCxnSpPr>
        <p:spPr>
          <a:xfrm>
            <a:off x="2438981" y="4249760"/>
            <a:ext cx="9221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Соединительная линия уступом 18"/>
          <p:cNvCxnSpPr>
            <a:stCxn id="8" idx="0"/>
            <a:endCxn id="14" idx="2"/>
          </p:cNvCxnSpPr>
          <p:nvPr/>
        </p:nvCxnSpPr>
        <p:spPr>
          <a:xfrm flipH="1" flipV="1">
            <a:off x="2142999" y="3897799"/>
            <a:ext cx="869" cy="167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Соединительная линия уступом 18"/>
          <p:cNvCxnSpPr>
            <a:stCxn id="9" idx="0"/>
            <a:endCxn id="15" idx="2"/>
          </p:cNvCxnSpPr>
          <p:nvPr/>
        </p:nvCxnSpPr>
        <p:spPr>
          <a:xfrm flipV="1">
            <a:off x="4109895" y="3897799"/>
            <a:ext cx="1" cy="167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Соединительная линия уступом 18"/>
          <p:cNvCxnSpPr>
            <a:stCxn id="14" idx="0"/>
            <a:endCxn id="12" idx="2"/>
          </p:cNvCxnSpPr>
          <p:nvPr/>
        </p:nvCxnSpPr>
        <p:spPr>
          <a:xfrm flipV="1">
            <a:off x="2142999" y="3222268"/>
            <a:ext cx="909032" cy="306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Соединительная линия уступом 18"/>
          <p:cNvCxnSpPr>
            <a:stCxn id="15" idx="0"/>
            <a:endCxn id="12" idx="2"/>
          </p:cNvCxnSpPr>
          <p:nvPr/>
        </p:nvCxnSpPr>
        <p:spPr>
          <a:xfrm flipH="1" flipV="1">
            <a:off x="3052031" y="3222268"/>
            <a:ext cx="1057865" cy="306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Соединительная линия уступом 18"/>
          <p:cNvCxnSpPr>
            <a:stCxn id="14" idx="3"/>
            <a:endCxn id="15" idx="1"/>
          </p:cNvCxnSpPr>
          <p:nvPr/>
        </p:nvCxnSpPr>
        <p:spPr>
          <a:xfrm>
            <a:off x="2667341" y="3713133"/>
            <a:ext cx="4645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Соединительная линия уступом 18"/>
          <p:cNvCxnSpPr>
            <a:stCxn id="13" idx="0"/>
            <a:endCxn id="17" idx="2"/>
          </p:cNvCxnSpPr>
          <p:nvPr/>
        </p:nvCxnSpPr>
        <p:spPr>
          <a:xfrm flipV="1">
            <a:off x="3046884" y="1998132"/>
            <a:ext cx="576" cy="242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Соединительная линия уступом 18"/>
          <p:cNvCxnSpPr>
            <a:stCxn id="12" idx="0"/>
            <a:endCxn id="13" idx="2"/>
          </p:cNvCxnSpPr>
          <p:nvPr/>
        </p:nvCxnSpPr>
        <p:spPr>
          <a:xfrm flipH="1" flipV="1">
            <a:off x="3046884" y="2610200"/>
            <a:ext cx="5147" cy="242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Соединительная линия уступом 96"/>
          <p:cNvCxnSpPr>
            <a:stCxn id="11" idx="0"/>
          </p:cNvCxnSpPr>
          <p:nvPr/>
        </p:nvCxnSpPr>
        <p:spPr>
          <a:xfrm flipH="1" flipV="1">
            <a:off x="2142999" y="4434426"/>
            <a:ext cx="1966897" cy="17623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Соединительная линия уступом 96"/>
          <p:cNvCxnSpPr>
            <a:stCxn id="9" idx="0"/>
            <a:endCxn id="14" idx="2"/>
          </p:cNvCxnSpPr>
          <p:nvPr/>
        </p:nvCxnSpPr>
        <p:spPr>
          <a:xfrm flipH="1" flipV="1">
            <a:off x="2142999" y="3897799"/>
            <a:ext cx="1966896" cy="16729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Соединительная линия уступом 18"/>
          <p:cNvCxnSpPr>
            <a:stCxn id="4" idx="0"/>
          </p:cNvCxnSpPr>
          <p:nvPr/>
        </p:nvCxnSpPr>
        <p:spPr>
          <a:xfrm flipV="1">
            <a:off x="1059950" y="4979989"/>
            <a:ext cx="3049945" cy="648339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Соединительная линия уступом 18"/>
          <p:cNvCxnSpPr>
            <a:stCxn id="5" idx="0"/>
            <a:endCxn id="11" idx="2"/>
          </p:cNvCxnSpPr>
          <p:nvPr/>
        </p:nvCxnSpPr>
        <p:spPr>
          <a:xfrm flipV="1">
            <a:off x="2266792" y="4979989"/>
            <a:ext cx="1843104" cy="648339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Соединительная линия уступом 18"/>
          <p:cNvCxnSpPr>
            <a:stCxn id="7" idx="0"/>
            <a:endCxn id="11" idx="2"/>
          </p:cNvCxnSpPr>
          <p:nvPr/>
        </p:nvCxnSpPr>
        <p:spPr>
          <a:xfrm flipH="1" flipV="1">
            <a:off x="4109896" y="4979989"/>
            <a:ext cx="690806" cy="648339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Соединительная линия уступом 18"/>
          <p:cNvCxnSpPr>
            <a:stCxn id="6" idx="0"/>
            <a:endCxn id="11" idx="2"/>
          </p:cNvCxnSpPr>
          <p:nvPr/>
        </p:nvCxnSpPr>
        <p:spPr>
          <a:xfrm flipV="1">
            <a:off x="3513710" y="4979989"/>
            <a:ext cx="596186" cy="648339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Группа 19"/>
          <p:cNvGrpSpPr/>
          <p:nvPr/>
        </p:nvGrpSpPr>
        <p:grpSpPr>
          <a:xfrm>
            <a:off x="309531" y="3570850"/>
            <a:ext cx="584775" cy="2697598"/>
            <a:chOff x="76435" y="3062408"/>
            <a:chExt cx="584775" cy="3032096"/>
          </a:xfrm>
        </p:grpSpPr>
        <p:sp>
          <p:nvSpPr>
            <p:cNvPr id="16" name="TextBox 15"/>
            <p:cNvSpPr txBox="1"/>
            <p:nvPr/>
          </p:nvSpPr>
          <p:spPr>
            <a:xfrm rot="16200000">
              <a:off x="-1147225" y="4286068"/>
              <a:ext cx="303209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ru-RU" sz="1600" dirty="0"/>
                <a:t>ранг </a:t>
              </a:r>
              <a:r>
                <a:rPr lang="ru-RU" sz="1600" dirty="0" smtClean="0"/>
                <a:t>целого типа</a:t>
              </a:r>
              <a:endParaRPr lang="ru-RU" sz="1600" dirty="0" smtClean="0"/>
            </a:p>
            <a:p>
              <a:pPr algn="ctr"/>
              <a:r>
                <a:rPr lang="ru-RU" sz="1600" dirty="0" smtClean="0"/>
                <a:t>меньше		больше</a:t>
              </a:r>
              <a:endParaRPr lang="ru-RU" sz="1600" dirty="0"/>
            </a:p>
          </p:txBody>
        </p:sp>
        <p:cxnSp>
          <p:nvCxnSpPr>
            <p:cNvPr id="19" name="Прямая со стрелкой 18"/>
            <p:cNvCxnSpPr>
              <a:endCxn id="16" idx="3"/>
            </p:cNvCxnSpPr>
            <p:nvPr/>
          </p:nvCxnSpPr>
          <p:spPr>
            <a:xfrm flipV="1">
              <a:off x="363692" y="3062408"/>
              <a:ext cx="5131" cy="25049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8534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Объект 9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Пусть 1, 2, 4, 8, 8 – размер </a:t>
            </a:r>
            <a:r>
              <a:rPr lang="ru-RU" sz="2400" dirty="0"/>
              <a:t>в </a:t>
            </a:r>
            <a:r>
              <a:rPr lang="ru-RU" sz="2400" dirty="0" smtClean="0"/>
              <a:t>байтах </a:t>
            </a:r>
            <a:r>
              <a:rPr lang="en-US" sz="2400" dirty="0" smtClean="0"/>
              <a:t>char</a:t>
            </a:r>
            <a:r>
              <a:rPr lang="ru-RU" sz="2400" dirty="0" smtClean="0"/>
              <a:t>, </a:t>
            </a:r>
            <a:r>
              <a:rPr lang="en-US" sz="2400" dirty="0" smtClean="0"/>
              <a:t>short, </a:t>
            </a:r>
            <a:r>
              <a:rPr lang="en-US" sz="2400" dirty="0" err="1" smtClean="0"/>
              <a:t>int</a:t>
            </a:r>
            <a:r>
              <a:rPr lang="en-US" sz="2400" dirty="0" smtClean="0"/>
              <a:t>, long, long </a:t>
            </a:r>
            <a:r>
              <a:rPr lang="en-US" sz="2400" dirty="0" err="1" smtClean="0"/>
              <a:t>long</a:t>
            </a:r>
            <a:endParaRPr lang="en-US" sz="2400" dirty="0" smtClean="0"/>
          </a:p>
          <a:p>
            <a:pPr lvl="1"/>
            <a:r>
              <a:rPr lang="ru-RU" sz="1800" dirty="0" smtClean="0"/>
              <a:t>Случай </a:t>
            </a:r>
            <a:r>
              <a:rPr lang="en-US" sz="1800" dirty="0" smtClean="0"/>
              <a:t>Unix/Linux</a:t>
            </a:r>
          </a:p>
          <a:p>
            <a:endParaRPr lang="en-US" sz="24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Примеры определения общего типа</a:t>
            </a:r>
            <a:endParaRPr lang="ru-RU" dirty="0"/>
          </a:p>
        </p:txBody>
      </p:sp>
      <p:graphicFrame>
        <p:nvGraphicFramePr>
          <p:cNvPr id="18" name="Content Placeholder 17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082964913"/>
              </p:ext>
            </p:extLst>
          </p:nvPr>
        </p:nvGraphicFramePr>
        <p:xfrm>
          <a:off x="6197601" y="2996952"/>
          <a:ext cx="5384799" cy="31292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4933"/>
                <a:gridCol w="1794933"/>
                <a:gridCol w="1794933"/>
              </a:tblGrid>
              <a:tr h="52153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T2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общий </a:t>
                      </a:r>
                      <a:r>
                        <a:rPr lang="en-US" dirty="0" smtClean="0"/>
                        <a:t>T1 </a:t>
                      </a:r>
                      <a:r>
                        <a:rPr lang="ru-RU" dirty="0" smtClean="0"/>
                        <a:t>и </a:t>
                      </a:r>
                      <a:r>
                        <a:rPr lang="en-US" dirty="0" smtClean="0"/>
                        <a:t>T2</a:t>
                      </a:r>
                      <a:endParaRPr lang="ru-RU" dirty="0"/>
                    </a:p>
                  </a:txBody>
                  <a:tcPr anchor="ctr"/>
                </a:tc>
              </a:tr>
              <a:tr h="52153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char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unsigned char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int</a:t>
                      </a:r>
                      <a:endParaRPr lang="ru-RU" dirty="0"/>
                    </a:p>
                  </a:txBody>
                  <a:tcPr anchor="ctr"/>
                </a:tc>
              </a:tr>
              <a:tr h="521535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int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unsigned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bg1"/>
                          </a:solidFill>
                        </a:rPr>
                        <a:t>int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unsigned </a:t>
                      </a:r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int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52153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long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unsinged </a:t>
                      </a:r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int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long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52153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float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int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float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52153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float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double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double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762432" y="5628328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char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515625" y="5628328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unsigned char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3176117" y="5628328"/>
            <a:ext cx="675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short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4009460" y="5628328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unsigned short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1848755" y="4065094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long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3361132" y="4065094"/>
            <a:ext cx="1497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unsigned long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1926758" y="4610657"/>
            <a:ext cx="434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int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3439135" y="4610657"/>
            <a:ext cx="1341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unsigned </a:t>
            </a:r>
            <a:r>
              <a:rPr lang="en-US" dirty="0" err="1" smtClean="0"/>
              <a:t>int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2744350" y="2852936"/>
            <a:ext cx="615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float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2626736" y="2240868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double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1618656" y="3528467"/>
            <a:ext cx="1048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long </a:t>
            </a:r>
            <a:r>
              <a:rPr lang="en-US" dirty="0" err="1" smtClean="0"/>
              <a:t>long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3131903" y="3528467"/>
            <a:ext cx="1955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unsigned long </a:t>
            </a:r>
            <a:r>
              <a:rPr lang="en-US" dirty="0" err="1" smtClean="0"/>
              <a:t>long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2398083" y="1628800"/>
            <a:ext cx="1298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long double</a:t>
            </a:r>
            <a:endParaRPr lang="ru-RU" dirty="0"/>
          </a:p>
        </p:txBody>
      </p:sp>
      <p:cxnSp>
        <p:nvCxnSpPr>
          <p:cNvPr id="35" name="Соединительная линия уступом 18"/>
          <p:cNvCxnSpPr>
            <a:stCxn id="4" idx="0"/>
            <a:endCxn id="10" idx="2"/>
          </p:cNvCxnSpPr>
          <p:nvPr/>
        </p:nvCxnSpPr>
        <p:spPr>
          <a:xfrm flipV="1">
            <a:off x="1059950" y="4979989"/>
            <a:ext cx="1083919" cy="64833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Соединительная линия уступом 18"/>
          <p:cNvCxnSpPr>
            <a:stCxn id="5" idx="0"/>
            <a:endCxn id="10" idx="2"/>
          </p:cNvCxnSpPr>
          <p:nvPr/>
        </p:nvCxnSpPr>
        <p:spPr>
          <a:xfrm flipH="1" flipV="1">
            <a:off x="2143869" y="4979989"/>
            <a:ext cx="122923" cy="64833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Соединительная линия уступом 18"/>
          <p:cNvCxnSpPr>
            <a:stCxn id="7" idx="0"/>
            <a:endCxn id="10" idx="2"/>
          </p:cNvCxnSpPr>
          <p:nvPr/>
        </p:nvCxnSpPr>
        <p:spPr>
          <a:xfrm flipH="1" flipV="1">
            <a:off x="2143869" y="4979989"/>
            <a:ext cx="2656833" cy="64833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Соединительная линия уступом 18"/>
          <p:cNvCxnSpPr>
            <a:stCxn id="10" idx="3"/>
            <a:endCxn id="11" idx="1"/>
          </p:cNvCxnSpPr>
          <p:nvPr/>
        </p:nvCxnSpPr>
        <p:spPr>
          <a:xfrm>
            <a:off x="2360979" y="4795323"/>
            <a:ext cx="10781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Соединительная линия уступом 18"/>
          <p:cNvCxnSpPr>
            <a:stCxn id="10" idx="0"/>
            <a:endCxn id="8" idx="2"/>
          </p:cNvCxnSpPr>
          <p:nvPr/>
        </p:nvCxnSpPr>
        <p:spPr>
          <a:xfrm flipH="1" flipV="1">
            <a:off x="2143868" y="4434426"/>
            <a:ext cx="1" cy="176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Соединительная линия уступом 18"/>
          <p:cNvCxnSpPr>
            <a:stCxn id="11" idx="0"/>
            <a:endCxn id="9" idx="2"/>
          </p:cNvCxnSpPr>
          <p:nvPr/>
        </p:nvCxnSpPr>
        <p:spPr>
          <a:xfrm flipH="1" flipV="1">
            <a:off x="4109895" y="4434426"/>
            <a:ext cx="1" cy="176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Соединительная линия уступом 18"/>
          <p:cNvCxnSpPr>
            <a:stCxn id="6" idx="0"/>
            <a:endCxn id="10" idx="2"/>
          </p:cNvCxnSpPr>
          <p:nvPr/>
        </p:nvCxnSpPr>
        <p:spPr>
          <a:xfrm flipH="1" flipV="1">
            <a:off x="2143869" y="4979989"/>
            <a:ext cx="1369841" cy="64833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Соединительная линия уступом 18"/>
          <p:cNvCxnSpPr>
            <a:stCxn id="8" idx="3"/>
            <a:endCxn id="9" idx="1"/>
          </p:cNvCxnSpPr>
          <p:nvPr/>
        </p:nvCxnSpPr>
        <p:spPr>
          <a:xfrm>
            <a:off x="2438981" y="4249760"/>
            <a:ext cx="9221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Соединительная линия уступом 18"/>
          <p:cNvCxnSpPr>
            <a:stCxn id="8" idx="0"/>
            <a:endCxn id="14" idx="2"/>
          </p:cNvCxnSpPr>
          <p:nvPr/>
        </p:nvCxnSpPr>
        <p:spPr>
          <a:xfrm flipH="1" flipV="1">
            <a:off x="2142999" y="3897799"/>
            <a:ext cx="869" cy="167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Соединительная линия уступом 18"/>
          <p:cNvCxnSpPr>
            <a:stCxn id="9" idx="0"/>
            <a:endCxn id="15" idx="2"/>
          </p:cNvCxnSpPr>
          <p:nvPr/>
        </p:nvCxnSpPr>
        <p:spPr>
          <a:xfrm flipV="1">
            <a:off x="4109895" y="3897799"/>
            <a:ext cx="1" cy="167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Соединительная линия уступом 18"/>
          <p:cNvCxnSpPr>
            <a:stCxn id="14" idx="0"/>
            <a:endCxn id="12" idx="2"/>
          </p:cNvCxnSpPr>
          <p:nvPr/>
        </p:nvCxnSpPr>
        <p:spPr>
          <a:xfrm flipV="1">
            <a:off x="2142999" y="3222268"/>
            <a:ext cx="909032" cy="306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Соединительная линия уступом 18"/>
          <p:cNvCxnSpPr>
            <a:stCxn id="15" idx="0"/>
            <a:endCxn id="12" idx="2"/>
          </p:cNvCxnSpPr>
          <p:nvPr/>
        </p:nvCxnSpPr>
        <p:spPr>
          <a:xfrm flipH="1" flipV="1">
            <a:off x="3052031" y="3222268"/>
            <a:ext cx="1057865" cy="306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Соединительная линия уступом 18"/>
          <p:cNvCxnSpPr>
            <a:stCxn id="14" idx="3"/>
            <a:endCxn id="15" idx="1"/>
          </p:cNvCxnSpPr>
          <p:nvPr/>
        </p:nvCxnSpPr>
        <p:spPr>
          <a:xfrm>
            <a:off x="2667341" y="3713133"/>
            <a:ext cx="4645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Соединительная линия уступом 18"/>
          <p:cNvCxnSpPr>
            <a:stCxn id="13" idx="0"/>
            <a:endCxn id="17" idx="2"/>
          </p:cNvCxnSpPr>
          <p:nvPr/>
        </p:nvCxnSpPr>
        <p:spPr>
          <a:xfrm flipV="1">
            <a:off x="3046884" y="1998132"/>
            <a:ext cx="576" cy="242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Соединительная линия уступом 18"/>
          <p:cNvCxnSpPr>
            <a:stCxn id="12" idx="0"/>
            <a:endCxn id="13" idx="2"/>
          </p:cNvCxnSpPr>
          <p:nvPr/>
        </p:nvCxnSpPr>
        <p:spPr>
          <a:xfrm flipH="1" flipV="1">
            <a:off x="3046884" y="2610200"/>
            <a:ext cx="5147" cy="242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Соединительная линия уступом 96"/>
          <p:cNvCxnSpPr>
            <a:stCxn id="11" idx="0"/>
          </p:cNvCxnSpPr>
          <p:nvPr/>
        </p:nvCxnSpPr>
        <p:spPr>
          <a:xfrm flipH="1" flipV="1">
            <a:off x="2142999" y="4434426"/>
            <a:ext cx="1966897" cy="17623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Соединительная линия уступом 96"/>
          <p:cNvCxnSpPr>
            <a:stCxn id="9" idx="0"/>
            <a:endCxn id="14" idx="2"/>
          </p:cNvCxnSpPr>
          <p:nvPr/>
        </p:nvCxnSpPr>
        <p:spPr>
          <a:xfrm flipH="1" flipV="1">
            <a:off x="2142999" y="3897799"/>
            <a:ext cx="1966896" cy="16729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Соединительная линия уступом 18"/>
          <p:cNvCxnSpPr>
            <a:stCxn id="4" idx="0"/>
          </p:cNvCxnSpPr>
          <p:nvPr/>
        </p:nvCxnSpPr>
        <p:spPr>
          <a:xfrm flipV="1">
            <a:off x="1059950" y="4979989"/>
            <a:ext cx="3049945" cy="648339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Соединительная линия уступом 18"/>
          <p:cNvCxnSpPr>
            <a:stCxn id="5" idx="0"/>
            <a:endCxn id="11" idx="2"/>
          </p:cNvCxnSpPr>
          <p:nvPr/>
        </p:nvCxnSpPr>
        <p:spPr>
          <a:xfrm flipV="1">
            <a:off x="2266792" y="4979989"/>
            <a:ext cx="1843104" cy="648339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Соединительная линия уступом 18"/>
          <p:cNvCxnSpPr>
            <a:stCxn id="7" idx="0"/>
            <a:endCxn id="11" idx="2"/>
          </p:cNvCxnSpPr>
          <p:nvPr/>
        </p:nvCxnSpPr>
        <p:spPr>
          <a:xfrm flipH="1" flipV="1">
            <a:off x="4109896" y="4979989"/>
            <a:ext cx="690806" cy="648339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Соединительная линия уступом 18"/>
          <p:cNvCxnSpPr>
            <a:stCxn id="6" idx="0"/>
            <a:endCxn id="11" idx="2"/>
          </p:cNvCxnSpPr>
          <p:nvPr/>
        </p:nvCxnSpPr>
        <p:spPr>
          <a:xfrm flipV="1">
            <a:off x="3513710" y="4979989"/>
            <a:ext cx="596186" cy="648339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Группа 19"/>
          <p:cNvGrpSpPr/>
          <p:nvPr/>
        </p:nvGrpSpPr>
        <p:grpSpPr>
          <a:xfrm>
            <a:off x="309531" y="3570850"/>
            <a:ext cx="584775" cy="2697598"/>
            <a:chOff x="76435" y="3062408"/>
            <a:chExt cx="584775" cy="3032096"/>
          </a:xfrm>
        </p:grpSpPr>
        <p:sp>
          <p:nvSpPr>
            <p:cNvPr id="16" name="TextBox 15"/>
            <p:cNvSpPr txBox="1"/>
            <p:nvPr/>
          </p:nvSpPr>
          <p:spPr>
            <a:xfrm rot="16200000">
              <a:off x="-1147225" y="4286068"/>
              <a:ext cx="303209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ru-RU" sz="1600" dirty="0"/>
                <a:t>ранг </a:t>
              </a:r>
              <a:r>
                <a:rPr lang="ru-RU" sz="1600" dirty="0" smtClean="0"/>
                <a:t>целого типа</a:t>
              </a:r>
              <a:endParaRPr lang="ru-RU" sz="1600" dirty="0" smtClean="0"/>
            </a:p>
            <a:p>
              <a:pPr algn="ctr"/>
              <a:r>
                <a:rPr lang="ru-RU" sz="1600" dirty="0" smtClean="0"/>
                <a:t>меньше		больше</a:t>
              </a:r>
              <a:endParaRPr lang="ru-RU" sz="1600" dirty="0"/>
            </a:p>
          </p:txBody>
        </p:sp>
        <p:cxnSp>
          <p:nvCxnSpPr>
            <p:cNvPr id="19" name="Прямая со стрелкой 18"/>
            <p:cNvCxnSpPr>
              <a:endCxn id="16" idx="3"/>
            </p:cNvCxnSpPr>
            <p:nvPr/>
          </p:nvCxnSpPr>
          <p:spPr>
            <a:xfrm flipV="1">
              <a:off x="363692" y="3062408"/>
              <a:ext cx="5131" cy="25049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03120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 лекции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Преобразования</a:t>
            </a:r>
            <a:endParaRPr lang="en-US" dirty="0" smtClean="0"/>
          </a:p>
          <a:p>
            <a:pPr lvl="1"/>
            <a:r>
              <a:rPr lang="ru-RU" dirty="0"/>
              <a:t>Ц</a:t>
            </a:r>
            <a:r>
              <a:rPr lang="ru-RU" dirty="0" smtClean="0"/>
              <a:t>елых и типов с плавающей точкой</a:t>
            </a:r>
          </a:p>
          <a:p>
            <a:pPr lvl="1"/>
            <a:r>
              <a:rPr lang="en-US" dirty="0" smtClean="0"/>
              <a:t>l-value</a:t>
            </a:r>
          </a:p>
          <a:p>
            <a:pPr lvl="1"/>
            <a:r>
              <a:rPr lang="ru-RU" dirty="0" smtClean="0"/>
              <a:t>Массивов</a:t>
            </a:r>
          </a:p>
          <a:p>
            <a:pPr lvl="1"/>
            <a:r>
              <a:rPr lang="ru-RU" dirty="0" smtClean="0"/>
              <a:t>Функциональных типов</a:t>
            </a:r>
          </a:p>
          <a:p>
            <a:pPr lvl="1"/>
            <a:r>
              <a:rPr lang="ru-RU" dirty="0" smtClean="0"/>
              <a:t>С типом </a:t>
            </a:r>
            <a:r>
              <a:rPr lang="en-US" dirty="0" smtClean="0"/>
              <a:t>void</a:t>
            </a:r>
          </a:p>
          <a:p>
            <a:pPr lvl="1"/>
            <a:r>
              <a:rPr lang="ru-RU" dirty="0" smtClean="0"/>
              <a:t>Указателей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70454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Объект 9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Пусть 1, 2, 4, 8, 8 – размер </a:t>
            </a:r>
            <a:r>
              <a:rPr lang="ru-RU" sz="2400" dirty="0"/>
              <a:t>в </a:t>
            </a:r>
            <a:r>
              <a:rPr lang="ru-RU" sz="2400" dirty="0" smtClean="0"/>
              <a:t>байтах </a:t>
            </a:r>
            <a:r>
              <a:rPr lang="en-US" sz="2400" dirty="0" smtClean="0"/>
              <a:t>char</a:t>
            </a:r>
            <a:r>
              <a:rPr lang="ru-RU" sz="2400" dirty="0" smtClean="0"/>
              <a:t>, </a:t>
            </a:r>
            <a:r>
              <a:rPr lang="en-US" sz="2400" dirty="0" smtClean="0"/>
              <a:t>short, </a:t>
            </a:r>
            <a:r>
              <a:rPr lang="en-US" sz="2400" dirty="0" err="1" smtClean="0"/>
              <a:t>int</a:t>
            </a:r>
            <a:r>
              <a:rPr lang="en-US" sz="2400" dirty="0" smtClean="0"/>
              <a:t>, long, long </a:t>
            </a:r>
            <a:r>
              <a:rPr lang="en-US" sz="2400" dirty="0" err="1" smtClean="0"/>
              <a:t>long</a:t>
            </a:r>
            <a:endParaRPr lang="en-US" sz="2400" dirty="0" smtClean="0"/>
          </a:p>
          <a:p>
            <a:pPr lvl="1"/>
            <a:r>
              <a:rPr lang="ru-RU" sz="1800" dirty="0" smtClean="0"/>
              <a:t>Случай </a:t>
            </a:r>
            <a:r>
              <a:rPr lang="en-US" sz="1800" dirty="0" smtClean="0"/>
              <a:t>Unix/Linux</a:t>
            </a:r>
          </a:p>
          <a:p>
            <a:endParaRPr lang="en-US" sz="24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Примеры определения общего типа</a:t>
            </a:r>
            <a:endParaRPr lang="ru-RU" dirty="0"/>
          </a:p>
        </p:txBody>
      </p:sp>
      <p:graphicFrame>
        <p:nvGraphicFramePr>
          <p:cNvPr id="18" name="Content Placeholder 17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000181240"/>
              </p:ext>
            </p:extLst>
          </p:nvPr>
        </p:nvGraphicFramePr>
        <p:xfrm>
          <a:off x="6197601" y="2996952"/>
          <a:ext cx="5384799" cy="31292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4933"/>
                <a:gridCol w="1794933"/>
                <a:gridCol w="1794933"/>
              </a:tblGrid>
              <a:tr h="52153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T2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общий </a:t>
                      </a:r>
                      <a:r>
                        <a:rPr lang="en-US" dirty="0" smtClean="0"/>
                        <a:t>T1 </a:t>
                      </a:r>
                      <a:r>
                        <a:rPr lang="ru-RU" dirty="0" smtClean="0"/>
                        <a:t>и </a:t>
                      </a:r>
                      <a:r>
                        <a:rPr lang="en-US" dirty="0" smtClean="0"/>
                        <a:t>T2</a:t>
                      </a:r>
                      <a:endParaRPr lang="ru-RU" dirty="0"/>
                    </a:p>
                  </a:txBody>
                  <a:tcPr anchor="ctr"/>
                </a:tc>
              </a:tr>
              <a:tr h="52153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char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unsigned char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int</a:t>
                      </a:r>
                      <a:endParaRPr lang="ru-RU" dirty="0"/>
                    </a:p>
                  </a:txBody>
                  <a:tcPr anchor="ctr"/>
                </a:tc>
              </a:tr>
              <a:tr h="521535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int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unsigned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int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unsigned </a:t>
                      </a:r>
                      <a:r>
                        <a:rPr lang="en-US" dirty="0" err="1" smtClean="0"/>
                        <a:t>int</a:t>
                      </a:r>
                      <a:endParaRPr lang="ru-RU" dirty="0"/>
                    </a:p>
                  </a:txBody>
                  <a:tcPr anchor="ctr"/>
                </a:tc>
              </a:tr>
              <a:tr h="52153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long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unsinged </a:t>
                      </a:r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int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long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52153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float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int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float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52153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float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double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double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762432" y="5628328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char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515625" y="5628328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unsigned char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3176117" y="5628328"/>
            <a:ext cx="675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short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4009460" y="5628328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unsigned short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1848755" y="4065094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long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3361132" y="4065094"/>
            <a:ext cx="1497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unsigned long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1926758" y="4610657"/>
            <a:ext cx="434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int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3439135" y="4610657"/>
            <a:ext cx="1341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unsigned </a:t>
            </a:r>
            <a:r>
              <a:rPr lang="en-US" dirty="0" err="1" smtClean="0"/>
              <a:t>int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2744350" y="2852936"/>
            <a:ext cx="615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float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2626736" y="2240868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double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1618656" y="3528467"/>
            <a:ext cx="1048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long </a:t>
            </a:r>
            <a:r>
              <a:rPr lang="en-US" dirty="0" err="1" smtClean="0"/>
              <a:t>long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3131903" y="3528467"/>
            <a:ext cx="1955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unsigned long </a:t>
            </a:r>
            <a:r>
              <a:rPr lang="en-US" dirty="0" err="1" smtClean="0"/>
              <a:t>long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2398083" y="1628800"/>
            <a:ext cx="1298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long double</a:t>
            </a:r>
            <a:endParaRPr lang="ru-RU" dirty="0"/>
          </a:p>
        </p:txBody>
      </p:sp>
      <p:cxnSp>
        <p:nvCxnSpPr>
          <p:cNvPr id="35" name="Соединительная линия уступом 18"/>
          <p:cNvCxnSpPr>
            <a:stCxn id="4" idx="0"/>
            <a:endCxn id="10" idx="2"/>
          </p:cNvCxnSpPr>
          <p:nvPr/>
        </p:nvCxnSpPr>
        <p:spPr>
          <a:xfrm flipV="1">
            <a:off x="1059950" y="4979989"/>
            <a:ext cx="1083919" cy="64833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Соединительная линия уступом 18"/>
          <p:cNvCxnSpPr>
            <a:stCxn id="5" idx="0"/>
            <a:endCxn id="10" idx="2"/>
          </p:cNvCxnSpPr>
          <p:nvPr/>
        </p:nvCxnSpPr>
        <p:spPr>
          <a:xfrm flipH="1" flipV="1">
            <a:off x="2143869" y="4979989"/>
            <a:ext cx="122923" cy="64833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Соединительная линия уступом 18"/>
          <p:cNvCxnSpPr>
            <a:stCxn id="7" idx="0"/>
            <a:endCxn id="10" idx="2"/>
          </p:cNvCxnSpPr>
          <p:nvPr/>
        </p:nvCxnSpPr>
        <p:spPr>
          <a:xfrm flipH="1" flipV="1">
            <a:off x="2143869" y="4979989"/>
            <a:ext cx="2656833" cy="64833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Соединительная линия уступом 18"/>
          <p:cNvCxnSpPr>
            <a:stCxn id="10" idx="3"/>
            <a:endCxn id="11" idx="1"/>
          </p:cNvCxnSpPr>
          <p:nvPr/>
        </p:nvCxnSpPr>
        <p:spPr>
          <a:xfrm>
            <a:off x="2360979" y="4795323"/>
            <a:ext cx="10781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Соединительная линия уступом 18"/>
          <p:cNvCxnSpPr>
            <a:stCxn id="10" idx="0"/>
            <a:endCxn id="8" idx="2"/>
          </p:cNvCxnSpPr>
          <p:nvPr/>
        </p:nvCxnSpPr>
        <p:spPr>
          <a:xfrm flipH="1" flipV="1">
            <a:off x="2143868" y="4434426"/>
            <a:ext cx="1" cy="176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Соединительная линия уступом 18"/>
          <p:cNvCxnSpPr>
            <a:stCxn id="11" idx="0"/>
            <a:endCxn id="9" idx="2"/>
          </p:cNvCxnSpPr>
          <p:nvPr/>
        </p:nvCxnSpPr>
        <p:spPr>
          <a:xfrm flipH="1" flipV="1">
            <a:off x="4109895" y="4434426"/>
            <a:ext cx="1" cy="176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Соединительная линия уступом 18"/>
          <p:cNvCxnSpPr>
            <a:stCxn id="6" idx="0"/>
            <a:endCxn id="10" idx="2"/>
          </p:cNvCxnSpPr>
          <p:nvPr/>
        </p:nvCxnSpPr>
        <p:spPr>
          <a:xfrm flipH="1" flipV="1">
            <a:off x="2143869" y="4979989"/>
            <a:ext cx="1369841" cy="64833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Соединительная линия уступом 18"/>
          <p:cNvCxnSpPr>
            <a:stCxn id="8" idx="3"/>
            <a:endCxn id="9" idx="1"/>
          </p:cNvCxnSpPr>
          <p:nvPr/>
        </p:nvCxnSpPr>
        <p:spPr>
          <a:xfrm>
            <a:off x="2438981" y="4249760"/>
            <a:ext cx="9221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Соединительная линия уступом 18"/>
          <p:cNvCxnSpPr>
            <a:stCxn id="8" idx="0"/>
            <a:endCxn id="14" idx="2"/>
          </p:cNvCxnSpPr>
          <p:nvPr/>
        </p:nvCxnSpPr>
        <p:spPr>
          <a:xfrm flipH="1" flipV="1">
            <a:off x="2142999" y="3897799"/>
            <a:ext cx="869" cy="167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Соединительная линия уступом 18"/>
          <p:cNvCxnSpPr>
            <a:stCxn id="9" idx="0"/>
            <a:endCxn id="15" idx="2"/>
          </p:cNvCxnSpPr>
          <p:nvPr/>
        </p:nvCxnSpPr>
        <p:spPr>
          <a:xfrm flipV="1">
            <a:off x="4109895" y="3897799"/>
            <a:ext cx="1" cy="167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Соединительная линия уступом 18"/>
          <p:cNvCxnSpPr>
            <a:stCxn id="14" idx="0"/>
            <a:endCxn id="12" idx="2"/>
          </p:cNvCxnSpPr>
          <p:nvPr/>
        </p:nvCxnSpPr>
        <p:spPr>
          <a:xfrm flipV="1">
            <a:off x="2142999" y="3222268"/>
            <a:ext cx="909032" cy="306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Соединительная линия уступом 18"/>
          <p:cNvCxnSpPr>
            <a:stCxn id="15" idx="0"/>
            <a:endCxn id="12" idx="2"/>
          </p:cNvCxnSpPr>
          <p:nvPr/>
        </p:nvCxnSpPr>
        <p:spPr>
          <a:xfrm flipH="1" flipV="1">
            <a:off x="3052031" y="3222268"/>
            <a:ext cx="1057865" cy="306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Соединительная линия уступом 18"/>
          <p:cNvCxnSpPr>
            <a:stCxn id="14" idx="3"/>
            <a:endCxn id="15" idx="1"/>
          </p:cNvCxnSpPr>
          <p:nvPr/>
        </p:nvCxnSpPr>
        <p:spPr>
          <a:xfrm>
            <a:off x="2667341" y="3713133"/>
            <a:ext cx="4645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Соединительная линия уступом 18"/>
          <p:cNvCxnSpPr>
            <a:stCxn id="13" idx="0"/>
            <a:endCxn id="17" idx="2"/>
          </p:cNvCxnSpPr>
          <p:nvPr/>
        </p:nvCxnSpPr>
        <p:spPr>
          <a:xfrm flipV="1">
            <a:off x="3046884" y="1998132"/>
            <a:ext cx="576" cy="242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Соединительная линия уступом 18"/>
          <p:cNvCxnSpPr>
            <a:stCxn id="12" idx="0"/>
            <a:endCxn id="13" idx="2"/>
          </p:cNvCxnSpPr>
          <p:nvPr/>
        </p:nvCxnSpPr>
        <p:spPr>
          <a:xfrm flipH="1" flipV="1">
            <a:off x="3046884" y="2610200"/>
            <a:ext cx="5147" cy="242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Соединительная линия уступом 96"/>
          <p:cNvCxnSpPr>
            <a:stCxn id="11" idx="0"/>
          </p:cNvCxnSpPr>
          <p:nvPr/>
        </p:nvCxnSpPr>
        <p:spPr>
          <a:xfrm flipH="1" flipV="1">
            <a:off x="2142999" y="4434426"/>
            <a:ext cx="1966897" cy="17623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Соединительная линия уступом 96"/>
          <p:cNvCxnSpPr>
            <a:stCxn id="9" idx="0"/>
            <a:endCxn id="14" idx="2"/>
          </p:cNvCxnSpPr>
          <p:nvPr/>
        </p:nvCxnSpPr>
        <p:spPr>
          <a:xfrm flipH="1" flipV="1">
            <a:off x="2142999" y="3897799"/>
            <a:ext cx="1966896" cy="16729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Соединительная линия уступом 18"/>
          <p:cNvCxnSpPr>
            <a:stCxn id="4" idx="0"/>
          </p:cNvCxnSpPr>
          <p:nvPr/>
        </p:nvCxnSpPr>
        <p:spPr>
          <a:xfrm flipV="1">
            <a:off x="1059950" y="4979989"/>
            <a:ext cx="3049945" cy="648339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Соединительная линия уступом 18"/>
          <p:cNvCxnSpPr>
            <a:stCxn id="5" idx="0"/>
            <a:endCxn id="11" idx="2"/>
          </p:cNvCxnSpPr>
          <p:nvPr/>
        </p:nvCxnSpPr>
        <p:spPr>
          <a:xfrm flipV="1">
            <a:off x="2266792" y="4979989"/>
            <a:ext cx="1843104" cy="648339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Соединительная линия уступом 18"/>
          <p:cNvCxnSpPr>
            <a:stCxn id="7" idx="0"/>
            <a:endCxn id="11" idx="2"/>
          </p:cNvCxnSpPr>
          <p:nvPr/>
        </p:nvCxnSpPr>
        <p:spPr>
          <a:xfrm flipH="1" flipV="1">
            <a:off x="4109896" y="4979989"/>
            <a:ext cx="690806" cy="648339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Соединительная линия уступом 18"/>
          <p:cNvCxnSpPr>
            <a:stCxn id="6" idx="0"/>
            <a:endCxn id="11" idx="2"/>
          </p:cNvCxnSpPr>
          <p:nvPr/>
        </p:nvCxnSpPr>
        <p:spPr>
          <a:xfrm flipV="1">
            <a:off x="3513710" y="4979989"/>
            <a:ext cx="596186" cy="648339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Группа 19"/>
          <p:cNvGrpSpPr/>
          <p:nvPr/>
        </p:nvGrpSpPr>
        <p:grpSpPr>
          <a:xfrm>
            <a:off x="309531" y="3570850"/>
            <a:ext cx="584775" cy="2697598"/>
            <a:chOff x="76435" y="3062408"/>
            <a:chExt cx="584775" cy="3032096"/>
          </a:xfrm>
        </p:grpSpPr>
        <p:sp>
          <p:nvSpPr>
            <p:cNvPr id="16" name="TextBox 15"/>
            <p:cNvSpPr txBox="1"/>
            <p:nvPr/>
          </p:nvSpPr>
          <p:spPr>
            <a:xfrm rot="16200000">
              <a:off x="-1147225" y="4286068"/>
              <a:ext cx="303209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ru-RU" sz="1600" dirty="0"/>
                <a:t>ранг </a:t>
              </a:r>
              <a:r>
                <a:rPr lang="ru-RU" sz="1600" dirty="0" smtClean="0"/>
                <a:t>целого типа</a:t>
              </a:r>
              <a:endParaRPr lang="ru-RU" sz="1600" dirty="0" smtClean="0"/>
            </a:p>
            <a:p>
              <a:pPr algn="ctr"/>
              <a:r>
                <a:rPr lang="ru-RU" sz="1600" dirty="0" smtClean="0"/>
                <a:t>меньше		больше</a:t>
              </a:r>
              <a:endParaRPr lang="ru-RU" sz="1600" dirty="0"/>
            </a:p>
          </p:txBody>
        </p:sp>
        <p:cxnSp>
          <p:nvCxnSpPr>
            <p:cNvPr id="19" name="Прямая со стрелкой 18"/>
            <p:cNvCxnSpPr>
              <a:endCxn id="16" idx="3"/>
            </p:cNvCxnSpPr>
            <p:nvPr/>
          </p:nvCxnSpPr>
          <p:spPr>
            <a:xfrm flipV="1">
              <a:off x="363692" y="3062408"/>
              <a:ext cx="5131" cy="25049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32909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Объект 9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Пусть 1, 2, 4, 8, 8 – размер </a:t>
            </a:r>
            <a:r>
              <a:rPr lang="ru-RU" sz="2400" dirty="0"/>
              <a:t>в </a:t>
            </a:r>
            <a:r>
              <a:rPr lang="ru-RU" sz="2400" dirty="0" smtClean="0"/>
              <a:t>байтах </a:t>
            </a:r>
            <a:r>
              <a:rPr lang="en-US" sz="2400" dirty="0" smtClean="0"/>
              <a:t>char</a:t>
            </a:r>
            <a:r>
              <a:rPr lang="ru-RU" sz="2400" dirty="0" smtClean="0"/>
              <a:t>, </a:t>
            </a:r>
            <a:r>
              <a:rPr lang="en-US" sz="2400" dirty="0" smtClean="0"/>
              <a:t>short, </a:t>
            </a:r>
            <a:r>
              <a:rPr lang="en-US" sz="2400" dirty="0" err="1" smtClean="0"/>
              <a:t>int</a:t>
            </a:r>
            <a:r>
              <a:rPr lang="en-US" sz="2400" dirty="0" smtClean="0"/>
              <a:t>, long, long </a:t>
            </a:r>
            <a:r>
              <a:rPr lang="en-US" sz="2400" dirty="0" err="1" smtClean="0"/>
              <a:t>long</a:t>
            </a:r>
            <a:endParaRPr lang="en-US" sz="2400" dirty="0" smtClean="0"/>
          </a:p>
          <a:p>
            <a:pPr lvl="1"/>
            <a:r>
              <a:rPr lang="ru-RU" sz="1800" dirty="0" smtClean="0"/>
              <a:t>Случай </a:t>
            </a:r>
            <a:r>
              <a:rPr lang="en-US" sz="1800" dirty="0" smtClean="0"/>
              <a:t>Unix/Linux</a:t>
            </a:r>
          </a:p>
          <a:p>
            <a:endParaRPr lang="en-US" sz="24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Примеры определения общего типа</a:t>
            </a:r>
            <a:endParaRPr lang="ru-RU" dirty="0"/>
          </a:p>
        </p:txBody>
      </p:sp>
      <p:graphicFrame>
        <p:nvGraphicFramePr>
          <p:cNvPr id="18" name="Content Placeholder 17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820108301"/>
              </p:ext>
            </p:extLst>
          </p:nvPr>
        </p:nvGraphicFramePr>
        <p:xfrm>
          <a:off x="6197601" y="2996952"/>
          <a:ext cx="5384799" cy="31292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4933"/>
                <a:gridCol w="1794933"/>
                <a:gridCol w="1794933"/>
              </a:tblGrid>
              <a:tr h="52153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T2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общий </a:t>
                      </a:r>
                      <a:r>
                        <a:rPr lang="en-US" dirty="0" smtClean="0"/>
                        <a:t>T1 </a:t>
                      </a:r>
                      <a:r>
                        <a:rPr lang="ru-RU" dirty="0" smtClean="0"/>
                        <a:t>и </a:t>
                      </a:r>
                      <a:r>
                        <a:rPr lang="en-US" dirty="0" smtClean="0"/>
                        <a:t>T2</a:t>
                      </a:r>
                      <a:endParaRPr lang="ru-RU" dirty="0"/>
                    </a:p>
                  </a:txBody>
                  <a:tcPr anchor="ctr"/>
                </a:tc>
              </a:tr>
              <a:tr h="52153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char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unsigned char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int</a:t>
                      </a:r>
                      <a:endParaRPr lang="ru-RU" dirty="0"/>
                    </a:p>
                  </a:txBody>
                  <a:tcPr anchor="ctr"/>
                </a:tc>
              </a:tr>
              <a:tr h="521535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int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unsigned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int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unsigned </a:t>
                      </a:r>
                      <a:r>
                        <a:rPr lang="en-US" dirty="0" err="1" smtClean="0"/>
                        <a:t>int</a:t>
                      </a:r>
                      <a:endParaRPr lang="ru-RU" dirty="0"/>
                    </a:p>
                  </a:txBody>
                  <a:tcPr anchor="ctr"/>
                </a:tc>
              </a:tr>
              <a:tr h="52153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long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unsinged </a:t>
                      </a:r>
                      <a:r>
                        <a:rPr lang="en-US" dirty="0" err="1" smtClean="0"/>
                        <a:t>int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long</a:t>
                      </a:r>
                      <a:endParaRPr lang="ru-RU" dirty="0"/>
                    </a:p>
                  </a:txBody>
                  <a:tcPr anchor="ctr"/>
                </a:tc>
              </a:tr>
              <a:tr h="52153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float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int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float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52153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float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double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double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762432" y="5628328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char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515625" y="5628328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unsigned char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3176117" y="5628328"/>
            <a:ext cx="675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short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4009460" y="5628328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unsigned short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1848755" y="4065094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long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3361132" y="4065094"/>
            <a:ext cx="1497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unsigned long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1926758" y="4610657"/>
            <a:ext cx="434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int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3439135" y="4610657"/>
            <a:ext cx="1341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unsigned </a:t>
            </a:r>
            <a:r>
              <a:rPr lang="en-US" dirty="0" err="1" smtClean="0"/>
              <a:t>int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2744350" y="2852936"/>
            <a:ext cx="615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float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2626736" y="2240868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double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1618656" y="3528467"/>
            <a:ext cx="1048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long </a:t>
            </a:r>
            <a:r>
              <a:rPr lang="en-US" dirty="0" err="1" smtClean="0"/>
              <a:t>long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3131903" y="3528467"/>
            <a:ext cx="1955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unsigned long </a:t>
            </a:r>
            <a:r>
              <a:rPr lang="en-US" dirty="0" err="1" smtClean="0"/>
              <a:t>long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2398083" y="1628800"/>
            <a:ext cx="1298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long double</a:t>
            </a:r>
            <a:endParaRPr lang="ru-RU" dirty="0"/>
          </a:p>
        </p:txBody>
      </p:sp>
      <p:cxnSp>
        <p:nvCxnSpPr>
          <p:cNvPr id="35" name="Соединительная линия уступом 18"/>
          <p:cNvCxnSpPr>
            <a:stCxn id="4" idx="0"/>
            <a:endCxn id="10" idx="2"/>
          </p:cNvCxnSpPr>
          <p:nvPr/>
        </p:nvCxnSpPr>
        <p:spPr>
          <a:xfrm flipV="1">
            <a:off x="1059950" y="4979989"/>
            <a:ext cx="1083919" cy="64833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Соединительная линия уступом 18"/>
          <p:cNvCxnSpPr>
            <a:stCxn id="5" idx="0"/>
            <a:endCxn id="10" idx="2"/>
          </p:cNvCxnSpPr>
          <p:nvPr/>
        </p:nvCxnSpPr>
        <p:spPr>
          <a:xfrm flipH="1" flipV="1">
            <a:off x="2143869" y="4979989"/>
            <a:ext cx="122923" cy="64833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Соединительная линия уступом 18"/>
          <p:cNvCxnSpPr>
            <a:stCxn id="7" idx="0"/>
            <a:endCxn id="10" idx="2"/>
          </p:cNvCxnSpPr>
          <p:nvPr/>
        </p:nvCxnSpPr>
        <p:spPr>
          <a:xfrm flipH="1" flipV="1">
            <a:off x="2143869" y="4979989"/>
            <a:ext cx="2656833" cy="64833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Соединительная линия уступом 18"/>
          <p:cNvCxnSpPr>
            <a:stCxn id="10" idx="3"/>
            <a:endCxn id="11" idx="1"/>
          </p:cNvCxnSpPr>
          <p:nvPr/>
        </p:nvCxnSpPr>
        <p:spPr>
          <a:xfrm>
            <a:off x="2360979" y="4795323"/>
            <a:ext cx="10781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Соединительная линия уступом 18"/>
          <p:cNvCxnSpPr>
            <a:stCxn id="10" idx="0"/>
            <a:endCxn id="8" idx="2"/>
          </p:cNvCxnSpPr>
          <p:nvPr/>
        </p:nvCxnSpPr>
        <p:spPr>
          <a:xfrm flipH="1" flipV="1">
            <a:off x="2143868" y="4434426"/>
            <a:ext cx="1" cy="176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Соединительная линия уступом 18"/>
          <p:cNvCxnSpPr>
            <a:stCxn id="11" idx="0"/>
            <a:endCxn id="9" idx="2"/>
          </p:cNvCxnSpPr>
          <p:nvPr/>
        </p:nvCxnSpPr>
        <p:spPr>
          <a:xfrm flipH="1" flipV="1">
            <a:off x="4109895" y="4434426"/>
            <a:ext cx="1" cy="176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Соединительная линия уступом 18"/>
          <p:cNvCxnSpPr>
            <a:stCxn id="6" idx="0"/>
            <a:endCxn id="10" idx="2"/>
          </p:cNvCxnSpPr>
          <p:nvPr/>
        </p:nvCxnSpPr>
        <p:spPr>
          <a:xfrm flipH="1" flipV="1">
            <a:off x="2143869" y="4979989"/>
            <a:ext cx="1369841" cy="64833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Соединительная линия уступом 18"/>
          <p:cNvCxnSpPr>
            <a:stCxn id="8" idx="3"/>
            <a:endCxn id="9" idx="1"/>
          </p:cNvCxnSpPr>
          <p:nvPr/>
        </p:nvCxnSpPr>
        <p:spPr>
          <a:xfrm>
            <a:off x="2438981" y="4249760"/>
            <a:ext cx="9221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Соединительная линия уступом 18"/>
          <p:cNvCxnSpPr>
            <a:stCxn id="8" idx="0"/>
            <a:endCxn id="14" idx="2"/>
          </p:cNvCxnSpPr>
          <p:nvPr/>
        </p:nvCxnSpPr>
        <p:spPr>
          <a:xfrm flipH="1" flipV="1">
            <a:off x="2142999" y="3897799"/>
            <a:ext cx="869" cy="167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Соединительная линия уступом 18"/>
          <p:cNvCxnSpPr>
            <a:stCxn id="9" idx="0"/>
            <a:endCxn id="15" idx="2"/>
          </p:cNvCxnSpPr>
          <p:nvPr/>
        </p:nvCxnSpPr>
        <p:spPr>
          <a:xfrm flipV="1">
            <a:off x="4109895" y="3897799"/>
            <a:ext cx="1" cy="167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Соединительная линия уступом 18"/>
          <p:cNvCxnSpPr>
            <a:stCxn id="14" idx="0"/>
            <a:endCxn id="12" idx="2"/>
          </p:cNvCxnSpPr>
          <p:nvPr/>
        </p:nvCxnSpPr>
        <p:spPr>
          <a:xfrm flipV="1">
            <a:off x="2142999" y="3222268"/>
            <a:ext cx="909032" cy="306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Соединительная линия уступом 18"/>
          <p:cNvCxnSpPr>
            <a:stCxn id="15" idx="0"/>
            <a:endCxn id="12" idx="2"/>
          </p:cNvCxnSpPr>
          <p:nvPr/>
        </p:nvCxnSpPr>
        <p:spPr>
          <a:xfrm flipH="1" flipV="1">
            <a:off x="3052031" y="3222268"/>
            <a:ext cx="1057865" cy="306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Соединительная линия уступом 18"/>
          <p:cNvCxnSpPr>
            <a:stCxn id="14" idx="3"/>
            <a:endCxn id="15" idx="1"/>
          </p:cNvCxnSpPr>
          <p:nvPr/>
        </p:nvCxnSpPr>
        <p:spPr>
          <a:xfrm>
            <a:off x="2667341" y="3713133"/>
            <a:ext cx="4645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Соединительная линия уступом 18"/>
          <p:cNvCxnSpPr>
            <a:stCxn id="13" idx="0"/>
            <a:endCxn id="17" idx="2"/>
          </p:cNvCxnSpPr>
          <p:nvPr/>
        </p:nvCxnSpPr>
        <p:spPr>
          <a:xfrm flipV="1">
            <a:off x="3046884" y="1998132"/>
            <a:ext cx="576" cy="242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Соединительная линия уступом 18"/>
          <p:cNvCxnSpPr>
            <a:stCxn id="12" idx="0"/>
            <a:endCxn id="13" idx="2"/>
          </p:cNvCxnSpPr>
          <p:nvPr/>
        </p:nvCxnSpPr>
        <p:spPr>
          <a:xfrm flipH="1" flipV="1">
            <a:off x="3046884" y="2610200"/>
            <a:ext cx="5147" cy="242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Соединительная линия уступом 96"/>
          <p:cNvCxnSpPr>
            <a:stCxn id="11" idx="0"/>
          </p:cNvCxnSpPr>
          <p:nvPr/>
        </p:nvCxnSpPr>
        <p:spPr>
          <a:xfrm flipH="1" flipV="1">
            <a:off x="2142999" y="4434426"/>
            <a:ext cx="1966897" cy="17623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Соединительная линия уступом 96"/>
          <p:cNvCxnSpPr>
            <a:stCxn id="9" idx="0"/>
            <a:endCxn id="14" idx="2"/>
          </p:cNvCxnSpPr>
          <p:nvPr/>
        </p:nvCxnSpPr>
        <p:spPr>
          <a:xfrm flipH="1" flipV="1">
            <a:off x="2142999" y="3897799"/>
            <a:ext cx="1966896" cy="16729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Соединительная линия уступом 18"/>
          <p:cNvCxnSpPr>
            <a:stCxn id="4" idx="0"/>
          </p:cNvCxnSpPr>
          <p:nvPr/>
        </p:nvCxnSpPr>
        <p:spPr>
          <a:xfrm flipV="1">
            <a:off x="1059950" y="4979989"/>
            <a:ext cx="3049945" cy="648339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Соединительная линия уступом 18"/>
          <p:cNvCxnSpPr>
            <a:stCxn id="5" idx="0"/>
            <a:endCxn id="11" idx="2"/>
          </p:cNvCxnSpPr>
          <p:nvPr/>
        </p:nvCxnSpPr>
        <p:spPr>
          <a:xfrm flipV="1">
            <a:off x="2266792" y="4979989"/>
            <a:ext cx="1843104" cy="648339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Соединительная линия уступом 18"/>
          <p:cNvCxnSpPr>
            <a:stCxn id="7" idx="0"/>
            <a:endCxn id="11" idx="2"/>
          </p:cNvCxnSpPr>
          <p:nvPr/>
        </p:nvCxnSpPr>
        <p:spPr>
          <a:xfrm flipH="1" flipV="1">
            <a:off x="4109896" y="4979989"/>
            <a:ext cx="690806" cy="648339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Соединительная линия уступом 18"/>
          <p:cNvCxnSpPr>
            <a:stCxn id="6" idx="0"/>
            <a:endCxn id="11" idx="2"/>
          </p:cNvCxnSpPr>
          <p:nvPr/>
        </p:nvCxnSpPr>
        <p:spPr>
          <a:xfrm flipV="1">
            <a:off x="3513710" y="4979989"/>
            <a:ext cx="596186" cy="648339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Группа 19"/>
          <p:cNvGrpSpPr/>
          <p:nvPr/>
        </p:nvGrpSpPr>
        <p:grpSpPr>
          <a:xfrm>
            <a:off x="309531" y="3570850"/>
            <a:ext cx="584775" cy="2697598"/>
            <a:chOff x="76435" y="3062408"/>
            <a:chExt cx="584775" cy="3032096"/>
          </a:xfrm>
        </p:grpSpPr>
        <p:sp>
          <p:nvSpPr>
            <p:cNvPr id="16" name="TextBox 15"/>
            <p:cNvSpPr txBox="1"/>
            <p:nvPr/>
          </p:nvSpPr>
          <p:spPr>
            <a:xfrm rot="16200000">
              <a:off x="-1147225" y="4286068"/>
              <a:ext cx="303209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ru-RU" sz="1600" dirty="0"/>
                <a:t>ранг </a:t>
              </a:r>
              <a:r>
                <a:rPr lang="ru-RU" sz="1600" dirty="0" smtClean="0"/>
                <a:t>целого типа</a:t>
              </a:r>
              <a:endParaRPr lang="ru-RU" sz="1600" dirty="0" smtClean="0"/>
            </a:p>
            <a:p>
              <a:pPr algn="ctr"/>
              <a:r>
                <a:rPr lang="ru-RU" sz="1600" dirty="0" smtClean="0"/>
                <a:t>меньше		больше</a:t>
              </a:r>
              <a:endParaRPr lang="ru-RU" sz="1600" dirty="0"/>
            </a:p>
          </p:txBody>
        </p:sp>
        <p:cxnSp>
          <p:nvCxnSpPr>
            <p:cNvPr id="19" name="Прямая со стрелкой 18"/>
            <p:cNvCxnSpPr>
              <a:endCxn id="16" idx="3"/>
            </p:cNvCxnSpPr>
            <p:nvPr/>
          </p:nvCxnSpPr>
          <p:spPr>
            <a:xfrm flipV="1">
              <a:off x="363692" y="3062408"/>
              <a:ext cx="5131" cy="25049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44349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Объект 9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Пусть 1, 2, 4, 8, 8 – размер </a:t>
            </a:r>
            <a:r>
              <a:rPr lang="ru-RU" sz="2400" dirty="0"/>
              <a:t>в </a:t>
            </a:r>
            <a:r>
              <a:rPr lang="ru-RU" sz="2400" dirty="0" smtClean="0"/>
              <a:t>байтах </a:t>
            </a:r>
            <a:r>
              <a:rPr lang="en-US" sz="2400" dirty="0" smtClean="0"/>
              <a:t>char</a:t>
            </a:r>
            <a:r>
              <a:rPr lang="ru-RU" sz="2400" dirty="0" smtClean="0"/>
              <a:t>, </a:t>
            </a:r>
            <a:r>
              <a:rPr lang="en-US" sz="2400" dirty="0" smtClean="0"/>
              <a:t>short, </a:t>
            </a:r>
            <a:r>
              <a:rPr lang="en-US" sz="2400" dirty="0" err="1" smtClean="0"/>
              <a:t>int</a:t>
            </a:r>
            <a:r>
              <a:rPr lang="en-US" sz="2400" dirty="0" smtClean="0"/>
              <a:t>, long, long </a:t>
            </a:r>
            <a:r>
              <a:rPr lang="en-US" sz="2400" dirty="0" err="1" smtClean="0"/>
              <a:t>long</a:t>
            </a:r>
            <a:endParaRPr lang="en-US" sz="2400" dirty="0" smtClean="0"/>
          </a:p>
          <a:p>
            <a:pPr lvl="1"/>
            <a:r>
              <a:rPr lang="ru-RU" sz="1800" dirty="0" smtClean="0"/>
              <a:t>Случай </a:t>
            </a:r>
            <a:r>
              <a:rPr lang="en-US" sz="1800" dirty="0" smtClean="0"/>
              <a:t>Unix/Linux</a:t>
            </a:r>
          </a:p>
          <a:p>
            <a:endParaRPr lang="en-US" sz="24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Примеры определения общего типа</a:t>
            </a:r>
            <a:endParaRPr lang="ru-RU" dirty="0"/>
          </a:p>
        </p:txBody>
      </p:sp>
      <p:graphicFrame>
        <p:nvGraphicFramePr>
          <p:cNvPr id="18" name="Content Placeholder 17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854522143"/>
              </p:ext>
            </p:extLst>
          </p:nvPr>
        </p:nvGraphicFramePr>
        <p:xfrm>
          <a:off x="6197601" y="2996952"/>
          <a:ext cx="5384799" cy="31292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4933"/>
                <a:gridCol w="1794933"/>
                <a:gridCol w="1794933"/>
              </a:tblGrid>
              <a:tr h="52153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T2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общий </a:t>
                      </a:r>
                      <a:r>
                        <a:rPr lang="en-US" dirty="0" smtClean="0"/>
                        <a:t>T1 </a:t>
                      </a:r>
                      <a:r>
                        <a:rPr lang="ru-RU" dirty="0" smtClean="0"/>
                        <a:t>и </a:t>
                      </a:r>
                      <a:r>
                        <a:rPr lang="en-US" dirty="0" smtClean="0"/>
                        <a:t>T2</a:t>
                      </a:r>
                      <a:endParaRPr lang="ru-RU" dirty="0"/>
                    </a:p>
                  </a:txBody>
                  <a:tcPr anchor="ctr"/>
                </a:tc>
              </a:tr>
              <a:tr h="52153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char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unsigned char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int</a:t>
                      </a:r>
                      <a:endParaRPr lang="ru-RU" dirty="0"/>
                    </a:p>
                  </a:txBody>
                  <a:tcPr anchor="ctr"/>
                </a:tc>
              </a:tr>
              <a:tr h="521535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int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unsigned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int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unsigned </a:t>
                      </a:r>
                      <a:r>
                        <a:rPr lang="en-US" dirty="0" err="1" smtClean="0"/>
                        <a:t>int</a:t>
                      </a:r>
                      <a:endParaRPr lang="ru-RU" dirty="0"/>
                    </a:p>
                  </a:txBody>
                  <a:tcPr anchor="ctr"/>
                </a:tc>
              </a:tr>
              <a:tr h="52153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long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unsinged </a:t>
                      </a:r>
                      <a:r>
                        <a:rPr lang="en-US" dirty="0" err="1" smtClean="0"/>
                        <a:t>int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long</a:t>
                      </a:r>
                      <a:endParaRPr lang="ru-RU" dirty="0"/>
                    </a:p>
                  </a:txBody>
                  <a:tcPr anchor="ctr"/>
                </a:tc>
              </a:tr>
              <a:tr h="52153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float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int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float</a:t>
                      </a:r>
                      <a:endParaRPr lang="ru-RU" dirty="0"/>
                    </a:p>
                  </a:txBody>
                  <a:tcPr anchor="ctr"/>
                </a:tc>
              </a:tr>
              <a:tr h="52153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float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double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double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762432" y="5628328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char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515625" y="5628328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unsigned char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3176117" y="5628328"/>
            <a:ext cx="675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short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4009460" y="5628328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unsigned short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1848755" y="4065094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long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3361132" y="4065094"/>
            <a:ext cx="1497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unsigned long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1926758" y="4610657"/>
            <a:ext cx="434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int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3439135" y="4610657"/>
            <a:ext cx="1341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unsigned </a:t>
            </a:r>
            <a:r>
              <a:rPr lang="en-US" dirty="0" err="1" smtClean="0"/>
              <a:t>int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2744350" y="2852936"/>
            <a:ext cx="615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float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2626736" y="2240868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double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1618656" y="3528467"/>
            <a:ext cx="1048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long </a:t>
            </a:r>
            <a:r>
              <a:rPr lang="en-US" dirty="0" err="1" smtClean="0"/>
              <a:t>long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3131903" y="3528467"/>
            <a:ext cx="1955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unsigned long </a:t>
            </a:r>
            <a:r>
              <a:rPr lang="en-US" dirty="0" err="1" smtClean="0"/>
              <a:t>long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2398083" y="1628800"/>
            <a:ext cx="1298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long double</a:t>
            </a:r>
            <a:endParaRPr lang="ru-RU" dirty="0"/>
          </a:p>
        </p:txBody>
      </p:sp>
      <p:cxnSp>
        <p:nvCxnSpPr>
          <p:cNvPr id="35" name="Соединительная линия уступом 18"/>
          <p:cNvCxnSpPr>
            <a:stCxn id="4" idx="0"/>
            <a:endCxn id="10" idx="2"/>
          </p:cNvCxnSpPr>
          <p:nvPr/>
        </p:nvCxnSpPr>
        <p:spPr>
          <a:xfrm flipV="1">
            <a:off x="1059950" y="4979989"/>
            <a:ext cx="1083919" cy="64833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Соединительная линия уступом 18"/>
          <p:cNvCxnSpPr>
            <a:stCxn id="5" idx="0"/>
            <a:endCxn id="10" idx="2"/>
          </p:cNvCxnSpPr>
          <p:nvPr/>
        </p:nvCxnSpPr>
        <p:spPr>
          <a:xfrm flipH="1" flipV="1">
            <a:off x="2143869" y="4979989"/>
            <a:ext cx="122923" cy="64833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Соединительная линия уступом 18"/>
          <p:cNvCxnSpPr>
            <a:stCxn id="7" idx="0"/>
            <a:endCxn id="10" idx="2"/>
          </p:cNvCxnSpPr>
          <p:nvPr/>
        </p:nvCxnSpPr>
        <p:spPr>
          <a:xfrm flipH="1" flipV="1">
            <a:off x="2143869" y="4979989"/>
            <a:ext cx="2656833" cy="64833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Соединительная линия уступом 18"/>
          <p:cNvCxnSpPr>
            <a:stCxn id="10" idx="3"/>
            <a:endCxn id="11" idx="1"/>
          </p:cNvCxnSpPr>
          <p:nvPr/>
        </p:nvCxnSpPr>
        <p:spPr>
          <a:xfrm>
            <a:off x="2360979" y="4795323"/>
            <a:ext cx="10781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Соединительная линия уступом 18"/>
          <p:cNvCxnSpPr>
            <a:stCxn id="10" idx="0"/>
            <a:endCxn id="8" idx="2"/>
          </p:cNvCxnSpPr>
          <p:nvPr/>
        </p:nvCxnSpPr>
        <p:spPr>
          <a:xfrm flipH="1" flipV="1">
            <a:off x="2143868" y="4434426"/>
            <a:ext cx="1" cy="176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Соединительная линия уступом 18"/>
          <p:cNvCxnSpPr>
            <a:stCxn id="11" idx="0"/>
            <a:endCxn id="9" idx="2"/>
          </p:cNvCxnSpPr>
          <p:nvPr/>
        </p:nvCxnSpPr>
        <p:spPr>
          <a:xfrm flipH="1" flipV="1">
            <a:off x="4109895" y="4434426"/>
            <a:ext cx="1" cy="176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Соединительная линия уступом 18"/>
          <p:cNvCxnSpPr>
            <a:stCxn id="6" idx="0"/>
            <a:endCxn id="10" idx="2"/>
          </p:cNvCxnSpPr>
          <p:nvPr/>
        </p:nvCxnSpPr>
        <p:spPr>
          <a:xfrm flipH="1" flipV="1">
            <a:off x="2143869" y="4979989"/>
            <a:ext cx="1369841" cy="64833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Соединительная линия уступом 18"/>
          <p:cNvCxnSpPr>
            <a:stCxn id="8" idx="3"/>
            <a:endCxn id="9" idx="1"/>
          </p:cNvCxnSpPr>
          <p:nvPr/>
        </p:nvCxnSpPr>
        <p:spPr>
          <a:xfrm>
            <a:off x="2438981" y="4249760"/>
            <a:ext cx="9221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Соединительная линия уступом 18"/>
          <p:cNvCxnSpPr>
            <a:stCxn id="8" idx="0"/>
            <a:endCxn id="14" idx="2"/>
          </p:cNvCxnSpPr>
          <p:nvPr/>
        </p:nvCxnSpPr>
        <p:spPr>
          <a:xfrm flipH="1" flipV="1">
            <a:off x="2142999" y="3897799"/>
            <a:ext cx="869" cy="167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Соединительная линия уступом 18"/>
          <p:cNvCxnSpPr>
            <a:stCxn id="9" idx="0"/>
            <a:endCxn id="15" idx="2"/>
          </p:cNvCxnSpPr>
          <p:nvPr/>
        </p:nvCxnSpPr>
        <p:spPr>
          <a:xfrm flipV="1">
            <a:off x="4109895" y="3897799"/>
            <a:ext cx="1" cy="167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Соединительная линия уступом 18"/>
          <p:cNvCxnSpPr>
            <a:stCxn id="14" idx="0"/>
            <a:endCxn id="12" idx="2"/>
          </p:cNvCxnSpPr>
          <p:nvPr/>
        </p:nvCxnSpPr>
        <p:spPr>
          <a:xfrm flipV="1">
            <a:off x="2142999" y="3222268"/>
            <a:ext cx="909032" cy="306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Соединительная линия уступом 18"/>
          <p:cNvCxnSpPr>
            <a:stCxn id="15" idx="0"/>
            <a:endCxn id="12" idx="2"/>
          </p:cNvCxnSpPr>
          <p:nvPr/>
        </p:nvCxnSpPr>
        <p:spPr>
          <a:xfrm flipH="1" flipV="1">
            <a:off x="3052031" y="3222268"/>
            <a:ext cx="1057865" cy="306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Соединительная линия уступом 18"/>
          <p:cNvCxnSpPr>
            <a:stCxn id="14" idx="3"/>
            <a:endCxn id="15" idx="1"/>
          </p:cNvCxnSpPr>
          <p:nvPr/>
        </p:nvCxnSpPr>
        <p:spPr>
          <a:xfrm>
            <a:off x="2667341" y="3713133"/>
            <a:ext cx="4645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Соединительная линия уступом 18"/>
          <p:cNvCxnSpPr>
            <a:stCxn id="13" idx="0"/>
            <a:endCxn id="17" idx="2"/>
          </p:cNvCxnSpPr>
          <p:nvPr/>
        </p:nvCxnSpPr>
        <p:spPr>
          <a:xfrm flipV="1">
            <a:off x="3046884" y="1998132"/>
            <a:ext cx="576" cy="242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Соединительная линия уступом 18"/>
          <p:cNvCxnSpPr>
            <a:stCxn id="12" idx="0"/>
            <a:endCxn id="13" idx="2"/>
          </p:cNvCxnSpPr>
          <p:nvPr/>
        </p:nvCxnSpPr>
        <p:spPr>
          <a:xfrm flipH="1" flipV="1">
            <a:off x="3046884" y="2610200"/>
            <a:ext cx="5147" cy="242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Соединительная линия уступом 96"/>
          <p:cNvCxnSpPr>
            <a:stCxn id="11" idx="0"/>
          </p:cNvCxnSpPr>
          <p:nvPr/>
        </p:nvCxnSpPr>
        <p:spPr>
          <a:xfrm flipH="1" flipV="1">
            <a:off x="2142999" y="4434426"/>
            <a:ext cx="1966897" cy="17623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Соединительная линия уступом 96"/>
          <p:cNvCxnSpPr>
            <a:stCxn id="9" idx="0"/>
            <a:endCxn id="14" idx="2"/>
          </p:cNvCxnSpPr>
          <p:nvPr/>
        </p:nvCxnSpPr>
        <p:spPr>
          <a:xfrm flipH="1" flipV="1">
            <a:off x="2142999" y="3897799"/>
            <a:ext cx="1966896" cy="16729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Соединительная линия уступом 18"/>
          <p:cNvCxnSpPr>
            <a:stCxn id="4" idx="0"/>
          </p:cNvCxnSpPr>
          <p:nvPr/>
        </p:nvCxnSpPr>
        <p:spPr>
          <a:xfrm flipV="1">
            <a:off x="1059950" y="4979989"/>
            <a:ext cx="3049945" cy="648339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Соединительная линия уступом 18"/>
          <p:cNvCxnSpPr>
            <a:stCxn id="5" idx="0"/>
            <a:endCxn id="11" idx="2"/>
          </p:cNvCxnSpPr>
          <p:nvPr/>
        </p:nvCxnSpPr>
        <p:spPr>
          <a:xfrm flipV="1">
            <a:off x="2266792" y="4979989"/>
            <a:ext cx="1843104" cy="648339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Соединительная линия уступом 18"/>
          <p:cNvCxnSpPr>
            <a:stCxn id="7" idx="0"/>
            <a:endCxn id="11" idx="2"/>
          </p:cNvCxnSpPr>
          <p:nvPr/>
        </p:nvCxnSpPr>
        <p:spPr>
          <a:xfrm flipH="1" flipV="1">
            <a:off x="4109896" y="4979989"/>
            <a:ext cx="690806" cy="648339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Соединительная линия уступом 18"/>
          <p:cNvCxnSpPr>
            <a:stCxn id="6" idx="0"/>
            <a:endCxn id="11" idx="2"/>
          </p:cNvCxnSpPr>
          <p:nvPr/>
        </p:nvCxnSpPr>
        <p:spPr>
          <a:xfrm flipV="1">
            <a:off x="3513710" y="4979989"/>
            <a:ext cx="596186" cy="648339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Группа 19"/>
          <p:cNvGrpSpPr/>
          <p:nvPr/>
        </p:nvGrpSpPr>
        <p:grpSpPr>
          <a:xfrm>
            <a:off x="309531" y="3570850"/>
            <a:ext cx="584775" cy="2697598"/>
            <a:chOff x="76435" y="3062408"/>
            <a:chExt cx="584775" cy="3032096"/>
          </a:xfrm>
        </p:grpSpPr>
        <p:sp>
          <p:nvSpPr>
            <p:cNvPr id="16" name="TextBox 15"/>
            <p:cNvSpPr txBox="1"/>
            <p:nvPr/>
          </p:nvSpPr>
          <p:spPr>
            <a:xfrm rot="16200000">
              <a:off x="-1147225" y="4286068"/>
              <a:ext cx="303209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ru-RU" sz="1600" dirty="0"/>
                <a:t>ранг </a:t>
              </a:r>
              <a:r>
                <a:rPr lang="ru-RU" sz="1600" dirty="0" smtClean="0"/>
                <a:t>целого типа</a:t>
              </a:r>
              <a:endParaRPr lang="ru-RU" sz="1600" dirty="0" smtClean="0"/>
            </a:p>
            <a:p>
              <a:pPr algn="ctr"/>
              <a:r>
                <a:rPr lang="ru-RU" sz="1600" dirty="0" smtClean="0"/>
                <a:t>меньше		больше</a:t>
              </a:r>
              <a:endParaRPr lang="ru-RU" sz="1600" dirty="0"/>
            </a:p>
          </p:txBody>
        </p:sp>
        <p:cxnSp>
          <p:nvCxnSpPr>
            <p:cNvPr id="19" name="Прямая со стрелкой 18"/>
            <p:cNvCxnSpPr>
              <a:endCxn id="16" idx="3"/>
            </p:cNvCxnSpPr>
            <p:nvPr/>
          </p:nvCxnSpPr>
          <p:spPr>
            <a:xfrm flipV="1">
              <a:off x="363692" y="3062408"/>
              <a:ext cx="5131" cy="25049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40386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Объект 9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Пусть 1, 2, 4, 8, 8 – размер </a:t>
            </a:r>
            <a:r>
              <a:rPr lang="ru-RU" sz="2400" dirty="0"/>
              <a:t>в </a:t>
            </a:r>
            <a:r>
              <a:rPr lang="ru-RU" sz="2400" dirty="0" smtClean="0"/>
              <a:t>байтах </a:t>
            </a:r>
            <a:r>
              <a:rPr lang="en-US" sz="2400" dirty="0" smtClean="0"/>
              <a:t>char</a:t>
            </a:r>
            <a:r>
              <a:rPr lang="ru-RU" sz="2400" dirty="0" smtClean="0"/>
              <a:t>, </a:t>
            </a:r>
            <a:r>
              <a:rPr lang="en-US" sz="2400" dirty="0" smtClean="0"/>
              <a:t>short, </a:t>
            </a:r>
            <a:r>
              <a:rPr lang="en-US" sz="2400" dirty="0" err="1" smtClean="0"/>
              <a:t>int</a:t>
            </a:r>
            <a:r>
              <a:rPr lang="en-US" sz="2400" dirty="0" smtClean="0"/>
              <a:t>, long, long </a:t>
            </a:r>
            <a:r>
              <a:rPr lang="en-US" sz="2400" dirty="0" err="1" smtClean="0"/>
              <a:t>long</a:t>
            </a:r>
            <a:endParaRPr lang="en-US" sz="2400" dirty="0" smtClean="0"/>
          </a:p>
          <a:p>
            <a:pPr lvl="1"/>
            <a:r>
              <a:rPr lang="ru-RU" sz="1800" dirty="0" smtClean="0"/>
              <a:t>Случай </a:t>
            </a:r>
            <a:r>
              <a:rPr lang="en-US" sz="1800" dirty="0" smtClean="0"/>
              <a:t>Unix/Linux</a:t>
            </a:r>
          </a:p>
          <a:p>
            <a:endParaRPr lang="en-US" sz="24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Примеры определения общего типа</a:t>
            </a:r>
            <a:endParaRPr lang="ru-RU" dirty="0"/>
          </a:p>
        </p:txBody>
      </p:sp>
      <p:graphicFrame>
        <p:nvGraphicFramePr>
          <p:cNvPr id="18" name="Content Placeholder 17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64860758"/>
              </p:ext>
            </p:extLst>
          </p:nvPr>
        </p:nvGraphicFramePr>
        <p:xfrm>
          <a:off x="6197601" y="2996952"/>
          <a:ext cx="5384799" cy="31292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4933"/>
                <a:gridCol w="1794933"/>
                <a:gridCol w="1794933"/>
              </a:tblGrid>
              <a:tr h="52153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T2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общий </a:t>
                      </a:r>
                      <a:r>
                        <a:rPr lang="en-US" dirty="0" smtClean="0"/>
                        <a:t>T1 </a:t>
                      </a:r>
                      <a:r>
                        <a:rPr lang="ru-RU" dirty="0" smtClean="0"/>
                        <a:t>и </a:t>
                      </a:r>
                      <a:r>
                        <a:rPr lang="en-US" dirty="0" smtClean="0"/>
                        <a:t>T2</a:t>
                      </a:r>
                      <a:endParaRPr lang="ru-RU" dirty="0"/>
                    </a:p>
                  </a:txBody>
                  <a:tcPr anchor="ctr"/>
                </a:tc>
              </a:tr>
              <a:tr h="52153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char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unsigned char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int</a:t>
                      </a:r>
                      <a:endParaRPr lang="ru-RU" dirty="0"/>
                    </a:p>
                  </a:txBody>
                  <a:tcPr anchor="ctr"/>
                </a:tc>
              </a:tr>
              <a:tr h="521535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int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unsigned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int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unsigned </a:t>
                      </a:r>
                      <a:r>
                        <a:rPr lang="en-US" dirty="0" err="1" smtClean="0"/>
                        <a:t>int</a:t>
                      </a:r>
                      <a:endParaRPr lang="ru-RU" dirty="0"/>
                    </a:p>
                  </a:txBody>
                  <a:tcPr anchor="ctr"/>
                </a:tc>
              </a:tr>
              <a:tr h="52153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long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unsinged </a:t>
                      </a:r>
                      <a:r>
                        <a:rPr lang="en-US" dirty="0" err="1" smtClean="0"/>
                        <a:t>int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long</a:t>
                      </a:r>
                      <a:endParaRPr lang="ru-RU" dirty="0"/>
                    </a:p>
                  </a:txBody>
                  <a:tcPr anchor="ctr"/>
                </a:tc>
              </a:tr>
              <a:tr h="52153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float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int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float</a:t>
                      </a:r>
                      <a:endParaRPr lang="ru-RU" dirty="0"/>
                    </a:p>
                  </a:txBody>
                  <a:tcPr anchor="ctr"/>
                </a:tc>
              </a:tr>
              <a:tr h="52153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float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double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double</a:t>
                      </a:r>
                      <a:endParaRPr lang="ru-RU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762432" y="5628328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char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515625" y="5628328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unsigned char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3176117" y="5628328"/>
            <a:ext cx="675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short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4009460" y="5628328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unsigned short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1848755" y="4065094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long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3361132" y="4065094"/>
            <a:ext cx="1497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unsigned long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1926758" y="4610657"/>
            <a:ext cx="434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int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3439135" y="4610657"/>
            <a:ext cx="1341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unsigned </a:t>
            </a:r>
            <a:r>
              <a:rPr lang="en-US" dirty="0" err="1" smtClean="0"/>
              <a:t>int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2744350" y="2852936"/>
            <a:ext cx="615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float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2626736" y="2240868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double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1618656" y="3528467"/>
            <a:ext cx="1048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long </a:t>
            </a:r>
            <a:r>
              <a:rPr lang="en-US" dirty="0" err="1" smtClean="0"/>
              <a:t>long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3131903" y="3528467"/>
            <a:ext cx="1955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unsigned long </a:t>
            </a:r>
            <a:r>
              <a:rPr lang="en-US" dirty="0" err="1" smtClean="0"/>
              <a:t>long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2398083" y="1628800"/>
            <a:ext cx="1298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long double</a:t>
            </a:r>
            <a:endParaRPr lang="ru-RU" dirty="0"/>
          </a:p>
        </p:txBody>
      </p:sp>
      <p:cxnSp>
        <p:nvCxnSpPr>
          <p:cNvPr id="35" name="Соединительная линия уступом 18"/>
          <p:cNvCxnSpPr>
            <a:stCxn id="4" idx="0"/>
            <a:endCxn id="10" idx="2"/>
          </p:cNvCxnSpPr>
          <p:nvPr/>
        </p:nvCxnSpPr>
        <p:spPr>
          <a:xfrm flipV="1">
            <a:off x="1059950" y="4979989"/>
            <a:ext cx="1083919" cy="64833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Соединительная линия уступом 18"/>
          <p:cNvCxnSpPr>
            <a:stCxn id="5" idx="0"/>
            <a:endCxn id="10" idx="2"/>
          </p:cNvCxnSpPr>
          <p:nvPr/>
        </p:nvCxnSpPr>
        <p:spPr>
          <a:xfrm flipH="1" flipV="1">
            <a:off x="2143869" y="4979989"/>
            <a:ext cx="122923" cy="64833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Соединительная линия уступом 18"/>
          <p:cNvCxnSpPr>
            <a:stCxn id="7" idx="0"/>
            <a:endCxn id="10" idx="2"/>
          </p:cNvCxnSpPr>
          <p:nvPr/>
        </p:nvCxnSpPr>
        <p:spPr>
          <a:xfrm flipH="1" flipV="1">
            <a:off x="2143869" y="4979989"/>
            <a:ext cx="2656833" cy="64833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Соединительная линия уступом 18"/>
          <p:cNvCxnSpPr>
            <a:stCxn id="10" idx="3"/>
            <a:endCxn id="11" idx="1"/>
          </p:cNvCxnSpPr>
          <p:nvPr/>
        </p:nvCxnSpPr>
        <p:spPr>
          <a:xfrm>
            <a:off x="2360979" y="4795323"/>
            <a:ext cx="10781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Соединительная линия уступом 18"/>
          <p:cNvCxnSpPr>
            <a:stCxn id="10" idx="0"/>
            <a:endCxn id="8" idx="2"/>
          </p:cNvCxnSpPr>
          <p:nvPr/>
        </p:nvCxnSpPr>
        <p:spPr>
          <a:xfrm flipH="1" flipV="1">
            <a:off x="2143868" y="4434426"/>
            <a:ext cx="1" cy="176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Соединительная линия уступом 18"/>
          <p:cNvCxnSpPr>
            <a:stCxn id="11" idx="0"/>
            <a:endCxn id="9" idx="2"/>
          </p:cNvCxnSpPr>
          <p:nvPr/>
        </p:nvCxnSpPr>
        <p:spPr>
          <a:xfrm flipH="1" flipV="1">
            <a:off x="4109895" y="4434426"/>
            <a:ext cx="1" cy="176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Соединительная линия уступом 18"/>
          <p:cNvCxnSpPr>
            <a:stCxn id="6" idx="0"/>
            <a:endCxn id="10" idx="2"/>
          </p:cNvCxnSpPr>
          <p:nvPr/>
        </p:nvCxnSpPr>
        <p:spPr>
          <a:xfrm flipH="1" flipV="1">
            <a:off x="2143869" y="4979989"/>
            <a:ext cx="1369841" cy="64833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Соединительная линия уступом 18"/>
          <p:cNvCxnSpPr>
            <a:stCxn id="8" idx="3"/>
            <a:endCxn id="9" idx="1"/>
          </p:cNvCxnSpPr>
          <p:nvPr/>
        </p:nvCxnSpPr>
        <p:spPr>
          <a:xfrm>
            <a:off x="2438981" y="4249760"/>
            <a:ext cx="9221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Соединительная линия уступом 18"/>
          <p:cNvCxnSpPr>
            <a:stCxn id="8" idx="0"/>
            <a:endCxn id="14" idx="2"/>
          </p:cNvCxnSpPr>
          <p:nvPr/>
        </p:nvCxnSpPr>
        <p:spPr>
          <a:xfrm flipH="1" flipV="1">
            <a:off x="2142999" y="3897799"/>
            <a:ext cx="869" cy="167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Соединительная линия уступом 18"/>
          <p:cNvCxnSpPr>
            <a:stCxn id="9" idx="0"/>
            <a:endCxn id="15" idx="2"/>
          </p:cNvCxnSpPr>
          <p:nvPr/>
        </p:nvCxnSpPr>
        <p:spPr>
          <a:xfrm flipV="1">
            <a:off x="4109895" y="3897799"/>
            <a:ext cx="1" cy="167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Соединительная линия уступом 18"/>
          <p:cNvCxnSpPr>
            <a:stCxn id="14" idx="0"/>
            <a:endCxn id="12" idx="2"/>
          </p:cNvCxnSpPr>
          <p:nvPr/>
        </p:nvCxnSpPr>
        <p:spPr>
          <a:xfrm flipV="1">
            <a:off x="2142999" y="3222268"/>
            <a:ext cx="909032" cy="306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Соединительная линия уступом 18"/>
          <p:cNvCxnSpPr>
            <a:stCxn id="15" idx="0"/>
            <a:endCxn id="12" idx="2"/>
          </p:cNvCxnSpPr>
          <p:nvPr/>
        </p:nvCxnSpPr>
        <p:spPr>
          <a:xfrm flipH="1" flipV="1">
            <a:off x="3052031" y="3222268"/>
            <a:ext cx="1057865" cy="306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Соединительная линия уступом 18"/>
          <p:cNvCxnSpPr>
            <a:stCxn id="14" idx="3"/>
            <a:endCxn id="15" idx="1"/>
          </p:cNvCxnSpPr>
          <p:nvPr/>
        </p:nvCxnSpPr>
        <p:spPr>
          <a:xfrm>
            <a:off x="2667341" y="3713133"/>
            <a:ext cx="4645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Соединительная линия уступом 18"/>
          <p:cNvCxnSpPr>
            <a:stCxn id="13" idx="0"/>
            <a:endCxn id="17" idx="2"/>
          </p:cNvCxnSpPr>
          <p:nvPr/>
        </p:nvCxnSpPr>
        <p:spPr>
          <a:xfrm flipV="1">
            <a:off x="3046884" y="1998132"/>
            <a:ext cx="576" cy="242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Соединительная линия уступом 18"/>
          <p:cNvCxnSpPr>
            <a:stCxn id="12" idx="0"/>
            <a:endCxn id="13" idx="2"/>
          </p:cNvCxnSpPr>
          <p:nvPr/>
        </p:nvCxnSpPr>
        <p:spPr>
          <a:xfrm flipH="1" flipV="1">
            <a:off x="3046884" y="2610200"/>
            <a:ext cx="5147" cy="242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Соединительная линия уступом 96"/>
          <p:cNvCxnSpPr>
            <a:stCxn id="11" idx="0"/>
          </p:cNvCxnSpPr>
          <p:nvPr/>
        </p:nvCxnSpPr>
        <p:spPr>
          <a:xfrm flipH="1" flipV="1">
            <a:off x="2142999" y="4434426"/>
            <a:ext cx="1966897" cy="17623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Соединительная линия уступом 96"/>
          <p:cNvCxnSpPr>
            <a:stCxn id="9" idx="0"/>
            <a:endCxn id="14" idx="2"/>
          </p:cNvCxnSpPr>
          <p:nvPr/>
        </p:nvCxnSpPr>
        <p:spPr>
          <a:xfrm flipH="1" flipV="1">
            <a:off x="2142999" y="3897799"/>
            <a:ext cx="1966896" cy="16729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Соединительная линия уступом 18"/>
          <p:cNvCxnSpPr>
            <a:stCxn id="4" idx="0"/>
          </p:cNvCxnSpPr>
          <p:nvPr/>
        </p:nvCxnSpPr>
        <p:spPr>
          <a:xfrm flipV="1">
            <a:off x="1059950" y="4979989"/>
            <a:ext cx="3049945" cy="648339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Соединительная линия уступом 18"/>
          <p:cNvCxnSpPr>
            <a:stCxn id="5" idx="0"/>
            <a:endCxn id="11" idx="2"/>
          </p:cNvCxnSpPr>
          <p:nvPr/>
        </p:nvCxnSpPr>
        <p:spPr>
          <a:xfrm flipV="1">
            <a:off x="2266792" y="4979989"/>
            <a:ext cx="1843104" cy="648339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Соединительная линия уступом 18"/>
          <p:cNvCxnSpPr>
            <a:stCxn id="7" idx="0"/>
            <a:endCxn id="11" idx="2"/>
          </p:cNvCxnSpPr>
          <p:nvPr/>
        </p:nvCxnSpPr>
        <p:spPr>
          <a:xfrm flipH="1" flipV="1">
            <a:off x="4109896" y="4979989"/>
            <a:ext cx="690806" cy="648339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Соединительная линия уступом 18"/>
          <p:cNvCxnSpPr>
            <a:stCxn id="6" idx="0"/>
            <a:endCxn id="11" idx="2"/>
          </p:cNvCxnSpPr>
          <p:nvPr/>
        </p:nvCxnSpPr>
        <p:spPr>
          <a:xfrm flipV="1">
            <a:off x="3513710" y="4979989"/>
            <a:ext cx="596186" cy="648339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Группа 19"/>
          <p:cNvGrpSpPr/>
          <p:nvPr/>
        </p:nvGrpSpPr>
        <p:grpSpPr>
          <a:xfrm>
            <a:off x="309531" y="3570850"/>
            <a:ext cx="584775" cy="2697598"/>
            <a:chOff x="76435" y="3062408"/>
            <a:chExt cx="584775" cy="3032096"/>
          </a:xfrm>
        </p:grpSpPr>
        <p:sp>
          <p:nvSpPr>
            <p:cNvPr id="16" name="TextBox 15"/>
            <p:cNvSpPr txBox="1"/>
            <p:nvPr/>
          </p:nvSpPr>
          <p:spPr>
            <a:xfrm rot="16200000">
              <a:off x="-1147225" y="4286068"/>
              <a:ext cx="303209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ru-RU" sz="1600" dirty="0"/>
                <a:t>ранг </a:t>
              </a:r>
              <a:r>
                <a:rPr lang="ru-RU" sz="1600" dirty="0" smtClean="0"/>
                <a:t>целого типа</a:t>
              </a:r>
              <a:endParaRPr lang="ru-RU" sz="1600" dirty="0" smtClean="0"/>
            </a:p>
            <a:p>
              <a:pPr algn="ctr"/>
              <a:r>
                <a:rPr lang="ru-RU" sz="1600" dirty="0" smtClean="0"/>
                <a:t>меньше		больше</a:t>
              </a:r>
              <a:endParaRPr lang="ru-RU" sz="1600" dirty="0"/>
            </a:p>
          </p:txBody>
        </p:sp>
        <p:cxnSp>
          <p:nvCxnSpPr>
            <p:cNvPr id="19" name="Прямая со стрелкой 18"/>
            <p:cNvCxnSpPr>
              <a:endCxn id="16" idx="3"/>
            </p:cNvCxnSpPr>
            <p:nvPr/>
          </p:nvCxnSpPr>
          <p:spPr>
            <a:xfrm flipV="1">
              <a:off x="363692" y="3062408"/>
              <a:ext cx="5131" cy="25049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06110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Неявные арифметические преобразования</a:t>
            </a:r>
            <a:endParaRPr lang="ru-RU" dirty="0"/>
          </a:p>
        </p:txBody>
      </p:sp>
      <p:sp>
        <p:nvSpPr>
          <p:cNvPr id="95" name="Объект 9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 smtClean="0">
                <a:solidFill>
                  <a:schemeClr val="bg1"/>
                </a:solidFill>
              </a:rPr>
              <a:t>Операнды бинарной операции, </a:t>
            </a:r>
            <a:r>
              <a:rPr lang="ru-RU" sz="2400" dirty="0">
                <a:solidFill>
                  <a:schemeClr val="bg1"/>
                </a:solidFill>
              </a:rPr>
              <a:t>кроме операций </a:t>
            </a:r>
            <a:r>
              <a:rPr lang="ru-RU" sz="2400" dirty="0" smtClean="0">
                <a:solidFill>
                  <a:schemeClr val="bg1"/>
                </a:solidFill>
              </a:rPr>
              <a:t>присваивания и сдвига, </a:t>
            </a:r>
            <a:r>
              <a:rPr lang="ru-RU" sz="2400" dirty="0" smtClean="0">
                <a:solidFill>
                  <a:schemeClr val="bg1"/>
                </a:solidFill>
              </a:rPr>
              <a:t>имеющие целые или вещественные типы Т1 </a:t>
            </a:r>
            <a:r>
              <a:rPr lang="ru-RU" sz="2400" dirty="0" smtClean="0">
                <a:solidFill>
                  <a:schemeClr val="bg1"/>
                </a:solidFill>
              </a:rPr>
              <a:t>и </a:t>
            </a:r>
            <a:r>
              <a:rPr lang="ru-RU" sz="2400" dirty="0" smtClean="0">
                <a:solidFill>
                  <a:schemeClr val="bg1"/>
                </a:solidFill>
              </a:rPr>
              <a:t>Т2 неявно преобразуются </a:t>
            </a:r>
            <a:r>
              <a:rPr lang="ru-RU" sz="2400" dirty="0" smtClean="0">
                <a:solidFill>
                  <a:schemeClr val="bg1"/>
                </a:solidFill>
              </a:rPr>
              <a:t>к </a:t>
            </a:r>
            <a:r>
              <a:rPr lang="ru-RU" sz="2400" dirty="0" smtClean="0">
                <a:solidFill>
                  <a:schemeClr val="bg1"/>
                </a:solidFill>
              </a:rPr>
              <a:t>общему </a:t>
            </a:r>
            <a:r>
              <a:rPr lang="ru-RU" sz="2400" dirty="0">
                <a:solidFill>
                  <a:schemeClr val="bg1"/>
                </a:solidFill>
              </a:rPr>
              <a:t>типу Т1 и Т2</a:t>
            </a:r>
            <a:endParaRPr lang="ru-RU" sz="2400" dirty="0" smtClean="0">
              <a:solidFill>
                <a:schemeClr val="bg1"/>
              </a:solidFill>
            </a:endParaRPr>
          </a:p>
          <a:p>
            <a:pPr lvl="1"/>
            <a:r>
              <a:rPr lang="ru-RU" sz="2000" dirty="0" smtClean="0">
                <a:solidFill>
                  <a:schemeClr val="bg1"/>
                </a:solidFill>
              </a:rPr>
              <a:t>Над операндами любой операции выполняется неявное целочисленное повышение</a:t>
            </a:r>
          </a:p>
          <a:p>
            <a:endParaRPr lang="ru-RU" sz="2400" dirty="0" smtClean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r>
              <a:rPr lang="ru-RU" sz="2400" dirty="0" smtClean="0">
                <a:solidFill>
                  <a:schemeClr val="bg1"/>
                </a:solidFill>
              </a:rPr>
              <a:t>Правый операнд </a:t>
            </a:r>
            <a:r>
              <a:rPr lang="ru-RU" sz="2400" dirty="0" smtClean="0">
                <a:solidFill>
                  <a:schemeClr val="bg1"/>
                </a:solidFill>
              </a:rPr>
              <a:t>присваивания </a:t>
            </a:r>
            <a:r>
              <a:rPr lang="ru-RU" sz="2400" dirty="0" smtClean="0">
                <a:solidFill>
                  <a:schemeClr val="bg1"/>
                </a:solidFill>
              </a:rPr>
              <a:t>и сдвига </a:t>
            </a:r>
            <a:r>
              <a:rPr lang="ru-RU" sz="2400" dirty="0" smtClean="0">
                <a:solidFill>
                  <a:schemeClr val="bg1"/>
                </a:solidFill>
              </a:rPr>
              <a:t>неявно преобразуется </a:t>
            </a:r>
            <a:r>
              <a:rPr lang="ru-RU" sz="2400" dirty="0" smtClean="0">
                <a:solidFill>
                  <a:schemeClr val="bg1"/>
                </a:solidFill>
              </a:rPr>
              <a:t>к типу левого операнда</a:t>
            </a:r>
          </a:p>
          <a:p>
            <a:endParaRPr lang="ru-RU" sz="2400" dirty="0" smtClean="0"/>
          </a:p>
        </p:txBody>
      </p:sp>
    </p:spTree>
    <p:extLst>
      <p:ext uri="{BB962C8B-B14F-4D97-AF65-F5344CB8AC3E}">
        <p14:creationId xmlns:p14="http://schemas.microsoft.com/office/powerpoint/2010/main" val="4112576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Неявные арифметические преобразования</a:t>
            </a:r>
            <a:endParaRPr lang="ru-RU" dirty="0"/>
          </a:p>
        </p:txBody>
      </p:sp>
      <p:sp>
        <p:nvSpPr>
          <p:cNvPr id="95" name="Объект 9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Операнды бинарной операции, </a:t>
            </a:r>
            <a:r>
              <a:rPr lang="ru-RU" sz="2400" dirty="0"/>
              <a:t>кроме операций </a:t>
            </a:r>
            <a:r>
              <a:rPr lang="ru-RU" sz="2400" dirty="0" smtClean="0"/>
              <a:t>присваивания и сдвига, </a:t>
            </a:r>
            <a:r>
              <a:rPr lang="ru-RU" sz="2400" dirty="0" smtClean="0"/>
              <a:t>имеющие целые или вещественные типы Т1 </a:t>
            </a:r>
            <a:r>
              <a:rPr lang="ru-RU" sz="2400" dirty="0" smtClean="0"/>
              <a:t>и </a:t>
            </a:r>
            <a:r>
              <a:rPr lang="ru-RU" sz="2400" dirty="0" smtClean="0"/>
              <a:t>Т2 неявно преобразуются </a:t>
            </a:r>
            <a:r>
              <a:rPr lang="ru-RU" sz="2400" dirty="0" smtClean="0"/>
              <a:t>к </a:t>
            </a:r>
            <a:r>
              <a:rPr lang="ru-RU" sz="2400" dirty="0" smtClean="0"/>
              <a:t>общему </a:t>
            </a:r>
            <a:r>
              <a:rPr lang="ru-RU" sz="2400" dirty="0"/>
              <a:t>типу Т1 и Т2</a:t>
            </a:r>
            <a:endParaRPr lang="ru-RU" sz="2400" dirty="0" smtClean="0"/>
          </a:p>
          <a:p>
            <a:pPr lvl="1"/>
            <a:r>
              <a:rPr lang="ru-RU" sz="2000" dirty="0" smtClean="0">
                <a:solidFill>
                  <a:schemeClr val="bg1"/>
                </a:solidFill>
              </a:rPr>
              <a:t>Над операндами любой операции выполняется неявное целочисленное повышение</a:t>
            </a:r>
          </a:p>
          <a:p>
            <a:endParaRPr lang="ru-RU" sz="2400" dirty="0" smtClean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r>
              <a:rPr lang="ru-RU" sz="2400" dirty="0" smtClean="0">
                <a:solidFill>
                  <a:schemeClr val="bg1"/>
                </a:solidFill>
              </a:rPr>
              <a:t>Правый операнд </a:t>
            </a:r>
            <a:r>
              <a:rPr lang="ru-RU" sz="2400" dirty="0" smtClean="0">
                <a:solidFill>
                  <a:schemeClr val="bg1"/>
                </a:solidFill>
              </a:rPr>
              <a:t>присваивания </a:t>
            </a:r>
            <a:r>
              <a:rPr lang="ru-RU" sz="2400" dirty="0" smtClean="0">
                <a:solidFill>
                  <a:schemeClr val="bg1"/>
                </a:solidFill>
              </a:rPr>
              <a:t>и сдвига </a:t>
            </a:r>
            <a:r>
              <a:rPr lang="ru-RU" sz="2400" dirty="0" smtClean="0">
                <a:solidFill>
                  <a:schemeClr val="bg1"/>
                </a:solidFill>
              </a:rPr>
              <a:t>неявно преобразуется </a:t>
            </a:r>
            <a:r>
              <a:rPr lang="ru-RU" sz="2400" dirty="0" smtClean="0">
                <a:solidFill>
                  <a:schemeClr val="bg1"/>
                </a:solidFill>
              </a:rPr>
              <a:t>к типу левого операнда</a:t>
            </a:r>
          </a:p>
          <a:p>
            <a:endParaRPr lang="ru-RU" sz="2400" dirty="0" smtClean="0"/>
          </a:p>
        </p:txBody>
      </p:sp>
    </p:spTree>
    <p:extLst>
      <p:ext uri="{BB962C8B-B14F-4D97-AF65-F5344CB8AC3E}">
        <p14:creationId xmlns:p14="http://schemas.microsoft.com/office/powerpoint/2010/main" val="2595373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Неявные арифметические преобразования</a:t>
            </a:r>
            <a:endParaRPr lang="ru-RU" dirty="0"/>
          </a:p>
        </p:txBody>
      </p:sp>
      <p:sp>
        <p:nvSpPr>
          <p:cNvPr id="95" name="Объект 9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Операнды бинарной операции, </a:t>
            </a:r>
            <a:r>
              <a:rPr lang="ru-RU" sz="2400" dirty="0"/>
              <a:t>кроме операций </a:t>
            </a:r>
            <a:r>
              <a:rPr lang="ru-RU" sz="2400" dirty="0" smtClean="0"/>
              <a:t>присваивания и сдвига, </a:t>
            </a:r>
            <a:r>
              <a:rPr lang="ru-RU" sz="2400" dirty="0" smtClean="0"/>
              <a:t>имеющие целые или вещественные типы Т1 </a:t>
            </a:r>
            <a:r>
              <a:rPr lang="ru-RU" sz="2400" dirty="0" smtClean="0"/>
              <a:t>и </a:t>
            </a:r>
            <a:r>
              <a:rPr lang="ru-RU" sz="2400" dirty="0" smtClean="0"/>
              <a:t>Т2 неявно преобразуются </a:t>
            </a:r>
            <a:r>
              <a:rPr lang="ru-RU" sz="2400" dirty="0" smtClean="0"/>
              <a:t>к </a:t>
            </a:r>
            <a:r>
              <a:rPr lang="ru-RU" sz="2400" dirty="0" smtClean="0"/>
              <a:t>общему </a:t>
            </a:r>
            <a:r>
              <a:rPr lang="ru-RU" sz="2400" dirty="0"/>
              <a:t>типу Т1 и Т2</a:t>
            </a:r>
            <a:endParaRPr lang="ru-RU" sz="2400" dirty="0" smtClean="0"/>
          </a:p>
          <a:p>
            <a:pPr lvl="1"/>
            <a:r>
              <a:rPr lang="ru-RU" sz="2000" dirty="0" smtClean="0"/>
              <a:t>Над операндами любой операции выполняется неявное целочисленное повышение</a:t>
            </a:r>
          </a:p>
          <a:p>
            <a:endParaRPr lang="ru-RU" sz="2400" dirty="0" smtClean="0">
              <a:sym typeface="Symbol" panose="05050102010706020507" pitchFamily="18" charset="2"/>
            </a:endParaRPr>
          </a:p>
          <a:p>
            <a:r>
              <a:rPr lang="ru-RU" sz="2400" dirty="0" smtClean="0">
                <a:solidFill>
                  <a:schemeClr val="bg1"/>
                </a:solidFill>
              </a:rPr>
              <a:t>Правый операнд </a:t>
            </a:r>
            <a:r>
              <a:rPr lang="ru-RU" sz="2400" dirty="0" smtClean="0">
                <a:solidFill>
                  <a:schemeClr val="bg1"/>
                </a:solidFill>
              </a:rPr>
              <a:t>присваивания </a:t>
            </a:r>
            <a:r>
              <a:rPr lang="ru-RU" sz="2400" dirty="0" smtClean="0">
                <a:solidFill>
                  <a:schemeClr val="bg1"/>
                </a:solidFill>
              </a:rPr>
              <a:t>и сдвига </a:t>
            </a:r>
            <a:r>
              <a:rPr lang="ru-RU" sz="2400" dirty="0" smtClean="0">
                <a:solidFill>
                  <a:schemeClr val="bg1"/>
                </a:solidFill>
              </a:rPr>
              <a:t>неявно преобразуется </a:t>
            </a:r>
            <a:r>
              <a:rPr lang="ru-RU" sz="2400" dirty="0" smtClean="0">
                <a:solidFill>
                  <a:schemeClr val="bg1"/>
                </a:solidFill>
              </a:rPr>
              <a:t>к типу левого операнда</a:t>
            </a:r>
          </a:p>
          <a:p>
            <a:endParaRPr lang="ru-RU" sz="2400" dirty="0" smtClean="0"/>
          </a:p>
        </p:txBody>
      </p:sp>
    </p:spTree>
    <p:extLst>
      <p:ext uri="{BB962C8B-B14F-4D97-AF65-F5344CB8AC3E}">
        <p14:creationId xmlns:p14="http://schemas.microsoft.com/office/powerpoint/2010/main" val="1642110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Неявные арифметические преобразования</a:t>
            </a:r>
            <a:endParaRPr lang="ru-RU" dirty="0"/>
          </a:p>
        </p:txBody>
      </p:sp>
      <p:sp>
        <p:nvSpPr>
          <p:cNvPr id="95" name="Объект 9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Операнды бинарной операции, </a:t>
            </a:r>
            <a:r>
              <a:rPr lang="ru-RU" sz="2400" dirty="0"/>
              <a:t>кроме операций </a:t>
            </a:r>
            <a:r>
              <a:rPr lang="ru-RU" sz="2400" dirty="0" smtClean="0"/>
              <a:t>присваивания и сдвига, </a:t>
            </a:r>
            <a:r>
              <a:rPr lang="ru-RU" sz="2400" dirty="0" smtClean="0"/>
              <a:t>имеющие целые или вещественные типы Т1 </a:t>
            </a:r>
            <a:r>
              <a:rPr lang="ru-RU" sz="2400" dirty="0" smtClean="0"/>
              <a:t>и </a:t>
            </a:r>
            <a:r>
              <a:rPr lang="ru-RU" sz="2400" dirty="0" smtClean="0"/>
              <a:t>Т2 неявно преобразуются </a:t>
            </a:r>
            <a:r>
              <a:rPr lang="ru-RU" sz="2400" dirty="0" smtClean="0"/>
              <a:t>к </a:t>
            </a:r>
            <a:r>
              <a:rPr lang="ru-RU" sz="2400" dirty="0" smtClean="0"/>
              <a:t>общему </a:t>
            </a:r>
            <a:r>
              <a:rPr lang="ru-RU" sz="2400" dirty="0"/>
              <a:t>типу Т1 и Т2</a:t>
            </a:r>
            <a:endParaRPr lang="ru-RU" sz="2400" dirty="0" smtClean="0"/>
          </a:p>
          <a:p>
            <a:pPr lvl="1"/>
            <a:r>
              <a:rPr lang="ru-RU" sz="2000" dirty="0" smtClean="0"/>
              <a:t>Над операндами любой операции выполняется неявное целочисленное повышение</a:t>
            </a:r>
          </a:p>
          <a:p>
            <a:endParaRPr lang="ru-RU" sz="2400" dirty="0" smtClean="0">
              <a:sym typeface="Symbol" panose="05050102010706020507" pitchFamily="18" charset="2"/>
            </a:endParaRPr>
          </a:p>
          <a:p>
            <a:r>
              <a:rPr lang="ru-RU" sz="2400" dirty="0" smtClean="0"/>
              <a:t>Правый операнд </a:t>
            </a:r>
            <a:r>
              <a:rPr lang="ru-RU" sz="2400" dirty="0" smtClean="0"/>
              <a:t>присваивания </a:t>
            </a:r>
            <a:r>
              <a:rPr lang="ru-RU" sz="2400" dirty="0" smtClean="0"/>
              <a:t>и сдвига </a:t>
            </a:r>
            <a:r>
              <a:rPr lang="ru-RU" sz="2400" dirty="0" smtClean="0"/>
              <a:t>неявно преобразуется </a:t>
            </a:r>
            <a:r>
              <a:rPr lang="ru-RU" sz="2400" dirty="0" smtClean="0"/>
              <a:t>к типу левого операнда</a:t>
            </a:r>
          </a:p>
          <a:p>
            <a:endParaRPr lang="ru-RU" sz="2400" dirty="0" smtClean="0"/>
          </a:p>
        </p:txBody>
      </p:sp>
    </p:spTree>
    <p:extLst>
      <p:ext uri="{BB962C8B-B14F-4D97-AF65-F5344CB8AC3E}">
        <p14:creationId xmlns:p14="http://schemas.microsoft.com/office/powerpoint/2010/main" val="3250210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mtClean="0"/>
              <a:t>Примеры неявных арифметич. преобразований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solidFill>
            <a:schemeClr val="bg1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bool </a:t>
            </a:r>
            <a:r>
              <a:rPr lang="en-US" sz="18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CheckOrder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(unsigned count, </a:t>
            </a:r>
            <a:r>
              <a:rPr lang="en-US" sz="18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* a) {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    for (</a:t>
            </a:r>
            <a:r>
              <a:rPr lang="en-US" sz="18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 i = 0; i &lt; count - 1; ++i) {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        if (a[i] &gt; a[i + 1]) {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            return false;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    return true;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endParaRPr lang="ru-RU" sz="18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8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//</a:t>
            </a:r>
            <a:r>
              <a:rPr lang="ru-RU" sz="1800" dirty="0">
                <a:solidFill>
                  <a:schemeClr val="bg1"/>
                </a:solidFill>
                <a:latin typeface="Consolas" panose="020B0609020204030204" pitchFamily="49" charset="0"/>
              </a:rPr>
              <a:t> общий тип в i &lt; </a:t>
            </a:r>
            <a:r>
              <a:rPr lang="ru-RU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count</a:t>
            </a:r>
            <a:r>
              <a:rPr lang="ru-RU" sz="1800" dirty="0">
                <a:solidFill>
                  <a:schemeClr val="bg1"/>
                </a:solidFill>
                <a:latin typeface="Consolas" panose="020B0609020204030204" pitchFamily="49" charset="0"/>
              </a:rPr>
              <a:t> - 1 -- </a:t>
            </a:r>
            <a:r>
              <a:rPr lang="ru-RU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unsigned</a:t>
            </a:r>
            <a:endParaRPr lang="ru-RU" sz="18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800" dirty="0">
                <a:solidFill>
                  <a:schemeClr val="bg1"/>
                </a:solidFill>
                <a:latin typeface="Consolas" panose="020B0609020204030204" pitchFamily="49" charset="0"/>
              </a:rPr>
              <a:t>// если </a:t>
            </a:r>
            <a:r>
              <a:rPr lang="ru-RU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count</a:t>
            </a:r>
            <a:r>
              <a:rPr lang="ru-RU" sz="1800" dirty="0">
                <a:solidFill>
                  <a:schemeClr val="bg1"/>
                </a:solidFill>
                <a:latin typeface="Consolas" panose="020B0609020204030204" pitchFamily="49" charset="0"/>
              </a:rPr>
              <a:t> == 0, то </a:t>
            </a:r>
            <a:endParaRPr lang="ru-RU" sz="18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8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// </a:t>
            </a:r>
            <a:r>
              <a:rPr lang="ru-RU" sz="18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count</a:t>
            </a:r>
            <a:r>
              <a:rPr lang="ru-RU" sz="1800" dirty="0">
                <a:solidFill>
                  <a:schemeClr val="bg1"/>
                </a:solidFill>
                <a:latin typeface="Consolas" panose="020B0609020204030204" pitchFamily="49" charset="0"/>
              </a:rPr>
              <a:t> - 1 </a:t>
            </a:r>
            <a:r>
              <a:rPr lang="ru-RU" sz="18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==</a:t>
            </a:r>
            <a:r>
              <a:rPr lang="ru-RU" sz="1800" dirty="0">
                <a:solidFill>
                  <a:schemeClr val="bg1"/>
                </a:solidFill>
                <a:latin typeface="Consolas" panose="020B0609020204030204" pitchFamily="49" charset="0"/>
              </a:rPr>
              <a:t> 2^32 - 1 </a:t>
            </a:r>
            <a:endParaRPr lang="ru-RU" sz="18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8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// и</a:t>
            </a:r>
            <a:r>
              <a:rPr lang="ru-RU" sz="1800" dirty="0">
                <a:solidFill>
                  <a:schemeClr val="bg1"/>
                </a:solidFill>
                <a:latin typeface="Consolas" panose="020B0609020204030204" pitchFamily="49" charset="0"/>
              </a:rPr>
              <a:t> выход за границу </a:t>
            </a:r>
            <a:r>
              <a:rPr lang="ru-RU" sz="18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массива</a:t>
            </a:r>
          </a:p>
          <a:p>
            <a:pPr marL="0" indent="0">
              <a:buNone/>
            </a:pPr>
            <a:r>
              <a:rPr lang="ru-RU" sz="18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// правильно -- </a:t>
            </a:r>
            <a:r>
              <a:rPr lang="ru-RU" sz="1800" dirty="0">
                <a:solidFill>
                  <a:schemeClr val="bg1"/>
                </a:solidFill>
                <a:latin typeface="Consolas" panose="020B0609020204030204" pitchFamily="49" charset="0"/>
              </a:rPr>
              <a:t>i </a:t>
            </a:r>
            <a:r>
              <a:rPr lang="ru-RU" sz="18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+ 1 &lt;</a:t>
            </a:r>
            <a:r>
              <a:rPr lang="ru-RU" sz="1800" dirty="0">
                <a:solidFill>
                  <a:schemeClr val="bg1"/>
                </a:solidFill>
                <a:latin typeface="Consolas" panose="020B0609020204030204" pitchFamily="49" charset="0"/>
              </a:rPr>
              <a:t> </a:t>
            </a:r>
            <a:r>
              <a:rPr lang="ru-RU" sz="18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count</a:t>
            </a:r>
            <a:r>
              <a:rPr lang="ru-RU" sz="1800" dirty="0">
                <a:solidFill>
                  <a:schemeClr val="bg1"/>
                </a:solidFill>
                <a:latin typeface="Consolas" panose="020B0609020204030204" pitchFamily="49" charset="0"/>
              </a:rPr>
              <a:t/>
            </a:r>
            <a:br>
              <a:rPr lang="ru-RU" sz="1800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endParaRPr lang="ru-RU" sz="18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</a:rPr>
              <a:t/>
            </a:r>
            <a:b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</a:rPr>
            </a:br>
            <a:endParaRPr lang="en-US" sz="18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ru-RU" sz="1800" dirty="0">
              <a:solidFill>
                <a:schemeClr val="bg1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double </a:t>
            </a:r>
            <a:r>
              <a:rPr lang="en-US" sz="18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CalcE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 n) 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    double e = 1;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    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 factorial = 1;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    for 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 i = 1; i &lt; n; ++i) 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        e += 1 / factorial;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        factorial *= i;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    return e;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ru-RU" sz="1800" dirty="0">
                <a:solidFill>
                  <a:schemeClr val="bg1"/>
                </a:solidFill>
                <a:latin typeface="Consolas" panose="020B0609020204030204" pitchFamily="49" charset="0"/>
              </a:rPr>
              <a:t>// общий тип в 1 / </a:t>
            </a:r>
            <a:r>
              <a:rPr lang="ru-RU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factorial</a:t>
            </a:r>
            <a:r>
              <a:rPr lang="ru-RU" sz="1800" dirty="0">
                <a:solidFill>
                  <a:schemeClr val="bg1"/>
                </a:solidFill>
                <a:latin typeface="Consolas" panose="020B0609020204030204" pitchFamily="49" charset="0"/>
              </a:rPr>
              <a:t> -- </a:t>
            </a:r>
            <a:r>
              <a:rPr lang="ru-RU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endParaRPr lang="ru-RU" sz="18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800" dirty="0">
                <a:solidFill>
                  <a:schemeClr val="bg1"/>
                </a:solidFill>
                <a:latin typeface="Consolas" panose="020B0609020204030204" pitchFamily="49" charset="0"/>
              </a:rPr>
              <a:t>// поэтому деление целочисленное</a:t>
            </a:r>
          </a:p>
          <a:p>
            <a:pPr marL="0" indent="0">
              <a:buNone/>
            </a:pPr>
            <a:r>
              <a:rPr lang="ru-RU" sz="1800" dirty="0">
                <a:solidFill>
                  <a:schemeClr val="bg1"/>
                </a:solidFill>
                <a:latin typeface="Consolas" panose="020B0609020204030204" pitchFamily="49" charset="0"/>
              </a:rPr>
              <a:t>// правильно 1.0 / </a:t>
            </a:r>
            <a:r>
              <a:rPr lang="ru-RU" sz="18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factorial</a:t>
            </a:r>
            <a:endParaRPr lang="ru-RU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4977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mtClean="0"/>
              <a:t>Примеры неявных арифметич. преобразований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solidFill>
            <a:schemeClr val="tx1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bool</a:t>
            </a:r>
            <a:r>
              <a:rPr lang="en-US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CheckOrder</a:t>
            </a:r>
            <a:r>
              <a:rPr lang="en-US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unsigned</a:t>
            </a:r>
            <a:r>
              <a:rPr lang="en-US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count</a:t>
            </a:r>
            <a:r>
              <a:rPr lang="en-US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8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8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800" dirty="0" smtClean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8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i = </a:t>
            </a:r>
            <a:r>
              <a:rPr lang="en-US" sz="1800" dirty="0" smtClean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; i &lt; count - </a:t>
            </a:r>
            <a:r>
              <a:rPr lang="en-US" sz="1800" dirty="0" smtClean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; ++i) {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800" dirty="0" smtClean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8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[i] &gt; </a:t>
            </a:r>
            <a:r>
              <a:rPr lang="en-US" sz="18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[i + </a:t>
            </a:r>
            <a:r>
              <a:rPr lang="en-US" sz="1800" dirty="0" smtClean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]) {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800" dirty="0" smtClean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r>
              <a:rPr lang="en-US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800" dirty="0" smtClean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ru-RU" sz="18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800" dirty="0" smtClean="0">
                <a:latin typeface="Consolas" panose="020B0609020204030204" pitchFamily="49" charset="0"/>
              </a:rPr>
              <a:t>//</a:t>
            </a:r>
            <a:r>
              <a:rPr lang="ru-RU" sz="1800" dirty="0">
                <a:latin typeface="Consolas" panose="020B0609020204030204" pitchFamily="49" charset="0"/>
              </a:rPr>
              <a:t> общий тип в i &lt; </a:t>
            </a:r>
            <a:r>
              <a:rPr lang="ru-RU" sz="1800" dirty="0" err="1">
                <a:latin typeface="Consolas" panose="020B0609020204030204" pitchFamily="49" charset="0"/>
              </a:rPr>
              <a:t>count</a:t>
            </a:r>
            <a:r>
              <a:rPr lang="ru-RU" sz="1800" dirty="0">
                <a:latin typeface="Consolas" panose="020B0609020204030204" pitchFamily="49" charset="0"/>
              </a:rPr>
              <a:t> - 1 -- </a:t>
            </a:r>
            <a:r>
              <a:rPr lang="ru-RU" sz="1800" dirty="0" err="1">
                <a:latin typeface="Consolas" panose="020B0609020204030204" pitchFamily="49" charset="0"/>
              </a:rPr>
              <a:t>unsigned</a:t>
            </a:r>
            <a:endParaRPr lang="ru-RU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800" dirty="0">
                <a:latin typeface="Consolas" panose="020B0609020204030204" pitchFamily="49" charset="0"/>
              </a:rPr>
              <a:t>// если </a:t>
            </a:r>
            <a:r>
              <a:rPr lang="ru-RU" sz="1800" dirty="0" err="1">
                <a:latin typeface="Consolas" panose="020B0609020204030204" pitchFamily="49" charset="0"/>
              </a:rPr>
              <a:t>count</a:t>
            </a:r>
            <a:r>
              <a:rPr lang="ru-RU" sz="1800" dirty="0">
                <a:latin typeface="Consolas" panose="020B0609020204030204" pitchFamily="49" charset="0"/>
              </a:rPr>
              <a:t> == 0, то </a:t>
            </a:r>
            <a:endParaRPr lang="ru-RU" sz="18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800" dirty="0" smtClean="0">
                <a:latin typeface="Consolas" panose="020B0609020204030204" pitchFamily="49" charset="0"/>
              </a:rPr>
              <a:t>// </a:t>
            </a:r>
            <a:r>
              <a:rPr lang="ru-RU" sz="1800" dirty="0" err="1" smtClean="0">
                <a:latin typeface="Consolas" panose="020B0609020204030204" pitchFamily="49" charset="0"/>
              </a:rPr>
              <a:t>count</a:t>
            </a:r>
            <a:r>
              <a:rPr lang="ru-RU" sz="1800" dirty="0">
                <a:latin typeface="Consolas" panose="020B0609020204030204" pitchFamily="49" charset="0"/>
              </a:rPr>
              <a:t> - 1 </a:t>
            </a:r>
            <a:r>
              <a:rPr lang="ru-RU" sz="1800" dirty="0" smtClean="0">
                <a:latin typeface="Consolas" panose="020B0609020204030204" pitchFamily="49" charset="0"/>
              </a:rPr>
              <a:t>==</a:t>
            </a:r>
            <a:r>
              <a:rPr lang="ru-RU" sz="1800" dirty="0">
                <a:latin typeface="Consolas" panose="020B0609020204030204" pitchFamily="49" charset="0"/>
              </a:rPr>
              <a:t> 2^32 - 1 </a:t>
            </a:r>
            <a:endParaRPr lang="ru-RU" sz="18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800" dirty="0" smtClean="0">
                <a:latin typeface="Consolas" panose="020B0609020204030204" pitchFamily="49" charset="0"/>
              </a:rPr>
              <a:t>// и</a:t>
            </a:r>
            <a:r>
              <a:rPr lang="ru-RU" sz="1800" dirty="0">
                <a:latin typeface="Consolas" panose="020B0609020204030204" pitchFamily="49" charset="0"/>
              </a:rPr>
              <a:t> выход за границу </a:t>
            </a:r>
            <a:r>
              <a:rPr lang="ru-RU" sz="1800" dirty="0" smtClean="0">
                <a:latin typeface="Consolas" panose="020B0609020204030204" pitchFamily="49" charset="0"/>
              </a:rPr>
              <a:t>массива</a:t>
            </a:r>
          </a:p>
          <a:p>
            <a:pPr marL="0" indent="0">
              <a:buNone/>
            </a:pPr>
            <a:r>
              <a:rPr lang="ru-RU" sz="1800" dirty="0" smtClean="0">
                <a:latin typeface="Consolas" panose="020B0609020204030204" pitchFamily="49" charset="0"/>
              </a:rPr>
              <a:t>// правильно -- </a:t>
            </a:r>
            <a:r>
              <a:rPr lang="ru-RU" sz="1800" dirty="0">
                <a:latin typeface="Consolas" panose="020B0609020204030204" pitchFamily="49" charset="0"/>
              </a:rPr>
              <a:t>i </a:t>
            </a:r>
            <a:r>
              <a:rPr lang="ru-RU" sz="1800" dirty="0" smtClean="0">
                <a:latin typeface="Consolas" panose="020B0609020204030204" pitchFamily="49" charset="0"/>
              </a:rPr>
              <a:t>+ 1 &lt;</a:t>
            </a:r>
            <a:r>
              <a:rPr lang="ru-RU" sz="1800" dirty="0">
                <a:latin typeface="Consolas" panose="020B0609020204030204" pitchFamily="49" charset="0"/>
              </a:rPr>
              <a:t> </a:t>
            </a:r>
            <a:r>
              <a:rPr lang="ru-RU" sz="1800" dirty="0" err="1" smtClean="0">
                <a:latin typeface="Consolas" panose="020B0609020204030204" pitchFamily="49" charset="0"/>
              </a:rPr>
              <a:t>count</a:t>
            </a:r>
            <a:r>
              <a:rPr lang="ru-RU" sz="18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ru-RU" sz="18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ru-RU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sz="18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ru-RU" sz="180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double </a:t>
            </a:r>
            <a:r>
              <a:rPr lang="en-US" sz="18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CalcE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 n) 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    double e = 1;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    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 factorial = 1;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    for 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 i = 1; i &lt; n; ++i) 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        e += 1 / factorial;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        factorial *= i;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    return e;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ru-RU" sz="1800" dirty="0">
                <a:solidFill>
                  <a:schemeClr val="bg1"/>
                </a:solidFill>
                <a:latin typeface="Consolas" panose="020B0609020204030204" pitchFamily="49" charset="0"/>
              </a:rPr>
              <a:t>// общий тип в 1 / </a:t>
            </a:r>
            <a:r>
              <a:rPr lang="ru-RU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factorial</a:t>
            </a:r>
            <a:r>
              <a:rPr lang="ru-RU" sz="1800" dirty="0">
                <a:solidFill>
                  <a:schemeClr val="bg1"/>
                </a:solidFill>
                <a:latin typeface="Consolas" panose="020B0609020204030204" pitchFamily="49" charset="0"/>
              </a:rPr>
              <a:t> -- </a:t>
            </a:r>
            <a:r>
              <a:rPr lang="ru-RU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endParaRPr lang="ru-RU" sz="18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800" dirty="0">
                <a:solidFill>
                  <a:schemeClr val="bg1"/>
                </a:solidFill>
                <a:latin typeface="Consolas" panose="020B0609020204030204" pitchFamily="49" charset="0"/>
              </a:rPr>
              <a:t>// поэтому деление целочисленное</a:t>
            </a:r>
          </a:p>
          <a:p>
            <a:pPr marL="0" indent="0">
              <a:buNone/>
            </a:pPr>
            <a:r>
              <a:rPr lang="ru-RU" sz="1800" dirty="0">
                <a:solidFill>
                  <a:schemeClr val="bg1"/>
                </a:solidFill>
                <a:latin typeface="Consolas" panose="020B0609020204030204" pitchFamily="49" charset="0"/>
              </a:rPr>
              <a:t>// правильно 1.0 / </a:t>
            </a:r>
            <a:r>
              <a:rPr lang="ru-RU" sz="18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factorial</a:t>
            </a:r>
            <a:endParaRPr lang="ru-RU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1191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Прост</a:t>
            </a:r>
            <a:r>
              <a:rPr lang="ru-RU" dirty="0" smtClean="0"/>
              <a:t>ые сведения про преобразование типов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Неявное преобразование тип</a:t>
            </a:r>
            <a:r>
              <a:rPr lang="ru-RU" dirty="0">
                <a:solidFill>
                  <a:schemeClr val="bg1"/>
                </a:solidFill>
              </a:rPr>
              <a:t>а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Автоматически выполняется над </a:t>
            </a:r>
            <a:r>
              <a:rPr lang="ru-RU" dirty="0" smtClean="0">
                <a:solidFill>
                  <a:schemeClr val="bg1"/>
                </a:solidFill>
              </a:rPr>
              <a:t>операндами многих операций</a:t>
            </a: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Например, арифметических, сравнения, присваивания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Явное </a:t>
            </a:r>
            <a:r>
              <a:rPr lang="ru-RU" dirty="0">
                <a:solidFill>
                  <a:schemeClr val="bg1"/>
                </a:solidFill>
              </a:rPr>
              <a:t>преобразование </a:t>
            </a:r>
            <a:r>
              <a:rPr lang="ru-RU" dirty="0" smtClean="0">
                <a:solidFill>
                  <a:schemeClr val="bg1"/>
                </a:solidFill>
              </a:rPr>
              <a:t>типа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Операция </a:t>
            </a:r>
            <a:r>
              <a:rPr lang="en-US" dirty="0" smtClean="0">
                <a:solidFill>
                  <a:schemeClr val="bg1"/>
                </a:solidFill>
              </a:rPr>
              <a:t>(T) </a:t>
            </a:r>
            <a:r>
              <a:rPr lang="ru-RU" dirty="0" smtClean="0">
                <a:solidFill>
                  <a:schemeClr val="bg1"/>
                </a:solidFill>
              </a:rPr>
              <a:t>преобразует свой операнд к типу </a:t>
            </a:r>
            <a:r>
              <a:rPr lang="en-US" dirty="0" smtClean="0">
                <a:solidFill>
                  <a:schemeClr val="bg1"/>
                </a:solidFill>
              </a:rPr>
              <a:t>T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Если типы </a:t>
            </a:r>
            <a:r>
              <a:rPr lang="en-US" dirty="0" smtClean="0">
                <a:solidFill>
                  <a:schemeClr val="bg1"/>
                </a:solidFill>
              </a:rPr>
              <a:t>T1 </a:t>
            </a:r>
            <a:r>
              <a:rPr lang="ru-RU" dirty="0" smtClean="0">
                <a:solidFill>
                  <a:schemeClr val="bg1"/>
                </a:solidFill>
              </a:rPr>
              <a:t>и </a:t>
            </a:r>
            <a:r>
              <a:rPr lang="en-US" dirty="0" smtClean="0">
                <a:solidFill>
                  <a:schemeClr val="bg1"/>
                </a:solidFill>
              </a:rPr>
              <a:t>T2 </a:t>
            </a:r>
            <a:r>
              <a:rPr lang="ru-RU" dirty="0" smtClean="0">
                <a:solidFill>
                  <a:schemeClr val="bg1"/>
                </a:solidFill>
              </a:rPr>
              <a:t>совместимы (хранятся в памяти одинаковым способом), то п</a:t>
            </a:r>
            <a:r>
              <a:rPr lang="ru-RU" dirty="0" smtClean="0">
                <a:solidFill>
                  <a:schemeClr val="bg1"/>
                </a:solidFill>
              </a:rPr>
              <a:t>реобразование </a:t>
            </a:r>
            <a:r>
              <a:rPr lang="en-US" dirty="0" smtClean="0">
                <a:solidFill>
                  <a:schemeClr val="bg1"/>
                </a:solidFill>
              </a:rPr>
              <a:t>T1 &lt;-&gt; T2 </a:t>
            </a:r>
            <a:r>
              <a:rPr lang="ru-RU" dirty="0" smtClean="0">
                <a:solidFill>
                  <a:schemeClr val="bg1"/>
                </a:solidFill>
              </a:rPr>
              <a:t>сохраняет </a:t>
            </a:r>
            <a:r>
              <a:rPr lang="ru-RU" dirty="0" smtClean="0">
                <a:solidFill>
                  <a:schemeClr val="bg1"/>
                </a:solidFill>
              </a:rPr>
              <a:t>значение и представление значения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6916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mtClean="0"/>
              <a:t>Примеры неявных арифметич. преобразований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solidFill>
            <a:schemeClr val="tx1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bool</a:t>
            </a:r>
            <a:r>
              <a:rPr lang="en-US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CheckOrder</a:t>
            </a:r>
            <a:r>
              <a:rPr lang="en-US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unsigned</a:t>
            </a:r>
            <a:r>
              <a:rPr lang="en-US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count</a:t>
            </a:r>
            <a:r>
              <a:rPr lang="en-US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8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8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800" dirty="0" smtClean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8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i = </a:t>
            </a:r>
            <a:r>
              <a:rPr lang="en-US" sz="1800" dirty="0" smtClean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; i &lt; count - </a:t>
            </a:r>
            <a:r>
              <a:rPr lang="en-US" sz="1800" dirty="0" smtClean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; ++i) {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800" dirty="0" smtClean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8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[i] &gt; </a:t>
            </a:r>
            <a:r>
              <a:rPr lang="en-US" sz="18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[i + </a:t>
            </a:r>
            <a:r>
              <a:rPr lang="en-US" sz="1800" dirty="0" smtClean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]) {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800" dirty="0" smtClean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r>
              <a:rPr lang="en-US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800" dirty="0" smtClean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ru-RU" sz="18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8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//</a:t>
            </a:r>
            <a:r>
              <a:rPr lang="ru-RU" sz="1800" dirty="0">
                <a:solidFill>
                  <a:srgbClr val="6A9955"/>
                </a:solidFill>
                <a:latin typeface="Consolas" panose="020B0609020204030204" pitchFamily="49" charset="0"/>
              </a:rPr>
              <a:t> общий тип в i &lt; </a:t>
            </a:r>
            <a:r>
              <a:rPr lang="ru-RU" sz="1800" dirty="0" err="1">
                <a:solidFill>
                  <a:srgbClr val="6A9955"/>
                </a:solidFill>
                <a:latin typeface="Consolas" panose="020B0609020204030204" pitchFamily="49" charset="0"/>
              </a:rPr>
              <a:t>count</a:t>
            </a:r>
            <a:r>
              <a:rPr lang="ru-RU" sz="1800" dirty="0">
                <a:solidFill>
                  <a:srgbClr val="6A9955"/>
                </a:solidFill>
                <a:latin typeface="Consolas" panose="020B0609020204030204" pitchFamily="49" charset="0"/>
              </a:rPr>
              <a:t> - 1 -- </a:t>
            </a:r>
            <a:r>
              <a:rPr lang="ru-RU" sz="1800" dirty="0" err="1">
                <a:solidFill>
                  <a:srgbClr val="6A9955"/>
                </a:solidFill>
                <a:latin typeface="Consolas" panose="020B0609020204030204" pitchFamily="49" charset="0"/>
              </a:rPr>
              <a:t>unsigned</a:t>
            </a:r>
            <a:endParaRPr lang="ru-RU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800" dirty="0">
                <a:solidFill>
                  <a:srgbClr val="6A9955"/>
                </a:solidFill>
                <a:latin typeface="Consolas" panose="020B0609020204030204" pitchFamily="49" charset="0"/>
              </a:rPr>
              <a:t>// если </a:t>
            </a:r>
            <a:r>
              <a:rPr lang="ru-RU" sz="1800" dirty="0" err="1">
                <a:solidFill>
                  <a:srgbClr val="6A9955"/>
                </a:solidFill>
                <a:latin typeface="Consolas" panose="020B0609020204030204" pitchFamily="49" charset="0"/>
              </a:rPr>
              <a:t>count</a:t>
            </a:r>
            <a:r>
              <a:rPr lang="ru-RU" sz="1800" dirty="0">
                <a:solidFill>
                  <a:srgbClr val="6A9955"/>
                </a:solidFill>
                <a:latin typeface="Consolas" panose="020B0609020204030204" pitchFamily="49" charset="0"/>
              </a:rPr>
              <a:t> == 0, то </a:t>
            </a:r>
            <a:endParaRPr lang="ru-RU" sz="1800" dirty="0" smtClean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8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// </a:t>
            </a:r>
            <a:r>
              <a:rPr lang="ru-RU" sz="1800" dirty="0" err="1" smtClean="0">
                <a:solidFill>
                  <a:srgbClr val="6A9955"/>
                </a:solidFill>
                <a:latin typeface="Consolas" panose="020B0609020204030204" pitchFamily="49" charset="0"/>
              </a:rPr>
              <a:t>count</a:t>
            </a:r>
            <a:r>
              <a:rPr lang="ru-RU" sz="1800" dirty="0">
                <a:solidFill>
                  <a:srgbClr val="6A9955"/>
                </a:solidFill>
                <a:latin typeface="Consolas" panose="020B0609020204030204" pitchFamily="49" charset="0"/>
              </a:rPr>
              <a:t> - 1 </a:t>
            </a:r>
            <a:r>
              <a:rPr lang="ru-RU" sz="18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==</a:t>
            </a:r>
            <a:r>
              <a:rPr lang="ru-RU" sz="1800" dirty="0">
                <a:solidFill>
                  <a:srgbClr val="6A9955"/>
                </a:solidFill>
                <a:latin typeface="Consolas" panose="020B0609020204030204" pitchFamily="49" charset="0"/>
              </a:rPr>
              <a:t> 2^32 - 1 </a:t>
            </a:r>
            <a:endParaRPr lang="ru-RU" sz="1800" dirty="0" smtClean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8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// и</a:t>
            </a:r>
            <a:r>
              <a:rPr lang="ru-RU" sz="1800" dirty="0">
                <a:solidFill>
                  <a:srgbClr val="6A9955"/>
                </a:solidFill>
                <a:latin typeface="Consolas" panose="020B0609020204030204" pitchFamily="49" charset="0"/>
              </a:rPr>
              <a:t> выход за границу </a:t>
            </a:r>
            <a:r>
              <a:rPr lang="ru-RU" sz="18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массива</a:t>
            </a:r>
          </a:p>
          <a:p>
            <a:pPr marL="0" indent="0">
              <a:buNone/>
            </a:pPr>
            <a:r>
              <a:rPr lang="ru-RU" sz="18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// правильно -- </a:t>
            </a:r>
            <a:r>
              <a:rPr lang="ru-RU" sz="1800" dirty="0">
                <a:solidFill>
                  <a:srgbClr val="6A9955"/>
                </a:solidFill>
                <a:latin typeface="Consolas" panose="020B0609020204030204" pitchFamily="49" charset="0"/>
              </a:rPr>
              <a:t>i </a:t>
            </a:r>
            <a:r>
              <a:rPr lang="ru-RU" sz="18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+ 1 &lt;</a:t>
            </a:r>
            <a:r>
              <a:rPr lang="ru-RU" sz="1800" dirty="0">
                <a:solidFill>
                  <a:srgbClr val="6A9955"/>
                </a:solidFill>
                <a:latin typeface="Consolas" panose="020B0609020204030204" pitchFamily="49" charset="0"/>
              </a:rPr>
              <a:t> </a:t>
            </a:r>
            <a:r>
              <a:rPr lang="ru-RU" sz="1800" dirty="0" err="1" smtClean="0">
                <a:solidFill>
                  <a:srgbClr val="6A9955"/>
                </a:solidFill>
                <a:latin typeface="Consolas" panose="020B0609020204030204" pitchFamily="49" charset="0"/>
              </a:rPr>
              <a:t>count</a:t>
            </a:r>
            <a:r>
              <a:rPr lang="ru-RU" sz="18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ru-RU" sz="18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ru-RU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sz="18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ru-RU" sz="180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double </a:t>
            </a:r>
            <a:r>
              <a:rPr lang="en-US" sz="18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CalcE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 n) 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    double e = 1;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    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 factorial = 1;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    for 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 i = 1; i &lt; n; ++i) 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        e += 1 / factorial;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        factorial *= i;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    return e;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ru-RU" sz="1800" dirty="0">
                <a:solidFill>
                  <a:schemeClr val="bg1"/>
                </a:solidFill>
                <a:latin typeface="Consolas" panose="020B0609020204030204" pitchFamily="49" charset="0"/>
              </a:rPr>
              <a:t>// общий тип в 1 / </a:t>
            </a:r>
            <a:r>
              <a:rPr lang="ru-RU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factorial</a:t>
            </a:r>
            <a:r>
              <a:rPr lang="ru-RU" sz="1800" dirty="0">
                <a:solidFill>
                  <a:schemeClr val="bg1"/>
                </a:solidFill>
                <a:latin typeface="Consolas" panose="020B0609020204030204" pitchFamily="49" charset="0"/>
              </a:rPr>
              <a:t> -- </a:t>
            </a:r>
            <a:r>
              <a:rPr lang="ru-RU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endParaRPr lang="ru-RU" sz="18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800" dirty="0">
                <a:solidFill>
                  <a:schemeClr val="bg1"/>
                </a:solidFill>
                <a:latin typeface="Consolas" panose="020B0609020204030204" pitchFamily="49" charset="0"/>
              </a:rPr>
              <a:t>// поэтому деление целочисленное</a:t>
            </a:r>
          </a:p>
          <a:p>
            <a:pPr marL="0" indent="0">
              <a:buNone/>
            </a:pPr>
            <a:r>
              <a:rPr lang="ru-RU" sz="1800" dirty="0">
                <a:solidFill>
                  <a:schemeClr val="bg1"/>
                </a:solidFill>
                <a:latin typeface="Consolas" panose="020B0609020204030204" pitchFamily="49" charset="0"/>
              </a:rPr>
              <a:t>// правильно 1.0 / </a:t>
            </a:r>
            <a:r>
              <a:rPr lang="ru-RU" sz="18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factorial</a:t>
            </a:r>
            <a:endParaRPr lang="ru-RU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052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mtClean="0"/>
              <a:t>Примеры неявных арифметич. преобразований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solidFill>
            <a:schemeClr val="tx1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bool</a:t>
            </a:r>
            <a:r>
              <a:rPr lang="en-US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CheckOrder</a:t>
            </a:r>
            <a:r>
              <a:rPr lang="en-US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unsigned</a:t>
            </a:r>
            <a:r>
              <a:rPr lang="en-US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count</a:t>
            </a:r>
            <a:r>
              <a:rPr lang="en-US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8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8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800" dirty="0" smtClean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8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i = </a:t>
            </a:r>
            <a:r>
              <a:rPr lang="en-US" sz="1800" dirty="0" smtClean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; i &lt; count - </a:t>
            </a:r>
            <a:r>
              <a:rPr lang="en-US" sz="1800" dirty="0" smtClean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; ++i) {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800" dirty="0" smtClean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8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[i] &gt; </a:t>
            </a:r>
            <a:r>
              <a:rPr lang="en-US" sz="18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[i + </a:t>
            </a:r>
            <a:r>
              <a:rPr lang="en-US" sz="1800" dirty="0" smtClean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]) {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800" dirty="0" smtClean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r>
              <a:rPr lang="en-US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800" dirty="0" smtClean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ru-RU" sz="18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8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//</a:t>
            </a:r>
            <a:r>
              <a:rPr lang="ru-RU" sz="1800" dirty="0">
                <a:solidFill>
                  <a:srgbClr val="6A9955"/>
                </a:solidFill>
                <a:latin typeface="Consolas" panose="020B0609020204030204" pitchFamily="49" charset="0"/>
              </a:rPr>
              <a:t> общий тип в i &lt; </a:t>
            </a:r>
            <a:r>
              <a:rPr lang="ru-RU" sz="1800" dirty="0" err="1">
                <a:solidFill>
                  <a:srgbClr val="6A9955"/>
                </a:solidFill>
                <a:latin typeface="Consolas" panose="020B0609020204030204" pitchFamily="49" charset="0"/>
              </a:rPr>
              <a:t>count</a:t>
            </a:r>
            <a:r>
              <a:rPr lang="ru-RU" sz="1800" dirty="0">
                <a:solidFill>
                  <a:srgbClr val="6A9955"/>
                </a:solidFill>
                <a:latin typeface="Consolas" panose="020B0609020204030204" pitchFamily="49" charset="0"/>
              </a:rPr>
              <a:t> - 1 -- </a:t>
            </a:r>
            <a:r>
              <a:rPr lang="ru-RU" sz="1800" dirty="0" err="1">
                <a:solidFill>
                  <a:srgbClr val="6A9955"/>
                </a:solidFill>
                <a:latin typeface="Consolas" panose="020B0609020204030204" pitchFamily="49" charset="0"/>
              </a:rPr>
              <a:t>unsigned</a:t>
            </a:r>
            <a:endParaRPr lang="ru-RU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800" dirty="0">
                <a:solidFill>
                  <a:srgbClr val="6A9955"/>
                </a:solidFill>
                <a:latin typeface="Consolas" panose="020B0609020204030204" pitchFamily="49" charset="0"/>
              </a:rPr>
              <a:t>// если </a:t>
            </a:r>
            <a:r>
              <a:rPr lang="ru-RU" sz="1800" dirty="0" err="1">
                <a:solidFill>
                  <a:srgbClr val="6A9955"/>
                </a:solidFill>
                <a:latin typeface="Consolas" panose="020B0609020204030204" pitchFamily="49" charset="0"/>
              </a:rPr>
              <a:t>count</a:t>
            </a:r>
            <a:r>
              <a:rPr lang="ru-RU" sz="1800" dirty="0">
                <a:solidFill>
                  <a:srgbClr val="6A9955"/>
                </a:solidFill>
                <a:latin typeface="Consolas" panose="020B0609020204030204" pitchFamily="49" charset="0"/>
              </a:rPr>
              <a:t> == 0, то </a:t>
            </a:r>
            <a:endParaRPr lang="ru-RU" sz="1800" dirty="0" smtClean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8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// </a:t>
            </a:r>
            <a:r>
              <a:rPr lang="ru-RU" sz="1800" dirty="0" err="1" smtClean="0">
                <a:solidFill>
                  <a:srgbClr val="6A9955"/>
                </a:solidFill>
                <a:latin typeface="Consolas" panose="020B0609020204030204" pitchFamily="49" charset="0"/>
              </a:rPr>
              <a:t>count</a:t>
            </a:r>
            <a:r>
              <a:rPr lang="ru-RU" sz="1800" dirty="0">
                <a:solidFill>
                  <a:srgbClr val="6A9955"/>
                </a:solidFill>
                <a:latin typeface="Consolas" panose="020B0609020204030204" pitchFamily="49" charset="0"/>
              </a:rPr>
              <a:t> - 1 </a:t>
            </a:r>
            <a:r>
              <a:rPr lang="ru-RU" sz="18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==</a:t>
            </a:r>
            <a:r>
              <a:rPr lang="ru-RU" sz="1800" dirty="0">
                <a:solidFill>
                  <a:srgbClr val="6A9955"/>
                </a:solidFill>
                <a:latin typeface="Consolas" panose="020B0609020204030204" pitchFamily="49" charset="0"/>
              </a:rPr>
              <a:t> 2^32 - 1 </a:t>
            </a:r>
            <a:endParaRPr lang="ru-RU" sz="1800" dirty="0" smtClean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8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// и</a:t>
            </a:r>
            <a:r>
              <a:rPr lang="ru-RU" sz="1800" dirty="0">
                <a:solidFill>
                  <a:srgbClr val="6A9955"/>
                </a:solidFill>
                <a:latin typeface="Consolas" panose="020B0609020204030204" pitchFamily="49" charset="0"/>
              </a:rPr>
              <a:t> выход за границу </a:t>
            </a:r>
            <a:r>
              <a:rPr lang="ru-RU" sz="18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массива</a:t>
            </a:r>
          </a:p>
          <a:p>
            <a:pPr marL="0" indent="0">
              <a:buNone/>
            </a:pPr>
            <a:r>
              <a:rPr lang="ru-RU" sz="18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// правильно -- </a:t>
            </a:r>
            <a:r>
              <a:rPr lang="ru-RU" sz="1800" dirty="0">
                <a:solidFill>
                  <a:srgbClr val="6A9955"/>
                </a:solidFill>
                <a:latin typeface="Consolas" panose="020B0609020204030204" pitchFamily="49" charset="0"/>
              </a:rPr>
              <a:t>i </a:t>
            </a:r>
            <a:r>
              <a:rPr lang="ru-RU" sz="18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+ 1 &lt;</a:t>
            </a:r>
            <a:r>
              <a:rPr lang="ru-RU" sz="1800" dirty="0">
                <a:solidFill>
                  <a:srgbClr val="6A9955"/>
                </a:solidFill>
                <a:latin typeface="Consolas" panose="020B0609020204030204" pitchFamily="49" charset="0"/>
              </a:rPr>
              <a:t> </a:t>
            </a:r>
            <a:r>
              <a:rPr lang="ru-RU" sz="1800" dirty="0" err="1" smtClean="0">
                <a:solidFill>
                  <a:srgbClr val="6A9955"/>
                </a:solidFill>
                <a:latin typeface="Consolas" panose="020B0609020204030204" pitchFamily="49" charset="0"/>
              </a:rPr>
              <a:t>count</a:t>
            </a:r>
            <a:r>
              <a:rPr lang="ru-RU" sz="18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ru-RU" sz="18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ru-RU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sz="18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ru-RU" sz="180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CalcE</a:t>
            </a:r>
            <a:r>
              <a:rPr lang="en-US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e = </a:t>
            </a:r>
            <a:r>
              <a:rPr lang="en-US" sz="18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8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factorial = </a:t>
            </a:r>
            <a:r>
              <a:rPr lang="en-US" sz="18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8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i = </a:t>
            </a:r>
            <a:r>
              <a:rPr lang="en-US" sz="18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; i &lt; n; ++i) 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e += </a:t>
            </a:r>
            <a:r>
              <a:rPr lang="en-US" sz="18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/ factorial;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factorial *= i;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8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e;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ru-RU" sz="1800" dirty="0">
                <a:latin typeface="Consolas" panose="020B0609020204030204" pitchFamily="49" charset="0"/>
              </a:rPr>
              <a:t>// общий тип в 1 / </a:t>
            </a:r>
            <a:r>
              <a:rPr lang="ru-RU" sz="1800" dirty="0" err="1">
                <a:latin typeface="Consolas" panose="020B0609020204030204" pitchFamily="49" charset="0"/>
              </a:rPr>
              <a:t>factorial</a:t>
            </a:r>
            <a:r>
              <a:rPr lang="ru-RU" sz="1800" dirty="0">
                <a:latin typeface="Consolas" panose="020B0609020204030204" pitchFamily="49" charset="0"/>
              </a:rPr>
              <a:t> -- </a:t>
            </a:r>
            <a:r>
              <a:rPr lang="ru-RU" sz="1800" dirty="0" err="1">
                <a:latin typeface="Consolas" panose="020B0609020204030204" pitchFamily="49" charset="0"/>
              </a:rPr>
              <a:t>int</a:t>
            </a:r>
            <a:endParaRPr lang="ru-RU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800" dirty="0">
                <a:latin typeface="Consolas" panose="020B0609020204030204" pitchFamily="49" charset="0"/>
              </a:rPr>
              <a:t>// поэтому деление целочисленное</a:t>
            </a:r>
          </a:p>
          <a:p>
            <a:pPr marL="0" indent="0">
              <a:buNone/>
            </a:pPr>
            <a:r>
              <a:rPr lang="ru-RU" sz="1800" dirty="0">
                <a:latin typeface="Consolas" panose="020B0609020204030204" pitchFamily="49" charset="0"/>
              </a:rPr>
              <a:t>// правильно 1.0 / </a:t>
            </a:r>
            <a:r>
              <a:rPr lang="ru-RU" sz="1800" dirty="0" err="1" smtClean="0">
                <a:latin typeface="Consolas" panose="020B0609020204030204" pitchFamily="49" charset="0"/>
              </a:rPr>
              <a:t>factorial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1368499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mtClean="0"/>
              <a:t>Примеры неявных арифметич. преобразований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solidFill>
            <a:schemeClr val="tx1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bool</a:t>
            </a:r>
            <a:r>
              <a:rPr lang="en-US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CheckOrder</a:t>
            </a:r>
            <a:r>
              <a:rPr lang="en-US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unsigned</a:t>
            </a:r>
            <a:r>
              <a:rPr lang="en-US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count</a:t>
            </a:r>
            <a:r>
              <a:rPr lang="en-US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8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8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800" dirty="0" smtClean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8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i = </a:t>
            </a:r>
            <a:r>
              <a:rPr lang="en-US" sz="1800" dirty="0" smtClean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; i &lt; count - </a:t>
            </a:r>
            <a:r>
              <a:rPr lang="en-US" sz="1800" dirty="0" smtClean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; ++i) {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800" dirty="0" smtClean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8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[i] &gt; </a:t>
            </a:r>
            <a:r>
              <a:rPr lang="en-US" sz="18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[i + </a:t>
            </a:r>
            <a:r>
              <a:rPr lang="en-US" sz="1800" dirty="0" smtClean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]) {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800" dirty="0" smtClean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r>
              <a:rPr lang="en-US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800" dirty="0" smtClean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ru-RU" sz="18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8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//</a:t>
            </a:r>
            <a:r>
              <a:rPr lang="ru-RU" sz="1800" dirty="0">
                <a:solidFill>
                  <a:srgbClr val="6A9955"/>
                </a:solidFill>
                <a:latin typeface="Consolas" panose="020B0609020204030204" pitchFamily="49" charset="0"/>
              </a:rPr>
              <a:t> общий тип в i &lt; </a:t>
            </a:r>
            <a:r>
              <a:rPr lang="ru-RU" sz="1800" dirty="0" err="1">
                <a:solidFill>
                  <a:srgbClr val="6A9955"/>
                </a:solidFill>
                <a:latin typeface="Consolas" panose="020B0609020204030204" pitchFamily="49" charset="0"/>
              </a:rPr>
              <a:t>count</a:t>
            </a:r>
            <a:r>
              <a:rPr lang="ru-RU" sz="1800" dirty="0">
                <a:solidFill>
                  <a:srgbClr val="6A9955"/>
                </a:solidFill>
                <a:latin typeface="Consolas" panose="020B0609020204030204" pitchFamily="49" charset="0"/>
              </a:rPr>
              <a:t> - 1 -- </a:t>
            </a:r>
            <a:r>
              <a:rPr lang="ru-RU" sz="1800" dirty="0" err="1">
                <a:solidFill>
                  <a:srgbClr val="6A9955"/>
                </a:solidFill>
                <a:latin typeface="Consolas" panose="020B0609020204030204" pitchFamily="49" charset="0"/>
              </a:rPr>
              <a:t>unsigned</a:t>
            </a:r>
            <a:endParaRPr lang="ru-RU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800" dirty="0">
                <a:solidFill>
                  <a:srgbClr val="6A9955"/>
                </a:solidFill>
                <a:latin typeface="Consolas" panose="020B0609020204030204" pitchFamily="49" charset="0"/>
              </a:rPr>
              <a:t>// если </a:t>
            </a:r>
            <a:r>
              <a:rPr lang="ru-RU" sz="1800" dirty="0" err="1">
                <a:solidFill>
                  <a:srgbClr val="6A9955"/>
                </a:solidFill>
                <a:latin typeface="Consolas" panose="020B0609020204030204" pitchFamily="49" charset="0"/>
              </a:rPr>
              <a:t>count</a:t>
            </a:r>
            <a:r>
              <a:rPr lang="ru-RU" sz="1800" dirty="0">
                <a:solidFill>
                  <a:srgbClr val="6A9955"/>
                </a:solidFill>
                <a:latin typeface="Consolas" panose="020B0609020204030204" pitchFamily="49" charset="0"/>
              </a:rPr>
              <a:t> == 0, то </a:t>
            </a:r>
            <a:endParaRPr lang="ru-RU" sz="1800" dirty="0" smtClean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8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// </a:t>
            </a:r>
            <a:r>
              <a:rPr lang="ru-RU" sz="1800" dirty="0" err="1" smtClean="0">
                <a:solidFill>
                  <a:srgbClr val="6A9955"/>
                </a:solidFill>
                <a:latin typeface="Consolas" panose="020B0609020204030204" pitchFamily="49" charset="0"/>
              </a:rPr>
              <a:t>count</a:t>
            </a:r>
            <a:r>
              <a:rPr lang="ru-RU" sz="1800" dirty="0">
                <a:solidFill>
                  <a:srgbClr val="6A9955"/>
                </a:solidFill>
                <a:latin typeface="Consolas" panose="020B0609020204030204" pitchFamily="49" charset="0"/>
              </a:rPr>
              <a:t> - 1 </a:t>
            </a:r>
            <a:r>
              <a:rPr lang="ru-RU" sz="18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==</a:t>
            </a:r>
            <a:r>
              <a:rPr lang="ru-RU" sz="1800" dirty="0">
                <a:solidFill>
                  <a:srgbClr val="6A9955"/>
                </a:solidFill>
                <a:latin typeface="Consolas" panose="020B0609020204030204" pitchFamily="49" charset="0"/>
              </a:rPr>
              <a:t> 2^32 - 1 </a:t>
            </a:r>
            <a:endParaRPr lang="ru-RU" sz="1800" dirty="0" smtClean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8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// и</a:t>
            </a:r>
            <a:r>
              <a:rPr lang="ru-RU" sz="1800" dirty="0">
                <a:solidFill>
                  <a:srgbClr val="6A9955"/>
                </a:solidFill>
                <a:latin typeface="Consolas" panose="020B0609020204030204" pitchFamily="49" charset="0"/>
              </a:rPr>
              <a:t> выход за границу </a:t>
            </a:r>
            <a:r>
              <a:rPr lang="ru-RU" sz="18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массива</a:t>
            </a:r>
          </a:p>
          <a:p>
            <a:pPr marL="0" indent="0">
              <a:buNone/>
            </a:pPr>
            <a:r>
              <a:rPr lang="ru-RU" sz="18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// правильно -- </a:t>
            </a:r>
            <a:r>
              <a:rPr lang="ru-RU" sz="1800" dirty="0">
                <a:solidFill>
                  <a:srgbClr val="6A9955"/>
                </a:solidFill>
                <a:latin typeface="Consolas" panose="020B0609020204030204" pitchFamily="49" charset="0"/>
              </a:rPr>
              <a:t>i </a:t>
            </a:r>
            <a:r>
              <a:rPr lang="ru-RU" sz="18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+ 1 &lt;</a:t>
            </a:r>
            <a:r>
              <a:rPr lang="ru-RU" sz="1800" dirty="0">
                <a:solidFill>
                  <a:srgbClr val="6A9955"/>
                </a:solidFill>
                <a:latin typeface="Consolas" panose="020B0609020204030204" pitchFamily="49" charset="0"/>
              </a:rPr>
              <a:t> </a:t>
            </a:r>
            <a:r>
              <a:rPr lang="ru-RU" sz="1800" dirty="0" err="1" smtClean="0">
                <a:solidFill>
                  <a:srgbClr val="6A9955"/>
                </a:solidFill>
                <a:latin typeface="Consolas" panose="020B0609020204030204" pitchFamily="49" charset="0"/>
              </a:rPr>
              <a:t>count</a:t>
            </a:r>
            <a:r>
              <a:rPr lang="ru-RU" sz="18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ru-RU" sz="18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ru-RU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sz="18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ru-RU" sz="180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CalcE</a:t>
            </a:r>
            <a:r>
              <a:rPr lang="en-US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e = </a:t>
            </a:r>
            <a:r>
              <a:rPr lang="en-US" sz="18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8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factorial = </a:t>
            </a:r>
            <a:r>
              <a:rPr lang="en-US" sz="18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8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i = </a:t>
            </a:r>
            <a:r>
              <a:rPr lang="en-US" sz="18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; i &lt; n; ++i) 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e += </a:t>
            </a:r>
            <a:r>
              <a:rPr lang="en-US" sz="18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/ factorial;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factorial *= i;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8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e;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6A9955"/>
                </a:solidFill>
                <a:latin typeface="Consolas" panose="020B0609020204030204" pitchFamily="49" charset="0"/>
              </a:rPr>
              <a:t>// общий тип в 1 / </a:t>
            </a:r>
            <a:r>
              <a:rPr lang="ru-RU" sz="1800" dirty="0" err="1">
                <a:solidFill>
                  <a:srgbClr val="6A9955"/>
                </a:solidFill>
                <a:latin typeface="Consolas" panose="020B0609020204030204" pitchFamily="49" charset="0"/>
              </a:rPr>
              <a:t>factorial</a:t>
            </a:r>
            <a:r>
              <a:rPr lang="ru-RU" sz="1800" dirty="0">
                <a:solidFill>
                  <a:srgbClr val="6A9955"/>
                </a:solidFill>
                <a:latin typeface="Consolas" panose="020B0609020204030204" pitchFamily="49" charset="0"/>
              </a:rPr>
              <a:t> -- </a:t>
            </a:r>
            <a:r>
              <a:rPr lang="ru-RU" sz="1800" dirty="0" err="1">
                <a:solidFill>
                  <a:srgbClr val="6A9955"/>
                </a:solidFill>
                <a:latin typeface="Consolas" panose="020B0609020204030204" pitchFamily="49" charset="0"/>
              </a:rPr>
              <a:t>int</a:t>
            </a:r>
            <a:endParaRPr lang="ru-RU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800" dirty="0">
                <a:solidFill>
                  <a:srgbClr val="6A9955"/>
                </a:solidFill>
                <a:latin typeface="Consolas" panose="020B0609020204030204" pitchFamily="49" charset="0"/>
              </a:rPr>
              <a:t>// поэтому деление целочисленное</a:t>
            </a:r>
            <a:endParaRPr lang="ru-RU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800" dirty="0">
                <a:solidFill>
                  <a:srgbClr val="6A9955"/>
                </a:solidFill>
                <a:latin typeface="Consolas" panose="020B0609020204030204" pitchFamily="49" charset="0"/>
              </a:rPr>
              <a:t>// правильно </a:t>
            </a:r>
            <a:r>
              <a:rPr lang="en-US" sz="18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-- </a:t>
            </a:r>
            <a:r>
              <a:rPr lang="ru-RU" sz="18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1.0</a:t>
            </a:r>
            <a:r>
              <a:rPr lang="ru-RU" sz="1800" dirty="0">
                <a:solidFill>
                  <a:srgbClr val="6A9955"/>
                </a:solidFill>
                <a:latin typeface="Consolas" panose="020B0609020204030204" pitchFamily="49" charset="0"/>
              </a:rPr>
              <a:t> / </a:t>
            </a:r>
            <a:r>
              <a:rPr lang="ru-RU" sz="1800" dirty="0" err="1" smtClean="0">
                <a:solidFill>
                  <a:srgbClr val="6A9955"/>
                </a:solidFill>
                <a:latin typeface="Consolas" panose="020B0609020204030204" pitchFamily="49" charset="0"/>
              </a:rPr>
              <a:t>factorial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3997199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Преобразования целых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Если значение представимо в Т, то преобразование к Т сохраняет значение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И может </a:t>
            </a:r>
            <a:r>
              <a:rPr lang="ru-RU" dirty="0" smtClean="0">
                <a:solidFill>
                  <a:schemeClr val="bg1"/>
                </a:solidFill>
              </a:rPr>
              <a:t>изменить представление в памяти за счет увеличения числа разрядов</a:t>
            </a:r>
          </a:p>
          <a:p>
            <a:pPr lvl="2"/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Заполнение новых разрядов после преобразования к более широкому типу называется протяжка знака (</a:t>
            </a:r>
            <a:r>
              <a:rPr lang="en-US" dirty="0" smtClean="0">
                <a:solidFill>
                  <a:schemeClr val="bg1"/>
                </a:solidFill>
              </a:rPr>
              <a:t>sign propagation/extension</a:t>
            </a:r>
            <a:r>
              <a:rPr lang="ru-RU" dirty="0" smtClean="0">
                <a:solidFill>
                  <a:schemeClr val="bg1"/>
                </a:solidFill>
              </a:rPr>
              <a:t>)</a:t>
            </a: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Если </a:t>
            </a:r>
            <a:r>
              <a:rPr lang="ru-RU" dirty="0">
                <a:solidFill>
                  <a:schemeClr val="bg1"/>
                </a:solidFill>
              </a:rPr>
              <a:t>значение </a:t>
            </a:r>
            <a:r>
              <a:rPr lang="ru-RU" dirty="0" smtClean="0">
                <a:solidFill>
                  <a:schemeClr val="bg1"/>
                </a:solidFill>
              </a:rPr>
              <a:t>неотрицательно, то новые разряды заполняются 0</a:t>
            </a: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Иначе </a:t>
            </a:r>
            <a:r>
              <a:rPr lang="ru-RU" dirty="0">
                <a:solidFill>
                  <a:schemeClr val="bg1"/>
                </a:solidFill>
              </a:rPr>
              <a:t>новые </a:t>
            </a:r>
            <a:r>
              <a:rPr lang="ru-RU" dirty="0" smtClean="0">
                <a:solidFill>
                  <a:schemeClr val="bg1"/>
                </a:solidFill>
              </a:rPr>
              <a:t>разряды </a:t>
            </a:r>
            <a:r>
              <a:rPr lang="ru-RU" dirty="0">
                <a:solidFill>
                  <a:schemeClr val="bg1"/>
                </a:solidFill>
              </a:rPr>
              <a:t>заполняются </a:t>
            </a:r>
            <a:r>
              <a:rPr lang="ru-RU" dirty="0" smtClean="0">
                <a:solidFill>
                  <a:schemeClr val="bg1"/>
                </a:solidFill>
              </a:rPr>
              <a:t>в зависимости от способа хранения отрицательных чисел</a:t>
            </a:r>
          </a:p>
          <a:p>
            <a:pPr lvl="3"/>
            <a:r>
              <a:rPr lang="ru-RU" dirty="0" smtClean="0">
                <a:solidFill>
                  <a:schemeClr val="bg1"/>
                </a:solidFill>
              </a:rPr>
              <a:t>Например, для дополнительного кода заполняются единицами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Если </a:t>
            </a:r>
            <a:r>
              <a:rPr lang="ru-RU" dirty="0" smtClean="0">
                <a:solidFill>
                  <a:schemeClr val="bg1"/>
                </a:solidFill>
              </a:rPr>
              <a:t>значение не попадает в диапазон, </a:t>
            </a:r>
            <a:r>
              <a:rPr lang="ru-RU" dirty="0" smtClean="0">
                <a:solidFill>
                  <a:schemeClr val="bg1"/>
                </a:solidFill>
              </a:rPr>
              <a:t>то 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Если </a:t>
            </a:r>
            <a:r>
              <a:rPr lang="ru-RU" dirty="0">
                <a:solidFill>
                  <a:schemeClr val="bg1"/>
                </a:solidFill>
              </a:rPr>
              <a:t>Т </a:t>
            </a:r>
            <a:r>
              <a:rPr lang="ru-RU" dirty="0" err="1" smtClean="0">
                <a:solidFill>
                  <a:schemeClr val="bg1"/>
                </a:solidFill>
              </a:rPr>
              <a:t>беззнаковый</a:t>
            </a:r>
            <a:r>
              <a:rPr lang="ru-RU" dirty="0" smtClean="0">
                <a:solidFill>
                  <a:schemeClr val="bg1"/>
                </a:solidFill>
              </a:rPr>
              <a:t>, то </a:t>
            </a:r>
            <a:r>
              <a:rPr lang="ru-RU" dirty="0" smtClean="0">
                <a:solidFill>
                  <a:schemeClr val="bg1"/>
                </a:solidFill>
              </a:rPr>
              <a:t>значению </a:t>
            </a:r>
            <a:r>
              <a:rPr lang="ru-RU" dirty="0" smtClean="0">
                <a:solidFill>
                  <a:schemeClr val="bg1"/>
                </a:solidFill>
              </a:rPr>
              <a:t>добавляется или вычитается 1 + </a:t>
            </a:r>
            <a:r>
              <a:rPr lang="en-US" dirty="0" smtClean="0">
                <a:solidFill>
                  <a:schemeClr val="bg1"/>
                </a:solidFill>
              </a:rPr>
              <a:t>max(</a:t>
            </a:r>
            <a:r>
              <a:rPr lang="ru-RU" dirty="0" smtClean="0">
                <a:solidFill>
                  <a:schemeClr val="bg1"/>
                </a:solidFill>
              </a:rPr>
              <a:t>диапазон Т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r>
              <a:rPr lang="ru-RU" dirty="0" smtClean="0">
                <a:solidFill>
                  <a:schemeClr val="bg1"/>
                </a:solidFill>
              </a:rPr>
              <a:t> до тех пор, пока результат не попадет в диапазон Т</a:t>
            </a:r>
          </a:p>
          <a:p>
            <a:pPr lvl="2"/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Если </a:t>
            </a:r>
            <a:r>
              <a:rPr lang="ru-RU" dirty="0">
                <a:solidFill>
                  <a:schemeClr val="bg1"/>
                </a:solidFill>
              </a:rPr>
              <a:t>Т </a:t>
            </a:r>
            <a:r>
              <a:rPr lang="ru-RU" dirty="0" smtClean="0">
                <a:solidFill>
                  <a:schemeClr val="bg1"/>
                </a:solidFill>
              </a:rPr>
              <a:t>знаковый, </a:t>
            </a:r>
            <a:r>
              <a:rPr lang="ru-RU" dirty="0">
                <a:solidFill>
                  <a:schemeClr val="bg1"/>
                </a:solidFill>
              </a:rPr>
              <a:t>то </a:t>
            </a:r>
            <a:r>
              <a:rPr lang="ru-RU" dirty="0" smtClean="0">
                <a:solidFill>
                  <a:schemeClr val="bg1"/>
                </a:solidFill>
              </a:rPr>
              <a:t>результат преобразования является </a:t>
            </a:r>
            <a:r>
              <a:rPr lang="en-US" dirty="0" smtClean="0">
                <a:solidFill>
                  <a:schemeClr val="bg1"/>
                </a:solidFill>
              </a:rPr>
              <a:t>implementation-defined</a:t>
            </a:r>
            <a:endParaRPr lang="ru-RU" dirty="0">
              <a:solidFill>
                <a:schemeClr val="bg1"/>
              </a:solidFill>
            </a:endParaRP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Зависит </a:t>
            </a:r>
            <a:r>
              <a:rPr lang="ru-RU" dirty="0">
                <a:solidFill>
                  <a:schemeClr val="bg1"/>
                </a:solidFill>
              </a:rPr>
              <a:t>от </a:t>
            </a:r>
            <a:r>
              <a:rPr lang="ru-RU" dirty="0" smtClean="0">
                <a:solidFill>
                  <a:schemeClr val="bg1"/>
                </a:solidFill>
              </a:rPr>
              <a:t>компилятора, и/или процессора, и/или настроек операционной системы</a:t>
            </a: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5723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Преобразования целых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 smtClean="0"/>
              <a:t>Если значение представимо в Т, то преобразование к Т сохраняет значение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И может </a:t>
            </a:r>
            <a:r>
              <a:rPr lang="ru-RU" dirty="0" smtClean="0">
                <a:solidFill>
                  <a:schemeClr val="bg1"/>
                </a:solidFill>
              </a:rPr>
              <a:t>изменить представление в памяти за счет увеличения числа разрядов</a:t>
            </a:r>
          </a:p>
          <a:p>
            <a:pPr lvl="2"/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Заполнение новых разрядов после преобразования к более широкому типу называется протяжка знака (</a:t>
            </a:r>
            <a:r>
              <a:rPr lang="en-US" dirty="0" smtClean="0">
                <a:solidFill>
                  <a:schemeClr val="bg1"/>
                </a:solidFill>
              </a:rPr>
              <a:t>sign propagation/extension</a:t>
            </a:r>
            <a:r>
              <a:rPr lang="ru-RU" dirty="0" smtClean="0">
                <a:solidFill>
                  <a:schemeClr val="bg1"/>
                </a:solidFill>
              </a:rPr>
              <a:t>)</a:t>
            </a: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Если </a:t>
            </a:r>
            <a:r>
              <a:rPr lang="ru-RU" dirty="0">
                <a:solidFill>
                  <a:schemeClr val="bg1"/>
                </a:solidFill>
              </a:rPr>
              <a:t>значение </a:t>
            </a:r>
            <a:r>
              <a:rPr lang="ru-RU" dirty="0" smtClean="0">
                <a:solidFill>
                  <a:schemeClr val="bg1"/>
                </a:solidFill>
              </a:rPr>
              <a:t>неотрицательно, то новые разряды заполняются 0</a:t>
            </a: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Иначе </a:t>
            </a:r>
            <a:r>
              <a:rPr lang="ru-RU" dirty="0">
                <a:solidFill>
                  <a:schemeClr val="bg1"/>
                </a:solidFill>
              </a:rPr>
              <a:t>новые </a:t>
            </a:r>
            <a:r>
              <a:rPr lang="ru-RU" dirty="0" smtClean="0">
                <a:solidFill>
                  <a:schemeClr val="bg1"/>
                </a:solidFill>
              </a:rPr>
              <a:t>разряды </a:t>
            </a:r>
            <a:r>
              <a:rPr lang="ru-RU" dirty="0">
                <a:solidFill>
                  <a:schemeClr val="bg1"/>
                </a:solidFill>
              </a:rPr>
              <a:t>заполняются </a:t>
            </a:r>
            <a:r>
              <a:rPr lang="ru-RU" dirty="0" smtClean="0">
                <a:solidFill>
                  <a:schemeClr val="bg1"/>
                </a:solidFill>
              </a:rPr>
              <a:t>в зависимости от способа хранения отрицательных чисел</a:t>
            </a:r>
          </a:p>
          <a:p>
            <a:pPr lvl="3"/>
            <a:r>
              <a:rPr lang="ru-RU" dirty="0" smtClean="0">
                <a:solidFill>
                  <a:schemeClr val="bg1"/>
                </a:solidFill>
              </a:rPr>
              <a:t>Например, для дополнительного кода заполняются единицами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Если </a:t>
            </a:r>
            <a:r>
              <a:rPr lang="ru-RU" dirty="0" smtClean="0">
                <a:solidFill>
                  <a:schemeClr val="bg1"/>
                </a:solidFill>
              </a:rPr>
              <a:t>значение не попадает в диапазон, </a:t>
            </a:r>
            <a:r>
              <a:rPr lang="ru-RU" dirty="0" smtClean="0">
                <a:solidFill>
                  <a:schemeClr val="bg1"/>
                </a:solidFill>
              </a:rPr>
              <a:t>то 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Если </a:t>
            </a:r>
            <a:r>
              <a:rPr lang="ru-RU" dirty="0">
                <a:solidFill>
                  <a:schemeClr val="bg1"/>
                </a:solidFill>
              </a:rPr>
              <a:t>Т </a:t>
            </a:r>
            <a:r>
              <a:rPr lang="ru-RU" dirty="0" err="1" smtClean="0">
                <a:solidFill>
                  <a:schemeClr val="bg1"/>
                </a:solidFill>
              </a:rPr>
              <a:t>беззнаковый</a:t>
            </a:r>
            <a:r>
              <a:rPr lang="ru-RU" dirty="0" smtClean="0">
                <a:solidFill>
                  <a:schemeClr val="bg1"/>
                </a:solidFill>
              </a:rPr>
              <a:t>, то </a:t>
            </a:r>
            <a:r>
              <a:rPr lang="ru-RU" dirty="0" smtClean="0">
                <a:solidFill>
                  <a:schemeClr val="bg1"/>
                </a:solidFill>
              </a:rPr>
              <a:t>значению </a:t>
            </a:r>
            <a:r>
              <a:rPr lang="ru-RU" dirty="0" smtClean="0">
                <a:solidFill>
                  <a:schemeClr val="bg1"/>
                </a:solidFill>
              </a:rPr>
              <a:t>добавляется или вычитается 1 + </a:t>
            </a:r>
            <a:r>
              <a:rPr lang="en-US" dirty="0" smtClean="0">
                <a:solidFill>
                  <a:schemeClr val="bg1"/>
                </a:solidFill>
              </a:rPr>
              <a:t>max(</a:t>
            </a:r>
            <a:r>
              <a:rPr lang="ru-RU" dirty="0" smtClean="0">
                <a:solidFill>
                  <a:schemeClr val="bg1"/>
                </a:solidFill>
              </a:rPr>
              <a:t>диапазон Т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r>
              <a:rPr lang="ru-RU" dirty="0" smtClean="0">
                <a:solidFill>
                  <a:schemeClr val="bg1"/>
                </a:solidFill>
              </a:rPr>
              <a:t> до тех пор, пока результат не попадет в диапазон Т</a:t>
            </a:r>
          </a:p>
          <a:p>
            <a:pPr lvl="2"/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Если </a:t>
            </a:r>
            <a:r>
              <a:rPr lang="ru-RU" dirty="0">
                <a:solidFill>
                  <a:schemeClr val="bg1"/>
                </a:solidFill>
              </a:rPr>
              <a:t>Т </a:t>
            </a:r>
            <a:r>
              <a:rPr lang="ru-RU" dirty="0" smtClean="0">
                <a:solidFill>
                  <a:schemeClr val="bg1"/>
                </a:solidFill>
              </a:rPr>
              <a:t>знаковый, </a:t>
            </a:r>
            <a:r>
              <a:rPr lang="ru-RU" dirty="0">
                <a:solidFill>
                  <a:schemeClr val="bg1"/>
                </a:solidFill>
              </a:rPr>
              <a:t>то </a:t>
            </a:r>
            <a:r>
              <a:rPr lang="ru-RU" dirty="0" smtClean="0">
                <a:solidFill>
                  <a:schemeClr val="bg1"/>
                </a:solidFill>
              </a:rPr>
              <a:t>результат преобразования является </a:t>
            </a:r>
            <a:r>
              <a:rPr lang="en-US" dirty="0" smtClean="0">
                <a:solidFill>
                  <a:schemeClr val="bg1"/>
                </a:solidFill>
              </a:rPr>
              <a:t>implementation-defined</a:t>
            </a:r>
            <a:endParaRPr lang="ru-RU" dirty="0">
              <a:solidFill>
                <a:schemeClr val="bg1"/>
              </a:solidFill>
            </a:endParaRP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Зависит </a:t>
            </a:r>
            <a:r>
              <a:rPr lang="ru-RU" dirty="0">
                <a:solidFill>
                  <a:schemeClr val="bg1"/>
                </a:solidFill>
              </a:rPr>
              <a:t>от </a:t>
            </a:r>
            <a:r>
              <a:rPr lang="ru-RU" dirty="0" smtClean="0">
                <a:solidFill>
                  <a:schemeClr val="bg1"/>
                </a:solidFill>
              </a:rPr>
              <a:t>компилятора, и/или процессора, и/или настроек операционной системы</a:t>
            </a: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090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Преобразования целых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 smtClean="0"/>
              <a:t>Если значение представимо в Т, то преобразование к Т сохраняет значение</a:t>
            </a:r>
          </a:p>
          <a:p>
            <a:pPr lvl="1"/>
            <a:r>
              <a:rPr lang="ru-RU" dirty="0" smtClean="0"/>
              <a:t>И может </a:t>
            </a:r>
            <a:r>
              <a:rPr lang="ru-RU" dirty="0" smtClean="0"/>
              <a:t>изменить представление в памяти за счет увеличения числа разрядов</a:t>
            </a:r>
          </a:p>
          <a:p>
            <a:pPr lvl="2"/>
            <a:endParaRPr lang="en-US" dirty="0" smtClean="0"/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Заполнение новых разрядов после преобразования к более широкому типу называется протяжка знака (</a:t>
            </a:r>
            <a:r>
              <a:rPr lang="en-US" dirty="0" smtClean="0">
                <a:solidFill>
                  <a:schemeClr val="bg1"/>
                </a:solidFill>
              </a:rPr>
              <a:t>sign propagation/extension</a:t>
            </a:r>
            <a:r>
              <a:rPr lang="ru-RU" dirty="0" smtClean="0">
                <a:solidFill>
                  <a:schemeClr val="bg1"/>
                </a:solidFill>
              </a:rPr>
              <a:t>)</a:t>
            </a: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Если </a:t>
            </a:r>
            <a:r>
              <a:rPr lang="ru-RU" dirty="0">
                <a:solidFill>
                  <a:schemeClr val="bg1"/>
                </a:solidFill>
              </a:rPr>
              <a:t>значение </a:t>
            </a:r>
            <a:r>
              <a:rPr lang="ru-RU" dirty="0" smtClean="0">
                <a:solidFill>
                  <a:schemeClr val="bg1"/>
                </a:solidFill>
              </a:rPr>
              <a:t>неотрицательно, то новые разряды заполняются 0</a:t>
            </a: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Иначе </a:t>
            </a:r>
            <a:r>
              <a:rPr lang="ru-RU" dirty="0">
                <a:solidFill>
                  <a:schemeClr val="bg1"/>
                </a:solidFill>
              </a:rPr>
              <a:t>новые </a:t>
            </a:r>
            <a:r>
              <a:rPr lang="ru-RU" dirty="0" smtClean="0">
                <a:solidFill>
                  <a:schemeClr val="bg1"/>
                </a:solidFill>
              </a:rPr>
              <a:t>разряды </a:t>
            </a:r>
            <a:r>
              <a:rPr lang="ru-RU" dirty="0">
                <a:solidFill>
                  <a:schemeClr val="bg1"/>
                </a:solidFill>
              </a:rPr>
              <a:t>заполняются </a:t>
            </a:r>
            <a:r>
              <a:rPr lang="ru-RU" dirty="0" smtClean="0">
                <a:solidFill>
                  <a:schemeClr val="bg1"/>
                </a:solidFill>
              </a:rPr>
              <a:t>в зависимости от способа хранения отрицательных чисел</a:t>
            </a:r>
          </a:p>
          <a:p>
            <a:pPr lvl="3"/>
            <a:r>
              <a:rPr lang="ru-RU" dirty="0" smtClean="0">
                <a:solidFill>
                  <a:schemeClr val="bg1"/>
                </a:solidFill>
              </a:rPr>
              <a:t>Например, для дополнительного кода заполняются единицами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Если </a:t>
            </a:r>
            <a:r>
              <a:rPr lang="ru-RU" dirty="0" smtClean="0">
                <a:solidFill>
                  <a:schemeClr val="bg1"/>
                </a:solidFill>
              </a:rPr>
              <a:t>значение не попадает в диапазон, </a:t>
            </a:r>
            <a:r>
              <a:rPr lang="ru-RU" dirty="0" smtClean="0">
                <a:solidFill>
                  <a:schemeClr val="bg1"/>
                </a:solidFill>
              </a:rPr>
              <a:t>то 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Если </a:t>
            </a:r>
            <a:r>
              <a:rPr lang="ru-RU" dirty="0">
                <a:solidFill>
                  <a:schemeClr val="bg1"/>
                </a:solidFill>
              </a:rPr>
              <a:t>Т </a:t>
            </a:r>
            <a:r>
              <a:rPr lang="ru-RU" dirty="0" err="1" smtClean="0">
                <a:solidFill>
                  <a:schemeClr val="bg1"/>
                </a:solidFill>
              </a:rPr>
              <a:t>беззнаковый</a:t>
            </a:r>
            <a:r>
              <a:rPr lang="ru-RU" dirty="0" smtClean="0">
                <a:solidFill>
                  <a:schemeClr val="bg1"/>
                </a:solidFill>
              </a:rPr>
              <a:t>, то </a:t>
            </a:r>
            <a:r>
              <a:rPr lang="ru-RU" dirty="0" smtClean="0">
                <a:solidFill>
                  <a:schemeClr val="bg1"/>
                </a:solidFill>
              </a:rPr>
              <a:t>значению </a:t>
            </a:r>
            <a:r>
              <a:rPr lang="ru-RU" dirty="0" smtClean="0">
                <a:solidFill>
                  <a:schemeClr val="bg1"/>
                </a:solidFill>
              </a:rPr>
              <a:t>добавляется или вычитается 1 + </a:t>
            </a:r>
            <a:r>
              <a:rPr lang="en-US" dirty="0" smtClean="0">
                <a:solidFill>
                  <a:schemeClr val="bg1"/>
                </a:solidFill>
              </a:rPr>
              <a:t>max(</a:t>
            </a:r>
            <a:r>
              <a:rPr lang="ru-RU" dirty="0" smtClean="0">
                <a:solidFill>
                  <a:schemeClr val="bg1"/>
                </a:solidFill>
              </a:rPr>
              <a:t>диапазон Т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r>
              <a:rPr lang="ru-RU" dirty="0" smtClean="0">
                <a:solidFill>
                  <a:schemeClr val="bg1"/>
                </a:solidFill>
              </a:rPr>
              <a:t> до тех пор, пока результат не попадет в диапазон Т</a:t>
            </a:r>
          </a:p>
          <a:p>
            <a:pPr lvl="2"/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Если </a:t>
            </a:r>
            <a:r>
              <a:rPr lang="ru-RU" dirty="0">
                <a:solidFill>
                  <a:schemeClr val="bg1"/>
                </a:solidFill>
              </a:rPr>
              <a:t>Т </a:t>
            </a:r>
            <a:r>
              <a:rPr lang="ru-RU" dirty="0" smtClean="0">
                <a:solidFill>
                  <a:schemeClr val="bg1"/>
                </a:solidFill>
              </a:rPr>
              <a:t>знаковый, </a:t>
            </a:r>
            <a:r>
              <a:rPr lang="ru-RU" dirty="0">
                <a:solidFill>
                  <a:schemeClr val="bg1"/>
                </a:solidFill>
              </a:rPr>
              <a:t>то </a:t>
            </a:r>
            <a:r>
              <a:rPr lang="ru-RU" dirty="0" smtClean="0">
                <a:solidFill>
                  <a:schemeClr val="bg1"/>
                </a:solidFill>
              </a:rPr>
              <a:t>результат преобразования является </a:t>
            </a:r>
            <a:r>
              <a:rPr lang="en-US" dirty="0" smtClean="0">
                <a:solidFill>
                  <a:schemeClr val="bg1"/>
                </a:solidFill>
              </a:rPr>
              <a:t>implementation-defined</a:t>
            </a:r>
            <a:endParaRPr lang="ru-RU" dirty="0">
              <a:solidFill>
                <a:schemeClr val="bg1"/>
              </a:solidFill>
            </a:endParaRP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Зависит </a:t>
            </a:r>
            <a:r>
              <a:rPr lang="ru-RU" dirty="0">
                <a:solidFill>
                  <a:schemeClr val="bg1"/>
                </a:solidFill>
              </a:rPr>
              <a:t>от </a:t>
            </a:r>
            <a:r>
              <a:rPr lang="ru-RU" dirty="0" smtClean="0">
                <a:solidFill>
                  <a:schemeClr val="bg1"/>
                </a:solidFill>
              </a:rPr>
              <a:t>компилятора, и/или процессора, и/или настроек операционной системы</a:t>
            </a: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337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Преобразования целых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 smtClean="0"/>
              <a:t>Если значение представимо в Т, то преобразование к Т сохраняет значение</a:t>
            </a:r>
          </a:p>
          <a:p>
            <a:pPr lvl="1"/>
            <a:r>
              <a:rPr lang="ru-RU" dirty="0" smtClean="0"/>
              <a:t>И может </a:t>
            </a:r>
            <a:r>
              <a:rPr lang="ru-RU" dirty="0" smtClean="0"/>
              <a:t>изменить представление в памяти за счет увеличения числа разрядов</a:t>
            </a:r>
          </a:p>
          <a:p>
            <a:pPr lvl="2"/>
            <a:endParaRPr lang="en-US" dirty="0" smtClean="0"/>
          </a:p>
          <a:p>
            <a:pPr lvl="1"/>
            <a:r>
              <a:rPr lang="ru-RU" dirty="0" smtClean="0"/>
              <a:t>Заполнение новых разрядов после преобразования к более широкому типу называется протяжка знака (</a:t>
            </a:r>
            <a:r>
              <a:rPr lang="en-US" dirty="0" smtClean="0"/>
              <a:t>sign propagation/extension</a:t>
            </a:r>
            <a:r>
              <a:rPr lang="ru-RU" dirty="0" smtClean="0"/>
              <a:t>)</a:t>
            </a: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Если </a:t>
            </a:r>
            <a:r>
              <a:rPr lang="ru-RU" dirty="0">
                <a:solidFill>
                  <a:schemeClr val="bg1"/>
                </a:solidFill>
              </a:rPr>
              <a:t>значение </a:t>
            </a:r>
            <a:r>
              <a:rPr lang="ru-RU" dirty="0" smtClean="0">
                <a:solidFill>
                  <a:schemeClr val="bg1"/>
                </a:solidFill>
              </a:rPr>
              <a:t>неотрицательно, то новые разряды заполняются 0</a:t>
            </a: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Иначе </a:t>
            </a:r>
            <a:r>
              <a:rPr lang="ru-RU" dirty="0">
                <a:solidFill>
                  <a:schemeClr val="bg1"/>
                </a:solidFill>
              </a:rPr>
              <a:t>новые </a:t>
            </a:r>
            <a:r>
              <a:rPr lang="ru-RU" dirty="0" smtClean="0">
                <a:solidFill>
                  <a:schemeClr val="bg1"/>
                </a:solidFill>
              </a:rPr>
              <a:t>разряды </a:t>
            </a:r>
            <a:r>
              <a:rPr lang="ru-RU" dirty="0">
                <a:solidFill>
                  <a:schemeClr val="bg1"/>
                </a:solidFill>
              </a:rPr>
              <a:t>заполняются </a:t>
            </a:r>
            <a:r>
              <a:rPr lang="ru-RU" dirty="0" smtClean="0">
                <a:solidFill>
                  <a:schemeClr val="bg1"/>
                </a:solidFill>
              </a:rPr>
              <a:t>в зависимости от способа хранения отрицательных чисел</a:t>
            </a:r>
          </a:p>
          <a:p>
            <a:pPr lvl="3"/>
            <a:r>
              <a:rPr lang="ru-RU" dirty="0" smtClean="0">
                <a:solidFill>
                  <a:schemeClr val="bg1"/>
                </a:solidFill>
              </a:rPr>
              <a:t>Например, для дополнительного кода заполняются единицами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Если </a:t>
            </a:r>
            <a:r>
              <a:rPr lang="ru-RU" dirty="0" smtClean="0">
                <a:solidFill>
                  <a:schemeClr val="bg1"/>
                </a:solidFill>
              </a:rPr>
              <a:t>значение не попадает в диапазон, </a:t>
            </a:r>
            <a:r>
              <a:rPr lang="ru-RU" dirty="0" smtClean="0">
                <a:solidFill>
                  <a:schemeClr val="bg1"/>
                </a:solidFill>
              </a:rPr>
              <a:t>то 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Если </a:t>
            </a:r>
            <a:r>
              <a:rPr lang="ru-RU" dirty="0">
                <a:solidFill>
                  <a:schemeClr val="bg1"/>
                </a:solidFill>
              </a:rPr>
              <a:t>Т </a:t>
            </a:r>
            <a:r>
              <a:rPr lang="ru-RU" dirty="0" err="1" smtClean="0">
                <a:solidFill>
                  <a:schemeClr val="bg1"/>
                </a:solidFill>
              </a:rPr>
              <a:t>беззнаковый</a:t>
            </a:r>
            <a:r>
              <a:rPr lang="ru-RU" dirty="0" smtClean="0">
                <a:solidFill>
                  <a:schemeClr val="bg1"/>
                </a:solidFill>
              </a:rPr>
              <a:t>, то </a:t>
            </a:r>
            <a:r>
              <a:rPr lang="ru-RU" dirty="0" smtClean="0">
                <a:solidFill>
                  <a:schemeClr val="bg1"/>
                </a:solidFill>
              </a:rPr>
              <a:t>значению </a:t>
            </a:r>
            <a:r>
              <a:rPr lang="ru-RU" dirty="0" smtClean="0">
                <a:solidFill>
                  <a:schemeClr val="bg1"/>
                </a:solidFill>
              </a:rPr>
              <a:t>добавляется или вычитается 1 + </a:t>
            </a:r>
            <a:r>
              <a:rPr lang="en-US" dirty="0" smtClean="0">
                <a:solidFill>
                  <a:schemeClr val="bg1"/>
                </a:solidFill>
              </a:rPr>
              <a:t>max(</a:t>
            </a:r>
            <a:r>
              <a:rPr lang="ru-RU" dirty="0" smtClean="0">
                <a:solidFill>
                  <a:schemeClr val="bg1"/>
                </a:solidFill>
              </a:rPr>
              <a:t>диапазон Т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r>
              <a:rPr lang="ru-RU" dirty="0" smtClean="0">
                <a:solidFill>
                  <a:schemeClr val="bg1"/>
                </a:solidFill>
              </a:rPr>
              <a:t> до тех пор, пока результат не попадет в диапазон Т</a:t>
            </a:r>
          </a:p>
          <a:p>
            <a:pPr lvl="2"/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Если </a:t>
            </a:r>
            <a:r>
              <a:rPr lang="ru-RU" dirty="0">
                <a:solidFill>
                  <a:schemeClr val="bg1"/>
                </a:solidFill>
              </a:rPr>
              <a:t>Т </a:t>
            </a:r>
            <a:r>
              <a:rPr lang="ru-RU" dirty="0" smtClean="0">
                <a:solidFill>
                  <a:schemeClr val="bg1"/>
                </a:solidFill>
              </a:rPr>
              <a:t>знаковый, </a:t>
            </a:r>
            <a:r>
              <a:rPr lang="ru-RU" dirty="0">
                <a:solidFill>
                  <a:schemeClr val="bg1"/>
                </a:solidFill>
              </a:rPr>
              <a:t>то </a:t>
            </a:r>
            <a:r>
              <a:rPr lang="ru-RU" dirty="0" smtClean="0">
                <a:solidFill>
                  <a:schemeClr val="bg1"/>
                </a:solidFill>
              </a:rPr>
              <a:t>результат преобразования является </a:t>
            </a:r>
            <a:r>
              <a:rPr lang="en-US" dirty="0" smtClean="0">
                <a:solidFill>
                  <a:schemeClr val="bg1"/>
                </a:solidFill>
              </a:rPr>
              <a:t>implementation-defined</a:t>
            </a:r>
            <a:endParaRPr lang="ru-RU" dirty="0">
              <a:solidFill>
                <a:schemeClr val="bg1"/>
              </a:solidFill>
            </a:endParaRP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Зависит </a:t>
            </a:r>
            <a:r>
              <a:rPr lang="ru-RU" dirty="0">
                <a:solidFill>
                  <a:schemeClr val="bg1"/>
                </a:solidFill>
              </a:rPr>
              <a:t>от </a:t>
            </a:r>
            <a:r>
              <a:rPr lang="ru-RU" dirty="0" smtClean="0">
                <a:solidFill>
                  <a:schemeClr val="bg1"/>
                </a:solidFill>
              </a:rPr>
              <a:t>компилятора, и/или процессора, и/или настроек операционной системы</a:t>
            </a: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1351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Преобразования целых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 smtClean="0"/>
              <a:t>Если значение представимо в Т, то преобразование к Т сохраняет значение</a:t>
            </a:r>
          </a:p>
          <a:p>
            <a:pPr lvl="1"/>
            <a:r>
              <a:rPr lang="ru-RU" dirty="0" smtClean="0"/>
              <a:t>И может </a:t>
            </a:r>
            <a:r>
              <a:rPr lang="ru-RU" dirty="0" smtClean="0"/>
              <a:t>изменить представление в памяти за счет увеличения числа разрядов</a:t>
            </a:r>
          </a:p>
          <a:p>
            <a:pPr lvl="2"/>
            <a:endParaRPr lang="en-US" dirty="0" smtClean="0"/>
          </a:p>
          <a:p>
            <a:pPr lvl="1"/>
            <a:r>
              <a:rPr lang="ru-RU" dirty="0" smtClean="0"/>
              <a:t>Заполнение новых разрядов после преобразования к более широкому типу называется протяжка знака (</a:t>
            </a:r>
            <a:r>
              <a:rPr lang="en-US" dirty="0" smtClean="0"/>
              <a:t>sign propagation/extension</a:t>
            </a:r>
            <a:r>
              <a:rPr lang="ru-RU" dirty="0" smtClean="0"/>
              <a:t>)</a:t>
            </a:r>
          </a:p>
          <a:p>
            <a:pPr lvl="2"/>
            <a:r>
              <a:rPr lang="ru-RU" dirty="0" smtClean="0"/>
              <a:t>Если </a:t>
            </a:r>
            <a:r>
              <a:rPr lang="ru-RU" dirty="0"/>
              <a:t>значение </a:t>
            </a:r>
            <a:r>
              <a:rPr lang="ru-RU" dirty="0" smtClean="0"/>
              <a:t>неотрицательно, то новые разряды заполняются 0</a:t>
            </a:r>
          </a:p>
          <a:p>
            <a:pPr lvl="2"/>
            <a:r>
              <a:rPr lang="ru-RU" dirty="0" smtClean="0"/>
              <a:t>Иначе </a:t>
            </a:r>
            <a:r>
              <a:rPr lang="ru-RU" dirty="0"/>
              <a:t>новые </a:t>
            </a:r>
            <a:r>
              <a:rPr lang="ru-RU" dirty="0" smtClean="0"/>
              <a:t>разряды </a:t>
            </a:r>
            <a:r>
              <a:rPr lang="ru-RU" dirty="0"/>
              <a:t>заполняются </a:t>
            </a:r>
            <a:r>
              <a:rPr lang="ru-RU" dirty="0" smtClean="0"/>
              <a:t>в зависимости от способа хранения отрицательных чисел</a:t>
            </a:r>
          </a:p>
          <a:p>
            <a:pPr lvl="3"/>
            <a:r>
              <a:rPr lang="ru-RU" dirty="0" smtClean="0"/>
              <a:t>Например, для дополнительного кода заполняются единицами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smtClean="0">
                <a:solidFill>
                  <a:schemeClr val="bg1"/>
                </a:solidFill>
              </a:rPr>
              <a:t>Если </a:t>
            </a:r>
            <a:r>
              <a:rPr lang="ru-RU" dirty="0" smtClean="0">
                <a:solidFill>
                  <a:schemeClr val="bg1"/>
                </a:solidFill>
              </a:rPr>
              <a:t>значение не попадает в диапазон, </a:t>
            </a:r>
            <a:r>
              <a:rPr lang="ru-RU" dirty="0" smtClean="0">
                <a:solidFill>
                  <a:schemeClr val="bg1"/>
                </a:solidFill>
              </a:rPr>
              <a:t>то 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Если </a:t>
            </a:r>
            <a:r>
              <a:rPr lang="ru-RU" dirty="0">
                <a:solidFill>
                  <a:schemeClr val="bg1"/>
                </a:solidFill>
              </a:rPr>
              <a:t>Т </a:t>
            </a:r>
            <a:r>
              <a:rPr lang="ru-RU" dirty="0" err="1" smtClean="0">
                <a:solidFill>
                  <a:schemeClr val="bg1"/>
                </a:solidFill>
              </a:rPr>
              <a:t>беззнаковый</a:t>
            </a:r>
            <a:r>
              <a:rPr lang="ru-RU" dirty="0" smtClean="0">
                <a:solidFill>
                  <a:schemeClr val="bg1"/>
                </a:solidFill>
              </a:rPr>
              <a:t>, то </a:t>
            </a:r>
            <a:r>
              <a:rPr lang="ru-RU" dirty="0" smtClean="0">
                <a:solidFill>
                  <a:schemeClr val="bg1"/>
                </a:solidFill>
              </a:rPr>
              <a:t>значению </a:t>
            </a:r>
            <a:r>
              <a:rPr lang="ru-RU" dirty="0" smtClean="0">
                <a:solidFill>
                  <a:schemeClr val="bg1"/>
                </a:solidFill>
              </a:rPr>
              <a:t>добавляется или вычитается 1 + </a:t>
            </a:r>
            <a:r>
              <a:rPr lang="en-US" dirty="0" smtClean="0">
                <a:solidFill>
                  <a:schemeClr val="bg1"/>
                </a:solidFill>
              </a:rPr>
              <a:t>max(</a:t>
            </a:r>
            <a:r>
              <a:rPr lang="ru-RU" dirty="0" smtClean="0">
                <a:solidFill>
                  <a:schemeClr val="bg1"/>
                </a:solidFill>
              </a:rPr>
              <a:t>диапазон Т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r>
              <a:rPr lang="ru-RU" dirty="0" smtClean="0">
                <a:solidFill>
                  <a:schemeClr val="bg1"/>
                </a:solidFill>
              </a:rPr>
              <a:t> до тех пор, пока результат не попадет в диапазон Т</a:t>
            </a:r>
          </a:p>
          <a:p>
            <a:pPr lvl="2"/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Если </a:t>
            </a:r>
            <a:r>
              <a:rPr lang="ru-RU" dirty="0">
                <a:solidFill>
                  <a:schemeClr val="bg1"/>
                </a:solidFill>
              </a:rPr>
              <a:t>Т </a:t>
            </a:r>
            <a:r>
              <a:rPr lang="ru-RU" dirty="0" smtClean="0">
                <a:solidFill>
                  <a:schemeClr val="bg1"/>
                </a:solidFill>
              </a:rPr>
              <a:t>знаковый, </a:t>
            </a:r>
            <a:r>
              <a:rPr lang="ru-RU" dirty="0">
                <a:solidFill>
                  <a:schemeClr val="bg1"/>
                </a:solidFill>
              </a:rPr>
              <a:t>то </a:t>
            </a:r>
            <a:r>
              <a:rPr lang="ru-RU" dirty="0" smtClean="0">
                <a:solidFill>
                  <a:schemeClr val="bg1"/>
                </a:solidFill>
              </a:rPr>
              <a:t>результат преобразования является </a:t>
            </a:r>
            <a:r>
              <a:rPr lang="en-US" dirty="0" smtClean="0">
                <a:solidFill>
                  <a:schemeClr val="bg1"/>
                </a:solidFill>
              </a:rPr>
              <a:t>implementation-defined</a:t>
            </a:r>
            <a:endParaRPr lang="ru-RU" dirty="0">
              <a:solidFill>
                <a:schemeClr val="bg1"/>
              </a:solidFill>
            </a:endParaRP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Зависит </a:t>
            </a:r>
            <a:r>
              <a:rPr lang="ru-RU" dirty="0">
                <a:solidFill>
                  <a:schemeClr val="bg1"/>
                </a:solidFill>
              </a:rPr>
              <a:t>от </a:t>
            </a:r>
            <a:r>
              <a:rPr lang="ru-RU" dirty="0" smtClean="0">
                <a:solidFill>
                  <a:schemeClr val="bg1"/>
                </a:solidFill>
              </a:rPr>
              <a:t>компилятора, и/или процессора, и/или настроек операционной системы</a:t>
            </a: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6986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Преобразования целых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 smtClean="0"/>
              <a:t>Если значение представимо в Т, то преобразование к Т сохраняет значение</a:t>
            </a:r>
          </a:p>
          <a:p>
            <a:pPr lvl="1"/>
            <a:r>
              <a:rPr lang="ru-RU" dirty="0" smtClean="0"/>
              <a:t>И может </a:t>
            </a:r>
            <a:r>
              <a:rPr lang="ru-RU" dirty="0" smtClean="0"/>
              <a:t>изменить представление в памяти за счет увеличения числа разрядов</a:t>
            </a:r>
          </a:p>
          <a:p>
            <a:pPr lvl="2"/>
            <a:endParaRPr lang="en-US" dirty="0" smtClean="0"/>
          </a:p>
          <a:p>
            <a:pPr lvl="1"/>
            <a:r>
              <a:rPr lang="ru-RU" dirty="0" smtClean="0"/>
              <a:t>Заполнение новых разрядов после преобразования к более широкому типу называется протяжка знака (</a:t>
            </a:r>
            <a:r>
              <a:rPr lang="en-US" dirty="0" smtClean="0"/>
              <a:t>sign propagation/extension</a:t>
            </a:r>
            <a:r>
              <a:rPr lang="ru-RU" dirty="0" smtClean="0"/>
              <a:t>)</a:t>
            </a:r>
          </a:p>
          <a:p>
            <a:pPr lvl="2"/>
            <a:r>
              <a:rPr lang="ru-RU" dirty="0" smtClean="0"/>
              <a:t>Если </a:t>
            </a:r>
            <a:r>
              <a:rPr lang="ru-RU" dirty="0"/>
              <a:t>значение </a:t>
            </a:r>
            <a:r>
              <a:rPr lang="ru-RU" dirty="0" smtClean="0"/>
              <a:t>неотрицательно, то новые разряды заполняются 0</a:t>
            </a:r>
          </a:p>
          <a:p>
            <a:pPr lvl="2"/>
            <a:r>
              <a:rPr lang="ru-RU" dirty="0" smtClean="0"/>
              <a:t>Иначе </a:t>
            </a:r>
            <a:r>
              <a:rPr lang="ru-RU" dirty="0"/>
              <a:t>новые </a:t>
            </a:r>
            <a:r>
              <a:rPr lang="ru-RU" dirty="0" smtClean="0"/>
              <a:t>разряды </a:t>
            </a:r>
            <a:r>
              <a:rPr lang="ru-RU" dirty="0"/>
              <a:t>заполняются </a:t>
            </a:r>
            <a:r>
              <a:rPr lang="ru-RU" dirty="0" smtClean="0"/>
              <a:t>в зависимости от способа хранения отрицательных чисел</a:t>
            </a:r>
          </a:p>
          <a:p>
            <a:pPr lvl="3"/>
            <a:r>
              <a:rPr lang="ru-RU" dirty="0" smtClean="0"/>
              <a:t>Например, для дополнительного кода заполняются единицами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Если </a:t>
            </a:r>
            <a:r>
              <a:rPr lang="ru-RU" dirty="0" smtClean="0"/>
              <a:t>значение не попадает в диапазон, </a:t>
            </a:r>
            <a:r>
              <a:rPr lang="ru-RU" dirty="0" smtClean="0"/>
              <a:t>то </a:t>
            </a:r>
            <a:endParaRPr lang="ru-RU" dirty="0" smtClean="0"/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Если </a:t>
            </a:r>
            <a:r>
              <a:rPr lang="ru-RU" dirty="0">
                <a:solidFill>
                  <a:schemeClr val="bg1"/>
                </a:solidFill>
              </a:rPr>
              <a:t>Т </a:t>
            </a:r>
            <a:r>
              <a:rPr lang="ru-RU" dirty="0" err="1" smtClean="0">
                <a:solidFill>
                  <a:schemeClr val="bg1"/>
                </a:solidFill>
              </a:rPr>
              <a:t>беззнаковый</a:t>
            </a:r>
            <a:r>
              <a:rPr lang="ru-RU" dirty="0" smtClean="0">
                <a:solidFill>
                  <a:schemeClr val="bg1"/>
                </a:solidFill>
              </a:rPr>
              <a:t>, то </a:t>
            </a:r>
            <a:r>
              <a:rPr lang="ru-RU" dirty="0" smtClean="0">
                <a:solidFill>
                  <a:schemeClr val="bg1"/>
                </a:solidFill>
              </a:rPr>
              <a:t>значению </a:t>
            </a:r>
            <a:r>
              <a:rPr lang="ru-RU" dirty="0" smtClean="0">
                <a:solidFill>
                  <a:schemeClr val="bg1"/>
                </a:solidFill>
              </a:rPr>
              <a:t>добавляется или вычитается 1 + </a:t>
            </a:r>
            <a:r>
              <a:rPr lang="en-US" dirty="0" smtClean="0">
                <a:solidFill>
                  <a:schemeClr val="bg1"/>
                </a:solidFill>
              </a:rPr>
              <a:t>max(</a:t>
            </a:r>
            <a:r>
              <a:rPr lang="ru-RU" dirty="0" smtClean="0">
                <a:solidFill>
                  <a:schemeClr val="bg1"/>
                </a:solidFill>
              </a:rPr>
              <a:t>диапазон Т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r>
              <a:rPr lang="ru-RU" dirty="0" smtClean="0">
                <a:solidFill>
                  <a:schemeClr val="bg1"/>
                </a:solidFill>
              </a:rPr>
              <a:t> до тех пор, пока результат не попадет в диапазон Т</a:t>
            </a:r>
          </a:p>
          <a:p>
            <a:pPr lvl="2"/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Если </a:t>
            </a:r>
            <a:r>
              <a:rPr lang="ru-RU" dirty="0">
                <a:solidFill>
                  <a:schemeClr val="bg1"/>
                </a:solidFill>
              </a:rPr>
              <a:t>Т </a:t>
            </a:r>
            <a:r>
              <a:rPr lang="ru-RU" dirty="0" smtClean="0">
                <a:solidFill>
                  <a:schemeClr val="bg1"/>
                </a:solidFill>
              </a:rPr>
              <a:t>знаковый, </a:t>
            </a:r>
            <a:r>
              <a:rPr lang="ru-RU" dirty="0">
                <a:solidFill>
                  <a:schemeClr val="bg1"/>
                </a:solidFill>
              </a:rPr>
              <a:t>то </a:t>
            </a:r>
            <a:r>
              <a:rPr lang="ru-RU" dirty="0" smtClean="0">
                <a:solidFill>
                  <a:schemeClr val="bg1"/>
                </a:solidFill>
              </a:rPr>
              <a:t>результат преобразования является </a:t>
            </a:r>
            <a:r>
              <a:rPr lang="en-US" dirty="0" smtClean="0">
                <a:solidFill>
                  <a:schemeClr val="bg1"/>
                </a:solidFill>
              </a:rPr>
              <a:t>implementation-defined</a:t>
            </a:r>
            <a:endParaRPr lang="ru-RU" dirty="0">
              <a:solidFill>
                <a:schemeClr val="bg1"/>
              </a:solidFill>
            </a:endParaRP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Зависит </a:t>
            </a:r>
            <a:r>
              <a:rPr lang="ru-RU" dirty="0">
                <a:solidFill>
                  <a:schemeClr val="bg1"/>
                </a:solidFill>
              </a:rPr>
              <a:t>от </a:t>
            </a:r>
            <a:r>
              <a:rPr lang="ru-RU" dirty="0" smtClean="0">
                <a:solidFill>
                  <a:schemeClr val="bg1"/>
                </a:solidFill>
              </a:rPr>
              <a:t>компилятора, и/или процессора, и/или настроек операционной системы</a:t>
            </a: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6696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Преобразования целых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 smtClean="0"/>
              <a:t>Если значение представимо в Т, то преобразование к Т сохраняет значение</a:t>
            </a:r>
          </a:p>
          <a:p>
            <a:pPr lvl="1"/>
            <a:r>
              <a:rPr lang="ru-RU" dirty="0" smtClean="0"/>
              <a:t>И может </a:t>
            </a:r>
            <a:r>
              <a:rPr lang="ru-RU" dirty="0" smtClean="0"/>
              <a:t>изменить представление в памяти за счет увеличения числа разрядов</a:t>
            </a:r>
          </a:p>
          <a:p>
            <a:pPr lvl="2"/>
            <a:endParaRPr lang="en-US" dirty="0" smtClean="0"/>
          </a:p>
          <a:p>
            <a:pPr lvl="1"/>
            <a:r>
              <a:rPr lang="ru-RU" dirty="0" smtClean="0"/>
              <a:t>Заполнение новых разрядов после преобразования к более широкому типу называется протяжка знака (</a:t>
            </a:r>
            <a:r>
              <a:rPr lang="en-US" dirty="0" smtClean="0"/>
              <a:t>sign propagation/extension</a:t>
            </a:r>
            <a:r>
              <a:rPr lang="ru-RU" dirty="0" smtClean="0"/>
              <a:t>)</a:t>
            </a:r>
          </a:p>
          <a:p>
            <a:pPr lvl="2"/>
            <a:r>
              <a:rPr lang="ru-RU" dirty="0" smtClean="0"/>
              <a:t>Если </a:t>
            </a:r>
            <a:r>
              <a:rPr lang="ru-RU" dirty="0"/>
              <a:t>значение </a:t>
            </a:r>
            <a:r>
              <a:rPr lang="ru-RU" dirty="0" smtClean="0"/>
              <a:t>неотрицательно, то новые разряды заполняются 0</a:t>
            </a:r>
          </a:p>
          <a:p>
            <a:pPr lvl="2"/>
            <a:r>
              <a:rPr lang="ru-RU" dirty="0" smtClean="0"/>
              <a:t>Иначе </a:t>
            </a:r>
            <a:r>
              <a:rPr lang="ru-RU" dirty="0"/>
              <a:t>новые </a:t>
            </a:r>
            <a:r>
              <a:rPr lang="ru-RU" dirty="0" smtClean="0"/>
              <a:t>разряды </a:t>
            </a:r>
            <a:r>
              <a:rPr lang="ru-RU" dirty="0"/>
              <a:t>заполняются </a:t>
            </a:r>
            <a:r>
              <a:rPr lang="ru-RU" dirty="0" smtClean="0"/>
              <a:t>в зависимости от способа хранения отрицательных чисел</a:t>
            </a:r>
          </a:p>
          <a:p>
            <a:pPr lvl="3"/>
            <a:r>
              <a:rPr lang="ru-RU" dirty="0" smtClean="0"/>
              <a:t>Например, для дополнительного кода заполняются единицами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Если </a:t>
            </a:r>
            <a:r>
              <a:rPr lang="ru-RU" dirty="0" smtClean="0"/>
              <a:t>значение не попадает в диапазон, </a:t>
            </a:r>
            <a:r>
              <a:rPr lang="ru-RU" dirty="0" smtClean="0"/>
              <a:t>то </a:t>
            </a:r>
            <a:endParaRPr lang="ru-RU" dirty="0" smtClean="0"/>
          </a:p>
          <a:p>
            <a:pPr lvl="1"/>
            <a:r>
              <a:rPr lang="ru-RU" dirty="0" smtClean="0"/>
              <a:t>Если </a:t>
            </a:r>
            <a:r>
              <a:rPr lang="ru-RU" dirty="0"/>
              <a:t>Т </a:t>
            </a:r>
            <a:r>
              <a:rPr lang="ru-RU" dirty="0" err="1" smtClean="0"/>
              <a:t>беззнаковый</a:t>
            </a:r>
            <a:r>
              <a:rPr lang="ru-RU" dirty="0" smtClean="0"/>
              <a:t>, то к </a:t>
            </a:r>
            <a:r>
              <a:rPr lang="ru-RU" dirty="0" smtClean="0"/>
              <a:t>значению </a:t>
            </a:r>
            <a:r>
              <a:rPr lang="ru-RU" dirty="0" smtClean="0"/>
              <a:t>добавляется или вычитается 1 + </a:t>
            </a:r>
            <a:r>
              <a:rPr lang="en-US" dirty="0" smtClean="0"/>
              <a:t>max(</a:t>
            </a:r>
            <a:r>
              <a:rPr lang="ru-RU" dirty="0" smtClean="0"/>
              <a:t>диапазон Т</a:t>
            </a:r>
            <a:r>
              <a:rPr lang="en-US" dirty="0" smtClean="0"/>
              <a:t>)</a:t>
            </a:r>
            <a:r>
              <a:rPr lang="ru-RU" dirty="0" smtClean="0"/>
              <a:t> до тех пор, пока результат не попадет в диапазон Т</a:t>
            </a:r>
          </a:p>
          <a:p>
            <a:pPr lvl="2"/>
            <a:endParaRPr lang="en-US" dirty="0" smtClean="0"/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Если </a:t>
            </a:r>
            <a:r>
              <a:rPr lang="ru-RU" dirty="0">
                <a:solidFill>
                  <a:schemeClr val="bg1"/>
                </a:solidFill>
              </a:rPr>
              <a:t>Т </a:t>
            </a:r>
            <a:r>
              <a:rPr lang="ru-RU" dirty="0" smtClean="0">
                <a:solidFill>
                  <a:schemeClr val="bg1"/>
                </a:solidFill>
              </a:rPr>
              <a:t>знаковый, </a:t>
            </a:r>
            <a:r>
              <a:rPr lang="ru-RU" dirty="0">
                <a:solidFill>
                  <a:schemeClr val="bg1"/>
                </a:solidFill>
              </a:rPr>
              <a:t>то </a:t>
            </a:r>
            <a:r>
              <a:rPr lang="ru-RU" dirty="0" smtClean="0">
                <a:solidFill>
                  <a:schemeClr val="bg1"/>
                </a:solidFill>
              </a:rPr>
              <a:t>результат преобразования является </a:t>
            </a:r>
            <a:r>
              <a:rPr lang="en-US" dirty="0" smtClean="0">
                <a:solidFill>
                  <a:schemeClr val="bg1"/>
                </a:solidFill>
              </a:rPr>
              <a:t>implementation-defined</a:t>
            </a:r>
            <a:endParaRPr lang="ru-RU" dirty="0">
              <a:solidFill>
                <a:schemeClr val="bg1"/>
              </a:solidFill>
            </a:endParaRP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Зависит </a:t>
            </a:r>
            <a:r>
              <a:rPr lang="ru-RU" dirty="0">
                <a:solidFill>
                  <a:schemeClr val="bg1"/>
                </a:solidFill>
              </a:rPr>
              <a:t>от </a:t>
            </a:r>
            <a:r>
              <a:rPr lang="ru-RU" dirty="0" smtClean="0">
                <a:solidFill>
                  <a:schemeClr val="bg1"/>
                </a:solidFill>
              </a:rPr>
              <a:t>компилятора, и/или процессора, и/или настроек операционной системы</a:t>
            </a: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9805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Прост</a:t>
            </a:r>
            <a:r>
              <a:rPr lang="ru-RU" dirty="0" smtClean="0"/>
              <a:t>ые сведения про преобразование типов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Неявное преобразование тип</a:t>
            </a:r>
            <a:r>
              <a:rPr lang="ru-RU" dirty="0"/>
              <a:t>а</a:t>
            </a:r>
            <a:r>
              <a:rPr lang="ru-RU" dirty="0" smtClean="0"/>
              <a:t> 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Автоматически выполняется над </a:t>
            </a:r>
            <a:r>
              <a:rPr lang="ru-RU" dirty="0" smtClean="0">
                <a:solidFill>
                  <a:schemeClr val="bg1"/>
                </a:solidFill>
              </a:rPr>
              <a:t>операндами многих операций</a:t>
            </a: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Например, арифметических, сравнения, присваивания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Явное </a:t>
            </a:r>
            <a:r>
              <a:rPr lang="ru-RU" dirty="0">
                <a:solidFill>
                  <a:schemeClr val="bg1"/>
                </a:solidFill>
              </a:rPr>
              <a:t>преобразование </a:t>
            </a:r>
            <a:r>
              <a:rPr lang="ru-RU" dirty="0" smtClean="0">
                <a:solidFill>
                  <a:schemeClr val="bg1"/>
                </a:solidFill>
              </a:rPr>
              <a:t>типа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Операция </a:t>
            </a:r>
            <a:r>
              <a:rPr lang="en-US" dirty="0" smtClean="0">
                <a:solidFill>
                  <a:schemeClr val="bg1"/>
                </a:solidFill>
              </a:rPr>
              <a:t>(T) </a:t>
            </a:r>
            <a:r>
              <a:rPr lang="ru-RU" dirty="0" smtClean="0">
                <a:solidFill>
                  <a:schemeClr val="bg1"/>
                </a:solidFill>
              </a:rPr>
              <a:t>преобразует свой операнд к типу </a:t>
            </a:r>
            <a:r>
              <a:rPr lang="en-US" dirty="0" smtClean="0">
                <a:solidFill>
                  <a:schemeClr val="bg1"/>
                </a:solidFill>
              </a:rPr>
              <a:t>T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Если типы </a:t>
            </a:r>
            <a:r>
              <a:rPr lang="en-US" dirty="0" smtClean="0">
                <a:solidFill>
                  <a:schemeClr val="bg1"/>
                </a:solidFill>
              </a:rPr>
              <a:t>T1 </a:t>
            </a:r>
            <a:r>
              <a:rPr lang="ru-RU" dirty="0" smtClean="0">
                <a:solidFill>
                  <a:schemeClr val="bg1"/>
                </a:solidFill>
              </a:rPr>
              <a:t>и </a:t>
            </a:r>
            <a:r>
              <a:rPr lang="en-US" dirty="0" smtClean="0">
                <a:solidFill>
                  <a:schemeClr val="bg1"/>
                </a:solidFill>
              </a:rPr>
              <a:t>T2 </a:t>
            </a:r>
            <a:r>
              <a:rPr lang="ru-RU" dirty="0" smtClean="0">
                <a:solidFill>
                  <a:schemeClr val="bg1"/>
                </a:solidFill>
              </a:rPr>
              <a:t>совместимы (хранятся в памяти одинаковым способом), то п</a:t>
            </a:r>
            <a:r>
              <a:rPr lang="ru-RU" dirty="0" smtClean="0">
                <a:solidFill>
                  <a:schemeClr val="bg1"/>
                </a:solidFill>
              </a:rPr>
              <a:t>реобразование </a:t>
            </a:r>
            <a:r>
              <a:rPr lang="en-US" dirty="0" smtClean="0">
                <a:solidFill>
                  <a:schemeClr val="bg1"/>
                </a:solidFill>
              </a:rPr>
              <a:t>T1 &lt;-&gt; T2 </a:t>
            </a:r>
            <a:r>
              <a:rPr lang="ru-RU" dirty="0" smtClean="0">
                <a:solidFill>
                  <a:schemeClr val="bg1"/>
                </a:solidFill>
              </a:rPr>
              <a:t>сохраняет </a:t>
            </a:r>
            <a:r>
              <a:rPr lang="ru-RU" dirty="0" smtClean="0">
                <a:solidFill>
                  <a:schemeClr val="bg1"/>
                </a:solidFill>
              </a:rPr>
              <a:t>значение и представление значения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683892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Преобразования целых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 smtClean="0"/>
              <a:t>Если значение представимо в Т, то преобразование к Т сохраняет значение</a:t>
            </a:r>
          </a:p>
          <a:p>
            <a:pPr lvl="1"/>
            <a:r>
              <a:rPr lang="ru-RU" dirty="0" smtClean="0"/>
              <a:t>И может </a:t>
            </a:r>
            <a:r>
              <a:rPr lang="ru-RU" dirty="0" smtClean="0"/>
              <a:t>изменить представление в памяти за счет увеличения числа разрядов</a:t>
            </a:r>
          </a:p>
          <a:p>
            <a:pPr lvl="2"/>
            <a:endParaRPr lang="en-US" dirty="0" smtClean="0"/>
          </a:p>
          <a:p>
            <a:pPr lvl="1"/>
            <a:r>
              <a:rPr lang="ru-RU" dirty="0" smtClean="0"/>
              <a:t>Заполнение новых разрядов после преобразования к более широкому типу называется протяжка знака (</a:t>
            </a:r>
            <a:r>
              <a:rPr lang="en-US" dirty="0" smtClean="0"/>
              <a:t>sign propagation/extension</a:t>
            </a:r>
            <a:r>
              <a:rPr lang="ru-RU" dirty="0" smtClean="0"/>
              <a:t>)</a:t>
            </a:r>
          </a:p>
          <a:p>
            <a:pPr lvl="2"/>
            <a:r>
              <a:rPr lang="ru-RU" dirty="0" smtClean="0"/>
              <a:t>Если </a:t>
            </a:r>
            <a:r>
              <a:rPr lang="ru-RU" dirty="0"/>
              <a:t>значение </a:t>
            </a:r>
            <a:r>
              <a:rPr lang="ru-RU" dirty="0" smtClean="0"/>
              <a:t>неотрицательно, то новые разряды заполняются 0</a:t>
            </a:r>
          </a:p>
          <a:p>
            <a:pPr lvl="2"/>
            <a:r>
              <a:rPr lang="ru-RU" dirty="0" smtClean="0"/>
              <a:t>Иначе </a:t>
            </a:r>
            <a:r>
              <a:rPr lang="ru-RU" dirty="0"/>
              <a:t>новые </a:t>
            </a:r>
            <a:r>
              <a:rPr lang="ru-RU" dirty="0" smtClean="0"/>
              <a:t>разряды </a:t>
            </a:r>
            <a:r>
              <a:rPr lang="ru-RU" dirty="0"/>
              <a:t>заполняются </a:t>
            </a:r>
            <a:r>
              <a:rPr lang="ru-RU" dirty="0" smtClean="0"/>
              <a:t>в зависимости от способа хранения отрицательных чисел</a:t>
            </a:r>
          </a:p>
          <a:p>
            <a:pPr lvl="3"/>
            <a:r>
              <a:rPr lang="ru-RU" dirty="0" smtClean="0"/>
              <a:t>Например, для дополнительного кода заполняются единицами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Если </a:t>
            </a:r>
            <a:r>
              <a:rPr lang="ru-RU" dirty="0" smtClean="0"/>
              <a:t>значение не попадает в диапазон, </a:t>
            </a:r>
            <a:r>
              <a:rPr lang="ru-RU" dirty="0" smtClean="0"/>
              <a:t>то </a:t>
            </a:r>
            <a:endParaRPr lang="ru-RU" dirty="0" smtClean="0"/>
          </a:p>
          <a:p>
            <a:pPr lvl="1"/>
            <a:r>
              <a:rPr lang="ru-RU" dirty="0" smtClean="0"/>
              <a:t>Если </a:t>
            </a:r>
            <a:r>
              <a:rPr lang="ru-RU" dirty="0"/>
              <a:t>Т </a:t>
            </a:r>
            <a:r>
              <a:rPr lang="ru-RU" dirty="0" err="1" smtClean="0"/>
              <a:t>беззнаковый</a:t>
            </a:r>
            <a:r>
              <a:rPr lang="ru-RU" dirty="0" smtClean="0"/>
              <a:t>, то к </a:t>
            </a:r>
            <a:r>
              <a:rPr lang="ru-RU" dirty="0" smtClean="0"/>
              <a:t>значению </a:t>
            </a:r>
            <a:r>
              <a:rPr lang="ru-RU" dirty="0" smtClean="0"/>
              <a:t>добавляется или вычитается 1 + </a:t>
            </a:r>
            <a:r>
              <a:rPr lang="en-US" dirty="0" smtClean="0"/>
              <a:t>max(</a:t>
            </a:r>
            <a:r>
              <a:rPr lang="ru-RU" dirty="0" smtClean="0"/>
              <a:t>диапазон Т</a:t>
            </a:r>
            <a:r>
              <a:rPr lang="en-US" dirty="0" smtClean="0"/>
              <a:t>)</a:t>
            </a:r>
            <a:r>
              <a:rPr lang="ru-RU" dirty="0" smtClean="0"/>
              <a:t> до тех пор, пока результат не попадет в диапазон Т</a:t>
            </a:r>
          </a:p>
          <a:p>
            <a:pPr lvl="2"/>
            <a:endParaRPr lang="en-US" dirty="0" smtClean="0"/>
          </a:p>
          <a:p>
            <a:pPr lvl="1"/>
            <a:r>
              <a:rPr lang="ru-RU" dirty="0" smtClean="0"/>
              <a:t>Если </a:t>
            </a:r>
            <a:r>
              <a:rPr lang="ru-RU" dirty="0"/>
              <a:t>Т </a:t>
            </a:r>
            <a:r>
              <a:rPr lang="ru-RU" dirty="0" smtClean="0"/>
              <a:t>знаковый, </a:t>
            </a:r>
            <a:r>
              <a:rPr lang="ru-RU" dirty="0"/>
              <a:t>то </a:t>
            </a:r>
            <a:r>
              <a:rPr lang="ru-RU" dirty="0" smtClean="0"/>
              <a:t>результат преобразования является </a:t>
            </a:r>
            <a:r>
              <a:rPr lang="en-US" dirty="0" smtClean="0"/>
              <a:t>implementation-defined</a:t>
            </a:r>
            <a:endParaRPr lang="ru-RU" dirty="0"/>
          </a:p>
          <a:p>
            <a:pPr lvl="2"/>
            <a:r>
              <a:rPr lang="ru-RU" dirty="0" smtClean="0"/>
              <a:t>Зависит </a:t>
            </a:r>
            <a:r>
              <a:rPr lang="ru-RU" dirty="0"/>
              <a:t>от </a:t>
            </a:r>
            <a:r>
              <a:rPr lang="ru-RU" dirty="0" smtClean="0"/>
              <a:t>компилятора, и/или процессора, и/или настроек операционной системы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77919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Примеры преобразования целых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8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char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</a:rPr>
              <a:t> x0 = 0x30; // 00110000</a:t>
            </a:r>
          </a:p>
          <a:p>
            <a:pPr marL="0" indent="0">
              <a:buNone/>
            </a:pPr>
            <a:r>
              <a:rPr lang="en-US" sz="28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</a:rPr>
              <a:t> y0 = x0; // 00000000 00000000 00000000 00110000</a:t>
            </a:r>
          </a:p>
          <a:p>
            <a:pPr marL="0" indent="0">
              <a:buNone/>
            </a:pPr>
            <a:endParaRPr lang="en-US" sz="28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char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</a:rPr>
              <a:t> x1 = -5; // 11111011</a:t>
            </a:r>
          </a:p>
          <a:p>
            <a:pPr marL="0" indent="0">
              <a:buNone/>
            </a:pPr>
            <a:r>
              <a:rPr lang="en-US" sz="28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</a:rPr>
              <a:t> y1 = x1; // 11111111 11111111 11111111 11111011</a:t>
            </a:r>
          </a:p>
          <a:p>
            <a:pPr marL="0" indent="0">
              <a:buNone/>
            </a:pPr>
            <a:endParaRPr lang="en-US" sz="28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char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</a:rPr>
              <a:t> x2 = -1;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unsigned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</a:rPr>
              <a:t> y2 = x2; // y == </a:t>
            </a:r>
            <a:r>
              <a:rPr lang="en-US" sz="28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-1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</a:rPr>
              <a:t> + </a:t>
            </a:r>
            <a:r>
              <a:rPr lang="en-US" sz="28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(UINT_MAX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</a:rPr>
              <a:t> + </a:t>
            </a:r>
            <a:r>
              <a:rPr lang="en-US" sz="28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1)</a:t>
            </a:r>
            <a:endParaRPr lang="en-US" sz="28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8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unsigned x3 = 511;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</a:rPr>
              <a:t>unsigned </a:t>
            </a:r>
            <a:r>
              <a:rPr lang="en-US" sz="28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char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</a:rPr>
              <a:t> </a:t>
            </a:r>
            <a:r>
              <a:rPr lang="en-US" sz="28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y3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</a:rPr>
              <a:t> = </a:t>
            </a:r>
            <a:r>
              <a:rPr lang="en-US" sz="28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x3; //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</a:rPr>
              <a:t> y == </a:t>
            </a:r>
            <a:r>
              <a:rPr lang="en-US" sz="28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511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</a:rPr>
              <a:t> </a:t>
            </a:r>
            <a:r>
              <a:rPr lang="en-US" sz="28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-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</a:rPr>
              <a:t> </a:t>
            </a:r>
            <a:r>
              <a:rPr lang="en-US" sz="28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(UCHAR_MAX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</a:rPr>
              <a:t> + </a:t>
            </a:r>
            <a:r>
              <a:rPr lang="en-US" sz="28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1)</a:t>
            </a:r>
            <a:endParaRPr lang="en-US" sz="28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ru-RU" sz="28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ru-RU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888345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Примеры преобразования целых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8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 x0 = </a:t>
            </a:r>
            <a:r>
              <a:rPr lang="en-US" sz="2800" dirty="0">
                <a:solidFill>
                  <a:srgbClr val="B5CEA8"/>
                </a:solidFill>
                <a:latin typeface="Consolas" panose="020B0609020204030204" pitchFamily="49" charset="0"/>
              </a:rPr>
              <a:t>0x30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  <a:r>
              <a:rPr lang="en-US" sz="2800" dirty="0">
                <a:solidFill>
                  <a:srgbClr val="6A9955"/>
                </a:solidFill>
                <a:latin typeface="Consolas" panose="020B0609020204030204" pitchFamily="49" charset="0"/>
              </a:rPr>
              <a:t>// 00110000</a:t>
            </a:r>
            <a:endParaRPr lang="en-US" sz="2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 y0 = x0; </a:t>
            </a:r>
            <a:r>
              <a:rPr lang="en-US" sz="2800" dirty="0">
                <a:solidFill>
                  <a:srgbClr val="6A9955"/>
                </a:solidFill>
                <a:latin typeface="Consolas" panose="020B0609020204030204" pitchFamily="49" charset="0"/>
              </a:rPr>
              <a:t>// 00000000 00000000 00000000 00110000</a:t>
            </a:r>
            <a:endParaRPr lang="en-US" sz="2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800" dirty="0" smtClean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Consolas" panose="020B0609020204030204" pitchFamily="49" charset="0"/>
              </a:rPr>
              <a:t>char</a:t>
            </a:r>
            <a:r>
              <a:rPr lang="en-US" sz="2800" dirty="0">
                <a:latin typeface="Consolas" panose="020B0609020204030204" pitchFamily="49" charset="0"/>
              </a:rPr>
              <a:t> x1 = -5; // 11111011</a:t>
            </a:r>
          </a:p>
          <a:p>
            <a:pPr marL="0" indent="0">
              <a:buNone/>
            </a:pPr>
            <a:r>
              <a:rPr lang="en-US" sz="2800" dirty="0" err="1" smtClean="0">
                <a:latin typeface="Consolas" panose="020B0609020204030204" pitchFamily="49" charset="0"/>
              </a:rPr>
              <a:t>int</a:t>
            </a:r>
            <a:r>
              <a:rPr lang="en-US" sz="2800" dirty="0">
                <a:latin typeface="Consolas" panose="020B0609020204030204" pitchFamily="49" charset="0"/>
              </a:rPr>
              <a:t> y1 = x1; // 11111111 11111111 11111111 11111011</a:t>
            </a:r>
          </a:p>
          <a:p>
            <a:pPr marL="0" indent="0">
              <a:buNone/>
            </a:pPr>
            <a:endParaRPr lang="en-US" sz="28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Consolas" panose="020B0609020204030204" pitchFamily="49" charset="0"/>
              </a:rPr>
              <a:t>char</a:t>
            </a:r>
            <a:r>
              <a:rPr lang="en-US" sz="2800" dirty="0">
                <a:latin typeface="Consolas" panose="020B0609020204030204" pitchFamily="49" charset="0"/>
              </a:rPr>
              <a:t> x2 = -1;</a:t>
            </a:r>
          </a:p>
          <a:p>
            <a:pPr marL="0" indent="0">
              <a:buNone/>
            </a:pPr>
            <a:r>
              <a:rPr lang="en-US" sz="2800" dirty="0" smtClean="0">
                <a:latin typeface="Consolas" panose="020B0609020204030204" pitchFamily="49" charset="0"/>
              </a:rPr>
              <a:t>unsigned</a:t>
            </a:r>
            <a:r>
              <a:rPr lang="en-US" sz="2800" dirty="0">
                <a:latin typeface="Consolas" panose="020B0609020204030204" pitchFamily="49" charset="0"/>
              </a:rPr>
              <a:t> y2 = x2; // y == </a:t>
            </a:r>
            <a:r>
              <a:rPr lang="en-US" sz="2800" dirty="0" smtClean="0">
                <a:latin typeface="Consolas" panose="020B0609020204030204" pitchFamily="49" charset="0"/>
              </a:rPr>
              <a:t>-1</a:t>
            </a:r>
            <a:r>
              <a:rPr lang="en-US" sz="2800" dirty="0">
                <a:latin typeface="Consolas" panose="020B0609020204030204" pitchFamily="49" charset="0"/>
              </a:rPr>
              <a:t> + </a:t>
            </a:r>
            <a:r>
              <a:rPr lang="en-US" sz="2800" dirty="0" smtClean="0">
                <a:latin typeface="Consolas" panose="020B0609020204030204" pitchFamily="49" charset="0"/>
              </a:rPr>
              <a:t>(UINT_MAX</a:t>
            </a:r>
            <a:r>
              <a:rPr lang="en-US" sz="2800" dirty="0">
                <a:latin typeface="Consolas" panose="020B0609020204030204" pitchFamily="49" charset="0"/>
              </a:rPr>
              <a:t> + </a:t>
            </a:r>
            <a:r>
              <a:rPr lang="en-US" sz="2800" dirty="0" smtClean="0">
                <a:latin typeface="Consolas" panose="020B0609020204030204" pitchFamily="49" charset="0"/>
              </a:rPr>
              <a:t>1)</a:t>
            </a:r>
            <a:endParaRPr lang="en-US" sz="2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>
                <a:latin typeface="Consolas" panose="020B0609020204030204" pitchFamily="49" charset="0"/>
              </a:rPr>
              <a:t>unsigned x3 = 511;</a:t>
            </a:r>
          </a:p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unsigned </a:t>
            </a:r>
            <a:r>
              <a:rPr lang="en-US" sz="2800" dirty="0" smtClean="0">
                <a:latin typeface="Consolas" panose="020B0609020204030204" pitchFamily="49" charset="0"/>
              </a:rPr>
              <a:t>char</a:t>
            </a:r>
            <a:r>
              <a:rPr lang="en-US" sz="2800" dirty="0">
                <a:latin typeface="Consolas" panose="020B0609020204030204" pitchFamily="49" charset="0"/>
              </a:rPr>
              <a:t> </a:t>
            </a:r>
            <a:r>
              <a:rPr lang="en-US" sz="2800" dirty="0" smtClean="0">
                <a:latin typeface="Consolas" panose="020B0609020204030204" pitchFamily="49" charset="0"/>
              </a:rPr>
              <a:t>y3</a:t>
            </a:r>
            <a:r>
              <a:rPr lang="en-US" sz="2800" dirty="0">
                <a:latin typeface="Consolas" panose="020B0609020204030204" pitchFamily="49" charset="0"/>
              </a:rPr>
              <a:t> = </a:t>
            </a:r>
            <a:r>
              <a:rPr lang="en-US" sz="2800" dirty="0" smtClean="0">
                <a:latin typeface="Consolas" panose="020B0609020204030204" pitchFamily="49" charset="0"/>
              </a:rPr>
              <a:t>x3; //</a:t>
            </a:r>
            <a:r>
              <a:rPr lang="en-US" sz="2800" dirty="0">
                <a:latin typeface="Consolas" panose="020B0609020204030204" pitchFamily="49" charset="0"/>
              </a:rPr>
              <a:t> y == </a:t>
            </a:r>
            <a:r>
              <a:rPr lang="en-US" sz="2800" dirty="0" smtClean="0">
                <a:latin typeface="Consolas" panose="020B0609020204030204" pitchFamily="49" charset="0"/>
              </a:rPr>
              <a:t>511</a:t>
            </a:r>
            <a:r>
              <a:rPr lang="en-US" sz="2800" dirty="0">
                <a:latin typeface="Consolas" panose="020B0609020204030204" pitchFamily="49" charset="0"/>
              </a:rPr>
              <a:t> </a:t>
            </a:r>
            <a:r>
              <a:rPr lang="en-US" sz="2800" dirty="0" smtClean="0">
                <a:latin typeface="Consolas" panose="020B0609020204030204" pitchFamily="49" charset="0"/>
              </a:rPr>
              <a:t>-</a:t>
            </a:r>
            <a:r>
              <a:rPr lang="en-US" sz="2800" dirty="0">
                <a:latin typeface="Consolas" panose="020B0609020204030204" pitchFamily="49" charset="0"/>
              </a:rPr>
              <a:t> </a:t>
            </a:r>
            <a:r>
              <a:rPr lang="en-US" sz="2800" dirty="0" smtClean="0">
                <a:latin typeface="Consolas" panose="020B0609020204030204" pitchFamily="49" charset="0"/>
              </a:rPr>
              <a:t>(UCHAR_MAX</a:t>
            </a:r>
            <a:r>
              <a:rPr lang="en-US" sz="2800" dirty="0">
                <a:latin typeface="Consolas" panose="020B0609020204030204" pitchFamily="49" charset="0"/>
              </a:rPr>
              <a:t> + </a:t>
            </a:r>
            <a:r>
              <a:rPr lang="en-US" sz="2800" dirty="0" smtClean="0">
                <a:latin typeface="Consolas" panose="020B0609020204030204" pitchFamily="49" charset="0"/>
              </a:rPr>
              <a:t>1)</a:t>
            </a:r>
            <a:endParaRPr lang="en-US" sz="2800" dirty="0">
              <a:latin typeface="Consolas" panose="020B0609020204030204" pitchFamily="49" charset="0"/>
            </a:endParaRPr>
          </a:p>
          <a:p>
            <a:endParaRPr lang="ru-RU" sz="2800" dirty="0"/>
          </a:p>
          <a:p>
            <a:pPr marL="0" indent="0">
              <a:buNone/>
            </a:pP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45820844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Примеры преобразования целых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8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 x0 = </a:t>
            </a:r>
            <a:r>
              <a:rPr lang="en-US" sz="2800" dirty="0">
                <a:solidFill>
                  <a:srgbClr val="B5CEA8"/>
                </a:solidFill>
                <a:latin typeface="Consolas" panose="020B0609020204030204" pitchFamily="49" charset="0"/>
              </a:rPr>
              <a:t>0x30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  <a:r>
              <a:rPr lang="en-US" sz="2800" dirty="0">
                <a:solidFill>
                  <a:srgbClr val="6A9955"/>
                </a:solidFill>
                <a:latin typeface="Consolas" panose="020B0609020204030204" pitchFamily="49" charset="0"/>
              </a:rPr>
              <a:t>// 00110000</a:t>
            </a:r>
            <a:endParaRPr lang="en-US" sz="2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 y0 = x0; </a:t>
            </a:r>
            <a:r>
              <a:rPr lang="en-US" sz="2800" dirty="0">
                <a:solidFill>
                  <a:srgbClr val="6A9955"/>
                </a:solidFill>
                <a:latin typeface="Consolas" panose="020B0609020204030204" pitchFamily="49" charset="0"/>
              </a:rPr>
              <a:t>// 00000000 00000000 00000000 00110000</a:t>
            </a:r>
            <a:endParaRPr lang="en-US" sz="2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800" dirty="0" smtClean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 x1 = -</a:t>
            </a:r>
            <a:r>
              <a:rPr lang="en-US" sz="2800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  <a:r>
              <a:rPr lang="en-US" sz="2800" dirty="0">
                <a:solidFill>
                  <a:srgbClr val="6A9955"/>
                </a:solidFill>
                <a:latin typeface="Consolas" panose="020B0609020204030204" pitchFamily="49" charset="0"/>
              </a:rPr>
              <a:t>// 11111011</a:t>
            </a:r>
            <a:endParaRPr lang="en-US" sz="2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 y1 = x1; </a:t>
            </a:r>
            <a:r>
              <a:rPr lang="en-US" sz="2800" dirty="0">
                <a:solidFill>
                  <a:srgbClr val="6A9955"/>
                </a:solidFill>
                <a:latin typeface="Consolas" panose="020B0609020204030204" pitchFamily="49" charset="0"/>
              </a:rPr>
              <a:t>// 11111111 11111111 11111111 11111011</a:t>
            </a:r>
            <a:endParaRPr lang="en-US" sz="2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800" dirty="0" smtClean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Consolas" panose="020B0609020204030204" pitchFamily="49" charset="0"/>
              </a:rPr>
              <a:t>char</a:t>
            </a:r>
            <a:r>
              <a:rPr lang="en-US" sz="2800" dirty="0">
                <a:latin typeface="Consolas" panose="020B0609020204030204" pitchFamily="49" charset="0"/>
              </a:rPr>
              <a:t> x2 = -1;</a:t>
            </a:r>
          </a:p>
          <a:p>
            <a:pPr marL="0" indent="0">
              <a:buNone/>
            </a:pPr>
            <a:r>
              <a:rPr lang="en-US" sz="2800" dirty="0" smtClean="0">
                <a:latin typeface="Consolas" panose="020B0609020204030204" pitchFamily="49" charset="0"/>
              </a:rPr>
              <a:t>unsigned</a:t>
            </a:r>
            <a:r>
              <a:rPr lang="en-US" sz="2800" dirty="0">
                <a:latin typeface="Consolas" panose="020B0609020204030204" pitchFamily="49" charset="0"/>
              </a:rPr>
              <a:t> y2 = x2; // y == </a:t>
            </a:r>
            <a:r>
              <a:rPr lang="en-US" sz="2800" dirty="0" smtClean="0">
                <a:latin typeface="Consolas" panose="020B0609020204030204" pitchFamily="49" charset="0"/>
              </a:rPr>
              <a:t>-1</a:t>
            </a:r>
            <a:r>
              <a:rPr lang="en-US" sz="2800" dirty="0">
                <a:latin typeface="Consolas" panose="020B0609020204030204" pitchFamily="49" charset="0"/>
              </a:rPr>
              <a:t> + </a:t>
            </a:r>
            <a:r>
              <a:rPr lang="en-US" sz="2800" dirty="0" smtClean="0">
                <a:latin typeface="Consolas" panose="020B0609020204030204" pitchFamily="49" charset="0"/>
              </a:rPr>
              <a:t>(UINT_MAX</a:t>
            </a:r>
            <a:r>
              <a:rPr lang="en-US" sz="2800" dirty="0">
                <a:latin typeface="Consolas" panose="020B0609020204030204" pitchFamily="49" charset="0"/>
              </a:rPr>
              <a:t> + </a:t>
            </a:r>
            <a:r>
              <a:rPr lang="en-US" sz="2800" dirty="0" smtClean="0">
                <a:latin typeface="Consolas" panose="020B0609020204030204" pitchFamily="49" charset="0"/>
              </a:rPr>
              <a:t>1)</a:t>
            </a:r>
            <a:endParaRPr lang="en-US" sz="2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>
                <a:latin typeface="Consolas" panose="020B0609020204030204" pitchFamily="49" charset="0"/>
              </a:rPr>
              <a:t>unsigned x3 = 511;</a:t>
            </a:r>
          </a:p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unsigned </a:t>
            </a:r>
            <a:r>
              <a:rPr lang="en-US" sz="2800" dirty="0" smtClean="0">
                <a:latin typeface="Consolas" panose="020B0609020204030204" pitchFamily="49" charset="0"/>
              </a:rPr>
              <a:t>char</a:t>
            </a:r>
            <a:r>
              <a:rPr lang="en-US" sz="2800" dirty="0">
                <a:latin typeface="Consolas" panose="020B0609020204030204" pitchFamily="49" charset="0"/>
              </a:rPr>
              <a:t> </a:t>
            </a:r>
            <a:r>
              <a:rPr lang="en-US" sz="2800" dirty="0" smtClean="0">
                <a:latin typeface="Consolas" panose="020B0609020204030204" pitchFamily="49" charset="0"/>
              </a:rPr>
              <a:t>y3</a:t>
            </a:r>
            <a:r>
              <a:rPr lang="en-US" sz="2800" dirty="0">
                <a:latin typeface="Consolas" panose="020B0609020204030204" pitchFamily="49" charset="0"/>
              </a:rPr>
              <a:t> = </a:t>
            </a:r>
            <a:r>
              <a:rPr lang="en-US" sz="2800" dirty="0" smtClean="0">
                <a:latin typeface="Consolas" panose="020B0609020204030204" pitchFamily="49" charset="0"/>
              </a:rPr>
              <a:t>x3; //</a:t>
            </a:r>
            <a:r>
              <a:rPr lang="en-US" sz="2800" dirty="0">
                <a:latin typeface="Consolas" panose="020B0609020204030204" pitchFamily="49" charset="0"/>
              </a:rPr>
              <a:t> y == </a:t>
            </a:r>
            <a:r>
              <a:rPr lang="en-US" sz="2800" dirty="0" smtClean="0">
                <a:latin typeface="Consolas" panose="020B0609020204030204" pitchFamily="49" charset="0"/>
              </a:rPr>
              <a:t>511</a:t>
            </a:r>
            <a:r>
              <a:rPr lang="en-US" sz="2800" dirty="0">
                <a:latin typeface="Consolas" panose="020B0609020204030204" pitchFamily="49" charset="0"/>
              </a:rPr>
              <a:t> </a:t>
            </a:r>
            <a:r>
              <a:rPr lang="en-US" sz="2800" dirty="0" smtClean="0">
                <a:latin typeface="Consolas" panose="020B0609020204030204" pitchFamily="49" charset="0"/>
              </a:rPr>
              <a:t>-</a:t>
            </a:r>
            <a:r>
              <a:rPr lang="en-US" sz="2800" dirty="0">
                <a:latin typeface="Consolas" panose="020B0609020204030204" pitchFamily="49" charset="0"/>
              </a:rPr>
              <a:t> </a:t>
            </a:r>
            <a:r>
              <a:rPr lang="en-US" sz="2800" dirty="0" smtClean="0">
                <a:latin typeface="Consolas" panose="020B0609020204030204" pitchFamily="49" charset="0"/>
              </a:rPr>
              <a:t>(UCHAR_MAX</a:t>
            </a:r>
            <a:r>
              <a:rPr lang="en-US" sz="2800" dirty="0">
                <a:latin typeface="Consolas" panose="020B0609020204030204" pitchFamily="49" charset="0"/>
              </a:rPr>
              <a:t> + </a:t>
            </a:r>
            <a:r>
              <a:rPr lang="en-US" sz="2800" dirty="0" smtClean="0">
                <a:latin typeface="Consolas" panose="020B0609020204030204" pitchFamily="49" charset="0"/>
              </a:rPr>
              <a:t>1)</a:t>
            </a:r>
            <a:endParaRPr lang="en-US" sz="2800" dirty="0">
              <a:latin typeface="Consolas" panose="020B0609020204030204" pitchFamily="49" charset="0"/>
            </a:endParaRPr>
          </a:p>
          <a:p>
            <a:endParaRPr lang="ru-RU" sz="2800" dirty="0"/>
          </a:p>
          <a:p>
            <a:pPr marL="0" indent="0">
              <a:buNone/>
            </a:pP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98117035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Примеры преобразования целых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8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 x0 = </a:t>
            </a:r>
            <a:r>
              <a:rPr lang="en-US" sz="2800" dirty="0">
                <a:solidFill>
                  <a:srgbClr val="B5CEA8"/>
                </a:solidFill>
                <a:latin typeface="Consolas" panose="020B0609020204030204" pitchFamily="49" charset="0"/>
              </a:rPr>
              <a:t>0x30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  <a:r>
              <a:rPr lang="en-US" sz="2800" dirty="0">
                <a:solidFill>
                  <a:srgbClr val="6A9955"/>
                </a:solidFill>
                <a:latin typeface="Consolas" panose="020B0609020204030204" pitchFamily="49" charset="0"/>
              </a:rPr>
              <a:t>// 00110000</a:t>
            </a:r>
            <a:endParaRPr lang="en-US" sz="2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 y0 = x0; </a:t>
            </a:r>
            <a:r>
              <a:rPr lang="en-US" sz="2800" dirty="0">
                <a:solidFill>
                  <a:srgbClr val="6A9955"/>
                </a:solidFill>
                <a:latin typeface="Consolas" panose="020B0609020204030204" pitchFamily="49" charset="0"/>
              </a:rPr>
              <a:t>// 00000000 00000000 00000000 00110000</a:t>
            </a:r>
            <a:endParaRPr lang="en-US" sz="2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800" dirty="0" smtClean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 x1 = -</a:t>
            </a:r>
            <a:r>
              <a:rPr lang="en-US" sz="2800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  <a:r>
              <a:rPr lang="en-US" sz="2800" dirty="0">
                <a:solidFill>
                  <a:srgbClr val="6A9955"/>
                </a:solidFill>
                <a:latin typeface="Consolas" panose="020B0609020204030204" pitchFamily="49" charset="0"/>
              </a:rPr>
              <a:t>// 11111011</a:t>
            </a:r>
            <a:endParaRPr lang="en-US" sz="2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 y1 = x1; </a:t>
            </a:r>
            <a:r>
              <a:rPr lang="en-US" sz="2800" dirty="0">
                <a:solidFill>
                  <a:srgbClr val="6A9955"/>
                </a:solidFill>
                <a:latin typeface="Consolas" panose="020B0609020204030204" pitchFamily="49" charset="0"/>
              </a:rPr>
              <a:t>// 11111111 11111111 11111111 11111011</a:t>
            </a:r>
            <a:endParaRPr lang="en-US" sz="2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800" dirty="0" smtClean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 x2 = -</a:t>
            </a:r>
            <a:r>
              <a:rPr lang="en-US" sz="28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unsigned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 y2 = x2; </a:t>
            </a:r>
            <a:r>
              <a:rPr lang="en-US" sz="2800" dirty="0">
                <a:solidFill>
                  <a:srgbClr val="6A9955"/>
                </a:solidFill>
                <a:latin typeface="Consolas" panose="020B0609020204030204" pitchFamily="49" charset="0"/>
              </a:rPr>
              <a:t>// y == </a:t>
            </a:r>
            <a:r>
              <a:rPr lang="en-US" sz="28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-1</a:t>
            </a:r>
            <a:r>
              <a:rPr lang="en-US" sz="2800" dirty="0">
                <a:solidFill>
                  <a:srgbClr val="6A9955"/>
                </a:solidFill>
                <a:latin typeface="Consolas" panose="020B0609020204030204" pitchFamily="49" charset="0"/>
              </a:rPr>
              <a:t> + </a:t>
            </a:r>
            <a:r>
              <a:rPr lang="en-US" sz="28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(UINT_MAX</a:t>
            </a:r>
            <a:r>
              <a:rPr lang="en-US" sz="2800" dirty="0">
                <a:solidFill>
                  <a:srgbClr val="6A9955"/>
                </a:solidFill>
                <a:latin typeface="Consolas" panose="020B0609020204030204" pitchFamily="49" charset="0"/>
              </a:rPr>
              <a:t> + </a:t>
            </a:r>
            <a:r>
              <a:rPr lang="en-US" sz="28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1)</a:t>
            </a:r>
            <a:endParaRPr lang="en-US" sz="2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>
                <a:latin typeface="Consolas" panose="020B0609020204030204" pitchFamily="49" charset="0"/>
              </a:rPr>
              <a:t>unsigned x3 = 511;</a:t>
            </a:r>
          </a:p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unsigned </a:t>
            </a:r>
            <a:r>
              <a:rPr lang="en-US" sz="2800" dirty="0" smtClean="0">
                <a:latin typeface="Consolas" panose="020B0609020204030204" pitchFamily="49" charset="0"/>
              </a:rPr>
              <a:t>char</a:t>
            </a:r>
            <a:r>
              <a:rPr lang="en-US" sz="2800" dirty="0">
                <a:latin typeface="Consolas" panose="020B0609020204030204" pitchFamily="49" charset="0"/>
              </a:rPr>
              <a:t> </a:t>
            </a:r>
            <a:r>
              <a:rPr lang="en-US" sz="2800" dirty="0" smtClean="0">
                <a:latin typeface="Consolas" panose="020B0609020204030204" pitchFamily="49" charset="0"/>
              </a:rPr>
              <a:t>y3</a:t>
            </a:r>
            <a:r>
              <a:rPr lang="en-US" sz="2800" dirty="0">
                <a:latin typeface="Consolas" panose="020B0609020204030204" pitchFamily="49" charset="0"/>
              </a:rPr>
              <a:t> = </a:t>
            </a:r>
            <a:r>
              <a:rPr lang="en-US" sz="2800" dirty="0" smtClean="0">
                <a:latin typeface="Consolas" panose="020B0609020204030204" pitchFamily="49" charset="0"/>
              </a:rPr>
              <a:t>x3; //</a:t>
            </a:r>
            <a:r>
              <a:rPr lang="en-US" sz="2800" dirty="0">
                <a:latin typeface="Consolas" panose="020B0609020204030204" pitchFamily="49" charset="0"/>
              </a:rPr>
              <a:t> y == </a:t>
            </a:r>
            <a:r>
              <a:rPr lang="en-US" sz="2800" dirty="0" smtClean="0">
                <a:latin typeface="Consolas" panose="020B0609020204030204" pitchFamily="49" charset="0"/>
              </a:rPr>
              <a:t>511</a:t>
            </a:r>
            <a:r>
              <a:rPr lang="en-US" sz="2800" dirty="0">
                <a:latin typeface="Consolas" panose="020B0609020204030204" pitchFamily="49" charset="0"/>
              </a:rPr>
              <a:t> </a:t>
            </a:r>
            <a:r>
              <a:rPr lang="en-US" sz="2800" dirty="0" smtClean="0">
                <a:latin typeface="Consolas" panose="020B0609020204030204" pitchFamily="49" charset="0"/>
              </a:rPr>
              <a:t>-</a:t>
            </a:r>
            <a:r>
              <a:rPr lang="en-US" sz="2800" dirty="0">
                <a:latin typeface="Consolas" panose="020B0609020204030204" pitchFamily="49" charset="0"/>
              </a:rPr>
              <a:t> </a:t>
            </a:r>
            <a:r>
              <a:rPr lang="en-US" sz="2800" dirty="0" smtClean="0">
                <a:latin typeface="Consolas" panose="020B0609020204030204" pitchFamily="49" charset="0"/>
              </a:rPr>
              <a:t>(UCHAR_MAX</a:t>
            </a:r>
            <a:r>
              <a:rPr lang="en-US" sz="2800" dirty="0">
                <a:latin typeface="Consolas" panose="020B0609020204030204" pitchFamily="49" charset="0"/>
              </a:rPr>
              <a:t> + </a:t>
            </a:r>
            <a:r>
              <a:rPr lang="en-US" sz="2800" dirty="0" smtClean="0">
                <a:latin typeface="Consolas" panose="020B0609020204030204" pitchFamily="49" charset="0"/>
              </a:rPr>
              <a:t>1)</a:t>
            </a:r>
            <a:endParaRPr lang="en-US" sz="2800" dirty="0">
              <a:latin typeface="Consolas" panose="020B0609020204030204" pitchFamily="49" charset="0"/>
            </a:endParaRPr>
          </a:p>
          <a:p>
            <a:endParaRPr lang="ru-RU" sz="2800" dirty="0"/>
          </a:p>
          <a:p>
            <a:pPr marL="0" indent="0">
              <a:buNone/>
            </a:pP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62878839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Примеры преобразования целых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8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 x0 = </a:t>
            </a:r>
            <a:r>
              <a:rPr lang="en-US" sz="2800" dirty="0">
                <a:solidFill>
                  <a:srgbClr val="B5CEA8"/>
                </a:solidFill>
                <a:latin typeface="Consolas" panose="020B0609020204030204" pitchFamily="49" charset="0"/>
              </a:rPr>
              <a:t>0x30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  <a:r>
              <a:rPr lang="en-US" sz="2800" dirty="0">
                <a:solidFill>
                  <a:srgbClr val="6A9955"/>
                </a:solidFill>
                <a:latin typeface="Consolas" panose="020B0609020204030204" pitchFamily="49" charset="0"/>
              </a:rPr>
              <a:t>// 00110000</a:t>
            </a:r>
            <a:endParaRPr lang="en-US" sz="2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 y0 = x0; </a:t>
            </a:r>
            <a:r>
              <a:rPr lang="en-US" sz="2800" dirty="0">
                <a:solidFill>
                  <a:srgbClr val="6A9955"/>
                </a:solidFill>
                <a:latin typeface="Consolas" panose="020B0609020204030204" pitchFamily="49" charset="0"/>
              </a:rPr>
              <a:t>// 00000000 00000000 00000000 00110000</a:t>
            </a:r>
            <a:endParaRPr lang="en-US" sz="2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800" dirty="0" smtClean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 x1 = -</a:t>
            </a:r>
            <a:r>
              <a:rPr lang="en-US" sz="2800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  <a:r>
              <a:rPr lang="en-US" sz="2800" dirty="0">
                <a:solidFill>
                  <a:srgbClr val="6A9955"/>
                </a:solidFill>
                <a:latin typeface="Consolas" panose="020B0609020204030204" pitchFamily="49" charset="0"/>
              </a:rPr>
              <a:t>// 11111011</a:t>
            </a:r>
            <a:endParaRPr lang="en-US" sz="2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 y1 = x1; </a:t>
            </a:r>
            <a:r>
              <a:rPr lang="en-US" sz="2800" dirty="0">
                <a:solidFill>
                  <a:srgbClr val="6A9955"/>
                </a:solidFill>
                <a:latin typeface="Consolas" panose="020B0609020204030204" pitchFamily="49" charset="0"/>
              </a:rPr>
              <a:t>// 11111111 11111111 11111111 11111011</a:t>
            </a:r>
            <a:endParaRPr lang="en-US" sz="2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800" dirty="0" smtClean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 x2 = -</a:t>
            </a:r>
            <a:r>
              <a:rPr lang="en-US" sz="28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unsigned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 y2 = x2; </a:t>
            </a:r>
            <a:r>
              <a:rPr lang="en-US" sz="2800" dirty="0">
                <a:solidFill>
                  <a:srgbClr val="6A9955"/>
                </a:solidFill>
                <a:latin typeface="Consolas" panose="020B0609020204030204" pitchFamily="49" charset="0"/>
              </a:rPr>
              <a:t>// y == </a:t>
            </a:r>
            <a:r>
              <a:rPr lang="en-US" sz="28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-1</a:t>
            </a:r>
            <a:r>
              <a:rPr lang="en-US" sz="2800" dirty="0">
                <a:solidFill>
                  <a:srgbClr val="6A9955"/>
                </a:solidFill>
                <a:latin typeface="Consolas" panose="020B0609020204030204" pitchFamily="49" charset="0"/>
              </a:rPr>
              <a:t> + </a:t>
            </a:r>
            <a:r>
              <a:rPr lang="en-US" sz="28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(UINT_MAX</a:t>
            </a:r>
            <a:r>
              <a:rPr lang="en-US" sz="2800" dirty="0">
                <a:solidFill>
                  <a:srgbClr val="6A9955"/>
                </a:solidFill>
                <a:latin typeface="Consolas" panose="020B0609020204030204" pitchFamily="49" charset="0"/>
              </a:rPr>
              <a:t> + </a:t>
            </a:r>
            <a:r>
              <a:rPr lang="en-US" sz="28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1)</a:t>
            </a:r>
            <a:endParaRPr lang="en-US" sz="2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unsigned</a:t>
            </a:r>
            <a:r>
              <a:rPr lang="en-US" sz="2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x3 = 511;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569CD6"/>
                </a:solidFill>
                <a:latin typeface="Consolas" panose="020B0609020204030204" pitchFamily="49" charset="0"/>
              </a:rPr>
              <a:t>unsigned </a:t>
            </a:r>
            <a:r>
              <a:rPr lang="en-US" sz="28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y3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2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x3; </a:t>
            </a:r>
            <a:r>
              <a:rPr lang="en-US" sz="28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//</a:t>
            </a:r>
            <a:r>
              <a:rPr lang="en-US" sz="2800" dirty="0">
                <a:solidFill>
                  <a:srgbClr val="6A9955"/>
                </a:solidFill>
                <a:latin typeface="Consolas" panose="020B0609020204030204" pitchFamily="49" charset="0"/>
              </a:rPr>
              <a:t> y == </a:t>
            </a:r>
            <a:r>
              <a:rPr lang="en-US" sz="28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511</a:t>
            </a:r>
            <a:r>
              <a:rPr lang="en-US" sz="2800" dirty="0">
                <a:solidFill>
                  <a:srgbClr val="6A9955"/>
                </a:solidFill>
                <a:latin typeface="Consolas" panose="020B0609020204030204" pitchFamily="49" charset="0"/>
              </a:rPr>
              <a:t> </a:t>
            </a:r>
            <a:r>
              <a:rPr lang="en-US" sz="28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-</a:t>
            </a:r>
            <a:r>
              <a:rPr lang="en-US" sz="2800" dirty="0">
                <a:solidFill>
                  <a:srgbClr val="6A9955"/>
                </a:solidFill>
                <a:latin typeface="Consolas" panose="020B0609020204030204" pitchFamily="49" charset="0"/>
              </a:rPr>
              <a:t> </a:t>
            </a:r>
            <a:r>
              <a:rPr lang="en-US" sz="28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(UCHAR_MAX</a:t>
            </a:r>
            <a:r>
              <a:rPr lang="en-US" sz="2800" dirty="0">
                <a:solidFill>
                  <a:srgbClr val="6A9955"/>
                </a:solidFill>
                <a:latin typeface="Consolas" panose="020B0609020204030204" pitchFamily="49" charset="0"/>
              </a:rPr>
              <a:t> + </a:t>
            </a:r>
            <a:r>
              <a:rPr lang="en-US" sz="28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1)</a:t>
            </a:r>
            <a:endParaRPr lang="en-US" sz="2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ru-RU" sz="2800" dirty="0"/>
          </a:p>
          <a:p>
            <a:pPr marL="0" indent="0">
              <a:buNone/>
            </a:pP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57558353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Преобразования целых и с плавающей точкой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Преобразование конечного числа с плавающей точкой в целое = округление к нулю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Если целая часть выходит за диапазон целого типа, то поведение не определено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Если целое представимо в типе с плавающей точкой точно, то значение сохраняется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Представление может измениться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Если целое </a:t>
            </a:r>
            <a:r>
              <a:rPr lang="ru-RU" dirty="0" smtClean="0">
                <a:solidFill>
                  <a:schemeClr val="bg1"/>
                </a:solidFill>
              </a:rPr>
              <a:t>попадает в диапазон типа с </a:t>
            </a:r>
            <a:r>
              <a:rPr lang="ru-RU" dirty="0">
                <a:solidFill>
                  <a:schemeClr val="bg1"/>
                </a:solidFill>
              </a:rPr>
              <a:t>плавающей </a:t>
            </a:r>
            <a:r>
              <a:rPr lang="ru-RU" dirty="0" smtClean="0">
                <a:solidFill>
                  <a:schemeClr val="bg1"/>
                </a:solidFill>
              </a:rPr>
              <a:t>точкой, </a:t>
            </a:r>
            <a:r>
              <a:rPr lang="ru-RU" dirty="0">
                <a:solidFill>
                  <a:schemeClr val="bg1"/>
                </a:solidFill>
              </a:rPr>
              <a:t>то </a:t>
            </a:r>
            <a:r>
              <a:rPr lang="ru-RU" dirty="0" smtClean="0">
                <a:solidFill>
                  <a:schemeClr val="bg1"/>
                </a:solidFill>
              </a:rPr>
              <a:t>ближайшее к нему меньшее </a:t>
            </a:r>
            <a:r>
              <a:rPr lang="ru-RU" dirty="0" smtClean="0">
                <a:solidFill>
                  <a:schemeClr val="bg1"/>
                </a:solidFill>
              </a:rPr>
              <a:t>и</a:t>
            </a:r>
            <a:r>
              <a:rPr lang="ru-RU" dirty="0" smtClean="0">
                <a:solidFill>
                  <a:schemeClr val="bg1"/>
                </a:solidFill>
              </a:rPr>
              <a:t>ли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большее значение с плавающей точкой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Выбор зависит от реализации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Если </a:t>
            </a:r>
            <a:r>
              <a:rPr lang="ru-RU" dirty="0">
                <a:solidFill>
                  <a:schemeClr val="bg1"/>
                </a:solidFill>
              </a:rPr>
              <a:t>целое </a:t>
            </a:r>
            <a:r>
              <a:rPr lang="ru-RU" dirty="0" smtClean="0">
                <a:solidFill>
                  <a:schemeClr val="bg1"/>
                </a:solidFill>
              </a:rPr>
              <a:t>не попадает </a:t>
            </a:r>
            <a:r>
              <a:rPr lang="ru-RU" dirty="0">
                <a:solidFill>
                  <a:schemeClr val="bg1"/>
                </a:solidFill>
              </a:rPr>
              <a:t>в диапазон типа с плавающей </a:t>
            </a:r>
            <a:r>
              <a:rPr lang="ru-RU" dirty="0" smtClean="0">
                <a:solidFill>
                  <a:schemeClr val="bg1"/>
                </a:solidFill>
              </a:rPr>
              <a:t>точкой, то результат не определен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2065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Преобразования целых и с плавающей точкой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 smtClean="0"/>
              <a:t>Преобразование конечного числа с плавающей точкой в целое = округление к нулю</a:t>
            </a:r>
          </a:p>
          <a:p>
            <a:pPr lvl="1"/>
            <a:r>
              <a:rPr lang="ru-RU" dirty="0" smtClean="0"/>
              <a:t>Если целая часть выходит за диапазон целого типа, то поведение не определено</a:t>
            </a:r>
          </a:p>
          <a:p>
            <a:endParaRPr lang="ru-RU" dirty="0" smtClean="0"/>
          </a:p>
          <a:p>
            <a:r>
              <a:rPr lang="ru-RU" dirty="0" smtClean="0">
                <a:solidFill>
                  <a:schemeClr val="bg1"/>
                </a:solidFill>
              </a:rPr>
              <a:t>Если целое представимо в типе с плавающей точкой точно, то значение сохраняется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Представление может измениться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Если целое </a:t>
            </a:r>
            <a:r>
              <a:rPr lang="ru-RU" dirty="0" smtClean="0">
                <a:solidFill>
                  <a:schemeClr val="bg1"/>
                </a:solidFill>
              </a:rPr>
              <a:t>попадает в диапазон типа с </a:t>
            </a:r>
            <a:r>
              <a:rPr lang="ru-RU" dirty="0">
                <a:solidFill>
                  <a:schemeClr val="bg1"/>
                </a:solidFill>
              </a:rPr>
              <a:t>плавающей </a:t>
            </a:r>
            <a:r>
              <a:rPr lang="ru-RU" dirty="0" smtClean="0">
                <a:solidFill>
                  <a:schemeClr val="bg1"/>
                </a:solidFill>
              </a:rPr>
              <a:t>точкой, </a:t>
            </a:r>
            <a:r>
              <a:rPr lang="ru-RU" dirty="0">
                <a:solidFill>
                  <a:schemeClr val="bg1"/>
                </a:solidFill>
              </a:rPr>
              <a:t>то </a:t>
            </a:r>
            <a:r>
              <a:rPr lang="ru-RU" dirty="0" smtClean="0">
                <a:solidFill>
                  <a:schemeClr val="bg1"/>
                </a:solidFill>
              </a:rPr>
              <a:t>ближайшее к нему меньшее </a:t>
            </a:r>
            <a:r>
              <a:rPr lang="ru-RU" dirty="0" smtClean="0">
                <a:solidFill>
                  <a:schemeClr val="bg1"/>
                </a:solidFill>
              </a:rPr>
              <a:t>и</a:t>
            </a:r>
            <a:r>
              <a:rPr lang="ru-RU" dirty="0" smtClean="0">
                <a:solidFill>
                  <a:schemeClr val="bg1"/>
                </a:solidFill>
              </a:rPr>
              <a:t>ли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большее значение с плавающей точкой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Выбор зависит от реализации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Если </a:t>
            </a:r>
            <a:r>
              <a:rPr lang="ru-RU" dirty="0">
                <a:solidFill>
                  <a:schemeClr val="bg1"/>
                </a:solidFill>
              </a:rPr>
              <a:t>целое </a:t>
            </a:r>
            <a:r>
              <a:rPr lang="ru-RU" dirty="0" smtClean="0">
                <a:solidFill>
                  <a:schemeClr val="bg1"/>
                </a:solidFill>
              </a:rPr>
              <a:t>не попадает </a:t>
            </a:r>
            <a:r>
              <a:rPr lang="ru-RU" dirty="0">
                <a:solidFill>
                  <a:schemeClr val="bg1"/>
                </a:solidFill>
              </a:rPr>
              <a:t>в диапазон типа с плавающей </a:t>
            </a:r>
            <a:r>
              <a:rPr lang="ru-RU" dirty="0" smtClean="0">
                <a:solidFill>
                  <a:schemeClr val="bg1"/>
                </a:solidFill>
              </a:rPr>
              <a:t>точкой, то результат не определен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1154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Преобразования целых и с плавающей точкой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 smtClean="0"/>
              <a:t>Преобразование конечного числа с плавающей точкой в целое = округление к нулю</a:t>
            </a:r>
          </a:p>
          <a:p>
            <a:pPr lvl="1"/>
            <a:r>
              <a:rPr lang="ru-RU" dirty="0" smtClean="0"/>
              <a:t>Если целая часть выходит за диапазон целого типа, то поведение не определено</a:t>
            </a:r>
          </a:p>
          <a:p>
            <a:endParaRPr lang="ru-RU" dirty="0" smtClean="0"/>
          </a:p>
          <a:p>
            <a:r>
              <a:rPr lang="ru-RU" dirty="0" smtClean="0"/>
              <a:t>Если целое представимо в типе с плавающей точкой точно, то значение сохраняется</a:t>
            </a:r>
          </a:p>
          <a:p>
            <a:pPr lvl="1"/>
            <a:r>
              <a:rPr lang="ru-RU" dirty="0" smtClean="0"/>
              <a:t>Представление может измениться</a:t>
            </a:r>
          </a:p>
          <a:p>
            <a:endParaRPr lang="ru-RU" dirty="0" smtClean="0"/>
          </a:p>
          <a:p>
            <a:r>
              <a:rPr lang="ru-RU" dirty="0">
                <a:solidFill>
                  <a:schemeClr val="bg1"/>
                </a:solidFill>
              </a:rPr>
              <a:t>Если целое </a:t>
            </a:r>
            <a:r>
              <a:rPr lang="ru-RU" dirty="0" smtClean="0">
                <a:solidFill>
                  <a:schemeClr val="bg1"/>
                </a:solidFill>
              </a:rPr>
              <a:t>попадает в диапазон типа с </a:t>
            </a:r>
            <a:r>
              <a:rPr lang="ru-RU" dirty="0">
                <a:solidFill>
                  <a:schemeClr val="bg1"/>
                </a:solidFill>
              </a:rPr>
              <a:t>плавающей </a:t>
            </a:r>
            <a:r>
              <a:rPr lang="ru-RU" dirty="0" smtClean="0">
                <a:solidFill>
                  <a:schemeClr val="bg1"/>
                </a:solidFill>
              </a:rPr>
              <a:t>точкой, </a:t>
            </a:r>
            <a:r>
              <a:rPr lang="ru-RU" dirty="0">
                <a:solidFill>
                  <a:schemeClr val="bg1"/>
                </a:solidFill>
              </a:rPr>
              <a:t>то </a:t>
            </a:r>
            <a:r>
              <a:rPr lang="ru-RU" dirty="0" smtClean="0">
                <a:solidFill>
                  <a:schemeClr val="bg1"/>
                </a:solidFill>
              </a:rPr>
              <a:t>ближайшее к нему меньшее </a:t>
            </a:r>
            <a:r>
              <a:rPr lang="ru-RU" dirty="0" smtClean="0">
                <a:solidFill>
                  <a:schemeClr val="bg1"/>
                </a:solidFill>
              </a:rPr>
              <a:t>и</a:t>
            </a:r>
            <a:r>
              <a:rPr lang="ru-RU" dirty="0" smtClean="0">
                <a:solidFill>
                  <a:schemeClr val="bg1"/>
                </a:solidFill>
              </a:rPr>
              <a:t>ли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большее значение с плавающей точкой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Выбор зависит от реализации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Если </a:t>
            </a:r>
            <a:r>
              <a:rPr lang="ru-RU" dirty="0">
                <a:solidFill>
                  <a:schemeClr val="bg1"/>
                </a:solidFill>
              </a:rPr>
              <a:t>целое </a:t>
            </a:r>
            <a:r>
              <a:rPr lang="ru-RU" dirty="0" smtClean="0">
                <a:solidFill>
                  <a:schemeClr val="bg1"/>
                </a:solidFill>
              </a:rPr>
              <a:t>не попадает </a:t>
            </a:r>
            <a:r>
              <a:rPr lang="ru-RU" dirty="0">
                <a:solidFill>
                  <a:schemeClr val="bg1"/>
                </a:solidFill>
              </a:rPr>
              <a:t>в диапазон типа с плавающей </a:t>
            </a:r>
            <a:r>
              <a:rPr lang="ru-RU" dirty="0" smtClean="0">
                <a:solidFill>
                  <a:schemeClr val="bg1"/>
                </a:solidFill>
              </a:rPr>
              <a:t>точкой, то результат не определен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5000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Преобразования целых и с плавающей точкой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 smtClean="0"/>
              <a:t>Преобразование конечного числа с плавающей точкой в целое = округление к нулю</a:t>
            </a:r>
          </a:p>
          <a:p>
            <a:pPr lvl="1"/>
            <a:r>
              <a:rPr lang="ru-RU" dirty="0" smtClean="0"/>
              <a:t>Если целая часть выходит за диапазон целого типа, то поведение не определено</a:t>
            </a:r>
          </a:p>
          <a:p>
            <a:endParaRPr lang="ru-RU" dirty="0" smtClean="0"/>
          </a:p>
          <a:p>
            <a:r>
              <a:rPr lang="ru-RU" dirty="0" smtClean="0"/>
              <a:t>Если целое представимо в типе с плавающей точкой точно, то значение сохраняется</a:t>
            </a:r>
          </a:p>
          <a:p>
            <a:pPr lvl="1"/>
            <a:r>
              <a:rPr lang="ru-RU" dirty="0" smtClean="0"/>
              <a:t>Представление может измениться</a:t>
            </a:r>
          </a:p>
          <a:p>
            <a:endParaRPr lang="ru-RU" dirty="0" smtClean="0"/>
          </a:p>
          <a:p>
            <a:r>
              <a:rPr lang="ru-RU" dirty="0"/>
              <a:t>Если целое </a:t>
            </a:r>
            <a:r>
              <a:rPr lang="ru-RU" dirty="0" smtClean="0"/>
              <a:t>попадает в диапазон типа с </a:t>
            </a:r>
            <a:r>
              <a:rPr lang="ru-RU" dirty="0"/>
              <a:t>плавающей </a:t>
            </a:r>
            <a:r>
              <a:rPr lang="ru-RU" dirty="0" smtClean="0"/>
              <a:t>точкой, </a:t>
            </a:r>
            <a:r>
              <a:rPr lang="ru-RU" dirty="0"/>
              <a:t>то </a:t>
            </a:r>
            <a:r>
              <a:rPr lang="ru-RU" dirty="0" smtClean="0"/>
              <a:t>ближайшее к нему меньшее </a:t>
            </a:r>
            <a:r>
              <a:rPr lang="ru-RU" dirty="0" smtClean="0"/>
              <a:t>и</a:t>
            </a:r>
            <a:r>
              <a:rPr lang="ru-RU" dirty="0" smtClean="0"/>
              <a:t>ли</a:t>
            </a:r>
            <a:r>
              <a:rPr lang="ru-RU" dirty="0" smtClean="0"/>
              <a:t> </a:t>
            </a:r>
            <a:r>
              <a:rPr lang="ru-RU" dirty="0" smtClean="0"/>
              <a:t>большее значение с плавающей точкой</a:t>
            </a:r>
          </a:p>
          <a:p>
            <a:pPr lvl="1"/>
            <a:r>
              <a:rPr lang="ru-RU" dirty="0" smtClean="0"/>
              <a:t>Выбор зависит от реализации</a:t>
            </a:r>
          </a:p>
          <a:p>
            <a:endParaRPr lang="ru-RU" dirty="0" smtClean="0"/>
          </a:p>
          <a:p>
            <a:r>
              <a:rPr lang="ru-RU" dirty="0" smtClean="0">
                <a:solidFill>
                  <a:schemeClr val="bg1"/>
                </a:solidFill>
              </a:rPr>
              <a:t>Если </a:t>
            </a:r>
            <a:r>
              <a:rPr lang="ru-RU" dirty="0">
                <a:solidFill>
                  <a:schemeClr val="bg1"/>
                </a:solidFill>
              </a:rPr>
              <a:t>целое </a:t>
            </a:r>
            <a:r>
              <a:rPr lang="ru-RU" dirty="0" smtClean="0">
                <a:solidFill>
                  <a:schemeClr val="bg1"/>
                </a:solidFill>
              </a:rPr>
              <a:t>не попадает </a:t>
            </a:r>
            <a:r>
              <a:rPr lang="ru-RU" dirty="0">
                <a:solidFill>
                  <a:schemeClr val="bg1"/>
                </a:solidFill>
              </a:rPr>
              <a:t>в диапазон типа с плавающей </a:t>
            </a:r>
            <a:r>
              <a:rPr lang="ru-RU" dirty="0" smtClean="0">
                <a:solidFill>
                  <a:schemeClr val="bg1"/>
                </a:solidFill>
              </a:rPr>
              <a:t>точкой, то результат не определен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0446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Прост</a:t>
            </a:r>
            <a:r>
              <a:rPr lang="ru-RU" dirty="0" smtClean="0"/>
              <a:t>ые сведения про преобразование типов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Неявное преобразование тип</a:t>
            </a:r>
            <a:r>
              <a:rPr lang="ru-RU" dirty="0"/>
              <a:t>а</a:t>
            </a:r>
            <a:r>
              <a:rPr lang="ru-RU" dirty="0" smtClean="0"/>
              <a:t> </a:t>
            </a:r>
          </a:p>
          <a:p>
            <a:pPr lvl="1"/>
            <a:r>
              <a:rPr lang="ru-RU" dirty="0" smtClean="0"/>
              <a:t>Автоматически выполняется над </a:t>
            </a:r>
            <a:r>
              <a:rPr lang="ru-RU" dirty="0" smtClean="0"/>
              <a:t>операндами многих операций</a:t>
            </a:r>
          </a:p>
          <a:p>
            <a:pPr lvl="2"/>
            <a:r>
              <a:rPr lang="ru-RU" dirty="0" smtClean="0"/>
              <a:t>Например, арифметических, сравнения, присваивания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smtClean="0">
                <a:solidFill>
                  <a:schemeClr val="bg1"/>
                </a:solidFill>
              </a:rPr>
              <a:t>Явное </a:t>
            </a:r>
            <a:r>
              <a:rPr lang="ru-RU" dirty="0">
                <a:solidFill>
                  <a:schemeClr val="bg1"/>
                </a:solidFill>
              </a:rPr>
              <a:t>преобразование </a:t>
            </a:r>
            <a:r>
              <a:rPr lang="ru-RU" dirty="0" smtClean="0">
                <a:solidFill>
                  <a:schemeClr val="bg1"/>
                </a:solidFill>
              </a:rPr>
              <a:t>типа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Операция </a:t>
            </a:r>
            <a:r>
              <a:rPr lang="en-US" dirty="0" smtClean="0">
                <a:solidFill>
                  <a:schemeClr val="bg1"/>
                </a:solidFill>
              </a:rPr>
              <a:t>(T) </a:t>
            </a:r>
            <a:r>
              <a:rPr lang="ru-RU" dirty="0" smtClean="0">
                <a:solidFill>
                  <a:schemeClr val="bg1"/>
                </a:solidFill>
              </a:rPr>
              <a:t>преобразует свой операнд к типу </a:t>
            </a:r>
            <a:r>
              <a:rPr lang="en-US" dirty="0" smtClean="0">
                <a:solidFill>
                  <a:schemeClr val="bg1"/>
                </a:solidFill>
              </a:rPr>
              <a:t>T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Если типы </a:t>
            </a:r>
            <a:r>
              <a:rPr lang="en-US" dirty="0" smtClean="0">
                <a:solidFill>
                  <a:schemeClr val="bg1"/>
                </a:solidFill>
              </a:rPr>
              <a:t>T1 </a:t>
            </a:r>
            <a:r>
              <a:rPr lang="ru-RU" dirty="0" smtClean="0">
                <a:solidFill>
                  <a:schemeClr val="bg1"/>
                </a:solidFill>
              </a:rPr>
              <a:t>и </a:t>
            </a:r>
            <a:r>
              <a:rPr lang="en-US" dirty="0" smtClean="0">
                <a:solidFill>
                  <a:schemeClr val="bg1"/>
                </a:solidFill>
              </a:rPr>
              <a:t>T2 </a:t>
            </a:r>
            <a:r>
              <a:rPr lang="ru-RU" dirty="0" smtClean="0">
                <a:solidFill>
                  <a:schemeClr val="bg1"/>
                </a:solidFill>
              </a:rPr>
              <a:t>совместимы (хранятся в памяти одинаковым способом), то п</a:t>
            </a:r>
            <a:r>
              <a:rPr lang="ru-RU" dirty="0" smtClean="0">
                <a:solidFill>
                  <a:schemeClr val="bg1"/>
                </a:solidFill>
              </a:rPr>
              <a:t>реобразование </a:t>
            </a:r>
            <a:r>
              <a:rPr lang="en-US" dirty="0" smtClean="0">
                <a:solidFill>
                  <a:schemeClr val="bg1"/>
                </a:solidFill>
              </a:rPr>
              <a:t>T1 &lt;-&gt; T2 </a:t>
            </a:r>
            <a:r>
              <a:rPr lang="ru-RU" dirty="0" smtClean="0">
                <a:solidFill>
                  <a:schemeClr val="bg1"/>
                </a:solidFill>
              </a:rPr>
              <a:t>сохраняет </a:t>
            </a:r>
            <a:r>
              <a:rPr lang="ru-RU" dirty="0" smtClean="0">
                <a:solidFill>
                  <a:schemeClr val="bg1"/>
                </a:solidFill>
              </a:rPr>
              <a:t>значение и представление значения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2069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Преобразования целых и с плавающей точкой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 smtClean="0"/>
              <a:t>Преобразование конечного числа с плавающей точкой в целое = округление к нулю</a:t>
            </a:r>
          </a:p>
          <a:p>
            <a:pPr lvl="1"/>
            <a:r>
              <a:rPr lang="ru-RU" dirty="0" smtClean="0"/>
              <a:t>Если целая часть выходит за диапазон целого типа, то поведение не определено</a:t>
            </a:r>
          </a:p>
          <a:p>
            <a:endParaRPr lang="ru-RU" dirty="0" smtClean="0"/>
          </a:p>
          <a:p>
            <a:r>
              <a:rPr lang="ru-RU" dirty="0" smtClean="0"/>
              <a:t>Если целое представимо в типе с плавающей точкой точно, то значение сохраняется</a:t>
            </a:r>
          </a:p>
          <a:p>
            <a:pPr lvl="1"/>
            <a:r>
              <a:rPr lang="ru-RU" dirty="0" smtClean="0"/>
              <a:t>Представление может измениться</a:t>
            </a:r>
          </a:p>
          <a:p>
            <a:endParaRPr lang="ru-RU" dirty="0" smtClean="0"/>
          </a:p>
          <a:p>
            <a:r>
              <a:rPr lang="ru-RU" dirty="0"/>
              <a:t>Если целое </a:t>
            </a:r>
            <a:r>
              <a:rPr lang="ru-RU" dirty="0" smtClean="0"/>
              <a:t>попадает в диапазон типа с </a:t>
            </a:r>
            <a:r>
              <a:rPr lang="ru-RU" dirty="0"/>
              <a:t>плавающей </a:t>
            </a:r>
            <a:r>
              <a:rPr lang="ru-RU" dirty="0" smtClean="0"/>
              <a:t>точкой, </a:t>
            </a:r>
            <a:r>
              <a:rPr lang="ru-RU" dirty="0"/>
              <a:t>то </a:t>
            </a:r>
            <a:r>
              <a:rPr lang="ru-RU" dirty="0" smtClean="0"/>
              <a:t>ближайшее к нему меньшее </a:t>
            </a:r>
            <a:r>
              <a:rPr lang="ru-RU" dirty="0" smtClean="0"/>
              <a:t>и</a:t>
            </a:r>
            <a:r>
              <a:rPr lang="ru-RU" dirty="0" smtClean="0"/>
              <a:t>ли</a:t>
            </a:r>
            <a:r>
              <a:rPr lang="ru-RU" dirty="0" smtClean="0"/>
              <a:t> </a:t>
            </a:r>
            <a:r>
              <a:rPr lang="ru-RU" dirty="0" smtClean="0"/>
              <a:t>большее значение с плавающей точкой</a:t>
            </a:r>
          </a:p>
          <a:p>
            <a:pPr lvl="1"/>
            <a:r>
              <a:rPr lang="ru-RU" dirty="0" smtClean="0"/>
              <a:t>Выбор зависит от реализации</a:t>
            </a:r>
          </a:p>
          <a:p>
            <a:endParaRPr lang="ru-RU" dirty="0" smtClean="0"/>
          </a:p>
          <a:p>
            <a:r>
              <a:rPr lang="ru-RU" dirty="0" smtClean="0"/>
              <a:t>Если </a:t>
            </a:r>
            <a:r>
              <a:rPr lang="ru-RU" dirty="0"/>
              <a:t>целое </a:t>
            </a:r>
            <a:r>
              <a:rPr lang="ru-RU" dirty="0" smtClean="0"/>
              <a:t>не попадает </a:t>
            </a:r>
            <a:r>
              <a:rPr lang="ru-RU" dirty="0"/>
              <a:t>в диапазон типа с плавающей </a:t>
            </a:r>
            <a:r>
              <a:rPr lang="ru-RU" dirty="0" smtClean="0"/>
              <a:t>точкой, то результат не определен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01612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Преобразования для типов с плавающей точкой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Преобразование к </a:t>
            </a:r>
            <a:r>
              <a:rPr lang="ru-RU" dirty="0" smtClean="0">
                <a:solidFill>
                  <a:schemeClr val="bg1"/>
                </a:solidFill>
              </a:rPr>
              <a:t>большему типу </a:t>
            </a:r>
            <a:r>
              <a:rPr lang="en-US" dirty="0">
                <a:solidFill>
                  <a:schemeClr val="bg1"/>
                </a:solidFill>
              </a:rPr>
              <a:t>float --&gt; double --&gt; long double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Значение сохраняется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Представление может измениться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Преобразование к меньшему типу </a:t>
            </a:r>
            <a:r>
              <a:rPr lang="ru-RU" dirty="0" smtClean="0">
                <a:solidFill>
                  <a:schemeClr val="bg1"/>
                </a:solidFill>
              </a:rPr>
              <a:t>Т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Если значение представимо в Т точно, то оно сохраняется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Если значение попадает в диапазон Т, то выбирается ближайшее меньшее или большее значение Т</a:t>
            </a: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Зависит от реализации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Если не попадает в диапазон Т, то поведение не определено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6440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Преобразования для типов с плавающей точкой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Преобразование к </a:t>
            </a:r>
            <a:r>
              <a:rPr lang="ru-RU" dirty="0" smtClean="0"/>
              <a:t>большему типу </a:t>
            </a:r>
            <a:r>
              <a:rPr lang="en-US" dirty="0"/>
              <a:t>float --&gt; double --&gt; long double</a:t>
            </a:r>
            <a:endParaRPr lang="ru-RU" dirty="0"/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Значение сохраняется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Представление может измениться</a:t>
            </a:r>
          </a:p>
          <a:p>
            <a:endParaRPr lang="ru-RU" dirty="0" smtClean="0"/>
          </a:p>
          <a:p>
            <a:r>
              <a:rPr lang="ru-RU" dirty="0" smtClean="0"/>
              <a:t>Преобразование к меньшему типу </a:t>
            </a:r>
            <a:r>
              <a:rPr lang="ru-RU" dirty="0" smtClean="0"/>
              <a:t>Т</a:t>
            </a:r>
            <a:endParaRPr lang="ru-RU" dirty="0" smtClean="0"/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Если значение представимо в Т точно, то оно сохраняется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Если значение попадает в диапазон Т, то выбирается ближайшее меньшее или большее значение Т</a:t>
            </a: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Зависит от реализации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Если не попадает в диапазон Т, то поведение не определено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5884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Преобразования для типов с плавающей точкой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Преобразование к </a:t>
            </a:r>
            <a:r>
              <a:rPr lang="ru-RU" dirty="0" smtClean="0"/>
              <a:t>большему типу </a:t>
            </a:r>
            <a:r>
              <a:rPr lang="en-US" dirty="0"/>
              <a:t>float --&gt; double --&gt; long double</a:t>
            </a:r>
            <a:endParaRPr lang="ru-RU" dirty="0"/>
          </a:p>
          <a:p>
            <a:pPr lvl="1"/>
            <a:r>
              <a:rPr lang="ru-RU" dirty="0" smtClean="0"/>
              <a:t>Значение сохраняется</a:t>
            </a:r>
            <a:endParaRPr lang="ru-RU" dirty="0" smtClean="0"/>
          </a:p>
          <a:p>
            <a:pPr lvl="1"/>
            <a:r>
              <a:rPr lang="ru-RU" dirty="0" smtClean="0"/>
              <a:t>Представление может измениться</a:t>
            </a:r>
          </a:p>
          <a:p>
            <a:endParaRPr lang="ru-RU" dirty="0" smtClean="0"/>
          </a:p>
          <a:p>
            <a:r>
              <a:rPr lang="ru-RU" dirty="0" smtClean="0"/>
              <a:t>Преобразование к меньшему типу </a:t>
            </a:r>
            <a:r>
              <a:rPr lang="ru-RU" dirty="0" smtClean="0"/>
              <a:t>Т</a:t>
            </a:r>
            <a:endParaRPr lang="ru-RU" dirty="0" smtClean="0"/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Если значение представимо в Т точно, то оно сохраняется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Если значение попадает в диапазон Т, то выбирается ближайшее меньшее или большее значение Т</a:t>
            </a: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Зависит от реализации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Если не попадает в диапазон Т, то поведение не определено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6318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Преобразования для типов с плавающей точкой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Преобразование к </a:t>
            </a:r>
            <a:r>
              <a:rPr lang="ru-RU" dirty="0" smtClean="0"/>
              <a:t>большему типу </a:t>
            </a:r>
            <a:r>
              <a:rPr lang="en-US" dirty="0"/>
              <a:t>float --&gt; double --&gt; long double</a:t>
            </a:r>
            <a:endParaRPr lang="ru-RU" dirty="0"/>
          </a:p>
          <a:p>
            <a:pPr lvl="1"/>
            <a:r>
              <a:rPr lang="ru-RU" dirty="0" smtClean="0"/>
              <a:t>Значение сохраняется</a:t>
            </a:r>
            <a:endParaRPr lang="ru-RU" dirty="0" smtClean="0"/>
          </a:p>
          <a:p>
            <a:pPr lvl="1"/>
            <a:r>
              <a:rPr lang="ru-RU" dirty="0" smtClean="0"/>
              <a:t>Представление может измениться</a:t>
            </a:r>
          </a:p>
          <a:p>
            <a:endParaRPr lang="ru-RU" dirty="0" smtClean="0"/>
          </a:p>
          <a:p>
            <a:r>
              <a:rPr lang="ru-RU" dirty="0" smtClean="0"/>
              <a:t>Преобразование к меньшему типу </a:t>
            </a:r>
            <a:r>
              <a:rPr lang="ru-RU" dirty="0" smtClean="0"/>
              <a:t>Т</a:t>
            </a:r>
            <a:endParaRPr lang="ru-RU" dirty="0" smtClean="0"/>
          </a:p>
          <a:p>
            <a:pPr lvl="1"/>
            <a:r>
              <a:rPr lang="ru-RU" dirty="0" smtClean="0"/>
              <a:t>Если значение представимо в Т точно, то оно сохраняется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Если значение попадает в диапазон Т, то выбирается ближайшее меньшее или большее значение Т</a:t>
            </a: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Зависит от реализации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Если не попадает в диапазон Т, то поведение не определено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615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Преобразования для типов с плавающей точкой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Преобразование к </a:t>
            </a:r>
            <a:r>
              <a:rPr lang="ru-RU" dirty="0" smtClean="0"/>
              <a:t>большему типу </a:t>
            </a:r>
            <a:r>
              <a:rPr lang="en-US" dirty="0"/>
              <a:t>float --&gt; double --&gt; long double</a:t>
            </a:r>
            <a:endParaRPr lang="ru-RU" dirty="0"/>
          </a:p>
          <a:p>
            <a:pPr lvl="1"/>
            <a:r>
              <a:rPr lang="ru-RU" dirty="0" smtClean="0"/>
              <a:t>Значение сохраняется</a:t>
            </a:r>
            <a:endParaRPr lang="ru-RU" dirty="0" smtClean="0"/>
          </a:p>
          <a:p>
            <a:pPr lvl="1"/>
            <a:r>
              <a:rPr lang="ru-RU" dirty="0" smtClean="0"/>
              <a:t>Представление может измениться</a:t>
            </a:r>
          </a:p>
          <a:p>
            <a:endParaRPr lang="ru-RU" dirty="0" smtClean="0"/>
          </a:p>
          <a:p>
            <a:r>
              <a:rPr lang="ru-RU" dirty="0" smtClean="0"/>
              <a:t>Преобразование к меньшему типу </a:t>
            </a:r>
            <a:r>
              <a:rPr lang="ru-RU" dirty="0" smtClean="0"/>
              <a:t>Т</a:t>
            </a:r>
            <a:endParaRPr lang="ru-RU" dirty="0" smtClean="0"/>
          </a:p>
          <a:p>
            <a:pPr lvl="1"/>
            <a:r>
              <a:rPr lang="ru-RU" dirty="0" smtClean="0"/>
              <a:t>Если значение представимо в Т точно, то оно сохраняется</a:t>
            </a:r>
          </a:p>
          <a:p>
            <a:pPr lvl="1"/>
            <a:r>
              <a:rPr lang="ru-RU" dirty="0" smtClean="0"/>
              <a:t>Если значение попадает в диапазон Т, то выбирается ближайшее меньшее или большее значение Т</a:t>
            </a:r>
          </a:p>
          <a:p>
            <a:pPr lvl="2"/>
            <a:r>
              <a:rPr lang="ru-RU" dirty="0" smtClean="0"/>
              <a:t>Зависит от реализации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Если не попадает в диапазон Т, то поведение не определено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9244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Преобразования для типов с плавающей точкой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Преобразование к </a:t>
            </a:r>
            <a:r>
              <a:rPr lang="ru-RU" dirty="0" smtClean="0"/>
              <a:t>большему типу </a:t>
            </a:r>
            <a:r>
              <a:rPr lang="en-US" dirty="0"/>
              <a:t>float --&gt; double --&gt; long double</a:t>
            </a:r>
            <a:endParaRPr lang="ru-RU" dirty="0"/>
          </a:p>
          <a:p>
            <a:pPr lvl="1"/>
            <a:r>
              <a:rPr lang="ru-RU" dirty="0" smtClean="0"/>
              <a:t>Значение сохраняется</a:t>
            </a:r>
            <a:endParaRPr lang="ru-RU" dirty="0" smtClean="0"/>
          </a:p>
          <a:p>
            <a:pPr lvl="1"/>
            <a:r>
              <a:rPr lang="ru-RU" dirty="0" smtClean="0"/>
              <a:t>Представление может измениться</a:t>
            </a:r>
          </a:p>
          <a:p>
            <a:endParaRPr lang="ru-RU" dirty="0" smtClean="0"/>
          </a:p>
          <a:p>
            <a:r>
              <a:rPr lang="ru-RU" dirty="0" smtClean="0"/>
              <a:t>Преобразование к меньшему типу </a:t>
            </a:r>
            <a:r>
              <a:rPr lang="ru-RU" dirty="0" smtClean="0"/>
              <a:t>Т</a:t>
            </a:r>
            <a:endParaRPr lang="ru-RU" dirty="0" smtClean="0"/>
          </a:p>
          <a:p>
            <a:pPr lvl="1"/>
            <a:r>
              <a:rPr lang="ru-RU" dirty="0" smtClean="0"/>
              <a:t>Если значение представимо в Т точно, то оно сохраняется</a:t>
            </a:r>
          </a:p>
          <a:p>
            <a:pPr lvl="1"/>
            <a:r>
              <a:rPr lang="ru-RU" dirty="0" smtClean="0"/>
              <a:t>Если значение попадает в диапазон Т, то выбирается ближайшее меньшее или большее значение Т</a:t>
            </a:r>
          </a:p>
          <a:p>
            <a:pPr lvl="2"/>
            <a:r>
              <a:rPr lang="ru-RU" dirty="0" smtClean="0"/>
              <a:t>Зависит от реализации</a:t>
            </a:r>
          </a:p>
          <a:p>
            <a:pPr lvl="1"/>
            <a:r>
              <a:rPr lang="ru-RU" dirty="0" smtClean="0"/>
              <a:t>Если не попадает в диапазон Т, то поведение не определено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65253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Преобразования других целых типов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/>
              <a:t>Ранг </a:t>
            </a:r>
            <a:r>
              <a:rPr lang="en-US" dirty="0" err="1"/>
              <a:t>enum</a:t>
            </a:r>
            <a:r>
              <a:rPr lang="en-US" dirty="0"/>
              <a:t> </a:t>
            </a:r>
            <a:r>
              <a:rPr lang="ru-RU" dirty="0"/>
              <a:t>равен рангу </a:t>
            </a:r>
            <a:r>
              <a:rPr lang="ru-RU" dirty="0" smtClean="0"/>
              <a:t>совместимого</a:t>
            </a:r>
            <a:r>
              <a:rPr lang="ru-RU" dirty="0"/>
              <a:t> с ним целого </a:t>
            </a:r>
            <a:r>
              <a:rPr lang="ru-RU" dirty="0" smtClean="0"/>
              <a:t>типа</a:t>
            </a:r>
          </a:p>
          <a:p>
            <a:pPr lvl="1"/>
            <a:r>
              <a:rPr lang="ru-RU" dirty="0" smtClean="0"/>
              <a:t>т.е. целого типа, используемого для хранения значений </a:t>
            </a:r>
            <a:r>
              <a:rPr lang="en-US" dirty="0" err="1" smtClean="0"/>
              <a:t>enum</a:t>
            </a:r>
            <a:endParaRPr lang="ru-RU" dirty="0"/>
          </a:p>
          <a:p>
            <a:endParaRPr lang="en-US" dirty="0"/>
          </a:p>
          <a:p>
            <a:r>
              <a:rPr lang="ru-RU" dirty="0"/>
              <a:t>С99: Ранг _</a:t>
            </a:r>
            <a:r>
              <a:rPr lang="en-US" dirty="0"/>
              <a:t>Bool</a:t>
            </a:r>
            <a:r>
              <a:rPr lang="ru-RU" dirty="0"/>
              <a:t> ниже ранга любого другого целого типа</a:t>
            </a:r>
          </a:p>
          <a:p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762432" y="5628328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char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1515625" y="5628328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unsigned char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3176117" y="5628328"/>
            <a:ext cx="675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short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4009460" y="5628328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unsigned short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1848755" y="4065094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long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3361132" y="4065094"/>
            <a:ext cx="1497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unsigned long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1926758" y="4610657"/>
            <a:ext cx="434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int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3439135" y="4610657"/>
            <a:ext cx="1341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unsigned </a:t>
            </a:r>
            <a:r>
              <a:rPr lang="en-US" dirty="0" err="1" smtClean="0"/>
              <a:t>int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2744350" y="2852936"/>
            <a:ext cx="615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float</a:t>
            </a:r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>
            <a:off x="2626736" y="2240868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double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1618656" y="3528467"/>
            <a:ext cx="1048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long </a:t>
            </a:r>
            <a:r>
              <a:rPr lang="en-US" dirty="0" err="1" smtClean="0"/>
              <a:t>long</a:t>
            </a:r>
            <a:endParaRPr lang="ru-RU" dirty="0"/>
          </a:p>
        </p:txBody>
      </p:sp>
      <p:sp>
        <p:nvSpPr>
          <p:cNvPr id="18" name="TextBox 17"/>
          <p:cNvSpPr txBox="1"/>
          <p:nvPr/>
        </p:nvSpPr>
        <p:spPr>
          <a:xfrm>
            <a:off x="3131903" y="3528467"/>
            <a:ext cx="1955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unsigned long </a:t>
            </a:r>
            <a:r>
              <a:rPr lang="en-US" dirty="0" err="1" smtClean="0"/>
              <a:t>long</a:t>
            </a:r>
            <a:endParaRPr lang="ru-RU" dirty="0"/>
          </a:p>
        </p:txBody>
      </p:sp>
      <p:sp>
        <p:nvSpPr>
          <p:cNvPr id="19" name="TextBox 18"/>
          <p:cNvSpPr txBox="1"/>
          <p:nvPr/>
        </p:nvSpPr>
        <p:spPr>
          <a:xfrm>
            <a:off x="2398083" y="1628800"/>
            <a:ext cx="1298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long double</a:t>
            </a:r>
            <a:endParaRPr lang="ru-RU" dirty="0"/>
          </a:p>
        </p:txBody>
      </p:sp>
      <p:cxnSp>
        <p:nvCxnSpPr>
          <p:cNvPr id="20" name="Соединительная линия уступом 18"/>
          <p:cNvCxnSpPr>
            <a:stCxn id="7" idx="0"/>
            <a:endCxn id="13" idx="2"/>
          </p:cNvCxnSpPr>
          <p:nvPr/>
        </p:nvCxnSpPr>
        <p:spPr>
          <a:xfrm flipV="1">
            <a:off x="1059950" y="4979989"/>
            <a:ext cx="1083919" cy="64833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Соединительная линия уступом 18"/>
          <p:cNvCxnSpPr>
            <a:stCxn id="8" idx="0"/>
            <a:endCxn id="13" idx="2"/>
          </p:cNvCxnSpPr>
          <p:nvPr/>
        </p:nvCxnSpPr>
        <p:spPr>
          <a:xfrm flipH="1" flipV="1">
            <a:off x="2143869" y="4979989"/>
            <a:ext cx="122923" cy="64833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Соединительная линия уступом 18"/>
          <p:cNvCxnSpPr>
            <a:stCxn id="10" idx="0"/>
            <a:endCxn id="13" idx="2"/>
          </p:cNvCxnSpPr>
          <p:nvPr/>
        </p:nvCxnSpPr>
        <p:spPr>
          <a:xfrm flipH="1" flipV="1">
            <a:off x="2143869" y="4979989"/>
            <a:ext cx="2656833" cy="64833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Соединительная линия уступом 18"/>
          <p:cNvCxnSpPr>
            <a:stCxn id="13" idx="3"/>
            <a:endCxn id="14" idx="1"/>
          </p:cNvCxnSpPr>
          <p:nvPr/>
        </p:nvCxnSpPr>
        <p:spPr>
          <a:xfrm>
            <a:off x="2360979" y="4795323"/>
            <a:ext cx="10781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Соединительная линия уступом 18"/>
          <p:cNvCxnSpPr>
            <a:stCxn id="13" idx="0"/>
            <a:endCxn id="11" idx="2"/>
          </p:cNvCxnSpPr>
          <p:nvPr/>
        </p:nvCxnSpPr>
        <p:spPr>
          <a:xfrm flipH="1" flipV="1">
            <a:off x="2143868" y="4434426"/>
            <a:ext cx="1" cy="176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Соединительная линия уступом 18"/>
          <p:cNvCxnSpPr>
            <a:stCxn id="14" idx="0"/>
            <a:endCxn id="12" idx="2"/>
          </p:cNvCxnSpPr>
          <p:nvPr/>
        </p:nvCxnSpPr>
        <p:spPr>
          <a:xfrm flipH="1" flipV="1">
            <a:off x="4109895" y="4434426"/>
            <a:ext cx="1" cy="176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Соединительная линия уступом 18"/>
          <p:cNvCxnSpPr>
            <a:stCxn id="9" idx="0"/>
            <a:endCxn id="13" idx="2"/>
          </p:cNvCxnSpPr>
          <p:nvPr/>
        </p:nvCxnSpPr>
        <p:spPr>
          <a:xfrm flipH="1" flipV="1">
            <a:off x="2143869" y="4979989"/>
            <a:ext cx="1369841" cy="64833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Соединительная линия уступом 18"/>
          <p:cNvCxnSpPr>
            <a:stCxn id="11" idx="3"/>
            <a:endCxn id="12" idx="1"/>
          </p:cNvCxnSpPr>
          <p:nvPr/>
        </p:nvCxnSpPr>
        <p:spPr>
          <a:xfrm>
            <a:off x="2438981" y="4249760"/>
            <a:ext cx="9221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Соединительная линия уступом 18"/>
          <p:cNvCxnSpPr>
            <a:stCxn id="11" idx="0"/>
            <a:endCxn id="17" idx="2"/>
          </p:cNvCxnSpPr>
          <p:nvPr/>
        </p:nvCxnSpPr>
        <p:spPr>
          <a:xfrm flipH="1" flipV="1">
            <a:off x="2142999" y="3897799"/>
            <a:ext cx="869" cy="167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Соединительная линия уступом 18"/>
          <p:cNvCxnSpPr>
            <a:stCxn id="12" idx="0"/>
            <a:endCxn id="18" idx="2"/>
          </p:cNvCxnSpPr>
          <p:nvPr/>
        </p:nvCxnSpPr>
        <p:spPr>
          <a:xfrm flipV="1">
            <a:off x="4109895" y="3897799"/>
            <a:ext cx="1" cy="167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Соединительная линия уступом 18"/>
          <p:cNvCxnSpPr>
            <a:stCxn id="17" idx="0"/>
            <a:endCxn id="15" idx="2"/>
          </p:cNvCxnSpPr>
          <p:nvPr/>
        </p:nvCxnSpPr>
        <p:spPr>
          <a:xfrm flipV="1">
            <a:off x="2142999" y="3222268"/>
            <a:ext cx="909032" cy="306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Соединительная линия уступом 18"/>
          <p:cNvCxnSpPr>
            <a:stCxn id="18" idx="0"/>
            <a:endCxn id="15" idx="2"/>
          </p:cNvCxnSpPr>
          <p:nvPr/>
        </p:nvCxnSpPr>
        <p:spPr>
          <a:xfrm flipH="1" flipV="1">
            <a:off x="3052031" y="3222268"/>
            <a:ext cx="1057865" cy="306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Соединительная линия уступом 18"/>
          <p:cNvCxnSpPr>
            <a:stCxn id="17" idx="3"/>
            <a:endCxn id="18" idx="1"/>
          </p:cNvCxnSpPr>
          <p:nvPr/>
        </p:nvCxnSpPr>
        <p:spPr>
          <a:xfrm>
            <a:off x="2667341" y="3713133"/>
            <a:ext cx="4645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Соединительная линия уступом 18"/>
          <p:cNvCxnSpPr>
            <a:stCxn id="16" idx="0"/>
            <a:endCxn id="19" idx="2"/>
          </p:cNvCxnSpPr>
          <p:nvPr/>
        </p:nvCxnSpPr>
        <p:spPr>
          <a:xfrm flipV="1">
            <a:off x="3046884" y="1998132"/>
            <a:ext cx="576" cy="242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Соединительная линия уступом 18"/>
          <p:cNvCxnSpPr>
            <a:stCxn id="15" idx="0"/>
            <a:endCxn id="16" idx="2"/>
          </p:cNvCxnSpPr>
          <p:nvPr/>
        </p:nvCxnSpPr>
        <p:spPr>
          <a:xfrm flipH="1" flipV="1">
            <a:off x="3046884" y="2610200"/>
            <a:ext cx="5147" cy="242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Соединительная линия уступом 96"/>
          <p:cNvCxnSpPr>
            <a:stCxn id="14" idx="0"/>
          </p:cNvCxnSpPr>
          <p:nvPr/>
        </p:nvCxnSpPr>
        <p:spPr>
          <a:xfrm flipH="1" flipV="1">
            <a:off x="2142999" y="4434426"/>
            <a:ext cx="1966897" cy="17623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Соединительная линия уступом 96"/>
          <p:cNvCxnSpPr>
            <a:stCxn id="12" idx="0"/>
            <a:endCxn id="17" idx="2"/>
          </p:cNvCxnSpPr>
          <p:nvPr/>
        </p:nvCxnSpPr>
        <p:spPr>
          <a:xfrm flipH="1" flipV="1">
            <a:off x="2142999" y="3897799"/>
            <a:ext cx="1966896" cy="16729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Соединительная линия уступом 18"/>
          <p:cNvCxnSpPr>
            <a:stCxn id="7" idx="0"/>
          </p:cNvCxnSpPr>
          <p:nvPr/>
        </p:nvCxnSpPr>
        <p:spPr>
          <a:xfrm flipV="1">
            <a:off x="1059950" y="4979989"/>
            <a:ext cx="3049945" cy="648339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Соединительная линия уступом 18"/>
          <p:cNvCxnSpPr>
            <a:stCxn id="8" idx="0"/>
            <a:endCxn id="14" idx="2"/>
          </p:cNvCxnSpPr>
          <p:nvPr/>
        </p:nvCxnSpPr>
        <p:spPr>
          <a:xfrm flipV="1">
            <a:off x="2266792" y="4979989"/>
            <a:ext cx="1843104" cy="648339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Соединительная линия уступом 18"/>
          <p:cNvCxnSpPr>
            <a:stCxn id="10" idx="0"/>
            <a:endCxn id="14" idx="2"/>
          </p:cNvCxnSpPr>
          <p:nvPr/>
        </p:nvCxnSpPr>
        <p:spPr>
          <a:xfrm flipH="1" flipV="1">
            <a:off x="4109896" y="4979989"/>
            <a:ext cx="690806" cy="648339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Соединительная линия уступом 18"/>
          <p:cNvCxnSpPr>
            <a:stCxn id="9" idx="0"/>
            <a:endCxn id="14" idx="2"/>
          </p:cNvCxnSpPr>
          <p:nvPr/>
        </p:nvCxnSpPr>
        <p:spPr>
          <a:xfrm flipV="1">
            <a:off x="3513710" y="4979989"/>
            <a:ext cx="596186" cy="648339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Группа 19"/>
          <p:cNvGrpSpPr/>
          <p:nvPr/>
        </p:nvGrpSpPr>
        <p:grpSpPr>
          <a:xfrm>
            <a:off x="309531" y="3570850"/>
            <a:ext cx="584775" cy="2697598"/>
            <a:chOff x="76435" y="3062408"/>
            <a:chExt cx="584775" cy="3032096"/>
          </a:xfrm>
        </p:grpSpPr>
        <p:sp>
          <p:nvSpPr>
            <p:cNvPr id="42" name="TextBox 41"/>
            <p:cNvSpPr txBox="1"/>
            <p:nvPr/>
          </p:nvSpPr>
          <p:spPr>
            <a:xfrm rot="16200000">
              <a:off x="-1147225" y="4286068"/>
              <a:ext cx="303209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ru-RU" sz="1600" dirty="0"/>
                <a:t>ранг </a:t>
              </a:r>
              <a:r>
                <a:rPr lang="ru-RU" sz="1600" dirty="0" smtClean="0"/>
                <a:t>целого типа</a:t>
              </a:r>
              <a:endParaRPr lang="ru-RU" sz="1600" dirty="0" smtClean="0"/>
            </a:p>
            <a:p>
              <a:pPr algn="ctr"/>
              <a:r>
                <a:rPr lang="ru-RU" sz="1600" dirty="0" smtClean="0"/>
                <a:t>меньше		больше</a:t>
              </a:r>
              <a:endParaRPr lang="ru-RU" sz="1600" dirty="0"/>
            </a:p>
          </p:txBody>
        </p:sp>
        <p:cxnSp>
          <p:nvCxnSpPr>
            <p:cNvPr id="43" name="Прямая со стрелкой 18"/>
            <p:cNvCxnSpPr>
              <a:endCxn id="42" idx="3"/>
            </p:cNvCxnSpPr>
            <p:nvPr/>
          </p:nvCxnSpPr>
          <p:spPr>
            <a:xfrm flipV="1">
              <a:off x="363692" y="3062408"/>
              <a:ext cx="5131" cy="25049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08090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Преобразование </a:t>
            </a:r>
            <a:r>
              <a:rPr lang="en-US" dirty="0"/>
              <a:t>l-value </a:t>
            </a:r>
            <a:r>
              <a:rPr lang="ru-RU" dirty="0"/>
              <a:t>в обычное </a:t>
            </a:r>
            <a:r>
              <a:rPr lang="ru-RU" dirty="0" smtClean="0"/>
              <a:t>значение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L-value – </a:t>
            </a:r>
            <a:r>
              <a:rPr lang="ru-RU" dirty="0" smtClean="0">
                <a:solidFill>
                  <a:schemeClr val="bg1"/>
                </a:solidFill>
              </a:rPr>
              <a:t>это </a:t>
            </a:r>
            <a:r>
              <a:rPr lang="ru-RU" dirty="0" smtClean="0">
                <a:solidFill>
                  <a:schemeClr val="bg1"/>
                </a:solidFill>
              </a:rPr>
              <a:t>выражение, обозначающее </a:t>
            </a:r>
            <a:r>
              <a:rPr lang="ru-RU" dirty="0" smtClean="0">
                <a:solidFill>
                  <a:schemeClr val="bg1"/>
                </a:solidFill>
              </a:rPr>
              <a:t>значение в </a:t>
            </a:r>
            <a:r>
              <a:rPr lang="ru-RU" dirty="0" smtClean="0">
                <a:solidFill>
                  <a:schemeClr val="bg1"/>
                </a:solidFill>
              </a:rPr>
              <a:t>памяти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Имеет </a:t>
            </a:r>
            <a:r>
              <a:rPr lang="ru-RU" dirty="0">
                <a:solidFill>
                  <a:schemeClr val="bg1"/>
                </a:solidFill>
              </a:rPr>
              <a:t>полный тип или неполный тип, отличный от </a:t>
            </a:r>
            <a:r>
              <a:rPr lang="en-US" dirty="0" smtClean="0">
                <a:solidFill>
                  <a:schemeClr val="bg1"/>
                </a:solidFill>
              </a:rPr>
              <a:t>void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Операции с </a:t>
            </a:r>
            <a:r>
              <a:rPr lang="en-US" dirty="0" smtClean="0">
                <a:solidFill>
                  <a:schemeClr val="bg1"/>
                </a:solidFill>
              </a:rPr>
              <a:t>l-value</a:t>
            </a:r>
            <a:r>
              <a:rPr lang="ru-RU" dirty="0" smtClean="0">
                <a:solidFill>
                  <a:schemeClr val="bg1"/>
                </a:solidFill>
              </a:rPr>
              <a:t> неполного типа приводят к не определенному поведению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Обычно ошибка компиляции и предупреждение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Операции </a:t>
            </a:r>
            <a:r>
              <a:rPr lang="ru-RU" dirty="0" smtClean="0">
                <a:solidFill>
                  <a:schemeClr val="bg1"/>
                </a:solidFill>
              </a:rPr>
              <a:t>над </a:t>
            </a:r>
            <a:r>
              <a:rPr lang="en-US" dirty="0" smtClean="0">
                <a:solidFill>
                  <a:schemeClr val="bg1"/>
                </a:solidFill>
              </a:rPr>
              <a:t>l-value</a:t>
            </a:r>
            <a:r>
              <a:rPr lang="ru-RU" dirty="0" smtClean="0">
                <a:solidFill>
                  <a:schemeClr val="bg1"/>
                </a:solidFill>
              </a:rPr>
              <a:t> полного типа, </a:t>
            </a:r>
            <a:r>
              <a:rPr lang="ru-RU" dirty="0">
                <a:solidFill>
                  <a:schemeClr val="bg1"/>
                </a:solidFill>
              </a:rPr>
              <a:t>не </a:t>
            </a:r>
            <a:r>
              <a:rPr lang="ru-RU" dirty="0" smtClean="0">
                <a:solidFill>
                  <a:schemeClr val="bg1"/>
                </a:solidFill>
              </a:rPr>
              <a:t>являющимся массивом,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неявно преобразуют </a:t>
            </a:r>
            <a:r>
              <a:rPr lang="en-US" dirty="0">
                <a:solidFill>
                  <a:schemeClr val="bg1"/>
                </a:solidFill>
              </a:rPr>
              <a:t>l-value </a:t>
            </a:r>
            <a:r>
              <a:rPr lang="ru-RU" dirty="0" smtClean="0">
                <a:solidFill>
                  <a:schemeClr val="bg1"/>
                </a:solidFill>
              </a:rPr>
              <a:t>в </a:t>
            </a:r>
            <a:r>
              <a:rPr lang="ru-RU" dirty="0">
                <a:solidFill>
                  <a:schemeClr val="bg1"/>
                </a:solidFill>
              </a:rPr>
              <a:t>обычное </a:t>
            </a:r>
            <a:r>
              <a:rPr lang="ru-RU" dirty="0" smtClean="0">
                <a:solidFill>
                  <a:schemeClr val="bg1"/>
                </a:solidFill>
              </a:rPr>
              <a:t>значение того же типа, кроме следующих операций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en-US" dirty="0" err="1">
                <a:solidFill>
                  <a:schemeClr val="bg1"/>
                </a:solidFill>
              </a:rPr>
              <a:t>sizeof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ru-RU" dirty="0" smtClean="0">
                <a:solidFill>
                  <a:schemeClr val="bg1"/>
                </a:solidFill>
              </a:rPr>
              <a:t>взятие адреса </a:t>
            </a:r>
            <a:r>
              <a:rPr lang="en-US" dirty="0" smtClean="0">
                <a:solidFill>
                  <a:schemeClr val="bg1"/>
                </a:solidFill>
              </a:rPr>
              <a:t>&amp;</a:t>
            </a:r>
            <a:r>
              <a:rPr lang="ru-RU" dirty="0">
                <a:solidFill>
                  <a:schemeClr val="bg1"/>
                </a:solidFill>
              </a:rPr>
              <a:t>, ++, --, </a:t>
            </a:r>
            <a:r>
              <a:rPr lang="ru-RU" dirty="0" smtClean="0">
                <a:solidFill>
                  <a:schemeClr val="bg1"/>
                </a:solidFill>
              </a:rPr>
              <a:t>доступ к полю структуры, присваивание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Неявные преобразования, связанные с массивами, см. на следующем слайде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1906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Преобразование </a:t>
            </a:r>
            <a:r>
              <a:rPr lang="en-US" dirty="0"/>
              <a:t>l-value </a:t>
            </a:r>
            <a:r>
              <a:rPr lang="ru-RU" dirty="0"/>
              <a:t>в обычное </a:t>
            </a:r>
            <a:r>
              <a:rPr lang="ru-RU" dirty="0" smtClean="0"/>
              <a:t>значение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L-value – </a:t>
            </a:r>
            <a:r>
              <a:rPr lang="ru-RU" dirty="0" smtClean="0"/>
              <a:t>это </a:t>
            </a:r>
            <a:r>
              <a:rPr lang="ru-RU" dirty="0" smtClean="0"/>
              <a:t>выражение, обозначающее </a:t>
            </a:r>
            <a:r>
              <a:rPr lang="ru-RU" dirty="0" smtClean="0"/>
              <a:t>значение в </a:t>
            </a:r>
            <a:r>
              <a:rPr lang="ru-RU" dirty="0" smtClean="0"/>
              <a:t>памяти</a:t>
            </a:r>
            <a:endParaRPr lang="en-US" dirty="0" smtClean="0"/>
          </a:p>
          <a:p>
            <a:pPr lvl="1"/>
            <a:r>
              <a:rPr lang="ru-RU" dirty="0" smtClean="0"/>
              <a:t>Имеет </a:t>
            </a:r>
            <a:r>
              <a:rPr lang="ru-RU" dirty="0"/>
              <a:t>полный тип или неполный тип, отличный от </a:t>
            </a:r>
            <a:r>
              <a:rPr lang="en-US" dirty="0" smtClean="0"/>
              <a:t>void</a:t>
            </a:r>
            <a:endParaRPr lang="en-US" dirty="0" smtClean="0"/>
          </a:p>
          <a:p>
            <a:endParaRPr lang="ru-RU" dirty="0" smtClean="0"/>
          </a:p>
          <a:p>
            <a:r>
              <a:rPr lang="ru-RU" dirty="0" smtClean="0">
                <a:solidFill>
                  <a:schemeClr val="bg1"/>
                </a:solidFill>
              </a:rPr>
              <a:t>Операции с </a:t>
            </a:r>
            <a:r>
              <a:rPr lang="en-US" dirty="0" smtClean="0">
                <a:solidFill>
                  <a:schemeClr val="bg1"/>
                </a:solidFill>
              </a:rPr>
              <a:t>l-value</a:t>
            </a:r>
            <a:r>
              <a:rPr lang="ru-RU" dirty="0" smtClean="0">
                <a:solidFill>
                  <a:schemeClr val="bg1"/>
                </a:solidFill>
              </a:rPr>
              <a:t> неполного типа приводят к не определенному поведению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Обычно ошибка компиляции и предупреждение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Операции </a:t>
            </a:r>
            <a:r>
              <a:rPr lang="ru-RU" dirty="0" smtClean="0">
                <a:solidFill>
                  <a:schemeClr val="bg1"/>
                </a:solidFill>
              </a:rPr>
              <a:t>над </a:t>
            </a:r>
            <a:r>
              <a:rPr lang="en-US" dirty="0" smtClean="0">
                <a:solidFill>
                  <a:schemeClr val="bg1"/>
                </a:solidFill>
              </a:rPr>
              <a:t>l-value</a:t>
            </a:r>
            <a:r>
              <a:rPr lang="ru-RU" dirty="0" smtClean="0">
                <a:solidFill>
                  <a:schemeClr val="bg1"/>
                </a:solidFill>
              </a:rPr>
              <a:t> полного типа, </a:t>
            </a:r>
            <a:r>
              <a:rPr lang="ru-RU" dirty="0">
                <a:solidFill>
                  <a:schemeClr val="bg1"/>
                </a:solidFill>
              </a:rPr>
              <a:t>не </a:t>
            </a:r>
            <a:r>
              <a:rPr lang="ru-RU" dirty="0" smtClean="0">
                <a:solidFill>
                  <a:schemeClr val="bg1"/>
                </a:solidFill>
              </a:rPr>
              <a:t>являющимся массивом,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неявно преобразуют </a:t>
            </a:r>
            <a:r>
              <a:rPr lang="en-US" dirty="0">
                <a:solidFill>
                  <a:schemeClr val="bg1"/>
                </a:solidFill>
              </a:rPr>
              <a:t>l-value </a:t>
            </a:r>
            <a:r>
              <a:rPr lang="ru-RU" dirty="0" smtClean="0">
                <a:solidFill>
                  <a:schemeClr val="bg1"/>
                </a:solidFill>
              </a:rPr>
              <a:t>в </a:t>
            </a:r>
            <a:r>
              <a:rPr lang="ru-RU" dirty="0">
                <a:solidFill>
                  <a:schemeClr val="bg1"/>
                </a:solidFill>
              </a:rPr>
              <a:t>обычное </a:t>
            </a:r>
            <a:r>
              <a:rPr lang="ru-RU" dirty="0" smtClean="0">
                <a:solidFill>
                  <a:schemeClr val="bg1"/>
                </a:solidFill>
              </a:rPr>
              <a:t>значение того же типа, кроме следующих операций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en-US" dirty="0" err="1">
                <a:solidFill>
                  <a:schemeClr val="bg1"/>
                </a:solidFill>
              </a:rPr>
              <a:t>sizeof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ru-RU" dirty="0" smtClean="0">
                <a:solidFill>
                  <a:schemeClr val="bg1"/>
                </a:solidFill>
              </a:rPr>
              <a:t>взятие адреса </a:t>
            </a:r>
            <a:r>
              <a:rPr lang="en-US" dirty="0" smtClean="0">
                <a:solidFill>
                  <a:schemeClr val="bg1"/>
                </a:solidFill>
              </a:rPr>
              <a:t>&amp;</a:t>
            </a:r>
            <a:r>
              <a:rPr lang="ru-RU" dirty="0">
                <a:solidFill>
                  <a:schemeClr val="bg1"/>
                </a:solidFill>
              </a:rPr>
              <a:t>, ++, --, </a:t>
            </a:r>
            <a:r>
              <a:rPr lang="ru-RU" dirty="0" smtClean="0">
                <a:solidFill>
                  <a:schemeClr val="bg1"/>
                </a:solidFill>
              </a:rPr>
              <a:t>доступ к полю структуры, присваивание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Неявные преобразования, связанные с массивами, см. на следующем слайде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5795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Прост</a:t>
            </a:r>
            <a:r>
              <a:rPr lang="ru-RU" dirty="0" smtClean="0"/>
              <a:t>ые сведения про преобразование типов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Неявное преобразование тип</a:t>
            </a:r>
            <a:r>
              <a:rPr lang="ru-RU" dirty="0"/>
              <a:t>а</a:t>
            </a:r>
            <a:r>
              <a:rPr lang="ru-RU" dirty="0" smtClean="0"/>
              <a:t> </a:t>
            </a:r>
          </a:p>
          <a:p>
            <a:pPr lvl="1"/>
            <a:r>
              <a:rPr lang="ru-RU" dirty="0" smtClean="0"/>
              <a:t>Автоматически выполняется над </a:t>
            </a:r>
            <a:r>
              <a:rPr lang="ru-RU" dirty="0" smtClean="0"/>
              <a:t>операндами многих операций</a:t>
            </a:r>
          </a:p>
          <a:p>
            <a:pPr lvl="2"/>
            <a:r>
              <a:rPr lang="ru-RU" dirty="0" smtClean="0"/>
              <a:t>Например, арифметических, сравнения, присваивания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Явное </a:t>
            </a:r>
            <a:r>
              <a:rPr lang="ru-RU" dirty="0"/>
              <a:t>преобразование </a:t>
            </a:r>
            <a:r>
              <a:rPr lang="ru-RU" dirty="0" smtClean="0"/>
              <a:t>типа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Операция </a:t>
            </a:r>
            <a:r>
              <a:rPr lang="en-US" dirty="0" smtClean="0">
                <a:solidFill>
                  <a:schemeClr val="bg1"/>
                </a:solidFill>
              </a:rPr>
              <a:t>(T) </a:t>
            </a:r>
            <a:r>
              <a:rPr lang="ru-RU" dirty="0" smtClean="0">
                <a:solidFill>
                  <a:schemeClr val="bg1"/>
                </a:solidFill>
              </a:rPr>
              <a:t>преобразует свой операнд к типу </a:t>
            </a:r>
            <a:r>
              <a:rPr lang="en-US" dirty="0" smtClean="0">
                <a:solidFill>
                  <a:schemeClr val="bg1"/>
                </a:solidFill>
              </a:rPr>
              <a:t>T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Если типы </a:t>
            </a:r>
            <a:r>
              <a:rPr lang="en-US" dirty="0" smtClean="0">
                <a:solidFill>
                  <a:schemeClr val="bg1"/>
                </a:solidFill>
              </a:rPr>
              <a:t>T1 </a:t>
            </a:r>
            <a:r>
              <a:rPr lang="ru-RU" dirty="0" smtClean="0">
                <a:solidFill>
                  <a:schemeClr val="bg1"/>
                </a:solidFill>
              </a:rPr>
              <a:t>и </a:t>
            </a:r>
            <a:r>
              <a:rPr lang="en-US" dirty="0" smtClean="0">
                <a:solidFill>
                  <a:schemeClr val="bg1"/>
                </a:solidFill>
              </a:rPr>
              <a:t>T2 </a:t>
            </a:r>
            <a:r>
              <a:rPr lang="ru-RU" dirty="0" smtClean="0">
                <a:solidFill>
                  <a:schemeClr val="bg1"/>
                </a:solidFill>
              </a:rPr>
              <a:t>совместимы (хранятся в памяти одинаковым способом), то п</a:t>
            </a:r>
            <a:r>
              <a:rPr lang="ru-RU" dirty="0" smtClean="0">
                <a:solidFill>
                  <a:schemeClr val="bg1"/>
                </a:solidFill>
              </a:rPr>
              <a:t>реобразование </a:t>
            </a:r>
            <a:r>
              <a:rPr lang="en-US" dirty="0" smtClean="0">
                <a:solidFill>
                  <a:schemeClr val="bg1"/>
                </a:solidFill>
              </a:rPr>
              <a:t>T1 &lt;-&gt; T2 </a:t>
            </a:r>
            <a:r>
              <a:rPr lang="ru-RU" dirty="0" smtClean="0">
                <a:solidFill>
                  <a:schemeClr val="bg1"/>
                </a:solidFill>
              </a:rPr>
              <a:t>сохраняет </a:t>
            </a:r>
            <a:r>
              <a:rPr lang="ru-RU" dirty="0" smtClean="0">
                <a:solidFill>
                  <a:schemeClr val="bg1"/>
                </a:solidFill>
              </a:rPr>
              <a:t>значение и представление значения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734390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Преобразование </a:t>
            </a:r>
            <a:r>
              <a:rPr lang="en-US" dirty="0"/>
              <a:t>l-value </a:t>
            </a:r>
            <a:r>
              <a:rPr lang="ru-RU" dirty="0"/>
              <a:t>в обычное </a:t>
            </a:r>
            <a:r>
              <a:rPr lang="ru-RU" dirty="0" smtClean="0"/>
              <a:t>значение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L-value – </a:t>
            </a:r>
            <a:r>
              <a:rPr lang="ru-RU" dirty="0" smtClean="0"/>
              <a:t>это </a:t>
            </a:r>
            <a:r>
              <a:rPr lang="ru-RU" dirty="0" smtClean="0"/>
              <a:t>выражение, обозначающее </a:t>
            </a:r>
            <a:r>
              <a:rPr lang="ru-RU" dirty="0" smtClean="0"/>
              <a:t>значение в </a:t>
            </a:r>
            <a:r>
              <a:rPr lang="ru-RU" dirty="0" smtClean="0"/>
              <a:t>памяти</a:t>
            </a:r>
            <a:endParaRPr lang="en-US" dirty="0" smtClean="0"/>
          </a:p>
          <a:p>
            <a:pPr lvl="1"/>
            <a:r>
              <a:rPr lang="ru-RU" dirty="0" smtClean="0"/>
              <a:t>Имеет </a:t>
            </a:r>
            <a:r>
              <a:rPr lang="ru-RU" dirty="0"/>
              <a:t>полный тип или неполный тип, отличный от </a:t>
            </a:r>
            <a:r>
              <a:rPr lang="en-US" dirty="0" smtClean="0"/>
              <a:t>void</a:t>
            </a:r>
            <a:endParaRPr lang="en-US" dirty="0" smtClean="0"/>
          </a:p>
          <a:p>
            <a:endParaRPr lang="ru-RU" dirty="0" smtClean="0"/>
          </a:p>
          <a:p>
            <a:r>
              <a:rPr lang="ru-RU" dirty="0" smtClean="0"/>
              <a:t>Операции с </a:t>
            </a:r>
            <a:r>
              <a:rPr lang="en-US" dirty="0" smtClean="0"/>
              <a:t>l-value</a:t>
            </a:r>
            <a:r>
              <a:rPr lang="ru-RU" dirty="0" smtClean="0"/>
              <a:t> неполного типа приводят к не определенному поведению</a:t>
            </a:r>
          </a:p>
          <a:p>
            <a:pPr lvl="1"/>
            <a:r>
              <a:rPr lang="ru-RU" dirty="0" smtClean="0"/>
              <a:t>Обычно ошибка компиляции и предупреждение</a:t>
            </a:r>
          </a:p>
          <a:p>
            <a:endParaRPr lang="ru-RU" dirty="0" smtClean="0"/>
          </a:p>
          <a:p>
            <a:r>
              <a:rPr lang="ru-RU" dirty="0">
                <a:solidFill>
                  <a:schemeClr val="bg1"/>
                </a:solidFill>
              </a:rPr>
              <a:t>Операции </a:t>
            </a:r>
            <a:r>
              <a:rPr lang="ru-RU" dirty="0" smtClean="0">
                <a:solidFill>
                  <a:schemeClr val="bg1"/>
                </a:solidFill>
              </a:rPr>
              <a:t>над </a:t>
            </a:r>
            <a:r>
              <a:rPr lang="en-US" dirty="0" smtClean="0">
                <a:solidFill>
                  <a:schemeClr val="bg1"/>
                </a:solidFill>
              </a:rPr>
              <a:t>l-value</a:t>
            </a:r>
            <a:r>
              <a:rPr lang="ru-RU" dirty="0" smtClean="0">
                <a:solidFill>
                  <a:schemeClr val="bg1"/>
                </a:solidFill>
              </a:rPr>
              <a:t> полного типа, </a:t>
            </a:r>
            <a:r>
              <a:rPr lang="ru-RU" dirty="0">
                <a:solidFill>
                  <a:schemeClr val="bg1"/>
                </a:solidFill>
              </a:rPr>
              <a:t>не </a:t>
            </a:r>
            <a:r>
              <a:rPr lang="ru-RU" dirty="0" smtClean="0">
                <a:solidFill>
                  <a:schemeClr val="bg1"/>
                </a:solidFill>
              </a:rPr>
              <a:t>являющимся массивом,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неявно преобразуют </a:t>
            </a:r>
            <a:r>
              <a:rPr lang="en-US" dirty="0">
                <a:solidFill>
                  <a:schemeClr val="bg1"/>
                </a:solidFill>
              </a:rPr>
              <a:t>l-value </a:t>
            </a:r>
            <a:r>
              <a:rPr lang="ru-RU" dirty="0" smtClean="0">
                <a:solidFill>
                  <a:schemeClr val="bg1"/>
                </a:solidFill>
              </a:rPr>
              <a:t>в </a:t>
            </a:r>
            <a:r>
              <a:rPr lang="ru-RU" dirty="0">
                <a:solidFill>
                  <a:schemeClr val="bg1"/>
                </a:solidFill>
              </a:rPr>
              <a:t>обычное </a:t>
            </a:r>
            <a:r>
              <a:rPr lang="ru-RU" dirty="0" smtClean="0">
                <a:solidFill>
                  <a:schemeClr val="bg1"/>
                </a:solidFill>
              </a:rPr>
              <a:t>значение того же типа, кроме следующих операций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en-US" dirty="0" err="1">
                <a:solidFill>
                  <a:schemeClr val="bg1"/>
                </a:solidFill>
              </a:rPr>
              <a:t>sizeof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ru-RU" dirty="0" smtClean="0">
                <a:solidFill>
                  <a:schemeClr val="bg1"/>
                </a:solidFill>
              </a:rPr>
              <a:t>взятие адреса </a:t>
            </a:r>
            <a:r>
              <a:rPr lang="en-US" dirty="0" smtClean="0">
                <a:solidFill>
                  <a:schemeClr val="bg1"/>
                </a:solidFill>
              </a:rPr>
              <a:t>&amp;</a:t>
            </a:r>
            <a:r>
              <a:rPr lang="ru-RU" dirty="0">
                <a:solidFill>
                  <a:schemeClr val="bg1"/>
                </a:solidFill>
              </a:rPr>
              <a:t>, ++, --, </a:t>
            </a:r>
            <a:r>
              <a:rPr lang="ru-RU" dirty="0" smtClean="0">
                <a:solidFill>
                  <a:schemeClr val="bg1"/>
                </a:solidFill>
              </a:rPr>
              <a:t>доступ к полю структуры, присваивание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Неявные преобразования, связанные с массивами, см. на следующем слайде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2412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Преобразование </a:t>
            </a:r>
            <a:r>
              <a:rPr lang="en-US" dirty="0"/>
              <a:t>l-value </a:t>
            </a:r>
            <a:r>
              <a:rPr lang="ru-RU" dirty="0"/>
              <a:t>в обычное </a:t>
            </a:r>
            <a:r>
              <a:rPr lang="ru-RU" dirty="0" smtClean="0"/>
              <a:t>значение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L-value – </a:t>
            </a:r>
            <a:r>
              <a:rPr lang="ru-RU" dirty="0" smtClean="0"/>
              <a:t>это </a:t>
            </a:r>
            <a:r>
              <a:rPr lang="ru-RU" dirty="0" smtClean="0"/>
              <a:t>выражение, обозначающее </a:t>
            </a:r>
            <a:r>
              <a:rPr lang="ru-RU" dirty="0" smtClean="0"/>
              <a:t>значение в </a:t>
            </a:r>
            <a:r>
              <a:rPr lang="ru-RU" dirty="0" smtClean="0"/>
              <a:t>памяти</a:t>
            </a:r>
            <a:endParaRPr lang="en-US" dirty="0" smtClean="0"/>
          </a:p>
          <a:p>
            <a:pPr lvl="1"/>
            <a:r>
              <a:rPr lang="ru-RU" dirty="0" smtClean="0"/>
              <a:t>Имеет </a:t>
            </a:r>
            <a:r>
              <a:rPr lang="ru-RU" dirty="0"/>
              <a:t>полный тип или неполный тип, отличный от </a:t>
            </a:r>
            <a:r>
              <a:rPr lang="en-US" dirty="0" smtClean="0"/>
              <a:t>void</a:t>
            </a:r>
            <a:endParaRPr lang="en-US" dirty="0" smtClean="0"/>
          </a:p>
          <a:p>
            <a:endParaRPr lang="ru-RU" dirty="0" smtClean="0"/>
          </a:p>
          <a:p>
            <a:r>
              <a:rPr lang="ru-RU" dirty="0" smtClean="0"/>
              <a:t>Операции с </a:t>
            </a:r>
            <a:r>
              <a:rPr lang="en-US" dirty="0" smtClean="0"/>
              <a:t>l-value</a:t>
            </a:r>
            <a:r>
              <a:rPr lang="ru-RU" dirty="0" smtClean="0"/>
              <a:t> неполного типа приводят к не определенному поведению</a:t>
            </a:r>
          </a:p>
          <a:p>
            <a:pPr lvl="1"/>
            <a:r>
              <a:rPr lang="ru-RU" dirty="0" smtClean="0"/>
              <a:t>Обычно ошибка компиляции и предупреждение</a:t>
            </a:r>
          </a:p>
          <a:p>
            <a:endParaRPr lang="ru-RU" dirty="0" smtClean="0"/>
          </a:p>
          <a:p>
            <a:r>
              <a:rPr lang="ru-RU" dirty="0"/>
              <a:t>Операции </a:t>
            </a:r>
            <a:r>
              <a:rPr lang="ru-RU" dirty="0" smtClean="0"/>
              <a:t>над </a:t>
            </a:r>
            <a:r>
              <a:rPr lang="en-US" dirty="0" smtClean="0"/>
              <a:t>l-value</a:t>
            </a:r>
            <a:r>
              <a:rPr lang="ru-RU" dirty="0" smtClean="0"/>
              <a:t> полного типа, </a:t>
            </a:r>
            <a:r>
              <a:rPr lang="ru-RU" dirty="0"/>
              <a:t>не </a:t>
            </a:r>
            <a:r>
              <a:rPr lang="ru-RU" dirty="0" smtClean="0"/>
              <a:t>являющимся массивом,</a:t>
            </a:r>
            <a:r>
              <a:rPr lang="en-US" dirty="0" smtClean="0"/>
              <a:t> </a:t>
            </a:r>
            <a:r>
              <a:rPr lang="ru-RU" dirty="0" smtClean="0"/>
              <a:t>неявно преобразуют </a:t>
            </a:r>
            <a:r>
              <a:rPr lang="en-US" dirty="0"/>
              <a:t>l-value </a:t>
            </a:r>
            <a:r>
              <a:rPr lang="ru-RU" dirty="0" smtClean="0"/>
              <a:t>в </a:t>
            </a:r>
            <a:r>
              <a:rPr lang="ru-RU" dirty="0"/>
              <a:t>обычное </a:t>
            </a:r>
            <a:r>
              <a:rPr lang="ru-RU" dirty="0" smtClean="0"/>
              <a:t>значение того же типа, кроме следующих операций</a:t>
            </a:r>
            <a:endParaRPr lang="ru-RU" dirty="0"/>
          </a:p>
          <a:p>
            <a:pPr lvl="1"/>
            <a:r>
              <a:rPr lang="en-US" dirty="0" err="1"/>
              <a:t>sizeof</a:t>
            </a:r>
            <a:r>
              <a:rPr lang="en-US" dirty="0"/>
              <a:t>, </a:t>
            </a:r>
            <a:r>
              <a:rPr lang="ru-RU" dirty="0" smtClean="0"/>
              <a:t>взятие адреса </a:t>
            </a:r>
            <a:r>
              <a:rPr lang="en-US" dirty="0" smtClean="0"/>
              <a:t>&amp;</a:t>
            </a:r>
            <a:r>
              <a:rPr lang="ru-RU" dirty="0"/>
              <a:t>, ++, --, </a:t>
            </a:r>
            <a:r>
              <a:rPr lang="ru-RU" dirty="0" smtClean="0"/>
              <a:t>доступ к полю структуры, присваивание</a:t>
            </a:r>
          </a:p>
          <a:p>
            <a:endParaRPr lang="ru-RU" dirty="0"/>
          </a:p>
          <a:p>
            <a:r>
              <a:rPr lang="ru-RU" dirty="0" smtClean="0">
                <a:solidFill>
                  <a:schemeClr val="bg1"/>
                </a:solidFill>
              </a:rPr>
              <a:t>Неявные преобразования, связанные с массивами, см. на следующем слайде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6747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Преобразование </a:t>
            </a:r>
            <a:r>
              <a:rPr lang="en-US" dirty="0"/>
              <a:t>l-value </a:t>
            </a:r>
            <a:r>
              <a:rPr lang="ru-RU" dirty="0"/>
              <a:t>в обычное </a:t>
            </a:r>
            <a:r>
              <a:rPr lang="ru-RU" dirty="0" smtClean="0"/>
              <a:t>значение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L-value – </a:t>
            </a:r>
            <a:r>
              <a:rPr lang="ru-RU" dirty="0" smtClean="0"/>
              <a:t>это </a:t>
            </a:r>
            <a:r>
              <a:rPr lang="ru-RU" dirty="0" smtClean="0"/>
              <a:t>выражение, обозначающее </a:t>
            </a:r>
            <a:r>
              <a:rPr lang="ru-RU" dirty="0" smtClean="0"/>
              <a:t>значение в </a:t>
            </a:r>
            <a:r>
              <a:rPr lang="ru-RU" dirty="0" smtClean="0"/>
              <a:t>памяти</a:t>
            </a:r>
            <a:endParaRPr lang="en-US" dirty="0" smtClean="0"/>
          </a:p>
          <a:p>
            <a:pPr lvl="1"/>
            <a:r>
              <a:rPr lang="ru-RU" dirty="0" smtClean="0"/>
              <a:t>Имеет </a:t>
            </a:r>
            <a:r>
              <a:rPr lang="ru-RU" dirty="0"/>
              <a:t>полный тип или неполный тип, отличный от </a:t>
            </a:r>
            <a:r>
              <a:rPr lang="en-US" dirty="0" smtClean="0"/>
              <a:t>void</a:t>
            </a:r>
            <a:endParaRPr lang="en-US" dirty="0" smtClean="0"/>
          </a:p>
          <a:p>
            <a:endParaRPr lang="ru-RU" dirty="0" smtClean="0"/>
          </a:p>
          <a:p>
            <a:r>
              <a:rPr lang="ru-RU" dirty="0" smtClean="0"/>
              <a:t>Операции с </a:t>
            </a:r>
            <a:r>
              <a:rPr lang="en-US" dirty="0" smtClean="0"/>
              <a:t>l-value</a:t>
            </a:r>
            <a:r>
              <a:rPr lang="ru-RU" dirty="0" smtClean="0"/>
              <a:t> неполного типа приводят к не определенному поведению</a:t>
            </a:r>
          </a:p>
          <a:p>
            <a:pPr lvl="1"/>
            <a:r>
              <a:rPr lang="ru-RU" dirty="0" smtClean="0"/>
              <a:t>Обычно ошибка компиляции и предупреждение</a:t>
            </a:r>
          </a:p>
          <a:p>
            <a:endParaRPr lang="ru-RU" dirty="0" smtClean="0"/>
          </a:p>
          <a:p>
            <a:r>
              <a:rPr lang="ru-RU" dirty="0"/>
              <a:t>Операции </a:t>
            </a:r>
            <a:r>
              <a:rPr lang="ru-RU" dirty="0" smtClean="0"/>
              <a:t>над </a:t>
            </a:r>
            <a:r>
              <a:rPr lang="en-US" dirty="0" smtClean="0"/>
              <a:t>l-value</a:t>
            </a:r>
            <a:r>
              <a:rPr lang="ru-RU" dirty="0" smtClean="0"/>
              <a:t> полного типа, </a:t>
            </a:r>
            <a:r>
              <a:rPr lang="ru-RU" dirty="0"/>
              <a:t>не </a:t>
            </a:r>
            <a:r>
              <a:rPr lang="ru-RU" dirty="0" smtClean="0"/>
              <a:t>являющимся массивом,</a:t>
            </a:r>
            <a:r>
              <a:rPr lang="en-US" dirty="0" smtClean="0"/>
              <a:t> </a:t>
            </a:r>
            <a:r>
              <a:rPr lang="ru-RU" dirty="0" smtClean="0"/>
              <a:t>неявно преобразуют </a:t>
            </a:r>
            <a:r>
              <a:rPr lang="en-US" dirty="0"/>
              <a:t>l-value </a:t>
            </a:r>
            <a:r>
              <a:rPr lang="ru-RU" dirty="0" smtClean="0"/>
              <a:t>в </a:t>
            </a:r>
            <a:r>
              <a:rPr lang="ru-RU" dirty="0"/>
              <a:t>обычное </a:t>
            </a:r>
            <a:r>
              <a:rPr lang="ru-RU" dirty="0" smtClean="0"/>
              <a:t>значение того же типа, кроме следующих операций</a:t>
            </a:r>
            <a:endParaRPr lang="ru-RU" dirty="0"/>
          </a:p>
          <a:p>
            <a:pPr lvl="1"/>
            <a:r>
              <a:rPr lang="en-US" dirty="0" err="1"/>
              <a:t>sizeof</a:t>
            </a:r>
            <a:r>
              <a:rPr lang="en-US" dirty="0"/>
              <a:t>, </a:t>
            </a:r>
            <a:r>
              <a:rPr lang="ru-RU" dirty="0" smtClean="0"/>
              <a:t>взятие адреса </a:t>
            </a:r>
            <a:r>
              <a:rPr lang="en-US" dirty="0" smtClean="0"/>
              <a:t>&amp;</a:t>
            </a:r>
            <a:r>
              <a:rPr lang="ru-RU" dirty="0"/>
              <a:t>, ++, --, </a:t>
            </a:r>
            <a:r>
              <a:rPr lang="ru-RU" dirty="0" smtClean="0"/>
              <a:t>доступ к полю структуры, присваивание</a:t>
            </a:r>
          </a:p>
          <a:p>
            <a:endParaRPr lang="ru-RU" dirty="0"/>
          </a:p>
          <a:p>
            <a:r>
              <a:rPr lang="ru-RU" dirty="0" smtClean="0"/>
              <a:t>Неявные преобразования, связанные с массивами, см. на следующем слайде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86821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Неявное преобразование массива в указатель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Кроме случаев, перечисленных ниже, массив </a:t>
            </a:r>
            <a:r>
              <a:rPr lang="ru-RU" dirty="0" smtClean="0">
                <a:solidFill>
                  <a:schemeClr val="bg1"/>
                </a:solidFill>
              </a:rPr>
              <a:t>типа Т </a:t>
            </a:r>
            <a:r>
              <a:rPr lang="ru-RU" dirty="0" smtClean="0">
                <a:solidFill>
                  <a:schemeClr val="bg1"/>
                </a:solidFill>
              </a:rPr>
              <a:t>неявно преобразуется </a:t>
            </a:r>
            <a:r>
              <a:rPr lang="ru-RU" dirty="0" smtClean="0">
                <a:solidFill>
                  <a:schemeClr val="bg1"/>
                </a:solidFill>
              </a:rPr>
              <a:t>в указатель </a:t>
            </a:r>
            <a:r>
              <a:rPr lang="ru-RU" dirty="0" smtClean="0">
                <a:solidFill>
                  <a:schemeClr val="bg1"/>
                </a:solidFill>
              </a:rPr>
              <a:t>типа </a:t>
            </a:r>
            <a:r>
              <a:rPr lang="en-US" dirty="0" smtClean="0">
                <a:solidFill>
                  <a:schemeClr val="bg1"/>
                </a:solidFill>
              </a:rPr>
              <a:t>T* </a:t>
            </a:r>
            <a:r>
              <a:rPr lang="ru-RU" dirty="0" smtClean="0">
                <a:solidFill>
                  <a:schemeClr val="bg1"/>
                </a:solidFill>
              </a:rPr>
              <a:t>на свой нулевой элемент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Этот указатель не является </a:t>
            </a:r>
            <a:r>
              <a:rPr lang="en-US" dirty="0" smtClean="0">
                <a:solidFill>
                  <a:schemeClr val="bg1"/>
                </a:solidFill>
              </a:rPr>
              <a:t>l-value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Это преобразование называется генерация указателя (</a:t>
            </a:r>
            <a:r>
              <a:rPr lang="en-US" dirty="0" smtClean="0">
                <a:solidFill>
                  <a:schemeClr val="bg1"/>
                </a:solidFill>
              </a:rPr>
              <a:t>pointer generation</a:t>
            </a:r>
            <a:r>
              <a:rPr lang="ru-RU" dirty="0" smtClean="0">
                <a:solidFill>
                  <a:schemeClr val="bg1"/>
                </a:solidFill>
              </a:rPr>
              <a:t>)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Генерация указателя не выполняется, если массив является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Операндом </a:t>
            </a:r>
            <a:r>
              <a:rPr lang="en-US" dirty="0" err="1" smtClean="0">
                <a:solidFill>
                  <a:schemeClr val="bg1"/>
                </a:solidFill>
              </a:rPr>
              <a:t>sizeof</a:t>
            </a:r>
            <a:r>
              <a:rPr lang="ru-RU" dirty="0" smtClean="0">
                <a:solidFill>
                  <a:schemeClr val="bg1"/>
                </a:solidFill>
              </a:rPr>
              <a:t> или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Операндом унарного </a:t>
            </a:r>
            <a:r>
              <a:rPr lang="en-US" dirty="0" smtClean="0">
                <a:solidFill>
                  <a:schemeClr val="bg1"/>
                </a:solidFill>
              </a:rPr>
              <a:t>&amp;</a:t>
            </a:r>
            <a:r>
              <a:rPr lang="ru-RU" dirty="0" smtClean="0">
                <a:solidFill>
                  <a:schemeClr val="bg1"/>
                </a:solidFill>
              </a:rPr>
              <a:t> или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Строковым литералом, инициализирующим массив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0211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Неявное преобразование массива в указатель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Кроме случаев, перечисленных ниже, массив </a:t>
            </a:r>
            <a:r>
              <a:rPr lang="ru-RU" dirty="0" smtClean="0"/>
              <a:t>типа Т </a:t>
            </a:r>
            <a:r>
              <a:rPr lang="ru-RU" dirty="0" smtClean="0"/>
              <a:t>неявно преобразуется </a:t>
            </a:r>
            <a:r>
              <a:rPr lang="ru-RU" dirty="0" smtClean="0"/>
              <a:t>в указатель </a:t>
            </a:r>
            <a:r>
              <a:rPr lang="ru-RU" dirty="0" smtClean="0"/>
              <a:t>типа </a:t>
            </a:r>
            <a:r>
              <a:rPr lang="en-US" dirty="0" smtClean="0"/>
              <a:t>T* </a:t>
            </a:r>
            <a:r>
              <a:rPr lang="ru-RU" dirty="0" smtClean="0"/>
              <a:t>на свой нулевой элемент</a:t>
            </a:r>
            <a:endParaRPr lang="ru-RU" dirty="0" smtClean="0"/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Этот указатель не является </a:t>
            </a:r>
            <a:r>
              <a:rPr lang="en-US" dirty="0" smtClean="0">
                <a:solidFill>
                  <a:schemeClr val="bg1"/>
                </a:solidFill>
              </a:rPr>
              <a:t>l-value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Это преобразование называется генерация указателя (</a:t>
            </a:r>
            <a:r>
              <a:rPr lang="en-US" dirty="0" smtClean="0">
                <a:solidFill>
                  <a:schemeClr val="bg1"/>
                </a:solidFill>
              </a:rPr>
              <a:t>pointer generation</a:t>
            </a:r>
            <a:r>
              <a:rPr lang="ru-RU" dirty="0" smtClean="0">
                <a:solidFill>
                  <a:schemeClr val="bg1"/>
                </a:solidFill>
              </a:rPr>
              <a:t>)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Генерация указателя не выполняется, если массив является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Операндом </a:t>
            </a:r>
            <a:r>
              <a:rPr lang="en-US" dirty="0" err="1" smtClean="0">
                <a:solidFill>
                  <a:schemeClr val="bg1"/>
                </a:solidFill>
              </a:rPr>
              <a:t>sizeof</a:t>
            </a:r>
            <a:r>
              <a:rPr lang="ru-RU" dirty="0" smtClean="0">
                <a:solidFill>
                  <a:schemeClr val="bg1"/>
                </a:solidFill>
              </a:rPr>
              <a:t> или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Операндом унарного </a:t>
            </a:r>
            <a:r>
              <a:rPr lang="en-US" dirty="0" smtClean="0">
                <a:solidFill>
                  <a:schemeClr val="bg1"/>
                </a:solidFill>
              </a:rPr>
              <a:t>&amp;</a:t>
            </a:r>
            <a:r>
              <a:rPr lang="ru-RU" dirty="0" smtClean="0">
                <a:solidFill>
                  <a:schemeClr val="bg1"/>
                </a:solidFill>
              </a:rPr>
              <a:t> или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Строковым литералом, инициализирующим массив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855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Неявное преобразование массива в указатель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Кроме случаев, перечисленных ниже, массив </a:t>
            </a:r>
            <a:r>
              <a:rPr lang="ru-RU" dirty="0" smtClean="0"/>
              <a:t>типа Т </a:t>
            </a:r>
            <a:r>
              <a:rPr lang="ru-RU" dirty="0" smtClean="0"/>
              <a:t>неявно преобразуется </a:t>
            </a:r>
            <a:r>
              <a:rPr lang="ru-RU" dirty="0" smtClean="0"/>
              <a:t>в указатель </a:t>
            </a:r>
            <a:r>
              <a:rPr lang="ru-RU" dirty="0" smtClean="0"/>
              <a:t>типа </a:t>
            </a:r>
            <a:r>
              <a:rPr lang="en-US" dirty="0" smtClean="0"/>
              <a:t>T* </a:t>
            </a:r>
            <a:r>
              <a:rPr lang="ru-RU" dirty="0" smtClean="0"/>
              <a:t>на свой нулевой элемент</a:t>
            </a:r>
            <a:endParaRPr lang="ru-RU" dirty="0" smtClean="0"/>
          </a:p>
          <a:p>
            <a:pPr lvl="1"/>
            <a:r>
              <a:rPr lang="ru-RU" dirty="0" smtClean="0"/>
              <a:t>Этот указатель не является </a:t>
            </a:r>
            <a:r>
              <a:rPr lang="en-US" dirty="0" smtClean="0"/>
              <a:t>l-value</a:t>
            </a:r>
            <a:endParaRPr lang="ru-RU" dirty="0" smtClean="0"/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Это преобразование называется генерация указателя (</a:t>
            </a:r>
            <a:r>
              <a:rPr lang="en-US" dirty="0" smtClean="0">
                <a:solidFill>
                  <a:schemeClr val="bg1"/>
                </a:solidFill>
              </a:rPr>
              <a:t>pointer generation</a:t>
            </a:r>
            <a:r>
              <a:rPr lang="ru-RU" dirty="0" smtClean="0">
                <a:solidFill>
                  <a:schemeClr val="bg1"/>
                </a:solidFill>
              </a:rPr>
              <a:t>)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Генерация указателя не выполняется, если массив является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Операндом </a:t>
            </a:r>
            <a:r>
              <a:rPr lang="en-US" dirty="0" err="1" smtClean="0">
                <a:solidFill>
                  <a:schemeClr val="bg1"/>
                </a:solidFill>
              </a:rPr>
              <a:t>sizeof</a:t>
            </a:r>
            <a:r>
              <a:rPr lang="ru-RU" dirty="0" smtClean="0">
                <a:solidFill>
                  <a:schemeClr val="bg1"/>
                </a:solidFill>
              </a:rPr>
              <a:t> или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Операндом унарного </a:t>
            </a:r>
            <a:r>
              <a:rPr lang="en-US" dirty="0" smtClean="0">
                <a:solidFill>
                  <a:schemeClr val="bg1"/>
                </a:solidFill>
              </a:rPr>
              <a:t>&amp;</a:t>
            </a:r>
            <a:r>
              <a:rPr lang="ru-RU" dirty="0" smtClean="0">
                <a:solidFill>
                  <a:schemeClr val="bg1"/>
                </a:solidFill>
              </a:rPr>
              <a:t> или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Строковым литералом, инициализирующим массив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8968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Неявное преобразование массива в указатель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Кроме случаев, перечисленных ниже, массив </a:t>
            </a:r>
            <a:r>
              <a:rPr lang="ru-RU" dirty="0" smtClean="0"/>
              <a:t>типа Т </a:t>
            </a:r>
            <a:r>
              <a:rPr lang="ru-RU" dirty="0" smtClean="0"/>
              <a:t>неявно преобразуется </a:t>
            </a:r>
            <a:r>
              <a:rPr lang="ru-RU" dirty="0" smtClean="0"/>
              <a:t>в указатель </a:t>
            </a:r>
            <a:r>
              <a:rPr lang="ru-RU" dirty="0" smtClean="0"/>
              <a:t>типа </a:t>
            </a:r>
            <a:r>
              <a:rPr lang="en-US" dirty="0" smtClean="0"/>
              <a:t>T* </a:t>
            </a:r>
            <a:r>
              <a:rPr lang="ru-RU" dirty="0" smtClean="0"/>
              <a:t>на свой нулевой элемент</a:t>
            </a:r>
            <a:endParaRPr lang="ru-RU" dirty="0" smtClean="0"/>
          </a:p>
          <a:p>
            <a:pPr lvl="1"/>
            <a:r>
              <a:rPr lang="ru-RU" dirty="0" smtClean="0"/>
              <a:t>Этот указатель не является </a:t>
            </a:r>
            <a:r>
              <a:rPr lang="en-US" dirty="0" smtClean="0"/>
              <a:t>l-value</a:t>
            </a:r>
            <a:endParaRPr lang="ru-RU" dirty="0" smtClean="0"/>
          </a:p>
          <a:p>
            <a:pPr lvl="1"/>
            <a:r>
              <a:rPr lang="ru-RU" dirty="0" smtClean="0"/>
              <a:t>Это преобразование называется генерация указателя (</a:t>
            </a:r>
            <a:r>
              <a:rPr lang="en-US" dirty="0" smtClean="0"/>
              <a:t>pointer generation</a:t>
            </a:r>
            <a:r>
              <a:rPr lang="ru-RU" dirty="0" smtClean="0"/>
              <a:t>)</a:t>
            </a:r>
            <a:endParaRPr lang="en-US" dirty="0" smtClean="0"/>
          </a:p>
          <a:p>
            <a:endParaRPr lang="ru-RU" dirty="0" smtClean="0"/>
          </a:p>
          <a:p>
            <a:r>
              <a:rPr lang="ru-RU" dirty="0" smtClean="0">
                <a:solidFill>
                  <a:schemeClr val="bg1"/>
                </a:solidFill>
              </a:rPr>
              <a:t>Генерация указателя не выполняется, если массив является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Операндом </a:t>
            </a:r>
            <a:r>
              <a:rPr lang="en-US" dirty="0" err="1" smtClean="0">
                <a:solidFill>
                  <a:schemeClr val="bg1"/>
                </a:solidFill>
              </a:rPr>
              <a:t>sizeof</a:t>
            </a:r>
            <a:r>
              <a:rPr lang="ru-RU" dirty="0" smtClean="0">
                <a:solidFill>
                  <a:schemeClr val="bg1"/>
                </a:solidFill>
              </a:rPr>
              <a:t> или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Операндом унарного </a:t>
            </a:r>
            <a:r>
              <a:rPr lang="en-US" dirty="0" smtClean="0">
                <a:solidFill>
                  <a:schemeClr val="bg1"/>
                </a:solidFill>
              </a:rPr>
              <a:t>&amp;</a:t>
            </a:r>
            <a:r>
              <a:rPr lang="ru-RU" dirty="0" smtClean="0">
                <a:solidFill>
                  <a:schemeClr val="bg1"/>
                </a:solidFill>
              </a:rPr>
              <a:t> или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Строковым литералом, инициализирующим массив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96322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Неявное преобразование массива в указатель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Кроме случаев, перечисленных ниже, массив </a:t>
            </a:r>
            <a:r>
              <a:rPr lang="ru-RU" dirty="0" smtClean="0"/>
              <a:t>типа Т </a:t>
            </a:r>
            <a:r>
              <a:rPr lang="ru-RU" dirty="0" smtClean="0"/>
              <a:t>неявно преобразуется </a:t>
            </a:r>
            <a:r>
              <a:rPr lang="ru-RU" dirty="0" smtClean="0"/>
              <a:t>в указатель </a:t>
            </a:r>
            <a:r>
              <a:rPr lang="ru-RU" dirty="0" smtClean="0"/>
              <a:t>типа </a:t>
            </a:r>
            <a:r>
              <a:rPr lang="en-US" dirty="0" smtClean="0"/>
              <a:t>T* </a:t>
            </a:r>
            <a:r>
              <a:rPr lang="ru-RU" dirty="0" smtClean="0"/>
              <a:t>на свой нулевой элемент</a:t>
            </a:r>
            <a:endParaRPr lang="ru-RU" dirty="0" smtClean="0"/>
          </a:p>
          <a:p>
            <a:pPr lvl="1"/>
            <a:r>
              <a:rPr lang="ru-RU" dirty="0" smtClean="0"/>
              <a:t>Этот указатель не является </a:t>
            </a:r>
            <a:r>
              <a:rPr lang="en-US" dirty="0" smtClean="0"/>
              <a:t>l-value</a:t>
            </a:r>
            <a:endParaRPr lang="ru-RU" dirty="0" smtClean="0"/>
          </a:p>
          <a:p>
            <a:pPr lvl="1"/>
            <a:r>
              <a:rPr lang="ru-RU" dirty="0" smtClean="0"/>
              <a:t>Это преобразование называется генерация указателя (</a:t>
            </a:r>
            <a:r>
              <a:rPr lang="en-US" dirty="0" smtClean="0"/>
              <a:t>pointer generation</a:t>
            </a:r>
            <a:r>
              <a:rPr lang="ru-RU" dirty="0" smtClean="0"/>
              <a:t>)</a:t>
            </a:r>
            <a:endParaRPr lang="en-US" dirty="0" smtClean="0"/>
          </a:p>
          <a:p>
            <a:endParaRPr lang="ru-RU" dirty="0" smtClean="0"/>
          </a:p>
          <a:p>
            <a:r>
              <a:rPr lang="ru-RU" dirty="0" smtClean="0"/>
              <a:t>Генерация указателя не выполняется, если массив является</a:t>
            </a:r>
            <a:endParaRPr lang="ru-RU" dirty="0" smtClean="0"/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Операндом </a:t>
            </a:r>
            <a:r>
              <a:rPr lang="en-US" dirty="0" err="1" smtClean="0">
                <a:solidFill>
                  <a:schemeClr val="bg1"/>
                </a:solidFill>
              </a:rPr>
              <a:t>sizeof</a:t>
            </a:r>
            <a:r>
              <a:rPr lang="ru-RU" dirty="0" smtClean="0">
                <a:solidFill>
                  <a:schemeClr val="bg1"/>
                </a:solidFill>
              </a:rPr>
              <a:t> или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Операндом унарного </a:t>
            </a:r>
            <a:r>
              <a:rPr lang="en-US" dirty="0" smtClean="0">
                <a:solidFill>
                  <a:schemeClr val="bg1"/>
                </a:solidFill>
              </a:rPr>
              <a:t>&amp;</a:t>
            </a:r>
            <a:r>
              <a:rPr lang="ru-RU" dirty="0" smtClean="0">
                <a:solidFill>
                  <a:schemeClr val="bg1"/>
                </a:solidFill>
              </a:rPr>
              <a:t> или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Строковым литералом, инициализирующим массив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63465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Неявное преобразование массива в указатель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Кроме случаев, перечисленных ниже, массив </a:t>
            </a:r>
            <a:r>
              <a:rPr lang="ru-RU" dirty="0" smtClean="0"/>
              <a:t>типа Т </a:t>
            </a:r>
            <a:r>
              <a:rPr lang="ru-RU" dirty="0" smtClean="0"/>
              <a:t>неявно преобразуется </a:t>
            </a:r>
            <a:r>
              <a:rPr lang="ru-RU" dirty="0" smtClean="0"/>
              <a:t>в указатель </a:t>
            </a:r>
            <a:r>
              <a:rPr lang="ru-RU" dirty="0" smtClean="0"/>
              <a:t>типа </a:t>
            </a:r>
            <a:r>
              <a:rPr lang="en-US" dirty="0" smtClean="0"/>
              <a:t>T* </a:t>
            </a:r>
            <a:r>
              <a:rPr lang="ru-RU" dirty="0" smtClean="0"/>
              <a:t>на свой нулевой элемент</a:t>
            </a:r>
            <a:endParaRPr lang="ru-RU" dirty="0" smtClean="0"/>
          </a:p>
          <a:p>
            <a:pPr lvl="1"/>
            <a:r>
              <a:rPr lang="ru-RU" dirty="0" smtClean="0"/>
              <a:t>Этот указатель не является </a:t>
            </a:r>
            <a:r>
              <a:rPr lang="en-US" dirty="0" smtClean="0"/>
              <a:t>l-value</a:t>
            </a:r>
            <a:endParaRPr lang="ru-RU" dirty="0" smtClean="0"/>
          </a:p>
          <a:p>
            <a:pPr lvl="1"/>
            <a:r>
              <a:rPr lang="ru-RU" dirty="0" smtClean="0"/>
              <a:t>Это преобразование называется генерация указателя (</a:t>
            </a:r>
            <a:r>
              <a:rPr lang="en-US" dirty="0" smtClean="0"/>
              <a:t>pointer generation</a:t>
            </a:r>
            <a:r>
              <a:rPr lang="ru-RU" dirty="0" smtClean="0"/>
              <a:t>)</a:t>
            </a:r>
            <a:endParaRPr lang="en-US" dirty="0" smtClean="0"/>
          </a:p>
          <a:p>
            <a:endParaRPr lang="ru-RU" dirty="0" smtClean="0"/>
          </a:p>
          <a:p>
            <a:r>
              <a:rPr lang="ru-RU" dirty="0" smtClean="0"/>
              <a:t>Генерация указателя не выполняется, если массив является</a:t>
            </a:r>
            <a:endParaRPr lang="ru-RU" dirty="0" smtClean="0"/>
          </a:p>
          <a:p>
            <a:pPr lvl="1"/>
            <a:r>
              <a:rPr lang="ru-RU" dirty="0" smtClean="0"/>
              <a:t>Операндом </a:t>
            </a:r>
            <a:r>
              <a:rPr lang="en-US" dirty="0" err="1" smtClean="0"/>
              <a:t>sizeof</a:t>
            </a:r>
            <a:r>
              <a:rPr lang="ru-RU" dirty="0" smtClean="0"/>
              <a:t> или</a:t>
            </a:r>
            <a:endParaRPr lang="en-US" dirty="0" smtClean="0"/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Операндом унарного </a:t>
            </a:r>
            <a:r>
              <a:rPr lang="en-US" dirty="0" smtClean="0">
                <a:solidFill>
                  <a:schemeClr val="bg1"/>
                </a:solidFill>
              </a:rPr>
              <a:t>&amp;</a:t>
            </a:r>
            <a:r>
              <a:rPr lang="ru-RU" dirty="0" smtClean="0">
                <a:solidFill>
                  <a:schemeClr val="bg1"/>
                </a:solidFill>
              </a:rPr>
              <a:t> или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Строковым литералом, инициализирующим массив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0397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Неявное преобразование массива в указатель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Кроме случаев, перечисленных ниже, массив </a:t>
            </a:r>
            <a:r>
              <a:rPr lang="ru-RU" dirty="0" smtClean="0"/>
              <a:t>типа Т </a:t>
            </a:r>
            <a:r>
              <a:rPr lang="ru-RU" dirty="0" smtClean="0"/>
              <a:t>неявно преобразуется </a:t>
            </a:r>
            <a:r>
              <a:rPr lang="ru-RU" dirty="0" smtClean="0"/>
              <a:t>в указатель </a:t>
            </a:r>
            <a:r>
              <a:rPr lang="ru-RU" dirty="0" smtClean="0"/>
              <a:t>типа </a:t>
            </a:r>
            <a:r>
              <a:rPr lang="en-US" dirty="0" smtClean="0"/>
              <a:t>T* </a:t>
            </a:r>
            <a:r>
              <a:rPr lang="ru-RU" dirty="0" smtClean="0"/>
              <a:t>на свой нулевой элемент</a:t>
            </a:r>
            <a:endParaRPr lang="ru-RU" dirty="0" smtClean="0"/>
          </a:p>
          <a:p>
            <a:pPr lvl="1"/>
            <a:r>
              <a:rPr lang="ru-RU" dirty="0" smtClean="0"/>
              <a:t>Этот указатель не является </a:t>
            </a:r>
            <a:r>
              <a:rPr lang="en-US" dirty="0" smtClean="0"/>
              <a:t>l-value</a:t>
            </a:r>
            <a:endParaRPr lang="ru-RU" dirty="0" smtClean="0"/>
          </a:p>
          <a:p>
            <a:pPr lvl="1"/>
            <a:r>
              <a:rPr lang="ru-RU" dirty="0" smtClean="0"/>
              <a:t>Это преобразование называется генерация указателя (</a:t>
            </a:r>
            <a:r>
              <a:rPr lang="en-US" dirty="0" smtClean="0"/>
              <a:t>pointer generation</a:t>
            </a:r>
            <a:r>
              <a:rPr lang="ru-RU" dirty="0" smtClean="0"/>
              <a:t>)</a:t>
            </a:r>
            <a:endParaRPr lang="en-US" dirty="0" smtClean="0"/>
          </a:p>
          <a:p>
            <a:endParaRPr lang="ru-RU" dirty="0" smtClean="0"/>
          </a:p>
          <a:p>
            <a:r>
              <a:rPr lang="ru-RU" dirty="0" smtClean="0"/>
              <a:t>Генерация указателя не выполняется, если массив является</a:t>
            </a:r>
            <a:endParaRPr lang="ru-RU" dirty="0" smtClean="0"/>
          </a:p>
          <a:p>
            <a:pPr lvl="1"/>
            <a:r>
              <a:rPr lang="ru-RU" dirty="0" smtClean="0"/>
              <a:t>Операндом </a:t>
            </a:r>
            <a:r>
              <a:rPr lang="en-US" dirty="0" err="1" smtClean="0"/>
              <a:t>sizeof</a:t>
            </a:r>
            <a:r>
              <a:rPr lang="ru-RU" dirty="0" smtClean="0"/>
              <a:t> или</a:t>
            </a:r>
            <a:endParaRPr lang="en-US" dirty="0" smtClean="0"/>
          </a:p>
          <a:p>
            <a:pPr lvl="1"/>
            <a:r>
              <a:rPr lang="ru-RU" dirty="0" smtClean="0"/>
              <a:t>Операндом унарного </a:t>
            </a:r>
            <a:r>
              <a:rPr lang="en-US" dirty="0" smtClean="0"/>
              <a:t>&amp;</a:t>
            </a:r>
            <a:r>
              <a:rPr lang="ru-RU" dirty="0" smtClean="0"/>
              <a:t> или</a:t>
            </a:r>
            <a:endParaRPr lang="en-US" dirty="0" smtClean="0"/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Строковым литералом, инициализирующим массив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95791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Прост</a:t>
            </a:r>
            <a:r>
              <a:rPr lang="ru-RU" dirty="0" smtClean="0"/>
              <a:t>ые сведения про преобразование типов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Неявное преобразование тип</a:t>
            </a:r>
            <a:r>
              <a:rPr lang="ru-RU" dirty="0"/>
              <a:t>а</a:t>
            </a:r>
            <a:r>
              <a:rPr lang="ru-RU" dirty="0" smtClean="0"/>
              <a:t> </a:t>
            </a:r>
          </a:p>
          <a:p>
            <a:pPr lvl="1"/>
            <a:r>
              <a:rPr lang="ru-RU" dirty="0" smtClean="0"/>
              <a:t>Автоматически выполняется над </a:t>
            </a:r>
            <a:r>
              <a:rPr lang="ru-RU" dirty="0" smtClean="0"/>
              <a:t>операндами многих операций</a:t>
            </a:r>
          </a:p>
          <a:p>
            <a:pPr lvl="2"/>
            <a:r>
              <a:rPr lang="ru-RU" dirty="0" smtClean="0"/>
              <a:t>Например, арифметических, сравнения, присваивания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Явное </a:t>
            </a:r>
            <a:r>
              <a:rPr lang="ru-RU" dirty="0"/>
              <a:t>преобразование </a:t>
            </a:r>
            <a:r>
              <a:rPr lang="ru-RU" dirty="0" smtClean="0"/>
              <a:t>типа</a:t>
            </a:r>
          </a:p>
          <a:p>
            <a:pPr lvl="1"/>
            <a:r>
              <a:rPr lang="ru-RU" dirty="0" smtClean="0"/>
              <a:t>Операция </a:t>
            </a:r>
            <a:r>
              <a:rPr lang="en-US" dirty="0" smtClean="0"/>
              <a:t>(T) </a:t>
            </a:r>
            <a:r>
              <a:rPr lang="ru-RU" dirty="0" smtClean="0"/>
              <a:t>преобразует свой операнд к типу </a:t>
            </a:r>
            <a:r>
              <a:rPr lang="en-US" dirty="0" smtClean="0"/>
              <a:t>T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smtClean="0">
                <a:solidFill>
                  <a:schemeClr val="bg1"/>
                </a:solidFill>
              </a:rPr>
              <a:t>Если типы </a:t>
            </a:r>
            <a:r>
              <a:rPr lang="en-US" dirty="0" smtClean="0">
                <a:solidFill>
                  <a:schemeClr val="bg1"/>
                </a:solidFill>
              </a:rPr>
              <a:t>T1 </a:t>
            </a:r>
            <a:r>
              <a:rPr lang="ru-RU" dirty="0" smtClean="0">
                <a:solidFill>
                  <a:schemeClr val="bg1"/>
                </a:solidFill>
              </a:rPr>
              <a:t>и </a:t>
            </a:r>
            <a:r>
              <a:rPr lang="en-US" dirty="0" smtClean="0">
                <a:solidFill>
                  <a:schemeClr val="bg1"/>
                </a:solidFill>
              </a:rPr>
              <a:t>T2 </a:t>
            </a:r>
            <a:r>
              <a:rPr lang="ru-RU" dirty="0" smtClean="0">
                <a:solidFill>
                  <a:schemeClr val="bg1"/>
                </a:solidFill>
              </a:rPr>
              <a:t>совместимы (хранятся в памяти одинаковым способом), то п</a:t>
            </a:r>
            <a:r>
              <a:rPr lang="ru-RU" dirty="0" smtClean="0">
                <a:solidFill>
                  <a:schemeClr val="bg1"/>
                </a:solidFill>
              </a:rPr>
              <a:t>реобразование </a:t>
            </a:r>
            <a:r>
              <a:rPr lang="en-US" dirty="0" smtClean="0">
                <a:solidFill>
                  <a:schemeClr val="bg1"/>
                </a:solidFill>
              </a:rPr>
              <a:t>T1 &lt;-&gt; T2 </a:t>
            </a:r>
            <a:r>
              <a:rPr lang="ru-RU" dirty="0" smtClean="0">
                <a:solidFill>
                  <a:schemeClr val="bg1"/>
                </a:solidFill>
              </a:rPr>
              <a:t>сохраняет </a:t>
            </a:r>
            <a:r>
              <a:rPr lang="ru-RU" dirty="0" smtClean="0">
                <a:solidFill>
                  <a:schemeClr val="bg1"/>
                </a:solidFill>
              </a:rPr>
              <a:t>значение и представление значения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559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Неявное преобразование массива в указатель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Кроме случаев, перечисленных ниже, массив </a:t>
            </a:r>
            <a:r>
              <a:rPr lang="ru-RU" dirty="0" smtClean="0"/>
              <a:t>типа Т </a:t>
            </a:r>
            <a:r>
              <a:rPr lang="ru-RU" dirty="0" smtClean="0"/>
              <a:t>неявно преобразуется </a:t>
            </a:r>
            <a:r>
              <a:rPr lang="ru-RU" dirty="0" smtClean="0"/>
              <a:t>в указатель </a:t>
            </a:r>
            <a:r>
              <a:rPr lang="ru-RU" dirty="0" smtClean="0"/>
              <a:t>типа </a:t>
            </a:r>
            <a:r>
              <a:rPr lang="en-US" dirty="0" smtClean="0"/>
              <a:t>T* </a:t>
            </a:r>
            <a:r>
              <a:rPr lang="ru-RU" dirty="0" smtClean="0"/>
              <a:t>на свой нулевой элемент</a:t>
            </a:r>
            <a:endParaRPr lang="ru-RU" dirty="0" smtClean="0"/>
          </a:p>
          <a:p>
            <a:pPr lvl="1"/>
            <a:r>
              <a:rPr lang="ru-RU" dirty="0" smtClean="0"/>
              <a:t>Этот указатель не является </a:t>
            </a:r>
            <a:r>
              <a:rPr lang="en-US" dirty="0" smtClean="0"/>
              <a:t>l-value</a:t>
            </a:r>
            <a:endParaRPr lang="ru-RU" dirty="0" smtClean="0"/>
          </a:p>
          <a:p>
            <a:pPr lvl="1"/>
            <a:r>
              <a:rPr lang="ru-RU" dirty="0" smtClean="0"/>
              <a:t>Это преобразование называется генерация указателя (</a:t>
            </a:r>
            <a:r>
              <a:rPr lang="en-US" dirty="0" smtClean="0"/>
              <a:t>pointer generation</a:t>
            </a:r>
            <a:r>
              <a:rPr lang="ru-RU" dirty="0" smtClean="0"/>
              <a:t>)</a:t>
            </a:r>
            <a:endParaRPr lang="en-US" dirty="0" smtClean="0"/>
          </a:p>
          <a:p>
            <a:endParaRPr lang="ru-RU" dirty="0" smtClean="0"/>
          </a:p>
          <a:p>
            <a:r>
              <a:rPr lang="ru-RU" dirty="0" smtClean="0"/>
              <a:t>Генерация указателя не выполняется, если массив является</a:t>
            </a:r>
            <a:endParaRPr lang="ru-RU" dirty="0" smtClean="0"/>
          </a:p>
          <a:p>
            <a:pPr lvl="1"/>
            <a:r>
              <a:rPr lang="ru-RU" dirty="0" smtClean="0"/>
              <a:t>Операндом </a:t>
            </a:r>
            <a:r>
              <a:rPr lang="en-US" dirty="0" err="1" smtClean="0"/>
              <a:t>sizeof</a:t>
            </a:r>
            <a:r>
              <a:rPr lang="ru-RU" dirty="0" smtClean="0"/>
              <a:t> или</a:t>
            </a:r>
            <a:endParaRPr lang="en-US" dirty="0" smtClean="0"/>
          </a:p>
          <a:p>
            <a:pPr lvl="1"/>
            <a:r>
              <a:rPr lang="ru-RU" dirty="0" smtClean="0"/>
              <a:t>Операндом унарного </a:t>
            </a:r>
            <a:r>
              <a:rPr lang="en-US" dirty="0" smtClean="0"/>
              <a:t>&amp;</a:t>
            </a:r>
            <a:r>
              <a:rPr lang="ru-RU" dirty="0" smtClean="0"/>
              <a:t> или</a:t>
            </a:r>
            <a:endParaRPr lang="en-US" dirty="0" smtClean="0"/>
          </a:p>
          <a:p>
            <a:pPr lvl="1"/>
            <a:r>
              <a:rPr lang="ru-RU" dirty="0" smtClean="0"/>
              <a:t>Строковым литералом, инициализирующим массив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45674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</a:t>
            </a:r>
            <a:r>
              <a:rPr lang="en-US" dirty="0" smtClean="0"/>
              <a:t>[</a:t>
            </a:r>
            <a:r>
              <a:rPr lang="ru-RU" dirty="0" smtClean="0"/>
              <a:t>не</a:t>
            </a:r>
            <a:r>
              <a:rPr lang="en-US" dirty="0" smtClean="0"/>
              <a:t>]</a:t>
            </a:r>
            <a:r>
              <a:rPr lang="ru-RU" dirty="0" smtClean="0"/>
              <a:t>генерации указателя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/>
          <a:lstStyle/>
          <a:p>
            <a:pPr marL="0" indent="0">
              <a:buNone/>
            </a:pPr>
            <a:r>
              <a:rPr lang="ru-RU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 a[10] = {0};</a:t>
            </a:r>
          </a:p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  <a:latin typeface="Consolas" panose="020B0609020204030204" pitchFamily="49" charset="0"/>
              </a:rPr>
              <a:t>//</a:t>
            </a: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 </a:t>
            </a:r>
            <a:r>
              <a:rPr lang="ru-RU" dirty="0" err="1">
                <a:solidFill>
                  <a:schemeClr val="bg1"/>
                </a:solidFill>
                <a:latin typeface="Consolas" panose="020B0609020204030204" pitchFamily="49" charset="0"/>
              </a:rPr>
              <a:t>sizeof</a:t>
            </a: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(a) == </a:t>
            </a:r>
            <a:r>
              <a:rPr lang="ru-RU" dirty="0" err="1">
                <a:solidFill>
                  <a:schemeClr val="bg1"/>
                </a:solidFill>
                <a:latin typeface="Consolas" panose="020B0609020204030204" pitchFamily="49" charset="0"/>
              </a:rPr>
              <a:t>sizeof</a:t>
            </a: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ru-RU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) * 10</a:t>
            </a:r>
          </a:p>
          <a:p>
            <a:pPr marL="0" indent="0">
              <a:buNone/>
            </a:pPr>
            <a:endParaRPr lang="ru-RU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  <a:latin typeface="Consolas" panose="020B0609020204030204" pitchFamily="49" charset="0"/>
              </a:rPr>
              <a:t>//</a:t>
            </a: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 тип &amp;a -- </a:t>
            </a:r>
            <a:r>
              <a:rPr lang="ru-RU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 (*)[10] </a:t>
            </a:r>
            <a:endParaRPr lang="ru-RU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  <a:latin typeface="Consolas" panose="020B0609020204030204" pitchFamily="49" charset="0"/>
              </a:rPr>
              <a:t>//     (</a:t>
            </a: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указатель на массив из 10 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ru-RU" dirty="0" smtClean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endParaRPr lang="ru-RU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  <a:latin typeface="Consolas" panose="020B0609020204030204" pitchFamily="49" charset="0"/>
              </a:rPr>
              <a:t>//</a:t>
            </a: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 с точностью до типа </a:t>
            </a:r>
            <a:r>
              <a:rPr lang="ru-RU" dirty="0" smtClean="0">
                <a:solidFill>
                  <a:schemeClr val="bg1"/>
                </a:solidFill>
                <a:latin typeface="Consolas" panose="020B0609020204030204" pitchFamily="49" charset="0"/>
              </a:rPr>
              <a:t>верно </a:t>
            </a:r>
          </a:p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  <a:latin typeface="Consolas" panose="020B0609020204030204" pitchFamily="49" charset="0"/>
              </a:rPr>
              <a:t>//     &amp;a</a:t>
            </a: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 + 1 == a + 10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565061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</a:t>
            </a:r>
            <a:r>
              <a:rPr lang="en-US" dirty="0" smtClean="0"/>
              <a:t>[</a:t>
            </a:r>
            <a:r>
              <a:rPr lang="ru-RU" dirty="0" smtClean="0"/>
              <a:t>не</a:t>
            </a:r>
            <a:r>
              <a:rPr lang="en-US" dirty="0" smtClean="0"/>
              <a:t>]</a:t>
            </a:r>
            <a:r>
              <a:rPr lang="ru-RU" dirty="0" smtClean="0"/>
              <a:t>генерации указателя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ru-RU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ru-RU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ru-RU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ru-RU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ru-RU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ru-RU" dirty="0">
                <a:solidFill>
                  <a:srgbClr val="D4D4D4"/>
                </a:solidFill>
                <a:latin typeface="Consolas" panose="020B0609020204030204" pitchFamily="49" charset="0"/>
              </a:rPr>
              <a:t>] = {</a:t>
            </a:r>
            <a:r>
              <a:rPr lang="ru-RU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ru-RU" dirty="0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ru-RU" dirty="0" smtClean="0">
                <a:latin typeface="Consolas" panose="020B0609020204030204" pitchFamily="49" charset="0"/>
              </a:rPr>
              <a:t>//</a:t>
            </a:r>
            <a:r>
              <a:rPr lang="ru-RU" dirty="0">
                <a:latin typeface="Consolas" panose="020B0609020204030204" pitchFamily="49" charset="0"/>
              </a:rPr>
              <a:t> </a:t>
            </a:r>
            <a:r>
              <a:rPr lang="ru-RU" dirty="0" err="1">
                <a:latin typeface="Consolas" panose="020B0609020204030204" pitchFamily="49" charset="0"/>
              </a:rPr>
              <a:t>sizeof</a:t>
            </a:r>
            <a:r>
              <a:rPr lang="ru-RU" dirty="0">
                <a:latin typeface="Consolas" panose="020B0609020204030204" pitchFamily="49" charset="0"/>
              </a:rPr>
              <a:t>(a) == </a:t>
            </a:r>
            <a:r>
              <a:rPr lang="ru-RU" dirty="0" err="1">
                <a:latin typeface="Consolas" panose="020B0609020204030204" pitchFamily="49" charset="0"/>
              </a:rPr>
              <a:t>sizeof</a:t>
            </a:r>
            <a:r>
              <a:rPr lang="ru-RU" dirty="0">
                <a:latin typeface="Consolas" panose="020B0609020204030204" pitchFamily="49" charset="0"/>
              </a:rPr>
              <a:t>(</a:t>
            </a:r>
            <a:r>
              <a:rPr lang="ru-RU" dirty="0" err="1">
                <a:latin typeface="Consolas" panose="020B0609020204030204" pitchFamily="49" charset="0"/>
              </a:rPr>
              <a:t>int</a:t>
            </a:r>
            <a:r>
              <a:rPr lang="ru-RU" dirty="0">
                <a:latin typeface="Consolas" panose="020B0609020204030204" pitchFamily="49" charset="0"/>
              </a:rPr>
              <a:t>) * 10</a:t>
            </a:r>
          </a:p>
          <a:p>
            <a:pPr marL="0" indent="0">
              <a:buNone/>
            </a:pPr>
            <a:endParaRPr lang="ru-RU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 smtClean="0">
                <a:latin typeface="Consolas" panose="020B0609020204030204" pitchFamily="49" charset="0"/>
              </a:rPr>
              <a:t>//</a:t>
            </a:r>
            <a:r>
              <a:rPr lang="ru-RU" dirty="0">
                <a:latin typeface="Consolas" panose="020B0609020204030204" pitchFamily="49" charset="0"/>
              </a:rPr>
              <a:t> тип &amp;a -- </a:t>
            </a:r>
            <a:r>
              <a:rPr lang="ru-RU" dirty="0" err="1">
                <a:latin typeface="Consolas" panose="020B0609020204030204" pitchFamily="49" charset="0"/>
              </a:rPr>
              <a:t>int</a:t>
            </a:r>
            <a:r>
              <a:rPr lang="ru-RU" dirty="0">
                <a:latin typeface="Consolas" panose="020B0609020204030204" pitchFamily="49" charset="0"/>
              </a:rPr>
              <a:t> (*)[10] </a:t>
            </a:r>
            <a:endParaRPr lang="ru-RU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 smtClean="0">
                <a:latin typeface="Consolas" panose="020B0609020204030204" pitchFamily="49" charset="0"/>
              </a:rPr>
              <a:t>//     (</a:t>
            </a:r>
            <a:r>
              <a:rPr lang="ru-RU" dirty="0">
                <a:latin typeface="Consolas" panose="020B0609020204030204" pitchFamily="49" charset="0"/>
              </a:rPr>
              <a:t>указатель на массив из 10 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ru-RU" dirty="0" smtClean="0">
                <a:latin typeface="Consolas" panose="020B0609020204030204" pitchFamily="49" charset="0"/>
              </a:rPr>
              <a:t>)</a:t>
            </a:r>
            <a:endParaRPr lang="ru-RU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 smtClean="0">
                <a:latin typeface="Consolas" panose="020B0609020204030204" pitchFamily="49" charset="0"/>
              </a:rPr>
              <a:t>//</a:t>
            </a:r>
            <a:r>
              <a:rPr lang="ru-RU" dirty="0">
                <a:latin typeface="Consolas" panose="020B0609020204030204" pitchFamily="49" charset="0"/>
              </a:rPr>
              <a:t> с точностью до типа </a:t>
            </a:r>
            <a:r>
              <a:rPr lang="ru-RU" dirty="0" smtClean="0">
                <a:latin typeface="Consolas" panose="020B0609020204030204" pitchFamily="49" charset="0"/>
              </a:rPr>
              <a:t>верно </a:t>
            </a:r>
          </a:p>
          <a:p>
            <a:pPr marL="0" indent="0">
              <a:buNone/>
            </a:pPr>
            <a:r>
              <a:rPr lang="ru-RU" dirty="0" smtClean="0">
                <a:latin typeface="Consolas" panose="020B0609020204030204" pitchFamily="49" charset="0"/>
              </a:rPr>
              <a:t>//     &amp;a</a:t>
            </a:r>
            <a:r>
              <a:rPr lang="ru-RU" dirty="0">
                <a:latin typeface="Consolas" panose="020B0609020204030204" pitchFamily="49" charset="0"/>
              </a:rPr>
              <a:t> + 1 == a + 10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2459089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</a:t>
            </a:r>
            <a:r>
              <a:rPr lang="en-US" dirty="0" smtClean="0"/>
              <a:t>[</a:t>
            </a:r>
            <a:r>
              <a:rPr lang="ru-RU" dirty="0" smtClean="0"/>
              <a:t>не</a:t>
            </a:r>
            <a:r>
              <a:rPr lang="en-US" dirty="0" smtClean="0"/>
              <a:t>]</a:t>
            </a:r>
            <a:r>
              <a:rPr lang="ru-RU" dirty="0" smtClean="0"/>
              <a:t>генерации указателя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ru-RU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ru-RU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ru-RU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ru-RU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ru-RU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ru-RU" dirty="0">
                <a:solidFill>
                  <a:srgbClr val="D4D4D4"/>
                </a:solidFill>
                <a:latin typeface="Consolas" panose="020B0609020204030204" pitchFamily="49" charset="0"/>
              </a:rPr>
              <a:t>] = {</a:t>
            </a:r>
            <a:r>
              <a:rPr lang="ru-RU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ru-RU" dirty="0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6A9955"/>
                </a:solidFill>
                <a:latin typeface="Consolas" panose="020B0609020204030204" pitchFamily="49" charset="0"/>
              </a:rPr>
              <a:t>//</a:t>
            </a:r>
            <a:r>
              <a:rPr lang="ru-RU" dirty="0">
                <a:solidFill>
                  <a:srgbClr val="6A9955"/>
                </a:solidFill>
                <a:latin typeface="Consolas" panose="020B0609020204030204" pitchFamily="49" charset="0"/>
              </a:rPr>
              <a:t> </a:t>
            </a:r>
            <a:r>
              <a:rPr lang="ru-RU" dirty="0" err="1">
                <a:solidFill>
                  <a:srgbClr val="6A9955"/>
                </a:solidFill>
                <a:latin typeface="Consolas" panose="020B0609020204030204" pitchFamily="49" charset="0"/>
              </a:rPr>
              <a:t>sizeof</a:t>
            </a:r>
            <a:r>
              <a:rPr lang="ru-RU" dirty="0">
                <a:solidFill>
                  <a:srgbClr val="6A9955"/>
                </a:solidFill>
                <a:latin typeface="Consolas" panose="020B0609020204030204" pitchFamily="49" charset="0"/>
              </a:rPr>
              <a:t>(a) == </a:t>
            </a:r>
            <a:r>
              <a:rPr lang="ru-RU" dirty="0" err="1">
                <a:solidFill>
                  <a:srgbClr val="6A9955"/>
                </a:solidFill>
                <a:latin typeface="Consolas" panose="020B0609020204030204" pitchFamily="49" charset="0"/>
              </a:rPr>
              <a:t>sizeof</a:t>
            </a:r>
            <a:r>
              <a:rPr lang="ru-RU" dirty="0">
                <a:solidFill>
                  <a:srgbClr val="6A9955"/>
                </a:solidFill>
                <a:latin typeface="Consolas" panose="020B0609020204030204" pitchFamily="49" charset="0"/>
              </a:rPr>
              <a:t>(</a:t>
            </a:r>
            <a:r>
              <a:rPr lang="ru-RU" dirty="0" err="1">
                <a:solidFill>
                  <a:srgbClr val="6A9955"/>
                </a:solidFill>
                <a:latin typeface="Consolas" panose="020B0609020204030204" pitchFamily="49" charset="0"/>
              </a:rPr>
              <a:t>int</a:t>
            </a:r>
            <a:r>
              <a:rPr lang="ru-RU" dirty="0">
                <a:solidFill>
                  <a:srgbClr val="6A9955"/>
                </a:solidFill>
                <a:latin typeface="Consolas" panose="020B0609020204030204" pitchFamily="49" charset="0"/>
              </a:rPr>
              <a:t>) * 10</a:t>
            </a:r>
            <a:endParaRPr lang="ru-RU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dirty="0" smtClean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 smtClean="0">
                <a:latin typeface="Consolas" panose="020B0609020204030204" pitchFamily="49" charset="0"/>
              </a:rPr>
              <a:t>//</a:t>
            </a:r>
            <a:r>
              <a:rPr lang="ru-RU" dirty="0">
                <a:latin typeface="Consolas" panose="020B0609020204030204" pitchFamily="49" charset="0"/>
              </a:rPr>
              <a:t> тип &amp;a -- </a:t>
            </a:r>
            <a:r>
              <a:rPr lang="ru-RU" dirty="0" err="1">
                <a:latin typeface="Consolas" panose="020B0609020204030204" pitchFamily="49" charset="0"/>
              </a:rPr>
              <a:t>int</a:t>
            </a:r>
            <a:r>
              <a:rPr lang="ru-RU" dirty="0">
                <a:latin typeface="Consolas" panose="020B0609020204030204" pitchFamily="49" charset="0"/>
              </a:rPr>
              <a:t> (*)[10] </a:t>
            </a:r>
            <a:endParaRPr lang="ru-RU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 smtClean="0">
                <a:latin typeface="Consolas" panose="020B0609020204030204" pitchFamily="49" charset="0"/>
              </a:rPr>
              <a:t>//     (</a:t>
            </a:r>
            <a:r>
              <a:rPr lang="ru-RU" dirty="0">
                <a:latin typeface="Consolas" panose="020B0609020204030204" pitchFamily="49" charset="0"/>
              </a:rPr>
              <a:t>указатель на массив из 10 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ru-RU" dirty="0" smtClean="0">
                <a:latin typeface="Consolas" panose="020B0609020204030204" pitchFamily="49" charset="0"/>
              </a:rPr>
              <a:t>)</a:t>
            </a:r>
            <a:endParaRPr lang="ru-RU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 smtClean="0">
                <a:latin typeface="Consolas" panose="020B0609020204030204" pitchFamily="49" charset="0"/>
              </a:rPr>
              <a:t>//</a:t>
            </a:r>
            <a:r>
              <a:rPr lang="ru-RU" dirty="0">
                <a:latin typeface="Consolas" panose="020B0609020204030204" pitchFamily="49" charset="0"/>
              </a:rPr>
              <a:t> с точностью до типа </a:t>
            </a:r>
            <a:r>
              <a:rPr lang="ru-RU" dirty="0" smtClean="0">
                <a:latin typeface="Consolas" panose="020B0609020204030204" pitchFamily="49" charset="0"/>
              </a:rPr>
              <a:t>верно </a:t>
            </a:r>
          </a:p>
          <a:p>
            <a:pPr marL="0" indent="0">
              <a:buNone/>
            </a:pPr>
            <a:r>
              <a:rPr lang="ru-RU" dirty="0" smtClean="0">
                <a:latin typeface="Consolas" panose="020B0609020204030204" pitchFamily="49" charset="0"/>
              </a:rPr>
              <a:t>//     &amp;a</a:t>
            </a:r>
            <a:r>
              <a:rPr lang="ru-RU" dirty="0">
                <a:latin typeface="Consolas" panose="020B0609020204030204" pitchFamily="49" charset="0"/>
              </a:rPr>
              <a:t> + 1 == a + 10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2771950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</a:t>
            </a:r>
            <a:r>
              <a:rPr lang="en-US" dirty="0" smtClean="0"/>
              <a:t>[</a:t>
            </a:r>
            <a:r>
              <a:rPr lang="ru-RU" dirty="0" smtClean="0"/>
              <a:t>не</a:t>
            </a:r>
            <a:r>
              <a:rPr lang="en-US" dirty="0" smtClean="0"/>
              <a:t>]</a:t>
            </a:r>
            <a:r>
              <a:rPr lang="ru-RU" dirty="0" smtClean="0"/>
              <a:t>генерации указателя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ru-RU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ru-RU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ru-RU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ru-RU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ru-RU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ru-RU" dirty="0">
                <a:solidFill>
                  <a:srgbClr val="D4D4D4"/>
                </a:solidFill>
                <a:latin typeface="Consolas" panose="020B0609020204030204" pitchFamily="49" charset="0"/>
              </a:rPr>
              <a:t>] = {</a:t>
            </a:r>
            <a:r>
              <a:rPr lang="ru-RU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ru-RU" dirty="0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6A9955"/>
                </a:solidFill>
                <a:latin typeface="Consolas" panose="020B0609020204030204" pitchFamily="49" charset="0"/>
              </a:rPr>
              <a:t>//</a:t>
            </a:r>
            <a:r>
              <a:rPr lang="ru-RU" dirty="0">
                <a:solidFill>
                  <a:srgbClr val="6A9955"/>
                </a:solidFill>
                <a:latin typeface="Consolas" panose="020B0609020204030204" pitchFamily="49" charset="0"/>
              </a:rPr>
              <a:t> </a:t>
            </a:r>
            <a:r>
              <a:rPr lang="ru-RU" dirty="0" err="1">
                <a:solidFill>
                  <a:srgbClr val="6A9955"/>
                </a:solidFill>
                <a:latin typeface="Consolas" panose="020B0609020204030204" pitchFamily="49" charset="0"/>
              </a:rPr>
              <a:t>sizeof</a:t>
            </a:r>
            <a:r>
              <a:rPr lang="ru-RU" dirty="0">
                <a:solidFill>
                  <a:srgbClr val="6A9955"/>
                </a:solidFill>
                <a:latin typeface="Consolas" panose="020B0609020204030204" pitchFamily="49" charset="0"/>
              </a:rPr>
              <a:t>(a) == </a:t>
            </a:r>
            <a:r>
              <a:rPr lang="ru-RU" dirty="0" err="1">
                <a:solidFill>
                  <a:srgbClr val="6A9955"/>
                </a:solidFill>
                <a:latin typeface="Consolas" panose="020B0609020204030204" pitchFamily="49" charset="0"/>
              </a:rPr>
              <a:t>sizeof</a:t>
            </a:r>
            <a:r>
              <a:rPr lang="ru-RU" dirty="0">
                <a:solidFill>
                  <a:srgbClr val="6A9955"/>
                </a:solidFill>
                <a:latin typeface="Consolas" panose="020B0609020204030204" pitchFamily="49" charset="0"/>
              </a:rPr>
              <a:t>(</a:t>
            </a:r>
            <a:r>
              <a:rPr lang="ru-RU" dirty="0" err="1">
                <a:solidFill>
                  <a:srgbClr val="6A9955"/>
                </a:solidFill>
                <a:latin typeface="Consolas" panose="020B0609020204030204" pitchFamily="49" charset="0"/>
              </a:rPr>
              <a:t>int</a:t>
            </a:r>
            <a:r>
              <a:rPr lang="ru-RU" dirty="0">
                <a:solidFill>
                  <a:srgbClr val="6A9955"/>
                </a:solidFill>
                <a:latin typeface="Consolas" panose="020B0609020204030204" pitchFamily="49" charset="0"/>
              </a:rPr>
              <a:t>) * 10</a:t>
            </a:r>
            <a:endParaRPr lang="ru-RU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dirty="0" smtClean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rgbClr val="6A9955"/>
                </a:solidFill>
                <a:latin typeface="Consolas" panose="020B0609020204030204" pitchFamily="49" charset="0"/>
              </a:rPr>
              <a:t>//</a:t>
            </a:r>
            <a:r>
              <a:rPr lang="ru-RU" dirty="0">
                <a:solidFill>
                  <a:srgbClr val="6A9955"/>
                </a:solidFill>
                <a:latin typeface="Consolas" panose="020B0609020204030204" pitchFamily="49" charset="0"/>
              </a:rPr>
              <a:t> тип &amp;a -- </a:t>
            </a:r>
            <a:r>
              <a:rPr lang="ru-RU" dirty="0" err="1">
                <a:solidFill>
                  <a:srgbClr val="6A9955"/>
                </a:solidFill>
                <a:latin typeface="Consolas" panose="020B0609020204030204" pitchFamily="49" charset="0"/>
              </a:rPr>
              <a:t>int</a:t>
            </a:r>
            <a:r>
              <a:rPr lang="ru-RU" dirty="0">
                <a:solidFill>
                  <a:srgbClr val="6A9955"/>
                </a:solidFill>
                <a:latin typeface="Consolas" panose="020B0609020204030204" pitchFamily="49" charset="0"/>
              </a:rPr>
              <a:t> (*)[10] </a:t>
            </a:r>
            <a:endParaRPr lang="ru-RU" dirty="0" smtClean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rgbClr val="6A9955"/>
                </a:solidFill>
                <a:latin typeface="Consolas" panose="020B0609020204030204" pitchFamily="49" charset="0"/>
              </a:rPr>
              <a:t>//     (</a:t>
            </a:r>
            <a:r>
              <a:rPr lang="ru-RU" dirty="0">
                <a:solidFill>
                  <a:srgbClr val="6A9955"/>
                </a:solidFill>
                <a:latin typeface="Consolas" panose="020B0609020204030204" pitchFamily="49" charset="0"/>
              </a:rPr>
              <a:t>указатель на массив из 10 </a:t>
            </a:r>
            <a:r>
              <a:rPr lang="en-US" dirty="0" err="1" smtClean="0">
                <a:solidFill>
                  <a:srgbClr val="6A9955"/>
                </a:solidFill>
                <a:latin typeface="Consolas" panose="020B0609020204030204" pitchFamily="49" charset="0"/>
              </a:rPr>
              <a:t>int</a:t>
            </a:r>
            <a:r>
              <a:rPr lang="ru-RU" dirty="0" smtClean="0">
                <a:solidFill>
                  <a:srgbClr val="6A9955"/>
                </a:solidFill>
                <a:latin typeface="Consolas" panose="020B0609020204030204" pitchFamily="49" charset="0"/>
              </a:rPr>
              <a:t>)</a:t>
            </a:r>
            <a:endParaRPr lang="ru-RU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 smtClean="0">
                <a:latin typeface="Consolas" panose="020B0609020204030204" pitchFamily="49" charset="0"/>
              </a:rPr>
              <a:t>//</a:t>
            </a:r>
            <a:r>
              <a:rPr lang="ru-RU" dirty="0">
                <a:latin typeface="Consolas" panose="020B0609020204030204" pitchFamily="49" charset="0"/>
              </a:rPr>
              <a:t> с точностью до типа </a:t>
            </a:r>
            <a:r>
              <a:rPr lang="ru-RU" dirty="0" smtClean="0">
                <a:latin typeface="Consolas" panose="020B0609020204030204" pitchFamily="49" charset="0"/>
              </a:rPr>
              <a:t>верно </a:t>
            </a:r>
          </a:p>
          <a:p>
            <a:pPr marL="0" indent="0">
              <a:buNone/>
            </a:pPr>
            <a:r>
              <a:rPr lang="ru-RU" dirty="0" smtClean="0">
                <a:latin typeface="Consolas" panose="020B0609020204030204" pitchFamily="49" charset="0"/>
              </a:rPr>
              <a:t>//     &amp;a</a:t>
            </a:r>
            <a:r>
              <a:rPr lang="ru-RU" dirty="0">
                <a:latin typeface="Consolas" panose="020B0609020204030204" pitchFamily="49" charset="0"/>
              </a:rPr>
              <a:t> + 1 == a + 10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4818690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</a:t>
            </a:r>
            <a:r>
              <a:rPr lang="en-US" dirty="0" smtClean="0"/>
              <a:t>[</a:t>
            </a:r>
            <a:r>
              <a:rPr lang="ru-RU" dirty="0" smtClean="0"/>
              <a:t>не</a:t>
            </a:r>
            <a:r>
              <a:rPr lang="en-US" dirty="0" smtClean="0"/>
              <a:t>]</a:t>
            </a:r>
            <a:r>
              <a:rPr lang="ru-RU" dirty="0" smtClean="0"/>
              <a:t>генерации указателя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ru-RU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ru-RU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ru-RU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ru-RU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ru-RU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ru-RU" dirty="0">
                <a:solidFill>
                  <a:srgbClr val="D4D4D4"/>
                </a:solidFill>
                <a:latin typeface="Consolas" panose="020B0609020204030204" pitchFamily="49" charset="0"/>
              </a:rPr>
              <a:t>] = {</a:t>
            </a:r>
            <a:r>
              <a:rPr lang="ru-RU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ru-RU" dirty="0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6A9955"/>
                </a:solidFill>
                <a:latin typeface="Consolas" panose="020B0609020204030204" pitchFamily="49" charset="0"/>
              </a:rPr>
              <a:t>//</a:t>
            </a:r>
            <a:r>
              <a:rPr lang="ru-RU" dirty="0">
                <a:solidFill>
                  <a:srgbClr val="6A9955"/>
                </a:solidFill>
                <a:latin typeface="Consolas" panose="020B0609020204030204" pitchFamily="49" charset="0"/>
              </a:rPr>
              <a:t> </a:t>
            </a:r>
            <a:r>
              <a:rPr lang="ru-RU" dirty="0" err="1">
                <a:solidFill>
                  <a:srgbClr val="6A9955"/>
                </a:solidFill>
                <a:latin typeface="Consolas" panose="020B0609020204030204" pitchFamily="49" charset="0"/>
              </a:rPr>
              <a:t>sizeof</a:t>
            </a:r>
            <a:r>
              <a:rPr lang="ru-RU" dirty="0">
                <a:solidFill>
                  <a:srgbClr val="6A9955"/>
                </a:solidFill>
                <a:latin typeface="Consolas" panose="020B0609020204030204" pitchFamily="49" charset="0"/>
              </a:rPr>
              <a:t>(a) == </a:t>
            </a:r>
            <a:r>
              <a:rPr lang="ru-RU" dirty="0" err="1">
                <a:solidFill>
                  <a:srgbClr val="6A9955"/>
                </a:solidFill>
                <a:latin typeface="Consolas" panose="020B0609020204030204" pitchFamily="49" charset="0"/>
              </a:rPr>
              <a:t>sizeof</a:t>
            </a:r>
            <a:r>
              <a:rPr lang="ru-RU" dirty="0">
                <a:solidFill>
                  <a:srgbClr val="6A9955"/>
                </a:solidFill>
                <a:latin typeface="Consolas" panose="020B0609020204030204" pitchFamily="49" charset="0"/>
              </a:rPr>
              <a:t>(</a:t>
            </a:r>
            <a:r>
              <a:rPr lang="ru-RU" dirty="0" err="1">
                <a:solidFill>
                  <a:srgbClr val="6A9955"/>
                </a:solidFill>
                <a:latin typeface="Consolas" panose="020B0609020204030204" pitchFamily="49" charset="0"/>
              </a:rPr>
              <a:t>int</a:t>
            </a:r>
            <a:r>
              <a:rPr lang="ru-RU" dirty="0">
                <a:solidFill>
                  <a:srgbClr val="6A9955"/>
                </a:solidFill>
                <a:latin typeface="Consolas" panose="020B0609020204030204" pitchFamily="49" charset="0"/>
              </a:rPr>
              <a:t>) * 10</a:t>
            </a:r>
            <a:endParaRPr lang="ru-RU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dirty="0" smtClean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rgbClr val="6A9955"/>
                </a:solidFill>
                <a:latin typeface="Consolas" panose="020B0609020204030204" pitchFamily="49" charset="0"/>
              </a:rPr>
              <a:t>//</a:t>
            </a:r>
            <a:r>
              <a:rPr lang="ru-RU" dirty="0">
                <a:solidFill>
                  <a:srgbClr val="6A9955"/>
                </a:solidFill>
                <a:latin typeface="Consolas" panose="020B0609020204030204" pitchFamily="49" charset="0"/>
              </a:rPr>
              <a:t> тип &amp;a -- </a:t>
            </a:r>
            <a:r>
              <a:rPr lang="ru-RU" dirty="0" err="1">
                <a:solidFill>
                  <a:srgbClr val="6A9955"/>
                </a:solidFill>
                <a:latin typeface="Consolas" panose="020B0609020204030204" pitchFamily="49" charset="0"/>
              </a:rPr>
              <a:t>int</a:t>
            </a:r>
            <a:r>
              <a:rPr lang="ru-RU" dirty="0">
                <a:solidFill>
                  <a:srgbClr val="6A9955"/>
                </a:solidFill>
                <a:latin typeface="Consolas" panose="020B0609020204030204" pitchFamily="49" charset="0"/>
              </a:rPr>
              <a:t> (*)[10] </a:t>
            </a:r>
            <a:endParaRPr lang="ru-RU" dirty="0" smtClean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rgbClr val="6A9955"/>
                </a:solidFill>
                <a:latin typeface="Consolas" panose="020B0609020204030204" pitchFamily="49" charset="0"/>
              </a:rPr>
              <a:t>//     (</a:t>
            </a:r>
            <a:r>
              <a:rPr lang="ru-RU" dirty="0">
                <a:solidFill>
                  <a:srgbClr val="6A9955"/>
                </a:solidFill>
                <a:latin typeface="Consolas" panose="020B0609020204030204" pitchFamily="49" charset="0"/>
              </a:rPr>
              <a:t>указатель на массив из 10 </a:t>
            </a:r>
            <a:r>
              <a:rPr lang="en-US" dirty="0" err="1" smtClean="0">
                <a:solidFill>
                  <a:srgbClr val="6A9955"/>
                </a:solidFill>
                <a:latin typeface="Consolas" panose="020B0609020204030204" pitchFamily="49" charset="0"/>
              </a:rPr>
              <a:t>int</a:t>
            </a:r>
            <a:r>
              <a:rPr lang="ru-RU" dirty="0" smtClean="0">
                <a:solidFill>
                  <a:srgbClr val="6A9955"/>
                </a:solidFill>
                <a:latin typeface="Consolas" panose="020B0609020204030204" pitchFamily="49" charset="0"/>
              </a:rPr>
              <a:t>)</a:t>
            </a:r>
            <a:endParaRPr lang="ru-RU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rgbClr val="6A9955"/>
                </a:solidFill>
                <a:latin typeface="Consolas" panose="020B0609020204030204" pitchFamily="49" charset="0"/>
              </a:rPr>
              <a:t>//</a:t>
            </a:r>
            <a:r>
              <a:rPr lang="ru-RU" dirty="0">
                <a:solidFill>
                  <a:srgbClr val="6A9955"/>
                </a:solidFill>
                <a:latin typeface="Consolas" panose="020B0609020204030204" pitchFamily="49" charset="0"/>
              </a:rPr>
              <a:t> с точностью до типа </a:t>
            </a:r>
            <a:r>
              <a:rPr lang="ru-RU" dirty="0" smtClean="0">
                <a:solidFill>
                  <a:srgbClr val="6A9955"/>
                </a:solidFill>
                <a:latin typeface="Consolas" panose="020B0609020204030204" pitchFamily="49" charset="0"/>
              </a:rPr>
              <a:t>верно 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6A9955"/>
                </a:solidFill>
                <a:latin typeface="Consolas" panose="020B0609020204030204" pitchFamily="49" charset="0"/>
              </a:rPr>
              <a:t>//     &amp;a</a:t>
            </a:r>
            <a:r>
              <a:rPr lang="ru-RU" dirty="0">
                <a:solidFill>
                  <a:srgbClr val="6A9955"/>
                </a:solidFill>
                <a:latin typeface="Consolas" panose="020B0609020204030204" pitchFamily="49" charset="0"/>
              </a:rPr>
              <a:t> + 1 == a + 10</a:t>
            </a:r>
            <a:endParaRPr lang="ru-RU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8185947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Неявное преобразование </a:t>
            </a:r>
            <a:r>
              <a:rPr lang="ru-RU" dirty="0" smtClean="0"/>
              <a:t>функциональных типов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Кроме случаев, перечисленны</a:t>
            </a:r>
            <a:r>
              <a:rPr lang="ru-RU" dirty="0" smtClean="0">
                <a:solidFill>
                  <a:schemeClr val="bg1"/>
                </a:solidFill>
              </a:rPr>
              <a:t>х ниже, т</a:t>
            </a:r>
            <a:r>
              <a:rPr lang="ru-RU" dirty="0" smtClean="0">
                <a:solidFill>
                  <a:schemeClr val="bg1"/>
                </a:solidFill>
              </a:rPr>
              <a:t>ип «функция</a:t>
            </a:r>
            <a:r>
              <a:rPr lang="ru-RU" dirty="0" smtClean="0">
                <a:solidFill>
                  <a:schemeClr val="bg1"/>
                </a:solidFill>
              </a:rPr>
              <a:t>, возвращающая Т», преобразуется к типу «указатель на функцию, возвращающую Т»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Преобразование в указатель на функцию не выполняется для выражения, являющегося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О</a:t>
            </a:r>
            <a:r>
              <a:rPr lang="ru-RU" dirty="0" smtClean="0">
                <a:solidFill>
                  <a:schemeClr val="bg1"/>
                </a:solidFill>
              </a:rPr>
              <a:t>перандом </a:t>
            </a:r>
            <a:r>
              <a:rPr lang="en-US" dirty="0" err="1" smtClean="0">
                <a:solidFill>
                  <a:schemeClr val="bg1"/>
                </a:solidFill>
              </a:rPr>
              <a:t>sizeof</a:t>
            </a:r>
            <a:endParaRPr lang="ru-RU" dirty="0" smtClean="0">
              <a:solidFill>
                <a:schemeClr val="bg1"/>
              </a:solidFill>
            </a:endParaRP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Операнду </a:t>
            </a:r>
            <a:r>
              <a:rPr lang="en-US" dirty="0" err="1" smtClean="0">
                <a:solidFill>
                  <a:schemeClr val="bg1"/>
                </a:solidFill>
              </a:rPr>
              <a:t>sizeof</a:t>
            </a:r>
            <a:r>
              <a:rPr lang="ru-RU" dirty="0" smtClean="0">
                <a:solidFill>
                  <a:schemeClr val="bg1"/>
                </a:solidFill>
              </a:rPr>
              <a:t> запрещено иметь функциональный тип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Операндом </a:t>
            </a:r>
            <a:r>
              <a:rPr lang="ru-RU" dirty="0" smtClean="0">
                <a:solidFill>
                  <a:schemeClr val="bg1"/>
                </a:solidFill>
              </a:rPr>
              <a:t>унарного </a:t>
            </a:r>
            <a:r>
              <a:rPr lang="en-US" dirty="0" smtClean="0">
                <a:solidFill>
                  <a:schemeClr val="bg1"/>
                </a:solidFill>
              </a:rPr>
              <a:t>&amp;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7685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Неявное преобразование </a:t>
            </a:r>
            <a:r>
              <a:rPr lang="ru-RU" dirty="0" smtClean="0"/>
              <a:t>функциональных типов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Кроме случаев, перечисленны</a:t>
            </a:r>
            <a:r>
              <a:rPr lang="ru-RU" dirty="0" smtClean="0"/>
              <a:t>х ниже, т</a:t>
            </a:r>
            <a:r>
              <a:rPr lang="ru-RU" dirty="0" smtClean="0"/>
              <a:t>ип «функция», </a:t>
            </a:r>
            <a:r>
              <a:rPr lang="ru-RU" dirty="0" smtClean="0"/>
              <a:t>преобразуется к типу «указатель на </a:t>
            </a:r>
            <a:r>
              <a:rPr lang="ru-RU" dirty="0" smtClean="0"/>
              <a:t>функцию»</a:t>
            </a:r>
            <a:endParaRPr lang="ru-RU" dirty="0" smtClean="0"/>
          </a:p>
          <a:p>
            <a:endParaRPr lang="ru-RU" dirty="0"/>
          </a:p>
          <a:p>
            <a:r>
              <a:rPr lang="ru-RU" dirty="0" smtClean="0">
                <a:solidFill>
                  <a:schemeClr val="bg1"/>
                </a:solidFill>
              </a:rPr>
              <a:t>Преобразование в указатель на функцию не выполняется для выражения, являющегося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О</a:t>
            </a:r>
            <a:r>
              <a:rPr lang="ru-RU" dirty="0" smtClean="0">
                <a:solidFill>
                  <a:schemeClr val="bg1"/>
                </a:solidFill>
              </a:rPr>
              <a:t>перандом </a:t>
            </a:r>
            <a:r>
              <a:rPr lang="en-US" dirty="0" err="1" smtClean="0">
                <a:solidFill>
                  <a:schemeClr val="bg1"/>
                </a:solidFill>
              </a:rPr>
              <a:t>sizeof</a:t>
            </a:r>
            <a:endParaRPr lang="ru-RU" dirty="0" smtClean="0">
              <a:solidFill>
                <a:schemeClr val="bg1"/>
              </a:solidFill>
            </a:endParaRP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Операнду </a:t>
            </a:r>
            <a:r>
              <a:rPr lang="en-US" dirty="0" err="1" smtClean="0">
                <a:solidFill>
                  <a:schemeClr val="bg1"/>
                </a:solidFill>
              </a:rPr>
              <a:t>sizeof</a:t>
            </a:r>
            <a:r>
              <a:rPr lang="ru-RU" dirty="0" smtClean="0">
                <a:solidFill>
                  <a:schemeClr val="bg1"/>
                </a:solidFill>
              </a:rPr>
              <a:t> запрещено иметь функциональный тип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Операндом </a:t>
            </a:r>
            <a:r>
              <a:rPr lang="ru-RU" dirty="0" smtClean="0">
                <a:solidFill>
                  <a:schemeClr val="bg1"/>
                </a:solidFill>
              </a:rPr>
              <a:t>унарного </a:t>
            </a:r>
            <a:r>
              <a:rPr lang="en-US" dirty="0" smtClean="0">
                <a:solidFill>
                  <a:schemeClr val="bg1"/>
                </a:solidFill>
              </a:rPr>
              <a:t>&amp;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5082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Неявное преобразование </a:t>
            </a:r>
            <a:r>
              <a:rPr lang="ru-RU" dirty="0" smtClean="0"/>
              <a:t>функциональных типов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Кроме случаев, перечисленны</a:t>
            </a:r>
            <a:r>
              <a:rPr lang="ru-RU" dirty="0" smtClean="0"/>
              <a:t>х ниже, т</a:t>
            </a:r>
            <a:r>
              <a:rPr lang="ru-RU" dirty="0" smtClean="0"/>
              <a:t>ип «функция», </a:t>
            </a:r>
            <a:r>
              <a:rPr lang="ru-RU" dirty="0" smtClean="0"/>
              <a:t>преобразуется к типу «указатель на </a:t>
            </a:r>
            <a:r>
              <a:rPr lang="ru-RU" dirty="0" smtClean="0"/>
              <a:t>функцию»</a:t>
            </a:r>
            <a:endParaRPr lang="ru-RU" dirty="0" smtClean="0"/>
          </a:p>
          <a:p>
            <a:endParaRPr lang="ru-RU" dirty="0"/>
          </a:p>
          <a:p>
            <a:r>
              <a:rPr lang="ru-RU" dirty="0" smtClean="0"/>
              <a:t>Преобразование в указатель на функцию не выполняется для выражения, являющегося</a:t>
            </a:r>
            <a:endParaRPr lang="ru-RU" dirty="0" smtClean="0"/>
          </a:p>
          <a:p>
            <a:pPr lvl="1"/>
            <a:r>
              <a:rPr lang="ru-RU" dirty="0">
                <a:solidFill>
                  <a:schemeClr val="bg1"/>
                </a:solidFill>
              </a:rPr>
              <a:t>О</a:t>
            </a:r>
            <a:r>
              <a:rPr lang="ru-RU" dirty="0" smtClean="0">
                <a:solidFill>
                  <a:schemeClr val="bg1"/>
                </a:solidFill>
              </a:rPr>
              <a:t>перандом </a:t>
            </a:r>
            <a:r>
              <a:rPr lang="en-US" dirty="0" err="1" smtClean="0">
                <a:solidFill>
                  <a:schemeClr val="bg1"/>
                </a:solidFill>
              </a:rPr>
              <a:t>sizeof</a:t>
            </a:r>
            <a:endParaRPr lang="ru-RU" dirty="0" smtClean="0">
              <a:solidFill>
                <a:schemeClr val="bg1"/>
              </a:solidFill>
            </a:endParaRP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Операнду </a:t>
            </a:r>
            <a:r>
              <a:rPr lang="en-US" dirty="0" err="1" smtClean="0">
                <a:solidFill>
                  <a:schemeClr val="bg1"/>
                </a:solidFill>
              </a:rPr>
              <a:t>sizeof</a:t>
            </a:r>
            <a:r>
              <a:rPr lang="ru-RU" dirty="0" smtClean="0">
                <a:solidFill>
                  <a:schemeClr val="bg1"/>
                </a:solidFill>
              </a:rPr>
              <a:t> запрещено иметь функциональный тип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Операндом </a:t>
            </a:r>
            <a:r>
              <a:rPr lang="ru-RU" dirty="0" smtClean="0">
                <a:solidFill>
                  <a:schemeClr val="bg1"/>
                </a:solidFill>
              </a:rPr>
              <a:t>унарного </a:t>
            </a:r>
            <a:r>
              <a:rPr lang="en-US" dirty="0" smtClean="0">
                <a:solidFill>
                  <a:schemeClr val="bg1"/>
                </a:solidFill>
              </a:rPr>
              <a:t>&amp;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4405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Неявное преобразование </a:t>
            </a:r>
            <a:r>
              <a:rPr lang="ru-RU" dirty="0" smtClean="0"/>
              <a:t>функциональных типов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Кроме случаев, перечисленны</a:t>
            </a:r>
            <a:r>
              <a:rPr lang="ru-RU" dirty="0" smtClean="0"/>
              <a:t>х ниже, т</a:t>
            </a:r>
            <a:r>
              <a:rPr lang="ru-RU" dirty="0" smtClean="0"/>
              <a:t>ип «функция», </a:t>
            </a:r>
            <a:r>
              <a:rPr lang="ru-RU" dirty="0" smtClean="0"/>
              <a:t>преобразуется к типу «указатель на </a:t>
            </a:r>
            <a:r>
              <a:rPr lang="ru-RU" dirty="0" smtClean="0"/>
              <a:t>функцию»</a:t>
            </a:r>
            <a:endParaRPr lang="ru-RU" dirty="0" smtClean="0"/>
          </a:p>
          <a:p>
            <a:endParaRPr lang="ru-RU" dirty="0"/>
          </a:p>
          <a:p>
            <a:r>
              <a:rPr lang="ru-RU" dirty="0" smtClean="0"/>
              <a:t>Преобразование в указатель на функцию не выполняется для выражения, являющегося</a:t>
            </a:r>
            <a:endParaRPr lang="ru-RU" dirty="0" smtClean="0"/>
          </a:p>
          <a:p>
            <a:pPr lvl="1"/>
            <a:r>
              <a:rPr lang="ru-RU" dirty="0"/>
              <a:t>О</a:t>
            </a:r>
            <a:r>
              <a:rPr lang="ru-RU" dirty="0" smtClean="0"/>
              <a:t>перандом </a:t>
            </a:r>
            <a:r>
              <a:rPr lang="en-US" dirty="0" err="1" smtClean="0"/>
              <a:t>sizeof</a:t>
            </a:r>
            <a:endParaRPr lang="ru-RU" dirty="0" smtClean="0"/>
          </a:p>
          <a:p>
            <a:pPr lvl="2"/>
            <a:r>
              <a:rPr lang="ru-RU" dirty="0" smtClean="0"/>
              <a:t>Операнду </a:t>
            </a:r>
            <a:r>
              <a:rPr lang="en-US" dirty="0" err="1" smtClean="0"/>
              <a:t>sizeof</a:t>
            </a:r>
            <a:r>
              <a:rPr lang="ru-RU" dirty="0" smtClean="0"/>
              <a:t> запрещено иметь функциональный тип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Операндом </a:t>
            </a:r>
            <a:r>
              <a:rPr lang="ru-RU" dirty="0" smtClean="0">
                <a:solidFill>
                  <a:schemeClr val="bg1"/>
                </a:solidFill>
              </a:rPr>
              <a:t>унарного </a:t>
            </a:r>
            <a:r>
              <a:rPr lang="en-US" dirty="0" smtClean="0">
                <a:solidFill>
                  <a:schemeClr val="bg1"/>
                </a:solidFill>
              </a:rPr>
              <a:t>&amp;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7526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Прост</a:t>
            </a:r>
            <a:r>
              <a:rPr lang="ru-RU" dirty="0" smtClean="0"/>
              <a:t>ые сведения про преобразование типов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Неявное преобразование тип</a:t>
            </a:r>
            <a:r>
              <a:rPr lang="ru-RU" dirty="0"/>
              <a:t>а</a:t>
            </a:r>
            <a:r>
              <a:rPr lang="ru-RU" dirty="0" smtClean="0"/>
              <a:t> </a:t>
            </a:r>
          </a:p>
          <a:p>
            <a:pPr lvl="1"/>
            <a:r>
              <a:rPr lang="ru-RU" dirty="0" smtClean="0"/>
              <a:t>Автоматически выполняется над </a:t>
            </a:r>
            <a:r>
              <a:rPr lang="ru-RU" dirty="0" smtClean="0"/>
              <a:t>операндами многих операций</a:t>
            </a:r>
          </a:p>
          <a:p>
            <a:pPr lvl="2"/>
            <a:r>
              <a:rPr lang="ru-RU" dirty="0" smtClean="0"/>
              <a:t>Например, арифметических, сравнения, присваивания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Явное </a:t>
            </a:r>
            <a:r>
              <a:rPr lang="ru-RU" dirty="0"/>
              <a:t>преобразование </a:t>
            </a:r>
            <a:r>
              <a:rPr lang="ru-RU" dirty="0" smtClean="0"/>
              <a:t>типа</a:t>
            </a:r>
          </a:p>
          <a:p>
            <a:pPr lvl="1"/>
            <a:r>
              <a:rPr lang="ru-RU" dirty="0" smtClean="0"/>
              <a:t>Операция </a:t>
            </a:r>
            <a:r>
              <a:rPr lang="en-US" dirty="0" smtClean="0"/>
              <a:t>(T) </a:t>
            </a:r>
            <a:r>
              <a:rPr lang="ru-RU" dirty="0" smtClean="0"/>
              <a:t>преобразует свой операнд к типу </a:t>
            </a:r>
            <a:r>
              <a:rPr lang="en-US" dirty="0" smtClean="0"/>
              <a:t>T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Если типы </a:t>
            </a:r>
            <a:r>
              <a:rPr lang="en-US" dirty="0" smtClean="0"/>
              <a:t>T1 </a:t>
            </a:r>
            <a:r>
              <a:rPr lang="ru-RU" dirty="0" smtClean="0"/>
              <a:t>и </a:t>
            </a:r>
            <a:r>
              <a:rPr lang="en-US" dirty="0" smtClean="0"/>
              <a:t>T2 </a:t>
            </a:r>
            <a:r>
              <a:rPr lang="ru-RU" dirty="0" smtClean="0"/>
              <a:t>совместимы (хранятся в памяти одинаковым способом), то п</a:t>
            </a:r>
            <a:r>
              <a:rPr lang="ru-RU" dirty="0" smtClean="0"/>
              <a:t>реобразование </a:t>
            </a:r>
            <a:r>
              <a:rPr lang="en-US" dirty="0" smtClean="0"/>
              <a:t>T1 &lt;-&gt; T2 </a:t>
            </a:r>
            <a:r>
              <a:rPr lang="ru-RU" dirty="0" smtClean="0"/>
              <a:t>сохраняет </a:t>
            </a:r>
            <a:r>
              <a:rPr lang="ru-RU" dirty="0" smtClean="0"/>
              <a:t>значение и представление значения</a:t>
            </a:r>
            <a:endParaRPr lang="en-US" dirty="0" smtClean="0"/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5057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Неявное преобразование </a:t>
            </a:r>
            <a:r>
              <a:rPr lang="ru-RU" dirty="0" smtClean="0"/>
              <a:t>функциональных типов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Кроме случаев, перечисленны</a:t>
            </a:r>
            <a:r>
              <a:rPr lang="ru-RU" dirty="0" smtClean="0"/>
              <a:t>х ниже, т</a:t>
            </a:r>
            <a:r>
              <a:rPr lang="ru-RU" dirty="0" smtClean="0"/>
              <a:t>ип «функция», </a:t>
            </a:r>
            <a:r>
              <a:rPr lang="ru-RU" dirty="0" smtClean="0"/>
              <a:t>преобразуется к типу «указатель на </a:t>
            </a:r>
            <a:r>
              <a:rPr lang="ru-RU" dirty="0" smtClean="0"/>
              <a:t>функцию»</a:t>
            </a:r>
            <a:endParaRPr lang="ru-RU" dirty="0" smtClean="0"/>
          </a:p>
          <a:p>
            <a:endParaRPr lang="ru-RU" dirty="0"/>
          </a:p>
          <a:p>
            <a:r>
              <a:rPr lang="ru-RU" dirty="0" smtClean="0"/>
              <a:t>Преобразование в указатель на функцию не выполняется для выражения, являющегося</a:t>
            </a:r>
            <a:endParaRPr lang="ru-RU" dirty="0" smtClean="0"/>
          </a:p>
          <a:p>
            <a:pPr lvl="1"/>
            <a:r>
              <a:rPr lang="ru-RU" dirty="0"/>
              <a:t>О</a:t>
            </a:r>
            <a:r>
              <a:rPr lang="ru-RU" dirty="0" smtClean="0"/>
              <a:t>перандом </a:t>
            </a:r>
            <a:r>
              <a:rPr lang="en-US" dirty="0" err="1" smtClean="0"/>
              <a:t>sizeof</a:t>
            </a:r>
            <a:endParaRPr lang="ru-RU" dirty="0" smtClean="0"/>
          </a:p>
          <a:p>
            <a:pPr lvl="2"/>
            <a:r>
              <a:rPr lang="ru-RU" dirty="0" smtClean="0"/>
              <a:t>Операнду </a:t>
            </a:r>
            <a:r>
              <a:rPr lang="en-US" dirty="0" err="1" smtClean="0"/>
              <a:t>sizeof</a:t>
            </a:r>
            <a:r>
              <a:rPr lang="ru-RU" dirty="0" smtClean="0"/>
              <a:t> запрещено иметь функциональный тип</a:t>
            </a:r>
          </a:p>
          <a:p>
            <a:pPr lvl="1"/>
            <a:r>
              <a:rPr lang="ru-RU" dirty="0"/>
              <a:t>Операндом </a:t>
            </a:r>
            <a:r>
              <a:rPr lang="ru-RU" dirty="0" smtClean="0"/>
              <a:t>унарного </a:t>
            </a:r>
            <a:r>
              <a:rPr lang="en-US" dirty="0" smtClean="0"/>
              <a:t>&amp;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57974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[</a:t>
            </a:r>
            <a:r>
              <a:rPr lang="ru-RU" dirty="0" smtClean="0"/>
              <a:t>Явные и неявные</a:t>
            </a:r>
            <a:r>
              <a:rPr lang="en-US" dirty="0" smtClean="0"/>
              <a:t>]</a:t>
            </a:r>
            <a:r>
              <a:rPr lang="ru-RU" dirty="0" smtClean="0"/>
              <a:t> преобразования </a:t>
            </a:r>
            <a:r>
              <a:rPr lang="ru-RU" dirty="0" smtClean="0"/>
              <a:t>типа </a:t>
            </a:r>
            <a:r>
              <a:rPr lang="en-US" dirty="0" smtClean="0"/>
              <a:t>void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Тип </a:t>
            </a:r>
            <a:r>
              <a:rPr lang="en-US" dirty="0" smtClean="0">
                <a:solidFill>
                  <a:schemeClr val="bg1"/>
                </a:solidFill>
              </a:rPr>
              <a:t>void </a:t>
            </a:r>
            <a:r>
              <a:rPr lang="ru-RU" dirty="0" smtClean="0">
                <a:solidFill>
                  <a:schemeClr val="bg1"/>
                </a:solidFill>
              </a:rPr>
              <a:t>нельзя </a:t>
            </a:r>
            <a:r>
              <a:rPr lang="ru-RU" dirty="0" smtClean="0">
                <a:solidFill>
                  <a:schemeClr val="bg1"/>
                </a:solidFill>
              </a:rPr>
              <a:t>преобразовать ни в какой другой тип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Любой тип можно преобразовать к </a:t>
            </a:r>
            <a:r>
              <a:rPr lang="en-US" dirty="0" smtClean="0">
                <a:solidFill>
                  <a:schemeClr val="bg1"/>
                </a:solidFill>
              </a:rPr>
              <a:t>void</a:t>
            </a:r>
            <a:r>
              <a:rPr lang="ru-RU" dirty="0" smtClean="0">
                <a:solidFill>
                  <a:schemeClr val="bg1"/>
                </a:solidFill>
              </a:rPr>
              <a:t> при этом значение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Вычисляется</a:t>
            </a: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Так как вычисление может иметь побочные эффекты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Становится недоступным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Преобразование к </a:t>
            </a:r>
            <a:r>
              <a:rPr lang="en-US" dirty="0" smtClean="0">
                <a:solidFill>
                  <a:schemeClr val="bg1"/>
                </a:solidFill>
              </a:rPr>
              <a:t>void </a:t>
            </a:r>
            <a:r>
              <a:rPr lang="ru-RU" dirty="0" smtClean="0">
                <a:solidFill>
                  <a:schemeClr val="bg1"/>
                </a:solidFill>
              </a:rPr>
              <a:t>неявно выполняется над значением любого выражения, за которым следует ;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4666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[</a:t>
            </a:r>
            <a:r>
              <a:rPr lang="ru-RU" dirty="0"/>
              <a:t>Явные и неявные</a:t>
            </a:r>
            <a:r>
              <a:rPr lang="en-US" dirty="0"/>
              <a:t>]</a:t>
            </a:r>
            <a:r>
              <a:rPr lang="ru-RU" dirty="0" smtClean="0"/>
              <a:t> </a:t>
            </a:r>
            <a:r>
              <a:rPr lang="ru-RU" dirty="0"/>
              <a:t>преобразования типа </a:t>
            </a:r>
            <a:r>
              <a:rPr lang="en-US" dirty="0"/>
              <a:t>void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Тип </a:t>
            </a:r>
            <a:r>
              <a:rPr lang="en-US" dirty="0" smtClean="0"/>
              <a:t>void </a:t>
            </a:r>
            <a:r>
              <a:rPr lang="ru-RU" dirty="0" smtClean="0"/>
              <a:t>нельзя </a:t>
            </a:r>
            <a:r>
              <a:rPr lang="ru-RU" dirty="0" smtClean="0"/>
              <a:t>преобразовать ни в какой другой тип</a:t>
            </a:r>
            <a:endParaRPr lang="ru-RU" dirty="0" smtClean="0"/>
          </a:p>
          <a:p>
            <a:endParaRPr lang="ru-RU" dirty="0"/>
          </a:p>
          <a:p>
            <a:r>
              <a:rPr lang="ru-RU" dirty="0" smtClean="0">
                <a:solidFill>
                  <a:schemeClr val="bg1"/>
                </a:solidFill>
              </a:rPr>
              <a:t>Любой тип можно преобразовать к </a:t>
            </a:r>
            <a:r>
              <a:rPr lang="en-US" dirty="0" smtClean="0">
                <a:solidFill>
                  <a:schemeClr val="bg1"/>
                </a:solidFill>
              </a:rPr>
              <a:t>void</a:t>
            </a:r>
            <a:r>
              <a:rPr lang="ru-RU" dirty="0" smtClean="0">
                <a:solidFill>
                  <a:schemeClr val="bg1"/>
                </a:solidFill>
              </a:rPr>
              <a:t> при этом значение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Вычисляется</a:t>
            </a: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Так как вычисление может иметь побочные эффекты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Становится недоступным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Преобразование к </a:t>
            </a:r>
            <a:r>
              <a:rPr lang="en-US" dirty="0" smtClean="0">
                <a:solidFill>
                  <a:schemeClr val="bg1"/>
                </a:solidFill>
              </a:rPr>
              <a:t>void </a:t>
            </a:r>
            <a:r>
              <a:rPr lang="ru-RU" dirty="0" smtClean="0">
                <a:solidFill>
                  <a:schemeClr val="bg1"/>
                </a:solidFill>
              </a:rPr>
              <a:t>неявно выполняется над значением любого выражения, за которым следует ;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5327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[</a:t>
            </a:r>
            <a:r>
              <a:rPr lang="ru-RU" dirty="0"/>
              <a:t>Явные и неявные</a:t>
            </a:r>
            <a:r>
              <a:rPr lang="en-US" dirty="0"/>
              <a:t>]</a:t>
            </a:r>
            <a:r>
              <a:rPr lang="ru-RU" dirty="0"/>
              <a:t> </a:t>
            </a:r>
            <a:r>
              <a:rPr lang="ru-RU" dirty="0" smtClean="0"/>
              <a:t>преобразования </a:t>
            </a:r>
            <a:r>
              <a:rPr lang="ru-RU" dirty="0"/>
              <a:t>типа </a:t>
            </a:r>
            <a:r>
              <a:rPr lang="en-US" dirty="0"/>
              <a:t>void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Тип </a:t>
            </a:r>
            <a:r>
              <a:rPr lang="en-US" dirty="0" smtClean="0"/>
              <a:t>void </a:t>
            </a:r>
            <a:r>
              <a:rPr lang="ru-RU" dirty="0" smtClean="0"/>
              <a:t>нельзя </a:t>
            </a:r>
            <a:r>
              <a:rPr lang="ru-RU" dirty="0" smtClean="0"/>
              <a:t>преобразовать ни в какой другой тип</a:t>
            </a:r>
            <a:endParaRPr lang="ru-RU" dirty="0" smtClean="0"/>
          </a:p>
          <a:p>
            <a:endParaRPr lang="ru-RU" dirty="0"/>
          </a:p>
          <a:p>
            <a:r>
              <a:rPr lang="ru-RU" dirty="0" smtClean="0"/>
              <a:t>Любой тип можно преобразовать к </a:t>
            </a:r>
            <a:r>
              <a:rPr lang="en-US" dirty="0" smtClean="0"/>
              <a:t>void</a:t>
            </a:r>
            <a:r>
              <a:rPr lang="ru-RU" dirty="0" smtClean="0"/>
              <a:t> при этом значение</a:t>
            </a:r>
            <a:endParaRPr lang="en-US" dirty="0" smtClean="0"/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Вычисляется</a:t>
            </a: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Так как вычисление может иметь побочные эффекты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Становится недоступным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Преобразование к </a:t>
            </a:r>
            <a:r>
              <a:rPr lang="en-US" dirty="0" smtClean="0">
                <a:solidFill>
                  <a:schemeClr val="bg1"/>
                </a:solidFill>
              </a:rPr>
              <a:t>void </a:t>
            </a:r>
            <a:r>
              <a:rPr lang="ru-RU" dirty="0" smtClean="0">
                <a:solidFill>
                  <a:schemeClr val="bg1"/>
                </a:solidFill>
              </a:rPr>
              <a:t>неявно выполняется над значением любого выражения, за которым следует ;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7343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[</a:t>
            </a:r>
            <a:r>
              <a:rPr lang="ru-RU" dirty="0"/>
              <a:t>Явные и неявные</a:t>
            </a:r>
            <a:r>
              <a:rPr lang="en-US" dirty="0"/>
              <a:t>]</a:t>
            </a:r>
            <a:r>
              <a:rPr lang="ru-RU" dirty="0"/>
              <a:t> </a:t>
            </a:r>
            <a:r>
              <a:rPr lang="ru-RU" dirty="0" smtClean="0"/>
              <a:t>преобразования </a:t>
            </a:r>
            <a:r>
              <a:rPr lang="ru-RU" dirty="0"/>
              <a:t>типа </a:t>
            </a:r>
            <a:r>
              <a:rPr lang="en-US" dirty="0"/>
              <a:t>void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Тип </a:t>
            </a:r>
            <a:r>
              <a:rPr lang="en-US" dirty="0" smtClean="0"/>
              <a:t>void </a:t>
            </a:r>
            <a:r>
              <a:rPr lang="ru-RU" dirty="0" smtClean="0"/>
              <a:t>нельзя </a:t>
            </a:r>
            <a:r>
              <a:rPr lang="ru-RU" dirty="0" smtClean="0"/>
              <a:t>преобразовать ни в какой другой тип</a:t>
            </a:r>
            <a:endParaRPr lang="ru-RU" dirty="0" smtClean="0"/>
          </a:p>
          <a:p>
            <a:endParaRPr lang="ru-RU" dirty="0"/>
          </a:p>
          <a:p>
            <a:r>
              <a:rPr lang="ru-RU" dirty="0" smtClean="0"/>
              <a:t>Любой тип можно преобразовать к </a:t>
            </a:r>
            <a:r>
              <a:rPr lang="en-US" dirty="0" smtClean="0"/>
              <a:t>void</a:t>
            </a:r>
            <a:r>
              <a:rPr lang="ru-RU" dirty="0" smtClean="0"/>
              <a:t> при этом значение</a:t>
            </a:r>
            <a:endParaRPr lang="en-US" dirty="0" smtClean="0"/>
          </a:p>
          <a:p>
            <a:pPr lvl="1"/>
            <a:r>
              <a:rPr lang="ru-RU" dirty="0" smtClean="0"/>
              <a:t>Вычисляется</a:t>
            </a:r>
          </a:p>
          <a:p>
            <a:pPr lvl="2"/>
            <a:r>
              <a:rPr lang="ru-RU" dirty="0" smtClean="0"/>
              <a:t>Так как вычисление может иметь побочные эффекты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Становится недоступным</a:t>
            </a:r>
          </a:p>
          <a:p>
            <a:endParaRPr lang="en-US" dirty="0" smtClean="0"/>
          </a:p>
          <a:p>
            <a:r>
              <a:rPr lang="ru-RU" dirty="0" smtClean="0">
                <a:solidFill>
                  <a:schemeClr val="bg1"/>
                </a:solidFill>
              </a:rPr>
              <a:t>Преобразование к </a:t>
            </a:r>
            <a:r>
              <a:rPr lang="en-US" dirty="0" smtClean="0">
                <a:solidFill>
                  <a:schemeClr val="bg1"/>
                </a:solidFill>
              </a:rPr>
              <a:t>void </a:t>
            </a:r>
            <a:r>
              <a:rPr lang="ru-RU" dirty="0" smtClean="0">
                <a:solidFill>
                  <a:schemeClr val="bg1"/>
                </a:solidFill>
              </a:rPr>
              <a:t>неявно выполняется над значением любого выражения, за которым следует ;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7038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[</a:t>
            </a:r>
            <a:r>
              <a:rPr lang="ru-RU" dirty="0"/>
              <a:t>Явные и неявные</a:t>
            </a:r>
            <a:r>
              <a:rPr lang="en-US" dirty="0"/>
              <a:t>]</a:t>
            </a:r>
            <a:r>
              <a:rPr lang="ru-RU" dirty="0"/>
              <a:t> </a:t>
            </a:r>
            <a:r>
              <a:rPr lang="ru-RU" dirty="0" smtClean="0"/>
              <a:t>преобразования </a:t>
            </a:r>
            <a:r>
              <a:rPr lang="ru-RU" dirty="0"/>
              <a:t>типа </a:t>
            </a:r>
            <a:r>
              <a:rPr lang="en-US" dirty="0"/>
              <a:t>void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Тип </a:t>
            </a:r>
            <a:r>
              <a:rPr lang="en-US" dirty="0" smtClean="0"/>
              <a:t>void </a:t>
            </a:r>
            <a:r>
              <a:rPr lang="ru-RU" dirty="0" smtClean="0"/>
              <a:t>нельзя </a:t>
            </a:r>
            <a:r>
              <a:rPr lang="ru-RU" dirty="0" smtClean="0"/>
              <a:t>преобразовать ни в какой другой тип</a:t>
            </a:r>
            <a:endParaRPr lang="ru-RU" dirty="0" smtClean="0"/>
          </a:p>
          <a:p>
            <a:endParaRPr lang="ru-RU" dirty="0"/>
          </a:p>
          <a:p>
            <a:r>
              <a:rPr lang="ru-RU" dirty="0" smtClean="0"/>
              <a:t>Любой тип можно преобразовать к </a:t>
            </a:r>
            <a:r>
              <a:rPr lang="en-US" dirty="0" smtClean="0"/>
              <a:t>void</a:t>
            </a:r>
            <a:r>
              <a:rPr lang="ru-RU" dirty="0" smtClean="0"/>
              <a:t> при этом значение</a:t>
            </a:r>
            <a:endParaRPr lang="en-US" dirty="0" smtClean="0"/>
          </a:p>
          <a:p>
            <a:pPr lvl="1"/>
            <a:r>
              <a:rPr lang="ru-RU" dirty="0" smtClean="0"/>
              <a:t>Вычисляется</a:t>
            </a:r>
          </a:p>
          <a:p>
            <a:pPr lvl="2"/>
            <a:r>
              <a:rPr lang="ru-RU" dirty="0" smtClean="0"/>
              <a:t>Так как вычисление может иметь побочные эффекты</a:t>
            </a:r>
          </a:p>
          <a:p>
            <a:pPr lvl="1"/>
            <a:r>
              <a:rPr lang="ru-RU" dirty="0" smtClean="0"/>
              <a:t>Становится недоступным</a:t>
            </a:r>
          </a:p>
          <a:p>
            <a:endParaRPr lang="en-US" dirty="0" smtClean="0"/>
          </a:p>
          <a:p>
            <a:r>
              <a:rPr lang="ru-RU" dirty="0" smtClean="0">
                <a:solidFill>
                  <a:schemeClr val="bg1"/>
                </a:solidFill>
              </a:rPr>
              <a:t>Преобразование к </a:t>
            </a:r>
            <a:r>
              <a:rPr lang="en-US" dirty="0" smtClean="0">
                <a:solidFill>
                  <a:schemeClr val="bg1"/>
                </a:solidFill>
              </a:rPr>
              <a:t>void </a:t>
            </a:r>
            <a:r>
              <a:rPr lang="ru-RU" dirty="0" smtClean="0">
                <a:solidFill>
                  <a:schemeClr val="bg1"/>
                </a:solidFill>
              </a:rPr>
              <a:t>неявно выполняется над значением любого выражения, за которым следует ;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1380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[</a:t>
            </a:r>
            <a:r>
              <a:rPr lang="ru-RU" dirty="0"/>
              <a:t>Явные и неявные</a:t>
            </a:r>
            <a:r>
              <a:rPr lang="en-US" dirty="0"/>
              <a:t>]</a:t>
            </a:r>
            <a:r>
              <a:rPr lang="ru-RU" dirty="0"/>
              <a:t> </a:t>
            </a:r>
            <a:r>
              <a:rPr lang="ru-RU" dirty="0" smtClean="0"/>
              <a:t>преобразования </a:t>
            </a:r>
            <a:r>
              <a:rPr lang="ru-RU" dirty="0"/>
              <a:t>типа </a:t>
            </a:r>
            <a:r>
              <a:rPr lang="en-US" dirty="0"/>
              <a:t>void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Тип </a:t>
            </a:r>
            <a:r>
              <a:rPr lang="en-US" dirty="0" smtClean="0"/>
              <a:t>void </a:t>
            </a:r>
            <a:r>
              <a:rPr lang="ru-RU" dirty="0" smtClean="0"/>
              <a:t>нельзя </a:t>
            </a:r>
            <a:r>
              <a:rPr lang="ru-RU" dirty="0" smtClean="0"/>
              <a:t>преобразовать ни в какой другой тип</a:t>
            </a:r>
            <a:endParaRPr lang="ru-RU" dirty="0" smtClean="0"/>
          </a:p>
          <a:p>
            <a:endParaRPr lang="ru-RU" dirty="0"/>
          </a:p>
          <a:p>
            <a:r>
              <a:rPr lang="ru-RU" dirty="0" smtClean="0"/>
              <a:t>Любой тип можно преобразовать к </a:t>
            </a:r>
            <a:r>
              <a:rPr lang="en-US" dirty="0" smtClean="0"/>
              <a:t>void</a:t>
            </a:r>
            <a:r>
              <a:rPr lang="ru-RU" dirty="0" smtClean="0"/>
              <a:t> при этом значение</a:t>
            </a:r>
            <a:endParaRPr lang="en-US" dirty="0" smtClean="0"/>
          </a:p>
          <a:p>
            <a:pPr lvl="1"/>
            <a:r>
              <a:rPr lang="ru-RU" dirty="0" smtClean="0"/>
              <a:t>Вычисляется</a:t>
            </a:r>
          </a:p>
          <a:p>
            <a:pPr lvl="2"/>
            <a:r>
              <a:rPr lang="ru-RU" dirty="0" smtClean="0"/>
              <a:t>Так как вычисление может иметь побочные эффекты</a:t>
            </a:r>
          </a:p>
          <a:p>
            <a:pPr lvl="1"/>
            <a:r>
              <a:rPr lang="ru-RU" dirty="0" smtClean="0"/>
              <a:t>Становится недоступным</a:t>
            </a:r>
          </a:p>
          <a:p>
            <a:endParaRPr lang="en-US" dirty="0" smtClean="0"/>
          </a:p>
          <a:p>
            <a:r>
              <a:rPr lang="ru-RU" dirty="0" smtClean="0"/>
              <a:t>Преобразование к </a:t>
            </a:r>
            <a:r>
              <a:rPr lang="en-US" dirty="0" smtClean="0"/>
              <a:t>void </a:t>
            </a:r>
            <a:r>
              <a:rPr lang="ru-RU" dirty="0" smtClean="0"/>
              <a:t>неявно выполняется над значением любого выражения, за которым следует 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013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Неявные преобразования </a:t>
            </a:r>
            <a:r>
              <a:rPr lang="ru-RU" dirty="0" smtClean="0"/>
              <a:t>указателей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sz="2800" dirty="0" smtClean="0">
                <a:solidFill>
                  <a:schemeClr val="bg1"/>
                </a:solidFill>
              </a:rPr>
              <a:t>Целое 0 в </a:t>
            </a:r>
            <a:r>
              <a:rPr lang="ru-RU" sz="2800" dirty="0">
                <a:solidFill>
                  <a:schemeClr val="bg1"/>
                </a:solidFill>
              </a:rPr>
              <a:t>указатель любого </a:t>
            </a:r>
            <a:r>
              <a:rPr lang="ru-RU" sz="2800" dirty="0" smtClean="0">
                <a:solidFill>
                  <a:schemeClr val="bg1"/>
                </a:solidFill>
              </a:rPr>
              <a:t>типа</a:t>
            </a:r>
          </a:p>
          <a:p>
            <a:pPr lvl="1"/>
            <a:r>
              <a:rPr lang="ru-RU" sz="2400" dirty="0" smtClean="0">
                <a:solidFill>
                  <a:schemeClr val="bg1"/>
                </a:solidFill>
              </a:rPr>
              <a:t>Получается нулевой указатель, отличный от всех остальных указателей</a:t>
            </a:r>
            <a:endParaRPr lang="ru-RU" sz="2400" dirty="0">
              <a:solidFill>
                <a:schemeClr val="bg1"/>
              </a:solidFill>
            </a:endParaRPr>
          </a:p>
          <a:p>
            <a:endParaRPr lang="ru-RU" sz="2800" dirty="0">
              <a:solidFill>
                <a:schemeClr val="bg1"/>
              </a:solidFill>
            </a:endParaRPr>
          </a:p>
          <a:p>
            <a:r>
              <a:rPr lang="en-US" sz="2800" dirty="0" smtClean="0">
                <a:solidFill>
                  <a:schemeClr val="bg1"/>
                </a:solidFill>
              </a:rPr>
              <a:t>void* </a:t>
            </a:r>
            <a:r>
              <a:rPr lang="ru-RU" sz="2800" dirty="0" smtClean="0">
                <a:solidFill>
                  <a:schemeClr val="bg1"/>
                </a:solidFill>
              </a:rPr>
              <a:t>в любой Т</a:t>
            </a:r>
            <a:r>
              <a:rPr lang="ru-RU" sz="2800" dirty="0" smtClean="0">
                <a:solidFill>
                  <a:schemeClr val="bg1"/>
                </a:solidFill>
              </a:rPr>
              <a:t>*</a:t>
            </a:r>
            <a:endParaRPr lang="en-US" sz="2800" dirty="0" smtClean="0">
              <a:solidFill>
                <a:schemeClr val="bg1"/>
              </a:solidFill>
            </a:endParaRPr>
          </a:p>
          <a:p>
            <a:r>
              <a:rPr lang="ru-RU" sz="2800" dirty="0" smtClean="0">
                <a:solidFill>
                  <a:schemeClr val="bg1"/>
                </a:solidFill>
              </a:rPr>
              <a:t>Любой </a:t>
            </a:r>
            <a:r>
              <a:rPr lang="ru-RU" sz="2800" dirty="0" smtClean="0">
                <a:solidFill>
                  <a:schemeClr val="bg1"/>
                </a:solidFill>
              </a:rPr>
              <a:t>Т* в </a:t>
            </a:r>
            <a:r>
              <a:rPr lang="en-US" sz="2800" dirty="0" smtClean="0">
                <a:solidFill>
                  <a:schemeClr val="bg1"/>
                </a:solidFill>
              </a:rPr>
              <a:t>void</a:t>
            </a:r>
            <a:r>
              <a:rPr lang="ru-RU" sz="2800" dirty="0" smtClean="0">
                <a:solidFill>
                  <a:schemeClr val="bg1"/>
                </a:solidFill>
              </a:rPr>
              <a:t>*</a:t>
            </a:r>
          </a:p>
          <a:p>
            <a:r>
              <a:rPr lang="ru-RU" sz="2800" dirty="0">
                <a:solidFill>
                  <a:schemeClr val="bg1"/>
                </a:solidFill>
              </a:rPr>
              <a:t>Любой </a:t>
            </a:r>
            <a:r>
              <a:rPr lang="en-US" sz="2800" dirty="0" smtClean="0">
                <a:solidFill>
                  <a:schemeClr val="bg1"/>
                </a:solidFill>
              </a:rPr>
              <a:t>T</a:t>
            </a:r>
            <a:r>
              <a:rPr lang="ru-RU" sz="2800" dirty="0" smtClean="0">
                <a:solidFill>
                  <a:schemeClr val="bg1"/>
                </a:solidFill>
              </a:rPr>
              <a:t>*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ru-RU" sz="2800" dirty="0" smtClean="0">
                <a:solidFill>
                  <a:schemeClr val="bg1"/>
                </a:solidFill>
              </a:rPr>
              <a:t>в </a:t>
            </a:r>
            <a:r>
              <a:rPr lang="en-US" sz="2800" dirty="0" err="1" smtClean="0">
                <a:solidFill>
                  <a:schemeClr val="bg1"/>
                </a:solidFill>
              </a:rPr>
              <a:t>const</a:t>
            </a:r>
            <a:r>
              <a:rPr lang="en-US" sz="2800" dirty="0" smtClean="0">
                <a:solidFill>
                  <a:schemeClr val="bg1"/>
                </a:solidFill>
              </a:rPr>
              <a:t> T</a:t>
            </a:r>
            <a:r>
              <a:rPr lang="ru-RU" sz="2800" dirty="0" smtClean="0">
                <a:solidFill>
                  <a:schemeClr val="bg1"/>
                </a:solidFill>
              </a:rPr>
              <a:t>*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ru-RU" sz="2800" dirty="0">
                <a:solidFill>
                  <a:schemeClr val="bg1"/>
                </a:solidFill>
              </a:rPr>
              <a:t>и </a:t>
            </a:r>
            <a:r>
              <a:rPr lang="en-US" sz="2800" dirty="0" smtClean="0">
                <a:solidFill>
                  <a:schemeClr val="bg1"/>
                </a:solidFill>
              </a:rPr>
              <a:t>volatile T</a:t>
            </a:r>
            <a:r>
              <a:rPr lang="ru-RU" sz="2800" dirty="0" smtClean="0">
                <a:solidFill>
                  <a:schemeClr val="bg1"/>
                </a:solidFill>
              </a:rPr>
              <a:t>*</a:t>
            </a:r>
          </a:p>
          <a:p>
            <a:endParaRPr lang="ru-RU" sz="2800" dirty="0" smtClean="0">
              <a:solidFill>
                <a:schemeClr val="bg1"/>
              </a:solidFill>
            </a:endParaRPr>
          </a:p>
          <a:p>
            <a:r>
              <a:rPr lang="ru-RU" sz="2800" dirty="0" smtClean="0">
                <a:solidFill>
                  <a:schemeClr val="bg1"/>
                </a:solidFill>
              </a:rPr>
              <a:t>Во всех случаях:</a:t>
            </a:r>
          </a:p>
          <a:p>
            <a:pPr lvl="1"/>
            <a:r>
              <a:rPr lang="ru-RU" sz="2400" dirty="0" smtClean="0">
                <a:solidFill>
                  <a:schemeClr val="bg1"/>
                </a:solidFill>
              </a:rPr>
              <a:t>Меняется только тип выражения</a:t>
            </a:r>
          </a:p>
          <a:p>
            <a:pPr lvl="1"/>
            <a:r>
              <a:rPr lang="ru-RU" sz="2400" dirty="0" smtClean="0">
                <a:solidFill>
                  <a:schemeClr val="bg1"/>
                </a:solidFill>
              </a:rPr>
              <a:t>Значение указателя не меняется</a:t>
            </a:r>
          </a:p>
          <a:p>
            <a:pPr lvl="1"/>
            <a:r>
              <a:rPr lang="en-US" sz="2400" dirty="0" smtClean="0">
                <a:solidFill>
                  <a:schemeClr val="bg1"/>
                </a:solidFill>
              </a:rPr>
              <a:t>well-defined</a:t>
            </a:r>
            <a:endParaRPr lang="ru-RU" sz="2400" dirty="0" smtClean="0">
              <a:solidFill>
                <a:schemeClr val="bg1"/>
              </a:solidFill>
            </a:endParaRPr>
          </a:p>
          <a:p>
            <a:endParaRPr lang="ru-RU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2560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Неявные преобразования </a:t>
            </a:r>
            <a:r>
              <a:rPr lang="ru-RU" dirty="0" smtClean="0"/>
              <a:t>указателей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sz="2800" dirty="0" smtClean="0"/>
              <a:t>Целое 0 в </a:t>
            </a:r>
            <a:r>
              <a:rPr lang="ru-RU" sz="2800" dirty="0"/>
              <a:t>указатель любого </a:t>
            </a:r>
            <a:r>
              <a:rPr lang="ru-RU" sz="2800" dirty="0" smtClean="0"/>
              <a:t>типа</a:t>
            </a:r>
          </a:p>
          <a:p>
            <a:pPr lvl="1"/>
            <a:r>
              <a:rPr lang="ru-RU" sz="2400" dirty="0" smtClean="0"/>
              <a:t>Получается нулевой указатель, отличный от всех остальных указателей</a:t>
            </a:r>
            <a:endParaRPr lang="ru-RU" sz="2400" dirty="0"/>
          </a:p>
          <a:p>
            <a:endParaRPr lang="ru-RU" sz="2800" dirty="0"/>
          </a:p>
          <a:p>
            <a:r>
              <a:rPr lang="en-US" sz="2800" dirty="0" smtClean="0">
                <a:solidFill>
                  <a:schemeClr val="bg1"/>
                </a:solidFill>
              </a:rPr>
              <a:t>void* </a:t>
            </a:r>
            <a:r>
              <a:rPr lang="ru-RU" sz="2800" dirty="0" smtClean="0">
                <a:solidFill>
                  <a:schemeClr val="bg1"/>
                </a:solidFill>
              </a:rPr>
              <a:t>в любой Т</a:t>
            </a:r>
            <a:r>
              <a:rPr lang="ru-RU" sz="2800" dirty="0" smtClean="0">
                <a:solidFill>
                  <a:schemeClr val="bg1"/>
                </a:solidFill>
              </a:rPr>
              <a:t>*</a:t>
            </a:r>
            <a:endParaRPr lang="en-US" sz="2800" dirty="0" smtClean="0">
              <a:solidFill>
                <a:schemeClr val="bg1"/>
              </a:solidFill>
            </a:endParaRPr>
          </a:p>
          <a:p>
            <a:r>
              <a:rPr lang="ru-RU" sz="2800" dirty="0" smtClean="0">
                <a:solidFill>
                  <a:schemeClr val="bg1"/>
                </a:solidFill>
              </a:rPr>
              <a:t>Любой </a:t>
            </a:r>
            <a:r>
              <a:rPr lang="ru-RU" sz="2800" dirty="0" smtClean="0">
                <a:solidFill>
                  <a:schemeClr val="bg1"/>
                </a:solidFill>
              </a:rPr>
              <a:t>Т* в </a:t>
            </a:r>
            <a:r>
              <a:rPr lang="en-US" sz="2800" dirty="0" smtClean="0">
                <a:solidFill>
                  <a:schemeClr val="bg1"/>
                </a:solidFill>
              </a:rPr>
              <a:t>void</a:t>
            </a:r>
            <a:r>
              <a:rPr lang="ru-RU" sz="2800" dirty="0" smtClean="0">
                <a:solidFill>
                  <a:schemeClr val="bg1"/>
                </a:solidFill>
              </a:rPr>
              <a:t>*</a:t>
            </a:r>
          </a:p>
          <a:p>
            <a:r>
              <a:rPr lang="ru-RU" sz="2800" dirty="0">
                <a:solidFill>
                  <a:schemeClr val="bg1"/>
                </a:solidFill>
              </a:rPr>
              <a:t>Любой </a:t>
            </a:r>
            <a:r>
              <a:rPr lang="en-US" sz="2800" dirty="0" smtClean="0">
                <a:solidFill>
                  <a:schemeClr val="bg1"/>
                </a:solidFill>
              </a:rPr>
              <a:t>T</a:t>
            </a:r>
            <a:r>
              <a:rPr lang="ru-RU" sz="2800" dirty="0" smtClean="0">
                <a:solidFill>
                  <a:schemeClr val="bg1"/>
                </a:solidFill>
              </a:rPr>
              <a:t>*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ru-RU" sz="2800" dirty="0" smtClean="0">
                <a:solidFill>
                  <a:schemeClr val="bg1"/>
                </a:solidFill>
              </a:rPr>
              <a:t>в </a:t>
            </a:r>
            <a:r>
              <a:rPr lang="en-US" sz="2800" dirty="0" err="1" smtClean="0">
                <a:solidFill>
                  <a:schemeClr val="bg1"/>
                </a:solidFill>
              </a:rPr>
              <a:t>const</a:t>
            </a:r>
            <a:r>
              <a:rPr lang="en-US" sz="2800" dirty="0" smtClean="0">
                <a:solidFill>
                  <a:schemeClr val="bg1"/>
                </a:solidFill>
              </a:rPr>
              <a:t> T</a:t>
            </a:r>
            <a:r>
              <a:rPr lang="ru-RU" sz="2800" dirty="0" smtClean="0">
                <a:solidFill>
                  <a:schemeClr val="bg1"/>
                </a:solidFill>
              </a:rPr>
              <a:t>*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ru-RU" sz="2800" dirty="0">
                <a:solidFill>
                  <a:schemeClr val="bg1"/>
                </a:solidFill>
              </a:rPr>
              <a:t>и </a:t>
            </a:r>
            <a:r>
              <a:rPr lang="en-US" sz="2800" dirty="0" smtClean="0">
                <a:solidFill>
                  <a:schemeClr val="bg1"/>
                </a:solidFill>
              </a:rPr>
              <a:t>volatile T</a:t>
            </a:r>
            <a:r>
              <a:rPr lang="ru-RU" sz="2800" dirty="0" smtClean="0">
                <a:solidFill>
                  <a:schemeClr val="bg1"/>
                </a:solidFill>
              </a:rPr>
              <a:t>*</a:t>
            </a:r>
          </a:p>
          <a:p>
            <a:endParaRPr lang="ru-RU" sz="2800" dirty="0" smtClean="0">
              <a:solidFill>
                <a:schemeClr val="bg1"/>
              </a:solidFill>
            </a:endParaRPr>
          </a:p>
          <a:p>
            <a:r>
              <a:rPr lang="ru-RU" sz="2800" dirty="0" smtClean="0">
                <a:solidFill>
                  <a:schemeClr val="bg1"/>
                </a:solidFill>
              </a:rPr>
              <a:t>Во всех случаях:</a:t>
            </a:r>
          </a:p>
          <a:p>
            <a:pPr lvl="1"/>
            <a:r>
              <a:rPr lang="ru-RU" sz="2400" dirty="0" smtClean="0">
                <a:solidFill>
                  <a:schemeClr val="bg1"/>
                </a:solidFill>
              </a:rPr>
              <a:t>Меняется только тип выражения</a:t>
            </a:r>
          </a:p>
          <a:p>
            <a:pPr lvl="1"/>
            <a:r>
              <a:rPr lang="ru-RU" sz="2400" dirty="0" smtClean="0">
                <a:solidFill>
                  <a:schemeClr val="bg1"/>
                </a:solidFill>
              </a:rPr>
              <a:t>Значение указателя не меняется</a:t>
            </a:r>
          </a:p>
          <a:p>
            <a:pPr lvl="1"/>
            <a:r>
              <a:rPr lang="en-US" sz="2400" dirty="0" smtClean="0">
                <a:solidFill>
                  <a:schemeClr val="bg1"/>
                </a:solidFill>
              </a:rPr>
              <a:t>well-defined</a:t>
            </a:r>
            <a:endParaRPr lang="ru-RU" sz="2400" dirty="0" smtClean="0">
              <a:solidFill>
                <a:schemeClr val="bg1"/>
              </a:solidFill>
            </a:endParaRPr>
          </a:p>
          <a:p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526175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Неявные преобразования </a:t>
            </a:r>
            <a:r>
              <a:rPr lang="ru-RU" dirty="0" smtClean="0"/>
              <a:t>указателей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sz="2800" dirty="0" smtClean="0"/>
              <a:t>Целое 0 в </a:t>
            </a:r>
            <a:r>
              <a:rPr lang="ru-RU" sz="2800" dirty="0"/>
              <a:t>указатель любого </a:t>
            </a:r>
            <a:r>
              <a:rPr lang="ru-RU" sz="2800" dirty="0" smtClean="0"/>
              <a:t>типа</a:t>
            </a:r>
          </a:p>
          <a:p>
            <a:pPr lvl="1"/>
            <a:r>
              <a:rPr lang="ru-RU" sz="2400" dirty="0" smtClean="0"/>
              <a:t>Получается нулевой указатель, отличный от всех остальных указателей</a:t>
            </a:r>
            <a:endParaRPr lang="ru-RU" sz="2400" dirty="0"/>
          </a:p>
          <a:p>
            <a:endParaRPr lang="ru-RU" sz="2800" dirty="0"/>
          </a:p>
          <a:p>
            <a:r>
              <a:rPr lang="en-US" sz="2800" dirty="0" smtClean="0"/>
              <a:t>void* </a:t>
            </a:r>
            <a:r>
              <a:rPr lang="ru-RU" sz="2800" dirty="0" smtClean="0"/>
              <a:t>в любой Т</a:t>
            </a:r>
            <a:r>
              <a:rPr lang="ru-RU" sz="2800" dirty="0" smtClean="0"/>
              <a:t>*</a:t>
            </a:r>
            <a:endParaRPr lang="en-US" sz="2800" dirty="0" smtClean="0"/>
          </a:p>
          <a:p>
            <a:r>
              <a:rPr lang="ru-RU" sz="2800" dirty="0" smtClean="0">
                <a:solidFill>
                  <a:schemeClr val="bg1"/>
                </a:solidFill>
              </a:rPr>
              <a:t>Любой </a:t>
            </a:r>
            <a:r>
              <a:rPr lang="ru-RU" sz="2800" dirty="0" smtClean="0">
                <a:solidFill>
                  <a:schemeClr val="bg1"/>
                </a:solidFill>
              </a:rPr>
              <a:t>Т* в </a:t>
            </a:r>
            <a:r>
              <a:rPr lang="en-US" sz="2800" dirty="0" smtClean="0">
                <a:solidFill>
                  <a:schemeClr val="bg1"/>
                </a:solidFill>
              </a:rPr>
              <a:t>void</a:t>
            </a:r>
            <a:r>
              <a:rPr lang="ru-RU" sz="2800" dirty="0" smtClean="0">
                <a:solidFill>
                  <a:schemeClr val="bg1"/>
                </a:solidFill>
              </a:rPr>
              <a:t>*</a:t>
            </a:r>
          </a:p>
          <a:p>
            <a:r>
              <a:rPr lang="ru-RU" sz="2800" dirty="0">
                <a:solidFill>
                  <a:schemeClr val="bg1"/>
                </a:solidFill>
              </a:rPr>
              <a:t>Любой </a:t>
            </a:r>
            <a:r>
              <a:rPr lang="en-US" sz="2800" dirty="0" smtClean="0">
                <a:solidFill>
                  <a:schemeClr val="bg1"/>
                </a:solidFill>
              </a:rPr>
              <a:t>T</a:t>
            </a:r>
            <a:r>
              <a:rPr lang="ru-RU" sz="2800" dirty="0" smtClean="0">
                <a:solidFill>
                  <a:schemeClr val="bg1"/>
                </a:solidFill>
              </a:rPr>
              <a:t>*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ru-RU" sz="2800" dirty="0" smtClean="0">
                <a:solidFill>
                  <a:schemeClr val="bg1"/>
                </a:solidFill>
              </a:rPr>
              <a:t>в </a:t>
            </a:r>
            <a:r>
              <a:rPr lang="en-US" sz="2800" dirty="0" err="1" smtClean="0">
                <a:solidFill>
                  <a:schemeClr val="bg1"/>
                </a:solidFill>
              </a:rPr>
              <a:t>const</a:t>
            </a:r>
            <a:r>
              <a:rPr lang="en-US" sz="2800" dirty="0" smtClean="0">
                <a:solidFill>
                  <a:schemeClr val="bg1"/>
                </a:solidFill>
              </a:rPr>
              <a:t> T</a:t>
            </a:r>
            <a:r>
              <a:rPr lang="ru-RU" sz="2800" dirty="0" smtClean="0">
                <a:solidFill>
                  <a:schemeClr val="bg1"/>
                </a:solidFill>
              </a:rPr>
              <a:t>*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ru-RU" sz="2800" dirty="0">
                <a:solidFill>
                  <a:schemeClr val="bg1"/>
                </a:solidFill>
              </a:rPr>
              <a:t>и </a:t>
            </a:r>
            <a:r>
              <a:rPr lang="en-US" sz="2800" dirty="0" smtClean="0">
                <a:solidFill>
                  <a:schemeClr val="bg1"/>
                </a:solidFill>
              </a:rPr>
              <a:t>volatile T</a:t>
            </a:r>
            <a:r>
              <a:rPr lang="ru-RU" sz="2800" dirty="0" smtClean="0">
                <a:solidFill>
                  <a:schemeClr val="bg1"/>
                </a:solidFill>
              </a:rPr>
              <a:t>*</a:t>
            </a:r>
          </a:p>
          <a:p>
            <a:endParaRPr lang="ru-RU" sz="2800" dirty="0" smtClean="0">
              <a:solidFill>
                <a:schemeClr val="bg1"/>
              </a:solidFill>
            </a:endParaRPr>
          </a:p>
          <a:p>
            <a:r>
              <a:rPr lang="ru-RU" sz="2800" dirty="0" smtClean="0">
                <a:solidFill>
                  <a:schemeClr val="bg1"/>
                </a:solidFill>
              </a:rPr>
              <a:t>Во всех случаях:</a:t>
            </a:r>
          </a:p>
          <a:p>
            <a:pPr lvl="1"/>
            <a:r>
              <a:rPr lang="ru-RU" sz="2400" dirty="0" smtClean="0">
                <a:solidFill>
                  <a:schemeClr val="bg1"/>
                </a:solidFill>
              </a:rPr>
              <a:t>Меняется только тип выражения</a:t>
            </a:r>
          </a:p>
          <a:p>
            <a:pPr lvl="1"/>
            <a:r>
              <a:rPr lang="ru-RU" sz="2400" dirty="0" smtClean="0">
                <a:solidFill>
                  <a:schemeClr val="bg1"/>
                </a:solidFill>
              </a:rPr>
              <a:t>Значение указателя не меняется</a:t>
            </a:r>
          </a:p>
          <a:p>
            <a:pPr lvl="1"/>
            <a:r>
              <a:rPr lang="en-US" sz="2400" dirty="0" smtClean="0">
                <a:solidFill>
                  <a:schemeClr val="bg1"/>
                </a:solidFill>
              </a:rPr>
              <a:t>well-defined</a:t>
            </a:r>
            <a:endParaRPr lang="ru-RU" sz="2400" dirty="0" smtClean="0">
              <a:solidFill>
                <a:schemeClr val="bg1"/>
              </a:solidFill>
            </a:endParaRPr>
          </a:p>
          <a:p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444906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Общий тип, целочисленное повышение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pPr marL="57150" indent="0">
              <a:buNone/>
            </a:pPr>
            <a:endParaRPr lang="ru-RU" sz="1800" dirty="0"/>
          </a:p>
        </p:txBody>
      </p:sp>
      <p:sp>
        <p:nvSpPr>
          <p:cNvPr id="95" name="Объект 9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ru-RU" sz="2000" dirty="0" smtClean="0">
                <a:solidFill>
                  <a:schemeClr val="bg1"/>
                </a:solidFill>
              </a:rPr>
              <a:t>Общий тип типов </a:t>
            </a:r>
            <a:r>
              <a:rPr lang="en-US" sz="2000" dirty="0" smtClean="0">
                <a:solidFill>
                  <a:schemeClr val="bg1"/>
                </a:solidFill>
              </a:rPr>
              <a:t>T1 </a:t>
            </a:r>
            <a:r>
              <a:rPr lang="ru-RU" sz="2000" dirty="0" smtClean="0">
                <a:solidFill>
                  <a:schemeClr val="bg1"/>
                </a:solidFill>
              </a:rPr>
              <a:t>и </a:t>
            </a:r>
            <a:r>
              <a:rPr lang="en-US" sz="2000" dirty="0" smtClean="0">
                <a:solidFill>
                  <a:schemeClr val="bg1"/>
                </a:solidFill>
              </a:rPr>
              <a:t>T2</a:t>
            </a:r>
            <a:r>
              <a:rPr lang="ru-RU" sz="2000" dirty="0" smtClean="0">
                <a:solidFill>
                  <a:schemeClr val="bg1"/>
                </a:solidFill>
              </a:rPr>
              <a:t> – это тип </a:t>
            </a:r>
            <a:r>
              <a:rPr lang="en-US" sz="2000" dirty="0" smtClean="0">
                <a:solidFill>
                  <a:schemeClr val="bg1"/>
                </a:solidFill>
              </a:rPr>
              <a:t>T </a:t>
            </a:r>
            <a:r>
              <a:rPr lang="ru-RU" sz="2000" dirty="0" smtClean="0">
                <a:solidFill>
                  <a:schemeClr val="bg1"/>
                </a:solidFill>
              </a:rPr>
              <a:t>такой, что</a:t>
            </a:r>
            <a:endParaRPr lang="en-US" sz="2000" dirty="0" smtClean="0">
              <a:solidFill>
                <a:schemeClr val="bg1"/>
              </a:solidFill>
            </a:endParaRPr>
          </a:p>
          <a:p>
            <a:pPr lvl="1"/>
            <a:r>
              <a:rPr lang="ru-RU" sz="1600" dirty="0" smtClean="0">
                <a:solidFill>
                  <a:schemeClr val="bg1"/>
                </a:solidFill>
              </a:rPr>
              <a:t>Есть путь из Т1 в Т </a:t>
            </a:r>
          </a:p>
          <a:p>
            <a:pPr lvl="1"/>
            <a:r>
              <a:rPr lang="ru-RU" sz="1600" dirty="0" smtClean="0">
                <a:solidFill>
                  <a:schemeClr val="bg1"/>
                </a:solidFill>
              </a:rPr>
              <a:t>Есть путь из Т2 в Т</a:t>
            </a:r>
          </a:p>
          <a:p>
            <a:pPr lvl="1"/>
            <a:r>
              <a:rPr lang="ru-RU" sz="1600" dirty="0" smtClean="0">
                <a:solidFill>
                  <a:schemeClr val="bg1"/>
                </a:solidFill>
              </a:rPr>
              <a:t>Т – наименьший из возможных (если есть путь из Т1 в ТТ и из Т2 в ТТ, то есть путь из Т в ТТ для любого ТТ)</a:t>
            </a:r>
          </a:p>
          <a:p>
            <a:endParaRPr lang="en-US" sz="2000" dirty="0" smtClean="0">
              <a:solidFill>
                <a:schemeClr val="bg1"/>
              </a:solidFill>
            </a:endParaRPr>
          </a:p>
          <a:p>
            <a:pPr lvl="1"/>
            <a:r>
              <a:rPr lang="ru-RU" sz="1600" dirty="0" smtClean="0">
                <a:solidFill>
                  <a:schemeClr val="bg1"/>
                </a:solidFill>
              </a:rPr>
              <a:t>Если </a:t>
            </a:r>
            <a:r>
              <a:rPr lang="ru-RU" sz="1600" dirty="0">
                <a:solidFill>
                  <a:schemeClr val="bg1"/>
                </a:solidFill>
              </a:rPr>
              <a:t>множество значений нижнего типа </a:t>
            </a:r>
            <a:r>
              <a:rPr lang="ru-RU" sz="1600" dirty="0">
                <a:solidFill>
                  <a:schemeClr val="bg1"/>
                </a:solidFill>
                <a:sym typeface="Symbol" panose="05050102010706020507" pitchFamily="18" charset="2"/>
              </a:rPr>
              <a:t> множество значений верхнего </a:t>
            </a:r>
            <a:r>
              <a:rPr lang="ru-RU" sz="1600" dirty="0" smtClean="0">
                <a:solidFill>
                  <a:schemeClr val="bg1"/>
                </a:solidFill>
                <a:sym typeface="Symbol" panose="05050102010706020507" pitchFamily="18" charset="2"/>
              </a:rPr>
              <a:t>типа, то выбирается п</a:t>
            </a:r>
            <a:r>
              <a:rPr lang="ru-RU" sz="1600" dirty="0" smtClean="0">
                <a:solidFill>
                  <a:schemeClr val="bg1"/>
                </a:solidFill>
              </a:rPr>
              <a:t>унктирная стрелка</a:t>
            </a:r>
            <a:r>
              <a:rPr lang="ru-RU" sz="1600" dirty="0" smtClean="0">
                <a:solidFill>
                  <a:schemeClr val="bg1"/>
                </a:solidFill>
                <a:sym typeface="Symbol" panose="05050102010706020507" pitchFamily="18" charset="2"/>
              </a:rPr>
              <a:t>; </a:t>
            </a:r>
            <a:r>
              <a:rPr lang="ru-RU" sz="1600" dirty="0" smtClean="0">
                <a:solidFill>
                  <a:schemeClr val="bg1"/>
                </a:solidFill>
                <a:sym typeface="Symbol" panose="05050102010706020507" pitchFamily="18" charset="2"/>
              </a:rPr>
              <a:t>иначе выбирается сплошная </a:t>
            </a:r>
            <a:r>
              <a:rPr lang="ru-RU" sz="1600" dirty="0" smtClean="0">
                <a:solidFill>
                  <a:schemeClr val="bg1"/>
                </a:solidFill>
                <a:sym typeface="Symbol" panose="05050102010706020507" pitchFamily="18" charset="2"/>
              </a:rPr>
              <a:t>стрелка</a:t>
            </a:r>
          </a:p>
          <a:p>
            <a:endParaRPr lang="ru-RU" sz="2000" dirty="0">
              <a:solidFill>
                <a:schemeClr val="bg1"/>
              </a:solidFill>
            </a:endParaRPr>
          </a:p>
          <a:p>
            <a:r>
              <a:rPr lang="ru-RU" sz="2000" dirty="0" smtClean="0">
                <a:solidFill>
                  <a:schemeClr val="bg1"/>
                </a:solidFill>
              </a:rPr>
              <a:t>Целочисленное повышение – это автоматическое преобразование битового поля, </a:t>
            </a:r>
            <a:r>
              <a:rPr lang="en-US" sz="2000" dirty="0" smtClean="0">
                <a:solidFill>
                  <a:schemeClr val="bg1"/>
                </a:solidFill>
              </a:rPr>
              <a:t>char, unsigned char, short, unsigned short </a:t>
            </a:r>
            <a:r>
              <a:rPr lang="ru-RU" sz="2000" dirty="0" smtClean="0">
                <a:solidFill>
                  <a:schemeClr val="bg1"/>
                </a:solidFill>
              </a:rPr>
              <a:t>к </a:t>
            </a:r>
            <a:r>
              <a:rPr lang="en-US" sz="2000" dirty="0" err="1" smtClean="0">
                <a:solidFill>
                  <a:schemeClr val="bg1"/>
                </a:solidFill>
              </a:rPr>
              <a:t>int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ru-RU" sz="2000" dirty="0" smtClean="0">
                <a:solidFill>
                  <a:schemeClr val="bg1"/>
                </a:solidFill>
              </a:rPr>
              <a:t>или </a:t>
            </a:r>
            <a:r>
              <a:rPr lang="en-US" sz="2000" dirty="0" smtClean="0">
                <a:solidFill>
                  <a:schemeClr val="bg1"/>
                </a:solidFill>
              </a:rPr>
              <a:t>unsigned </a:t>
            </a:r>
            <a:r>
              <a:rPr lang="en-US" sz="2000" dirty="0" err="1" smtClean="0">
                <a:solidFill>
                  <a:schemeClr val="bg1"/>
                </a:solidFill>
              </a:rPr>
              <a:t>int</a:t>
            </a:r>
            <a:endParaRPr lang="ru-RU" sz="20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4555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Неявные преобразования </a:t>
            </a:r>
            <a:r>
              <a:rPr lang="ru-RU" dirty="0" smtClean="0"/>
              <a:t>указателей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sz="2800" dirty="0" smtClean="0"/>
              <a:t>Целое 0 в </a:t>
            </a:r>
            <a:r>
              <a:rPr lang="ru-RU" sz="2800" dirty="0"/>
              <a:t>указатель любого </a:t>
            </a:r>
            <a:r>
              <a:rPr lang="ru-RU" sz="2800" dirty="0" smtClean="0"/>
              <a:t>типа</a:t>
            </a:r>
          </a:p>
          <a:p>
            <a:pPr lvl="1"/>
            <a:r>
              <a:rPr lang="ru-RU" sz="2400" dirty="0" smtClean="0"/>
              <a:t>Получается нулевой указатель, отличный от всех остальных указателей</a:t>
            </a:r>
            <a:endParaRPr lang="ru-RU" sz="2400" dirty="0"/>
          </a:p>
          <a:p>
            <a:endParaRPr lang="ru-RU" sz="2800" dirty="0"/>
          </a:p>
          <a:p>
            <a:r>
              <a:rPr lang="en-US" sz="2800" dirty="0" smtClean="0"/>
              <a:t>void* </a:t>
            </a:r>
            <a:r>
              <a:rPr lang="ru-RU" sz="2800" dirty="0" smtClean="0"/>
              <a:t>в любой Т</a:t>
            </a:r>
            <a:r>
              <a:rPr lang="ru-RU" sz="2800" dirty="0" smtClean="0"/>
              <a:t>*</a:t>
            </a:r>
            <a:endParaRPr lang="en-US" sz="2800" dirty="0" smtClean="0"/>
          </a:p>
          <a:p>
            <a:r>
              <a:rPr lang="ru-RU" sz="2800" dirty="0" smtClean="0"/>
              <a:t>Любой </a:t>
            </a:r>
            <a:r>
              <a:rPr lang="ru-RU" sz="2800" dirty="0" smtClean="0"/>
              <a:t>Т* в </a:t>
            </a:r>
            <a:r>
              <a:rPr lang="en-US" sz="2800" dirty="0" smtClean="0"/>
              <a:t>void</a:t>
            </a:r>
            <a:r>
              <a:rPr lang="ru-RU" sz="2800" dirty="0" smtClean="0"/>
              <a:t>*</a:t>
            </a:r>
          </a:p>
          <a:p>
            <a:r>
              <a:rPr lang="ru-RU" sz="2800" dirty="0">
                <a:solidFill>
                  <a:schemeClr val="bg1"/>
                </a:solidFill>
              </a:rPr>
              <a:t>Любой </a:t>
            </a:r>
            <a:r>
              <a:rPr lang="en-US" sz="2800" dirty="0" smtClean="0">
                <a:solidFill>
                  <a:schemeClr val="bg1"/>
                </a:solidFill>
              </a:rPr>
              <a:t>T</a:t>
            </a:r>
            <a:r>
              <a:rPr lang="ru-RU" sz="2800" dirty="0" smtClean="0">
                <a:solidFill>
                  <a:schemeClr val="bg1"/>
                </a:solidFill>
              </a:rPr>
              <a:t>*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ru-RU" sz="2800" dirty="0" smtClean="0">
                <a:solidFill>
                  <a:schemeClr val="bg1"/>
                </a:solidFill>
              </a:rPr>
              <a:t>в </a:t>
            </a:r>
            <a:r>
              <a:rPr lang="en-US" sz="2800" dirty="0" err="1" smtClean="0">
                <a:solidFill>
                  <a:schemeClr val="bg1"/>
                </a:solidFill>
              </a:rPr>
              <a:t>const</a:t>
            </a:r>
            <a:r>
              <a:rPr lang="en-US" sz="2800" dirty="0" smtClean="0">
                <a:solidFill>
                  <a:schemeClr val="bg1"/>
                </a:solidFill>
              </a:rPr>
              <a:t> T</a:t>
            </a:r>
            <a:r>
              <a:rPr lang="ru-RU" sz="2800" dirty="0" smtClean="0">
                <a:solidFill>
                  <a:schemeClr val="bg1"/>
                </a:solidFill>
              </a:rPr>
              <a:t>*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ru-RU" sz="2800" dirty="0">
                <a:solidFill>
                  <a:schemeClr val="bg1"/>
                </a:solidFill>
              </a:rPr>
              <a:t>и </a:t>
            </a:r>
            <a:r>
              <a:rPr lang="en-US" sz="2800" dirty="0" smtClean="0">
                <a:solidFill>
                  <a:schemeClr val="bg1"/>
                </a:solidFill>
              </a:rPr>
              <a:t>volatile T</a:t>
            </a:r>
            <a:r>
              <a:rPr lang="ru-RU" sz="2800" dirty="0" smtClean="0">
                <a:solidFill>
                  <a:schemeClr val="bg1"/>
                </a:solidFill>
              </a:rPr>
              <a:t>*</a:t>
            </a:r>
          </a:p>
          <a:p>
            <a:endParaRPr lang="ru-RU" sz="2800" dirty="0" smtClean="0">
              <a:solidFill>
                <a:schemeClr val="bg1"/>
              </a:solidFill>
            </a:endParaRPr>
          </a:p>
          <a:p>
            <a:r>
              <a:rPr lang="ru-RU" sz="2800" dirty="0" smtClean="0">
                <a:solidFill>
                  <a:schemeClr val="bg1"/>
                </a:solidFill>
              </a:rPr>
              <a:t>Во всех случаях:</a:t>
            </a:r>
          </a:p>
          <a:p>
            <a:pPr lvl="1"/>
            <a:r>
              <a:rPr lang="ru-RU" sz="2400" dirty="0" smtClean="0">
                <a:solidFill>
                  <a:schemeClr val="bg1"/>
                </a:solidFill>
              </a:rPr>
              <a:t>Меняется только тип выражения</a:t>
            </a:r>
          </a:p>
          <a:p>
            <a:pPr lvl="1"/>
            <a:r>
              <a:rPr lang="ru-RU" sz="2400" dirty="0" smtClean="0">
                <a:solidFill>
                  <a:schemeClr val="bg1"/>
                </a:solidFill>
              </a:rPr>
              <a:t>Значение указателя не меняется</a:t>
            </a:r>
          </a:p>
          <a:p>
            <a:pPr lvl="1"/>
            <a:r>
              <a:rPr lang="en-US" sz="2400" dirty="0" smtClean="0">
                <a:solidFill>
                  <a:schemeClr val="bg1"/>
                </a:solidFill>
              </a:rPr>
              <a:t>well-defined</a:t>
            </a:r>
            <a:endParaRPr lang="ru-RU" sz="2400" dirty="0" smtClean="0">
              <a:solidFill>
                <a:schemeClr val="bg1"/>
              </a:solidFill>
            </a:endParaRPr>
          </a:p>
          <a:p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03342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Неявные преобразования </a:t>
            </a:r>
            <a:r>
              <a:rPr lang="ru-RU" dirty="0" smtClean="0"/>
              <a:t>указателей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sz="2800" dirty="0" smtClean="0"/>
              <a:t>Целое 0 в </a:t>
            </a:r>
            <a:r>
              <a:rPr lang="ru-RU" sz="2800" dirty="0"/>
              <a:t>указатель любого </a:t>
            </a:r>
            <a:r>
              <a:rPr lang="ru-RU" sz="2800" dirty="0" smtClean="0"/>
              <a:t>типа</a:t>
            </a:r>
          </a:p>
          <a:p>
            <a:pPr lvl="1"/>
            <a:r>
              <a:rPr lang="ru-RU" sz="2400" dirty="0" smtClean="0"/>
              <a:t>Получается нулевой указатель, отличный от всех остальных указателей</a:t>
            </a:r>
            <a:endParaRPr lang="ru-RU" sz="2400" dirty="0"/>
          </a:p>
          <a:p>
            <a:endParaRPr lang="ru-RU" sz="2800" dirty="0"/>
          </a:p>
          <a:p>
            <a:r>
              <a:rPr lang="en-US" sz="2800" dirty="0" smtClean="0"/>
              <a:t>void* </a:t>
            </a:r>
            <a:r>
              <a:rPr lang="ru-RU" sz="2800" dirty="0" smtClean="0"/>
              <a:t>в любой Т</a:t>
            </a:r>
            <a:r>
              <a:rPr lang="ru-RU" sz="2800" dirty="0" smtClean="0"/>
              <a:t>*</a:t>
            </a:r>
            <a:endParaRPr lang="en-US" sz="2800" dirty="0" smtClean="0"/>
          </a:p>
          <a:p>
            <a:r>
              <a:rPr lang="ru-RU" sz="2800" dirty="0" smtClean="0"/>
              <a:t>Любой </a:t>
            </a:r>
            <a:r>
              <a:rPr lang="ru-RU" sz="2800" dirty="0" smtClean="0"/>
              <a:t>Т* в </a:t>
            </a:r>
            <a:r>
              <a:rPr lang="en-US" sz="2800" dirty="0" smtClean="0"/>
              <a:t>void</a:t>
            </a:r>
            <a:r>
              <a:rPr lang="ru-RU" sz="2800" dirty="0" smtClean="0"/>
              <a:t>*</a:t>
            </a:r>
          </a:p>
          <a:p>
            <a:r>
              <a:rPr lang="ru-RU" sz="2800" dirty="0"/>
              <a:t>Любой </a:t>
            </a:r>
            <a:r>
              <a:rPr lang="en-US" sz="2800" dirty="0" smtClean="0"/>
              <a:t>T</a:t>
            </a:r>
            <a:r>
              <a:rPr lang="ru-RU" sz="2800" dirty="0" smtClean="0"/>
              <a:t>*</a:t>
            </a:r>
            <a:r>
              <a:rPr lang="en-US" sz="2800" dirty="0" smtClean="0"/>
              <a:t> </a:t>
            </a:r>
            <a:r>
              <a:rPr lang="ru-RU" sz="2800" dirty="0" smtClean="0"/>
              <a:t>в </a:t>
            </a:r>
            <a:r>
              <a:rPr lang="en-US" sz="2800" dirty="0" err="1" smtClean="0"/>
              <a:t>const</a:t>
            </a:r>
            <a:r>
              <a:rPr lang="en-US" sz="2800" dirty="0" smtClean="0"/>
              <a:t> T</a:t>
            </a:r>
            <a:r>
              <a:rPr lang="ru-RU" sz="2800" dirty="0" smtClean="0"/>
              <a:t>*</a:t>
            </a:r>
            <a:r>
              <a:rPr lang="en-US" sz="2800" dirty="0" smtClean="0"/>
              <a:t> </a:t>
            </a:r>
            <a:r>
              <a:rPr lang="ru-RU" sz="2800" dirty="0"/>
              <a:t>и </a:t>
            </a:r>
            <a:r>
              <a:rPr lang="en-US" sz="2800" dirty="0" smtClean="0"/>
              <a:t>volatile T</a:t>
            </a:r>
            <a:r>
              <a:rPr lang="ru-RU" sz="2800" dirty="0" smtClean="0"/>
              <a:t>*</a:t>
            </a:r>
          </a:p>
          <a:p>
            <a:endParaRPr lang="ru-RU" sz="2800" dirty="0" smtClean="0"/>
          </a:p>
          <a:p>
            <a:r>
              <a:rPr lang="ru-RU" sz="2800" dirty="0" smtClean="0">
                <a:solidFill>
                  <a:schemeClr val="bg1"/>
                </a:solidFill>
              </a:rPr>
              <a:t>Во всех случаях:</a:t>
            </a:r>
          </a:p>
          <a:p>
            <a:pPr lvl="1"/>
            <a:r>
              <a:rPr lang="ru-RU" sz="2400" dirty="0" smtClean="0">
                <a:solidFill>
                  <a:schemeClr val="bg1"/>
                </a:solidFill>
              </a:rPr>
              <a:t>Меняется только тип выражения</a:t>
            </a:r>
          </a:p>
          <a:p>
            <a:pPr lvl="1"/>
            <a:r>
              <a:rPr lang="ru-RU" sz="2400" dirty="0" smtClean="0">
                <a:solidFill>
                  <a:schemeClr val="bg1"/>
                </a:solidFill>
              </a:rPr>
              <a:t>Значение указателя не меняется</a:t>
            </a:r>
          </a:p>
          <a:p>
            <a:pPr lvl="1"/>
            <a:r>
              <a:rPr lang="en-US" sz="2400" dirty="0" smtClean="0">
                <a:solidFill>
                  <a:schemeClr val="bg1"/>
                </a:solidFill>
              </a:rPr>
              <a:t>well-defined</a:t>
            </a:r>
            <a:endParaRPr lang="ru-RU" sz="2400" dirty="0" smtClean="0">
              <a:solidFill>
                <a:schemeClr val="bg1"/>
              </a:solidFill>
            </a:endParaRPr>
          </a:p>
          <a:p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722635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Неявные преобразования </a:t>
            </a:r>
            <a:r>
              <a:rPr lang="ru-RU" dirty="0" smtClean="0"/>
              <a:t>указателей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sz="2800" dirty="0" smtClean="0"/>
              <a:t>Целое 0 в </a:t>
            </a:r>
            <a:r>
              <a:rPr lang="ru-RU" sz="2800" dirty="0"/>
              <a:t>указатель любого </a:t>
            </a:r>
            <a:r>
              <a:rPr lang="ru-RU" sz="2800" dirty="0" smtClean="0"/>
              <a:t>типа</a:t>
            </a:r>
          </a:p>
          <a:p>
            <a:pPr lvl="1"/>
            <a:r>
              <a:rPr lang="ru-RU" sz="2400" dirty="0" smtClean="0"/>
              <a:t>Получается нулевой указатель, отличный от всех остальных указателей</a:t>
            </a:r>
            <a:endParaRPr lang="ru-RU" sz="2400" dirty="0"/>
          </a:p>
          <a:p>
            <a:endParaRPr lang="ru-RU" sz="2800" dirty="0"/>
          </a:p>
          <a:p>
            <a:r>
              <a:rPr lang="en-US" sz="2800" dirty="0" smtClean="0"/>
              <a:t>void* </a:t>
            </a:r>
            <a:r>
              <a:rPr lang="ru-RU" sz="2800" dirty="0" smtClean="0"/>
              <a:t>в любой Т</a:t>
            </a:r>
            <a:r>
              <a:rPr lang="ru-RU" sz="2800" dirty="0" smtClean="0"/>
              <a:t>*</a:t>
            </a:r>
            <a:endParaRPr lang="en-US" sz="2800" dirty="0" smtClean="0"/>
          </a:p>
          <a:p>
            <a:r>
              <a:rPr lang="ru-RU" sz="2800" dirty="0" smtClean="0"/>
              <a:t>Любой </a:t>
            </a:r>
            <a:r>
              <a:rPr lang="ru-RU" sz="2800" dirty="0" smtClean="0"/>
              <a:t>Т* в </a:t>
            </a:r>
            <a:r>
              <a:rPr lang="en-US" sz="2800" dirty="0" smtClean="0"/>
              <a:t>void</a:t>
            </a:r>
            <a:r>
              <a:rPr lang="ru-RU" sz="2800" dirty="0" smtClean="0"/>
              <a:t>*</a:t>
            </a:r>
          </a:p>
          <a:p>
            <a:r>
              <a:rPr lang="ru-RU" sz="2800" dirty="0"/>
              <a:t>Любой </a:t>
            </a:r>
            <a:r>
              <a:rPr lang="en-US" sz="2800" dirty="0" smtClean="0"/>
              <a:t>T</a:t>
            </a:r>
            <a:r>
              <a:rPr lang="ru-RU" sz="2800" dirty="0" smtClean="0"/>
              <a:t>*</a:t>
            </a:r>
            <a:r>
              <a:rPr lang="en-US" sz="2800" dirty="0" smtClean="0"/>
              <a:t> </a:t>
            </a:r>
            <a:r>
              <a:rPr lang="ru-RU" sz="2800" dirty="0" smtClean="0"/>
              <a:t>в </a:t>
            </a:r>
            <a:r>
              <a:rPr lang="en-US" sz="2800" dirty="0" err="1" smtClean="0"/>
              <a:t>const</a:t>
            </a:r>
            <a:r>
              <a:rPr lang="en-US" sz="2800" dirty="0" smtClean="0"/>
              <a:t> T</a:t>
            </a:r>
            <a:r>
              <a:rPr lang="ru-RU" sz="2800" dirty="0" smtClean="0"/>
              <a:t>*</a:t>
            </a:r>
            <a:r>
              <a:rPr lang="en-US" sz="2800" dirty="0" smtClean="0"/>
              <a:t> </a:t>
            </a:r>
            <a:r>
              <a:rPr lang="ru-RU" sz="2800" dirty="0"/>
              <a:t>и </a:t>
            </a:r>
            <a:r>
              <a:rPr lang="en-US" sz="2800" dirty="0" smtClean="0"/>
              <a:t>volatile T</a:t>
            </a:r>
            <a:r>
              <a:rPr lang="ru-RU" sz="2800" dirty="0" smtClean="0"/>
              <a:t>*</a:t>
            </a:r>
          </a:p>
          <a:p>
            <a:endParaRPr lang="ru-RU" sz="2800" dirty="0" smtClean="0"/>
          </a:p>
          <a:p>
            <a:r>
              <a:rPr lang="ru-RU" sz="2800" dirty="0" smtClean="0"/>
              <a:t>Во всех случаях:</a:t>
            </a:r>
          </a:p>
          <a:p>
            <a:pPr lvl="1"/>
            <a:r>
              <a:rPr lang="ru-RU" sz="2400" dirty="0" smtClean="0"/>
              <a:t>Меняется только тип выражения</a:t>
            </a:r>
          </a:p>
          <a:p>
            <a:pPr lvl="1"/>
            <a:r>
              <a:rPr lang="ru-RU" sz="2400" dirty="0" smtClean="0"/>
              <a:t>Значение указателя не меняется</a:t>
            </a:r>
          </a:p>
          <a:p>
            <a:pPr lvl="1"/>
            <a:r>
              <a:rPr lang="en-US" sz="2400" dirty="0" smtClean="0"/>
              <a:t>well-defined</a:t>
            </a:r>
            <a:endParaRPr lang="ru-RU" sz="2400" dirty="0" smtClean="0"/>
          </a:p>
          <a:p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4079566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Явные </a:t>
            </a:r>
            <a:r>
              <a:rPr lang="ru-RU" dirty="0" smtClean="0"/>
              <a:t>преобразования указателей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sz="2800" dirty="0" smtClean="0">
                <a:solidFill>
                  <a:schemeClr val="bg1"/>
                </a:solidFill>
              </a:rPr>
              <a:t>Целое в указатель</a:t>
            </a:r>
          </a:p>
          <a:p>
            <a:pPr lvl="1"/>
            <a:r>
              <a:rPr lang="en-US" sz="2400" dirty="0" smtClean="0">
                <a:solidFill>
                  <a:schemeClr val="bg1"/>
                </a:solidFill>
              </a:rPr>
              <a:t>Implementation-defined, </a:t>
            </a:r>
            <a:r>
              <a:rPr lang="ru-RU" sz="2400" dirty="0" smtClean="0">
                <a:solidFill>
                  <a:schemeClr val="bg1"/>
                </a:solidFill>
              </a:rPr>
              <a:t>результат может быть «негодным» указателем</a:t>
            </a:r>
          </a:p>
          <a:p>
            <a:endParaRPr lang="en-US" sz="2800" dirty="0" smtClean="0">
              <a:solidFill>
                <a:schemeClr val="bg1"/>
              </a:solidFill>
            </a:endParaRPr>
          </a:p>
          <a:p>
            <a:r>
              <a:rPr lang="ru-RU" sz="2800" dirty="0" smtClean="0">
                <a:solidFill>
                  <a:schemeClr val="bg1"/>
                </a:solidFill>
              </a:rPr>
              <a:t>Указатель Т* в целое типа Т1</a:t>
            </a: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Implementation-defined,</a:t>
            </a:r>
            <a:r>
              <a:rPr lang="ru-RU" sz="2400" dirty="0" smtClean="0">
                <a:solidFill>
                  <a:schemeClr val="bg1"/>
                </a:solidFill>
              </a:rPr>
              <a:t> если </a:t>
            </a:r>
            <a:r>
              <a:rPr lang="en-US" sz="2400" dirty="0" err="1" smtClean="0">
                <a:solidFill>
                  <a:schemeClr val="bg1"/>
                </a:solidFill>
              </a:rPr>
              <a:t>sizeof</a:t>
            </a:r>
            <a:r>
              <a:rPr lang="en-US" sz="2400" dirty="0" smtClean="0">
                <a:solidFill>
                  <a:schemeClr val="bg1"/>
                </a:solidFill>
              </a:rPr>
              <a:t>(T*) &lt;= </a:t>
            </a:r>
            <a:r>
              <a:rPr lang="en-US" sz="2400" dirty="0" err="1" smtClean="0">
                <a:solidFill>
                  <a:schemeClr val="bg1"/>
                </a:solidFill>
              </a:rPr>
              <a:t>sizeof</a:t>
            </a:r>
            <a:r>
              <a:rPr lang="en-US" sz="2400" dirty="0" smtClean="0">
                <a:solidFill>
                  <a:schemeClr val="bg1"/>
                </a:solidFill>
              </a:rPr>
              <a:t>(</a:t>
            </a:r>
            <a:r>
              <a:rPr lang="ru-RU" sz="2400" dirty="0" smtClean="0">
                <a:solidFill>
                  <a:schemeClr val="bg1"/>
                </a:solidFill>
              </a:rPr>
              <a:t>Т1</a:t>
            </a:r>
            <a:r>
              <a:rPr lang="en-US" sz="2400" dirty="0" smtClean="0">
                <a:solidFill>
                  <a:schemeClr val="bg1"/>
                </a:solidFill>
              </a:rPr>
              <a:t>)</a:t>
            </a:r>
            <a:endParaRPr lang="ru-RU" sz="2400" dirty="0" smtClean="0">
              <a:solidFill>
                <a:schemeClr val="bg1"/>
              </a:solidFill>
            </a:endParaRPr>
          </a:p>
          <a:p>
            <a:pPr lvl="1"/>
            <a:r>
              <a:rPr lang="en-US" sz="2400" dirty="0" smtClean="0">
                <a:solidFill>
                  <a:schemeClr val="bg1"/>
                </a:solidFill>
              </a:rPr>
              <a:t>Undefined behavior </a:t>
            </a:r>
            <a:r>
              <a:rPr lang="ru-RU" sz="2400" dirty="0" smtClean="0">
                <a:solidFill>
                  <a:schemeClr val="bg1"/>
                </a:solidFill>
              </a:rPr>
              <a:t>иначе</a:t>
            </a:r>
          </a:p>
          <a:p>
            <a:endParaRPr lang="en-US" sz="2800" dirty="0" smtClean="0">
              <a:solidFill>
                <a:schemeClr val="bg1"/>
              </a:solidFill>
            </a:endParaRPr>
          </a:p>
          <a:p>
            <a:r>
              <a:rPr lang="ru-RU" sz="2800" dirty="0" smtClean="0">
                <a:solidFill>
                  <a:schemeClr val="bg1"/>
                </a:solidFill>
              </a:rPr>
              <a:t>Любой Т1* в Т2*</a:t>
            </a:r>
          </a:p>
          <a:p>
            <a:pPr lvl="1"/>
            <a:r>
              <a:rPr lang="ru-RU" sz="2400" dirty="0" smtClean="0">
                <a:solidFill>
                  <a:schemeClr val="bg1"/>
                </a:solidFill>
              </a:rPr>
              <a:t>Меняется тип выражения, значение указателя сохраняется</a:t>
            </a:r>
          </a:p>
          <a:p>
            <a:pPr lvl="1"/>
            <a:r>
              <a:rPr lang="en-US" sz="2400" dirty="0" smtClean="0">
                <a:solidFill>
                  <a:schemeClr val="bg1"/>
                </a:solidFill>
              </a:rPr>
              <a:t>Undefined behavior, </a:t>
            </a:r>
            <a:r>
              <a:rPr lang="ru-RU" sz="2400" dirty="0" smtClean="0">
                <a:solidFill>
                  <a:schemeClr val="bg1"/>
                </a:solidFill>
              </a:rPr>
              <a:t>если значение указателя не выравнено для типа Т2</a:t>
            </a:r>
          </a:p>
          <a:p>
            <a:endParaRPr lang="en-US" sz="2800" dirty="0" smtClean="0">
              <a:solidFill>
                <a:schemeClr val="bg1"/>
              </a:solidFill>
            </a:endParaRPr>
          </a:p>
          <a:p>
            <a:r>
              <a:rPr lang="ru-RU" sz="2800" dirty="0" smtClean="0">
                <a:solidFill>
                  <a:schemeClr val="bg1"/>
                </a:solidFill>
              </a:rPr>
              <a:t>Указатель </a:t>
            </a:r>
            <a:r>
              <a:rPr lang="ru-RU" sz="2800" dirty="0">
                <a:solidFill>
                  <a:schemeClr val="bg1"/>
                </a:solidFill>
              </a:rPr>
              <a:t>на функцию в указатель </a:t>
            </a:r>
            <a:r>
              <a:rPr lang="ru-RU" sz="2800" dirty="0" smtClean="0">
                <a:solidFill>
                  <a:schemeClr val="bg1"/>
                </a:solidFill>
              </a:rPr>
              <a:t>на любую другую функцию</a:t>
            </a:r>
            <a:endParaRPr lang="en-US" sz="2800" dirty="0" smtClean="0">
              <a:solidFill>
                <a:schemeClr val="bg1"/>
              </a:solidFill>
            </a:endParaRPr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Меняется тип выражения, значение указателя сохраняется</a:t>
            </a:r>
          </a:p>
          <a:p>
            <a:pPr lvl="1"/>
            <a:r>
              <a:rPr lang="en-US" sz="2400" dirty="0" smtClean="0">
                <a:solidFill>
                  <a:schemeClr val="bg1"/>
                </a:solidFill>
              </a:rPr>
              <a:t>Undefined behavior, </a:t>
            </a:r>
            <a:r>
              <a:rPr lang="ru-RU" sz="2400" dirty="0" smtClean="0">
                <a:solidFill>
                  <a:schemeClr val="bg1"/>
                </a:solidFill>
              </a:rPr>
              <a:t>если при вызове тип именующего выражения функции не совместим с типом вызываемой функции</a:t>
            </a:r>
            <a:endParaRPr lang="en-US" sz="28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3909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Явные </a:t>
            </a:r>
            <a:r>
              <a:rPr lang="ru-RU" dirty="0" smtClean="0"/>
              <a:t>преобразования указателей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sz="2800" dirty="0" smtClean="0"/>
              <a:t>Целое в указатель</a:t>
            </a:r>
          </a:p>
          <a:p>
            <a:pPr lvl="1"/>
            <a:r>
              <a:rPr lang="en-US" sz="2400" dirty="0" smtClean="0"/>
              <a:t>Implementation-defined, </a:t>
            </a:r>
            <a:r>
              <a:rPr lang="ru-RU" sz="2400" dirty="0" smtClean="0"/>
              <a:t>результат может быть «негодным» указателем</a:t>
            </a:r>
          </a:p>
          <a:p>
            <a:endParaRPr lang="en-US" sz="2800" dirty="0" smtClean="0"/>
          </a:p>
          <a:p>
            <a:r>
              <a:rPr lang="ru-RU" sz="2800" dirty="0" smtClean="0">
                <a:solidFill>
                  <a:schemeClr val="bg1"/>
                </a:solidFill>
              </a:rPr>
              <a:t>Указатель Т* в целое типа Т1</a:t>
            </a: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Implementation-defined,</a:t>
            </a:r>
            <a:r>
              <a:rPr lang="ru-RU" sz="2400" dirty="0" smtClean="0">
                <a:solidFill>
                  <a:schemeClr val="bg1"/>
                </a:solidFill>
              </a:rPr>
              <a:t> если </a:t>
            </a:r>
            <a:r>
              <a:rPr lang="en-US" sz="2400" dirty="0" err="1" smtClean="0">
                <a:solidFill>
                  <a:schemeClr val="bg1"/>
                </a:solidFill>
              </a:rPr>
              <a:t>sizeof</a:t>
            </a:r>
            <a:r>
              <a:rPr lang="en-US" sz="2400" dirty="0" smtClean="0">
                <a:solidFill>
                  <a:schemeClr val="bg1"/>
                </a:solidFill>
              </a:rPr>
              <a:t>(T*) &lt;= </a:t>
            </a:r>
            <a:r>
              <a:rPr lang="en-US" sz="2400" dirty="0" err="1" smtClean="0">
                <a:solidFill>
                  <a:schemeClr val="bg1"/>
                </a:solidFill>
              </a:rPr>
              <a:t>sizeof</a:t>
            </a:r>
            <a:r>
              <a:rPr lang="en-US" sz="2400" dirty="0" smtClean="0">
                <a:solidFill>
                  <a:schemeClr val="bg1"/>
                </a:solidFill>
              </a:rPr>
              <a:t>(</a:t>
            </a:r>
            <a:r>
              <a:rPr lang="ru-RU" sz="2400" dirty="0" smtClean="0">
                <a:solidFill>
                  <a:schemeClr val="bg1"/>
                </a:solidFill>
              </a:rPr>
              <a:t>Т1</a:t>
            </a:r>
            <a:r>
              <a:rPr lang="en-US" sz="2400" dirty="0" smtClean="0">
                <a:solidFill>
                  <a:schemeClr val="bg1"/>
                </a:solidFill>
              </a:rPr>
              <a:t>)</a:t>
            </a:r>
            <a:endParaRPr lang="ru-RU" sz="2400" dirty="0" smtClean="0">
              <a:solidFill>
                <a:schemeClr val="bg1"/>
              </a:solidFill>
            </a:endParaRPr>
          </a:p>
          <a:p>
            <a:pPr lvl="1"/>
            <a:r>
              <a:rPr lang="en-US" sz="2400" dirty="0" smtClean="0">
                <a:solidFill>
                  <a:schemeClr val="bg1"/>
                </a:solidFill>
              </a:rPr>
              <a:t>Undefined behavior </a:t>
            </a:r>
            <a:r>
              <a:rPr lang="ru-RU" sz="2400" dirty="0" smtClean="0">
                <a:solidFill>
                  <a:schemeClr val="bg1"/>
                </a:solidFill>
              </a:rPr>
              <a:t>иначе</a:t>
            </a:r>
          </a:p>
          <a:p>
            <a:endParaRPr lang="en-US" sz="2800" dirty="0" smtClean="0">
              <a:solidFill>
                <a:schemeClr val="bg1"/>
              </a:solidFill>
            </a:endParaRPr>
          </a:p>
          <a:p>
            <a:r>
              <a:rPr lang="ru-RU" sz="2800" dirty="0" smtClean="0">
                <a:solidFill>
                  <a:schemeClr val="bg1"/>
                </a:solidFill>
              </a:rPr>
              <a:t>Любой Т1* в Т2*</a:t>
            </a:r>
          </a:p>
          <a:p>
            <a:pPr lvl="1"/>
            <a:r>
              <a:rPr lang="ru-RU" sz="2400" dirty="0" smtClean="0">
                <a:solidFill>
                  <a:schemeClr val="bg1"/>
                </a:solidFill>
              </a:rPr>
              <a:t>Меняется тип выражения, значение указателя сохраняется</a:t>
            </a:r>
          </a:p>
          <a:p>
            <a:pPr lvl="1"/>
            <a:r>
              <a:rPr lang="en-US" sz="2400" dirty="0" smtClean="0">
                <a:solidFill>
                  <a:schemeClr val="bg1"/>
                </a:solidFill>
              </a:rPr>
              <a:t>Undefined behavior, </a:t>
            </a:r>
            <a:r>
              <a:rPr lang="ru-RU" sz="2400" dirty="0" smtClean="0">
                <a:solidFill>
                  <a:schemeClr val="bg1"/>
                </a:solidFill>
              </a:rPr>
              <a:t>если значение указателя не выравнено для типа Т2</a:t>
            </a:r>
          </a:p>
          <a:p>
            <a:endParaRPr lang="en-US" sz="2800" dirty="0" smtClean="0">
              <a:solidFill>
                <a:schemeClr val="bg1"/>
              </a:solidFill>
            </a:endParaRPr>
          </a:p>
          <a:p>
            <a:r>
              <a:rPr lang="ru-RU" sz="2800" dirty="0" smtClean="0">
                <a:solidFill>
                  <a:schemeClr val="bg1"/>
                </a:solidFill>
              </a:rPr>
              <a:t>Указатель </a:t>
            </a:r>
            <a:r>
              <a:rPr lang="ru-RU" sz="2800" dirty="0">
                <a:solidFill>
                  <a:schemeClr val="bg1"/>
                </a:solidFill>
              </a:rPr>
              <a:t>на функцию в указатель </a:t>
            </a:r>
            <a:r>
              <a:rPr lang="ru-RU" sz="2800" dirty="0" smtClean="0">
                <a:solidFill>
                  <a:schemeClr val="bg1"/>
                </a:solidFill>
              </a:rPr>
              <a:t>на любую другую функцию</a:t>
            </a:r>
            <a:endParaRPr lang="en-US" sz="2800" dirty="0" smtClean="0">
              <a:solidFill>
                <a:schemeClr val="bg1"/>
              </a:solidFill>
            </a:endParaRPr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Меняется тип выражения, значение указателя сохраняется</a:t>
            </a:r>
          </a:p>
          <a:p>
            <a:pPr lvl="1"/>
            <a:r>
              <a:rPr lang="en-US" sz="2400" dirty="0" smtClean="0">
                <a:solidFill>
                  <a:schemeClr val="bg1"/>
                </a:solidFill>
              </a:rPr>
              <a:t>Undefined behavior, </a:t>
            </a:r>
            <a:r>
              <a:rPr lang="ru-RU" sz="2400" dirty="0" smtClean="0">
                <a:solidFill>
                  <a:schemeClr val="bg1"/>
                </a:solidFill>
              </a:rPr>
              <a:t>если при вызове тип именующего выражения функции не совместим с типом вызываемой функции</a:t>
            </a:r>
            <a:endParaRPr lang="en-US" sz="28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6910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Явные </a:t>
            </a:r>
            <a:r>
              <a:rPr lang="ru-RU" dirty="0" smtClean="0"/>
              <a:t>преобразования указателей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sz="2800" dirty="0" smtClean="0"/>
              <a:t>Целое в указатель</a:t>
            </a:r>
          </a:p>
          <a:p>
            <a:pPr lvl="1"/>
            <a:r>
              <a:rPr lang="en-US" sz="2400" dirty="0" smtClean="0"/>
              <a:t>Implementation-defined, </a:t>
            </a:r>
            <a:r>
              <a:rPr lang="ru-RU" sz="2400" dirty="0" smtClean="0"/>
              <a:t>результат может быть «негодным» указателем</a:t>
            </a:r>
          </a:p>
          <a:p>
            <a:endParaRPr lang="en-US" sz="2800" dirty="0" smtClean="0"/>
          </a:p>
          <a:p>
            <a:r>
              <a:rPr lang="ru-RU" sz="2800" dirty="0" smtClean="0"/>
              <a:t>Указатель Т* в целое типа Т1</a:t>
            </a:r>
          </a:p>
          <a:p>
            <a:pPr lvl="1"/>
            <a:r>
              <a:rPr lang="en-US" sz="2400" dirty="0"/>
              <a:t>Implementation-defined,</a:t>
            </a:r>
            <a:r>
              <a:rPr lang="ru-RU" sz="2400" dirty="0" smtClean="0"/>
              <a:t> если </a:t>
            </a:r>
            <a:r>
              <a:rPr lang="en-US" sz="2400" dirty="0" err="1" smtClean="0"/>
              <a:t>sizeof</a:t>
            </a:r>
            <a:r>
              <a:rPr lang="en-US" sz="2400" dirty="0" smtClean="0"/>
              <a:t>(T*) &lt;= </a:t>
            </a:r>
            <a:r>
              <a:rPr lang="en-US" sz="2400" dirty="0" err="1" smtClean="0"/>
              <a:t>sizeof</a:t>
            </a:r>
            <a:r>
              <a:rPr lang="en-US" sz="2400" dirty="0" smtClean="0"/>
              <a:t>(</a:t>
            </a:r>
            <a:r>
              <a:rPr lang="ru-RU" sz="2400" dirty="0" smtClean="0"/>
              <a:t>Т1</a:t>
            </a:r>
            <a:r>
              <a:rPr lang="en-US" sz="2400" dirty="0" smtClean="0"/>
              <a:t>)</a:t>
            </a:r>
            <a:endParaRPr lang="ru-RU" sz="2400" dirty="0" smtClean="0"/>
          </a:p>
          <a:p>
            <a:pPr lvl="1"/>
            <a:r>
              <a:rPr lang="en-US" sz="2400" dirty="0" smtClean="0"/>
              <a:t>Undefined behavior </a:t>
            </a:r>
            <a:r>
              <a:rPr lang="ru-RU" sz="2400" dirty="0" smtClean="0"/>
              <a:t>иначе</a:t>
            </a:r>
          </a:p>
          <a:p>
            <a:endParaRPr lang="en-US" sz="2800" dirty="0" smtClean="0"/>
          </a:p>
          <a:p>
            <a:r>
              <a:rPr lang="ru-RU" sz="2800" dirty="0" smtClean="0">
                <a:solidFill>
                  <a:schemeClr val="bg1"/>
                </a:solidFill>
              </a:rPr>
              <a:t>Любой Т1* в Т2*</a:t>
            </a:r>
          </a:p>
          <a:p>
            <a:pPr lvl="1"/>
            <a:r>
              <a:rPr lang="ru-RU" sz="2400" dirty="0" smtClean="0">
                <a:solidFill>
                  <a:schemeClr val="bg1"/>
                </a:solidFill>
              </a:rPr>
              <a:t>Меняется тип выражения, значение указателя сохраняется</a:t>
            </a:r>
          </a:p>
          <a:p>
            <a:pPr lvl="1"/>
            <a:r>
              <a:rPr lang="en-US" sz="2400" dirty="0" smtClean="0">
                <a:solidFill>
                  <a:schemeClr val="bg1"/>
                </a:solidFill>
              </a:rPr>
              <a:t>Undefined behavior, </a:t>
            </a:r>
            <a:r>
              <a:rPr lang="ru-RU" sz="2400" dirty="0" smtClean="0">
                <a:solidFill>
                  <a:schemeClr val="bg1"/>
                </a:solidFill>
              </a:rPr>
              <a:t>если значение указателя не выравнено для типа Т2</a:t>
            </a:r>
          </a:p>
          <a:p>
            <a:endParaRPr lang="en-US" sz="2800" dirty="0" smtClean="0">
              <a:solidFill>
                <a:schemeClr val="bg1"/>
              </a:solidFill>
            </a:endParaRPr>
          </a:p>
          <a:p>
            <a:r>
              <a:rPr lang="ru-RU" sz="2800" dirty="0" smtClean="0">
                <a:solidFill>
                  <a:schemeClr val="bg1"/>
                </a:solidFill>
              </a:rPr>
              <a:t>Указатель </a:t>
            </a:r>
            <a:r>
              <a:rPr lang="ru-RU" sz="2800" dirty="0">
                <a:solidFill>
                  <a:schemeClr val="bg1"/>
                </a:solidFill>
              </a:rPr>
              <a:t>на функцию в указатель </a:t>
            </a:r>
            <a:r>
              <a:rPr lang="ru-RU" sz="2800" dirty="0" smtClean="0">
                <a:solidFill>
                  <a:schemeClr val="bg1"/>
                </a:solidFill>
              </a:rPr>
              <a:t>на любую другую функцию</a:t>
            </a:r>
            <a:endParaRPr lang="en-US" sz="2800" dirty="0" smtClean="0">
              <a:solidFill>
                <a:schemeClr val="bg1"/>
              </a:solidFill>
            </a:endParaRPr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Меняется тип выражения, значение указателя сохраняется</a:t>
            </a:r>
          </a:p>
          <a:p>
            <a:pPr lvl="1"/>
            <a:r>
              <a:rPr lang="en-US" sz="2400" dirty="0" smtClean="0">
                <a:solidFill>
                  <a:schemeClr val="bg1"/>
                </a:solidFill>
              </a:rPr>
              <a:t>Undefined behavior, </a:t>
            </a:r>
            <a:r>
              <a:rPr lang="ru-RU" sz="2400" dirty="0" smtClean="0">
                <a:solidFill>
                  <a:schemeClr val="bg1"/>
                </a:solidFill>
              </a:rPr>
              <a:t>если при вызове тип именующего выражения функции не совместим с типом вызываемой функции</a:t>
            </a:r>
            <a:endParaRPr lang="en-US" sz="28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8225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Явные </a:t>
            </a:r>
            <a:r>
              <a:rPr lang="ru-RU" dirty="0" smtClean="0"/>
              <a:t>преобразования указателей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sz="2800" dirty="0" smtClean="0"/>
              <a:t>Целое в указатель</a:t>
            </a:r>
          </a:p>
          <a:p>
            <a:pPr lvl="1"/>
            <a:r>
              <a:rPr lang="en-US" sz="2400" dirty="0" smtClean="0"/>
              <a:t>Implementation-defined, </a:t>
            </a:r>
            <a:r>
              <a:rPr lang="ru-RU" sz="2400" dirty="0" smtClean="0"/>
              <a:t>результат может быть «негодным» указателем</a:t>
            </a:r>
          </a:p>
          <a:p>
            <a:endParaRPr lang="en-US" sz="2800" dirty="0" smtClean="0"/>
          </a:p>
          <a:p>
            <a:r>
              <a:rPr lang="ru-RU" sz="2800" dirty="0" smtClean="0"/>
              <a:t>Указатель Т* в целое типа Т1</a:t>
            </a:r>
          </a:p>
          <a:p>
            <a:pPr lvl="1"/>
            <a:r>
              <a:rPr lang="en-US" sz="2400" dirty="0"/>
              <a:t>Implementation-defined,</a:t>
            </a:r>
            <a:r>
              <a:rPr lang="ru-RU" sz="2400" dirty="0" smtClean="0"/>
              <a:t> если </a:t>
            </a:r>
            <a:r>
              <a:rPr lang="en-US" sz="2400" dirty="0" err="1" smtClean="0"/>
              <a:t>sizeof</a:t>
            </a:r>
            <a:r>
              <a:rPr lang="en-US" sz="2400" dirty="0" smtClean="0"/>
              <a:t>(T*) &lt;= </a:t>
            </a:r>
            <a:r>
              <a:rPr lang="en-US" sz="2400" dirty="0" err="1" smtClean="0"/>
              <a:t>sizeof</a:t>
            </a:r>
            <a:r>
              <a:rPr lang="en-US" sz="2400" dirty="0" smtClean="0"/>
              <a:t>(</a:t>
            </a:r>
            <a:r>
              <a:rPr lang="ru-RU" sz="2400" dirty="0" smtClean="0"/>
              <a:t>Т1</a:t>
            </a:r>
            <a:r>
              <a:rPr lang="en-US" sz="2400" dirty="0" smtClean="0"/>
              <a:t>)</a:t>
            </a:r>
            <a:endParaRPr lang="ru-RU" sz="2400" dirty="0" smtClean="0"/>
          </a:p>
          <a:p>
            <a:pPr lvl="1"/>
            <a:r>
              <a:rPr lang="en-US" sz="2400" dirty="0" smtClean="0"/>
              <a:t>Undefined behavior </a:t>
            </a:r>
            <a:r>
              <a:rPr lang="ru-RU" sz="2400" dirty="0" smtClean="0"/>
              <a:t>иначе</a:t>
            </a:r>
          </a:p>
          <a:p>
            <a:endParaRPr lang="en-US" sz="2800" dirty="0" smtClean="0"/>
          </a:p>
          <a:p>
            <a:r>
              <a:rPr lang="ru-RU" sz="2800" dirty="0" smtClean="0"/>
              <a:t>Любой Т1* в Т2*</a:t>
            </a:r>
          </a:p>
          <a:p>
            <a:pPr lvl="1"/>
            <a:r>
              <a:rPr lang="ru-RU" sz="2400" dirty="0" smtClean="0"/>
              <a:t>Меняется тип выражения, значение указателя сохраняется</a:t>
            </a:r>
          </a:p>
          <a:p>
            <a:pPr lvl="1"/>
            <a:r>
              <a:rPr lang="en-US" sz="2400" dirty="0" smtClean="0"/>
              <a:t>Undefined behavior, </a:t>
            </a:r>
            <a:r>
              <a:rPr lang="ru-RU" sz="2400" dirty="0" smtClean="0"/>
              <a:t>если значение указателя не выравнено для типа Т2</a:t>
            </a:r>
          </a:p>
          <a:p>
            <a:endParaRPr lang="en-US" sz="2800" dirty="0" smtClean="0"/>
          </a:p>
          <a:p>
            <a:r>
              <a:rPr lang="ru-RU" sz="2800" dirty="0" smtClean="0">
                <a:solidFill>
                  <a:schemeClr val="bg1"/>
                </a:solidFill>
              </a:rPr>
              <a:t>Указатель </a:t>
            </a:r>
            <a:r>
              <a:rPr lang="ru-RU" sz="2800" dirty="0">
                <a:solidFill>
                  <a:schemeClr val="bg1"/>
                </a:solidFill>
              </a:rPr>
              <a:t>на функцию в указатель </a:t>
            </a:r>
            <a:r>
              <a:rPr lang="ru-RU" sz="2800" dirty="0" smtClean="0">
                <a:solidFill>
                  <a:schemeClr val="bg1"/>
                </a:solidFill>
              </a:rPr>
              <a:t>на любую другую функцию</a:t>
            </a:r>
            <a:endParaRPr lang="en-US" sz="2800" dirty="0" smtClean="0">
              <a:solidFill>
                <a:schemeClr val="bg1"/>
              </a:solidFill>
            </a:endParaRPr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Меняется тип выражения, значение указателя сохраняется</a:t>
            </a:r>
          </a:p>
          <a:p>
            <a:pPr lvl="1"/>
            <a:r>
              <a:rPr lang="en-US" sz="2400" dirty="0" smtClean="0">
                <a:solidFill>
                  <a:schemeClr val="bg1"/>
                </a:solidFill>
              </a:rPr>
              <a:t>Undefined behavior, </a:t>
            </a:r>
            <a:r>
              <a:rPr lang="ru-RU" sz="2400" dirty="0" smtClean="0">
                <a:solidFill>
                  <a:schemeClr val="bg1"/>
                </a:solidFill>
              </a:rPr>
              <a:t>если при вызове тип именующего выражения функции не совместим с типом вызываемой функции</a:t>
            </a:r>
            <a:endParaRPr lang="en-US" sz="28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3140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Явные </a:t>
            </a:r>
            <a:r>
              <a:rPr lang="ru-RU" dirty="0" smtClean="0"/>
              <a:t>преобразования указателей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sz="2800" dirty="0" smtClean="0"/>
              <a:t>Целое в указатель</a:t>
            </a:r>
          </a:p>
          <a:p>
            <a:pPr lvl="1"/>
            <a:r>
              <a:rPr lang="en-US" sz="2400" dirty="0" smtClean="0"/>
              <a:t>Implementation-defined, </a:t>
            </a:r>
            <a:r>
              <a:rPr lang="ru-RU" sz="2400" dirty="0" smtClean="0"/>
              <a:t>результат может быть «негодным» указателем</a:t>
            </a:r>
          </a:p>
          <a:p>
            <a:endParaRPr lang="en-US" sz="2800" dirty="0" smtClean="0"/>
          </a:p>
          <a:p>
            <a:r>
              <a:rPr lang="ru-RU" sz="2800" dirty="0" smtClean="0"/>
              <a:t>Указатель Т* в целое типа Т1</a:t>
            </a:r>
          </a:p>
          <a:p>
            <a:pPr lvl="1"/>
            <a:r>
              <a:rPr lang="en-US" sz="2400" dirty="0"/>
              <a:t>Implementation-defined,</a:t>
            </a:r>
            <a:r>
              <a:rPr lang="ru-RU" sz="2400" dirty="0" smtClean="0"/>
              <a:t> если </a:t>
            </a:r>
            <a:r>
              <a:rPr lang="en-US" sz="2400" dirty="0" err="1" smtClean="0"/>
              <a:t>sizeof</a:t>
            </a:r>
            <a:r>
              <a:rPr lang="en-US" sz="2400" dirty="0" smtClean="0"/>
              <a:t>(T*) &lt;= </a:t>
            </a:r>
            <a:r>
              <a:rPr lang="en-US" sz="2400" dirty="0" err="1" smtClean="0"/>
              <a:t>sizeof</a:t>
            </a:r>
            <a:r>
              <a:rPr lang="en-US" sz="2400" dirty="0" smtClean="0"/>
              <a:t>(</a:t>
            </a:r>
            <a:r>
              <a:rPr lang="ru-RU" sz="2400" dirty="0" smtClean="0"/>
              <a:t>Т1</a:t>
            </a:r>
            <a:r>
              <a:rPr lang="en-US" sz="2400" dirty="0" smtClean="0"/>
              <a:t>)</a:t>
            </a:r>
            <a:endParaRPr lang="ru-RU" sz="2400" dirty="0" smtClean="0"/>
          </a:p>
          <a:p>
            <a:pPr lvl="1"/>
            <a:r>
              <a:rPr lang="en-US" sz="2400" dirty="0" smtClean="0"/>
              <a:t>Undefined behavior </a:t>
            </a:r>
            <a:r>
              <a:rPr lang="ru-RU" sz="2400" dirty="0" smtClean="0"/>
              <a:t>иначе</a:t>
            </a:r>
          </a:p>
          <a:p>
            <a:endParaRPr lang="en-US" sz="2800" dirty="0" smtClean="0"/>
          </a:p>
          <a:p>
            <a:r>
              <a:rPr lang="ru-RU" sz="2800" dirty="0" smtClean="0"/>
              <a:t>Любой Т1* в Т2*</a:t>
            </a:r>
          </a:p>
          <a:p>
            <a:pPr lvl="1"/>
            <a:r>
              <a:rPr lang="ru-RU" sz="2400" dirty="0" smtClean="0"/>
              <a:t>Меняется тип выражения, значение указателя сохраняется</a:t>
            </a:r>
          </a:p>
          <a:p>
            <a:pPr lvl="1"/>
            <a:r>
              <a:rPr lang="en-US" sz="2400" dirty="0" smtClean="0"/>
              <a:t>Undefined behavior, </a:t>
            </a:r>
            <a:r>
              <a:rPr lang="ru-RU" sz="2400" dirty="0" smtClean="0"/>
              <a:t>если значение указателя не выравнено для типа Т2</a:t>
            </a:r>
          </a:p>
          <a:p>
            <a:endParaRPr lang="en-US" sz="2800" dirty="0" smtClean="0"/>
          </a:p>
          <a:p>
            <a:r>
              <a:rPr lang="ru-RU" sz="2800" dirty="0" smtClean="0"/>
              <a:t>Указатель </a:t>
            </a:r>
            <a:r>
              <a:rPr lang="ru-RU" sz="2800" dirty="0"/>
              <a:t>на функцию в указатель </a:t>
            </a:r>
            <a:r>
              <a:rPr lang="ru-RU" sz="2800" dirty="0" smtClean="0"/>
              <a:t>на любую другую функцию</a:t>
            </a:r>
            <a:endParaRPr lang="en-US" sz="2800" dirty="0" smtClean="0"/>
          </a:p>
          <a:p>
            <a:pPr lvl="1"/>
            <a:r>
              <a:rPr lang="ru-RU" sz="2400" dirty="0"/>
              <a:t>Меняется тип выражения, значение указателя сохраняется</a:t>
            </a:r>
          </a:p>
          <a:p>
            <a:pPr lvl="1"/>
            <a:r>
              <a:rPr lang="en-US" sz="2400" dirty="0" smtClean="0"/>
              <a:t>Undefined behavior, </a:t>
            </a:r>
            <a:r>
              <a:rPr lang="ru-RU" sz="2400" dirty="0" smtClean="0"/>
              <a:t>если при вызове тип именующего выражения функции не совместим с типом вызываемой функции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351823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Преобразования</a:t>
            </a:r>
            <a:endParaRPr lang="en-US" dirty="0"/>
          </a:p>
          <a:p>
            <a:pPr lvl="1"/>
            <a:r>
              <a:rPr lang="ru-RU" dirty="0"/>
              <a:t>Целых и типов с плавающей точкой</a:t>
            </a:r>
          </a:p>
          <a:p>
            <a:pPr lvl="1"/>
            <a:r>
              <a:rPr lang="en-US" dirty="0"/>
              <a:t>l-value</a:t>
            </a:r>
          </a:p>
          <a:p>
            <a:pPr lvl="1"/>
            <a:r>
              <a:rPr lang="ru-RU" dirty="0"/>
              <a:t>Массивов</a:t>
            </a:r>
          </a:p>
          <a:p>
            <a:pPr lvl="1"/>
            <a:r>
              <a:rPr lang="ru-RU" dirty="0"/>
              <a:t>Функциональных типов</a:t>
            </a:r>
          </a:p>
          <a:p>
            <a:pPr lvl="1"/>
            <a:r>
              <a:rPr lang="ru-RU" dirty="0"/>
              <a:t>С типом </a:t>
            </a:r>
            <a:r>
              <a:rPr lang="en-US" dirty="0"/>
              <a:t>void</a:t>
            </a:r>
          </a:p>
          <a:p>
            <a:pPr lvl="1"/>
            <a:r>
              <a:rPr lang="ru-RU" dirty="0"/>
              <a:t>Указателей</a:t>
            </a:r>
            <a:endParaRPr lang="en-US" dirty="0"/>
          </a:p>
          <a:p>
            <a:pPr marL="0" indent="0">
              <a:buNone/>
            </a:pPr>
            <a:endParaRPr lang="ru-RU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3497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131515</TotalTime>
  <Words>6174</Words>
  <Application>Microsoft Office PowerPoint</Application>
  <PresentationFormat>Widescreen</PresentationFormat>
  <Paragraphs>1376</Paragraphs>
  <Slides>98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98</vt:i4>
      </vt:variant>
    </vt:vector>
  </HeadingPairs>
  <TitlesOfParts>
    <vt:vector size="103" baseType="lpstr">
      <vt:lpstr>Arial</vt:lpstr>
      <vt:lpstr>Calibri</vt:lpstr>
      <vt:lpstr>Consolas</vt:lpstr>
      <vt:lpstr>Symbol</vt:lpstr>
      <vt:lpstr>Office Theme</vt:lpstr>
      <vt:lpstr>Преобразования типов</vt:lpstr>
      <vt:lpstr>План лекции</vt:lpstr>
      <vt:lpstr>Простые сведения про преобразование типов</vt:lpstr>
      <vt:lpstr>Простые сведения про преобразование типов</vt:lpstr>
      <vt:lpstr>Простые сведения про преобразование типов</vt:lpstr>
      <vt:lpstr>Простые сведения про преобразование типов</vt:lpstr>
      <vt:lpstr>Простые сведения про преобразование типов</vt:lpstr>
      <vt:lpstr>Простые сведения про преобразование типов</vt:lpstr>
      <vt:lpstr>Общий тип, целочисленное повышение</vt:lpstr>
      <vt:lpstr>Общий тип, целочисленное повышение</vt:lpstr>
      <vt:lpstr>Общий тип, целочисленное повышение</vt:lpstr>
      <vt:lpstr>Общий тип, целочисленное повышение</vt:lpstr>
      <vt:lpstr>Общий тип, целочисленное повышение</vt:lpstr>
      <vt:lpstr>Общий тип, целочисленное повышение</vt:lpstr>
      <vt:lpstr>Примеры определения общего типа</vt:lpstr>
      <vt:lpstr>Примеры определения общего типа</vt:lpstr>
      <vt:lpstr>Примеры определения общего типа</vt:lpstr>
      <vt:lpstr>Примеры определения общего типа</vt:lpstr>
      <vt:lpstr>Примеры определения общего типа</vt:lpstr>
      <vt:lpstr>Примеры определения общего типа</vt:lpstr>
      <vt:lpstr>Примеры определения общего типа</vt:lpstr>
      <vt:lpstr>Примеры определения общего типа</vt:lpstr>
      <vt:lpstr>Примеры определения общего типа</vt:lpstr>
      <vt:lpstr>Неявные арифметические преобразования</vt:lpstr>
      <vt:lpstr>Неявные арифметические преобразования</vt:lpstr>
      <vt:lpstr>Неявные арифметические преобразования</vt:lpstr>
      <vt:lpstr>Неявные арифметические преобразования</vt:lpstr>
      <vt:lpstr>Примеры неявных арифметич. преобразований</vt:lpstr>
      <vt:lpstr>Примеры неявных арифметич. преобразований</vt:lpstr>
      <vt:lpstr>Примеры неявных арифметич. преобразований</vt:lpstr>
      <vt:lpstr>Примеры неявных арифметич. преобразований</vt:lpstr>
      <vt:lpstr>Примеры неявных арифметич. преобразований</vt:lpstr>
      <vt:lpstr>Преобразования целых</vt:lpstr>
      <vt:lpstr>Преобразования целых</vt:lpstr>
      <vt:lpstr>Преобразования целых</vt:lpstr>
      <vt:lpstr>Преобразования целых</vt:lpstr>
      <vt:lpstr>Преобразования целых</vt:lpstr>
      <vt:lpstr>Преобразования целых</vt:lpstr>
      <vt:lpstr>Преобразования целых</vt:lpstr>
      <vt:lpstr>Преобразования целых</vt:lpstr>
      <vt:lpstr>Примеры преобразования целых</vt:lpstr>
      <vt:lpstr>Примеры преобразования целых</vt:lpstr>
      <vt:lpstr>Примеры преобразования целых</vt:lpstr>
      <vt:lpstr>Примеры преобразования целых</vt:lpstr>
      <vt:lpstr>Примеры преобразования целых</vt:lpstr>
      <vt:lpstr>Преобразования целых и с плавающей точкой</vt:lpstr>
      <vt:lpstr>Преобразования целых и с плавающей точкой</vt:lpstr>
      <vt:lpstr>Преобразования целых и с плавающей точкой</vt:lpstr>
      <vt:lpstr>Преобразования целых и с плавающей точкой</vt:lpstr>
      <vt:lpstr>Преобразования целых и с плавающей точкой</vt:lpstr>
      <vt:lpstr>Преобразования для типов с плавающей точкой</vt:lpstr>
      <vt:lpstr>Преобразования для типов с плавающей точкой</vt:lpstr>
      <vt:lpstr>Преобразования для типов с плавающей точкой</vt:lpstr>
      <vt:lpstr>Преобразования для типов с плавающей точкой</vt:lpstr>
      <vt:lpstr>Преобразования для типов с плавающей точкой</vt:lpstr>
      <vt:lpstr>Преобразования для типов с плавающей точкой</vt:lpstr>
      <vt:lpstr>Преобразования других целых типов</vt:lpstr>
      <vt:lpstr>Преобразование l-value в обычное значение</vt:lpstr>
      <vt:lpstr>Преобразование l-value в обычное значение</vt:lpstr>
      <vt:lpstr>Преобразование l-value в обычное значение</vt:lpstr>
      <vt:lpstr>Преобразование l-value в обычное значение</vt:lpstr>
      <vt:lpstr>Преобразование l-value в обычное значение</vt:lpstr>
      <vt:lpstr>Неявное преобразование массива в указатель</vt:lpstr>
      <vt:lpstr>Неявное преобразование массива в указатель</vt:lpstr>
      <vt:lpstr>Неявное преобразование массива в указатель</vt:lpstr>
      <vt:lpstr>Неявное преобразование массива в указатель</vt:lpstr>
      <vt:lpstr>Неявное преобразование массива в указатель</vt:lpstr>
      <vt:lpstr>Неявное преобразование массива в указатель</vt:lpstr>
      <vt:lpstr>Неявное преобразование массива в указатель</vt:lpstr>
      <vt:lpstr>Неявное преобразование массива в указатель</vt:lpstr>
      <vt:lpstr>Пример [не]генерации указателя</vt:lpstr>
      <vt:lpstr>Пример [не]генерации указателя</vt:lpstr>
      <vt:lpstr>Пример [не]генерации указателя</vt:lpstr>
      <vt:lpstr>Пример [не]генерации указателя</vt:lpstr>
      <vt:lpstr>Пример [не]генерации указателя</vt:lpstr>
      <vt:lpstr>Неявное преобразование функциональных типов</vt:lpstr>
      <vt:lpstr>Неявное преобразование функциональных типов</vt:lpstr>
      <vt:lpstr>Неявное преобразование функциональных типов</vt:lpstr>
      <vt:lpstr>Неявное преобразование функциональных типов</vt:lpstr>
      <vt:lpstr>Неявное преобразование функциональных типов</vt:lpstr>
      <vt:lpstr>[Явные и неявные] преобразования типа void</vt:lpstr>
      <vt:lpstr>[Явные и неявные] преобразования типа void</vt:lpstr>
      <vt:lpstr>[Явные и неявные] преобразования типа void</vt:lpstr>
      <vt:lpstr>[Явные и неявные] преобразования типа void</vt:lpstr>
      <vt:lpstr>[Явные и неявные] преобразования типа void</vt:lpstr>
      <vt:lpstr>[Явные и неявные] преобразования типа void</vt:lpstr>
      <vt:lpstr>Неявные преобразования указателей</vt:lpstr>
      <vt:lpstr>Неявные преобразования указателей</vt:lpstr>
      <vt:lpstr>Неявные преобразования указателей</vt:lpstr>
      <vt:lpstr>Неявные преобразования указателей</vt:lpstr>
      <vt:lpstr>Неявные преобразования указателей</vt:lpstr>
      <vt:lpstr>Неявные преобразования указателей</vt:lpstr>
      <vt:lpstr>Явные преобразования указателей</vt:lpstr>
      <vt:lpstr>Явные преобразования указателей</vt:lpstr>
      <vt:lpstr>Явные преобразования указателей</vt:lpstr>
      <vt:lpstr>Явные преобразования указателей</vt:lpstr>
      <vt:lpstr>Явные преобразования указателей</vt:lpstr>
      <vt:lpstr>Заключение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Простые типы данных языка С</dc:title>
  <dc:creator>Petrov, Evgueni S</dc:creator>
  <cp:lastModifiedBy>Evgenii Petrov</cp:lastModifiedBy>
  <cp:revision>455</cp:revision>
  <dcterms:created xsi:type="dcterms:W3CDTF">2012-09-17T07:39:46Z</dcterms:created>
  <dcterms:modified xsi:type="dcterms:W3CDTF">2020-11-12T04:56:08Z</dcterms:modified>
</cp:coreProperties>
</file>