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5"/>
  </p:notesMasterIdLst>
  <p:sldIdLst>
    <p:sldId id="256" r:id="rId2"/>
    <p:sldId id="257" r:id="rId3"/>
    <p:sldId id="391" r:id="rId4"/>
    <p:sldId id="408" r:id="rId5"/>
    <p:sldId id="409" r:id="rId6"/>
    <p:sldId id="410" r:id="rId7"/>
    <p:sldId id="432" r:id="rId8"/>
    <p:sldId id="433" r:id="rId9"/>
    <p:sldId id="434" r:id="rId10"/>
    <p:sldId id="435" r:id="rId11"/>
    <p:sldId id="412" r:id="rId12"/>
    <p:sldId id="414" r:id="rId13"/>
    <p:sldId id="415" r:id="rId14"/>
    <p:sldId id="416" r:id="rId15"/>
    <p:sldId id="417" r:id="rId16"/>
    <p:sldId id="413" r:id="rId17"/>
    <p:sldId id="418" r:id="rId18"/>
    <p:sldId id="419" r:id="rId19"/>
    <p:sldId id="420" r:id="rId20"/>
    <p:sldId id="375" r:id="rId21"/>
    <p:sldId id="421" r:id="rId22"/>
    <p:sldId id="422" r:id="rId23"/>
    <p:sldId id="423" r:id="rId24"/>
    <p:sldId id="424" r:id="rId25"/>
    <p:sldId id="350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339" r:id="rId34"/>
    <p:sldId id="354" r:id="rId35"/>
    <p:sldId id="437" r:id="rId36"/>
    <p:sldId id="438" r:id="rId37"/>
    <p:sldId id="439" r:id="rId38"/>
    <p:sldId id="440" r:id="rId39"/>
    <p:sldId id="353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343" r:id="rId48"/>
    <p:sldId id="352" r:id="rId49"/>
    <p:sldId id="448" r:id="rId50"/>
    <p:sldId id="449" r:id="rId51"/>
    <p:sldId id="450" r:id="rId52"/>
    <p:sldId id="344" r:id="rId53"/>
    <p:sldId id="451" r:id="rId54"/>
    <p:sldId id="452" r:id="rId55"/>
    <p:sldId id="453" r:id="rId56"/>
    <p:sldId id="454" r:id="rId57"/>
    <p:sldId id="455" r:id="rId58"/>
    <p:sldId id="355" r:id="rId59"/>
    <p:sldId id="356" r:id="rId60"/>
    <p:sldId id="456" r:id="rId61"/>
    <p:sldId id="457" r:id="rId62"/>
    <p:sldId id="458" r:id="rId63"/>
    <p:sldId id="459" r:id="rId64"/>
    <p:sldId id="460" r:id="rId65"/>
    <p:sldId id="461" r:id="rId66"/>
    <p:sldId id="357" r:id="rId67"/>
    <p:sldId id="462" r:id="rId68"/>
    <p:sldId id="463" r:id="rId69"/>
    <p:sldId id="464" r:id="rId70"/>
    <p:sldId id="465" r:id="rId71"/>
    <p:sldId id="359" r:id="rId72"/>
    <p:sldId id="466" r:id="rId73"/>
    <p:sldId id="467" r:id="rId74"/>
    <p:sldId id="468" r:id="rId75"/>
    <p:sldId id="469" r:id="rId76"/>
    <p:sldId id="358" r:id="rId77"/>
    <p:sldId id="470" r:id="rId78"/>
    <p:sldId id="471" r:id="rId79"/>
    <p:sldId id="472" r:id="rId80"/>
    <p:sldId id="473" r:id="rId81"/>
    <p:sldId id="436" r:id="rId82"/>
    <p:sldId id="474" r:id="rId83"/>
    <p:sldId id="475" r:id="rId84"/>
    <p:sldId id="476" r:id="rId85"/>
    <p:sldId id="340" r:id="rId86"/>
    <p:sldId id="341" r:id="rId87"/>
    <p:sldId id="342" r:id="rId88"/>
    <p:sldId id="377" r:id="rId89"/>
    <p:sldId id="392" r:id="rId90"/>
    <p:sldId id="376" r:id="rId91"/>
    <p:sldId id="378" r:id="rId92"/>
    <p:sldId id="379" r:id="rId93"/>
    <p:sldId id="381" r:id="rId94"/>
    <p:sldId id="380" r:id="rId95"/>
    <p:sldId id="382" r:id="rId96"/>
    <p:sldId id="383" r:id="rId97"/>
    <p:sldId id="384" r:id="rId98"/>
    <p:sldId id="385" r:id="rId99"/>
    <p:sldId id="386" r:id="rId100"/>
    <p:sldId id="387" r:id="rId101"/>
    <p:sldId id="388" r:id="rId102"/>
    <p:sldId id="389" r:id="rId103"/>
    <p:sldId id="390" r:id="rId104"/>
    <p:sldId id="393" r:id="rId105"/>
    <p:sldId id="400" r:id="rId106"/>
    <p:sldId id="401" r:id="rId107"/>
    <p:sldId id="402" r:id="rId108"/>
    <p:sldId id="403" r:id="rId109"/>
    <p:sldId id="404" r:id="rId110"/>
    <p:sldId id="405" r:id="rId111"/>
    <p:sldId id="406" r:id="rId112"/>
    <p:sldId id="407" r:id="rId113"/>
    <p:sldId id="374" r:id="rId1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Выражения </a:t>
            </a:r>
            <a:r>
              <a:rPr lang="ru-RU" smtClean="0"/>
              <a:t>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екция 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операндов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Константы</a:t>
            </a:r>
          </a:p>
          <a:p>
            <a:endParaRPr lang="ru-RU" dirty="0"/>
          </a:p>
          <a:p>
            <a:r>
              <a:rPr lang="ru-RU" dirty="0" smtClean="0"/>
              <a:t>Идентификаторы</a:t>
            </a:r>
          </a:p>
          <a:p>
            <a:endParaRPr lang="ru-RU" dirty="0"/>
          </a:p>
          <a:p>
            <a:r>
              <a:rPr lang="ru-RU" dirty="0" smtClean="0"/>
              <a:t>Любые выражения, заключенные в скобки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38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Взятие </a:t>
            </a:r>
            <a:r>
              <a:rPr lang="ru-RU" dirty="0" smtClean="0"/>
              <a:t>адреса </a:t>
            </a:r>
            <a:r>
              <a:rPr lang="en-US" dirty="0" smtClean="0"/>
              <a:t>&amp;</a:t>
            </a:r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033935"/>
              </p:ext>
            </p:extLst>
          </p:nvPr>
        </p:nvGraphicFramePr>
        <p:xfrm>
          <a:off x="609600" y="2564904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х является </a:t>
                      </a:r>
                      <a:r>
                        <a:rPr lang="en-US" dirty="0" smtClean="0"/>
                        <a:t>l-value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Т*, где Т – тип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Адрес, по которому хранится 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Доступ через указатель </a:t>
            </a:r>
            <a:r>
              <a:rPr lang="ru-RU" dirty="0" smtClean="0"/>
              <a:t>*х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48419"/>
              </p:ext>
            </p:extLst>
          </p:nvPr>
        </p:nvGraphicFramePr>
        <p:xfrm>
          <a:off x="614750" y="2132856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х имеет тип Т*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Значение, хранящееся по</a:t>
                      </a:r>
                      <a:r>
                        <a:rPr lang="ru-RU" baseline="0" dirty="0" smtClean="0"/>
                        <a:t> адресу, равному значению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 по адресу, равному значению выражения х, доступна для</a:t>
                      </a:r>
                      <a:r>
                        <a:rPr lang="ru-RU" baseline="0" dirty="0" smtClean="0"/>
                        <a:t> чтения </a:t>
                      </a:r>
                      <a:r>
                        <a:rPr lang="ru-RU" dirty="0" smtClean="0"/>
                        <a:t>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 </a:t>
                      </a:r>
                      <a:r>
                        <a:rPr lang="en-US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Преобразование типа (</a:t>
            </a:r>
            <a:r>
              <a:rPr lang="en-US" dirty="0" smtClean="0"/>
              <a:t>T) </a:t>
            </a:r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117867"/>
              </p:ext>
            </p:extLst>
          </p:nvPr>
        </p:nvGraphicFramePr>
        <p:xfrm>
          <a:off x="609600" y="1699102"/>
          <a:ext cx="109728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Скалярный тип – либо простой тип, либо тип функции, либо указатель, либо </a:t>
                      </a:r>
                      <a:r>
                        <a:rPr lang="en-US" dirty="0" err="1" smtClean="0"/>
                        <a:t>enum</a:t>
                      </a:r>
                      <a:r>
                        <a:rPr lang="ru-RU" dirty="0" smtClean="0"/>
                        <a:t>. Пусть </a:t>
                      </a:r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ru-RU" baseline="0" dirty="0" smtClean="0"/>
                        <a:t>тип выражения х. </a:t>
                      </a:r>
                    </a:p>
                    <a:p>
                      <a:r>
                        <a:rPr lang="ru-RU" dirty="0" smtClean="0"/>
                        <a:t>Если </a:t>
                      </a:r>
                      <a:r>
                        <a:rPr lang="en-US" baseline="0" dirty="0" smtClean="0"/>
                        <a:t>Y – </a:t>
                      </a:r>
                      <a:r>
                        <a:rPr lang="ru-RU" baseline="0" dirty="0" smtClean="0"/>
                        <a:t>вещественный, то </a:t>
                      </a:r>
                      <a:r>
                        <a:rPr lang="ru-RU" dirty="0" smtClean="0"/>
                        <a:t>Т – простой тип или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enum</a:t>
                      </a:r>
                      <a:r>
                        <a:rPr lang="ru-RU" baseline="0" dirty="0" smtClean="0"/>
                        <a:t>; иначе если</a:t>
                      </a:r>
                      <a:r>
                        <a:rPr lang="en-US" baseline="0" dirty="0" smtClean="0"/>
                        <a:t> Y </a:t>
                      </a:r>
                      <a:r>
                        <a:rPr lang="ru-RU" baseline="0" dirty="0" smtClean="0"/>
                        <a:t>--скалярный и невещественный, то Т – любой скалярный; иначе если Т – </a:t>
                      </a:r>
                      <a:r>
                        <a:rPr lang="en-US" baseline="0" dirty="0" smtClean="0"/>
                        <a:t>void, </a:t>
                      </a:r>
                      <a:r>
                        <a:rPr lang="ru-RU" baseline="0" dirty="0" smtClean="0"/>
                        <a:t>то </a:t>
                      </a:r>
                      <a:r>
                        <a:rPr lang="en-US" baseline="0" dirty="0" smtClean="0"/>
                        <a:t>Y </a:t>
                      </a:r>
                      <a:r>
                        <a:rPr lang="ru-RU" baseline="0" dirty="0" smtClean="0"/>
                        <a:t>любой; иначе Т = </a:t>
                      </a:r>
                      <a:r>
                        <a:rPr lang="en-US" baseline="0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См.</a:t>
                      </a:r>
                      <a:r>
                        <a:rPr lang="ru-RU" baseline="0" dirty="0" smtClean="0"/>
                        <a:t> правила явных преобразований типов в пред. лекциях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(Один из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T, Y </a:t>
                      </a:r>
                      <a:r>
                        <a:rPr lang="ru-RU" baseline="0" dirty="0" smtClean="0"/>
                        <a:t>-- не указатель или </a:t>
                      </a:r>
                      <a:r>
                        <a:rPr lang="en-US" baseline="0" dirty="0" smtClean="0"/>
                        <a:t>T</a:t>
                      </a:r>
                      <a:r>
                        <a:rPr lang="ru-RU" baseline="0" dirty="0" smtClean="0"/>
                        <a:t> = </a:t>
                      </a:r>
                      <a:r>
                        <a:rPr lang="en-US" baseline="0" dirty="0" smtClean="0"/>
                        <a:t>TT*, Y = YY* </a:t>
                      </a:r>
                      <a:r>
                        <a:rPr lang="ru-RU" baseline="0" dirty="0" smtClean="0"/>
                        <a:t>– указатели и размер </a:t>
                      </a:r>
                      <a:r>
                        <a:rPr lang="en-US" baseline="0" dirty="0" smtClean="0"/>
                        <a:t>YY </a:t>
                      </a:r>
                      <a:r>
                        <a:rPr lang="ru-RU" baseline="0" dirty="0" smtClean="0"/>
                        <a:t>кратен размеру ТТ) И (нет преобразования указателя в целое)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ctr"/>
            <a:r>
              <a:rPr lang="ru-RU" dirty="0" smtClean="0"/>
              <a:t>Умножение, деление,</a:t>
            </a:r>
            <a:r>
              <a:rPr lang="en-US" dirty="0" smtClean="0"/>
              <a:t> </a:t>
            </a:r>
            <a:r>
              <a:rPr lang="ru-RU" dirty="0" smtClean="0"/>
              <a:t>остаток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*/%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331429"/>
              </p:ext>
            </p:extLst>
          </p:nvPr>
        </p:nvGraphicFramePr>
        <p:xfrm>
          <a:off x="609600" y="1600201"/>
          <a:ext cx="10972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Выражения х и у имеют числовой тип; х</a:t>
                      </a:r>
                      <a:r>
                        <a:rPr lang="ru-RU" baseline="0" dirty="0" smtClean="0"/>
                        <a:t> % у </a:t>
                      </a:r>
                      <a:r>
                        <a:rPr lang="en-US" baseline="0" dirty="0" smtClean="0"/>
                        <a:t>--&gt;</a:t>
                      </a:r>
                      <a:r>
                        <a:rPr lang="ru-RU" baseline="0" dirty="0" smtClean="0"/>
                        <a:t> х и у имеют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См. правила неявных преобразований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Пусть</a:t>
                      </a:r>
                      <a:r>
                        <a:rPr lang="ru-RU" baseline="0" dirty="0" smtClean="0"/>
                        <a:t> Т -- тип</a:t>
                      </a:r>
                      <a:r>
                        <a:rPr lang="en-US" baseline="0" dirty="0" smtClean="0"/>
                        <a:t>(x op y)</a:t>
                      </a:r>
                      <a:r>
                        <a:rPr lang="ru-RU" baseline="0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Если х или у вещественные, то (Т)х ор (Т)у; иначе</a:t>
                      </a:r>
                      <a:r>
                        <a:rPr lang="ru-RU" baseline="0" dirty="0" smtClean="0"/>
                        <a:t> (Т)((Т)</a:t>
                      </a:r>
                      <a:r>
                        <a:rPr lang="ru-RU" dirty="0" smtClean="0"/>
                        <a:t>х ор (Т)у).</a:t>
                      </a:r>
                    </a:p>
                    <a:p>
                      <a:r>
                        <a:rPr lang="ru-RU" baseline="0" dirty="0" smtClean="0"/>
                        <a:t>Очерёдность вычисления х и у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 возникает переполнения; х</a:t>
                      </a:r>
                      <a:r>
                        <a:rPr lang="ru-RU" baseline="0" dirty="0" smtClean="0"/>
                        <a:t> % у</a:t>
                      </a:r>
                      <a:r>
                        <a:rPr lang="en-US" baseline="0" dirty="0" smtClean="0"/>
                        <a:t> --&gt; </a:t>
                      </a:r>
                      <a:r>
                        <a:rPr lang="ru-RU" baseline="0" dirty="0" smtClean="0"/>
                        <a:t>х </a:t>
                      </a:r>
                      <a:r>
                        <a:rPr lang="en-US" baseline="0" dirty="0" smtClean="0"/>
                        <a:t>&gt;= 0,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en-US" baseline="0" dirty="0" smtClean="0"/>
                        <a:t>&gt; 0</a:t>
                      </a:r>
                      <a:r>
                        <a:rPr lang="ru-RU" baseline="0" dirty="0" smtClean="0"/>
                        <a:t>; х / у </a:t>
                      </a:r>
                      <a:r>
                        <a:rPr lang="en-US" baseline="0" dirty="0" smtClean="0"/>
                        <a:t>--&gt; </a:t>
                      </a:r>
                      <a:r>
                        <a:rPr lang="ru-RU" baseline="0" dirty="0" smtClean="0"/>
                        <a:t>у !=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Переполнение; х % у и х либо у </a:t>
                      </a:r>
                      <a:r>
                        <a:rPr lang="en-US" baseline="0" dirty="0" smtClean="0"/>
                        <a:t>&lt; 0; x / y </a:t>
                      </a:r>
                      <a:r>
                        <a:rPr lang="ru-RU" baseline="0" dirty="0" smtClean="0"/>
                        <a:t>и х != 0 и у 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% 0,</a:t>
                      </a:r>
                      <a:r>
                        <a:rPr lang="en-US" baseline="0" dirty="0" smtClean="0"/>
                        <a:t> x /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Сложение, вычитание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</a:t>
            </a:r>
            <a:r>
              <a:rPr lang="ru-RU" dirty="0" smtClean="0"/>
              <a:t>+-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65160"/>
              </p:ext>
            </p:extLst>
          </p:nvPr>
        </p:nvGraphicFramePr>
        <p:xfrm>
          <a:off x="609600" y="1841342"/>
          <a:ext cx="109728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 выражений х и у числовые, или один из них целочисленный, а второй</a:t>
                      </a:r>
                      <a:r>
                        <a:rPr lang="ru-RU" baseline="0" dirty="0" smtClean="0"/>
                        <a:t> – указатель, ор = - и оба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типы выражений числовые, то как для */%; иначе см. лекцию 6 про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</a:t>
                      </a:r>
                      <a:r>
                        <a:rPr lang="ru-RU" baseline="0" dirty="0" smtClean="0"/>
                        <a:t> типы выражений числовые, то к</a:t>
                      </a:r>
                      <a:r>
                        <a:rPr lang="ru-RU" dirty="0" smtClean="0"/>
                        <a:t>ак для */%; иначе</a:t>
                      </a:r>
                      <a:r>
                        <a:rPr lang="ru-RU" baseline="0" dirty="0" smtClean="0"/>
                        <a:t>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r>
                        <a:rPr lang="ru-RU" baseline="0" dirty="0" smtClean="0"/>
                        <a:t>ипы выражений числовые и н</a:t>
                      </a:r>
                      <a:r>
                        <a:rPr lang="ru-RU" dirty="0" smtClean="0"/>
                        <a:t>е возникает переполнения; для указателей см. лекцию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</a:t>
                      </a:r>
                      <a:r>
                        <a:rPr lang="ru-RU" baseline="0" dirty="0" smtClean="0"/>
                        <a:t>ипы выражений числовые и возникает переполнение; для указателей см. лекцию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Сдвиг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&lt;&lt; &gt;&gt;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587279"/>
              </p:ext>
            </p:extLst>
          </p:nvPr>
        </p:nvGraphicFramePr>
        <p:xfrm>
          <a:off x="609600" y="1988840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Выражения х и у имеют целочисленный</a:t>
                      </a:r>
                      <a:r>
                        <a:rPr lang="ru-RU" baseline="0" dirty="0" smtClean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размер(х ор у) = МАХ(размер(х), размер(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))</a:t>
                      </a:r>
                    </a:p>
                    <a:p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 ор у) = </a:t>
                      </a:r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x </a:t>
                      </a:r>
                      <a:r>
                        <a:rPr lang="en-US" baseline="0" dirty="0" smtClean="0"/>
                        <a:t>&gt;&gt; </a:t>
                      </a:r>
                      <a:r>
                        <a:rPr lang="ru-RU" baseline="0" dirty="0" smtClean="0"/>
                        <a:t>у</a:t>
                      </a:r>
                      <a:r>
                        <a:rPr lang="en-US" baseline="0" dirty="0" smtClean="0"/>
                        <a:t> = </a:t>
                      </a:r>
                      <a:r>
                        <a:rPr lang="ru-RU" baseline="0" dirty="0" smtClean="0"/>
                        <a:t>значение </a:t>
                      </a:r>
                      <a:r>
                        <a:rPr lang="en-US" baseline="0" dirty="0" smtClean="0"/>
                        <a:t>x / 2</a:t>
                      </a:r>
                      <a:r>
                        <a:rPr lang="ru-RU" baseline="30000" dirty="0" smtClean="0"/>
                        <a:t>значение у</a:t>
                      </a:r>
                      <a:r>
                        <a:rPr lang="ru-RU" baseline="0" dirty="0" smtClean="0"/>
                        <a:t>,</a:t>
                      </a:r>
                      <a:endParaRPr lang="en-US" baseline="0" dirty="0" smtClean="0"/>
                    </a:p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x &lt;&lt; y = </a:t>
                      </a:r>
                      <a:r>
                        <a:rPr lang="ru-RU" baseline="0" dirty="0" smtClean="0"/>
                        <a:t>(значение </a:t>
                      </a:r>
                      <a:r>
                        <a:rPr lang="en-US" baseline="0" dirty="0" smtClean="0"/>
                        <a:t>x * 2</a:t>
                      </a:r>
                      <a:r>
                        <a:rPr lang="ru-RU" baseline="30000" dirty="0" smtClean="0"/>
                        <a:t>значение у</a:t>
                      </a:r>
                      <a:r>
                        <a:rPr lang="ru-RU" baseline="0" dirty="0" smtClean="0"/>
                        <a:t>) </a:t>
                      </a:r>
                      <a:r>
                        <a:rPr lang="en-US" baseline="0" dirty="0" smtClean="0"/>
                        <a:t>mod 2</a:t>
                      </a:r>
                      <a:r>
                        <a:rPr lang="en-US" baseline="30000" dirty="0" smtClean="0"/>
                        <a:t>8*</a:t>
                      </a:r>
                      <a:r>
                        <a:rPr lang="ru-RU" baseline="30000" dirty="0" smtClean="0"/>
                        <a:t>размер(х </a:t>
                      </a:r>
                      <a:r>
                        <a:rPr lang="en-US" baseline="30000" dirty="0" smtClean="0"/>
                        <a:t>&lt;&lt;</a:t>
                      </a:r>
                      <a:r>
                        <a:rPr lang="ru-RU" baseline="30000" dirty="0" smtClean="0"/>
                        <a:t> у)</a:t>
                      </a:r>
                    </a:p>
                    <a:p>
                      <a:r>
                        <a:rPr lang="ru-RU" dirty="0" smtClean="0"/>
                        <a:t>Очерёдность</a:t>
                      </a:r>
                      <a:r>
                        <a:rPr lang="ru-RU" baseline="0" dirty="0" smtClean="0"/>
                        <a:t> вычисления х и у не определена</a:t>
                      </a:r>
                      <a:endParaRPr lang="ru-RU" baseline="30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r>
                        <a:rPr lang="en-US" baseline="0" dirty="0" smtClean="0"/>
                        <a:t> = &gt;&gt;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х </a:t>
                      </a:r>
                      <a:r>
                        <a:rPr lang="en-US" baseline="0" dirty="0" smtClean="0"/>
                        <a:t>&gt;= 0</a:t>
                      </a:r>
                      <a:r>
                        <a:rPr lang="ru-RU" baseline="0" dirty="0" smtClean="0"/>
                        <a:t>; ор = </a:t>
                      </a:r>
                      <a:r>
                        <a:rPr lang="en-US" baseline="0" dirty="0" smtClean="0"/>
                        <a:t>&lt;&lt; </a:t>
                      </a:r>
                      <a:r>
                        <a:rPr lang="ru-RU" baseline="0" dirty="0" smtClean="0"/>
                        <a:t>и тип х без знака; ор = </a:t>
                      </a:r>
                      <a:r>
                        <a:rPr lang="en-US" baseline="0" dirty="0" smtClean="0"/>
                        <a:t>&lt;&lt;, </a:t>
                      </a:r>
                      <a:r>
                        <a:rPr lang="ru-RU" baseline="0" dirty="0" smtClean="0"/>
                        <a:t>тип х со знаком, значение х </a:t>
                      </a:r>
                      <a:r>
                        <a:rPr lang="en-US" baseline="0" dirty="0" smtClean="0"/>
                        <a:t>&gt;= 0 </a:t>
                      </a:r>
                      <a:r>
                        <a:rPr lang="ru-RU" baseline="0" dirty="0" smtClean="0"/>
                        <a:t>и значение </a:t>
                      </a:r>
                      <a:r>
                        <a:rPr lang="en-US" baseline="0" dirty="0" smtClean="0"/>
                        <a:t>x &lt;&lt; y</a:t>
                      </a:r>
                      <a:r>
                        <a:rPr lang="ru-RU" baseline="0" dirty="0" smtClean="0"/>
                        <a:t> представимо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</a:t>
                      </a:r>
                      <a:r>
                        <a:rPr lang="en-US" baseline="0" dirty="0" smtClean="0"/>
                        <a:t> = &gt;&gt;, </a:t>
                      </a:r>
                      <a:r>
                        <a:rPr lang="ru-RU" dirty="0" smtClean="0"/>
                        <a:t>значение х </a:t>
                      </a: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0, </a:t>
                      </a:r>
                      <a:r>
                        <a:rPr lang="ru-RU" baseline="0" dirty="0" smtClean="0"/>
                        <a:t>значение у от 0 до </a:t>
                      </a:r>
                      <a:r>
                        <a:rPr lang="en-US" baseline="0" dirty="0" smtClean="0"/>
                        <a:t>8*</a:t>
                      </a:r>
                      <a:r>
                        <a:rPr lang="ru-RU" baseline="0" dirty="0" smtClean="0"/>
                        <a:t>размер(х ор у) </a:t>
                      </a:r>
                      <a:r>
                        <a:rPr lang="en-US" baseline="0" dirty="0" smtClean="0"/>
                        <a:t>–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en-US" baseline="0" dirty="0" smtClean="0"/>
                        <a:t>&lt; 0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&gt;=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8*</a:t>
                      </a:r>
                      <a:r>
                        <a:rPr lang="ru-RU" baseline="0" dirty="0" smtClean="0"/>
                        <a:t>размер(х ор 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Сравнение х ор у, ор = &lt; </a:t>
            </a:r>
            <a:r>
              <a:rPr lang="ru-RU" dirty="0"/>
              <a:t>&gt; &lt;= &gt;=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595566"/>
              </p:ext>
            </p:extLst>
          </p:nvPr>
        </p:nvGraphicFramePr>
        <p:xfrm>
          <a:off x="551384" y="1613205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</a:t>
                      </a:r>
                      <a:r>
                        <a:rPr lang="ru-RU" baseline="0" dirty="0" smtClean="0"/>
                        <a:t> х и у скалярные, и если один из них указатель, то другой не вещественный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Пусть</a:t>
                      </a:r>
                      <a:r>
                        <a:rPr lang="ru-RU" baseline="0" dirty="0" smtClean="0"/>
                        <a:t> Т – наименьший тип, к которому преобразуются </a:t>
                      </a:r>
                      <a:r>
                        <a:rPr lang="ru-RU" dirty="0" smtClean="0"/>
                        <a:t>тип </a:t>
                      </a:r>
                      <a:r>
                        <a:rPr lang="ru-RU" baseline="0" dirty="0" smtClean="0"/>
                        <a:t>х и тип у.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Если для значений (Т)х и (Т)у выполнено ор, то 1; иначе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Очерёдность</a:t>
                      </a:r>
                      <a:r>
                        <a:rPr lang="ru-RU" baseline="0" dirty="0" smtClean="0"/>
                        <a:t> вычисления х и у не определена</a:t>
                      </a:r>
                      <a:endParaRPr lang="ru-RU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х и тип у числовые; тип х и тип</a:t>
                      </a:r>
                      <a:r>
                        <a:rPr lang="ru-RU" baseline="0" dirty="0" smtClean="0"/>
                        <a:t> у указатели на элементы одного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, union</a:t>
                      </a:r>
                      <a:r>
                        <a:rPr lang="ru-RU" baseline="0" dirty="0" smtClean="0"/>
                        <a:t>, или массива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+ один элемент за концом массива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из типов целочисленный,</a:t>
                      </a:r>
                      <a:r>
                        <a:rPr lang="ru-RU" baseline="0" dirty="0" smtClean="0"/>
                        <a:t> второй –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Проверка равенства </a:t>
            </a:r>
            <a:r>
              <a:rPr lang="en-US" dirty="0" smtClean="0"/>
              <a:t>x op y</a:t>
            </a:r>
            <a:r>
              <a:rPr lang="ru-RU" dirty="0" smtClean="0"/>
              <a:t>, </a:t>
            </a:r>
            <a:r>
              <a:rPr lang="en-US" dirty="0" smtClean="0"/>
              <a:t>op = </a:t>
            </a:r>
            <a:r>
              <a:rPr lang="ru-RU" dirty="0" smtClean="0"/>
              <a:t>== !=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390276"/>
              </p:ext>
            </p:extLst>
          </p:nvPr>
        </p:nvGraphicFramePr>
        <p:xfrm>
          <a:off x="609600" y="1610612"/>
          <a:ext cx="109728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см. </a:t>
                      </a:r>
                      <a:r>
                        <a:rPr lang="en-US" dirty="0" smtClean="0"/>
                        <a:t>&lt; &gt; &lt;= &gt;=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Пусть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Т – наименьший тип, к которому преобразуются </a:t>
                      </a: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х и тип у.</a:t>
                      </a:r>
                      <a:endParaRPr lang="ru-RU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Если для значений (Т)х и (Т)у выполнено ор, то 1; иначе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Очерёдность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вычисления х и у не определена</a:t>
                      </a:r>
                      <a:endParaRPr lang="ru-RU" baseline="30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Нет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х и тип у числовые; тип х и тип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у указатели на элементы одного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union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или массива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один элемент за концом массива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один из типов целочисленный,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второй – указатель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Побитовое И, </a:t>
            </a:r>
            <a:r>
              <a:rPr lang="ru-RU" dirty="0" err="1" smtClean="0"/>
              <a:t>ИсклИЛИ</a:t>
            </a:r>
            <a:r>
              <a:rPr lang="ru-RU" dirty="0" smtClean="0"/>
              <a:t>, ИЛИ  </a:t>
            </a:r>
            <a:r>
              <a:rPr lang="en-US" dirty="0" smtClean="0"/>
              <a:t>x </a:t>
            </a:r>
            <a:r>
              <a:rPr lang="ru-RU" dirty="0" smtClean="0"/>
              <a:t>ор</a:t>
            </a:r>
            <a:r>
              <a:rPr lang="en-US" dirty="0" smtClean="0"/>
              <a:t> y</a:t>
            </a:r>
            <a:r>
              <a:rPr lang="ru-RU" dirty="0" smtClean="0"/>
              <a:t>, ор = </a:t>
            </a:r>
            <a:r>
              <a:rPr lang="en-US" dirty="0" smtClean="0"/>
              <a:t>&amp;^|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293208"/>
              </p:ext>
            </p:extLst>
          </p:nvPr>
        </p:nvGraphicFramePr>
        <p:xfrm>
          <a:off x="609600" y="1600201"/>
          <a:ext cx="10972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</a:t>
                      </a:r>
                      <a:r>
                        <a:rPr lang="ru-RU" baseline="0" dirty="0" smtClean="0"/>
                        <a:t> выражений х и у целочисленные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размер(х ор у) = МАХ(размер(х), размер(у))</a:t>
                      </a:r>
                    </a:p>
                    <a:p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 ор у) = </a:t>
                      </a:r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(х) ИЛИ </a:t>
                      </a:r>
                      <a:r>
                        <a:rPr lang="ru-RU" baseline="0" dirty="0" err="1" smtClean="0"/>
                        <a:t>беззнака</a:t>
                      </a:r>
                      <a:r>
                        <a:rPr lang="ru-RU" baseline="0" dirty="0" smtClean="0"/>
                        <a:t>(у)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бит значения х ор</a:t>
                      </a:r>
                      <a:r>
                        <a:rPr lang="ru-RU" baseline="0" dirty="0" smtClean="0"/>
                        <a:t> у вычисляется по соответствующим битам значений х и у, включая незначащие нули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&amp; 0 1  ^ 0 1  | 0 1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0 0 0  0 0 1  0 0 1</a:t>
                      </a:r>
                    </a:p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1 0 1  1 1 0  1 1 1</a:t>
                      </a:r>
                      <a:endParaRPr lang="ru-RU" baseline="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aseline="0" dirty="0" smtClean="0"/>
                        <a:t>Очерёдность вычисления х и у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3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Логические И </a:t>
            </a:r>
            <a:r>
              <a:rPr lang="ru-RU" dirty="0" err="1" smtClean="0"/>
              <a:t>и</a:t>
            </a:r>
            <a:r>
              <a:rPr lang="ru-RU" dirty="0" smtClean="0"/>
              <a:t> ИЛИ х ор у, ор = </a:t>
            </a:r>
            <a:r>
              <a:rPr lang="en-US" dirty="0" smtClean="0"/>
              <a:t>&amp;&amp; ||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71346"/>
              </p:ext>
            </p:extLst>
          </p:nvPr>
        </p:nvGraphicFramePr>
        <p:xfrm>
          <a:off x="609600" y="1838802"/>
          <a:ext cx="10972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Типы</a:t>
                      </a:r>
                      <a:r>
                        <a:rPr lang="ru-RU" baseline="0" dirty="0" smtClean="0"/>
                        <a:t> выражений х и у скалярные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ор = </a:t>
                      </a:r>
                      <a:r>
                        <a:rPr lang="en-US" baseline="0" dirty="0" smtClean="0"/>
                        <a:t>&amp;&amp;</a:t>
                      </a:r>
                      <a:r>
                        <a:rPr lang="ru-RU" baseline="0" dirty="0" smtClean="0"/>
                        <a:t>: если значение </a:t>
                      </a:r>
                      <a:r>
                        <a:rPr lang="en-US" baseline="0" dirty="0" smtClean="0"/>
                        <a:t>!!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)х == 0, то 0; иначе значение !!(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)у</a:t>
                      </a: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ор = </a:t>
                      </a:r>
                      <a:r>
                        <a:rPr lang="en-US" baseline="0" dirty="0" smtClean="0"/>
                        <a:t>||:</a:t>
                      </a:r>
                      <a:r>
                        <a:rPr lang="ru-RU" baseline="0" dirty="0" smtClean="0"/>
                        <a:t> если значение </a:t>
                      </a:r>
                      <a:r>
                        <a:rPr lang="en-US" baseline="0" dirty="0" smtClean="0"/>
                        <a:t>!!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)х == 1, то 1; иначе значение !!(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y</a:t>
                      </a:r>
                    </a:p>
                    <a:p>
                      <a:r>
                        <a:rPr lang="ru-RU" baseline="0" dirty="0" smtClean="0"/>
                        <a:t>Первым вычисляется х и потом, возможно,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если х или у указатель, то он преобразуется в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обратно с сохранением значения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х или у указатель, и его значение не сохраняется при преобразовании в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обратно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операторов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60239"/>
              </p:ext>
            </p:extLst>
          </p:nvPr>
        </p:nvGraphicFramePr>
        <p:xfrm>
          <a:off x="762000" y="2354422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/>
                <a:gridCol w="3528392"/>
                <a:gridCol w="4486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Число операндов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нет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2 или 3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Условное выражение </a:t>
            </a:r>
            <a:r>
              <a:rPr lang="en-US" dirty="0" smtClean="0"/>
              <a:t>c ? e1 : e2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времени </a:t>
            </a:r>
            <a:r>
              <a:rPr lang="ru-RU" dirty="0" smtClean="0"/>
              <a:t>компиляции</a:t>
            </a:r>
            <a:endParaRPr lang="en-US" dirty="0"/>
          </a:p>
          <a:p>
            <a:pPr lvl="1"/>
            <a:r>
              <a:rPr lang="ru-RU" dirty="0" smtClean="0"/>
              <a:t>Выражения </a:t>
            </a:r>
            <a:r>
              <a:rPr lang="en-US" dirty="0" smtClean="0"/>
              <a:t>x </a:t>
            </a:r>
            <a:r>
              <a:rPr lang="ru-RU" dirty="0" smtClean="0"/>
              <a:t>и у имеют числовой тип</a:t>
            </a:r>
          </a:p>
          <a:p>
            <a:pPr lvl="1"/>
            <a:r>
              <a:rPr lang="ru-RU" dirty="0" smtClean="0"/>
              <a:t>Если ор = %, то </a:t>
            </a:r>
            <a:r>
              <a:rPr lang="en-US" dirty="0"/>
              <a:t>x </a:t>
            </a:r>
            <a:r>
              <a:rPr lang="ru-RU" dirty="0"/>
              <a:t>и у имеют </a:t>
            </a:r>
            <a:r>
              <a:rPr lang="ru-RU" dirty="0" smtClean="0"/>
              <a:t>целочисленный тип</a:t>
            </a:r>
          </a:p>
          <a:p>
            <a:r>
              <a:rPr lang="ru-RU" dirty="0" smtClean="0"/>
              <a:t>Выражение </a:t>
            </a:r>
            <a:r>
              <a:rPr lang="en-US" dirty="0" smtClean="0"/>
              <a:t>x </a:t>
            </a:r>
            <a:r>
              <a:rPr lang="ru-RU" dirty="0" smtClean="0"/>
              <a:t>ор у имеет наименьший из типов, совместимый</a:t>
            </a:r>
            <a:endParaRPr lang="en-US" dirty="0" smtClean="0"/>
          </a:p>
          <a:p>
            <a:r>
              <a:rPr lang="ru-RU" dirty="0" smtClean="0"/>
              <a:t>Значение </a:t>
            </a:r>
            <a:r>
              <a:rPr lang="ru-RU" dirty="0"/>
              <a:t>(</a:t>
            </a:r>
            <a:r>
              <a:rPr lang="en-US" dirty="0"/>
              <a:t>T)x</a:t>
            </a:r>
            <a:r>
              <a:rPr lang="ru-RU" dirty="0" smtClean="0"/>
              <a:t> = результат преобразования значения х к типу Т – см. дальше в этой лекции</a:t>
            </a: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132750"/>
              </p:ext>
            </p:extLst>
          </p:nvPr>
        </p:nvGraphicFramePr>
        <p:xfrm>
          <a:off x="609600" y="1600200"/>
          <a:ext cx="109728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с скалярный, и одно из условий:</a:t>
                      </a:r>
                    </a:p>
                    <a:p>
                      <a:r>
                        <a:rPr lang="ru-RU" baseline="0" dirty="0" smtClean="0"/>
                        <a:t>тип выражений е1 и е2 -- </a:t>
                      </a:r>
                      <a:r>
                        <a:rPr lang="en-US" baseline="0" dirty="0" smtClean="0"/>
                        <a:t>void, </a:t>
                      </a:r>
                      <a:r>
                        <a:rPr lang="ru-RU" baseline="0" dirty="0" smtClean="0"/>
                        <a:t>или</a:t>
                      </a:r>
                    </a:p>
                    <a:p>
                      <a:r>
                        <a:rPr lang="ru-RU" baseline="0" dirty="0" smtClean="0"/>
                        <a:t>типы обоих выражений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-- не </a:t>
                      </a:r>
                      <a:r>
                        <a:rPr lang="en-US" baseline="0" dirty="0" smtClean="0"/>
                        <a:t>void </a:t>
                      </a:r>
                      <a:r>
                        <a:rPr lang="ru-RU" baseline="0" dirty="0" smtClean="0"/>
                        <a:t>и они преобразуются друг к другу с помощью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оба типа </a:t>
                      </a:r>
                      <a:r>
                        <a:rPr lang="en-US" dirty="0" smtClean="0"/>
                        <a:t>void,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то </a:t>
                      </a:r>
                      <a:r>
                        <a:rPr lang="en-US" baseline="0" dirty="0" smtClean="0"/>
                        <a:t>void; </a:t>
                      </a:r>
                      <a:r>
                        <a:rPr lang="ru-RU" baseline="0" dirty="0" smtClean="0"/>
                        <a:t>иначе 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значение с !=</a:t>
                      </a:r>
                      <a:r>
                        <a:rPr lang="ru-RU" baseline="0" dirty="0" smtClean="0"/>
                        <a:t> 0, то значение е1; иначе значение е2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Всегда, кроме </a:t>
                      </a:r>
                      <a:r>
                        <a:rPr lang="en-US" dirty="0" smtClean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 е1 или</a:t>
                      </a:r>
                      <a:r>
                        <a:rPr lang="ru-RU" baseline="0" dirty="0" smtClean="0"/>
                        <a:t> е2 преобразуется из указателя в целое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Присваивание </a:t>
            </a:r>
            <a:r>
              <a:rPr lang="en-US" dirty="0" smtClean="0"/>
              <a:t>x op y, op = = += -= *= 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052288"/>
              </p:ext>
            </p:extLst>
          </p:nvPr>
        </p:nvGraphicFramePr>
        <p:xfrm>
          <a:off x="609600" y="198884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у может быть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преобразован к типу х; х является </a:t>
                      </a:r>
                      <a:r>
                        <a:rPr lang="en-US" dirty="0" smtClean="0"/>
                        <a:t>l-value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ор = ор1= --</a:t>
                      </a:r>
                      <a:r>
                        <a:rPr lang="en-US" dirty="0" smtClean="0"/>
                        <a:t>&gt; </a:t>
                      </a:r>
                      <a:r>
                        <a:rPr lang="ru-RU" dirty="0" smtClean="0"/>
                        <a:t>(значение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выражения х) ор1 (значение выражения у, преобразованное к типу 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 </a:t>
                      </a:r>
                      <a:r>
                        <a:rPr lang="ru-RU" baseline="0" dirty="0" smtClean="0"/>
                        <a:t>по адресу, равному адресу значения х, заменяется на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 кроме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implementation specific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При вычислении результата указатель преобразуется в целое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Память по адресу значения х не доступна для</a:t>
                      </a:r>
                      <a:r>
                        <a:rPr lang="ru-RU" baseline="0" dirty="0" smtClean="0"/>
                        <a:t> чтения и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 smtClean="0"/>
              <a:t>Последовательное вычисление </a:t>
            </a:r>
            <a:r>
              <a:rPr lang="en-US" dirty="0" smtClean="0"/>
              <a:t>x , 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621843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Вычисляем значение х; </a:t>
                      </a:r>
                      <a:r>
                        <a:rPr lang="ru-RU" baseline="0" dirty="0" smtClean="0"/>
                        <a:t>результат = </a:t>
                      </a:r>
                      <a:r>
                        <a:rPr lang="ru-RU" dirty="0" smtClean="0"/>
                        <a:t>значение</a:t>
                      </a:r>
                      <a:r>
                        <a:rPr lang="ru-RU" baseline="0" dirty="0" smtClean="0"/>
                        <a:t>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Выражения языка Си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Характеристики операторов и неявная расстановка скобок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Операторы, которые возвращают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l-value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Порядок вычисления выражений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Точки следования</a:t>
            </a:r>
          </a:p>
          <a:p>
            <a:pPr lvl="2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Побочные эффекты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Особенности выполнения операторов</a:t>
            </a:r>
          </a:p>
          <a:p>
            <a:pPr lvl="2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Требования к операндам, значение и тип результата, побочные эффекты,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well-defined, implementation specific, undefined behavior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операторов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16013"/>
              </p:ext>
            </p:extLst>
          </p:nvPr>
        </p:nvGraphicFramePr>
        <p:xfrm>
          <a:off x="762000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/>
                <a:gridCol w="3528392"/>
                <a:gridCol w="4486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Число операндов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Приоритет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нет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2 или 3</a:t>
                      </a:r>
                      <a:endParaRPr lang="ru-RU" sz="4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1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операторов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25846"/>
              </p:ext>
            </p:extLst>
          </p:nvPr>
        </p:nvGraphicFramePr>
        <p:xfrm>
          <a:off x="762285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/>
                <a:gridCol w="3528392"/>
                <a:gridCol w="4486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Число операндов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Приоритет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натуральное число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нет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2 или 3</a:t>
                      </a:r>
                      <a:endParaRPr lang="ru-RU" sz="4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  <a:endParaRPr lang="ru-RU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операторов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81296"/>
              </p:ext>
            </p:extLst>
          </p:nvPr>
        </p:nvGraphicFramePr>
        <p:xfrm>
          <a:off x="762000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/>
                <a:gridCol w="3528392"/>
                <a:gridCol w="4486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Число операндов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Приоритет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Ассоциативность</a:t>
                      </a:r>
                      <a:endParaRPr lang="ru-RU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натуральное число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нет</a:t>
                      </a:r>
                      <a:endParaRPr lang="ru-RU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2 или 3</a:t>
                      </a:r>
                      <a:endParaRPr lang="ru-RU" sz="4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левая или правая</a:t>
                      </a:r>
                      <a:endParaRPr lang="ru-RU" sz="4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Используются для неявной расстановки скобок в бесскобочных выражениях с двумя и более операторами</a:t>
            </a:r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операторов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81296"/>
              </p:ext>
            </p:extLst>
          </p:nvPr>
        </p:nvGraphicFramePr>
        <p:xfrm>
          <a:off x="762000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/>
                <a:gridCol w="3528392"/>
                <a:gridCol w="4486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Число операндов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Приоритет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Ассоциативность</a:t>
                      </a:r>
                      <a:endParaRPr lang="ru-RU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1</a:t>
                      </a:r>
                      <a:endParaRPr lang="ru-RU" sz="4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натуральное число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нет</a:t>
                      </a:r>
                      <a:endParaRPr lang="ru-RU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2 или 3</a:t>
                      </a:r>
                      <a:endParaRPr lang="ru-RU" sz="4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левая или правая</a:t>
                      </a:r>
                      <a:endParaRPr lang="ru-RU" sz="4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3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Неявная расстановка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в выражении нет скобок и есть два или более операторов, то связываем </a:t>
            </a:r>
            <a:r>
              <a:rPr lang="ru-RU" dirty="0">
                <a:solidFill>
                  <a:schemeClr val="bg1"/>
                </a:solidFill>
              </a:rPr>
              <a:t>скобками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одноместные </a:t>
            </a:r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ru-RU" dirty="0" smtClean="0">
                <a:solidFill>
                  <a:schemeClr val="bg1"/>
                </a:solidFill>
              </a:rPr>
              <a:t>с идентификаторами и константами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2- </a:t>
            </a:r>
            <a:r>
              <a:rPr lang="ru-RU" dirty="0">
                <a:solidFill>
                  <a:schemeClr val="bg1"/>
                </a:solidFill>
              </a:rPr>
              <a:t>и 3-местные операторы </a:t>
            </a:r>
            <a:r>
              <a:rPr lang="ru-RU" dirty="0" smtClean="0">
                <a:solidFill>
                  <a:schemeClr val="bg1"/>
                </a:solidFill>
              </a:rPr>
              <a:t>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</a:t>
            </a:r>
            <a:r>
              <a:rPr lang="ru-RU" dirty="0" smtClean="0">
                <a:solidFill>
                  <a:schemeClr val="bg1"/>
                </a:solidFill>
              </a:rPr>
              <a:t>приоритетов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7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Неявная расстановка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в выражении нет скобок и есть два или более операторов, то связываем </a:t>
            </a:r>
            <a:r>
              <a:rPr lang="ru-RU" dirty="0"/>
              <a:t>скобками 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одноместные </a:t>
            </a:r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ru-RU" dirty="0" smtClean="0">
                <a:solidFill>
                  <a:schemeClr val="bg1"/>
                </a:solidFill>
              </a:rPr>
              <a:t>с идентификаторами и константами 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2- </a:t>
            </a:r>
            <a:r>
              <a:rPr lang="ru-RU" dirty="0">
                <a:solidFill>
                  <a:schemeClr val="bg1"/>
                </a:solidFill>
              </a:rPr>
              <a:t>и 3-местные операторы </a:t>
            </a:r>
            <a:r>
              <a:rPr lang="ru-RU" dirty="0" smtClean="0">
                <a:solidFill>
                  <a:schemeClr val="bg1"/>
                </a:solidFill>
              </a:rPr>
              <a:t>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</a:t>
            </a:r>
            <a:r>
              <a:rPr lang="ru-RU" dirty="0" smtClean="0">
                <a:solidFill>
                  <a:schemeClr val="bg1"/>
                </a:solidFill>
              </a:rPr>
              <a:t>приоритетов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7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Неявная расстановка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в выражении нет скобок и есть два или более операторов, то связываем </a:t>
            </a:r>
            <a:r>
              <a:rPr lang="ru-RU" dirty="0"/>
              <a:t>скобками </a:t>
            </a:r>
            <a:endParaRPr lang="ru-RU" dirty="0" smtClean="0"/>
          </a:p>
          <a:p>
            <a:pPr lvl="1"/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все одноместные </a:t>
            </a:r>
            <a:r>
              <a:rPr lang="ru-RU" dirty="0"/>
              <a:t>операторы </a:t>
            </a:r>
            <a:r>
              <a:rPr lang="ru-RU" dirty="0" smtClean="0"/>
              <a:t>с идентификаторами и константами </a:t>
            </a:r>
          </a:p>
          <a:p>
            <a:pPr lvl="2"/>
            <a:r>
              <a:rPr lang="ru-RU" dirty="0" smtClean="0"/>
              <a:t>В порядке убывания приоритетов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2- </a:t>
            </a:r>
            <a:r>
              <a:rPr lang="ru-RU" dirty="0">
                <a:solidFill>
                  <a:schemeClr val="bg1"/>
                </a:solidFill>
              </a:rPr>
              <a:t>и 3-местные операторы </a:t>
            </a:r>
            <a:r>
              <a:rPr lang="ru-RU" dirty="0" smtClean="0">
                <a:solidFill>
                  <a:schemeClr val="bg1"/>
                </a:solidFill>
              </a:rPr>
              <a:t>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</a:t>
            </a:r>
            <a:r>
              <a:rPr lang="ru-RU" dirty="0" smtClean="0">
                <a:solidFill>
                  <a:schemeClr val="bg1"/>
                </a:solidFill>
              </a:rPr>
              <a:t>приоритетов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0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Неявная расстановка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в выражении нет скобок и есть два или более операторов, то связываем </a:t>
            </a:r>
            <a:r>
              <a:rPr lang="ru-RU" dirty="0"/>
              <a:t>скобками </a:t>
            </a:r>
            <a:endParaRPr lang="ru-RU" dirty="0" smtClean="0"/>
          </a:p>
          <a:p>
            <a:pPr lvl="1"/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все одноместные </a:t>
            </a:r>
            <a:r>
              <a:rPr lang="ru-RU" dirty="0"/>
              <a:t>операторы </a:t>
            </a:r>
            <a:r>
              <a:rPr lang="ru-RU" dirty="0" smtClean="0"/>
              <a:t>с идентификаторами и константами </a:t>
            </a:r>
          </a:p>
          <a:p>
            <a:pPr lvl="2"/>
            <a:r>
              <a:rPr lang="ru-RU" dirty="0" smtClean="0"/>
              <a:t>В порядке убывания приоритетов</a:t>
            </a:r>
          </a:p>
          <a:p>
            <a:pPr lvl="1"/>
            <a:endParaRPr lang="ru-RU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ru-RU" dirty="0" smtClean="0"/>
              <a:t>все 2- </a:t>
            </a:r>
            <a:r>
              <a:rPr lang="ru-RU" dirty="0"/>
              <a:t>и 3-местные операторы </a:t>
            </a:r>
            <a:r>
              <a:rPr lang="ru-RU" dirty="0" smtClean="0"/>
              <a:t>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/>
              <a:t>В порядке убывания </a:t>
            </a:r>
            <a:r>
              <a:rPr lang="ru-RU" dirty="0" smtClean="0"/>
              <a:t>приоритетов</a:t>
            </a:r>
          </a:p>
          <a:p>
            <a:pPr lvl="3"/>
            <a:r>
              <a:rPr lang="ru-RU" dirty="0" smtClean="0"/>
              <a:t>При одинаковом приоритете в соответствии с ассоциативностью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4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Выражения языка Си</a:t>
            </a:r>
            <a:endParaRPr lang="en-US" dirty="0" smtClean="0"/>
          </a:p>
          <a:p>
            <a:pPr lvl="1"/>
            <a:r>
              <a:rPr lang="ru-RU" dirty="0" smtClean="0"/>
              <a:t>Характеристики операторов и неявная расстановка скобок</a:t>
            </a:r>
            <a:endParaRPr lang="ru-RU" dirty="0"/>
          </a:p>
          <a:p>
            <a:pPr lvl="1"/>
            <a:r>
              <a:rPr lang="ru-RU" dirty="0"/>
              <a:t>Операторы, которые возвращают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 smtClean="0"/>
              <a:t>Порядок </a:t>
            </a:r>
            <a:r>
              <a:rPr lang="ru-RU" dirty="0"/>
              <a:t>вычисления </a:t>
            </a:r>
            <a:r>
              <a:rPr lang="ru-RU" dirty="0" smtClean="0"/>
              <a:t>выражений</a:t>
            </a:r>
            <a:endParaRPr lang="en-US" dirty="0" smtClean="0"/>
          </a:p>
          <a:p>
            <a:pPr lvl="2"/>
            <a:r>
              <a:rPr lang="ru-RU" dirty="0"/>
              <a:t>Т</a:t>
            </a:r>
            <a:r>
              <a:rPr lang="ru-RU" dirty="0" smtClean="0"/>
              <a:t>очки следования</a:t>
            </a:r>
          </a:p>
          <a:p>
            <a:pPr lvl="2"/>
            <a:r>
              <a:rPr lang="ru-RU" dirty="0" smtClean="0"/>
              <a:t>Побочные </a:t>
            </a:r>
            <a:r>
              <a:rPr lang="ru-RU" dirty="0"/>
              <a:t>эффекты</a:t>
            </a:r>
          </a:p>
          <a:p>
            <a:pPr lvl="1"/>
            <a:r>
              <a:rPr lang="ru-RU" dirty="0"/>
              <a:t>Особенности исполнения операторов языка Си</a:t>
            </a:r>
          </a:p>
          <a:p>
            <a:pPr lvl="2"/>
            <a:r>
              <a:rPr lang="ru-RU" dirty="0" smtClean="0"/>
              <a:t>Требования </a:t>
            </a:r>
            <a:r>
              <a:rPr lang="ru-RU" dirty="0" smtClean="0"/>
              <a:t>к операндам, значение и тип результата, побочные эффекты, </a:t>
            </a:r>
            <a:r>
              <a:rPr lang="en-US" dirty="0" smtClean="0"/>
              <a:t>well-defined, implementation specific, undefined behavior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приоритетов</a:t>
            </a:r>
            <a:r>
              <a:rPr lang="en-US" dirty="0" smtClean="0"/>
              <a:t> </a:t>
            </a:r>
            <a:r>
              <a:rPr lang="ru-RU" dirty="0" smtClean="0"/>
              <a:t>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16666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/>
                <a:gridCol w="43993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9384"/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П(*) </a:t>
                      </a:r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П(+)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Возможные расстановки 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скобок в х*х+у*у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(х*х)+(у*у)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(х*(х+у))*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у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)*у)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)*у) 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(х*х)+(у*у)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приоритетов</a:t>
            </a:r>
            <a:r>
              <a:rPr lang="en-US" dirty="0" smtClean="0"/>
              <a:t> </a:t>
            </a:r>
            <a:r>
              <a:rPr lang="ru-RU" dirty="0" smtClean="0"/>
              <a:t>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60265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/>
                <a:gridCol w="43993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9384"/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П(*) </a:t>
                      </a:r>
                      <a:r>
                        <a:rPr lang="en-US" sz="3200" dirty="0" smtClean="0"/>
                        <a:t>?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ru-RU" sz="3200" dirty="0" smtClean="0"/>
                        <a:t>П(+)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Возможные расстановки </a:t>
                      </a:r>
                      <a:r>
                        <a:rPr lang="ru-RU" sz="3200" dirty="0" smtClean="0"/>
                        <a:t>скобок в х*х+у*у</a:t>
                      </a:r>
                      <a:endParaRPr lang="ru-RU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(х*х)+(у*у)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(х*(х+у))*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у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)*у)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)*у) 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(х*х)+(у*у)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4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приоритетов</a:t>
            </a:r>
            <a:r>
              <a:rPr lang="en-US" dirty="0" smtClean="0"/>
              <a:t> </a:t>
            </a:r>
            <a:r>
              <a:rPr lang="ru-RU" dirty="0" smtClean="0"/>
              <a:t>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3959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/>
                <a:gridCol w="43993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9384"/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П(*) </a:t>
                      </a:r>
                      <a:r>
                        <a:rPr lang="en-US" sz="3200" dirty="0" smtClean="0"/>
                        <a:t>?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ru-RU" sz="3200" dirty="0" smtClean="0"/>
                        <a:t>П(+)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Возможные расстановки </a:t>
                      </a:r>
                      <a:r>
                        <a:rPr lang="ru-RU" sz="3200" dirty="0" smtClean="0"/>
                        <a:t>скобок в х*х+у*у</a:t>
                      </a:r>
                      <a:endParaRPr lang="ru-RU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(х*х)+(у*у)</a:t>
                      </a:r>
                      <a:endParaRPr lang="ru-RU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(х*(х+у))*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у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)*у)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)*у) 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(х*х)+(у*у)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приоритетов</a:t>
            </a:r>
            <a:r>
              <a:rPr lang="en-US" dirty="0" smtClean="0"/>
              <a:t> </a:t>
            </a:r>
            <a:r>
              <a:rPr lang="ru-RU" dirty="0" smtClean="0"/>
              <a:t>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24841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/>
                <a:gridCol w="43993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9384"/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П(*) </a:t>
                      </a:r>
                      <a:r>
                        <a:rPr lang="en-US" sz="3200" dirty="0" smtClean="0"/>
                        <a:t>?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ru-RU" sz="3200" dirty="0" smtClean="0"/>
                        <a:t>П(+)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Возможные расстановки </a:t>
                      </a:r>
                      <a:r>
                        <a:rPr lang="ru-RU" sz="3200" dirty="0" smtClean="0"/>
                        <a:t>скобок в х*х+у*у</a:t>
                      </a:r>
                      <a:endParaRPr lang="ru-RU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(х*х)+(у*у)</a:t>
                      </a:r>
                      <a:endParaRPr lang="ru-RU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(х*(х+у))*</a:t>
                      </a:r>
                      <a:r>
                        <a:rPr lang="ru-RU" sz="3200" dirty="0" smtClean="0"/>
                        <a:t>у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х*((</a:t>
                      </a:r>
                      <a:r>
                        <a:rPr lang="ru-RU" sz="3200" dirty="0" err="1" smtClean="0"/>
                        <a:t>х+у</a:t>
                      </a:r>
                      <a:r>
                        <a:rPr lang="ru-RU" sz="3200" dirty="0" smtClean="0"/>
                        <a:t>)*у)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 smtClean="0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)*у) 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solidFill>
                            <a:schemeClr val="bg1"/>
                          </a:solidFill>
                        </a:rPr>
                        <a:t>(х*х)+(у*у)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3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приоритетов</a:t>
            </a:r>
            <a:r>
              <a:rPr lang="en-US" dirty="0" smtClean="0"/>
              <a:t> </a:t>
            </a:r>
            <a:r>
              <a:rPr lang="ru-RU" dirty="0" smtClean="0"/>
              <a:t>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38762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/>
                <a:gridCol w="43993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9384"/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П(*) </a:t>
                      </a:r>
                      <a:r>
                        <a:rPr lang="en-US" sz="3200" dirty="0" smtClean="0"/>
                        <a:t>?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ru-RU" sz="3200" dirty="0" smtClean="0"/>
                        <a:t>П(+)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Возможные расстановки </a:t>
                      </a:r>
                      <a:r>
                        <a:rPr lang="ru-RU" sz="3200" dirty="0" smtClean="0"/>
                        <a:t>скобок в х*х+у*у</a:t>
                      </a:r>
                      <a:endParaRPr lang="ru-RU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(х*х)+(у*у)</a:t>
                      </a:r>
                      <a:endParaRPr lang="ru-RU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(х*(х+у))*</a:t>
                      </a:r>
                      <a:r>
                        <a:rPr lang="ru-RU" sz="3200" dirty="0" smtClean="0"/>
                        <a:t>у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х*((</a:t>
                      </a:r>
                      <a:r>
                        <a:rPr lang="ru-RU" sz="3200" dirty="0" err="1" smtClean="0"/>
                        <a:t>х+у</a:t>
                      </a:r>
                      <a:r>
                        <a:rPr lang="ru-RU" sz="3200" dirty="0" smtClean="0"/>
                        <a:t>)*у)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==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((х*х)+у)*у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х*(х+(у*у))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(х*(</a:t>
                      </a:r>
                      <a:r>
                        <a:rPr lang="ru-RU" sz="3200" dirty="0" err="1" smtClean="0"/>
                        <a:t>х+у</a:t>
                      </a:r>
                      <a:r>
                        <a:rPr lang="ru-RU" sz="3200" dirty="0" smtClean="0"/>
                        <a:t>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х*((</a:t>
                      </a:r>
                      <a:r>
                        <a:rPr lang="ru-RU" sz="3200" dirty="0" err="1" smtClean="0"/>
                        <a:t>х+у</a:t>
                      </a:r>
                      <a:r>
                        <a:rPr lang="ru-RU" sz="3200" dirty="0" smtClean="0"/>
                        <a:t>)*у) </a:t>
                      </a:r>
                      <a:endParaRPr lang="ru-RU" sz="3200" dirty="0"/>
                    </a:p>
                  </a:txBody>
                  <a:tcPr anchor="ctr"/>
                </a:tc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(х*х)+(у*у)</a:t>
                      </a:r>
                      <a:endParaRPr lang="ru-RU" sz="3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Ассоциативность </a:t>
            </a:r>
            <a:r>
              <a:rPr lang="ru-RU" sz="2800" dirty="0" smtClean="0">
                <a:solidFill>
                  <a:schemeClr val="bg1"/>
                </a:solidFill>
              </a:rPr>
              <a:t>задает неявную расстановку </a:t>
            </a:r>
            <a:r>
              <a:rPr lang="ru-RU" sz="2800" dirty="0">
                <a:solidFill>
                  <a:schemeClr val="bg1"/>
                </a:solidFill>
              </a:rPr>
              <a:t>скобок в выражениях, </a:t>
            </a:r>
            <a:r>
              <a:rPr lang="ru-RU" sz="2800" dirty="0" smtClean="0">
                <a:solidFill>
                  <a:schemeClr val="bg1"/>
                </a:solidFill>
              </a:rPr>
              <a:t>содержащих операторы одного </a:t>
            </a:r>
            <a:r>
              <a:rPr lang="ru-RU" sz="2800" dirty="0">
                <a:solidFill>
                  <a:schemeClr val="bg1"/>
                </a:solidFill>
              </a:rPr>
              <a:t>приоритета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err="1" smtClean="0">
                <a:solidFill>
                  <a:schemeClr val="bg1"/>
                </a:solidFill>
              </a:rPr>
              <a:t>Левоассоциативные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 слева направо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err="1" smtClean="0">
                <a:solidFill>
                  <a:schemeClr val="bg1"/>
                </a:solidFill>
              </a:rPr>
              <a:t>Правоассоциативные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– справа налево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Операторы языка </a:t>
            </a:r>
            <a:r>
              <a:rPr lang="ru-RU" sz="2800" dirty="0">
                <a:solidFill>
                  <a:schemeClr val="bg1"/>
                </a:solidFill>
              </a:rPr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</a:t>
            </a:r>
            <a:r>
              <a:rPr lang="ru-RU" sz="2400" dirty="0" smtClean="0">
                <a:solidFill>
                  <a:schemeClr val="bg1"/>
                </a:solidFill>
              </a:rPr>
              <a:t>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138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(–)</a:t>
                      </a:r>
                    </a:p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А(+)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л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((х-х)+у)-у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п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х-(х+(у-у))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2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</a:t>
            </a:r>
            <a:r>
              <a:rPr lang="ru-RU" sz="2800" dirty="0" smtClean="0"/>
              <a:t>задает неявную расстановку </a:t>
            </a:r>
            <a:r>
              <a:rPr lang="ru-RU" sz="2800" dirty="0"/>
              <a:t>скобок в выражениях, </a:t>
            </a:r>
            <a:r>
              <a:rPr lang="ru-RU" sz="2800" dirty="0" smtClean="0"/>
              <a:t>содержащих 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Операторы языка </a:t>
            </a:r>
            <a:r>
              <a:rPr lang="ru-RU" sz="2800" dirty="0">
                <a:solidFill>
                  <a:schemeClr val="bg1"/>
                </a:solidFill>
              </a:rPr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</a:t>
            </a:r>
            <a:r>
              <a:rPr lang="ru-RU" sz="2400" dirty="0" smtClean="0">
                <a:solidFill>
                  <a:schemeClr val="bg1"/>
                </a:solidFill>
              </a:rPr>
              <a:t>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2939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(–)</a:t>
                      </a:r>
                    </a:p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А(+)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л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((х-х)+у)-у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п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х-(х+(у-у))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</a:t>
            </a:r>
            <a:r>
              <a:rPr lang="ru-RU" sz="2800" dirty="0" smtClean="0"/>
              <a:t>задает неявную расстановку </a:t>
            </a:r>
            <a:r>
              <a:rPr lang="ru-RU" sz="2800" dirty="0"/>
              <a:t>скобок в выражениях, </a:t>
            </a:r>
            <a:r>
              <a:rPr lang="ru-RU" sz="2800" dirty="0" smtClean="0"/>
              <a:t>содержащих 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sz="2800" dirty="0" smtClean="0"/>
              <a:t>Левая – слева направо</a:t>
            </a:r>
            <a:endParaRPr lang="ru-RU" sz="2800" dirty="0"/>
          </a:p>
          <a:p>
            <a:endParaRPr lang="ru-RU" sz="2800" dirty="0" smtClean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Операторы языка </a:t>
            </a:r>
            <a:r>
              <a:rPr lang="ru-RU" sz="2800" dirty="0">
                <a:solidFill>
                  <a:schemeClr val="bg1"/>
                </a:solidFill>
              </a:rPr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</a:t>
            </a:r>
            <a:r>
              <a:rPr lang="ru-RU" sz="2400" dirty="0" smtClean="0">
                <a:solidFill>
                  <a:schemeClr val="bg1"/>
                </a:solidFill>
              </a:rPr>
              <a:t>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615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(–)</a:t>
                      </a:r>
                    </a:p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А(+)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л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((х-х)+у)-у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п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х-(х+(у-у))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</a:t>
            </a:r>
            <a:r>
              <a:rPr lang="ru-RU" sz="2800" dirty="0" smtClean="0"/>
              <a:t>задает неявную расстановку </a:t>
            </a:r>
            <a:r>
              <a:rPr lang="ru-RU" sz="2800" dirty="0"/>
              <a:t>скобок в выражениях, </a:t>
            </a:r>
            <a:r>
              <a:rPr lang="ru-RU" sz="2800" dirty="0" smtClean="0"/>
              <a:t>содержащих 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sz="2800" dirty="0" smtClean="0"/>
              <a:t>Левая – слева направо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Правая – справа налево</a:t>
            </a:r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Операторы языка </a:t>
            </a:r>
            <a:r>
              <a:rPr lang="ru-RU" sz="2800" dirty="0">
                <a:solidFill>
                  <a:schemeClr val="bg1"/>
                </a:solidFill>
              </a:rPr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</a:t>
            </a:r>
            <a:r>
              <a:rPr lang="ru-RU" sz="2400" dirty="0" smtClean="0">
                <a:solidFill>
                  <a:schemeClr val="bg1"/>
                </a:solidFill>
              </a:rPr>
              <a:t>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3190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(–)</a:t>
                      </a:r>
                    </a:p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А(+)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л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((х-х)+у)-у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п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х-(х+(у-у))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9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</a:t>
            </a:r>
            <a:r>
              <a:rPr lang="ru-RU" sz="2800" dirty="0" smtClean="0"/>
              <a:t>задает неявную расстановку </a:t>
            </a:r>
            <a:r>
              <a:rPr lang="ru-RU" sz="2800" dirty="0"/>
              <a:t>скобок в выражениях, </a:t>
            </a:r>
            <a:r>
              <a:rPr lang="ru-RU" sz="2800" dirty="0" smtClean="0"/>
              <a:t>содержащих 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 smtClean="0"/>
          </a:p>
          <a:p>
            <a:r>
              <a:rPr lang="ru-RU" sz="2800" dirty="0" smtClean="0"/>
              <a:t>Операторы языка </a:t>
            </a:r>
            <a:r>
              <a:rPr lang="ru-RU" sz="2800" dirty="0"/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</a:t>
            </a:r>
            <a:r>
              <a:rPr lang="ru-RU" sz="2400" dirty="0" smtClean="0"/>
              <a:t>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74472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(–)</a:t>
                      </a:r>
                    </a:p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А(+)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л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((х-х)+у)-у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п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х-(х+(у-у))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Выражение – это последовательность </a:t>
            </a:r>
            <a:r>
              <a:rPr lang="ru-RU" dirty="0" smtClean="0">
                <a:solidFill>
                  <a:schemeClr val="bg1"/>
                </a:solidFill>
              </a:rPr>
              <a:t>операторов, операндов и скобок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Именует значение или </a:t>
            </a:r>
            <a:r>
              <a:rPr lang="ru-RU" dirty="0" smtClean="0">
                <a:solidFill>
                  <a:schemeClr val="bg1"/>
                </a:solidFill>
              </a:rPr>
              <a:t>функцию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Выражение может иметь </a:t>
            </a:r>
            <a:r>
              <a:rPr lang="ru-RU" dirty="0" smtClean="0">
                <a:solidFill>
                  <a:schemeClr val="bg1"/>
                </a:solidFill>
              </a:rPr>
              <a:t>побочные </a:t>
            </a:r>
            <a:r>
              <a:rPr lang="ru-RU" dirty="0" smtClean="0">
                <a:solidFill>
                  <a:schemeClr val="bg1"/>
                </a:solidFill>
              </a:rPr>
              <a:t>эффекты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Например, записывает значения в память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</a:t>
            </a:r>
            <a:r>
              <a:rPr lang="ru-RU" sz="2800" dirty="0" smtClean="0"/>
              <a:t>задает неявную расстановку </a:t>
            </a:r>
            <a:r>
              <a:rPr lang="ru-RU" sz="2800" dirty="0"/>
              <a:t>скобок в выражениях, </a:t>
            </a:r>
            <a:r>
              <a:rPr lang="ru-RU" sz="2800" dirty="0" smtClean="0"/>
              <a:t>содержащих 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 smtClean="0"/>
          </a:p>
          <a:p>
            <a:r>
              <a:rPr lang="ru-RU" sz="2800" dirty="0" smtClean="0"/>
              <a:t>Операторы языка </a:t>
            </a:r>
            <a:r>
              <a:rPr lang="ru-RU" sz="2800" dirty="0"/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</a:t>
            </a:r>
            <a:r>
              <a:rPr lang="ru-RU" sz="2400" dirty="0" smtClean="0"/>
              <a:t>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39715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А</a:t>
                      </a:r>
                      <a:r>
                        <a:rPr lang="ru-RU" sz="3600" dirty="0" smtClean="0"/>
                        <a:t>(–)</a:t>
                      </a:r>
                    </a:p>
                    <a:p>
                      <a:pPr algn="ctr"/>
                      <a:r>
                        <a:rPr lang="ru-RU" sz="3600" dirty="0" smtClean="0"/>
                        <a:t>А(+)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Расстановка скобок в х-х+у-у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л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((х-х)+у)-у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п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х-(х+(у-у))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</a:t>
            </a:r>
            <a:r>
              <a:rPr lang="ru-RU" sz="2800" dirty="0" smtClean="0"/>
              <a:t>задает неявную расстановку </a:t>
            </a:r>
            <a:r>
              <a:rPr lang="ru-RU" sz="2800" dirty="0"/>
              <a:t>скобок в выражениях, </a:t>
            </a:r>
            <a:r>
              <a:rPr lang="ru-RU" sz="2800" dirty="0" smtClean="0"/>
              <a:t>содержащих 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 smtClean="0"/>
          </a:p>
          <a:p>
            <a:r>
              <a:rPr lang="ru-RU" sz="2800" dirty="0" smtClean="0"/>
              <a:t>Операторы языка </a:t>
            </a:r>
            <a:r>
              <a:rPr lang="ru-RU" sz="2800" dirty="0"/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</a:t>
            </a:r>
            <a:r>
              <a:rPr lang="ru-RU" sz="2400" dirty="0" smtClean="0"/>
              <a:t>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16716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А</a:t>
                      </a:r>
                      <a:r>
                        <a:rPr lang="ru-RU" sz="3600" dirty="0" smtClean="0"/>
                        <a:t>(–)</a:t>
                      </a:r>
                    </a:p>
                    <a:p>
                      <a:pPr algn="ctr"/>
                      <a:r>
                        <a:rPr lang="ru-RU" sz="3600" dirty="0" smtClean="0"/>
                        <a:t>А(+)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Расстановка скобок в х-х+у-у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л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((х-х)+у)-у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п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solidFill>
                            <a:schemeClr val="bg1"/>
                          </a:solidFill>
                        </a:rPr>
                        <a:t>х-(х+(у-у))</a:t>
                      </a:r>
                      <a:endParaRPr lang="ru-RU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3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ассоциативности на расстановку скобок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</a:t>
            </a:r>
            <a:r>
              <a:rPr lang="ru-RU" sz="2800" dirty="0" smtClean="0"/>
              <a:t>задает неявную расстановку </a:t>
            </a:r>
            <a:r>
              <a:rPr lang="ru-RU" sz="2800" dirty="0"/>
              <a:t>скобок в выражениях, </a:t>
            </a:r>
            <a:r>
              <a:rPr lang="ru-RU" sz="2800" dirty="0" smtClean="0"/>
              <a:t>содержащих операторы одного </a:t>
            </a:r>
            <a:r>
              <a:rPr lang="ru-RU" sz="2800" dirty="0"/>
              <a:t>приоритета</a:t>
            </a:r>
          </a:p>
          <a:p>
            <a:endParaRPr lang="ru-RU" sz="2800" dirty="0" smtClean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 smtClean="0"/>
          </a:p>
          <a:p>
            <a:r>
              <a:rPr lang="ru-RU" sz="2800" dirty="0" smtClean="0"/>
              <a:t>Операторы языка </a:t>
            </a:r>
            <a:r>
              <a:rPr lang="ru-RU" sz="2800" dirty="0"/>
              <a:t>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</a:t>
            </a:r>
            <a:r>
              <a:rPr lang="ru-RU" sz="2400" dirty="0" smtClean="0"/>
              <a:t>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88960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А</a:t>
                      </a:r>
                      <a:r>
                        <a:rPr lang="ru-RU" sz="3600" dirty="0" smtClean="0"/>
                        <a:t>(–)</a:t>
                      </a:r>
                    </a:p>
                    <a:p>
                      <a:pPr algn="ctr"/>
                      <a:r>
                        <a:rPr lang="ru-RU" sz="3600" dirty="0" smtClean="0"/>
                        <a:t>А(+)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Расстановка скобок в х-х+у-у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л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((х-х)+у)-у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п</a:t>
                      </a:r>
                      <a:endParaRPr lang="ru-RU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/>
                        <a:t>х-(х+(у-у))</a:t>
                      </a:r>
                      <a:endParaRPr lang="ru-RU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Выражения языка Си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Характеристики операторов и неявная расстановка скобок</a:t>
            </a:r>
          </a:p>
          <a:p>
            <a:pPr lvl="1"/>
            <a:r>
              <a:rPr lang="ru-RU" dirty="0" smtClean="0"/>
              <a:t>Операторы</a:t>
            </a:r>
            <a:r>
              <a:rPr lang="ru-RU" dirty="0"/>
              <a:t>, которые возвращают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Порядок вычисления выражений</a:t>
            </a:r>
            <a:endParaRPr lang="en-US" dirty="0"/>
          </a:p>
          <a:p>
            <a:pPr lvl="2"/>
            <a:r>
              <a:rPr lang="ru-RU" dirty="0"/>
              <a:t>Точки следования</a:t>
            </a:r>
          </a:p>
          <a:p>
            <a:pPr lvl="2"/>
            <a:r>
              <a:rPr lang="ru-RU" dirty="0"/>
              <a:t>Побочные эффекты</a:t>
            </a:r>
          </a:p>
          <a:p>
            <a:pPr lvl="1"/>
            <a:r>
              <a:rPr lang="ru-RU" dirty="0"/>
              <a:t>Особенности </a:t>
            </a:r>
            <a:r>
              <a:rPr lang="ru-RU" dirty="0" smtClean="0"/>
              <a:t>исполнени</a:t>
            </a:r>
            <a:r>
              <a:rPr lang="ru-RU" dirty="0"/>
              <a:t>я</a:t>
            </a:r>
            <a:r>
              <a:rPr lang="ru-RU" dirty="0" smtClean="0"/>
              <a:t> операторов языка Си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97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l-value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L-value </a:t>
            </a:r>
            <a:r>
              <a:rPr lang="ru-RU" sz="2800" dirty="0" smtClean="0">
                <a:solidFill>
                  <a:schemeClr val="bg1"/>
                </a:solidFill>
              </a:rPr>
              <a:t>– з</a:t>
            </a:r>
            <a:r>
              <a:rPr lang="ru-RU" sz="2800" dirty="0" smtClean="0">
                <a:solidFill>
                  <a:schemeClr val="bg1"/>
                </a:solidFill>
              </a:rPr>
              <a:t>начение, которому </a:t>
            </a:r>
            <a:r>
              <a:rPr lang="ru-RU" sz="2800" dirty="0" smtClean="0">
                <a:solidFill>
                  <a:schemeClr val="bg1"/>
                </a:solidFill>
              </a:rPr>
              <a:t>гарантировано соответствует участок </a:t>
            </a:r>
            <a:r>
              <a:rPr lang="ru-RU" sz="2800" dirty="0" smtClean="0">
                <a:solidFill>
                  <a:schemeClr val="bg1"/>
                </a:solidFill>
              </a:rPr>
              <a:t>памяти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Прагматика </a:t>
            </a:r>
            <a:r>
              <a:rPr lang="en-US" sz="2800" dirty="0" smtClean="0">
                <a:solidFill>
                  <a:schemeClr val="bg1"/>
                </a:solidFill>
              </a:rPr>
              <a:t>l-value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не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Больше свободы компилятору при </a:t>
            </a:r>
            <a:r>
              <a:rPr lang="ru-RU" sz="2400" dirty="0" smtClean="0">
                <a:solidFill>
                  <a:schemeClr val="bg1"/>
                </a:solidFill>
              </a:rPr>
              <a:t>оптимизации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l-value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L-value </a:t>
            </a:r>
            <a:r>
              <a:rPr lang="ru-RU" sz="2800" dirty="0" smtClean="0"/>
              <a:t>– з</a:t>
            </a:r>
            <a:r>
              <a:rPr lang="ru-RU" sz="2800" dirty="0" smtClean="0"/>
              <a:t>начение, которому </a:t>
            </a:r>
            <a:r>
              <a:rPr lang="ru-RU" sz="2800" dirty="0" smtClean="0"/>
              <a:t>гарантировано соответствует участок </a:t>
            </a:r>
            <a:r>
              <a:rPr lang="ru-RU" sz="2800" dirty="0" smtClean="0"/>
              <a:t>памяти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 smtClean="0">
                <a:solidFill>
                  <a:schemeClr val="bg1"/>
                </a:solidFill>
              </a:rPr>
              <a:t>Прагматика </a:t>
            </a:r>
            <a:r>
              <a:rPr lang="en-US" sz="2800" dirty="0" smtClean="0">
                <a:solidFill>
                  <a:schemeClr val="bg1"/>
                </a:solidFill>
              </a:rPr>
              <a:t>l-value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не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Больше свободы компилятору при </a:t>
            </a:r>
            <a:r>
              <a:rPr lang="ru-RU" sz="2400" dirty="0" smtClean="0">
                <a:solidFill>
                  <a:schemeClr val="bg1"/>
                </a:solidFill>
              </a:rPr>
              <a:t>оптимизации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l-value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L-value </a:t>
            </a:r>
            <a:r>
              <a:rPr lang="ru-RU" sz="2800" dirty="0" smtClean="0"/>
              <a:t>– з</a:t>
            </a:r>
            <a:r>
              <a:rPr lang="ru-RU" sz="2800" dirty="0" smtClean="0"/>
              <a:t>начение, которому </a:t>
            </a:r>
            <a:r>
              <a:rPr lang="ru-RU" sz="2800" dirty="0" smtClean="0"/>
              <a:t>гарантировано соответствует участок </a:t>
            </a:r>
            <a:r>
              <a:rPr lang="ru-RU" sz="2800" dirty="0" smtClean="0"/>
              <a:t>памяти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 smtClean="0"/>
              <a:t>Прагматика </a:t>
            </a:r>
            <a:r>
              <a:rPr lang="en-US" sz="2800" dirty="0" smtClean="0"/>
              <a:t>l-value</a:t>
            </a:r>
            <a:endParaRPr lang="ru-RU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не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Больше свободы компилятору при </a:t>
            </a:r>
            <a:r>
              <a:rPr lang="ru-RU" sz="2400" dirty="0" smtClean="0">
                <a:solidFill>
                  <a:schemeClr val="bg1"/>
                </a:solidFill>
              </a:rPr>
              <a:t>оптимизации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l-value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L-value </a:t>
            </a:r>
            <a:r>
              <a:rPr lang="ru-RU" sz="2800" dirty="0" smtClean="0"/>
              <a:t>– з</a:t>
            </a:r>
            <a:r>
              <a:rPr lang="ru-RU" sz="2800" dirty="0" smtClean="0"/>
              <a:t>начение, которому </a:t>
            </a:r>
            <a:r>
              <a:rPr lang="ru-RU" sz="2800" dirty="0" smtClean="0"/>
              <a:t>гарантировано соответствует участок </a:t>
            </a:r>
            <a:r>
              <a:rPr lang="ru-RU" sz="2800" dirty="0" smtClean="0"/>
              <a:t>памяти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 smtClean="0"/>
              <a:t>Прагматика </a:t>
            </a:r>
            <a:r>
              <a:rPr lang="en-US" sz="2800" dirty="0" smtClean="0"/>
              <a:t>l-value</a:t>
            </a:r>
            <a:endParaRPr lang="ru-RU" sz="2800" dirty="0" smtClean="0"/>
          </a:p>
          <a:p>
            <a:pPr lvl="1"/>
            <a:r>
              <a:rPr lang="ru-RU" sz="2400" dirty="0" smtClean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Больше свободы компилятору при </a:t>
            </a:r>
            <a:r>
              <a:rPr lang="ru-RU" sz="2400" dirty="0" smtClean="0">
                <a:solidFill>
                  <a:schemeClr val="bg1"/>
                </a:solidFill>
              </a:rPr>
              <a:t>оптимизации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l-value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L-value </a:t>
            </a:r>
            <a:r>
              <a:rPr lang="ru-RU" sz="2800" dirty="0" smtClean="0"/>
              <a:t>– з</a:t>
            </a:r>
            <a:r>
              <a:rPr lang="ru-RU" sz="2800" dirty="0" smtClean="0"/>
              <a:t>начение, которому </a:t>
            </a:r>
            <a:r>
              <a:rPr lang="ru-RU" sz="2800" dirty="0" smtClean="0"/>
              <a:t>гарантировано соответствует участок </a:t>
            </a:r>
            <a:r>
              <a:rPr lang="ru-RU" sz="2800" dirty="0" smtClean="0"/>
              <a:t>памяти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 smtClean="0"/>
              <a:t>Прагматика </a:t>
            </a:r>
            <a:r>
              <a:rPr lang="en-US" sz="2800" dirty="0" smtClean="0"/>
              <a:t>l-value</a:t>
            </a:r>
            <a:endParaRPr lang="ru-RU" sz="2800" dirty="0" smtClean="0"/>
          </a:p>
          <a:p>
            <a:pPr lvl="1"/>
            <a:r>
              <a:rPr lang="ru-RU" sz="2400" dirty="0" smtClean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 smtClean="0"/>
              <a:t>Больше свободы компилятору при </a:t>
            </a:r>
            <a:r>
              <a:rPr lang="ru-RU" sz="2400" dirty="0" smtClean="0"/>
              <a:t>оптимизации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5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</a:t>
            </a:r>
            <a:r>
              <a:rPr lang="ru-RU" sz="2800" dirty="0">
                <a:solidFill>
                  <a:schemeClr val="bg1"/>
                </a:solidFill>
              </a:rPr>
              <a:t> получаются при </a:t>
            </a:r>
            <a:r>
              <a:rPr lang="ru-RU" sz="2800" dirty="0" smtClean="0">
                <a:solidFill>
                  <a:schemeClr val="bg1"/>
                </a:solidFill>
              </a:rPr>
              <a:t>выполнении операторов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student-</a:t>
            </a:r>
            <a:r>
              <a:rPr lang="en-US" sz="2400" dirty="0">
                <a:solidFill>
                  <a:schemeClr val="bg1"/>
                </a:solidFill>
              </a:rPr>
              <a:t>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</a:t>
            </a:r>
            <a:r>
              <a:rPr lang="ru-RU" sz="2800" dirty="0" smtClean="0">
                <a:solidFill>
                  <a:schemeClr val="bg1"/>
                </a:solidFill>
              </a:rPr>
              <a:t>операторы возвращают обычные </a:t>
            </a:r>
            <a:r>
              <a:rPr lang="ru-RU" sz="2800" dirty="0" smtClean="0">
                <a:solidFill>
                  <a:schemeClr val="bg1"/>
                </a:solidFill>
              </a:rPr>
              <a:t>значения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Выражение – это последовательность </a:t>
            </a:r>
            <a:r>
              <a:rPr lang="ru-RU" dirty="0" smtClean="0"/>
              <a:t>операторов, операндов и скобок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Именует значение или </a:t>
            </a:r>
            <a:r>
              <a:rPr lang="ru-RU" dirty="0" smtClean="0">
                <a:solidFill>
                  <a:schemeClr val="bg1"/>
                </a:solidFill>
              </a:rPr>
              <a:t>функцию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Выражение может иметь </a:t>
            </a:r>
            <a:r>
              <a:rPr lang="ru-RU" dirty="0" smtClean="0">
                <a:solidFill>
                  <a:schemeClr val="bg1"/>
                </a:solidFill>
              </a:rPr>
              <a:t>побочные </a:t>
            </a:r>
            <a:r>
              <a:rPr lang="ru-RU" dirty="0" smtClean="0">
                <a:solidFill>
                  <a:schemeClr val="bg1"/>
                </a:solidFill>
              </a:rPr>
              <a:t>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</p:spTree>
    <p:extLst>
      <p:ext uri="{BB962C8B-B14F-4D97-AF65-F5344CB8AC3E}">
        <p14:creationId xmlns:p14="http://schemas.microsoft.com/office/powerpoint/2010/main" val="29079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student-</a:t>
            </a:r>
            <a:r>
              <a:rPr lang="en-US" sz="2400" dirty="0">
                <a:solidFill>
                  <a:schemeClr val="bg1"/>
                </a:solidFill>
              </a:rPr>
              <a:t>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</a:t>
            </a:r>
            <a:r>
              <a:rPr lang="ru-RU" sz="2800" dirty="0" smtClean="0">
                <a:solidFill>
                  <a:schemeClr val="bg1"/>
                </a:solidFill>
              </a:rPr>
              <a:t>операторы возвращают обычные </a:t>
            </a:r>
            <a:r>
              <a:rPr lang="ru-RU" sz="2800" dirty="0" smtClean="0">
                <a:solidFill>
                  <a:schemeClr val="bg1"/>
                </a:solidFill>
              </a:rPr>
              <a:t>значения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student-</a:t>
            </a:r>
            <a:r>
              <a:rPr lang="en-US" sz="2400" dirty="0">
                <a:solidFill>
                  <a:schemeClr val="bg1"/>
                </a:solidFill>
              </a:rPr>
              <a:t>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</a:t>
            </a:r>
            <a:r>
              <a:rPr lang="ru-RU" sz="2800" dirty="0" smtClean="0">
                <a:solidFill>
                  <a:schemeClr val="bg1"/>
                </a:solidFill>
              </a:rPr>
              <a:t>операторы возвращают обычные </a:t>
            </a:r>
            <a:r>
              <a:rPr lang="ru-RU" sz="2800" dirty="0" smtClean="0">
                <a:solidFill>
                  <a:schemeClr val="bg1"/>
                </a:solidFill>
              </a:rPr>
              <a:t>значения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student-</a:t>
            </a:r>
            <a:r>
              <a:rPr lang="en-US" sz="2400" dirty="0">
                <a:solidFill>
                  <a:schemeClr val="bg1"/>
                </a:solidFill>
              </a:rPr>
              <a:t>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</a:t>
            </a:r>
            <a:r>
              <a:rPr lang="ru-RU" sz="2800" dirty="0" smtClean="0">
                <a:solidFill>
                  <a:schemeClr val="bg1"/>
                </a:solidFill>
              </a:rPr>
              <a:t>операторы возвращают обычные </a:t>
            </a:r>
            <a:r>
              <a:rPr lang="ru-RU" sz="2800" dirty="0" smtClean="0">
                <a:solidFill>
                  <a:schemeClr val="bg1"/>
                </a:solidFill>
              </a:rPr>
              <a:t>значения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student-</a:t>
            </a:r>
            <a:r>
              <a:rPr lang="en-US" sz="2400" dirty="0">
                <a:solidFill>
                  <a:schemeClr val="bg1"/>
                </a:solidFill>
              </a:rPr>
              <a:t>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</a:t>
            </a:r>
            <a:r>
              <a:rPr lang="ru-RU" sz="2800" dirty="0" smtClean="0">
                <a:solidFill>
                  <a:schemeClr val="bg1"/>
                </a:solidFill>
              </a:rPr>
              <a:t>операторы возвращают обычные </a:t>
            </a:r>
            <a:r>
              <a:rPr lang="ru-RU" sz="2800" dirty="0" smtClean="0">
                <a:solidFill>
                  <a:schemeClr val="bg1"/>
                </a:solidFill>
              </a:rPr>
              <a:t>значения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student-</a:t>
            </a:r>
            <a:r>
              <a:rPr lang="en-US" sz="2400" dirty="0">
                <a:solidFill>
                  <a:schemeClr val="bg1"/>
                </a:solidFill>
              </a:rPr>
              <a:t>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</a:t>
            </a:r>
            <a:r>
              <a:rPr lang="ru-RU" sz="2800" dirty="0" smtClean="0">
                <a:solidFill>
                  <a:schemeClr val="bg1"/>
                </a:solidFill>
              </a:rPr>
              <a:t>операторы возвращают обычные </a:t>
            </a:r>
            <a:r>
              <a:rPr lang="ru-RU" sz="2800" dirty="0" smtClean="0">
                <a:solidFill>
                  <a:schemeClr val="bg1"/>
                </a:solidFill>
              </a:rPr>
              <a:t>значения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</a:t>
            </a:r>
            <a:r>
              <a:rPr lang="en-US" sz="2400" dirty="0" smtClean="0"/>
              <a:t>student-</a:t>
            </a:r>
            <a:r>
              <a:rPr lang="en-US" sz="2400" dirty="0"/>
              <a:t>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</a:t>
            </a:r>
            <a:r>
              <a:rPr lang="ru-RU" sz="2800" dirty="0" smtClean="0">
                <a:solidFill>
                  <a:schemeClr val="bg1"/>
                </a:solidFill>
              </a:rPr>
              <a:t>операторы возвращают обычные </a:t>
            </a:r>
            <a:r>
              <a:rPr lang="ru-RU" sz="2800" dirty="0" smtClean="0">
                <a:solidFill>
                  <a:schemeClr val="bg1"/>
                </a:solidFill>
              </a:rPr>
              <a:t>значения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возвращаю</a:t>
            </a:r>
            <a:r>
              <a:rPr lang="ru-RU" dirty="0" smtClean="0"/>
              <a:t>щие</a:t>
            </a:r>
            <a:r>
              <a:rPr lang="ru-RU" dirty="0" smtClean="0"/>
              <a:t>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</a:t>
            </a:r>
            <a:r>
              <a:rPr lang="ru-RU" sz="2800" dirty="0" smtClean="0"/>
              <a:t>выполнении операторов</a:t>
            </a:r>
            <a:endParaRPr lang="ru-RU" sz="2800" dirty="0"/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</a:t>
            </a:r>
            <a:r>
              <a:rPr lang="en-US" sz="2400" dirty="0" smtClean="0"/>
              <a:t>student-</a:t>
            </a:r>
            <a:r>
              <a:rPr lang="en-US" sz="2400" dirty="0"/>
              <a:t>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Все остальные </a:t>
            </a:r>
            <a:r>
              <a:rPr lang="ru-RU" sz="2800" dirty="0" smtClean="0"/>
              <a:t>операторы возвращают обычные </a:t>
            </a:r>
            <a:r>
              <a:rPr lang="ru-RU" sz="2800" dirty="0" smtClean="0"/>
              <a:t>значения</a:t>
            </a:r>
          </a:p>
          <a:p>
            <a:pPr lvl="1"/>
            <a:r>
              <a:rPr lang="ru-RU" sz="2400" dirty="0" smtClean="0"/>
              <a:t>Хранить или нет эти значения в памяти решает компилятор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27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</a:t>
            </a:r>
            <a:r>
              <a:rPr lang="ru-RU" dirty="0" smtClean="0"/>
              <a:t>требующие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Левый операнд </a:t>
            </a:r>
            <a:r>
              <a:rPr lang="ru-RU" dirty="0"/>
              <a:t>во всех видах присваивания</a:t>
            </a:r>
            <a:r>
              <a:rPr lang="en-US" dirty="0"/>
              <a:t> =, +=</a:t>
            </a:r>
            <a:r>
              <a:rPr lang="ru-RU" dirty="0"/>
              <a:t> и т.п.</a:t>
            </a:r>
          </a:p>
          <a:p>
            <a:r>
              <a:rPr lang="ru-RU" dirty="0"/>
              <a:t>Взятие адреса </a:t>
            </a:r>
            <a:r>
              <a:rPr lang="en-US" dirty="0"/>
              <a:t>&amp;</a:t>
            </a:r>
            <a:endParaRPr lang="ru-RU" dirty="0"/>
          </a:p>
          <a:p>
            <a:r>
              <a:rPr lang="ru-RU" dirty="0"/>
              <a:t>Префиксные и постфиксные ++ и --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33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с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2; // x – l-value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A[5] = 5+x; // A[5] – l-value, 5+x –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l-value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ru-RU" sz="2400" dirty="0">
                <a:solidFill>
                  <a:schemeClr val="bg1"/>
                </a:solidFill>
              </a:rPr>
              <a:t>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с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ru-RU" sz="2400" dirty="0">
                <a:solidFill>
                  <a:schemeClr val="bg1"/>
                </a:solidFill>
              </a:rPr>
              <a:t>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Выражение – это последовательность </a:t>
            </a:r>
            <a:r>
              <a:rPr lang="ru-RU" dirty="0" smtClean="0"/>
              <a:t>операторов, операндов и скобок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Выражение</a:t>
            </a:r>
          </a:p>
          <a:p>
            <a:pPr lvl="1"/>
            <a:r>
              <a:rPr lang="ru-RU" dirty="0" smtClean="0"/>
              <a:t>Описывает вычисление значения, либо</a:t>
            </a:r>
          </a:p>
          <a:p>
            <a:pPr lvl="1"/>
            <a:r>
              <a:rPr lang="ru-RU" dirty="0" smtClean="0"/>
              <a:t>Именует значение или </a:t>
            </a:r>
            <a:r>
              <a:rPr lang="ru-RU" dirty="0" smtClean="0"/>
              <a:t>функцию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Выражение может иметь </a:t>
            </a:r>
            <a:r>
              <a:rPr lang="ru-RU" dirty="0" smtClean="0">
                <a:solidFill>
                  <a:schemeClr val="bg1"/>
                </a:solidFill>
              </a:rPr>
              <a:t>побочные </a:t>
            </a:r>
            <a:r>
              <a:rPr lang="ru-RU" dirty="0" smtClean="0">
                <a:solidFill>
                  <a:schemeClr val="bg1"/>
                </a:solidFill>
              </a:rPr>
              <a:t>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</p:spTree>
    <p:extLst>
      <p:ext uri="{BB962C8B-B14F-4D97-AF65-F5344CB8AC3E}">
        <p14:creationId xmlns:p14="http://schemas.microsoft.com/office/powerpoint/2010/main" val="6451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с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/>
              <a:t>Пример </a:t>
            </a:r>
            <a:r>
              <a:rPr lang="ru-RU" sz="2400" dirty="0"/>
              <a:t>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Пример </a:t>
            </a:r>
            <a:r>
              <a:rPr lang="ru-RU" sz="2400" dirty="0">
                <a:solidFill>
                  <a:schemeClr val="bg1"/>
                </a:solidFill>
              </a:rPr>
              <a:t>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с </a:t>
            </a:r>
            <a:r>
              <a:rPr lang="en-US" dirty="0" smtClean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/>
              <a:t>Пример </a:t>
            </a:r>
            <a:r>
              <a:rPr lang="ru-RU" sz="2400" dirty="0"/>
              <a:t>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r>
              <a:rPr lang="ru-RU" sz="2400" dirty="0" smtClean="0"/>
              <a:t>Пример </a:t>
            </a:r>
            <a:r>
              <a:rPr lang="ru-RU" sz="2400" dirty="0"/>
              <a:t>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: A[j])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j ]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8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побочный эффект?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Побочный эффект </a:t>
            </a:r>
            <a:r>
              <a:rPr lang="ru-RU" dirty="0" smtClean="0">
                <a:solidFill>
                  <a:schemeClr val="bg1"/>
                </a:solidFill>
              </a:rPr>
              <a:t>вычисления (</a:t>
            </a:r>
            <a:r>
              <a:rPr lang="en-US" dirty="0" smtClean="0">
                <a:solidFill>
                  <a:schemeClr val="bg1"/>
                </a:solidFill>
              </a:rPr>
              <a:t>side effect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выражения – это факт изменения содержимого ячеек памяти в процессе вычисления </a:t>
            </a:r>
            <a:r>
              <a:rPr lang="ru-RU" dirty="0" smtClean="0">
                <a:solidFill>
                  <a:schemeClr val="bg1"/>
                </a:solidFill>
              </a:rPr>
              <a:t>выражения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Обычное присваивание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++;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A[0]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A[1]</a:t>
            </a:r>
            <a:r>
              <a:rPr lang="ru-RU" dirty="0" smtClean="0">
                <a:solidFill>
                  <a:schemeClr val="bg1"/>
                </a:solidFill>
              </a:rPr>
              <a:t>? Чему будет равно: </a:t>
            </a:r>
            <a:r>
              <a:rPr lang="en-US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</a:t>
            </a:r>
            <a:r>
              <a:rPr lang="ru-RU" dirty="0" smtClean="0">
                <a:solidFill>
                  <a:schemeClr val="bg1"/>
                </a:solidFill>
              </a:rPr>
              <a:t>исполнятся ++?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</a:t>
            </a:r>
            <a:r>
              <a:rPr lang="ru-RU" dirty="0" smtClean="0">
                <a:solidFill>
                  <a:schemeClr val="bg1"/>
                </a:solidFill>
              </a:rPr>
              <a:t>++?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побочный эффект?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Побочный эффект </a:t>
            </a:r>
            <a:r>
              <a:rPr lang="ru-RU" dirty="0" smtClean="0"/>
              <a:t>вычисления (</a:t>
            </a:r>
            <a:r>
              <a:rPr lang="en-US" dirty="0" smtClean="0"/>
              <a:t>side effect</a:t>
            </a:r>
            <a:r>
              <a:rPr lang="ru-RU" dirty="0" smtClean="0"/>
              <a:t>) </a:t>
            </a:r>
            <a:r>
              <a:rPr lang="ru-RU" dirty="0" smtClean="0"/>
              <a:t>выражения – это факт изменения содержимого ячеек памяти в процессе вычисления </a:t>
            </a:r>
            <a:r>
              <a:rPr lang="ru-RU" dirty="0" smtClean="0"/>
              <a:t>выражения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Обычное присваивание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++;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A[0]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A[1]</a:t>
            </a:r>
            <a:r>
              <a:rPr lang="ru-RU" dirty="0" smtClean="0">
                <a:solidFill>
                  <a:schemeClr val="bg1"/>
                </a:solidFill>
              </a:rPr>
              <a:t>? Чему будет равно: </a:t>
            </a:r>
            <a:r>
              <a:rPr lang="en-US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</a:t>
            </a:r>
            <a:r>
              <a:rPr lang="ru-RU" dirty="0" smtClean="0">
                <a:solidFill>
                  <a:schemeClr val="bg1"/>
                </a:solidFill>
              </a:rPr>
              <a:t>исполнятся ++?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</a:t>
            </a:r>
            <a:r>
              <a:rPr lang="ru-RU" dirty="0" smtClean="0">
                <a:solidFill>
                  <a:schemeClr val="bg1"/>
                </a:solidFill>
              </a:rPr>
              <a:t>++?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побочный эффект?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Побочный эффект </a:t>
            </a:r>
            <a:r>
              <a:rPr lang="ru-RU" dirty="0" smtClean="0"/>
              <a:t>вычисления (</a:t>
            </a:r>
            <a:r>
              <a:rPr lang="en-US" dirty="0" smtClean="0"/>
              <a:t>side effect</a:t>
            </a:r>
            <a:r>
              <a:rPr lang="ru-RU" dirty="0" smtClean="0"/>
              <a:t>) </a:t>
            </a:r>
            <a:r>
              <a:rPr lang="ru-RU" dirty="0" smtClean="0"/>
              <a:t>выражения – это факт изменения содержимого ячеек памяти в процессе вычисления </a:t>
            </a:r>
            <a:r>
              <a:rPr lang="ru-RU" dirty="0" smtClean="0"/>
              <a:t>выражения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присваивание</a:t>
            </a:r>
            <a:endParaRPr lang="ru-RU" dirty="0"/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++;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A[0]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A[1]</a:t>
            </a:r>
            <a:r>
              <a:rPr lang="ru-RU" dirty="0" smtClean="0">
                <a:solidFill>
                  <a:schemeClr val="bg1"/>
                </a:solidFill>
              </a:rPr>
              <a:t>? Чему будет равно: </a:t>
            </a:r>
            <a:r>
              <a:rPr lang="en-US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</a:t>
            </a:r>
            <a:r>
              <a:rPr lang="ru-RU" dirty="0" smtClean="0">
                <a:solidFill>
                  <a:schemeClr val="bg1"/>
                </a:solidFill>
              </a:rPr>
              <a:t>исполнятся ++?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</a:t>
            </a:r>
            <a:r>
              <a:rPr lang="ru-RU" dirty="0" smtClean="0">
                <a:solidFill>
                  <a:schemeClr val="bg1"/>
                </a:solidFill>
              </a:rPr>
              <a:t>++?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6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побочный эффект?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Побочный эффект </a:t>
            </a:r>
            <a:r>
              <a:rPr lang="ru-RU" dirty="0" smtClean="0"/>
              <a:t>вычисления (</a:t>
            </a:r>
            <a:r>
              <a:rPr lang="en-US" dirty="0" smtClean="0"/>
              <a:t>side effect</a:t>
            </a:r>
            <a:r>
              <a:rPr lang="ru-RU" dirty="0" smtClean="0"/>
              <a:t>) </a:t>
            </a:r>
            <a:r>
              <a:rPr lang="ru-RU" dirty="0" smtClean="0"/>
              <a:t>выражения – это факт изменения содержимого ячеек памяти в процессе вычисления </a:t>
            </a:r>
            <a:r>
              <a:rPr lang="ru-RU" dirty="0" smtClean="0"/>
              <a:t>выражения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присваивание</a:t>
            </a:r>
            <a:endParaRPr lang="ru-RU" dirty="0"/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 smtClean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</a:t>
            </a:r>
            <a:r>
              <a:rPr lang="en-US" dirty="0" smtClean="0"/>
              <a:t>++;</a:t>
            </a:r>
            <a:endParaRPr lang="ru-RU" dirty="0" smtClean="0"/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A[0]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A[1]</a:t>
            </a:r>
            <a:r>
              <a:rPr lang="ru-RU" dirty="0" smtClean="0">
                <a:solidFill>
                  <a:schemeClr val="bg1"/>
                </a:solidFill>
              </a:rPr>
              <a:t>? Чему будет равно: </a:t>
            </a:r>
            <a:r>
              <a:rPr lang="en-US" dirty="0" smtClean="0">
                <a:solidFill>
                  <a:schemeClr val="bg1"/>
                </a:solidFill>
              </a:rPr>
              <a:t>0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</a:t>
            </a:r>
            <a:r>
              <a:rPr lang="ru-RU" dirty="0" smtClean="0">
                <a:solidFill>
                  <a:schemeClr val="bg1"/>
                </a:solidFill>
              </a:rPr>
              <a:t>исполнятся ++?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</a:t>
            </a:r>
            <a:r>
              <a:rPr lang="ru-RU" dirty="0" smtClean="0">
                <a:solidFill>
                  <a:schemeClr val="bg1"/>
                </a:solidFill>
              </a:rPr>
              <a:t>++?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побочный эффект?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Побочный эффект </a:t>
            </a:r>
            <a:r>
              <a:rPr lang="ru-RU" dirty="0" smtClean="0"/>
              <a:t>вычисления (</a:t>
            </a:r>
            <a:r>
              <a:rPr lang="en-US" dirty="0" smtClean="0"/>
              <a:t>side effect</a:t>
            </a:r>
            <a:r>
              <a:rPr lang="ru-RU" dirty="0" smtClean="0"/>
              <a:t>) </a:t>
            </a:r>
            <a:r>
              <a:rPr lang="ru-RU" dirty="0" smtClean="0"/>
              <a:t>выражения – это факт изменения содержимого ячеек памяти в процессе вычисления </a:t>
            </a:r>
            <a:r>
              <a:rPr lang="ru-RU" dirty="0" smtClean="0"/>
              <a:t>выражения</a:t>
            </a: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присваивание</a:t>
            </a:r>
            <a:endParaRPr lang="ru-RU" dirty="0"/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 smtClean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</a:t>
            </a:r>
            <a:r>
              <a:rPr lang="en-US" dirty="0" smtClean="0"/>
              <a:t>++;</a:t>
            </a:r>
            <a:endParaRPr lang="ru-RU" dirty="0" smtClean="0"/>
          </a:p>
          <a:p>
            <a:pPr lvl="2"/>
            <a:r>
              <a:rPr lang="ru-RU" dirty="0" smtClean="0"/>
              <a:t>Изменится </a:t>
            </a:r>
            <a:r>
              <a:rPr lang="en-US" dirty="0" smtClean="0"/>
              <a:t>A[0] </a:t>
            </a:r>
            <a:r>
              <a:rPr lang="ru-RU" dirty="0" smtClean="0"/>
              <a:t>или </a:t>
            </a:r>
            <a:r>
              <a:rPr lang="en-US" dirty="0" smtClean="0"/>
              <a:t>A[1]</a:t>
            </a:r>
            <a:r>
              <a:rPr lang="ru-RU" dirty="0" smtClean="0"/>
              <a:t>? Чему будет равно: </a:t>
            </a:r>
            <a:r>
              <a:rPr lang="en-US" dirty="0" smtClean="0"/>
              <a:t>0 </a:t>
            </a:r>
            <a:r>
              <a:rPr lang="ru-RU" dirty="0" smtClean="0"/>
              <a:t>или </a:t>
            </a:r>
            <a:r>
              <a:rPr lang="ru-RU" dirty="0"/>
              <a:t>1</a:t>
            </a:r>
            <a:r>
              <a:rPr lang="en-US" dirty="0"/>
              <a:t>?</a:t>
            </a:r>
            <a:endParaRPr lang="ru-RU" dirty="0"/>
          </a:p>
          <a:p>
            <a:pPr lvl="2"/>
            <a:r>
              <a:rPr lang="ru-RU" dirty="0"/>
              <a:t>В каком порядке </a:t>
            </a:r>
            <a:r>
              <a:rPr lang="ru-RU" dirty="0" smtClean="0"/>
              <a:t>исполнятся ++?</a:t>
            </a:r>
            <a:endParaRPr lang="ru-RU" dirty="0"/>
          </a:p>
          <a:p>
            <a:pPr lvl="2"/>
            <a:r>
              <a:rPr lang="ru-RU" dirty="0"/>
              <a:t>Определён ли вообще порядок исполнения </a:t>
            </a:r>
            <a:r>
              <a:rPr lang="ru-RU" dirty="0" smtClean="0"/>
              <a:t>++?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7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точка следования?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Точка </a:t>
            </a:r>
            <a:r>
              <a:rPr lang="ru-RU" dirty="0">
                <a:solidFill>
                  <a:schemeClr val="bg1"/>
                </a:solidFill>
              </a:rPr>
              <a:t>следования 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 smtClean="0">
                <a:solidFill>
                  <a:schemeClr val="bg1"/>
                </a:solidFill>
              </a:rPr>
              <a:t>equence </a:t>
            </a:r>
            <a:r>
              <a:rPr lang="ru-RU" dirty="0">
                <a:solidFill>
                  <a:schemeClr val="bg1"/>
                </a:solidFill>
              </a:rPr>
              <a:t>point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момент исполнения программы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когда гарантируется</a:t>
            </a:r>
            <a:r>
              <a:rPr lang="ru-RU" dirty="0">
                <a:solidFill>
                  <a:schemeClr val="bg1"/>
                </a:solidFill>
              </a:rPr>
              <a:t>, что все побочные эффекты предыдущих вычислений уже </a:t>
            </a:r>
            <a:r>
              <a:rPr lang="ru-RU" dirty="0" smtClean="0">
                <a:solidFill>
                  <a:schemeClr val="bg1"/>
                </a:solidFill>
              </a:rPr>
              <a:t>случились, </a:t>
            </a:r>
            <a:r>
              <a:rPr lang="ru-RU" dirty="0">
                <a:solidFill>
                  <a:schemeClr val="bg1"/>
                </a:solidFill>
              </a:rPr>
              <a:t>а побочные эффекты последующих </a:t>
            </a:r>
            <a:r>
              <a:rPr lang="ru-RU" dirty="0" smtClean="0">
                <a:solidFill>
                  <a:schemeClr val="bg1"/>
                </a:solidFill>
              </a:rPr>
              <a:t>– ещё нет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точка следования?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Точка </a:t>
            </a:r>
            <a:r>
              <a:rPr lang="ru-RU" dirty="0"/>
              <a:t>следования </a:t>
            </a:r>
            <a:r>
              <a:rPr lang="ru-RU" dirty="0" smtClean="0"/>
              <a:t>(</a:t>
            </a:r>
            <a:r>
              <a:rPr lang="en-US" dirty="0"/>
              <a:t>s</a:t>
            </a:r>
            <a:r>
              <a:rPr lang="ru-RU" dirty="0" smtClean="0"/>
              <a:t>equence </a:t>
            </a:r>
            <a:r>
              <a:rPr lang="ru-RU" dirty="0"/>
              <a:t>point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момент исполнения программы</a:t>
            </a:r>
            <a:r>
              <a:rPr lang="ru-RU" dirty="0"/>
              <a:t>, </a:t>
            </a:r>
            <a:r>
              <a:rPr lang="ru-RU" dirty="0" smtClean="0"/>
              <a:t>когда гарантируется</a:t>
            </a:r>
            <a:r>
              <a:rPr lang="ru-RU" dirty="0"/>
              <a:t>, что все побочные эффекты предыдущих вычислений уже </a:t>
            </a:r>
            <a:r>
              <a:rPr lang="ru-RU" dirty="0" smtClean="0"/>
              <a:t>случились, </a:t>
            </a:r>
            <a:r>
              <a:rPr lang="ru-RU" dirty="0"/>
              <a:t>а побочные эффекты последующих </a:t>
            </a:r>
            <a:r>
              <a:rPr lang="ru-RU" dirty="0" smtClean="0"/>
              <a:t>– ещё нет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744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точек 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левого и правого </a:t>
            </a:r>
            <a:r>
              <a:rPr lang="ru-RU" sz="2800" dirty="0" smtClean="0">
                <a:solidFill>
                  <a:schemeClr val="bg1"/>
                </a:solidFill>
              </a:rPr>
              <a:t>операндов </a:t>
            </a:r>
            <a:r>
              <a:rPr lang="ru-RU" sz="2800" dirty="0">
                <a:solidFill>
                  <a:schemeClr val="bg1"/>
                </a:solidFill>
              </a:rPr>
              <a:t>в операциях &amp;&amp;, || и , (запятая)</a:t>
            </a: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Между </a:t>
            </a:r>
            <a:r>
              <a:rPr lang="ru-RU" sz="2800" dirty="0">
                <a:solidFill>
                  <a:schemeClr val="bg1"/>
                </a:solidFill>
              </a:rPr>
              <a:t>вычислением первого и второго или третьего </a:t>
            </a:r>
            <a:r>
              <a:rPr lang="ru-RU" sz="2800" dirty="0" smtClean="0">
                <a:solidFill>
                  <a:schemeClr val="bg1"/>
                </a:solidFill>
              </a:rPr>
              <a:t>операндов </a:t>
            </a:r>
            <a:r>
              <a:rPr lang="ru-RU" sz="2800" dirty="0">
                <a:solidFill>
                  <a:schemeClr val="bg1"/>
                </a:solidFill>
              </a:rPr>
              <a:t>в операции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Перед </a:t>
            </a:r>
            <a:r>
              <a:rPr lang="ru-RU" sz="2800" dirty="0">
                <a:solidFill>
                  <a:schemeClr val="bg1"/>
                </a:solidFill>
              </a:rPr>
              <a:t>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объявлении с инициализацией на момент завершения вычисления </a:t>
            </a:r>
            <a:r>
              <a:rPr lang="ru-RU" sz="2800" dirty="0" smtClean="0">
                <a:solidFill>
                  <a:schemeClr val="bg1"/>
                </a:solidFill>
              </a:rPr>
              <a:t>инициализирующего </a:t>
            </a:r>
            <a:r>
              <a:rPr lang="ru-RU" sz="2800" dirty="0">
                <a:solidFill>
                  <a:schemeClr val="bg1"/>
                </a:solidFill>
              </a:rPr>
              <a:t>значения</a:t>
            </a:r>
          </a:p>
          <a:p>
            <a:pPr marL="582930" indent="-514350"/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остальном порядок </a:t>
            </a:r>
            <a:r>
              <a:rPr lang="ru-RU" sz="2800" dirty="0" smtClean="0">
                <a:solidFill>
                  <a:schemeClr val="bg1"/>
                </a:solidFill>
              </a:rPr>
              <a:t>побочных эффектов является </a:t>
            </a:r>
            <a:r>
              <a:rPr lang="en-US" sz="2800" dirty="0" smtClean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Выражение – это последовательность </a:t>
            </a:r>
            <a:r>
              <a:rPr lang="ru-RU" dirty="0" smtClean="0"/>
              <a:t>операторов, операндов и скобок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Выражение</a:t>
            </a:r>
          </a:p>
          <a:p>
            <a:pPr lvl="1"/>
            <a:r>
              <a:rPr lang="ru-RU" dirty="0" smtClean="0"/>
              <a:t>Описывает вычисление значения, либо</a:t>
            </a:r>
          </a:p>
          <a:p>
            <a:pPr lvl="1"/>
            <a:r>
              <a:rPr lang="ru-RU" dirty="0" smtClean="0"/>
              <a:t>Именует значение или </a:t>
            </a:r>
            <a:r>
              <a:rPr lang="ru-RU" dirty="0" smtClean="0"/>
              <a:t>функцию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Выражение может иметь </a:t>
            </a:r>
            <a:r>
              <a:rPr lang="ru-RU" dirty="0" smtClean="0"/>
              <a:t>побочные </a:t>
            </a:r>
            <a:r>
              <a:rPr lang="ru-RU" dirty="0" smtClean="0"/>
              <a:t>эффекты</a:t>
            </a:r>
          </a:p>
          <a:p>
            <a:pPr lvl="1"/>
            <a:r>
              <a:rPr lang="ru-RU" dirty="0" smtClean="0"/>
              <a:t>Например, записывать значения в память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51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точек 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левого и правого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операциях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Между </a:t>
            </a:r>
            <a:r>
              <a:rPr lang="ru-RU" sz="2800" dirty="0">
                <a:solidFill>
                  <a:schemeClr val="bg1"/>
                </a:solidFill>
              </a:rPr>
              <a:t>вычислением первого и второго или третьего </a:t>
            </a:r>
            <a:r>
              <a:rPr lang="ru-RU" sz="2800" dirty="0" smtClean="0">
                <a:solidFill>
                  <a:schemeClr val="bg1"/>
                </a:solidFill>
              </a:rPr>
              <a:t>операндов </a:t>
            </a:r>
            <a:r>
              <a:rPr lang="ru-RU" sz="2800" dirty="0">
                <a:solidFill>
                  <a:schemeClr val="bg1"/>
                </a:solidFill>
              </a:rPr>
              <a:t>в операции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Перед </a:t>
            </a:r>
            <a:r>
              <a:rPr lang="ru-RU" sz="2800" dirty="0">
                <a:solidFill>
                  <a:schemeClr val="bg1"/>
                </a:solidFill>
              </a:rPr>
              <a:t>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объявлении с инициализацией на момент завершения вычисления </a:t>
            </a:r>
            <a:r>
              <a:rPr lang="ru-RU" sz="2800" dirty="0" smtClean="0">
                <a:solidFill>
                  <a:schemeClr val="bg1"/>
                </a:solidFill>
              </a:rPr>
              <a:t>инициализирующего </a:t>
            </a:r>
            <a:r>
              <a:rPr lang="ru-RU" sz="2800" dirty="0">
                <a:solidFill>
                  <a:schemeClr val="bg1"/>
                </a:solidFill>
              </a:rPr>
              <a:t>значения</a:t>
            </a:r>
          </a:p>
          <a:p>
            <a:pPr marL="582930" indent="-514350"/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остальном порядок </a:t>
            </a:r>
            <a:r>
              <a:rPr lang="ru-RU" sz="2800" dirty="0" smtClean="0">
                <a:solidFill>
                  <a:schemeClr val="bg1"/>
                </a:solidFill>
              </a:rPr>
              <a:t>побочных эффектов является </a:t>
            </a:r>
            <a:r>
              <a:rPr lang="en-US" sz="2800" dirty="0" smtClean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точек 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левого и правого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операциях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Между </a:t>
            </a:r>
            <a:r>
              <a:rPr lang="ru-RU" sz="2800" dirty="0"/>
              <a:t>вычислением первого и второго или третьего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операции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Перед </a:t>
            </a:r>
            <a:r>
              <a:rPr lang="ru-RU" sz="2800" dirty="0">
                <a:solidFill>
                  <a:schemeClr val="bg1"/>
                </a:solidFill>
              </a:rPr>
              <a:t>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объявлении с инициализацией на момент завершения вычисления </a:t>
            </a:r>
            <a:r>
              <a:rPr lang="ru-RU" sz="2800" dirty="0" smtClean="0">
                <a:solidFill>
                  <a:schemeClr val="bg1"/>
                </a:solidFill>
              </a:rPr>
              <a:t>инициализирующего </a:t>
            </a:r>
            <a:r>
              <a:rPr lang="ru-RU" sz="2800" dirty="0">
                <a:solidFill>
                  <a:schemeClr val="bg1"/>
                </a:solidFill>
              </a:rPr>
              <a:t>значения</a:t>
            </a:r>
          </a:p>
          <a:p>
            <a:pPr marL="582930" indent="-514350"/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остальном порядок </a:t>
            </a:r>
            <a:r>
              <a:rPr lang="ru-RU" sz="2800" dirty="0" smtClean="0">
                <a:solidFill>
                  <a:schemeClr val="bg1"/>
                </a:solidFill>
              </a:rPr>
              <a:t>побочных эффектов является </a:t>
            </a:r>
            <a:r>
              <a:rPr lang="en-US" sz="2800" dirty="0" smtClean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точек 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левого и правого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операциях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Между </a:t>
            </a:r>
            <a:r>
              <a:rPr lang="ru-RU" sz="2800" dirty="0"/>
              <a:t>вычислением первого и второго или третьего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операции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Перед </a:t>
            </a:r>
            <a:r>
              <a:rPr lang="ru-RU" sz="2800" dirty="0">
                <a:solidFill>
                  <a:schemeClr val="bg1"/>
                </a:solidFill>
              </a:rPr>
              <a:t>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объявлении с инициализацией на момент завершения вычисления </a:t>
            </a:r>
            <a:r>
              <a:rPr lang="ru-RU" sz="2800" dirty="0" smtClean="0">
                <a:solidFill>
                  <a:schemeClr val="bg1"/>
                </a:solidFill>
              </a:rPr>
              <a:t>инициализирующего </a:t>
            </a:r>
            <a:r>
              <a:rPr lang="ru-RU" sz="2800" dirty="0">
                <a:solidFill>
                  <a:schemeClr val="bg1"/>
                </a:solidFill>
              </a:rPr>
              <a:t>значения</a:t>
            </a:r>
          </a:p>
          <a:p>
            <a:pPr marL="582930" indent="-514350"/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остальном порядок </a:t>
            </a:r>
            <a:r>
              <a:rPr lang="ru-RU" sz="2800" dirty="0" smtClean="0">
                <a:solidFill>
                  <a:schemeClr val="bg1"/>
                </a:solidFill>
              </a:rPr>
              <a:t>побочных эффектов является </a:t>
            </a:r>
            <a:r>
              <a:rPr lang="en-US" sz="2800" dirty="0" smtClean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точек 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левого и правого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операциях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Между </a:t>
            </a:r>
            <a:r>
              <a:rPr lang="ru-RU" sz="2800" dirty="0"/>
              <a:t>вычислением первого и второго или третьего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операции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Перед </a:t>
            </a:r>
            <a:r>
              <a:rPr lang="ru-RU" sz="2800" dirty="0"/>
              <a:t>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объявлении с инициализацией на момент завершения вычисления </a:t>
            </a:r>
            <a:r>
              <a:rPr lang="ru-RU" sz="2800" dirty="0" smtClean="0">
                <a:solidFill>
                  <a:schemeClr val="bg1"/>
                </a:solidFill>
              </a:rPr>
              <a:t>инициализирующего </a:t>
            </a:r>
            <a:r>
              <a:rPr lang="ru-RU" sz="2800" dirty="0">
                <a:solidFill>
                  <a:schemeClr val="bg1"/>
                </a:solidFill>
              </a:rPr>
              <a:t>значения</a:t>
            </a:r>
          </a:p>
          <a:p>
            <a:pPr marL="582930" indent="-514350"/>
            <a:endParaRPr lang="ru-RU" sz="2800" dirty="0" smtClean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остальном порядок </a:t>
            </a:r>
            <a:r>
              <a:rPr lang="ru-RU" sz="2800" dirty="0" smtClean="0">
                <a:solidFill>
                  <a:schemeClr val="bg1"/>
                </a:solidFill>
              </a:rPr>
              <a:t>побочных эффектов является </a:t>
            </a:r>
            <a:r>
              <a:rPr lang="en-US" sz="2800" dirty="0" smtClean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точек 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левого и правого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операциях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Между </a:t>
            </a:r>
            <a:r>
              <a:rPr lang="ru-RU" sz="2800" dirty="0"/>
              <a:t>вычислением первого и второго или третьего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операции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Перед </a:t>
            </a:r>
            <a:r>
              <a:rPr lang="ru-RU" sz="2800" dirty="0"/>
              <a:t>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объявлении с инициализацией на момент завершения вычисления </a:t>
            </a:r>
            <a:r>
              <a:rPr lang="ru-RU" sz="2800" dirty="0" smtClean="0"/>
              <a:t>инициализирующего </a:t>
            </a:r>
            <a:r>
              <a:rPr lang="ru-RU" sz="2800" dirty="0"/>
              <a:t>значения</a:t>
            </a:r>
          </a:p>
          <a:p>
            <a:pPr marL="582930" indent="-514350"/>
            <a:endParaRPr lang="ru-RU" sz="2800" dirty="0" smtClean="0"/>
          </a:p>
          <a:p>
            <a:pPr marL="582930" indent="-514350"/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остальном порядок </a:t>
            </a:r>
            <a:r>
              <a:rPr lang="ru-RU" sz="2800" dirty="0" smtClean="0">
                <a:solidFill>
                  <a:schemeClr val="bg1"/>
                </a:solidFill>
              </a:rPr>
              <a:t>побочных эффектов является </a:t>
            </a:r>
            <a:r>
              <a:rPr lang="en-US" sz="2800" dirty="0" smtClean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точек следования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Между вычислением левого и правого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операциях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Между </a:t>
            </a:r>
            <a:r>
              <a:rPr lang="ru-RU" sz="2800" dirty="0"/>
              <a:t>вычислением первого и второго или третьего </a:t>
            </a:r>
            <a:r>
              <a:rPr lang="ru-RU" sz="2800" dirty="0" smtClean="0"/>
              <a:t>операндов </a:t>
            </a:r>
            <a:r>
              <a:rPr lang="ru-RU" sz="2800" dirty="0"/>
              <a:t>в операции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Перед </a:t>
            </a:r>
            <a:r>
              <a:rPr lang="ru-RU" sz="2800" dirty="0"/>
              <a:t>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 smtClean="0"/>
          </a:p>
          <a:p>
            <a:pPr marL="582930" indent="-514350">
              <a:buFont typeface="+mj-lt"/>
              <a:buAutoNum type="arabicPeriod"/>
            </a:pPr>
            <a:r>
              <a:rPr lang="ru-RU" sz="2800" dirty="0" smtClean="0"/>
              <a:t>В </a:t>
            </a:r>
            <a:r>
              <a:rPr lang="ru-RU" sz="2800" dirty="0"/>
              <a:t>объявлении с инициализацией на момент завершения вычисления </a:t>
            </a:r>
            <a:r>
              <a:rPr lang="ru-RU" sz="2800" dirty="0" smtClean="0"/>
              <a:t>инициализирующего </a:t>
            </a:r>
            <a:r>
              <a:rPr lang="ru-RU" sz="2800" dirty="0"/>
              <a:t>значения</a:t>
            </a:r>
          </a:p>
          <a:p>
            <a:pPr marL="582930" indent="-514350"/>
            <a:endParaRPr lang="ru-RU" sz="2800" dirty="0" smtClean="0"/>
          </a:p>
          <a:p>
            <a:pPr marL="582930" indent="-514350"/>
            <a:r>
              <a:rPr lang="ru-RU" sz="2800" dirty="0" smtClean="0"/>
              <a:t>В </a:t>
            </a:r>
            <a:r>
              <a:rPr lang="ru-RU" sz="2800" dirty="0"/>
              <a:t>остальном порядок </a:t>
            </a:r>
            <a:r>
              <a:rPr lang="ru-RU" sz="2800" dirty="0" smtClean="0"/>
              <a:t>побочных эффектов является </a:t>
            </a:r>
            <a:r>
              <a:rPr lang="en-US" sz="2800" dirty="0" smtClean="0"/>
              <a:t>undefined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3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(*p++ != 0 &amp;&amp; *q++ != 0) *p = *q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Никогда не пишите так =)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Побочный </a:t>
            </a:r>
            <a:r>
              <a:rPr lang="ru-RU" dirty="0" smtClean="0">
                <a:solidFill>
                  <a:schemeClr val="bg1"/>
                </a:solidFill>
              </a:rPr>
              <a:t>эффект </a:t>
            </a:r>
            <a:r>
              <a:rPr lang="ru-RU" dirty="0">
                <a:solidFill>
                  <a:schemeClr val="bg1"/>
                </a:solidFill>
              </a:rPr>
              <a:t>*p++ != 0 </a:t>
            </a:r>
            <a:r>
              <a:rPr lang="ru-RU" dirty="0" smtClean="0">
                <a:solidFill>
                  <a:schemeClr val="bg1"/>
                </a:solidFill>
              </a:rPr>
              <a:t>проявится </a:t>
            </a:r>
            <a:r>
              <a:rPr lang="ru-RU" dirty="0">
                <a:solidFill>
                  <a:schemeClr val="bg1"/>
                </a:solidFill>
              </a:rPr>
              <a:t>до начала вычисления *q++ != </a:t>
            </a:r>
            <a:r>
              <a:rPr lang="ru-RU" dirty="0" smtClean="0">
                <a:solidFill>
                  <a:schemeClr val="bg1"/>
                </a:solidFill>
              </a:rPr>
              <a:t>0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 smtClean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Побочный </a:t>
            </a:r>
            <a:r>
              <a:rPr lang="ru-RU" dirty="0" smtClean="0">
                <a:solidFill>
                  <a:schemeClr val="bg1"/>
                </a:solidFill>
              </a:rPr>
              <a:t>эффект *</a:t>
            </a:r>
            <a:r>
              <a:rPr lang="ru-RU" dirty="0">
                <a:solidFill>
                  <a:schemeClr val="bg1"/>
                </a:solidFill>
              </a:rPr>
              <a:t>q++ != 0 </a:t>
            </a:r>
            <a:r>
              <a:rPr lang="ru-RU" dirty="0" smtClean="0">
                <a:solidFill>
                  <a:schemeClr val="bg1"/>
                </a:solidFill>
              </a:rPr>
              <a:t>проявится </a:t>
            </a:r>
            <a:r>
              <a:rPr lang="ru-RU" dirty="0">
                <a:solidFill>
                  <a:schemeClr val="bg1"/>
                </a:solidFill>
              </a:rPr>
              <a:t>до начала вычисления *p = *</a:t>
            </a:r>
            <a:r>
              <a:rPr lang="ru-RU" dirty="0" smtClean="0">
                <a:solidFill>
                  <a:schemeClr val="bg1"/>
                </a:solidFill>
              </a:rPr>
              <a:t>q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Конец выражения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  <a:endParaRPr lang="ru-RU" dirty="0">
              <a:solidFill>
                <a:schemeClr val="bg1"/>
              </a:solidFill>
            </a:endParaRPr>
          </a:p>
          <a:p>
            <a:pPr marL="857250" lvl="1" indent="-457200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(*p++ != 0 &amp;&amp; *q++ != 0) *p = *q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 smtClean="0"/>
              <a:t>Никогда не пишите так =)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Побочный </a:t>
            </a:r>
            <a:r>
              <a:rPr lang="ru-RU" dirty="0" smtClean="0">
                <a:solidFill>
                  <a:schemeClr val="bg1"/>
                </a:solidFill>
              </a:rPr>
              <a:t>эффект </a:t>
            </a:r>
            <a:r>
              <a:rPr lang="ru-RU" dirty="0">
                <a:solidFill>
                  <a:schemeClr val="bg1"/>
                </a:solidFill>
              </a:rPr>
              <a:t>*p++ != 0 </a:t>
            </a:r>
            <a:r>
              <a:rPr lang="ru-RU" dirty="0" smtClean="0">
                <a:solidFill>
                  <a:schemeClr val="bg1"/>
                </a:solidFill>
              </a:rPr>
              <a:t>проявится </a:t>
            </a:r>
            <a:r>
              <a:rPr lang="ru-RU" dirty="0">
                <a:solidFill>
                  <a:schemeClr val="bg1"/>
                </a:solidFill>
              </a:rPr>
              <a:t>до начала вычисления *q++ != </a:t>
            </a:r>
            <a:r>
              <a:rPr lang="ru-RU" dirty="0" smtClean="0">
                <a:solidFill>
                  <a:schemeClr val="bg1"/>
                </a:solidFill>
              </a:rPr>
              <a:t>0 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 smtClean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Побочный </a:t>
            </a:r>
            <a:r>
              <a:rPr lang="ru-RU" dirty="0" smtClean="0">
                <a:solidFill>
                  <a:schemeClr val="bg1"/>
                </a:solidFill>
              </a:rPr>
              <a:t>эффект *</a:t>
            </a:r>
            <a:r>
              <a:rPr lang="ru-RU" dirty="0">
                <a:solidFill>
                  <a:schemeClr val="bg1"/>
                </a:solidFill>
              </a:rPr>
              <a:t>q++ != 0 </a:t>
            </a:r>
            <a:r>
              <a:rPr lang="ru-RU" dirty="0" smtClean="0">
                <a:solidFill>
                  <a:schemeClr val="bg1"/>
                </a:solidFill>
              </a:rPr>
              <a:t>проявится </a:t>
            </a:r>
            <a:r>
              <a:rPr lang="ru-RU" dirty="0">
                <a:solidFill>
                  <a:schemeClr val="bg1"/>
                </a:solidFill>
              </a:rPr>
              <a:t>до начала вычисления *p = *</a:t>
            </a:r>
            <a:r>
              <a:rPr lang="ru-RU" dirty="0" smtClean="0">
                <a:solidFill>
                  <a:schemeClr val="bg1"/>
                </a:solidFill>
              </a:rPr>
              <a:t>q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Конец выражения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  <a:endParaRPr lang="ru-RU" dirty="0">
              <a:solidFill>
                <a:schemeClr val="bg1"/>
              </a:solidFill>
            </a:endParaRPr>
          </a:p>
          <a:p>
            <a:pPr marL="857250" lvl="1" indent="-457200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(*p++ != 0 &amp;&amp; *q++ != 0) *p = *q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 smtClean="0"/>
              <a:t>Никогда не пишите так =)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Побочный </a:t>
            </a:r>
            <a:r>
              <a:rPr lang="ru-RU" dirty="0" smtClean="0"/>
              <a:t>эффект </a:t>
            </a:r>
            <a:r>
              <a:rPr lang="ru-RU" dirty="0"/>
              <a:t>*p++ != 0 </a:t>
            </a:r>
            <a:r>
              <a:rPr lang="ru-RU" dirty="0" smtClean="0"/>
              <a:t>проявится </a:t>
            </a:r>
            <a:r>
              <a:rPr lang="ru-RU" dirty="0"/>
              <a:t>до начала вычисления *q++ != </a:t>
            </a:r>
            <a:r>
              <a:rPr lang="ru-RU" dirty="0" smtClean="0"/>
              <a:t>0 </a:t>
            </a:r>
            <a:endParaRPr lang="ru-RU" dirty="0" smtClean="0"/>
          </a:p>
          <a:p>
            <a:pPr lvl="1"/>
            <a:r>
              <a:rPr lang="ru-RU" dirty="0" smtClean="0"/>
              <a:t>Конец первого операнда </a:t>
            </a:r>
            <a:r>
              <a:rPr lang="en-US" dirty="0" smtClean="0"/>
              <a:t>&amp;&amp;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Побочный </a:t>
            </a:r>
            <a:r>
              <a:rPr lang="ru-RU" dirty="0" smtClean="0">
                <a:solidFill>
                  <a:schemeClr val="bg1"/>
                </a:solidFill>
              </a:rPr>
              <a:t>эффект *</a:t>
            </a:r>
            <a:r>
              <a:rPr lang="ru-RU" dirty="0">
                <a:solidFill>
                  <a:schemeClr val="bg1"/>
                </a:solidFill>
              </a:rPr>
              <a:t>q++ != 0 </a:t>
            </a:r>
            <a:r>
              <a:rPr lang="ru-RU" dirty="0" smtClean="0">
                <a:solidFill>
                  <a:schemeClr val="bg1"/>
                </a:solidFill>
              </a:rPr>
              <a:t>проявится </a:t>
            </a:r>
            <a:r>
              <a:rPr lang="ru-RU" dirty="0">
                <a:solidFill>
                  <a:schemeClr val="bg1"/>
                </a:solidFill>
              </a:rPr>
              <a:t>до начала вычисления *p = *</a:t>
            </a:r>
            <a:r>
              <a:rPr lang="ru-RU" dirty="0" smtClean="0">
                <a:solidFill>
                  <a:schemeClr val="bg1"/>
                </a:solidFill>
              </a:rPr>
              <a:t>q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Конец выражения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  <a:endParaRPr lang="ru-RU" dirty="0">
              <a:solidFill>
                <a:schemeClr val="bg1"/>
              </a:solidFill>
            </a:endParaRPr>
          </a:p>
          <a:p>
            <a:pPr marL="857250" lvl="1" indent="-457200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(*p++ != 0 &amp;&amp; *q++ != 0) *p = *q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 smtClean="0"/>
              <a:t>Никогда не пишите так =)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Побочный </a:t>
            </a:r>
            <a:r>
              <a:rPr lang="ru-RU" dirty="0" smtClean="0"/>
              <a:t>эффект </a:t>
            </a:r>
            <a:r>
              <a:rPr lang="ru-RU" dirty="0"/>
              <a:t>*p++ != 0 </a:t>
            </a:r>
            <a:r>
              <a:rPr lang="ru-RU" dirty="0" smtClean="0"/>
              <a:t>проявится </a:t>
            </a:r>
            <a:r>
              <a:rPr lang="ru-RU" dirty="0"/>
              <a:t>до начала вычисления *q++ != </a:t>
            </a:r>
            <a:r>
              <a:rPr lang="ru-RU" dirty="0" smtClean="0"/>
              <a:t>0 </a:t>
            </a:r>
            <a:endParaRPr lang="ru-RU" dirty="0" smtClean="0"/>
          </a:p>
          <a:p>
            <a:pPr lvl="1"/>
            <a:r>
              <a:rPr lang="ru-RU" dirty="0" smtClean="0"/>
              <a:t>Конец первого операнда </a:t>
            </a:r>
            <a:r>
              <a:rPr lang="en-US" dirty="0" smtClean="0"/>
              <a:t>&amp;&amp;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Побочный </a:t>
            </a:r>
            <a:r>
              <a:rPr lang="ru-RU" dirty="0" smtClean="0"/>
              <a:t>эффект *</a:t>
            </a:r>
            <a:r>
              <a:rPr lang="ru-RU" dirty="0"/>
              <a:t>q++ != 0 </a:t>
            </a:r>
            <a:r>
              <a:rPr lang="ru-RU" dirty="0" smtClean="0"/>
              <a:t>проявится </a:t>
            </a:r>
            <a:r>
              <a:rPr lang="ru-RU" dirty="0"/>
              <a:t>до начала вычисления *p = *</a:t>
            </a:r>
            <a:r>
              <a:rPr lang="ru-RU" dirty="0" smtClean="0"/>
              <a:t>q </a:t>
            </a:r>
            <a:endParaRPr lang="en-US" dirty="0" smtClean="0"/>
          </a:p>
          <a:p>
            <a:pPr lvl="1"/>
            <a:r>
              <a:rPr lang="ru-RU" dirty="0" smtClean="0"/>
              <a:t>Конец выражения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  <a:endParaRPr lang="ru-RU" dirty="0">
              <a:solidFill>
                <a:schemeClr val="bg1"/>
              </a:solidFill>
            </a:endParaRPr>
          </a:p>
          <a:p>
            <a:pPr marL="857250" lvl="1" indent="-457200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 smtClean="0"/>
          </a:p>
          <a:p>
            <a:pPr marL="12573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3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операндов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Константы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Любые выражения, заключенные в скобки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(*p++ != 0 &amp;&amp; *q++ != 0) *p = *q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 smtClean="0"/>
              <a:t>Никогда не пишите так =)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Побочный </a:t>
            </a:r>
            <a:r>
              <a:rPr lang="ru-RU" dirty="0" smtClean="0"/>
              <a:t>эффект </a:t>
            </a:r>
            <a:r>
              <a:rPr lang="ru-RU" dirty="0"/>
              <a:t>*p++ != 0 </a:t>
            </a:r>
            <a:r>
              <a:rPr lang="ru-RU" dirty="0" smtClean="0"/>
              <a:t>проявится </a:t>
            </a:r>
            <a:r>
              <a:rPr lang="ru-RU" dirty="0"/>
              <a:t>до начала вычисления *q++ != </a:t>
            </a:r>
            <a:r>
              <a:rPr lang="ru-RU" dirty="0" smtClean="0"/>
              <a:t>0 </a:t>
            </a:r>
            <a:endParaRPr lang="ru-RU" dirty="0" smtClean="0"/>
          </a:p>
          <a:p>
            <a:pPr lvl="1"/>
            <a:r>
              <a:rPr lang="ru-RU" dirty="0" smtClean="0"/>
              <a:t>Конец первого операнда </a:t>
            </a:r>
            <a:r>
              <a:rPr lang="en-US" dirty="0" smtClean="0"/>
              <a:t>&amp;&amp;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Побочный </a:t>
            </a:r>
            <a:r>
              <a:rPr lang="ru-RU" dirty="0" smtClean="0"/>
              <a:t>эффект *</a:t>
            </a:r>
            <a:r>
              <a:rPr lang="ru-RU" dirty="0"/>
              <a:t>q++ != 0 </a:t>
            </a:r>
            <a:r>
              <a:rPr lang="ru-RU" dirty="0" smtClean="0"/>
              <a:t>проявится </a:t>
            </a:r>
            <a:r>
              <a:rPr lang="ru-RU" dirty="0"/>
              <a:t>до начала вычисления *p = *</a:t>
            </a:r>
            <a:r>
              <a:rPr lang="ru-RU" dirty="0" smtClean="0"/>
              <a:t>q </a:t>
            </a:r>
            <a:endParaRPr lang="en-US" dirty="0" smtClean="0"/>
          </a:p>
          <a:p>
            <a:pPr lvl="1"/>
            <a:r>
              <a:rPr lang="ru-RU" dirty="0" smtClean="0"/>
              <a:t>Конец выражения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Сколько точек следования в каждом из этих операторов?</a:t>
            </a:r>
            <a:endParaRPr lang="ru-RU" dirty="0"/>
          </a:p>
          <a:p>
            <a:pPr marL="857250" lvl="1" indent="-457200"/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 != 0 &amp;&amp; *q != 0) *p++ = *q++;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(*q != 0) *p++ = *q++;</a:t>
            </a:r>
          </a:p>
          <a:p>
            <a:pPr marL="125730" indent="0">
              <a:buNone/>
            </a:pPr>
            <a:endParaRPr lang="ru-RU" dirty="0" smtClean="0"/>
          </a:p>
          <a:p>
            <a:pPr marL="12573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2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A[3] = { 1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}, *p =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A;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 = (*p++) ? (*p++) : 0; // чему равно a?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p </a:t>
            </a:r>
            <a:r>
              <a:rPr lang="ru-RU" sz="2400" dirty="0">
                <a:solidFill>
                  <a:schemeClr val="bg1"/>
                </a:solidFill>
              </a:rPr>
              <a:t>уже увеличена на 1 при вычислении второго *p++ 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Никогда, никогда не пишите так!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A[3] = { 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*p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p </a:t>
            </a:r>
            <a:r>
              <a:rPr lang="ru-RU" sz="2400" dirty="0">
                <a:solidFill>
                  <a:schemeClr val="bg1"/>
                </a:solidFill>
              </a:rPr>
              <a:t>уже увеличена на 1 при вычислении второго *p++ 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Никогда, никогда не пишите так!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A[3] = { 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*p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p </a:t>
            </a:r>
            <a:r>
              <a:rPr lang="ru-RU" sz="2400" dirty="0">
                <a:solidFill>
                  <a:schemeClr val="bg1"/>
                </a:solidFill>
              </a:rPr>
              <a:t>уже увеличена на 1 при вычислении второго *p++ 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Никогда, никогда не пишите так!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A[3] = { 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*p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p </a:t>
            </a:r>
            <a:r>
              <a:rPr lang="ru-RU" sz="2400" dirty="0"/>
              <a:t>уже увеличена на 1 при вычислении второго *p++ </a:t>
            </a:r>
            <a:endParaRPr lang="ru-RU" sz="24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Никогда, никогда не пишите так!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A[3] = { 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*p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 smtClean="0"/>
          </a:p>
          <a:p>
            <a:pPr lvl="1"/>
            <a:r>
              <a:rPr lang="ru-RU" sz="2400" dirty="0" smtClean="0"/>
              <a:t>p </a:t>
            </a:r>
            <a:r>
              <a:rPr lang="ru-RU" sz="2400" dirty="0"/>
              <a:t>уже увеличена на 1 при вычислении второго *p++ </a:t>
            </a:r>
            <a:endParaRPr lang="ru-RU" sz="2400" dirty="0" smtClean="0"/>
          </a:p>
          <a:p>
            <a:endParaRPr lang="ru-RU" sz="2800" dirty="0" smtClean="0"/>
          </a:p>
          <a:p>
            <a:r>
              <a:rPr lang="ru-RU" sz="2800" dirty="0" smtClean="0"/>
              <a:t>Никогда, никогда не пишите так!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292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 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i = 0, j = i++, k = i</a:t>
            </a:r>
            <a:r>
              <a:rPr lang="nn-NO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b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x = f(i++) + 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+ h(k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++);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(2)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Каждая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переменных </a:t>
            </a:r>
            <a:r>
              <a:rPr lang="ru-RU" dirty="0">
                <a:solidFill>
                  <a:schemeClr val="bg1"/>
                </a:solidFill>
              </a:rPr>
              <a:t>i, j и </a:t>
            </a:r>
            <a:r>
              <a:rPr lang="ru-RU" dirty="0" smtClean="0">
                <a:solidFill>
                  <a:schemeClr val="bg1"/>
                </a:solidFill>
              </a:rPr>
              <a:t>k </a:t>
            </a:r>
            <a:r>
              <a:rPr lang="ru-RU" dirty="0">
                <a:solidFill>
                  <a:schemeClr val="bg1"/>
                </a:solidFill>
              </a:rPr>
              <a:t>принимает новое значение перед входом в f, g и h </a:t>
            </a:r>
            <a:r>
              <a:rPr lang="ru-RU" dirty="0" smtClean="0">
                <a:solidFill>
                  <a:schemeClr val="bg1"/>
                </a:solidFill>
              </a:rPr>
              <a:t>соответственно, но при этом…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определен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Порядок </a:t>
            </a:r>
            <a:r>
              <a:rPr lang="ru-RU" dirty="0">
                <a:solidFill>
                  <a:schemeClr val="bg1"/>
                </a:solidFill>
              </a:rPr>
              <a:t>вызова функций f(), g(), h</a:t>
            </a:r>
            <a:r>
              <a:rPr lang="ru-RU" dirty="0" smtClean="0">
                <a:solidFill>
                  <a:schemeClr val="bg1"/>
                </a:solidFill>
              </a:rPr>
              <a:t>() и порядок инкрементов </a:t>
            </a:r>
            <a:r>
              <a:rPr lang="ru-RU" dirty="0">
                <a:solidFill>
                  <a:schemeClr val="bg1"/>
                </a:solidFill>
              </a:rPr>
              <a:t>i, j, </a:t>
            </a:r>
            <a:r>
              <a:rPr lang="ru-RU" dirty="0" smtClean="0">
                <a:solidFill>
                  <a:schemeClr val="bg1"/>
                </a:solidFill>
              </a:rPr>
              <a:t>k в строке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i, </a:t>
            </a:r>
            <a:r>
              <a:rPr lang="ru-RU" dirty="0" smtClean="0">
                <a:solidFill>
                  <a:schemeClr val="bg1"/>
                </a:solidFill>
              </a:rPr>
              <a:t>j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– глобальные переменные,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>
                <a:solidFill>
                  <a:schemeClr val="bg1"/>
                </a:solidFill>
              </a:rPr>
              <a:t>определены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>
                <a:solidFill>
                  <a:schemeClr val="bg1"/>
                </a:solidFill>
              </a:rPr>
              <a:t>j и k </a:t>
            </a:r>
            <a:r>
              <a:rPr lang="ru-RU" dirty="0" smtClean="0">
                <a:solidFill>
                  <a:schemeClr val="bg1"/>
                </a:solidFill>
              </a:rPr>
              <a:t>внутри f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внутри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и j внутри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7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0, j = i++, k = 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Каждая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переменных </a:t>
            </a:r>
            <a:r>
              <a:rPr lang="ru-RU" dirty="0">
                <a:solidFill>
                  <a:schemeClr val="bg1"/>
                </a:solidFill>
              </a:rPr>
              <a:t>i, j и </a:t>
            </a:r>
            <a:r>
              <a:rPr lang="ru-RU" dirty="0" smtClean="0">
                <a:solidFill>
                  <a:schemeClr val="bg1"/>
                </a:solidFill>
              </a:rPr>
              <a:t>k </a:t>
            </a:r>
            <a:r>
              <a:rPr lang="ru-RU" dirty="0">
                <a:solidFill>
                  <a:schemeClr val="bg1"/>
                </a:solidFill>
              </a:rPr>
              <a:t>принимает новое значение перед входом в f, g и h </a:t>
            </a:r>
            <a:r>
              <a:rPr lang="ru-RU" dirty="0" smtClean="0">
                <a:solidFill>
                  <a:schemeClr val="bg1"/>
                </a:solidFill>
              </a:rPr>
              <a:t>соответственно, но при этом…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определен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Порядок </a:t>
            </a:r>
            <a:r>
              <a:rPr lang="ru-RU" dirty="0">
                <a:solidFill>
                  <a:schemeClr val="bg1"/>
                </a:solidFill>
              </a:rPr>
              <a:t>вызова функций f(), g(), h</a:t>
            </a:r>
            <a:r>
              <a:rPr lang="ru-RU" dirty="0" smtClean="0">
                <a:solidFill>
                  <a:schemeClr val="bg1"/>
                </a:solidFill>
              </a:rPr>
              <a:t>() и порядок инкрементов </a:t>
            </a:r>
            <a:r>
              <a:rPr lang="ru-RU" dirty="0">
                <a:solidFill>
                  <a:schemeClr val="bg1"/>
                </a:solidFill>
              </a:rPr>
              <a:t>i, j, </a:t>
            </a:r>
            <a:r>
              <a:rPr lang="ru-RU" dirty="0" smtClean="0">
                <a:solidFill>
                  <a:schemeClr val="bg1"/>
                </a:solidFill>
              </a:rPr>
              <a:t>k в строке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i, </a:t>
            </a:r>
            <a:r>
              <a:rPr lang="ru-RU" dirty="0" smtClean="0">
                <a:solidFill>
                  <a:schemeClr val="bg1"/>
                </a:solidFill>
              </a:rPr>
              <a:t>j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– глобальные переменные,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>
                <a:solidFill>
                  <a:schemeClr val="bg1"/>
                </a:solidFill>
              </a:rPr>
              <a:t>определены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>
                <a:solidFill>
                  <a:schemeClr val="bg1"/>
                </a:solidFill>
              </a:rPr>
              <a:t>j и k </a:t>
            </a:r>
            <a:r>
              <a:rPr lang="ru-RU" dirty="0" smtClean="0">
                <a:solidFill>
                  <a:schemeClr val="bg1"/>
                </a:solidFill>
              </a:rPr>
              <a:t>внутри f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внутри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и j внутри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0, j = i++, k = 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r>
              <a:rPr lang="ru-RU" dirty="0" smtClean="0"/>
              <a:t>Каждая </a:t>
            </a:r>
            <a:r>
              <a:rPr lang="ru-RU" dirty="0"/>
              <a:t>из </a:t>
            </a:r>
            <a:r>
              <a:rPr lang="ru-RU" dirty="0" smtClean="0"/>
              <a:t>переменных </a:t>
            </a:r>
            <a:r>
              <a:rPr lang="ru-RU" dirty="0"/>
              <a:t>i, j и </a:t>
            </a:r>
            <a:r>
              <a:rPr lang="ru-RU" dirty="0" smtClean="0"/>
              <a:t>k </a:t>
            </a:r>
            <a:r>
              <a:rPr lang="ru-RU" dirty="0"/>
              <a:t>принимает новое значение перед входом в f, g и h </a:t>
            </a:r>
            <a:r>
              <a:rPr lang="ru-RU" dirty="0" smtClean="0"/>
              <a:t>соответственно, но при этом…</a:t>
            </a:r>
          </a:p>
          <a:p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определен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Порядок </a:t>
            </a:r>
            <a:r>
              <a:rPr lang="ru-RU" dirty="0">
                <a:solidFill>
                  <a:schemeClr val="bg1"/>
                </a:solidFill>
              </a:rPr>
              <a:t>вызова функций f(), g(), h</a:t>
            </a:r>
            <a:r>
              <a:rPr lang="ru-RU" dirty="0" smtClean="0">
                <a:solidFill>
                  <a:schemeClr val="bg1"/>
                </a:solidFill>
              </a:rPr>
              <a:t>() и порядок инкрементов </a:t>
            </a:r>
            <a:r>
              <a:rPr lang="ru-RU" dirty="0">
                <a:solidFill>
                  <a:schemeClr val="bg1"/>
                </a:solidFill>
              </a:rPr>
              <a:t>i, j, </a:t>
            </a:r>
            <a:r>
              <a:rPr lang="ru-RU" dirty="0" smtClean="0">
                <a:solidFill>
                  <a:schemeClr val="bg1"/>
                </a:solidFill>
              </a:rPr>
              <a:t>k в строке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i, </a:t>
            </a:r>
            <a:r>
              <a:rPr lang="ru-RU" dirty="0" smtClean="0">
                <a:solidFill>
                  <a:schemeClr val="bg1"/>
                </a:solidFill>
              </a:rPr>
              <a:t>j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– глобальные переменные,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>
                <a:solidFill>
                  <a:schemeClr val="bg1"/>
                </a:solidFill>
              </a:rPr>
              <a:t>определены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>
                <a:solidFill>
                  <a:schemeClr val="bg1"/>
                </a:solidFill>
              </a:rPr>
              <a:t>j и k </a:t>
            </a:r>
            <a:r>
              <a:rPr lang="ru-RU" dirty="0" smtClean="0">
                <a:solidFill>
                  <a:schemeClr val="bg1"/>
                </a:solidFill>
              </a:rPr>
              <a:t>внутри f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внутри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и j внутри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9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0, j = i++, k = 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r>
              <a:rPr lang="ru-RU" dirty="0" smtClean="0"/>
              <a:t>Каждая </a:t>
            </a:r>
            <a:r>
              <a:rPr lang="ru-RU" dirty="0"/>
              <a:t>из </a:t>
            </a:r>
            <a:r>
              <a:rPr lang="ru-RU" dirty="0" smtClean="0"/>
              <a:t>переменных </a:t>
            </a:r>
            <a:r>
              <a:rPr lang="ru-RU" dirty="0"/>
              <a:t>i, j и </a:t>
            </a:r>
            <a:r>
              <a:rPr lang="ru-RU" dirty="0" smtClean="0"/>
              <a:t>k </a:t>
            </a:r>
            <a:r>
              <a:rPr lang="ru-RU" dirty="0"/>
              <a:t>принимает новое значение перед входом в f, g и h </a:t>
            </a:r>
            <a:r>
              <a:rPr lang="ru-RU" dirty="0" smtClean="0"/>
              <a:t>соответственно, но при этом…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Не определен</a:t>
            </a:r>
            <a:endParaRPr lang="ru-RU" dirty="0"/>
          </a:p>
          <a:p>
            <a:pPr lvl="2"/>
            <a:r>
              <a:rPr lang="ru-RU" dirty="0" smtClean="0"/>
              <a:t>Порядок </a:t>
            </a:r>
            <a:r>
              <a:rPr lang="ru-RU" dirty="0"/>
              <a:t>вызова функций f(), g(), h</a:t>
            </a:r>
            <a:r>
              <a:rPr lang="ru-RU" dirty="0" smtClean="0"/>
              <a:t>() и порядок инкрементов </a:t>
            </a:r>
            <a:r>
              <a:rPr lang="ru-RU" dirty="0"/>
              <a:t>i, j, </a:t>
            </a:r>
            <a:r>
              <a:rPr lang="ru-RU" dirty="0" smtClean="0"/>
              <a:t>k в строке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i, </a:t>
            </a:r>
            <a:r>
              <a:rPr lang="ru-RU" dirty="0" smtClean="0">
                <a:solidFill>
                  <a:schemeClr val="bg1"/>
                </a:solidFill>
              </a:rPr>
              <a:t>j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– глобальные переменные, </a:t>
            </a:r>
            <a:r>
              <a:rPr lang="ru-RU" dirty="0">
                <a:solidFill>
                  <a:schemeClr val="bg1"/>
                </a:solidFill>
              </a:rPr>
              <a:t>то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ru-RU" dirty="0">
                <a:solidFill>
                  <a:schemeClr val="bg1"/>
                </a:solidFill>
              </a:rPr>
              <a:t>определены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ru-RU" dirty="0">
                <a:solidFill>
                  <a:schemeClr val="bg1"/>
                </a:solidFill>
              </a:rPr>
              <a:t>j и k </a:t>
            </a:r>
            <a:r>
              <a:rPr lang="ru-RU" dirty="0" smtClean="0">
                <a:solidFill>
                  <a:schemeClr val="bg1"/>
                </a:solidFill>
              </a:rPr>
              <a:t>внутри f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k </a:t>
            </a:r>
            <a:r>
              <a:rPr lang="ru-RU" dirty="0" smtClean="0">
                <a:solidFill>
                  <a:schemeClr val="bg1"/>
                </a:solidFill>
              </a:rPr>
              <a:t>внутри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Значения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и j внутри 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7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операндов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Константы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Любые выражения, заключенные в скобки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5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= 0, j = i++, k = 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  <a:b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r>
              <a:rPr lang="ru-RU" dirty="0" smtClean="0"/>
              <a:t>Каждая </a:t>
            </a:r>
            <a:r>
              <a:rPr lang="ru-RU" dirty="0"/>
              <a:t>из </a:t>
            </a:r>
            <a:r>
              <a:rPr lang="ru-RU" dirty="0" smtClean="0"/>
              <a:t>переменных </a:t>
            </a:r>
            <a:r>
              <a:rPr lang="ru-RU" dirty="0"/>
              <a:t>i, j и </a:t>
            </a:r>
            <a:r>
              <a:rPr lang="ru-RU" dirty="0" smtClean="0"/>
              <a:t>k </a:t>
            </a:r>
            <a:r>
              <a:rPr lang="ru-RU" dirty="0"/>
              <a:t>принимает новое значение перед входом в f, g и h </a:t>
            </a:r>
            <a:r>
              <a:rPr lang="ru-RU" dirty="0" smtClean="0"/>
              <a:t>соответственно, но при этом…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Не определен</a:t>
            </a:r>
            <a:endParaRPr lang="ru-RU" dirty="0"/>
          </a:p>
          <a:p>
            <a:pPr lvl="2"/>
            <a:r>
              <a:rPr lang="ru-RU" dirty="0" smtClean="0"/>
              <a:t>Порядок </a:t>
            </a:r>
            <a:r>
              <a:rPr lang="ru-RU" dirty="0"/>
              <a:t>вызова функций f(), g(), h</a:t>
            </a:r>
            <a:r>
              <a:rPr lang="ru-RU" dirty="0" smtClean="0"/>
              <a:t>() и порядок инкрементов </a:t>
            </a:r>
            <a:r>
              <a:rPr lang="ru-RU" dirty="0"/>
              <a:t>i, j, </a:t>
            </a:r>
            <a:r>
              <a:rPr lang="ru-RU" dirty="0" smtClean="0"/>
              <a:t>k в строке 2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i, </a:t>
            </a:r>
            <a:r>
              <a:rPr lang="ru-RU" dirty="0" smtClean="0"/>
              <a:t>j </a:t>
            </a:r>
            <a:r>
              <a:rPr lang="ru-RU" dirty="0"/>
              <a:t>и k </a:t>
            </a:r>
            <a:r>
              <a:rPr lang="ru-RU" dirty="0" smtClean="0"/>
              <a:t>– глобальные переменные, </a:t>
            </a:r>
            <a:r>
              <a:rPr lang="ru-RU" dirty="0"/>
              <a:t>то </a:t>
            </a:r>
            <a:r>
              <a:rPr lang="ru-RU" dirty="0" smtClean="0"/>
              <a:t>не </a:t>
            </a:r>
            <a:r>
              <a:rPr lang="ru-RU" dirty="0"/>
              <a:t>определены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ru-RU" dirty="0"/>
              <a:t>j и k </a:t>
            </a:r>
            <a:r>
              <a:rPr lang="ru-RU" dirty="0" smtClean="0"/>
              <a:t>внутри f</a:t>
            </a:r>
          </a:p>
          <a:p>
            <a:pPr lvl="2"/>
            <a:r>
              <a:rPr lang="ru-RU" dirty="0" smtClean="0"/>
              <a:t>Значения </a:t>
            </a:r>
            <a:r>
              <a:rPr lang="en-US" dirty="0"/>
              <a:t>i</a:t>
            </a:r>
            <a:r>
              <a:rPr lang="ru-RU" dirty="0" smtClean="0"/>
              <a:t> </a:t>
            </a:r>
            <a:r>
              <a:rPr lang="ru-RU" dirty="0"/>
              <a:t>и k </a:t>
            </a:r>
            <a:r>
              <a:rPr lang="ru-RU" dirty="0" smtClean="0"/>
              <a:t>внутри </a:t>
            </a:r>
            <a:r>
              <a:rPr lang="en-US" dirty="0" smtClean="0"/>
              <a:t>g</a:t>
            </a:r>
            <a:endParaRPr lang="ru-RU" dirty="0" smtClean="0"/>
          </a:p>
          <a:p>
            <a:pPr lvl="2"/>
            <a:r>
              <a:rPr lang="ru-RU" dirty="0" smtClean="0"/>
              <a:t>Значения </a:t>
            </a:r>
            <a:r>
              <a:rPr lang="en-US" dirty="0" smtClean="0"/>
              <a:t>i </a:t>
            </a:r>
            <a:r>
              <a:rPr lang="ru-RU" dirty="0" smtClean="0"/>
              <a:t>и j внутри </a:t>
            </a:r>
            <a:r>
              <a:rPr lang="en-US" dirty="0" smtClean="0"/>
              <a:t>h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7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Советы по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не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sz="4100" dirty="0" smtClean="0"/>
              <a:t>использованию</a:t>
            </a:r>
            <a:r>
              <a:rPr lang="ru-RU" dirty="0" smtClean="0"/>
              <a:t> побочных эффектов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 smtClean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68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Советы по </a:t>
            </a:r>
            <a:r>
              <a:rPr lang="en-US" dirty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sz="4100" dirty="0" smtClean="0"/>
              <a:t>использованию</a:t>
            </a:r>
            <a:r>
              <a:rPr lang="ru-RU" dirty="0" smtClean="0"/>
              <a:t> побочных эффектов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 smtClean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689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Советы по </a:t>
            </a:r>
            <a:r>
              <a:rPr lang="en-US" dirty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sz="4100" dirty="0" smtClean="0"/>
              <a:t>использованию</a:t>
            </a:r>
            <a:r>
              <a:rPr lang="ru-RU" dirty="0" smtClean="0"/>
              <a:t> побочных эффектов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Меньше побочных эффектов – лучше 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 smtClean="0">
                <a:solidFill>
                  <a:schemeClr val="bg1"/>
                </a:solidFill>
              </a:rPr>
              <a:t>l-value </a:t>
            </a:r>
            <a:r>
              <a:rPr lang="ru-RU" dirty="0" smtClean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 smtClean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446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Советы по </a:t>
            </a:r>
            <a:r>
              <a:rPr lang="en-US" dirty="0"/>
              <a:t>[</a:t>
            </a:r>
            <a:r>
              <a:rPr lang="ru-RU" dirty="0" smtClean="0"/>
              <a:t>не</a:t>
            </a:r>
            <a:r>
              <a:rPr lang="en-US" dirty="0" smtClean="0"/>
              <a:t>]</a:t>
            </a:r>
            <a:r>
              <a:rPr lang="ru-RU" sz="4100" dirty="0" smtClean="0"/>
              <a:t>использованию</a:t>
            </a:r>
            <a:r>
              <a:rPr lang="ru-RU" dirty="0" smtClean="0"/>
              <a:t> побочных эффектов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Меньше побочных эффектов – лучше </a:t>
            </a:r>
          </a:p>
          <a:p>
            <a:endParaRPr lang="en-US" dirty="0" smtClean="0"/>
          </a:p>
          <a:p>
            <a:r>
              <a:rPr lang="ru-RU" dirty="0" smtClean="0"/>
              <a:t>Более одного побочного эффекта с одним и тем же </a:t>
            </a:r>
            <a:r>
              <a:rPr lang="en-US" dirty="0" smtClean="0"/>
              <a:t>l-value </a:t>
            </a:r>
            <a:r>
              <a:rPr lang="ru-RU" dirty="0" smtClean="0"/>
              <a:t>между соседними точками следования == </a:t>
            </a:r>
            <a:r>
              <a:rPr lang="en-US" dirty="0" smtClean="0"/>
              <a:t>undefined behavior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752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</a:t>
            </a:r>
            <a:r>
              <a:rPr lang="ru-RU" dirty="0" smtClean="0"/>
              <a:t>операторов в </a:t>
            </a:r>
            <a:r>
              <a:rPr lang="ru-RU" dirty="0"/>
              <a:t>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99561"/>
              </p:ext>
            </p:extLst>
          </p:nvPr>
        </p:nvGraphicFramePr>
        <p:xfrm>
          <a:off x="335359" y="1268760"/>
          <a:ext cx="1152128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Оператор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Ассоц-ность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Переменные</a:t>
                      </a:r>
                    </a:p>
                    <a:p>
                      <a:pPr algn="ctr"/>
                      <a:r>
                        <a:rPr lang="ru-RU" sz="1400" dirty="0" smtClean="0"/>
                        <a:t>Константы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значению константы или переменной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атомарный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элементу массива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</a:t>
                      </a:r>
                      <a:r>
                        <a:rPr lang="ru-RU" sz="1400" dirty="0" smtClean="0"/>
                        <a:t>ызов </a:t>
                      </a:r>
                      <a:r>
                        <a:rPr lang="ru-RU" sz="1400" dirty="0"/>
                        <a:t>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элементу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err="1" smtClean="0"/>
                        <a:t>struct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или </a:t>
                      </a:r>
                      <a:r>
                        <a:rPr lang="en-US" sz="1400" dirty="0" smtClean="0"/>
                        <a:t>union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Доступ к элементу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err="1" smtClean="0"/>
                        <a:t>struct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или </a:t>
                      </a:r>
                      <a:r>
                        <a:rPr lang="en-US" sz="1400" dirty="0" smtClean="0"/>
                        <a:t>union</a:t>
                      </a:r>
                      <a:r>
                        <a:rPr lang="ru-RU" sz="1400" dirty="0" smtClean="0"/>
                        <a:t> через</a:t>
                      </a:r>
                      <a:r>
                        <a:rPr lang="ru-RU" sz="1400" baseline="0" dirty="0" smtClean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++ </a:t>
                      </a:r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--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к значению </a:t>
                      </a:r>
                      <a:r>
                        <a:rPr lang="en-US" sz="1400" dirty="0" smtClean="0"/>
                        <a:t>k </a:t>
                      </a:r>
                      <a:r>
                        <a:rPr lang="ru-RU" sz="1400" dirty="0" smtClean="0"/>
                        <a:t>и</a:t>
                      </a:r>
                      <a:r>
                        <a:rPr lang="ru-RU" sz="1400" baseline="0" dirty="0" smtClean="0"/>
                        <a:t> послед. у</a:t>
                      </a:r>
                      <a:r>
                        <a:rPr lang="ru-RU" sz="1400" dirty="0" smtClean="0"/>
                        <a:t>величение или уменьшение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k </a:t>
                      </a:r>
                      <a:r>
                        <a:rPr lang="ru-RU" sz="1400" baseline="0" dirty="0" smtClean="0"/>
                        <a:t>на 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++</a:t>
                      </a:r>
                      <a:r>
                        <a:rPr lang="en-US" sz="1400" dirty="0" smtClean="0"/>
                        <a:t>k</a:t>
                      </a:r>
                      <a:r>
                        <a:rPr lang="ru-RU" sz="1400" dirty="0" smtClean="0"/>
                        <a:t> --</a:t>
                      </a:r>
                      <a:r>
                        <a:rPr lang="en-US" sz="1400" dirty="0" smtClean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Увеличение или уменьшение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k </a:t>
                      </a:r>
                      <a:r>
                        <a:rPr lang="ru-RU" sz="1400" baseline="0" dirty="0" smtClean="0"/>
                        <a:t>на 1 и послед. д</a:t>
                      </a:r>
                      <a:r>
                        <a:rPr lang="ru-RU" sz="1400" dirty="0" smtClean="0"/>
                        <a:t>оступ к полученному значению </a:t>
                      </a:r>
                      <a:r>
                        <a:rPr lang="en-US" sz="1400" dirty="0" smtClean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sizeof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Размер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значения</a:t>
                      </a:r>
                      <a:r>
                        <a:rPr lang="ru-RU" sz="1400" baseline="0" dirty="0" smtClean="0"/>
                        <a:t> или типа </a:t>
                      </a:r>
                      <a:r>
                        <a:rPr lang="ru-RU" sz="1400" dirty="0" smtClean="0"/>
                        <a:t>в</a:t>
                      </a:r>
                      <a:r>
                        <a:rPr lang="ru-RU" sz="1400" baseline="0" dirty="0" smtClean="0"/>
                        <a:t> байтах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</a:t>
                      </a:r>
                      <a:r>
                        <a:rPr lang="ru-RU" sz="1400" dirty="0" smtClean="0"/>
                        <a:t>огическое </a:t>
                      </a:r>
                      <a:r>
                        <a:rPr lang="ru-RU" sz="1400" dirty="0"/>
                        <a:t>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Смена знака числа (-) или НОП (+)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Взятие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адреса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13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 операторов в языке Си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5027"/>
              </p:ext>
            </p:extLst>
          </p:nvPr>
        </p:nvGraphicFramePr>
        <p:xfrm>
          <a:off x="335360" y="1268760"/>
          <a:ext cx="1152128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14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16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663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Оператор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Ассоциативность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Доступ через</a:t>
                      </a:r>
                      <a:r>
                        <a:rPr lang="ru-RU" sz="1400" baseline="0" dirty="0" smtClean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(имя типа)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i="0" dirty="0" smtClean="0"/>
                        <a:t>Преобразование</a:t>
                      </a:r>
                      <a:r>
                        <a:rPr lang="ru-RU" sz="1400" dirty="0" smtClean="0"/>
                        <a:t> типа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Умножение, деление, остаток от деления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Сложение, вычитание чисел и указателей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&lt;&lt; 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Сдвиг </a:t>
                      </a:r>
                      <a:r>
                        <a:rPr lang="ru-RU" sz="1400" dirty="0"/>
                        <a:t>влево </a:t>
                      </a:r>
                      <a:r>
                        <a:rPr lang="ru-RU" sz="1400" dirty="0" smtClean="0"/>
                        <a:t>или вправо в 2 с.с.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&lt; &gt; &lt;=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Сравнение чисел и указателей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Проверка равенства и различия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9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исключающее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Побитовое </a:t>
                      </a:r>
                      <a:r>
                        <a:rPr lang="ru-RU" sz="1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Логическое </a:t>
                      </a:r>
                      <a:r>
                        <a:rPr lang="ru-RU" sz="1400" dirty="0"/>
                        <a:t>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Логическое </a:t>
                      </a:r>
                      <a:r>
                        <a:rPr lang="ru-RU" sz="1400" dirty="0"/>
                        <a:t>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 ? в1 : в2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в1 (если с != 0) или в2 (если с == 0)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тернарный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9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</a:t>
            </a:r>
            <a:r>
              <a:rPr lang="ru-RU" dirty="0" smtClean="0"/>
              <a:t>операторов в </a:t>
            </a:r>
            <a:r>
              <a:rPr lang="ru-RU" dirty="0"/>
              <a:t>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05603"/>
              </p:ext>
            </p:extLst>
          </p:nvPr>
        </p:nvGraphicFramePr>
        <p:xfrm>
          <a:off x="407368" y="2885936"/>
          <a:ext cx="113772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Оператор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Приор-т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Ассоц-ность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 += -= *= /= %= &lt;&lt;= &gt;&gt;= &amp;= ^= 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Вычисление</a:t>
                      </a:r>
                      <a:r>
                        <a:rPr lang="ru-RU" sz="1400" baseline="0" dirty="0" smtClean="0"/>
                        <a:t> правого операнда и послед. запись полученного значения в ячеку памяти, определяемую левым операндом (п</a:t>
                      </a:r>
                      <a:r>
                        <a:rPr lang="ru-RU" sz="1400" dirty="0" smtClean="0"/>
                        <a:t>рисваивание)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Последовательное вычисление операндов 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2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языка Си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137335"/>
              </p:ext>
            </p:extLst>
          </p:nvPr>
        </p:nvGraphicFramePr>
        <p:xfrm>
          <a:off x="609600" y="1600200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кроме побочных эффектов при вычислении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меняется состояние памяти в результате</a:t>
                      </a:r>
                      <a:r>
                        <a:rPr lang="ru-RU" baseline="0" dirty="0" smtClean="0"/>
                        <a:t> исполнения самой операции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Когда результат зависит</a:t>
                      </a:r>
                      <a:r>
                        <a:rPr lang="ru-RU" baseline="0" dirty="0" smtClean="0"/>
                        <a:t> только от операндов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defined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Когда </a:t>
                      </a:r>
                      <a:r>
                        <a:rPr lang="ru-RU" dirty="0" smtClean="0"/>
                        <a:t>результат зависит</a:t>
                      </a:r>
                      <a:r>
                        <a:rPr lang="ru-RU" baseline="0" dirty="0" smtClean="0"/>
                        <a:t> от операндов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компилятора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Когда </a:t>
                      </a:r>
                      <a:r>
                        <a:rPr lang="ru-RU" dirty="0" smtClean="0"/>
                        <a:t>результат зависит</a:t>
                      </a:r>
                      <a:r>
                        <a:rPr lang="ru-RU" baseline="0" dirty="0" smtClean="0"/>
                        <a:t> от операндов,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компилятора и стечения обстоятельств («фазы луны», «флагов компиляции» и т.п.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Первичные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03281"/>
              </p:ext>
            </p:extLst>
          </p:nvPr>
        </p:nvGraphicFramePr>
        <p:xfrm>
          <a:off x="506688" y="1600201"/>
          <a:ext cx="11178623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0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265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Идентификатор, явная константа, строковый литерал или (</a:t>
                      </a:r>
                      <a:r>
                        <a:rPr lang="ru-RU" dirty="0" err="1" smtClean="0"/>
                        <a:t>выр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 -</a:t>
                      </a:r>
                      <a:r>
                        <a:rPr lang="en-US" dirty="0" smtClean="0"/>
                        <a:t>&gt; </a:t>
                      </a:r>
                      <a:r>
                        <a:rPr lang="ru-RU" dirty="0" smtClean="0"/>
                        <a:t>по описанию; константа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по записи; литерал, функция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указатель;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выр</a:t>
                      </a:r>
                      <a:r>
                        <a:rPr lang="ru-RU" baseline="0" dirty="0" smtClean="0"/>
                        <a:t>) </a:t>
                      </a:r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тип </a:t>
                      </a:r>
                      <a:r>
                        <a:rPr lang="ru-RU" dirty="0" err="1" smtClean="0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читаем из памяти во время исполнения; константа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по записи во время компиляции; литерал, функция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во время линковки; (</a:t>
                      </a:r>
                      <a:r>
                        <a:rPr lang="ru-RU" dirty="0" err="1" smtClean="0"/>
                        <a:t>выр</a:t>
                      </a:r>
                      <a:r>
                        <a:rPr lang="ru-RU" dirty="0" smtClean="0"/>
                        <a:t>)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вычисляем </a:t>
                      </a:r>
                      <a:r>
                        <a:rPr lang="ru-RU" dirty="0" err="1" smtClean="0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Константы, литералы, функции, (</a:t>
                      </a:r>
                      <a:r>
                        <a:rPr lang="ru-RU" dirty="0" err="1" smtClean="0"/>
                        <a:t>выр</a:t>
                      </a:r>
                      <a:r>
                        <a:rPr lang="ru-RU" dirty="0" smtClean="0"/>
                        <a:t>)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всегда; переменная 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если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Вещественные константы</a:t>
                      </a:r>
                      <a:r>
                        <a:rPr lang="ru-RU" baseline="0" dirty="0" smtClean="0"/>
                        <a:t>, записанные в 10 </a:t>
                      </a:r>
                      <a:r>
                        <a:rPr lang="ru-RU" baseline="0" dirty="0" err="1" smtClean="0"/>
                        <a:t>с.с</a:t>
                      </a:r>
                      <a:r>
                        <a:rPr lang="ru-RU" baseline="0" dirty="0" smtClean="0"/>
                        <a:t>. и </a:t>
                      </a:r>
                      <a:r>
                        <a:rPr lang="ru-RU" dirty="0" smtClean="0"/>
                        <a:t>неточно представимые в 2 </a:t>
                      </a:r>
                      <a:r>
                        <a:rPr lang="ru-RU" dirty="0" err="1" smtClean="0"/>
                        <a:t>с.с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Переменная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-</a:t>
                      </a:r>
                      <a:r>
                        <a:rPr lang="en-US" dirty="0" smtClean="0"/>
                        <a:t>&gt;</a:t>
                      </a:r>
                      <a:r>
                        <a:rPr lang="ru-RU" dirty="0" smtClean="0"/>
                        <a:t> если</a:t>
                      </a:r>
                      <a:r>
                        <a:rPr lang="ru-RU" baseline="0" dirty="0" smtClean="0"/>
                        <a:t> не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операндов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Константы</a:t>
            </a:r>
          </a:p>
          <a:p>
            <a:endParaRPr lang="ru-RU" dirty="0"/>
          </a:p>
          <a:p>
            <a:r>
              <a:rPr lang="ru-RU" dirty="0" smtClean="0"/>
              <a:t>Идентификаторы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Любые выражения, заключенные в скобки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Доступ к элементу массива</a:t>
            </a:r>
            <a:r>
              <a:rPr lang="en-US" dirty="0"/>
              <a:t> A[k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30332"/>
              </p:ext>
            </p:extLst>
          </p:nvPr>
        </p:nvGraphicFramePr>
        <p:xfrm>
          <a:off x="630841" y="2110582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</a:t>
                      </a:r>
                      <a:r>
                        <a:rPr lang="en-US" dirty="0" smtClean="0"/>
                        <a:t>A </a:t>
                      </a:r>
                      <a:r>
                        <a:rPr lang="ru-RU" dirty="0" smtClean="0"/>
                        <a:t>имеет тип </a:t>
                      </a:r>
                      <a:r>
                        <a:rPr lang="en-US" dirty="0" smtClean="0"/>
                        <a:t>T*, </a:t>
                      </a:r>
                      <a:r>
                        <a:rPr lang="ru-RU" dirty="0" smtClean="0"/>
                        <a:t>выражение </a:t>
                      </a:r>
                      <a:r>
                        <a:rPr lang="en-US" dirty="0" smtClean="0"/>
                        <a:t>k </a:t>
                      </a:r>
                      <a:r>
                        <a:rPr lang="ru-RU" dirty="0" smtClean="0"/>
                        <a:t>имеет целочисленный</a:t>
                      </a:r>
                      <a:r>
                        <a:rPr lang="ru-RU" baseline="0" dirty="0" smtClean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</a:t>
                      </a:r>
                      <a:r>
                        <a:rPr lang="ru-RU" baseline="0" dirty="0" smtClean="0"/>
                        <a:t>начение, начиная с адреса </a:t>
                      </a:r>
                      <a:r>
                        <a:rPr lang="en-US" dirty="0" smtClean="0"/>
                        <a:t>A + k*</a:t>
                      </a:r>
                      <a:r>
                        <a:rPr lang="ru-RU" dirty="0" smtClean="0"/>
                        <a:t>размер</a:t>
                      </a:r>
                      <a:r>
                        <a:rPr lang="en-US" dirty="0" smtClean="0"/>
                        <a:t>(T)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Очередность вычисления А и к не определена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 по адресам </a:t>
                      </a:r>
                      <a:r>
                        <a:rPr lang="en-US" dirty="0" smtClean="0"/>
                        <a:t>[A + </a:t>
                      </a:r>
                      <a:r>
                        <a:rPr lang="ru-RU" dirty="0" smtClean="0"/>
                        <a:t>размер</a:t>
                      </a:r>
                      <a:r>
                        <a:rPr lang="en-US" dirty="0" smtClean="0"/>
                        <a:t>(T)*k, A + </a:t>
                      </a:r>
                      <a:r>
                        <a:rPr lang="ru-RU" dirty="0" smtClean="0"/>
                        <a:t>размер</a:t>
                      </a:r>
                      <a:r>
                        <a:rPr lang="en-US" dirty="0" smtClean="0"/>
                        <a:t>(T)*(k+1) - 1</a:t>
                      </a:r>
                      <a:r>
                        <a:rPr lang="en-US" baseline="0" dirty="0" smtClean="0"/>
                        <a:t> ]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доступна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</a:t>
                      </a:r>
                      <a:r>
                        <a:rPr lang="ru-RU" baseline="0" dirty="0" smtClean="0"/>
                        <a:t> ей присвоено значение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адрес А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кратен размер(Т)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Нарушены условия </a:t>
                      </a:r>
                      <a:r>
                        <a:rPr lang="en-US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 </a:t>
            </a:r>
            <a:r>
              <a:rPr lang="en-US" dirty="0" smtClean="0"/>
              <a:t>f(…)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81584"/>
              </p:ext>
            </p:extLst>
          </p:nvPr>
        </p:nvGraphicFramePr>
        <p:xfrm>
          <a:off x="609600" y="1196752"/>
          <a:ext cx="10972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4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baseline="0" dirty="0" smtClean="0"/>
                        <a:t>f </a:t>
                      </a:r>
                      <a:r>
                        <a:rPr lang="ru-RU" baseline="0" dirty="0" smtClean="0"/>
                        <a:t>– функция или указатель на функцию, типы фактических параметров соответствуют формальным параметрам в описании </a:t>
                      </a:r>
                      <a:r>
                        <a:rPr lang="en-US" baseline="0" dirty="0" smtClean="0"/>
                        <a:t>f; </a:t>
                      </a:r>
                      <a:r>
                        <a:rPr lang="ru-RU" baseline="0" dirty="0" smtClean="0"/>
                        <a:t>см. лекцию 5 про функции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 </a:t>
                      </a: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Вычисление значений</a:t>
                      </a:r>
                      <a:r>
                        <a:rPr lang="ru-RU" baseline="0" dirty="0" smtClean="0"/>
                        <a:t> фактических параметров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Вычисление выражения </a:t>
                      </a:r>
                      <a:r>
                        <a:rPr lang="en-US" dirty="0" smtClean="0"/>
                        <a:t>f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Исполнение тела </a:t>
                      </a:r>
                      <a:r>
                        <a:rPr lang="en-US" dirty="0" smtClean="0"/>
                        <a:t>f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Очередность вычисления фактических параметров</a:t>
                      </a:r>
                      <a:r>
                        <a:rPr lang="ru-RU" baseline="0" dirty="0" smtClean="0"/>
                        <a:t> и выражения </a:t>
                      </a:r>
                      <a:r>
                        <a:rPr lang="en-US" baseline="0" dirty="0" smtClean="0"/>
                        <a:t>f </a:t>
                      </a:r>
                      <a:r>
                        <a:rPr lang="ru-RU" baseline="0" dirty="0" smtClean="0"/>
                        <a:t>не определена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«стекового кадра» на время работы тела </a:t>
                      </a:r>
                      <a:r>
                        <a:rPr lang="en-US" dirty="0" smtClean="0"/>
                        <a:t>f</a:t>
                      </a:r>
                      <a:r>
                        <a:rPr lang="ru-RU" dirty="0" smtClean="0"/>
                        <a:t> для</a:t>
                      </a:r>
                      <a:r>
                        <a:rPr lang="ru-RU" baseline="0" dirty="0" smtClean="0"/>
                        <a:t> хранения локальных переменных из тела </a:t>
                      </a:r>
                      <a:r>
                        <a:rPr lang="en-US" baseline="0" dirty="0" smtClean="0"/>
                        <a:t>f</a:t>
                      </a:r>
                      <a:r>
                        <a:rPr lang="ru-RU" baseline="0" dirty="0" smtClean="0"/>
                        <a:t>, результата </a:t>
                      </a:r>
                      <a:r>
                        <a:rPr lang="en-US" baseline="0" dirty="0" smtClean="0"/>
                        <a:t>f</a:t>
                      </a:r>
                      <a:r>
                        <a:rPr lang="ru-RU" baseline="0" dirty="0" smtClean="0"/>
                        <a:t> и адреса возврата из </a:t>
                      </a:r>
                      <a:r>
                        <a:rPr lang="en-US" baseline="0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Достаточно</a:t>
                      </a:r>
                      <a:r>
                        <a:rPr lang="ru-RU" baseline="0" dirty="0" smtClean="0"/>
                        <a:t> памяти для создания стекового кадра; одинаковый формат стекового кадра у вызывающего и у вызываемого; память адресу </a:t>
                      </a:r>
                      <a:r>
                        <a:rPr lang="en-US" baseline="0" dirty="0" smtClean="0"/>
                        <a:t>f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Нарушено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</a:t>
            </a:r>
            <a:r>
              <a:rPr lang="ru-RU" dirty="0" smtClean="0"/>
              <a:t>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err="1" smtClean="0"/>
              <a:t>s.x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154809"/>
              </p:ext>
            </p:extLst>
          </p:nvPr>
        </p:nvGraphicFramePr>
        <p:xfrm>
          <a:off x="609600" y="2348880"/>
          <a:ext cx="10972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14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Пусть Т -- 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. Т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–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или </a:t>
                      </a:r>
                      <a:r>
                        <a:rPr lang="en-US" dirty="0" smtClean="0"/>
                        <a:t>union, x – </a:t>
                      </a:r>
                      <a:r>
                        <a:rPr lang="ru-RU" dirty="0" smtClean="0"/>
                        <a:t>имя</a:t>
                      </a:r>
                      <a:r>
                        <a:rPr lang="ru-RU" baseline="0" dirty="0" smtClean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элемента с именем</a:t>
                      </a:r>
                      <a:r>
                        <a:rPr lang="en-US" baseline="0" dirty="0" smtClean="0"/>
                        <a:t> x </a:t>
                      </a:r>
                      <a:r>
                        <a:rPr lang="ru-RU" baseline="0" dirty="0" smtClean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 элемента с именем х в значении выражения </a:t>
                      </a:r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Элементу с именем х в значении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Нарушено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</a:t>
            </a:r>
            <a:r>
              <a:rPr lang="ru-RU" dirty="0" smtClean="0"/>
              <a:t>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smtClean="0"/>
              <a:t>s-&gt;x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994135"/>
              </p:ext>
            </p:extLst>
          </p:nvPr>
        </p:nvGraphicFramePr>
        <p:xfrm>
          <a:off x="609600" y="2132856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Пусть Т</a:t>
                      </a:r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 -- 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. Т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–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или </a:t>
                      </a:r>
                      <a:r>
                        <a:rPr lang="en-US" dirty="0" smtClean="0"/>
                        <a:t>union, x – </a:t>
                      </a:r>
                      <a:r>
                        <a:rPr lang="ru-RU" dirty="0" smtClean="0"/>
                        <a:t>имя</a:t>
                      </a:r>
                      <a:r>
                        <a:rPr lang="ru-RU" baseline="0" dirty="0" smtClean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элемента с именем</a:t>
                      </a:r>
                      <a:r>
                        <a:rPr lang="en-US" baseline="0" dirty="0" smtClean="0"/>
                        <a:t> x </a:t>
                      </a:r>
                      <a:r>
                        <a:rPr lang="ru-RU" baseline="0" dirty="0" smtClean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 элемента с именем х в значении,</a:t>
                      </a:r>
                      <a:r>
                        <a:rPr lang="ru-RU" baseline="0" dirty="0" smtClean="0"/>
                        <a:t> хранящемся под адресу, равному значению</a:t>
                      </a:r>
                      <a:r>
                        <a:rPr lang="ru-RU" dirty="0" smtClean="0"/>
                        <a:t> выражения </a:t>
                      </a:r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Элементу с именем х в значении, хранящемся по адресу,</a:t>
                      </a:r>
                      <a:r>
                        <a:rPr lang="ru-RU" baseline="0" dirty="0" smtClean="0"/>
                        <a:t> равному</a:t>
                      </a:r>
                      <a:r>
                        <a:rPr lang="ru-RU" dirty="0" smtClean="0"/>
                        <a:t> значению выражения </a:t>
                      </a:r>
                      <a:r>
                        <a:rPr lang="en-US" dirty="0" smtClean="0"/>
                        <a:t>s</a:t>
                      </a:r>
                      <a:r>
                        <a:rPr lang="ru-RU" dirty="0" smtClean="0"/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Нарушено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Постфиксный инкремент/декремент </a:t>
            </a:r>
            <a:r>
              <a:rPr lang="en-US" dirty="0" smtClean="0"/>
              <a:t>k++, k--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времени компиляции</a:t>
            </a:r>
            <a:endParaRPr lang="en-US" dirty="0"/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имеет целочисленный тип</a:t>
            </a:r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является</a:t>
            </a:r>
            <a:r>
              <a:rPr lang="en-US" dirty="0" smtClean="0"/>
              <a:t> l-value</a:t>
            </a:r>
            <a:endParaRPr lang="ru-RU" dirty="0" smtClean="0"/>
          </a:p>
          <a:p>
            <a:r>
              <a:rPr lang="ru-RU" dirty="0" smtClean="0"/>
              <a:t>Выражения </a:t>
            </a:r>
            <a:r>
              <a:rPr lang="en-US" dirty="0" smtClean="0"/>
              <a:t>k++</a:t>
            </a:r>
            <a:r>
              <a:rPr lang="ru-RU" dirty="0" smtClean="0"/>
              <a:t> и</a:t>
            </a:r>
            <a:r>
              <a:rPr lang="en-US" dirty="0" smtClean="0"/>
              <a:t> k-- </a:t>
            </a:r>
            <a:r>
              <a:rPr lang="ru-RU" dirty="0" smtClean="0"/>
              <a:t>имеют тот же тип, что </a:t>
            </a:r>
            <a:r>
              <a:rPr lang="en-US" dirty="0" smtClean="0"/>
              <a:t>k</a:t>
            </a:r>
          </a:p>
          <a:p>
            <a:r>
              <a:rPr lang="ru-RU" dirty="0" smtClean="0"/>
              <a:t>Значение </a:t>
            </a:r>
            <a:r>
              <a:rPr lang="en-US" dirty="0"/>
              <a:t>k++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значение </a:t>
            </a:r>
            <a:r>
              <a:rPr lang="en-US" dirty="0" smtClean="0"/>
              <a:t>k-</a:t>
            </a:r>
            <a:r>
              <a:rPr lang="en-US" dirty="0"/>
              <a:t>- </a:t>
            </a:r>
            <a:r>
              <a:rPr lang="ru-RU" dirty="0" smtClean="0"/>
              <a:t>= </a:t>
            </a:r>
            <a:r>
              <a:rPr lang="en-US" dirty="0" smtClean="0"/>
              <a:t>k</a:t>
            </a:r>
          </a:p>
          <a:p>
            <a:r>
              <a:rPr lang="ru-RU" dirty="0" smtClean="0"/>
              <a:t>Побочный эффект – </a:t>
            </a:r>
            <a:r>
              <a:rPr lang="en-US" dirty="0" smtClean="0"/>
              <a:t>k = k + 1 </a:t>
            </a:r>
            <a:r>
              <a:rPr lang="ru-RU" dirty="0" smtClean="0"/>
              <a:t>или </a:t>
            </a:r>
            <a:r>
              <a:rPr lang="en-US" dirty="0" smtClean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379266"/>
              </p:ext>
            </p:extLst>
          </p:nvPr>
        </p:nvGraphicFramePr>
        <p:xfrm>
          <a:off x="551384" y="1772816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целый или указатель, является </a:t>
                      </a:r>
                      <a:r>
                        <a:rPr lang="en-US" baseline="0" dirty="0" smtClean="0"/>
                        <a:t>l-value – </a:t>
                      </a:r>
                      <a:r>
                        <a:rPr lang="ru-RU" baseline="0" dirty="0" smtClean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baseline="0" dirty="0" smtClean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k++, k-- ---&gt; 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k++</a:t>
                      </a:r>
                      <a:r>
                        <a:rPr lang="en-US" baseline="0" dirty="0" smtClean="0"/>
                        <a:t> ---&gt; k = k + 1, k-- ---&gt; k = k - 1 </a:t>
                      </a:r>
                      <a:r>
                        <a:rPr lang="ru-RU" baseline="0" dirty="0" smtClean="0"/>
                        <a:t>в некоторый момент после вычисления значения и ближайшей точкой следования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Память, хранящая</a:t>
                      </a:r>
                      <a:r>
                        <a:rPr lang="ru-RU" baseline="0" dirty="0" smtClean="0"/>
                        <a:t> значение выражения </a:t>
                      </a:r>
                      <a:r>
                        <a:rPr lang="en-US" baseline="0" dirty="0" smtClean="0"/>
                        <a:t>k</a:t>
                      </a:r>
                      <a:r>
                        <a:rPr lang="ru-RU" baseline="0" dirty="0" smtClean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Нарушено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Префиксный инкремент/декремент </a:t>
            </a:r>
            <a:r>
              <a:rPr lang="en-US" dirty="0" smtClean="0"/>
              <a:t>++</a:t>
            </a:r>
            <a:r>
              <a:rPr lang="en-US" dirty="0"/>
              <a:t>k</a:t>
            </a:r>
            <a:r>
              <a:rPr lang="en-US" dirty="0" smtClean="0"/>
              <a:t>, --k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времени компиляции</a:t>
            </a:r>
            <a:endParaRPr lang="en-US" dirty="0"/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имеет целочисленный тип</a:t>
            </a:r>
          </a:p>
          <a:p>
            <a:pPr lvl="1"/>
            <a:r>
              <a:rPr lang="en-US" dirty="0" smtClean="0"/>
              <a:t>k </a:t>
            </a:r>
            <a:r>
              <a:rPr lang="ru-RU" dirty="0" smtClean="0"/>
              <a:t>является</a:t>
            </a:r>
            <a:r>
              <a:rPr lang="en-US" dirty="0" smtClean="0"/>
              <a:t> l-value</a:t>
            </a:r>
            <a:endParaRPr lang="ru-RU" dirty="0" smtClean="0"/>
          </a:p>
          <a:p>
            <a:r>
              <a:rPr lang="ru-RU" dirty="0" smtClean="0"/>
              <a:t>Выражения </a:t>
            </a:r>
            <a:r>
              <a:rPr lang="en-US" dirty="0" smtClean="0"/>
              <a:t>++k</a:t>
            </a:r>
            <a:r>
              <a:rPr lang="ru-RU" dirty="0" smtClean="0"/>
              <a:t> и</a:t>
            </a:r>
            <a:r>
              <a:rPr lang="en-US" dirty="0" smtClean="0"/>
              <a:t> --k </a:t>
            </a:r>
            <a:r>
              <a:rPr lang="ru-RU" dirty="0" smtClean="0"/>
              <a:t>имеют тот же тип, что </a:t>
            </a:r>
            <a:r>
              <a:rPr lang="en-US" dirty="0" smtClean="0"/>
              <a:t>k</a:t>
            </a:r>
          </a:p>
          <a:p>
            <a:r>
              <a:rPr lang="ru-RU" dirty="0" smtClean="0"/>
              <a:t>Значение </a:t>
            </a:r>
            <a:r>
              <a:rPr lang="en-US" dirty="0"/>
              <a:t>++k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 smtClean="0"/>
              <a:t>k + 1</a:t>
            </a:r>
            <a:r>
              <a:rPr lang="ru-RU" dirty="0" smtClean="0"/>
              <a:t>, значение </a:t>
            </a:r>
            <a:r>
              <a:rPr lang="en-US" dirty="0" smtClean="0"/>
              <a:t>k-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k - 1</a:t>
            </a:r>
          </a:p>
          <a:p>
            <a:r>
              <a:rPr lang="ru-RU" dirty="0" smtClean="0"/>
              <a:t>Побочный эффект – </a:t>
            </a:r>
            <a:r>
              <a:rPr lang="en-US" dirty="0" smtClean="0"/>
              <a:t>k = k + 1 </a:t>
            </a:r>
            <a:r>
              <a:rPr lang="ru-RU" dirty="0" smtClean="0"/>
              <a:t>или </a:t>
            </a:r>
            <a:r>
              <a:rPr lang="en-US" dirty="0" smtClean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296138"/>
              </p:ext>
            </p:extLst>
          </p:nvPr>
        </p:nvGraphicFramePr>
        <p:xfrm>
          <a:off x="609600" y="1600200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целый или указатель, является </a:t>
                      </a:r>
                      <a:r>
                        <a:rPr lang="en-US" baseline="0" dirty="0" smtClean="0"/>
                        <a:t>l-value – </a:t>
                      </a:r>
                      <a:r>
                        <a:rPr lang="ru-RU" baseline="0" dirty="0" smtClean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выражения </a:t>
                      </a:r>
                      <a:r>
                        <a:rPr lang="en-US" baseline="0" dirty="0" smtClean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++k --&gt; k + 1, --k --&gt; k –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++k </a:t>
                      </a:r>
                      <a:r>
                        <a:rPr lang="en-US" baseline="0" dirty="0" smtClean="0"/>
                        <a:t>--&gt; k = k + 1, --k --&gt; k = k - 1 </a:t>
                      </a:r>
                      <a:r>
                        <a:rPr lang="ru-RU" baseline="0" dirty="0" smtClean="0"/>
                        <a:t>к моменту вычисления значения выражения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Память, хранящая</a:t>
                      </a:r>
                      <a:r>
                        <a:rPr lang="ru-RU" baseline="0" dirty="0" smtClean="0"/>
                        <a:t> значение выражения </a:t>
                      </a:r>
                      <a:r>
                        <a:rPr lang="en-US" baseline="0" dirty="0" smtClean="0"/>
                        <a:t>k</a:t>
                      </a:r>
                      <a:r>
                        <a:rPr lang="ru-RU" baseline="0" dirty="0" smtClean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Нарушено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Размер</a:t>
            </a:r>
            <a:r>
              <a:rPr lang="en-US" dirty="0" smtClean="0"/>
              <a:t> </a:t>
            </a:r>
            <a:r>
              <a:rPr lang="ru-RU" dirty="0"/>
              <a:t>значения или типа </a:t>
            </a:r>
            <a:r>
              <a:rPr lang="en-US" dirty="0" err="1" smtClean="0"/>
              <a:t>sizeof</a:t>
            </a:r>
            <a:r>
              <a:rPr lang="en-US" dirty="0" smtClean="0"/>
              <a:t>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447847"/>
              </p:ext>
            </p:extLst>
          </p:nvPr>
        </p:nvGraphicFramePr>
        <p:xfrm>
          <a:off x="609600" y="1700808"/>
          <a:ext cx="109728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-- выражение или конструкция вида ( </a:t>
                      </a:r>
                      <a:r>
                        <a:rPr lang="ru-RU" i="1" baseline="0" dirty="0" smtClean="0"/>
                        <a:t>абстрактный-объявитель</a:t>
                      </a:r>
                      <a:r>
                        <a:rPr lang="ru-RU" baseline="0" dirty="0" smtClean="0"/>
                        <a:t> 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size_t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из </a:t>
                      </a:r>
                      <a:r>
                        <a:rPr lang="en-US" baseline="0" dirty="0" err="1" smtClean="0"/>
                        <a:t>stddef.h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</a:t>
                      </a:r>
                      <a:r>
                        <a:rPr lang="ru-RU" baseline="0" dirty="0" smtClean="0"/>
                        <a:t> время компиляции; размер памяти в байтах, занимаемый значениями типа, который имеет выражение х или абстрактный объявитель;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* x = </a:t>
                      </a:r>
                      <a:r>
                        <a:rPr lang="en-US" dirty="0" err="1" smtClean="0"/>
                        <a:t>malloc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sizeof</a:t>
                      </a:r>
                      <a:r>
                        <a:rPr lang="en-US" dirty="0" smtClean="0"/>
                        <a:t>(*x)); // 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Побитовое НЕ </a:t>
            </a:r>
            <a:r>
              <a:rPr lang="en-US" dirty="0" smtClean="0"/>
              <a:t>~x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741676"/>
              </p:ext>
            </p:extLst>
          </p:nvPr>
        </p:nvGraphicFramePr>
        <p:xfrm>
          <a:off x="603844" y="2245202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</a:t>
                      </a:r>
                      <a:r>
                        <a:rPr lang="ru-RU" baseline="0" dirty="0" smtClean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 --&gt; 0, 0 --&gt; 1 </a:t>
                      </a:r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всех битов в значении выражения х, включая незначащие нули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2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Логическое НЕ !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672590"/>
              </p:ext>
            </p:extLst>
          </p:nvPr>
        </p:nvGraphicFramePr>
        <p:xfrm>
          <a:off x="587540" y="2276872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</a:t>
                      </a:r>
                      <a:r>
                        <a:rPr lang="ru-RU" dirty="0" smtClean="0"/>
                        <a:t>0 --</a:t>
                      </a:r>
                      <a:r>
                        <a:rPr lang="en-US" dirty="0" smtClean="0"/>
                        <a:t>&gt; 1, x != 0 --&gt;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 smtClean="0"/>
              <a:t>Смена/сохранение </a:t>
            </a:r>
            <a:r>
              <a:rPr lang="ru-RU" dirty="0"/>
              <a:t>знака числа </a:t>
            </a:r>
            <a:r>
              <a:rPr lang="ru-RU" dirty="0" smtClean="0"/>
              <a:t>-х и +х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180847"/>
              </p:ext>
            </p:extLst>
          </p:nvPr>
        </p:nvGraphicFramePr>
        <p:xfrm>
          <a:off x="609600" y="2276872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Требования к виду и типам операндов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Выражение</a:t>
                      </a:r>
                      <a:r>
                        <a:rPr lang="ru-RU" baseline="0" dirty="0" smtClean="0"/>
                        <a:t>  х имеет числовой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определения типа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вычисления результата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-х --</a:t>
                      </a:r>
                      <a:r>
                        <a:rPr lang="en-US" dirty="0" smtClean="0"/>
                        <a:t>&gt; </a:t>
                      </a:r>
                      <a:r>
                        <a:rPr lang="ru-RU" dirty="0" smtClean="0"/>
                        <a:t>- значение</a:t>
                      </a:r>
                      <a:r>
                        <a:rPr lang="ru-RU" baseline="0" dirty="0" smtClean="0"/>
                        <a:t> выражения х; +х --</a:t>
                      </a:r>
                      <a:r>
                        <a:rPr lang="en-US" baseline="0" dirty="0" smtClean="0"/>
                        <a:t>&gt; </a:t>
                      </a:r>
                      <a:r>
                        <a:rPr lang="ru-RU" baseline="0" dirty="0" smtClean="0"/>
                        <a:t>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Побочные эффекты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well 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implementation specific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Условия </a:t>
                      </a:r>
                      <a:r>
                        <a:rPr lang="en-US" baseline="0" dirty="0" smtClean="0"/>
                        <a:t>undefined behavior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110104</TotalTime>
  <Words>7391</Words>
  <Application>Microsoft Office PowerPoint</Application>
  <PresentationFormat>Widescreen</PresentationFormat>
  <Paragraphs>1430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Consolas</vt:lpstr>
      <vt:lpstr>Office Theme</vt:lpstr>
      <vt:lpstr>Выражения языка Си</vt:lpstr>
      <vt:lpstr>План лекции</vt:lpstr>
      <vt:lpstr>Выражения языка Си</vt:lpstr>
      <vt:lpstr>Выражения языка Си</vt:lpstr>
      <vt:lpstr>Выражения языка Си</vt:lpstr>
      <vt:lpstr>Выражения языка Си</vt:lpstr>
      <vt:lpstr>Виды операндов</vt:lpstr>
      <vt:lpstr>Виды операндов</vt:lpstr>
      <vt:lpstr>Виды операндов</vt:lpstr>
      <vt:lpstr>Виды операндов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Неявная расстановка скобок</vt:lpstr>
      <vt:lpstr>Неявная расстановка скобок</vt:lpstr>
      <vt:lpstr>Неявная расстановка скобок</vt:lpstr>
      <vt:lpstr>Неявная расстановка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PowerPoint Presentation</vt:lpstr>
      <vt:lpstr>Что такое l-value?</vt:lpstr>
      <vt:lpstr>Что такое l-value?</vt:lpstr>
      <vt:lpstr>Что такое l-value?</vt:lpstr>
      <vt:lpstr>Что такое l-value?</vt:lpstr>
      <vt:lpstr>Что такое l-value?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требующие l-value</vt:lpstr>
      <vt:lpstr>Примеры с l-value</vt:lpstr>
      <vt:lpstr>Примеры с l-value</vt:lpstr>
      <vt:lpstr>Примеры с l-value</vt:lpstr>
      <vt:lpstr>Примеры с l-value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точка следования?</vt:lpstr>
      <vt:lpstr>Что такое точка следования?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Приоритеты операторов в языке Си</vt:lpstr>
      <vt:lpstr>Приоритеты операторов в языке Си</vt:lpstr>
      <vt:lpstr>Приоритеты операторов в языке Си</vt:lpstr>
      <vt:lpstr>Операторы языка Си</vt:lpstr>
      <vt:lpstr>Первичные выражения</vt:lpstr>
      <vt:lpstr>Доступ к элементу массива A[k]</vt:lpstr>
      <vt:lpstr>Вызов функции f(…)</vt:lpstr>
      <vt:lpstr>Доступ к элементу struct или union s.x</vt:lpstr>
      <vt:lpstr>Доступ к элементу struct или union s-&gt;x</vt:lpstr>
      <vt:lpstr>Постфиксный инкремент/декремент k++, k--</vt:lpstr>
      <vt:lpstr>Префиксный инкремент/декремент ++k, --k</vt:lpstr>
      <vt:lpstr>Размер значения или типа sizeof x</vt:lpstr>
      <vt:lpstr>Побитовое НЕ ~x</vt:lpstr>
      <vt:lpstr>Логическое НЕ !x</vt:lpstr>
      <vt:lpstr>Смена/сохранение знака числа -х и +х</vt:lpstr>
      <vt:lpstr>Взятие адреса &amp;х</vt:lpstr>
      <vt:lpstr>Доступ через указатель *х</vt:lpstr>
      <vt:lpstr>Преобразование типа (T) х</vt:lpstr>
      <vt:lpstr>Умножение, деление, остаток x op y, op = */%</vt:lpstr>
      <vt:lpstr>Сложение, вычитание x op y, op = +-</vt:lpstr>
      <vt:lpstr>Сдвиг x op y, op = &lt;&lt; &gt;&gt;</vt:lpstr>
      <vt:lpstr>Сравнение х ор у, ор = &lt; &gt; &lt;= &gt;=</vt:lpstr>
      <vt:lpstr>Проверка равенства x op y, op = == !=</vt:lpstr>
      <vt:lpstr>Побитовое И, ИсклИЛИ, ИЛИ  x ор y, ор = &amp;^|</vt:lpstr>
      <vt:lpstr>Логические И и ИЛИ х ор у, ор = &amp;&amp; ||</vt:lpstr>
      <vt:lpstr>Условное выражение c ? e1 : e2</vt:lpstr>
      <vt:lpstr>Присваивание x op y, op = = += -= *= …</vt:lpstr>
      <vt:lpstr>Последовательное вычисление x , y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437</cp:revision>
  <dcterms:created xsi:type="dcterms:W3CDTF">2012-09-17T07:39:46Z</dcterms:created>
  <dcterms:modified xsi:type="dcterms:W3CDTF">2020-10-28T19:45:59Z</dcterms:modified>
</cp:coreProperties>
</file>