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4"/>
  </p:notesMasterIdLst>
  <p:sldIdLst>
    <p:sldId id="305" r:id="rId2"/>
    <p:sldId id="315" r:id="rId3"/>
    <p:sldId id="333" r:id="rId4"/>
    <p:sldId id="336" r:id="rId5"/>
    <p:sldId id="337" r:id="rId6"/>
    <p:sldId id="306" r:id="rId7"/>
    <p:sldId id="338" r:id="rId8"/>
    <p:sldId id="339" r:id="rId9"/>
    <p:sldId id="280" r:id="rId10"/>
    <p:sldId id="340" r:id="rId11"/>
    <p:sldId id="341" r:id="rId12"/>
    <p:sldId id="342" r:id="rId13"/>
    <p:sldId id="316" r:id="rId14"/>
    <p:sldId id="343" r:id="rId15"/>
    <p:sldId id="344" r:id="rId16"/>
    <p:sldId id="345" r:id="rId17"/>
    <p:sldId id="346" r:id="rId18"/>
    <p:sldId id="347" r:id="rId19"/>
    <p:sldId id="317" r:id="rId20"/>
    <p:sldId id="348" r:id="rId21"/>
    <p:sldId id="349" r:id="rId22"/>
    <p:sldId id="350" r:id="rId23"/>
    <p:sldId id="351" r:id="rId24"/>
    <p:sldId id="318" r:id="rId25"/>
    <p:sldId id="352" r:id="rId26"/>
    <p:sldId id="353" r:id="rId27"/>
    <p:sldId id="354" r:id="rId28"/>
    <p:sldId id="355" r:id="rId29"/>
    <p:sldId id="356" r:id="rId30"/>
    <p:sldId id="281" r:id="rId31"/>
    <p:sldId id="357" r:id="rId32"/>
    <p:sldId id="358" r:id="rId33"/>
    <p:sldId id="359" r:id="rId34"/>
    <p:sldId id="360" r:id="rId35"/>
    <p:sldId id="308" r:id="rId36"/>
    <p:sldId id="361" r:id="rId37"/>
    <p:sldId id="362" r:id="rId38"/>
    <p:sldId id="363" r:id="rId39"/>
    <p:sldId id="364" r:id="rId40"/>
    <p:sldId id="282" r:id="rId41"/>
    <p:sldId id="365" r:id="rId42"/>
    <p:sldId id="366" r:id="rId43"/>
    <p:sldId id="367" r:id="rId44"/>
    <p:sldId id="320" r:id="rId45"/>
    <p:sldId id="368" r:id="rId46"/>
    <p:sldId id="369" r:id="rId47"/>
    <p:sldId id="370" r:id="rId48"/>
    <p:sldId id="371" r:id="rId49"/>
    <p:sldId id="307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283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10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22" r:id="rId79"/>
    <p:sldId id="398" r:id="rId80"/>
    <p:sldId id="399" r:id="rId81"/>
    <p:sldId id="400" r:id="rId82"/>
    <p:sldId id="401" r:id="rId83"/>
    <p:sldId id="402" r:id="rId84"/>
    <p:sldId id="403" r:id="rId85"/>
    <p:sldId id="312" r:id="rId86"/>
    <p:sldId id="404" r:id="rId87"/>
    <p:sldId id="405" r:id="rId88"/>
    <p:sldId id="406" r:id="rId89"/>
    <p:sldId id="407" r:id="rId90"/>
    <p:sldId id="323" r:id="rId91"/>
    <p:sldId id="408" r:id="rId92"/>
    <p:sldId id="409" r:id="rId93"/>
    <p:sldId id="410" r:id="rId94"/>
    <p:sldId id="288" r:id="rId95"/>
    <p:sldId id="411" r:id="rId96"/>
    <p:sldId id="412" r:id="rId97"/>
    <p:sldId id="413" r:id="rId98"/>
    <p:sldId id="414" r:id="rId99"/>
    <p:sldId id="415" r:id="rId100"/>
    <p:sldId id="416" r:id="rId101"/>
    <p:sldId id="417" r:id="rId102"/>
    <p:sldId id="418" r:id="rId103"/>
    <p:sldId id="419" r:id="rId104"/>
    <p:sldId id="420" r:id="rId105"/>
    <p:sldId id="421" r:id="rId106"/>
    <p:sldId id="422" r:id="rId107"/>
    <p:sldId id="334" r:id="rId108"/>
    <p:sldId id="423" r:id="rId109"/>
    <p:sldId id="424" r:id="rId110"/>
    <p:sldId id="425" r:id="rId111"/>
    <p:sldId id="426" r:id="rId112"/>
    <p:sldId id="427" r:id="rId113"/>
    <p:sldId id="428" r:id="rId114"/>
    <p:sldId id="429" r:id="rId115"/>
    <p:sldId id="430" r:id="rId116"/>
    <p:sldId id="431" r:id="rId117"/>
    <p:sldId id="432" r:id="rId118"/>
    <p:sldId id="290" r:id="rId119"/>
    <p:sldId id="433" r:id="rId120"/>
    <p:sldId id="434" r:id="rId121"/>
    <p:sldId id="435" r:id="rId122"/>
    <p:sldId id="436" r:id="rId123"/>
    <p:sldId id="437" r:id="rId124"/>
    <p:sldId id="438" r:id="rId125"/>
    <p:sldId id="439" r:id="rId126"/>
    <p:sldId id="440" r:id="rId127"/>
    <p:sldId id="441" r:id="rId128"/>
    <p:sldId id="442" r:id="rId129"/>
    <p:sldId id="292" r:id="rId130"/>
    <p:sldId id="443" r:id="rId131"/>
    <p:sldId id="444" r:id="rId132"/>
    <p:sldId id="296" r:id="rId133"/>
    <p:sldId id="445" r:id="rId134"/>
    <p:sldId id="446" r:id="rId135"/>
    <p:sldId id="447" r:id="rId136"/>
    <p:sldId id="448" r:id="rId137"/>
    <p:sldId id="449" r:id="rId138"/>
    <p:sldId id="450" r:id="rId139"/>
    <p:sldId id="451" r:id="rId140"/>
    <p:sldId id="452" r:id="rId141"/>
    <p:sldId id="453" r:id="rId142"/>
    <p:sldId id="454" r:id="rId143"/>
    <p:sldId id="455" r:id="rId144"/>
    <p:sldId id="297" r:id="rId145"/>
    <p:sldId id="456" r:id="rId146"/>
    <p:sldId id="457" r:id="rId147"/>
    <p:sldId id="458" r:id="rId148"/>
    <p:sldId id="459" r:id="rId149"/>
    <p:sldId id="326" r:id="rId150"/>
    <p:sldId id="460" r:id="rId151"/>
    <p:sldId id="461" r:id="rId152"/>
    <p:sldId id="462" r:id="rId153"/>
    <p:sldId id="463" r:id="rId154"/>
    <p:sldId id="464" r:id="rId155"/>
    <p:sldId id="465" r:id="rId156"/>
    <p:sldId id="466" r:id="rId157"/>
    <p:sldId id="467" r:id="rId158"/>
    <p:sldId id="476" r:id="rId159"/>
    <p:sldId id="299" r:id="rId160"/>
    <p:sldId id="468" r:id="rId161"/>
    <p:sldId id="469" r:id="rId162"/>
    <p:sldId id="470" r:id="rId163"/>
    <p:sldId id="471" r:id="rId164"/>
    <p:sldId id="472" r:id="rId165"/>
    <p:sldId id="473" r:id="rId166"/>
    <p:sldId id="474" r:id="rId167"/>
    <p:sldId id="475" r:id="rId168"/>
    <p:sldId id="329" r:id="rId169"/>
    <p:sldId id="477" r:id="rId170"/>
    <p:sldId id="478" r:id="rId171"/>
    <p:sldId id="479" r:id="rId172"/>
    <p:sldId id="483" r:id="rId173"/>
    <p:sldId id="482" r:id="rId174"/>
    <p:sldId id="301" r:id="rId175"/>
    <p:sldId id="484" r:id="rId176"/>
    <p:sldId id="485" r:id="rId177"/>
    <p:sldId id="486" r:id="rId178"/>
    <p:sldId id="487" r:id="rId179"/>
    <p:sldId id="488" r:id="rId180"/>
    <p:sldId id="335" r:id="rId181"/>
    <p:sldId id="489" r:id="rId182"/>
    <p:sldId id="490" r:id="rId183"/>
    <p:sldId id="491" r:id="rId184"/>
    <p:sldId id="492" r:id="rId185"/>
    <p:sldId id="493" r:id="rId186"/>
    <p:sldId id="494" r:id="rId187"/>
    <p:sldId id="495" r:id="rId188"/>
    <p:sldId id="496" r:id="rId189"/>
    <p:sldId id="497" r:id="rId190"/>
    <p:sldId id="498" r:id="rId191"/>
    <p:sldId id="499" r:id="rId192"/>
    <p:sldId id="330" r:id="rId193"/>
    <p:sldId id="500" r:id="rId194"/>
    <p:sldId id="501" r:id="rId195"/>
    <p:sldId id="502" r:id="rId196"/>
    <p:sldId id="503" r:id="rId197"/>
    <p:sldId id="504" r:id="rId198"/>
    <p:sldId id="505" r:id="rId199"/>
    <p:sldId id="506" r:id="rId200"/>
    <p:sldId id="507" r:id="rId201"/>
    <p:sldId id="508" r:id="rId202"/>
    <p:sldId id="332" r:id="rId20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 varScale="1">
        <p:scale>
          <a:sx n="115" d="100"/>
          <a:sy n="115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62652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443226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261557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75917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898925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565917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715241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0148721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4396634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537901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8643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128512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9680107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01776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2000024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961193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8067423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54635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32105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611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23114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839369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355144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705122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721371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113280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654949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881046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303363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0433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2736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34763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800174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297895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6557628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19145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6190769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162703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6639518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065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329818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35205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0611874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243129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398024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4755568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54380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14953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740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3530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449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481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85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0496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2182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348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21324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7228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359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15643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965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11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859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2412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3734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371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3082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8378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6539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3784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60605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755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69219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43095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375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935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3414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9088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090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62959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9687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929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1625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9570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5664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94835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7330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12111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4627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534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6293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1057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618684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12505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636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59670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9744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84899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1802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3470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67379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795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4351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60940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10780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19465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00797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68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84480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106302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493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43640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70212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30035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91810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19014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796109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77814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78703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5875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426861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593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6945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564339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58267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327750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119806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179067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84217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241377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392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  <a:br>
              <a:rPr lang="ru-RU" dirty="0" smtClean="0"/>
            </a:br>
            <a:r>
              <a:rPr lang="ru-RU" dirty="0"/>
              <a:t>О</a:t>
            </a:r>
            <a:r>
              <a:rPr lang="ru-RU" dirty="0" smtClean="0"/>
              <a:t>птимальный код Хаффмана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Алфавит, сообщение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Сообщением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конечная последовательность </a:t>
            </a:r>
            <a:r>
              <a:rPr lang="ru-RU" dirty="0" smtClean="0">
                <a:solidFill>
                  <a:schemeClr val="bg1"/>
                </a:solidFill>
              </a:rPr>
              <a:t>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035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47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 smtClean="0"/>
              <a:t>ПостроитьОптимальныйДПК</a:t>
            </a:r>
            <a:r>
              <a:rPr lang="ru-RU" sz="2200" dirty="0" smtClean="0"/>
              <a:t>(алфавит</a:t>
            </a:r>
            <a:r>
              <a:rPr lang="ru-RU" sz="2200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55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 smtClean="0"/>
              <a:t>ПостроитьОптимальныйДПК</a:t>
            </a:r>
            <a:r>
              <a:rPr lang="ru-RU" sz="2200" dirty="0" smtClean="0"/>
              <a:t>(алфавит</a:t>
            </a:r>
            <a:r>
              <a:rPr lang="ru-RU" sz="2200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ЗаменитьЛист</a:t>
            </a:r>
            <a:r>
              <a:rPr lang="ru-RU" sz="2200" dirty="0" smtClean="0"/>
              <a:t>(с</a:t>
            </a:r>
            <a:r>
              <a:rPr lang="ru-RU" sz="2400" baseline="-25000" dirty="0" smtClean="0"/>
              <a:t>у</a:t>
            </a:r>
            <a:r>
              <a:rPr lang="ru-RU" sz="2200" dirty="0" smtClean="0"/>
              <a:t>, </a:t>
            </a:r>
            <a:r>
              <a:rPr lang="ru-RU" sz="2200" dirty="0" err="1"/>
              <a:t>Создать</a:t>
            </a:r>
            <a:r>
              <a:rPr lang="ru-RU" sz="2200" dirty="0" err="1" smtClean="0"/>
              <a:t>Дерево</a:t>
            </a:r>
            <a:r>
              <a:rPr lang="ru-RU" sz="2200" dirty="0" smtClean="0"/>
              <a:t>(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</a:t>
            </a:r>
            <a:r>
              <a:rPr lang="ru-RU" sz="2400" baseline="-25000" dirty="0" smtClean="0"/>
              <a:t>у</a:t>
            </a:r>
            <a:r>
              <a:rPr lang="ru-RU" sz="2200" dirty="0" smtClean="0"/>
              <a:t>), </a:t>
            </a:r>
            <a:r>
              <a:rPr lang="ru-RU" sz="2200" dirty="0" err="1"/>
              <a:t>Создать</a:t>
            </a:r>
            <a:r>
              <a:rPr lang="ru-RU" sz="2200" dirty="0" err="1" smtClean="0"/>
              <a:t>Лист</a:t>
            </a:r>
            <a:r>
              <a:rPr lang="ru-RU" sz="2200" dirty="0" smtClean="0"/>
              <a:t>(</a:t>
            </a:r>
            <a:r>
              <a:rPr lang="ru-RU" sz="2200" dirty="0" err="1" smtClean="0"/>
              <a:t>с</a:t>
            </a:r>
            <a:r>
              <a:rPr lang="ru-RU" sz="2400" baseline="-25000" dirty="0" err="1" smtClean="0"/>
              <a:t>х</a:t>
            </a:r>
            <a:r>
              <a:rPr lang="ru-RU" sz="2200" dirty="0" smtClean="0"/>
              <a:t>)), </a:t>
            </a:r>
            <a:r>
              <a:rPr lang="ru-RU" sz="2200" dirty="0" err="1" smtClean="0"/>
              <a:t>оптимальныйДПК</a:t>
            </a:r>
            <a:r>
              <a:rPr lang="ru-RU" sz="2200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34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Вход: 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ru-RU" sz="2400" dirty="0" smtClean="0">
                <a:solidFill>
                  <a:schemeClr val="bg1"/>
                </a:solidFill>
              </a:rPr>
              <a:t>, где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Выход: 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ru-RU" sz="2200" dirty="0" smtClean="0">
                <a:solidFill>
                  <a:schemeClr val="bg1"/>
                </a:solidFill>
              </a:rPr>
              <a:t>дерево </a:t>
            </a:r>
            <a:r>
              <a:rPr lang="ru-RU" sz="2200" dirty="0">
                <a:solidFill>
                  <a:schemeClr val="bg1"/>
                </a:solidFill>
              </a:rPr>
              <a:t>оптимального </a:t>
            </a:r>
            <a:r>
              <a:rPr lang="ru-RU" sz="2200" dirty="0" smtClean="0">
                <a:solidFill>
                  <a:schemeClr val="bg1"/>
                </a:solidFill>
              </a:rPr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алфавит </a:t>
            </a:r>
            <a:r>
              <a:rPr lang="ru-RU" sz="2200" dirty="0">
                <a:solidFill>
                  <a:schemeClr val="bg1"/>
                </a:solidFill>
              </a:rPr>
              <a:t>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r>
              <a:rPr lang="ru-RU" sz="2200" dirty="0" smtClean="0">
                <a:solidFill>
                  <a:schemeClr val="bg1"/>
                </a:solidFill>
              </a:rPr>
              <a:t>, …, </a:t>
            </a: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err="1" smtClean="0">
                <a:solidFill>
                  <a:schemeClr val="bg1"/>
                </a:solidFill>
              </a:rPr>
              <a:t>c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200" dirty="0" smtClean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 smtClean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алфавит </a:t>
            </a:r>
            <a:r>
              <a:rPr lang="ru-RU" sz="2200" dirty="0">
                <a:solidFill>
                  <a:schemeClr val="bg1"/>
                </a:solidFill>
              </a:rPr>
              <a:t>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r>
              <a:rPr lang="ru-RU" sz="2200" dirty="0" smtClean="0">
                <a:solidFill>
                  <a:schemeClr val="bg1"/>
                </a:solidFill>
              </a:rPr>
              <a:t>, …, </a:t>
            </a: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err="1" smtClean="0">
                <a:solidFill>
                  <a:schemeClr val="bg1"/>
                </a:solidFill>
              </a:rPr>
              <a:t>c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200" dirty="0" smtClean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 smtClean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5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 smtClean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Алфавит, сообщение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</a:t>
            </a:r>
            <a:r>
              <a:rPr lang="ru-RU" dirty="0" smtClean="0"/>
              <a:t>называется </a:t>
            </a:r>
            <a:r>
              <a:rPr lang="ru-RU" dirty="0"/>
              <a:t>конечная последовательность </a:t>
            </a:r>
            <a:r>
              <a:rPr lang="ru-RU" dirty="0" smtClean="0"/>
              <a:t>символов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158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45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21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7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82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[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ru-RU" sz="2200" dirty="0" smtClean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43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[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ru-RU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200" dirty="0" smtClean="0"/>
              <a:t>] </a:t>
            </a:r>
            <a:r>
              <a:rPr lang="ru-RU" sz="2200" dirty="0" smtClean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 [</a:t>
            </a:r>
            <a:r>
              <a:rPr lang="ru-RU" sz="2200" dirty="0" err="1" smtClean="0">
                <a:solidFill>
                  <a:schemeClr val="bg1"/>
                </a:solidFill>
              </a:rPr>
              <a:t>длинаСообщения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en-US" sz="2200" dirty="0" smtClean="0">
                <a:solidFill>
                  <a:schemeClr val="bg1"/>
                </a:solidFill>
              </a:rPr>
              <a:t>] } </a:t>
            </a:r>
            <a:r>
              <a:rPr lang="ru-RU" sz="2200" dirty="0" smtClean="0">
                <a:solidFill>
                  <a:schemeClr val="bg1"/>
                </a:solidFill>
              </a:rPr>
              <a:t>= алфавит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[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ru-RU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200" dirty="0" smtClean="0"/>
              <a:t>] </a:t>
            </a:r>
            <a:r>
              <a:rPr lang="ru-RU" sz="2200" dirty="0" smtClean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/>
              <a:t>{ [</a:t>
            </a:r>
            <a:r>
              <a:rPr lang="ru-RU" sz="2200" dirty="0" err="1" smtClean="0"/>
              <a:t>длинаСообщения</a:t>
            </a:r>
            <a:r>
              <a:rPr lang="en-US" sz="2200" dirty="0" smtClean="0"/>
              <a:t>, </a:t>
            </a:r>
            <a:r>
              <a:rPr lang="ru-RU" sz="2200" dirty="0" err="1" smtClean="0"/>
              <a:t>оптимальныйДПК</a:t>
            </a:r>
            <a:r>
              <a:rPr lang="en-US" sz="2200" dirty="0" smtClean="0"/>
              <a:t>] } </a:t>
            </a:r>
            <a:r>
              <a:rPr lang="ru-RU" sz="2200" dirty="0" smtClean="0"/>
              <a:t>= алфавит</a:t>
            </a:r>
            <a:endParaRPr lang="en-US" sz="2200" dirty="0" smtClean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64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Прямое построение дерева оптимального Д.П.К.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алфавит </a:t>
            </a:r>
            <a:r>
              <a:rPr lang="ru-RU" sz="2200" dirty="0"/>
              <a:t>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200" dirty="0" smtClean="0"/>
              <a:t>]</a:t>
            </a:r>
            <a:r>
              <a:rPr lang="ru-RU" sz="2200" dirty="0" smtClean="0"/>
              <a:t>, …, </a:t>
            </a:r>
            <a:r>
              <a:rPr lang="ru-RU" sz="2200" dirty="0"/>
              <a:t>[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, </a:t>
            </a:r>
            <a:r>
              <a:rPr lang="en-US" sz="2200" dirty="0" err="1" smtClean="0"/>
              <a:t>c</a:t>
            </a:r>
            <a:r>
              <a:rPr lang="en-US" sz="2400" baseline="-25000" dirty="0" err="1" smtClean="0"/>
              <a:t>n</a:t>
            </a:r>
            <a:r>
              <a:rPr lang="en-US" sz="2200" dirty="0" smtClean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 smtClean="0"/>
              <a:t>пока Размер(алфавит)</a:t>
            </a:r>
            <a:r>
              <a:rPr lang="en-US" sz="2200" dirty="0" smtClean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smtClean="0"/>
              <a:t>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 </a:t>
            </a:r>
            <a:r>
              <a:rPr lang="ru-RU" sz="2200" dirty="0"/>
              <a:t>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y</a:t>
            </a:r>
            <a:r>
              <a:rPr lang="en-US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en-US" sz="2400" baseline="-25000" dirty="0" smtClean="0"/>
              <a:t> </a:t>
            </a:r>
            <a:r>
              <a:rPr lang="ru-RU" sz="2200" dirty="0" smtClean="0"/>
              <a:t>], </a:t>
            </a:r>
            <a:r>
              <a:rPr lang="ru-RU" sz="2200" dirty="0"/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</a:t>
            </a:r>
            <a:r>
              <a:rPr lang="ru-RU" sz="2200" dirty="0" smtClean="0"/>
              <a:t>([</a:t>
            </a:r>
            <a:r>
              <a:rPr lang="en-US" sz="2200" dirty="0" smtClean="0"/>
              <a:t> </a:t>
            </a:r>
            <a:r>
              <a:rPr lang="en-US" sz="2200" dirty="0" err="1" smtClean="0"/>
              <a:t>p</a:t>
            </a:r>
            <a:r>
              <a:rPr lang="en-US" sz="2400" baseline="-25000" dirty="0" err="1" smtClean="0"/>
              <a:t>x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 smtClean="0"/>
              <a:t>, [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у</a:t>
            </a:r>
            <a:r>
              <a:rPr lang="ru-RU" sz="2200" dirty="0" smtClean="0"/>
              <a:t>, </a:t>
            </a:r>
            <a:r>
              <a:rPr lang="ru-RU" sz="2200" dirty="0" err="1" smtClean="0"/>
              <a:t>дерево</a:t>
            </a:r>
            <a:r>
              <a:rPr lang="ru-RU" sz="2400" baseline="-25000" dirty="0" err="1" smtClean="0"/>
              <a:t>х</a:t>
            </a:r>
            <a:r>
              <a:rPr lang="en-US" sz="2200" dirty="0" smtClean="0"/>
              <a:t>] </a:t>
            </a:r>
            <a:r>
              <a:rPr lang="ru-RU" sz="2200" dirty="0" smtClean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 smtClean="0"/>
              <a:t>{ [</a:t>
            </a:r>
            <a:r>
              <a:rPr lang="ru-RU" sz="2200" dirty="0" err="1" smtClean="0"/>
              <a:t>длинаСообщения</a:t>
            </a:r>
            <a:r>
              <a:rPr lang="en-US" sz="2200" dirty="0" smtClean="0"/>
              <a:t>, </a:t>
            </a:r>
            <a:r>
              <a:rPr lang="ru-RU" sz="2200" dirty="0" err="1" smtClean="0"/>
              <a:t>оптимальныйДПК</a:t>
            </a:r>
            <a:r>
              <a:rPr lang="en-US" sz="2200" dirty="0" smtClean="0"/>
              <a:t>] } </a:t>
            </a:r>
            <a:r>
              <a:rPr lang="ru-RU" sz="2200" dirty="0" smtClean="0"/>
              <a:t>= алфавит</a:t>
            </a:r>
            <a:endParaRPr lang="en-US" sz="2200" dirty="0" smtClean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 smtClean="0"/>
              <a:t>вернуть </a:t>
            </a:r>
            <a:r>
              <a:rPr lang="ru-RU" sz="2200" dirty="0" err="1"/>
              <a:t>оптимальныйДПК</a:t>
            </a:r>
            <a:endParaRPr lang="ru-RU" sz="22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85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 = </a:t>
            </a:r>
            <a:r>
              <a:rPr lang="ru-RU" sz="2400" dirty="0" smtClean="0">
                <a:solidFill>
                  <a:schemeClr val="bg1"/>
                </a:solidFill>
              </a:rPr>
              <a:t>«кол </a:t>
            </a:r>
            <a:r>
              <a:rPr lang="ru-RU" sz="2400" dirty="0">
                <a:solidFill>
                  <a:schemeClr val="bg1"/>
                </a:solidFill>
              </a:rPr>
              <a:t>около </a:t>
            </a:r>
            <a:r>
              <a:rPr lang="ru-RU" sz="2400" dirty="0" smtClean="0">
                <a:solidFill>
                  <a:schemeClr val="bg1"/>
                </a:solidFill>
              </a:rPr>
              <a:t>колокола»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 = 1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</a:t>
            </a:r>
            <a:r>
              <a:rPr lang="ru-RU" sz="2400" dirty="0" smtClean="0">
                <a:solidFill>
                  <a:schemeClr val="bg1"/>
                </a:solidFill>
              </a:rPr>
              <a:t>прямого алгоритма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			значение переменной алфавит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 smtClean="0">
                <a:solidFill>
                  <a:schemeClr val="bg1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о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],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], [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а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</a:t>
            </a:r>
            <a:r>
              <a:rPr lang="en-US" sz="2400" dirty="0" smtClean="0">
                <a:solidFill>
                  <a:schemeClr val="bg1"/>
                </a:solidFill>
              </a:rPr>
              <a:t>[3,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 = 1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</a:t>
            </a:r>
            <a:r>
              <a:rPr lang="ru-RU" sz="2400" dirty="0" smtClean="0">
                <a:solidFill>
                  <a:schemeClr val="bg1"/>
                </a:solidFill>
              </a:rPr>
              <a:t>прямого алгоритма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			значение переменной алфавит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 smtClean="0">
                <a:solidFill>
                  <a:schemeClr val="bg1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о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],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], [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а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</a:t>
            </a:r>
            <a:r>
              <a:rPr lang="en-US" sz="2400" dirty="0" smtClean="0">
                <a:solidFill>
                  <a:schemeClr val="bg1"/>
                </a:solidFill>
              </a:rPr>
              <a:t>[3,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3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Алфавит, сообщение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</a:t>
            </a:r>
            <a:r>
              <a:rPr lang="ru-RU" dirty="0" smtClean="0"/>
              <a:t>называется </a:t>
            </a:r>
            <a:r>
              <a:rPr lang="ru-RU" dirty="0"/>
              <a:t>конечная последовательность </a:t>
            </a:r>
            <a:r>
              <a:rPr lang="ru-RU" dirty="0" smtClean="0"/>
              <a:t>символов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40147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 smtClean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 smtClean="0">
                <a:solidFill>
                  <a:schemeClr val="bg1"/>
                </a:solidFill>
              </a:rPr>
              <a:t> = 1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</a:t>
            </a:r>
            <a:r>
              <a:rPr lang="ru-RU" sz="2400" dirty="0" smtClean="0">
                <a:solidFill>
                  <a:schemeClr val="bg1"/>
                </a:solidFill>
              </a:rPr>
              <a:t>прямого алгоритма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			значение переменной алфавит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 smtClean="0">
                <a:solidFill>
                  <a:schemeClr val="bg1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о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],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], [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а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</a:t>
            </a:r>
            <a:r>
              <a:rPr lang="en-US" sz="2400" dirty="0" smtClean="0">
                <a:solidFill>
                  <a:schemeClr val="bg1"/>
                </a:solidFill>
              </a:rPr>
              <a:t>[3,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3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</a:t>
            </a:r>
            <a:r>
              <a:rPr lang="ru-RU" sz="2400" dirty="0" smtClean="0">
                <a:solidFill>
                  <a:schemeClr val="bg1"/>
                </a:solidFill>
              </a:rPr>
              <a:t>прямого алгоритма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			значение переменной алфавит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 smtClean="0">
                <a:solidFill>
                  <a:schemeClr val="bg1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о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],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], [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а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</a:t>
            </a:r>
            <a:r>
              <a:rPr lang="en-US" sz="2400" dirty="0" smtClean="0">
                <a:solidFill>
                  <a:schemeClr val="bg1"/>
                </a:solidFill>
              </a:rPr>
              <a:t>[3,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6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</a:t>
            </a:r>
            <a:r>
              <a:rPr lang="ru-RU" sz="2400" dirty="0" smtClean="0">
                <a:solidFill>
                  <a:schemeClr val="bg1"/>
                </a:solidFill>
              </a:rPr>
              <a:t>значение переменной алфавит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 smtClean="0">
                <a:solidFill>
                  <a:schemeClr val="bg1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о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],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], [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а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</a:t>
            </a:r>
            <a:r>
              <a:rPr lang="en-US" sz="2400" dirty="0" smtClean="0">
                <a:solidFill>
                  <a:schemeClr val="bg1"/>
                </a:solidFill>
              </a:rPr>
              <a:t>[3,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 smtClean="0">
                <a:solidFill>
                  <a:schemeClr val="bg1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о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],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[4, 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], [</a:t>
            </a:r>
            <a:r>
              <a:rPr lang="ru-RU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пробел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ru-RU" sz="2400" dirty="0" smtClean="0">
                <a:solidFill>
                  <a:schemeClr val="bg1"/>
                </a:solidFill>
              </a:rPr>
              <a:t>а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</a:t>
            </a:r>
            <a:r>
              <a:rPr lang="en-US" sz="2400" dirty="0" smtClean="0">
                <a:solidFill>
                  <a:schemeClr val="bg1"/>
                </a:solidFill>
              </a:rPr>
              <a:t>[3,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9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 smtClean="0"/>
              <a:t>{ [</a:t>
            </a:r>
            <a:r>
              <a:rPr lang="ru-RU" sz="2400" dirty="0" smtClean="0"/>
              <a:t>7</a:t>
            </a:r>
            <a:r>
              <a:rPr lang="en-US" sz="2400" dirty="0" smtClean="0"/>
              <a:t>, </a:t>
            </a:r>
            <a:r>
              <a:rPr lang="ru-RU" sz="2400" dirty="0" smtClean="0"/>
              <a:t>о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[4, </a:t>
            </a:r>
            <a:r>
              <a:rPr lang="ru-RU" sz="2400" dirty="0" smtClean="0"/>
              <a:t>к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[4, </a:t>
            </a:r>
            <a:r>
              <a:rPr lang="ru-RU" sz="2400" dirty="0" smtClean="0"/>
              <a:t>л</a:t>
            </a:r>
            <a:r>
              <a:rPr lang="en-US" sz="2400" dirty="0" smtClean="0"/>
              <a:t>], [</a:t>
            </a:r>
            <a:r>
              <a:rPr lang="ru-RU" sz="24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пробел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</a:t>
            </a:r>
            <a:r>
              <a:rPr lang="en-US" sz="2400" dirty="0" smtClean="0">
                <a:solidFill>
                  <a:schemeClr val="bg1"/>
                </a:solidFill>
              </a:rPr>
              <a:t>[3,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2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 smtClean="0"/>
              <a:t>{ [</a:t>
            </a:r>
            <a:r>
              <a:rPr lang="ru-RU" sz="2400" dirty="0" smtClean="0"/>
              <a:t>7</a:t>
            </a:r>
            <a:r>
              <a:rPr lang="en-US" sz="2400" dirty="0" smtClean="0"/>
              <a:t>, </a:t>
            </a:r>
            <a:r>
              <a:rPr lang="ru-RU" sz="2400" dirty="0" smtClean="0"/>
              <a:t>о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[4, </a:t>
            </a:r>
            <a:r>
              <a:rPr lang="ru-RU" sz="2400" dirty="0" smtClean="0"/>
              <a:t>к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[4, </a:t>
            </a:r>
            <a:r>
              <a:rPr lang="ru-RU" sz="2400" dirty="0" smtClean="0"/>
              <a:t>л</a:t>
            </a:r>
            <a:r>
              <a:rPr lang="en-US" sz="2400" dirty="0" smtClean="0"/>
              <a:t>], [</a:t>
            </a:r>
            <a:r>
              <a:rPr lang="ru-RU" sz="24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пробел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</a:t>
            </a:r>
            <a:r>
              <a:rPr lang="en-US" sz="2400" dirty="0" smtClean="0"/>
              <a:t>[3,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[7, [</a:t>
            </a:r>
            <a:r>
              <a:rPr lang="ru-RU" sz="2400" dirty="0" smtClean="0">
                <a:solidFill>
                  <a:schemeClr val="bg1"/>
                </a:solidFill>
              </a:rPr>
              <a:t>л</a:t>
            </a:r>
            <a:r>
              <a:rPr lang="en-US" sz="2400" dirty="0" smtClean="0">
                <a:solidFill>
                  <a:schemeClr val="bg1"/>
                </a:solidFill>
              </a:rPr>
              <a:t>, [</a:t>
            </a:r>
            <a:r>
              <a:rPr lang="ru-RU" sz="2400" dirty="0" smtClean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5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 smtClean="0"/>
              <a:t>{ [</a:t>
            </a:r>
            <a:r>
              <a:rPr lang="ru-RU" sz="2400" dirty="0" smtClean="0"/>
              <a:t>7</a:t>
            </a:r>
            <a:r>
              <a:rPr lang="en-US" sz="2400" dirty="0" smtClean="0"/>
              <a:t>, </a:t>
            </a:r>
            <a:r>
              <a:rPr lang="ru-RU" sz="2400" dirty="0" smtClean="0"/>
              <a:t>о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[4, </a:t>
            </a:r>
            <a:r>
              <a:rPr lang="ru-RU" sz="2400" dirty="0" smtClean="0"/>
              <a:t>к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[4, </a:t>
            </a:r>
            <a:r>
              <a:rPr lang="ru-RU" sz="2400" dirty="0" smtClean="0"/>
              <a:t>л</a:t>
            </a:r>
            <a:r>
              <a:rPr lang="en-US" sz="2400" dirty="0" smtClean="0"/>
              <a:t>], [</a:t>
            </a:r>
            <a:r>
              <a:rPr lang="ru-RU" sz="24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пробел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</a:t>
            </a:r>
            <a:r>
              <a:rPr lang="en-US" sz="2400" dirty="0" smtClean="0"/>
              <a:t>[3,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 smtClean="0"/>
              <a:t>[7, [</a:t>
            </a:r>
            <a:r>
              <a:rPr lang="ru-RU" sz="2400" dirty="0" smtClean="0"/>
              <a:t>л</a:t>
            </a:r>
            <a:r>
              <a:rPr lang="en-US" sz="2400" dirty="0" smtClean="0"/>
              <a:t>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]]]]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 smtClean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[11, [</a:t>
            </a:r>
            <a:r>
              <a:rPr lang="ru-RU" sz="2400" dirty="0" smtClean="0">
                <a:solidFill>
                  <a:schemeClr val="bg1"/>
                </a:solidFill>
              </a:rPr>
              <a:t>к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 smtClean="0">
                <a:solidFill>
                  <a:schemeClr val="bg1"/>
                </a:solidFill>
              </a:rPr>
              <a:t>]]]]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 smtClean="0"/>
              <a:t>{ [</a:t>
            </a:r>
            <a:r>
              <a:rPr lang="ru-RU" sz="2400" dirty="0" smtClean="0"/>
              <a:t>7</a:t>
            </a:r>
            <a:r>
              <a:rPr lang="en-US" sz="2400" dirty="0" smtClean="0"/>
              <a:t>, </a:t>
            </a:r>
            <a:r>
              <a:rPr lang="ru-RU" sz="2400" dirty="0" smtClean="0"/>
              <a:t>о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[4, </a:t>
            </a:r>
            <a:r>
              <a:rPr lang="ru-RU" sz="2400" dirty="0" smtClean="0"/>
              <a:t>к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[4, </a:t>
            </a:r>
            <a:r>
              <a:rPr lang="ru-RU" sz="2400" dirty="0" smtClean="0"/>
              <a:t>л</a:t>
            </a:r>
            <a:r>
              <a:rPr lang="en-US" sz="2400" dirty="0" smtClean="0"/>
              <a:t>], [</a:t>
            </a:r>
            <a:r>
              <a:rPr lang="ru-RU" sz="24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пробел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</a:t>
            </a:r>
            <a:r>
              <a:rPr lang="en-US" sz="2400" dirty="0" smtClean="0"/>
              <a:t>[3,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 smtClean="0"/>
              <a:t>[7, [</a:t>
            </a:r>
            <a:r>
              <a:rPr lang="ru-RU" sz="2400" dirty="0" smtClean="0"/>
              <a:t>л</a:t>
            </a:r>
            <a:r>
              <a:rPr lang="en-US" sz="2400" dirty="0" smtClean="0"/>
              <a:t>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]]]]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[11, [</a:t>
            </a:r>
            <a:r>
              <a:rPr lang="ru-RU" sz="2400" dirty="0" smtClean="0"/>
              <a:t>к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 smtClean="0"/>
              <a:t>]]]]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 smtClean="0">
                <a:solidFill>
                  <a:schemeClr val="bg1"/>
                </a:solidFill>
              </a:rPr>
              <a:t>{ [18, [</a:t>
            </a:r>
            <a:r>
              <a:rPr lang="ru-RU" sz="2400" dirty="0" smtClean="0">
                <a:solidFill>
                  <a:schemeClr val="bg1"/>
                </a:solidFill>
              </a:rPr>
              <a:t>о,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</a:t>
            </a:r>
            <a:r>
              <a:rPr lang="en-US" sz="2400" dirty="0" smtClean="0">
                <a:solidFill>
                  <a:schemeClr val="bg1"/>
                </a:solidFill>
              </a:rPr>
              <a:t>]]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0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построения Д.П.К.</a:t>
            </a:r>
            <a:endParaRPr lang="ru-RU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 smtClean="0"/>
              <a:t>R = </a:t>
            </a:r>
            <a:r>
              <a:rPr lang="ru-RU" sz="2400" dirty="0" smtClean="0"/>
              <a:t>«кол </a:t>
            </a:r>
            <a:r>
              <a:rPr lang="ru-RU" sz="2400" dirty="0"/>
              <a:t>около </a:t>
            </a:r>
            <a:r>
              <a:rPr lang="ru-RU" sz="2400" dirty="0" smtClean="0"/>
              <a:t>колокола»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o, c</a:t>
            </a:r>
            <a:r>
              <a:rPr lang="en-US" sz="2400" baseline="-25000" dirty="0"/>
              <a:t>2</a:t>
            </a:r>
            <a:r>
              <a:rPr lang="en-US" sz="2400" dirty="0" smtClean="0"/>
              <a:t> = </a:t>
            </a:r>
            <a:r>
              <a:rPr lang="ru-RU" sz="2400" dirty="0" smtClean="0"/>
              <a:t>к</a:t>
            </a:r>
            <a:r>
              <a:rPr lang="en-US" sz="2400" dirty="0" smtClean="0"/>
              <a:t>, c</a:t>
            </a:r>
            <a:r>
              <a:rPr lang="en-US" sz="2400" baseline="-25000" dirty="0"/>
              <a:t>3</a:t>
            </a:r>
            <a:r>
              <a:rPr lang="en-US" sz="2400" dirty="0" smtClean="0"/>
              <a:t> = </a:t>
            </a:r>
            <a:r>
              <a:rPr lang="ru-RU" sz="2400" dirty="0" smtClean="0"/>
              <a:t>л</a:t>
            </a:r>
            <a:r>
              <a:rPr lang="en-US" sz="2400" dirty="0" smtClean="0"/>
              <a:t>, c</a:t>
            </a:r>
            <a:r>
              <a:rPr lang="en-US" sz="2400" baseline="-25000" dirty="0"/>
              <a:t>4</a:t>
            </a:r>
            <a:r>
              <a:rPr lang="en-US" sz="2400" dirty="0" smtClean="0"/>
              <a:t> = </a:t>
            </a:r>
            <a:r>
              <a:rPr lang="ru-RU" sz="2400" dirty="0" smtClean="0"/>
              <a:t>пробел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en-US" sz="2400" baseline="-25000" dirty="0"/>
              <a:t>5</a:t>
            </a:r>
            <a:r>
              <a:rPr lang="en-US" sz="2400" dirty="0" smtClean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p</a:t>
            </a:r>
            <a:r>
              <a:rPr lang="en-US" sz="2400" baseline="-25000" dirty="0"/>
              <a:t>1</a:t>
            </a:r>
            <a:r>
              <a:rPr lang="en-US" sz="2400" dirty="0" smtClean="0"/>
              <a:t> = 7, p</a:t>
            </a:r>
            <a:r>
              <a:rPr lang="en-US" sz="2400" baseline="-25000" dirty="0"/>
              <a:t>2</a:t>
            </a:r>
            <a:r>
              <a:rPr lang="en-US" sz="2400" dirty="0" smtClean="0"/>
              <a:t> = 4, p</a:t>
            </a:r>
            <a:r>
              <a:rPr lang="en-US" sz="2400" baseline="-25000" dirty="0"/>
              <a:t>3</a:t>
            </a:r>
            <a:r>
              <a:rPr lang="en-US" sz="2400" dirty="0" smtClean="0"/>
              <a:t> = 4, p</a:t>
            </a:r>
            <a:r>
              <a:rPr lang="en-US" sz="2400" baseline="-25000" dirty="0"/>
              <a:t>4</a:t>
            </a:r>
            <a:r>
              <a:rPr lang="en-US" sz="2400" dirty="0" smtClean="0"/>
              <a:t> = 2, p</a:t>
            </a:r>
            <a:r>
              <a:rPr lang="en-US" sz="2400" baseline="-25000" dirty="0"/>
              <a:t>5</a:t>
            </a:r>
            <a:r>
              <a:rPr lang="en-US" sz="2400" dirty="0" smtClean="0"/>
              <a:t> = 1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</a:t>
            </a:r>
            <a:r>
              <a:rPr lang="ru-RU" sz="2400" dirty="0" smtClean="0"/>
              <a:t>прямого алгоритма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 smtClean="0"/>
              <a:t>			значение переменной алфавит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 smtClean="0"/>
              <a:t>{ [</a:t>
            </a:r>
            <a:r>
              <a:rPr lang="ru-RU" sz="2400" dirty="0" smtClean="0"/>
              <a:t>7</a:t>
            </a:r>
            <a:r>
              <a:rPr lang="en-US" sz="2400" dirty="0" smtClean="0"/>
              <a:t>, </a:t>
            </a:r>
            <a:r>
              <a:rPr lang="ru-RU" sz="2400" dirty="0" smtClean="0"/>
              <a:t>о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[4, </a:t>
            </a:r>
            <a:r>
              <a:rPr lang="ru-RU" sz="2400" dirty="0" smtClean="0"/>
              <a:t>к</a:t>
            </a:r>
            <a:r>
              <a:rPr lang="en-US" sz="2400" dirty="0" smtClean="0"/>
              <a:t>],</a:t>
            </a:r>
            <a:r>
              <a:rPr lang="ru-RU" sz="2400" dirty="0" smtClean="0"/>
              <a:t> </a:t>
            </a:r>
            <a:r>
              <a:rPr lang="en-US" sz="2400" dirty="0" smtClean="0"/>
              <a:t>[4, </a:t>
            </a:r>
            <a:r>
              <a:rPr lang="ru-RU" sz="2400" dirty="0" smtClean="0"/>
              <a:t>л</a:t>
            </a:r>
            <a:r>
              <a:rPr lang="en-US" sz="2400" dirty="0" smtClean="0"/>
              <a:t>], [</a:t>
            </a:r>
            <a:r>
              <a:rPr lang="ru-RU" sz="2400" dirty="0" smtClean="0"/>
              <a:t>2</a:t>
            </a:r>
            <a:r>
              <a:rPr lang="en-US" sz="2400" dirty="0" smtClean="0"/>
              <a:t>, </a:t>
            </a:r>
            <a:r>
              <a:rPr lang="ru-RU" sz="2400" dirty="0" smtClean="0"/>
              <a:t>пробел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, </a:t>
            </a:r>
            <a:r>
              <a:rPr lang="ru-RU" sz="2400" dirty="0" smtClean="0"/>
              <a:t>а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</a:t>
            </a:r>
            <a:r>
              <a:rPr lang="en-US" sz="2400" dirty="0" smtClean="0"/>
              <a:t>[3,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 smtClean="0"/>
              <a:t>[7, [</a:t>
            </a:r>
            <a:r>
              <a:rPr lang="ru-RU" sz="2400" dirty="0" smtClean="0"/>
              <a:t>л</a:t>
            </a:r>
            <a:r>
              <a:rPr lang="en-US" sz="2400" dirty="0" smtClean="0"/>
              <a:t>, [</a:t>
            </a:r>
            <a:r>
              <a:rPr lang="ru-RU" sz="2400" dirty="0" smtClean="0"/>
              <a:t>пробел, а</a:t>
            </a:r>
            <a:r>
              <a:rPr lang="en-US" sz="2400" dirty="0" smtClean="0"/>
              <a:t>]]]]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 smtClean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[11, [</a:t>
            </a:r>
            <a:r>
              <a:rPr lang="ru-RU" sz="2400" dirty="0" smtClean="0"/>
              <a:t>к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 smtClean="0"/>
              <a:t>]]]]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4	</a:t>
            </a:r>
            <a:r>
              <a:rPr lang="en-US" sz="2400" dirty="0" smtClean="0"/>
              <a:t>{ [18, [</a:t>
            </a:r>
            <a:r>
              <a:rPr lang="ru-RU" sz="2400" dirty="0" smtClean="0"/>
              <a:t>о,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</a:t>
            </a:r>
            <a:r>
              <a:rPr lang="en-US" sz="2400" dirty="0" smtClean="0"/>
              <a:t>]]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Оптимальные Д.П.К. для «кол около колокола»</a:t>
            </a:r>
            <a:endParaRPr lang="ru-RU" dirty="0"/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10011011100100110011101001001001101111</a:t>
            </a:r>
          </a:p>
          <a:p>
            <a:r>
              <a:rPr lang="ru-RU" dirty="0" smtClean="0"/>
              <a:t>длина = 39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010010110000100100011001001000010010111</a:t>
            </a:r>
          </a:p>
          <a:p>
            <a:r>
              <a:rPr lang="ru-RU" dirty="0"/>
              <a:t>длина = </a:t>
            </a:r>
            <a:r>
              <a:rPr lang="ru-RU" dirty="0" smtClean="0"/>
              <a:t>39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Кодом называется такое отображение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 </a:t>
            </a:r>
            <a:r>
              <a:rPr lang="ru-RU" sz="2800" dirty="0">
                <a:solidFill>
                  <a:schemeClr val="bg1"/>
                </a:solidFill>
              </a:rPr>
              <a:t>: </a:t>
            </a:r>
            <a:r>
              <a:rPr lang="ru-RU" sz="2800" dirty="0" smtClean="0">
                <a:solidFill>
                  <a:schemeClr val="bg1"/>
                </a:solidFill>
              </a:rPr>
              <a:t>А1</a:t>
            </a:r>
            <a:r>
              <a:rPr lang="ru-RU" sz="2800" dirty="0">
                <a:solidFill>
                  <a:schemeClr val="bg1"/>
                </a:solidFill>
              </a:rPr>
              <a:t>* —&gt; </a:t>
            </a:r>
            <a:r>
              <a:rPr lang="ru-RU" sz="2800" dirty="0" smtClean="0">
                <a:solidFill>
                  <a:schemeClr val="bg1"/>
                </a:solidFill>
              </a:rPr>
              <a:t>А2</a:t>
            </a:r>
            <a:r>
              <a:rPr lang="ru-RU" sz="2800" dirty="0">
                <a:solidFill>
                  <a:schemeClr val="bg1"/>
                </a:solidFill>
              </a:rPr>
              <a:t>*, что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)...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любого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 smtClean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из </a:t>
            </a:r>
            <a:r>
              <a:rPr lang="ru-RU" sz="2800" dirty="0" smtClean="0">
                <a:solidFill>
                  <a:schemeClr val="bg1"/>
                </a:solidFill>
              </a:rPr>
              <a:t>А1*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ru-RU" sz="2800" dirty="0" smtClean="0">
                <a:solidFill>
                  <a:schemeClr val="bg1"/>
                </a:solidFill>
              </a:rPr>
              <a:t>), К(с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), ...,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называются кодовыми словами кода К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А2 =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1}</a:t>
            </a:r>
            <a:r>
              <a:rPr lang="ru-RU" sz="2800" dirty="0" smtClean="0">
                <a:solidFill>
                  <a:schemeClr val="bg1"/>
                </a:solidFill>
              </a:rPr>
              <a:t>, то код К называется </a:t>
            </a:r>
            <a:r>
              <a:rPr lang="ru-RU" sz="2800" dirty="0">
                <a:solidFill>
                  <a:schemeClr val="bg1"/>
                </a:solidFill>
              </a:rPr>
              <a:t>двоичным </a:t>
            </a:r>
            <a:r>
              <a:rPr lang="ru-RU" sz="2800" dirty="0" smtClean="0">
                <a:solidFill>
                  <a:schemeClr val="bg1"/>
                </a:solidFill>
              </a:rPr>
              <a:t>кодом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Оптимальные Д.П.К. для «кол около колокола»</a:t>
            </a:r>
            <a:endParaRPr lang="ru-RU" dirty="0"/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10011011100100110011101001001001101111</a:t>
            </a:r>
          </a:p>
          <a:p>
            <a:r>
              <a:rPr lang="ru-RU" dirty="0" smtClean="0"/>
              <a:t>длина = 39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010010110000100100011001001000010010111</a:t>
            </a:r>
          </a:p>
          <a:p>
            <a:r>
              <a:rPr lang="ru-RU" dirty="0"/>
              <a:t>длина = </a:t>
            </a:r>
            <a:r>
              <a:rPr lang="ru-RU" dirty="0" smtClean="0"/>
              <a:t>39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14242" y="1340768"/>
            <a:ext cx="5498381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Оптимальные Д.П.К. для «кол около колокола»</a:t>
            </a:r>
            <a:endParaRPr lang="ru-RU" dirty="0"/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10011011100100110011101001001001101111</a:t>
            </a:r>
          </a:p>
          <a:p>
            <a:r>
              <a:rPr lang="ru-RU" dirty="0" smtClean="0"/>
              <a:t>длина = 39</a:t>
            </a:r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010010110000100100011001001000010010111</a:t>
            </a:r>
          </a:p>
          <a:p>
            <a:r>
              <a:rPr lang="ru-RU" dirty="0"/>
              <a:t>длина = </a:t>
            </a:r>
            <a:r>
              <a:rPr lang="ru-RU" dirty="0" smtClean="0"/>
              <a:t>39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86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-1, где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 – число символов в исходном алфавите.</a:t>
            </a: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Пусть символы алфавита встречаются </a:t>
            </a:r>
            <a:r>
              <a:rPr lang="ru-RU" sz="2400" dirty="0">
                <a:solidFill>
                  <a:schemeClr val="bg1"/>
                </a:solidFill>
              </a:rPr>
              <a:t>в сообщении 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8,</a:t>
            </a:r>
            <a:r>
              <a:rPr lang="ru-RU" sz="2400" dirty="0" smtClean="0">
                <a:solidFill>
                  <a:schemeClr val="bg1"/>
                </a:solidFill>
              </a:rPr>
              <a:t> …,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 smtClean="0">
                <a:solidFill>
                  <a:schemeClr val="bg1"/>
                </a:solidFill>
              </a:rPr>
              <a:t>n-</a:t>
            </a:r>
            <a:r>
              <a:rPr lang="ru-RU" sz="2400" dirty="0" smtClean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ru-RU" sz="2400" dirty="0" smtClean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Запишем для каждого шага </a:t>
            </a:r>
            <a:r>
              <a:rPr lang="ru-RU" sz="2400" dirty="0">
                <a:solidFill>
                  <a:schemeClr val="bg1"/>
                </a:solidFill>
              </a:rPr>
              <a:t>прямого алгоритма </a:t>
            </a:r>
            <a:r>
              <a:rPr lang="ru-RU" sz="2400" dirty="0" smtClean="0">
                <a:solidFill>
                  <a:schemeClr val="bg1"/>
                </a:solidFill>
              </a:rPr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Пусть символы алфавита встречаются </a:t>
            </a:r>
            <a:r>
              <a:rPr lang="ru-RU" sz="2400" dirty="0">
                <a:solidFill>
                  <a:schemeClr val="bg1"/>
                </a:solidFill>
              </a:rPr>
              <a:t>в сообщении 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8,</a:t>
            </a:r>
            <a:r>
              <a:rPr lang="ru-RU" sz="2400" dirty="0" smtClean="0">
                <a:solidFill>
                  <a:schemeClr val="bg1"/>
                </a:solidFill>
              </a:rPr>
              <a:t> …,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 smtClean="0">
                <a:solidFill>
                  <a:schemeClr val="bg1"/>
                </a:solidFill>
              </a:rPr>
              <a:t>n-</a:t>
            </a:r>
            <a:r>
              <a:rPr lang="ru-RU" sz="2400" dirty="0" smtClean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ru-RU" sz="2400" dirty="0" smtClean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Запишем для каждого шага </a:t>
            </a:r>
            <a:r>
              <a:rPr lang="ru-RU" sz="2400" dirty="0">
                <a:solidFill>
                  <a:schemeClr val="bg1"/>
                </a:solidFill>
              </a:rPr>
              <a:t>прямого алгоритма </a:t>
            </a:r>
            <a:r>
              <a:rPr lang="ru-RU" sz="2400" dirty="0" smtClean="0">
                <a:solidFill>
                  <a:schemeClr val="bg1"/>
                </a:solidFill>
              </a:rPr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77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Запишем для каждого шага </a:t>
            </a:r>
            <a:r>
              <a:rPr lang="ru-RU" sz="2400" dirty="0">
                <a:solidFill>
                  <a:schemeClr val="bg1"/>
                </a:solidFill>
              </a:rPr>
              <a:t>прямого алгоритма </a:t>
            </a:r>
            <a:r>
              <a:rPr lang="ru-RU" sz="2400" dirty="0" smtClean="0">
                <a:solidFill>
                  <a:schemeClr val="bg1"/>
                </a:solidFill>
              </a:rPr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8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75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08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5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78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К </a:t>
            </a:r>
            <a:r>
              <a:rPr lang="ru-RU" sz="2800" dirty="0"/>
              <a:t>: </a:t>
            </a:r>
            <a:r>
              <a:rPr lang="ru-RU" sz="2800" dirty="0" smtClean="0"/>
              <a:t>А1</a:t>
            </a:r>
            <a:r>
              <a:rPr lang="ru-RU" sz="2800" dirty="0"/>
              <a:t>* —&gt; </a:t>
            </a:r>
            <a:r>
              <a:rPr lang="ru-RU" sz="2800" dirty="0" smtClean="0"/>
              <a:t>А2</a:t>
            </a:r>
            <a:r>
              <a:rPr lang="ru-RU" sz="2800" dirty="0"/>
              <a:t>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для </a:t>
            </a:r>
            <a:r>
              <a:rPr lang="ru-RU" sz="2800" dirty="0"/>
              <a:t>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 smtClean="0"/>
              <a:t>N</a:t>
            </a:r>
            <a:r>
              <a:rPr lang="ru-RU" sz="2800" dirty="0"/>
              <a:t> из </a:t>
            </a:r>
            <a:r>
              <a:rPr lang="ru-RU" sz="2800" dirty="0" smtClean="0"/>
              <a:t>А1*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ru-RU" sz="2800" dirty="0" smtClean="0">
                <a:solidFill>
                  <a:schemeClr val="bg1"/>
                </a:solidFill>
              </a:rPr>
              <a:t>), К(с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), ...,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называются кодовыми словами кода К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А2 =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1}</a:t>
            </a:r>
            <a:r>
              <a:rPr lang="ru-RU" sz="2800" dirty="0" smtClean="0">
                <a:solidFill>
                  <a:schemeClr val="bg1"/>
                </a:solidFill>
              </a:rPr>
              <a:t>, то код К называется </a:t>
            </a:r>
            <a:r>
              <a:rPr lang="ru-RU" sz="2800" dirty="0">
                <a:solidFill>
                  <a:schemeClr val="bg1"/>
                </a:solidFill>
              </a:rPr>
              <a:t>двоичным </a:t>
            </a:r>
            <a:r>
              <a:rPr lang="ru-RU" sz="2800" dirty="0" smtClean="0">
                <a:solidFill>
                  <a:schemeClr val="bg1"/>
                </a:solidFill>
              </a:rPr>
              <a:t>кодом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latin typeface="Consolas" panose="020B0609020204030204" pitchFamily="49" charset="0"/>
              </a:rPr>
              <a:t>…</a:t>
            </a:r>
            <a:endParaRPr lang="en-US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0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latin typeface="Consolas" panose="020B0609020204030204" pitchFamily="49" charset="0"/>
              </a:rPr>
              <a:t>…</a:t>
            </a:r>
            <a:endParaRPr lang="en-US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9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 длину кодовых слов </a:t>
            </a:r>
            <a:r>
              <a:rPr lang="ru-RU" dirty="0" smtClean="0"/>
              <a:t>в оптимальном Д.П.К.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 smtClean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 smtClean="0"/>
              <a:t>n</a:t>
            </a:r>
            <a:r>
              <a:rPr lang="ru-RU" sz="2400" dirty="0" smtClean="0"/>
              <a:t>-1, где </a:t>
            </a:r>
            <a:r>
              <a:rPr lang="en-US" sz="2400" dirty="0" smtClean="0"/>
              <a:t>n</a:t>
            </a:r>
            <a:r>
              <a:rPr lang="ru-RU" sz="2400" dirty="0" smtClean="0"/>
              <a:t> – число символов в исходном алфавите.</a:t>
            </a:r>
            <a:endParaRPr lang="ru-RU" sz="2400" dirty="0"/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Пусть символы алфавита встречаются </a:t>
            </a:r>
            <a:r>
              <a:rPr lang="ru-RU" sz="2400" dirty="0"/>
              <a:t>в сообщении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dirty="0"/>
              <a:t>, </a:t>
            </a:r>
            <a:r>
              <a:rPr lang="en-US" sz="2400" dirty="0" smtClean="0"/>
              <a:t>3</a:t>
            </a:r>
            <a:r>
              <a:rPr lang="en-US" sz="2400" dirty="0"/>
              <a:t>, 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8,</a:t>
            </a:r>
            <a:r>
              <a:rPr lang="ru-RU" sz="2400" dirty="0" smtClean="0"/>
              <a:t> …, </a:t>
            </a:r>
            <a:r>
              <a:rPr lang="en-US" sz="2400" dirty="0" smtClean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 smtClean="0">
                <a:sym typeface="Symbol" panose="05050102010706020507" pitchFamily="18" charset="2"/>
              </a:rPr>
              <a:t> (</a:t>
            </a:r>
            <a:r>
              <a:rPr lang="en-US" sz="2400" dirty="0" smtClean="0"/>
              <a:t>n-</a:t>
            </a:r>
            <a:r>
              <a:rPr lang="ru-RU" sz="2400" dirty="0" smtClean="0"/>
              <a:t>е число Фибоначчи</a:t>
            </a:r>
            <a:r>
              <a:rPr lang="en-US" sz="2400" dirty="0" smtClean="0"/>
              <a:t>)</a:t>
            </a:r>
            <a:r>
              <a:rPr lang="ru-RU" sz="2400" dirty="0" smtClean="0"/>
              <a:t> раз.</a:t>
            </a:r>
          </a:p>
          <a:p>
            <a:pPr marL="68580" indent="0">
              <a:buNone/>
            </a:pPr>
            <a:endParaRPr lang="ru-RU" sz="2400" dirty="0" smtClean="0"/>
          </a:p>
          <a:p>
            <a:pPr marL="68580" indent="0">
              <a:buNone/>
            </a:pPr>
            <a:r>
              <a:rPr lang="ru-RU" sz="2400" dirty="0" smtClean="0"/>
              <a:t>Запишем для каждого шага </a:t>
            </a:r>
            <a:r>
              <a:rPr lang="ru-RU" sz="2400" dirty="0"/>
              <a:t>прямого алгоритма </a:t>
            </a:r>
            <a:r>
              <a:rPr lang="ru-RU" sz="2400" dirty="0" smtClean="0"/>
              <a:t>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{[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5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8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 smtClean="0">
                <a:latin typeface="Consolas" panose="020B0609020204030204" pitchFamily="49" charset="0"/>
              </a:rPr>
              <a:t>13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… [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baseline="-250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</a:t>
            </a:r>
            <a:r>
              <a:rPr lang="en-US" sz="2300" dirty="0" smtClean="0">
                <a:latin typeface="Consolas" panose="020B0609020204030204" pitchFamily="49" charset="0"/>
              </a:rPr>
              <a:t>   {[</a:t>
            </a:r>
            <a:r>
              <a:rPr lang="ru-RU" sz="2300" dirty="0" smtClean="0">
                <a:latin typeface="Consolas" panose="020B0609020204030204" pitchFamily="49" charset="0"/>
              </a:rPr>
              <a:t>2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latin typeface="Consolas" panose="020B0609020204030204" pitchFamily="49" charset="0"/>
              </a:rPr>
              <a:t>      {[</a:t>
            </a:r>
            <a:r>
              <a:rPr lang="ru-RU" sz="2300" dirty="0" smtClean="0">
                <a:latin typeface="Consolas" panose="020B0609020204030204" pitchFamily="49" charset="0"/>
              </a:rPr>
              <a:t>4 2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</a:t>
            </a:r>
            <a:r>
              <a:rPr lang="en-US" sz="2300" dirty="0" smtClean="0">
                <a:latin typeface="Consolas" panose="020B0609020204030204" pitchFamily="49" charset="0"/>
              </a:rPr>
              <a:t>         {[</a:t>
            </a:r>
            <a:r>
              <a:rPr lang="ru-RU" sz="2300" dirty="0" smtClean="0">
                <a:latin typeface="Consolas" panose="020B0609020204030204" pitchFamily="49" charset="0"/>
              </a:rPr>
              <a:t>7 3</a:t>
            </a:r>
            <a:r>
              <a:rPr lang="en-US" sz="2300" dirty="0" smtClean="0">
                <a:latin typeface="Consolas" panose="020B0609020204030204" pitchFamily="49" charset="0"/>
              </a:rPr>
              <a:t>]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 smtClean="0">
                <a:latin typeface="Consolas" panose="020B0609020204030204" pitchFamily="49" charset="0"/>
              </a:rPr>
              <a:t>             </a:t>
            </a:r>
            <a:r>
              <a:rPr lang="en-US" sz="2300" dirty="0" smtClean="0">
                <a:latin typeface="Consolas" panose="020B0609020204030204" pitchFamily="49" charset="0"/>
              </a:rPr>
              <a:t>          {[</a:t>
            </a:r>
            <a:r>
              <a:rPr lang="ru-RU" sz="2300" dirty="0" smtClean="0">
                <a:latin typeface="Consolas" panose="020B0609020204030204" pitchFamily="49" charset="0"/>
              </a:rPr>
              <a:t>12 4</a:t>
            </a:r>
            <a:r>
              <a:rPr lang="en-US" sz="2300" dirty="0" smtClean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 smtClean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</a:t>
            </a:r>
            <a:r>
              <a:rPr lang="ru-RU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</a:rPr>
              <a:t>]}</a:t>
            </a:r>
            <a:endParaRPr lang="ru-RU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 smtClean="0">
                <a:latin typeface="Consolas" panose="020B0609020204030204" pitchFamily="49" charset="0"/>
              </a:rPr>
              <a:t>…</a:t>
            </a:r>
            <a:endParaRPr lang="en-US" sz="2300" dirty="0" smtClean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 smtClean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 smtClean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 smtClean="0">
                <a:sym typeface="Symbol" panose="05050102010706020507" pitchFamily="18" charset="2"/>
              </a:rPr>
              <a:t>n-1.</a:t>
            </a:r>
            <a:endParaRPr lang="ru-RU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 smtClean="0">
                <a:sym typeface="Symbol" panose="05050102010706020507" pitchFamily="18" charset="2"/>
              </a:rPr>
              <a:t>Какой вид имеет кодовое </a:t>
            </a:r>
            <a:r>
              <a:rPr lang="ru-RU" sz="2400" dirty="0" smtClean="0">
                <a:sym typeface="Symbol" panose="05050102010706020507" pitchFamily="18" charset="2"/>
              </a:rPr>
              <a:t>дерево для такого сообщения?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66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 smtClean="0"/>
              <a:t>Роберт </a:t>
            </a:r>
            <a:r>
              <a:rPr lang="ru-RU" sz="2800" dirty="0"/>
              <a:t>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</a:t>
            </a:r>
            <a:r>
              <a:rPr lang="ru-RU" sz="2800" dirty="0" smtClean="0"/>
              <a:t>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</a:t>
            </a:r>
            <a:r>
              <a:rPr lang="ru-RU" sz="1050" dirty="0" smtClean="0"/>
              <a:t>,</a:t>
            </a:r>
            <a:endParaRPr lang="en-US" sz="1050" dirty="0" smtClean="0"/>
          </a:p>
          <a:p>
            <a:r>
              <a:rPr lang="ru-RU" sz="1050" dirty="0" smtClean="0">
                <a:hlinkClick r:id="rId4"/>
              </a:rPr>
              <a:t>https</a:t>
            </a:r>
            <a:r>
              <a:rPr lang="ru-RU" sz="1050" dirty="0">
                <a:hlinkClick r:id="rId4"/>
              </a:rPr>
              <a:t>://</a:t>
            </a:r>
            <a:r>
              <a:rPr lang="ru-RU" sz="1050" dirty="0" smtClean="0">
                <a:hlinkClick r:id="rId4"/>
              </a:rPr>
              <a:t>commons.wikimedia.org/w/index.php?curid=18695306</a:t>
            </a:r>
            <a:r>
              <a:rPr lang="en-US" sz="1050" dirty="0" smtClean="0"/>
              <a:t> </a:t>
            </a:r>
            <a:endParaRPr lang="ru-RU" sz="1050" dirty="0"/>
          </a:p>
        </p:txBody>
      </p:sp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Роберт </a:t>
            </a:r>
            <a:r>
              <a:rPr lang="ru-RU" sz="2800" dirty="0">
                <a:solidFill>
                  <a:schemeClr val="bg1"/>
                </a:solidFill>
              </a:rPr>
              <a:t>Марио </a:t>
            </a:r>
            <a:r>
              <a:rPr lang="ru-RU" sz="2800" dirty="0" err="1">
                <a:solidFill>
                  <a:schemeClr val="bg1"/>
                </a:solidFill>
              </a:rPr>
              <a:t>Фано</a:t>
            </a:r>
            <a:r>
              <a:rPr lang="ru-RU" sz="2800" dirty="0">
                <a:solidFill>
                  <a:schemeClr val="bg1"/>
                </a:solidFill>
              </a:rPr>
              <a:t> 1917-2016</a:t>
            </a: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</a:t>
            </a:r>
            <a:r>
              <a:rPr lang="ru-RU" sz="2800" dirty="0" smtClean="0">
                <a:solidFill>
                  <a:schemeClr val="bg1"/>
                </a:solidFill>
              </a:rPr>
              <a:t>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</a:t>
            </a:r>
            <a:r>
              <a:rPr lang="ru-RU" sz="1050" dirty="0" smtClean="0"/>
              <a:t>,</a:t>
            </a:r>
            <a:endParaRPr lang="en-US" sz="1050" dirty="0" smtClean="0"/>
          </a:p>
          <a:p>
            <a:r>
              <a:rPr lang="ru-RU" sz="1050" dirty="0" smtClean="0">
                <a:hlinkClick r:id="rId4"/>
              </a:rPr>
              <a:t>https</a:t>
            </a:r>
            <a:r>
              <a:rPr lang="ru-RU" sz="1050" dirty="0">
                <a:hlinkClick r:id="rId4"/>
              </a:rPr>
              <a:t>://</a:t>
            </a:r>
            <a:r>
              <a:rPr lang="ru-RU" sz="1050" dirty="0" smtClean="0">
                <a:hlinkClick r:id="rId4"/>
              </a:rPr>
              <a:t>commons.wikimedia.org/w/index.php?curid=18695306</a:t>
            </a:r>
            <a:r>
              <a:rPr lang="en-US" sz="1050" dirty="0" smtClean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386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 smtClean="0"/>
              <a:t>Роберт </a:t>
            </a:r>
            <a:r>
              <a:rPr lang="ru-RU" sz="2800" dirty="0"/>
              <a:t>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</a:t>
            </a:r>
            <a:r>
              <a:rPr lang="ru-RU" sz="2800" dirty="0" smtClean="0">
                <a:solidFill>
                  <a:schemeClr val="bg1"/>
                </a:solidFill>
              </a:rPr>
              <a:t>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</a:t>
            </a:r>
            <a:r>
              <a:rPr lang="ru-RU" sz="1050" dirty="0" smtClean="0"/>
              <a:t>,</a:t>
            </a:r>
            <a:endParaRPr lang="en-US" sz="1050" dirty="0" smtClean="0"/>
          </a:p>
          <a:p>
            <a:r>
              <a:rPr lang="ru-RU" sz="1050" dirty="0" smtClean="0">
                <a:hlinkClick r:id="rId4"/>
              </a:rPr>
              <a:t>https</a:t>
            </a:r>
            <a:r>
              <a:rPr lang="ru-RU" sz="1050" dirty="0">
                <a:hlinkClick r:id="rId4"/>
              </a:rPr>
              <a:t>://</a:t>
            </a:r>
            <a:r>
              <a:rPr lang="ru-RU" sz="1050" dirty="0" smtClean="0">
                <a:hlinkClick r:id="rId4"/>
              </a:rPr>
              <a:t>commons.wikimedia.org/w/index.php?curid=18695306</a:t>
            </a:r>
            <a:r>
              <a:rPr lang="en-US" sz="1050" dirty="0" smtClean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6611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 smtClean="0"/>
              <a:t>Роберт </a:t>
            </a:r>
            <a:r>
              <a:rPr lang="ru-RU" sz="2800" dirty="0"/>
              <a:t>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</a:t>
            </a:r>
            <a:r>
              <a:rPr lang="ru-RU" sz="2800" dirty="0" smtClean="0"/>
              <a:t>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</a:t>
            </a:r>
            <a:r>
              <a:rPr lang="ru-RU" sz="1050" dirty="0" smtClean="0"/>
              <a:t>,</a:t>
            </a:r>
            <a:endParaRPr lang="en-US" sz="1050" dirty="0" smtClean="0"/>
          </a:p>
          <a:p>
            <a:r>
              <a:rPr lang="ru-RU" sz="1050" dirty="0" smtClean="0">
                <a:hlinkClick r:id="rId4"/>
              </a:rPr>
              <a:t>https</a:t>
            </a:r>
            <a:r>
              <a:rPr lang="ru-RU" sz="1050" dirty="0">
                <a:hlinkClick r:id="rId4"/>
              </a:rPr>
              <a:t>://</a:t>
            </a:r>
            <a:r>
              <a:rPr lang="ru-RU" sz="1050" dirty="0" smtClean="0">
                <a:hlinkClick r:id="rId4"/>
              </a:rPr>
              <a:t>commons.wikimedia.org/w/index.php?curid=18695306</a:t>
            </a:r>
            <a:r>
              <a:rPr lang="en-US" sz="1050" dirty="0" smtClean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0380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 smtClean="0"/>
              <a:t>Роберт </a:t>
            </a:r>
            <a:r>
              <a:rPr lang="ru-RU" sz="2800" dirty="0"/>
              <a:t>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</a:t>
            </a:r>
            <a:r>
              <a:rPr lang="ru-RU" sz="2800" dirty="0" smtClean="0"/>
              <a:t>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</a:t>
            </a:r>
            <a:r>
              <a:rPr lang="ru-RU" sz="1050" dirty="0" smtClean="0"/>
              <a:t>,</a:t>
            </a:r>
            <a:endParaRPr lang="en-US" sz="1050" dirty="0" smtClean="0"/>
          </a:p>
          <a:p>
            <a:r>
              <a:rPr lang="ru-RU" sz="1050" dirty="0" smtClean="0">
                <a:hlinkClick r:id="rId4"/>
              </a:rPr>
              <a:t>https</a:t>
            </a:r>
            <a:r>
              <a:rPr lang="ru-RU" sz="1050" dirty="0">
                <a:hlinkClick r:id="rId4"/>
              </a:rPr>
              <a:t>://</a:t>
            </a:r>
            <a:r>
              <a:rPr lang="ru-RU" sz="1050" dirty="0" smtClean="0">
                <a:hlinkClick r:id="rId4"/>
              </a:rPr>
              <a:t>commons.wikimedia.org/w/index.php?curid=18695306</a:t>
            </a:r>
            <a:r>
              <a:rPr lang="en-US" sz="1050" dirty="0" smtClean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251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&lt;=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&lt;= … &lt;=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</a:t>
            </a:r>
            <a:r>
              <a:rPr lang="ru-RU" sz="2800" dirty="0" smtClean="0">
                <a:solidFill>
                  <a:schemeClr val="bg1"/>
                </a:solidFill>
              </a:rPr>
              <a:t>символов</a:t>
            </a:r>
            <a:r>
              <a:rPr lang="en-US" sz="2800" dirty="0" smtClean="0">
                <a:solidFill>
                  <a:schemeClr val="bg1"/>
                </a:solidFill>
              </a:rPr>
              <a:t> c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endParaRPr lang="en-US" sz="2800" baseline="-25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</a:rPr>
              <a:t>S</a:t>
            </a:r>
            <a:r>
              <a:rPr lang="en-US" sz="2800" baseline="-25000" dirty="0" smtClean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0,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+p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+…+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ДПКФано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b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 smtClean="0">
                <a:solidFill>
                  <a:schemeClr val="bg1"/>
                </a:solidFill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Иначе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, j </a:t>
            </a:r>
            <a:r>
              <a:rPr lang="en-US" sz="2800" dirty="0">
                <a:solidFill>
                  <a:schemeClr val="bg1"/>
                </a:solidFill>
              </a:rPr>
              <a:t>= a, …,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К </a:t>
            </a:r>
            <a:r>
              <a:rPr lang="ru-RU" sz="2800" dirty="0"/>
              <a:t>: </a:t>
            </a:r>
            <a:r>
              <a:rPr lang="ru-RU" sz="2800" dirty="0" smtClean="0"/>
              <a:t>А1</a:t>
            </a:r>
            <a:r>
              <a:rPr lang="ru-RU" sz="2800" dirty="0"/>
              <a:t>* —&gt; </a:t>
            </a:r>
            <a:r>
              <a:rPr lang="ru-RU" sz="2800" dirty="0" smtClean="0"/>
              <a:t>А2</a:t>
            </a:r>
            <a:r>
              <a:rPr lang="ru-RU" sz="2800" dirty="0"/>
              <a:t>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для </a:t>
            </a:r>
            <a:r>
              <a:rPr lang="ru-RU" sz="2800" dirty="0"/>
              <a:t>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 smtClean="0"/>
              <a:t>N</a:t>
            </a:r>
            <a:r>
              <a:rPr lang="ru-RU" sz="2800" dirty="0"/>
              <a:t> из </a:t>
            </a:r>
            <a:r>
              <a:rPr lang="ru-RU" sz="2800" dirty="0" smtClean="0"/>
              <a:t>А1*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 smtClean="0"/>
              <a:t>) </a:t>
            </a:r>
            <a:r>
              <a:rPr lang="ru-RU" sz="2800" dirty="0" smtClean="0"/>
              <a:t> </a:t>
            </a:r>
            <a:r>
              <a:rPr lang="ru-RU" sz="2800" dirty="0"/>
              <a:t>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ru-RU" sz="2800" dirty="0" smtClean="0">
                <a:solidFill>
                  <a:schemeClr val="bg1"/>
                </a:solidFill>
              </a:rPr>
              <a:t>), К(с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), ...,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называются кодовыми словами кода К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Если А2 =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1}</a:t>
            </a:r>
            <a:r>
              <a:rPr lang="ru-RU" sz="2800" dirty="0" smtClean="0">
                <a:solidFill>
                  <a:schemeClr val="bg1"/>
                </a:solidFill>
              </a:rPr>
              <a:t>, то код К называется </a:t>
            </a:r>
            <a:r>
              <a:rPr lang="ru-RU" sz="2800" dirty="0">
                <a:solidFill>
                  <a:schemeClr val="bg1"/>
                </a:solidFill>
              </a:rPr>
              <a:t>двоичным </a:t>
            </a:r>
            <a:r>
              <a:rPr lang="ru-RU" sz="2800" dirty="0" smtClean="0">
                <a:solidFill>
                  <a:schemeClr val="bg1"/>
                </a:solidFill>
              </a:rPr>
              <a:t>кодом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</a:rPr>
              <a:t>S</a:t>
            </a:r>
            <a:r>
              <a:rPr lang="en-US" sz="2800" baseline="-25000" dirty="0" smtClean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0,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+p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+…+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ДПКФано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b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 smtClean="0">
                <a:solidFill>
                  <a:schemeClr val="bg1"/>
                </a:solidFill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Иначе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, j </a:t>
            </a:r>
            <a:r>
              <a:rPr lang="en-US" sz="2800" dirty="0">
                <a:solidFill>
                  <a:schemeClr val="bg1"/>
                </a:solidFill>
              </a:rPr>
              <a:t>= a, …,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6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ДПКФано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b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 smtClean="0">
                <a:solidFill>
                  <a:schemeClr val="bg1"/>
                </a:solidFill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Иначе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, j </a:t>
            </a:r>
            <a:r>
              <a:rPr lang="en-US" sz="2800" dirty="0">
                <a:solidFill>
                  <a:schemeClr val="bg1"/>
                </a:solidFill>
              </a:rPr>
              <a:t>= a, …,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/>
              <a:t>ДПКФано</a:t>
            </a:r>
            <a:r>
              <a:rPr lang="ru-RU" sz="2800" dirty="0" smtClean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en-US" sz="2800" dirty="0" smtClean="0">
                <a:solidFill>
                  <a:schemeClr val="bg1"/>
                </a:solidFill>
              </a:rPr>
              <a:t>b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1 </a:t>
            </a:r>
            <a:r>
              <a:rPr lang="ru-RU" sz="2800" dirty="0" smtClean="0">
                <a:solidFill>
                  <a:schemeClr val="bg1"/>
                </a:solidFill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</a:rPr>
              <a:t>a </a:t>
            </a:r>
            <a:r>
              <a:rPr lang="en-US" sz="2800" dirty="0">
                <a:solidFill>
                  <a:schemeClr val="bg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Иначе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, j </a:t>
            </a:r>
            <a:r>
              <a:rPr lang="en-US" sz="2800" dirty="0">
                <a:solidFill>
                  <a:schemeClr val="bg1"/>
                </a:solidFill>
              </a:rPr>
              <a:t>= a, …,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/>
              <a:t>ДПКФано</a:t>
            </a:r>
            <a:r>
              <a:rPr lang="ru-RU" sz="2800" dirty="0" smtClean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Если </a:t>
            </a:r>
            <a:r>
              <a:rPr lang="en-US" sz="2800" dirty="0" smtClean="0"/>
              <a:t>b </a:t>
            </a:r>
            <a:r>
              <a:rPr lang="en-US" sz="2800" dirty="0" smtClean="0"/>
              <a:t>= </a:t>
            </a:r>
            <a:r>
              <a:rPr lang="en-US" sz="2800" dirty="0" smtClean="0"/>
              <a:t>1 </a:t>
            </a:r>
            <a:r>
              <a:rPr lang="ru-RU" sz="2800" dirty="0" smtClean="0"/>
              <a:t>или </a:t>
            </a: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smtClean="0"/>
              <a:t>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Иначе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, j </a:t>
            </a:r>
            <a:r>
              <a:rPr lang="en-US" sz="2800" dirty="0">
                <a:solidFill>
                  <a:schemeClr val="bg1"/>
                </a:solidFill>
              </a:rPr>
              <a:t>= a, …,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/>
              <a:t>ДПКФано</a:t>
            </a:r>
            <a:r>
              <a:rPr lang="ru-RU" sz="2800" dirty="0" smtClean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Если </a:t>
            </a:r>
            <a:r>
              <a:rPr lang="en-US" sz="2800" dirty="0" smtClean="0"/>
              <a:t>b </a:t>
            </a:r>
            <a:r>
              <a:rPr lang="en-US" sz="2800" dirty="0" smtClean="0"/>
              <a:t>= </a:t>
            </a:r>
            <a:r>
              <a:rPr lang="en-US" sz="2800" dirty="0" smtClean="0"/>
              <a:t>1 </a:t>
            </a:r>
            <a:r>
              <a:rPr lang="ru-RU" sz="2800" dirty="0" smtClean="0"/>
              <a:t>или </a:t>
            </a: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smtClean="0"/>
              <a:t>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>
                <a:solidFill>
                  <a:schemeClr val="bg1"/>
                </a:solidFill>
              </a:rPr>
              <a:t>Иначе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, j </a:t>
            </a:r>
            <a:r>
              <a:rPr lang="en-US" sz="2800" dirty="0">
                <a:solidFill>
                  <a:schemeClr val="bg1"/>
                </a:solidFill>
              </a:rPr>
              <a:t>= a, …,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/>
              <a:t>ДПКФано</a:t>
            </a:r>
            <a:r>
              <a:rPr lang="ru-RU" sz="2800" dirty="0" smtClean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Если </a:t>
            </a:r>
            <a:r>
              <a:rPr lang="en-US" sz="2800" dirty="0" smtClean="0"/>
              <a:t>b </a:t>
            </a:r>
            <a:r>
              <a:rPr lang="en-US" sz="2800" dirty="0" smtClean="0"/>
              <a:t>= </a:t>
            </a:r>
            <a:r>
              <a:rPr lang="en-US" sz="2800" dirty="0" smtClean="0"/>
              <a:t>1 </a:t>
            </a:r>
            <a:r>
              <a:rPr lang="ru-RU" sz="2800" dirty="0" smtClean="0"/>
              <a:t>или </a:t>
            </a: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smtClean="0"/>
              <a:t>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Иначе</a:t>
            </a:r>
            <a:r>
              <a:rPr lang="en-US" sz="2800" dirty="0" smtClean="0"/>
              <a:t>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 smtClean="0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 smtClean="0">
                <a:solidFill>
                  <a:schemeClr val="bg1"/>
                </a:solidFill>
              </a:rPr>
              <a:t>, j </a:t>
            </a:r>
            <a:r>
              <a:rPr lang="en-US" sz="2800" dirty="0">
                <a:solidFill>
                  <a:schemeClr val="bg1"/>
                </a:solidFill>
              </a:rPr>
              <a:t>= a, …, </a:t>
            </a:r>
            <a:r>
              <a:rPr lang="en-US" sz="2800" dirty="0" smtClean="0">
                <a:solidFill>
                  <a:schemeClr val="bg1"/>
                </a:solidFill>
              </a:rPr>
              <a:t>b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/>
              <a:t>ДПКФано</a:t>
            </a:r>
            <a:r>
              <a:rPr lang="ru-RU" sz="2800" dirty="0" smtClean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Если </a:t>
            </a:r>
            <a:r>
              <a:rPr lang="en-US" sz="2800" dirty="0" smtClean="0"/>
              <a:t>b </a:t>
            </a:r>
            <a:r>
              <a:rPr lang="en-US" sz="2800" dirty="0" smtClean="0"/>
              <a:t>= </a:t>
            </a:r>
            <a:r>
              <a:rPr lang="en-US" sz="2800" dirty="0" smtClean="0"/>
              <a:t>1 </a:t>
            </a:r>
            <a:r>
              <a:rPr lang="ru-RU" sz="2800" dirty="0" smtClean="0"/>
              <a:t>или </a:t>
            </a: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smtClean="0"/>
              <a:t>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Иначе</a:t>
            </a:r>
            <a:r>
              <a:rPr lang="en-US" sz="2800" dirty="0" smtClean="0"/>
              <a:t>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Пусть </a:t>
            </a:r>
            <a:r>
              <a:rPr lang="en-US" sz="2800" dirty="0"/>
              <a:t>S</a:t>
            </a:r>
            <a:r>
              <a:rPr lang="ru-RU" sz="2800" baseline="-25000" dirty="0"/>
              <a:t>с</a:t>
            </a:r>
            <a:r>
              <a:rPr lang="ru-RU" sz="2800" dirty="0"/>
              <a:t> -- ближайшая к </a:t>
            </a:r>
            <a:r>
              <a:rPr lang="ru-RU" sz="2800" dirty="0" smtClean="0"/>
              <a:t>(</a:t>
            </a:r>
            <a:r>
              <a:rPr lang="en-US" sz="2800" dirty="0"/>
              <a:t>S</a:t>
            </a:r>
            <a:r>
              <a:rPr lang="en-US" sz="2800" baseline="-25000" dirty="0"/>
              <a:t>a</a:t>
            </a:r>
            <a:r>
              <a:rPr lang="en-US" sz="2800" dirty="0"/>
              <a:t> + S</a:t>
            </a:r>
            <a:r>
              <a:rPr lang="en-US" sz="2800" baseline="-25000" dirty="0"/>
              <a:t>b</a:t>
            </a:r>
            <a:r>
              <a:rPr lang="en-US" sz="2800" dirty="0"/>
              <a:t>) / 2 </a:t>
            </a:r>
            <a:r>
              <a:rPr lang="ru-RU" sz="2800" dirty="0"/>
              <a:t>среди </a:t>
            </a:r>
            <a:r>
              <a:rPr lang="en-US" sz="2800" dirty="0" err="1" smtClean="0"/>
              <a:t>S</a:t>
            </a:r>
            <a:r>
              <a:rPr lang="en-US" sz="2800" baseline="-25000" dirty="0" err="1"/>
              <a:t>j</a:t>
            </a:r>
            <a:r>
              <a:rPr lang="en-US" sz="2800" dirty="0" smtClean="0"/>
              <a:t>, j </a:t>
            </a:r>
            <a:r>
              <a:rPr lang="en-US" sz="2800" dirty="0"/>
              <a:t>= a, …, </a:t>
            </a:r>
            <a:r>
              <a:rPr lang="en-US" sz="2800" dirty="0" smtClean="0"/>
              <a:t>b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если</a:t>
            </a:r>
          </a:p>
          <a:p>
            <a:pPr marL="0" indent="0">
              <a:buNone/>
            </a:pPr>
            <a:r>
              <a:rPr lang="ru-RU" sz="2800" dirty="0" smtClean="0"/>
              <a:t>		таких две, то с наименьшим с)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>
                <a:solidFill>
                  <a:schemeClr val="bg1"/>
                </a:solidFill>
              </a:rPr>
              <a:t>вернуть </a:t>
            </a:r>
            <a:r>
              <a:rPr lang="ru-RU" sz="28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dirty="0" smtClean="0">
                <a:solidFill>
                  <a:schemeClr val="bg1"/>
                </a:solidFill>
              </a:rPr>
              <a:t>),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</a:t>
            </a:r>
            <a:r>
              <a:rPr lang="ru-RU" sz="2800" dirty="0" err="1" smtClean="0">
                <a:solidFill>
                  <a:schemeClr val="bg1"/>
                </a:solidFill>
              </a:rPr>
              <a:t>Фано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</a:t>
            </a:r>
            <a:r>
              <a:rPr lang="ru-RU" sz="2800" dirty="0" smtClean="0"/>
              <a:t>символов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baseline="-250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 smtClean="0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 smtClean="0"/>
              <a:t>ДПКФано</a:t>
            </a:r>
            <a:r>
              <a:rPr lang="ru-RU" sz="2800" dirty="0" smtClean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Если </a:t>
            </a:r>
            <a:r>
              <a:rPr lang="en-US" sz="2800" dirty="0" smtClean="0"/>
              <a:t>b </a:t>
            </a:r>
            <a:r>
              <a:rPr lang="en-US" sz="2800" dirty="0" smtClean="0"/>
              <a:t>= </a:t>
            </a:r>
            <a:r>
              <a:rPr lang="en-US" sz="2800" dirty="0" smtClean="0"/>
              <a:t>1 </a:t>
            </a:r>
            <a:r>
              <a:rPr lang="ru-RU" sz="2800" dirty="0" smtClean="0"/>
              <a:t>или </a:t>
            </a:r>
            <a:r>
              <a:rPr lang="en-US" sz="2800" dirty="0" smtClean="0"/>
              <a:t>a </a:t>
            </a:r>
            <a:r>
              <a:rPr lang="en-US" sz="2800" dirty="0"/>
              <a:t>= </a:t>
            </a:r>
            <a:r>
              <a:rPr lang="en-US" sz="2800" dirty="0" smtClean="0"/>
              <a:t>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Иначе</a:t>
            </a:r>
            <a:r>
              <a:rPr lang="en-US" sz="2800" dirty="0" smtClean="0"/>
              <a:t>: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Пусть </a:t>
            </a:r>
            <a:r>
              <a:rPr lang="en-US" sz="2800" dirty="0"/>
              <a:t>S</a:t>
            </a:r>
            <a:r>
              <a:rPr lang="ru-RU" sz="2800" baseline="-25000" dirty="0"/>
              <a:t>с</a:t>
            </a:r>
            <a:r>
              <a:rPr lang="ru-RU" sz="2800" dirty="0"/>
              <a:t> -- ближайшая к </a:t>
            </a:r>
            <a:r>
              <a:rPr lang="ru-RU" sz="2800" dirty="0" smtClean="0"/>
              <a:t>(</a:t>
            </a:r>
            <a:r>
              <a:rPr lang="en-US" sz="2800" dirty="0"/>
              <a:t>S</a:t>
            </a:r>
            <a:r>
              <a:rPr lang="en-US" sz="2800" baseline="-25000" dirty="0"/>
              <a:t>a</a:t>
            </a:r>
            <a:r>
              <a:rPr lang="en-US" sz="2800" dirty="0"/>
              <a:t> + S</a:t>
            </a:r>
            <a:r>
              <a:rPr lang="en-US" sz="2800" baseline="-25000" dirty="0"/>
              <a:t>b</a:t>
            </a:r>
            <a:r>
              <a:rPr lang="en-US" sz="2800" dirty="0"/>
              <a:t>) / 2 </a:t>
            </a:r>
            <a:r>
              <a:rPr lang="ru-RU" sz="2800" dirty="0"/>
              <a:t>среди </a:t>
            </a:r>
            <a:r>
              <a:rPr lang="en-US" sz="2800" dirty="0" err="1" smtClean="0"/>
              <a:t>S</a:t>
            </a:r>
            <a:r>
              <a:rPr lang="en-US" sz="2800" baseline="-25000" dirty="0" err="1"/>
              <a:t>j</a:t>
            </a:r>
            <a:r>
              <a:rPr lang="en-US" sz="2800" dirty="0" smtClean="0"/>
              <a:t>, j </a:t>
            </a:r>
            <a:r>
              <a:rPr lang="en-US" sz="2800" dirty="0"/>
              <a:t>= a, …, </a:t>
            </a:r>
            <a:r>
              <a:rPr lang="en-US" sz="2800" dirty="0" smtClean="0"/>
              <a:t>b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если</a:t>
            </a:r>
          </a:p>
          <a:p>
            <a:pPr marL="0" indent="0">
              <a:buNone/>
            </a:pPr>
            <a:r>
              <a:rPr lang="ru-RU" sz="2800" dirty="0" smtClean="0"/>
              <a:t>		таких две, то с наименьшим с)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ru-RU" sz="2800" dirty="0" smtClean="0"/>
              <a:t>вернуть </a:t>
            </a:r>
            <a:r>
              <a:rPr lang="ru-RU" sz="2800" dirty="0" err="1" smtClean="0"/>
              <a:t>СоздатьДерево</a:t>
            </a:r>
            <a:r>
              <a:rPr lang="ru-RU" sz="2800" dirty="0" smtClean="0"/>
              <a:t>(</a:t>
            </a:r>
            <a:r>
              <a:rPr lang="ru-RU" sz="2800" dirty="0" err="1"/>
              <a:t>ДПК</a:t>
            </a:r>
            <a:r>
              <a:rPr lang="ru-RU" sz="2800" dirty="0" err="1" smtClean="0"/>
              <a:t>Фано</a:t>
            </a:r>
            <a:r>
              <a:rPr lang="ru-RU" sz="2800" dirty="0" smtClean="0"/>
              <a:t>(</a:t>
            </a:r>
            <a:r>
              <a:rPr lang="en-US" sz="2800" dirty="0"/>
              <a:t>a, </a:t>
            </a:r>
            <a:r>
              <a:rPr lang="ru-RU" sz="2800" dirty="0"/>
              <a:t>с</a:t>
            </a:r>
            <a:r>
              <a:rPr lang="ru-RU" sz="2800" dirty="0" smtClean="0"/>
              <a:t>),</a:t>
            </a:r>
            <a:r>
              <a:rPr lang="en-US" sz="2800" dirty="0" smtClean="0"/>
              <a:t> </a:t>
            </a:r>
            <a:r>
              <a:rPr lang="ru-RU" sz="2800" dirty="0" err="1"/>
              <a:t>ДПК</a:t>
            </a:r>
            <a:r>
              <a:rPr lang="ru-RU" sz="2800" dirty="0" err="1" smtClean="0"/>
              <a:t>Фано</a:t>
            </a:r>
            <a:r>
              <a:rPr lang="ru-RU" sz="2800" dirty="0" smtClean="0"/>
              <a:t>(</a:t>
            </a:r>
            <a:r>
              <a:rPr lang="en-US" sz="2800" dirty="0"/>
              <a:t>c + 1, b</a:t>
            </a:r>
            <a:r>
              <a:rPr lang="en-US" sz="2800" dirty="0" smtClean="0"/>
              <a:t>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8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en-US" sz="2200" dirty="0" smtClean="0">
                <a:solidFill>
                  <a:schemeClr val="bg1"/>
                </a:solidFill>
              </a:rPr>
              <a:t> = a</a:t>
            </a:r>
            <a:r>
              <a:rPr lang="ru-RU" sz="2200" dirty="0" smtClean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en-US" sz="2200" dirty="0" smtClean="0">
                <a:solidFill>
                  <a:schemeClr val="bg1"/>
                </a:solidFill>
              </a:rPr>
              <a:t> = b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en-US" sz="2200" dirty="0" smtClean="0">
                <a:solidFill>
                  <a:schemeClr val="bg1"/>
                </a:solidFill>
              </a:rPr>
              <a:t> = c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en-US" sz="2200" dirty="0" smtClean="0">
                <a:solidFill>
                  <a:schemeClr val="bg1"/>
                </a:solidFill>
              </a:rPr>
              <a:t> = d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en-US" sz="2200" dirty="0" smtClean="0">
                <a:solidFill>
                  <a:schemeClr val="bg1"/>
                </a:solidFill>
              </a:rPr>
              <a:t> = e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0.11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0.15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0.20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0.24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0.30</a:t>
            </a:r>
          </a:p>
          <a:p>
            <a:pPr marL="609600" indent="-60960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 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0.11 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0.26 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0.70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1.00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x, y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[x, y]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</a:t>
            </a:r>
            <a:r>
              <a:rPr lang="ru-RU" sz="2200" dirty="0" smtClean="0">
                <a:solidFill>
                  <a:schemeClr val="bg1"/>
                </a:solidFill>
              </a:rPr>
              <a:t>ближе всех к 0.50</a:t>
            </a:r>
            <a:r>
              <a:rPr lang="en-US" sz="2200" dirty="0" smtClean="0">
                <a:solidFill>
                  <a:schemeClr val="bg1"/>
                </a:solidFill>
              </a:rPr>
              <a:t> = (S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+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en-US" sz="2200" dirty="0" smtClean="0">
                <a:solidFill>
                  <a:schemeClr val="bg1"/>
                </a:solidFill>
              </a:rPr>
              <a:t>) / 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chemeClr val="bg1"/>
                </a:solidFill>
              </a:rPr>
              <a:t>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 smtClean="0">
                <a:solidFill>
                  <a:schemeClr val="bg1"/>
                </a:solidFill>
              </a:rPr>
              <a:t>]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en-US" sz="2200" dirty="0" smtClean="0">
                <a:solidFill>
                  <a:schemeClr val="bg1"/>
                </a:solidFill>
              </a:rPr>
              <a:t>c]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0.11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0.15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0.20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0.24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0.30</a:t>
            </a:r>
          </a:p>
          <a:p>
            <a:pPr marL="609600" indent="-60960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 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0.11 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0.26 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0.70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1.00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x, y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[x, y]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</a:t>
            </a:r>
            <a:r>
              <a:rPr lang="ru-RU" sz="2200" dirty="0" smtClean="0">
                <a:solidFill>
                  <a:schemeClr val="bg1"/>
                </a:solidFill>
              </a:rPr>
              <a:t>ближе всех к 0.50</a:t>
            </a:r>
            <a:r>
              <a:rPr lang="en-US" sz="2200" dirty="0" smtClean="0">
                <a:solidFill>
                  <a:schemeClr val="bg1"/>
                </a:solidFill>
              </a:rPr>
              <a:t> = (S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+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en-US" sz="2200" dirty="0" smtClean="0">
                <a:solidFill>
                  <a:schemeClr val="bg1"/>
                </a:solidFill>
              </a:rPr>
              <a:t>) / 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chemeClr val="bg1"/>
                </a:solidFill>
              </a:rPr>
              <a:t>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 smtClean="0">
                <a:solidFill>
                  <a:schemeClr val="bg1"/>
                </a:solidFill>
              </a:rPr>
              <a:t>]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en-US" sz="2200" dirty="0" smtClean="0">
                <a:solidFill>
                  <a:schemeClr val="bg1"/>
                </a:solidFill>
              </a:rPr>
              <a:t>c]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К </a:t>
            </a:r>
            <a:r>
              <a:rPr lang="ru-RU" sz="2800" dirty="0"/>
              <a:t>: </a:t>
            </a:r>
            <a:r>
              <a:rPr lang="ru-RU" sz="2800" dirty="0" smtClean="0"/>
              <a:t>А1</a:t>
            </a:r>
            <a:r>
              <a:rPr lang="ru-RU" sz="2800" dirty="0"/>
              <a:t>* —&gt; </a:t>
            </a:r>
            <a:r>
              <a:rPr lang="ru-RU" sz="2800" dirty="0" smtClean="0"/>
              <a:t>А2</a:t>
            </a:r>
            <a:r>
              <a:rPr lang="ru-RU" sz="2800" dirty="0"/>
              <a:t>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для </a:t>
            </a:r>
            <a:r>
              <a:rPr lang="ru-RU" sz="2800" dirty="0"/>
              <a:t>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 smtClean="0"/>
              <a:t>N</a:t>
            </a:r>
            <a:r>
              <a:rPr lang="ru-RU" sz="2800" dirty="0"/>
              <a:t> из </a:t>
            </a:r>
            <a:r>
              <a:rPr lang="ru-RU" sz="2800" dirty="0" smtClean="0"/>
              <a:t>А1*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 smtClean="0"/>
              <a:t>) </a:t>
            </a:r>
            <a:r>
              <a:rPr lang="ru-RU" sz="2800" dirty="0" smtClean="0"/>
              <a:t> </a:t>
            </a:r>
            <a:r>
              <a:rPr lang="ru-RU" sz="2800" dirty="0"/>
              <a:t>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Значения К(с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), К(с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), ..., </a:t>
            </a:r>
            <a:r>
              <a:rPr lang="ru-RU" sz="2800" dirty="0"/>
              <a:t>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называются кодовыми словами кода К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 smtClean="0">
                <a:solidFill>
                  <a:schemeClr val="bg1"/>
                </a:solidFill>
              </a:rPr>
              <a:t>Если А2 =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1}</a:t>
            </a:r>
            <a:r>
              <a:rPr lang="ru-RU" sz="2800" dirty="0" smtClean="0">
                <a:solidFill>
                  <a:schemeClr val="bg1"/>
                </a:solidFill>
              </a:rPr>
              <a:t>, то код К называется </a:t>
            </a:r>
            <a:r>
              <a:rPr lang="ru-RU" sz="2800" dirty="0">
                <a:solidFill>
                  <a:schemeClr val="bg1"/>
                </a:solidFill>
              </a:rPr>
              <a:t>двоичным </a:t>
            </a:r>
            <a:r>
              <a:rPr lang="ru-RU" sz="2800" dirty="0" smtClean="0">
                <a:solidFill>
                  <a:schemeClr val="bg1"/>
                </a:solidFill>
              </a:rPr>
              <a:t>кодом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 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0.11 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0.26 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0.70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1.00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x, y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[x, y]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</a:t>
            </a:r>
            <a:r>
              <a:rPr lang="ru-RU" sz="2200" dirty="0" smtClean="0">
                <a:solidFill>
                  <a:schemeClr val="bg1"/>
                </a:solidFill>
              </a:rPr>
              <a:t>ближе всех к 0.50</a:t>
            </a:r>
            <a:r>
              <a:rPr lang="en-US" sz="2200" dirty="0" smtClean="0">
                <a:solidFill>
                  <a:schemeClr val="bg1"/>
                </a:solidFill>
              </a:rPr>
              <a:t> = (S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+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en-US" sz="2200" dirty="0" smtClean="0">
                <a:solidFill>
                  <a:schemeClr val="bg1"/>
                </a:solidFill>
              </a:rPr>
              <a:t>) / 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chemeClr val="bg1"/>
                </a:solidFill>
              </a:rPr>
              <a:t>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 smtClean="0">
                <a:solidFill>
                  <a:schemeClr val="bg1"/>
                </a:solidFill>
              </a:rPr>
              <a:t>]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en-US" sz="2200" dirty="0" smtClean="0">
                <a:solidFill>
                  <a:schemeClr val="bg1"/>
                </a:solidFill>
              </a:rPr>
              <a:t>c]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199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СоздатьДерево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x, y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[x, y]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</a:t>
            </a:r>
            <a:r>
              <a:rPr lang="ru-RU" sz="2200" dirty="0" smtClean="0">
                <a:solidFill>
                  <a:schemeClr val="bg1"/>
                </a:solidFill>
              </a:rPr>
              <a:t>ближе всех к 0.50</a:t>
            </a:r>
            <a:r>
              <a:rPr lang="en-US" sz="2200" dirty="0" smtClean="0">
                <a:solidFill>
                  <a:schemeClr val="bg1"/>
                </a:solidFill>
              </a:rPr>
              <a:t> = (S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+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en-US" sz="2200" dirty="0" smtClean="0">
                <a:solidFill>
                  <a:schemeClr val="bg1"/>
                </a:solidFill>
              </a:rPr>
              <a:t>) / 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chemeClr val="bg1"/>
                </a:solidFill>
              </a:rPr>
              <a:t>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 smtClean="0">
                <a:solidFill>
                  <a:schemeClr val="bg1"/>
                </a:solidFill>
              </a:rPr>
              <a:t>]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en-US" sz="2200" dirty="0" smtClean="0">
                <a:solidFill>
                  <a:schemeClr val="bg1"/>
                </a:solidFill>
              </a:rPr>
              <a:t>c]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119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СоздатьДерево</a:t>
            </a:r>
            <a:r>
              <a:rPr lang="ru-RU" sz="2200" dirty="0" smtClean="0"/>
              <a:t>(</a:t>
            </a:r>
            <a:r>
              <a:rPr lang="en-US" sz="2200" dirty="0" smtClean="0"/>
              <a:t>x, y</a:t>
            </a:r>
            <a:r>
              <a:rPr lang="ru-RU" sz="2200" dirty="0" smtClean="0"/>
              <a:t>)</a:t>
            </a:r>
            <a:r>
              <a:rPr lang="en-US" sz="2200" dirty="0" smtClean="0"/>
              <a:t> = [x, y]</a:t>
            </a:r>
            <a:r>
              <a:rPr lang="ru-RU" sz="2200" dirty="0" smtClean="0"/>
              <a:t>,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(с) = с</a:t>
            </a:r>
          </a:p>
          <a:p>
            <a:pPr marL="609600" indent="-609600">
              <a:buNone/>
            </a:pP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</a:t>
            </a:r>
            <a:r>
              <a:rPr lang="ru-RU" sz="2200" dirty="0" smtClean="0">
                <a:solidFill>
                  <a:schemeClr val="bg1"/>
                </a:solidFill>
              </a:rPr>
              <a:t>ближе всех к 0.50</a:t>
            </a:r>
            <a:r>
              <a:rPr lang="en-US" sz="2200" dirty="0" smtClean="0">
                <a:solidFill>
                  <a:schemeClr val="bg1"/>
                </a:solidFill>
              </a:rPr>
              <a:t> = (S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+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en-US" sz="2200" dirty="0" smtClean="0">
                <a:solidFill>
                  <a:schemeClr val="bg1"/>
                </a:solidFill>
              </a:rPr>
              <a:t>) / 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chemeClr val="bg1"/>
                </a:solidFill>
              </a:rPr>
              <a:t>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 smtClean="0">
                <a:solidFill>
                  <a:schemeClr val="bg1"/>
                </a:solidFill>
              </a:rPr>
              <a:t>]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en-US" sz="2200" dirty="0" smtClean="0">
                <a:solidFill>
                  <a:schemeClr val="bg1"/>
                </a:solidFill>
              </a:rPr>
              <a:t>c]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499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СоздатьДерево</a:t>
            </a:r>
            <a:r>
              <a:rPr lang="ru-RU" sz="2200" dirty="0" smtClean="0"/>
              <a:t>(</a:t>
            </a:r>
            <a:r>
              <a:rPr lang="en-US" sz="2200" dirty="0" smtClean="0"/>
              <a:t>x, y</a:t>
            </a:r>
            <a:r>
              <a:rPr lang="ru-RU" sz="2200" dirty="0" smtClean="0"/>
              <a:t>)</a:t>
            </a:r>
            <a:r>
              <a:rPr lang="en-US" sz="2200" dirty="0" smtClean="0"/>
              <a:t> = [x, y]</a:t>
            </a:r>
            <a:r>
              <a:rPr lang="ru-RU" sz="2200" dirty="0" smtClean="0"/>
              <a:t>,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(с) = с</a:t>
            </a:r>
          </a:p>
          <a:p>
            <a:pPr marL="609600" indent="-609600">
              <a:buNone/>
            </a:pP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0.46 </a:t>
            </a:r>
            <a:r>
              <a:rPr lang="ru-RU" sz="2200" dirty="0" smtClean="0">
                <a:solidFill>
                  <a:schemeClr val="bg1"/>
                </a:solidFill>
              </a:rPr>
              <a:t>ближе всех к 0.50</a:t>
            </a:r>
            <a:r>
              <a:rPr lang="en-US" sz="2200" dirty="0" smtClean="0">
                <a:solidFill>
                  <a:schemeClr val="bg1"/>
                </a:solidFill>
              </a:rPr>
              <a:t> = (S</a:t>
            </a:r>
            <a:r>
              <a:rPr lang="en-US" sz="2200" baseline="-250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+ S</a:t>
            </a:r>
            <a:r>
              <a:rPr lang="en-US" sz="2200" baseline="-25000" dirty="0" smtClean="0">
                <a:solidFill>
                  <a:schemeClr val="bg1"/>
                </a:solidFill>
              </a:rPr>
              <a:t>5</a:t>
            </a:r>
            <a:r>
              <a:rPr lang="en-US" sz="2200" dirty="0" smtClean="0">
                <a:solidFill>
                  <a:schemeClr val="bg1"/>
                </a:solidFill>
              </a:rPr>
              <a:t>) / 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chemeClr val="bg1"/>
                </a:solidFill>
              </a:rPr>
              <a:t>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 smtClean="0">
                <a:solidFill>
                  <a:schemeClr val="bg1"/>
                </a:solidFill>
              </a:rPr>
              <a:t>]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en-US" sz="2200" dirty="0" smtClean="0">
                <a:solidFill>
                  <a:schemeClr val="bg1"/>
                </a:solidFill>
              </a:rPr>
              <a:t>c]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81356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СоздатьДерево</a:t>
            </a:r>
            <a:r>
              <a:rPr lang="ru-RU" sz="2200" dirty="0" smtClean="0"/>
              <a:t>(</a:t>
            </a:r>
            <a:r>
              <a:rPr lang="en-US" sz="2200" dirty="0" smtClean="0"/>
              <a:t>x, y</a:t>
            </a:r>
            <a:r>
              <a:rPr lang="ru-RU" sz="2200" dirty="0" smtClean="0"/>
              <a:t>)</a:t>
            </a:r>
            <a:r>
              <a:rPr lang="en-US" sz="2200" dirty="0" smtClean="0"/>
              <a:t> = [x, y]</a:t>
            </a:r>
            <a:r>
              <a:rPr lang="ru-RU" sz="2200" dirty="0" smtClean="0"/>
              <a:t>,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(с) = с</a:t>
            </a:r>
          </a:p>
          <a:p>
            <a:pPr marL="609600" indent="-609600">
              <a:buNone/>
            </a:pP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5)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 smtClean="0"/>
              <a:t>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</a:t>
            </a:r>
            <a:r>
              <a:rPr lang="ru-RU" sz="2200" dirty="0" smtClean="0"/>
              <a:t>ближе всех к 0.50</a:t>
            </a:r>
            <a:r>
              <a:rPr lang="en-US" sz="2200" dirty="0" smtClean="0"/>
              <a:t> = (S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 smtClean="0"/>
              <a:t>+ S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) / 2</a:t>
            </a:r>
            <a:endParaRPr lang="en-US" sz="2200" dirty="0"/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3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=</a:t>
            </a:r>
            <a:r>
              <a:rPr lang="en-US" sz="2200" dirty="0" smtClean="0">
                <a:solidFill>
                  <a:schemeClr val="bg1"/>
                </a:solidFill>
              </a:rPr>
              <a:t>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 smtClean="0">
                <a:solidFill>
                  <a:schemeClr val="bg1"/>
                </a:solidFill>
              </a:rPr>
              <a:t>]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2), </a:t>
            </a:r>
            <a:r>
              <a:rPr lang="en-US" sz="2200" dirty="0" smtClean="0">
                <a:solidFill>
                  <a:schemeClr val="bg1"/>
                </a:solidFill>
              </a:rPr>
              <a:t>c]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66535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СоздатьДерево</a:t>
            </a:r>
            <a:r>
              <a:rPr lang="ru-RU" sz="2200" dirty="0" smtClean="0"/>
              <a:t>(</a:t>
            </a:r>
            <a:r>
              <a:rPr lang="en-US" sz="2200" dirty="0" smtClean="0"/>
              <a:t>x, y</a:t>
            </a:r>
            <a:r>
              <a:rPr lang="ru-RU" sz="2200" dirty="0" smtClean="0"/>
              <a:t>)</a:t>
            </a:r>
            <a:r>
              <a:rPr lang="en-US" sz="2200" dirty="0" smtClean="0"/>
              <a:t> = [x, y]</a:t>
            </a:r>
            <a:r>
              <a:rPr lang="ru-RU" sz="2200" dirty="0" smtClean="0"/>
              <a:t>,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(с) = с</a:t>
            </a:r>
          </a:p>
          <a:p>
            <a:pPr marL="609600" indent="-609600">
              <a:buNone/>
            </a:pP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5)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 smtClean="0"/>
              <a:t>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</a:t>
            </a:r>
            <a:r>
              <a:rPr lang="ru-RU" sz="2200" dirty="0" smtClean="0"/>
              <a:t>ближе всех к 0.50</a:t>
            </a:r>
            <a:r>
              <a:rPr lang="en-US" sz="2200" dirty="0" smtClean="0"/>
              <a:t> = (S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 smtClean="0"/>
              <a:t>+ S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) / 2</a:t>
            </a:r>
            <a:endParaRPr lang="en-US" sz="2200" dirty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 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ru-RU" sz="2200" dirty="0" err="1"/>
              <a:t>КодФано</a:t>
            </a:r>
            <a:r>
              <a:rPr lang="ru-RU" sz="2200" dirty="0"/>
              <a:t>(3, 3)</a:t>
            </a:r>
            <a:r>
              <a:rPr lang="en-US" sz="2200" dirty="0" smtClean="0"/>
              <a:t>]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en-US" sz="2200" dirty="0" smtClean="0"/>
              <a:t>c]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/>
              <a:t>0.26 ближе всех к </a:t>
            </a:r>
            <a:r>
              <a:rPr lang="en-US" sz="2200" dirty="0"/>
              <a:t>0.23</a:t>
            </a:r>
            <a:r>
              <a:rPr lang="ru-RU" sz="2200" dirty="0"/>
              <a:t>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3</a:t>
            </a:r>
            <a:r>
              <a:rPr lang="ru-RU" sz="2200" dirty="0"/>
              <a:t>)</a:t>
            </a:r>
            <a:r>
              <a:rPr lang="en-US" sz="2200" dirty="0"/>
              <a:t> / 2</a:t>
            </a:r>
            <a:endParaRPr lang="en-US" sz="2200" dirty="0" smtClean="0"/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= 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0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2)</a:t>
            </a:r>
            <a:r>
              <a:rPr lang="en-US" sz="2200" dirty="0" smtClean="0">
                <a:solidFill>
                  <a:schemeClr val="bg1"/>
                </a:solidFill>
              </a:rPr>
              <a:t>] = [a, b]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 smtClean="0">
                <a:solidFill>
                  <a:schemeClr val="bg1"/>
                </a:solidFill>
              </a:rPr>
              <a:t>0.11 </a:t>
            </a:r>
            <a:r>
              <a:rPr lang="ru-RU" sz="2200" dirty="0">
                <a:solidFill>
                  <a:schemeClr val="bg1"/>
                </a:solidFill>
              </a:rPr>
              <a:t>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2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en-US" sz="2200" dirty="0" smtClean="0">
                <a:solidFill>
                  <a:schemeClr val="bg1"/>
                </a:solidFill>
              </a:rPr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50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СоздатьДерево</a:t>
            </a:r>
            <a:r>
              <a:rPr lang="ru-RU" sz="2200" dirty="0" smtClean="0"/>
              <a:t>(</a:t>
            </a:r>
            <a:r>
              <a:rPr lang="en-US" sz="2200" dirty="0" smtClean="0"/>
              <a:t>x, y</a:t>
            </a:r>
            <a:r>
              <a:rPr lang="ru-RU" sz="2200" dirty="0" smtClean="0"/>
              <a:t>)</a:t>
            </a:r>
            <a:r>
              <a:rPr lang="en-US" sz="2200" dirty="0" smtClean="0"/>
              <a:t> = [x, y]</a:t>
            </a:r>
            <a:r>
              <a:rPr lang="ru-RU" sz="2200" dirty="0" smtClean="0"/>
              <a:t>,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(с) = с</a:t>
            </a:r>
          </a:p>
          <a:p>
            <a:pPr marL="609600" indent="-609600">
              <a:buNone/>
            </a:pP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5)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 smtClean="0"/>
              <a:t>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</a:t>
            </a:r>
            <a:r>
              <a:rPr lang="ru-RU" sz="2200" dirty="0" smtClean="0"/>
              <a:t>ближе всех к 0.50</a:t>
            </a:r>
            <a:r>
              <a:rPr lang="en-US" sz="2200" dirty="0" smtClean="0"/>
              <a:t> = (S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 smtClean="0"/>
              <a:t>+ S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) / 2</a:t>
            </a:r>
            <a:endParaRPr lang="en-US" sz="2200" dirty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 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ru-RU" sz="2200" dirty="0" err="1"/>
              <a:t>КодФано</a:t>
            </a:r>
            <a:r>
              <a:rPr lang="ru-RU" sz="2200" dirty="0"/>
              <a:t>(3, 3)</a:t>
            </a:r>
            <a:r>
              <a:rPr lang="en-US" sz="2200" dirty="0" smtClean="0"/>
              <a:t>]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en-US" sz="2200" dirty="0" smtClean="0"/>
              <a:t>c]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/>
              <a:t>0.26 ближе всех к </a:t>
            </a:r>
            <a:r>
              <a:rPr lang="en-US" sz="2200" dirty="0"/>
              <a:t>0.23</a:t>
            </a:r>
            <a:r>
              <a:rPr lang="ru-RU" sz="2200" dirty="0"/>
              <a:t>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3</a:t>
            </a:r>
            <a:r>
              <a:rPr lang="ru-RU" sz="2200" dirty="0"/>
              <a:t>)</a:t>
            </a:r>
            <a:r>
              <a:rPr lang="en-US" sz="2200" dirty="0"/>
              <a:t> / 2</a:t>
            </a:r>
            <a:endParaRPr lang="en-US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</a:t>
            </a:r>
            <a:r>
              <a:rPr lang="ru-RU" sz="2200" dirty="0" smtClean="0"/>
              <a:t>)</a:t>
            </a:r>
            <a:r>
              <a:rPr lang="en-US" sz="2200" dirty="0" smtClean="0"/>
              <a:t> = 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en-US" sz="2200" dirty="0" smtClean="0"/>
              <a:t>1</a:t>
            </a:r>
            <a:r>
              <a:rPr lang="ru-RU" sz="2200" dirty="0" smtClean="0"/>
              <a:t>)</a:t>
            </a:r>
            <a:r>
              <a:rPr lang="en-US" sz="2200" dirty="0" smtClean="0"/>
              <a:t>, 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2</a:t>
            </a:r>
            <a:r>
              <a:rPr lang="ru-RU" sz="2200" dirty="0" smtClean="0"/>
              <a:t>, </a:t>
            </a:r>
            <a:r>
              <a:rPr lang="ru-RU" sz="2200" dirty="0"/>
              <a:t>2)</a:t>
            </a:r>
            <a:r>
              <a:rPr lang="en-US" sz="2200" dirty="0" smtClean="0"/>
              <a:t>] = [a, b]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 smtClean="0"/>
              <a:t>0.11 </a:t>
            </a:r>
            <a:r>
              <a:rPr lang="ru-RU" sz="2200" dirty="0"/>
              <a:t>ближе всех к </a:t>
            </a:r>
            <a:r>
              <a:rPr lang="ru-RU" sz="2200" dirty="0" smtClean="0"/>
              <a:t>0.13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</a:t>
            </a:r>
            <a:r>
              <a:rPr lang="en-US" sz="2200" dirty="0" smtClean="0"/>
              <a:t>S</a:t>
            </a:r>
            <a:r>
              <a:rPr lang="ru-RU" sz="2200" baseline="-25000" dirty="0" smtClean="0"/>
              <a:t>2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en-US" sz="2200" dirty="0"/>
              <a:t>/ </a:t>
            </a:r>
            <a:r>
              <a:rPr lang="en-US" sz="2200" dirty="0" smtClean="0"/>
              <a:t>2</a:t>
            </a:r>
          </a:p>
          <a:p>
            <a:pPr marL="609600" indent="-609600">
              <a:buNone/>
            </a:pP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ru-RU" sz="2200" dirty="0" err="1" smtClean="0">
                <a:solidFill>
                  <a:schemeClr val="bg1"/>
                </a:solidFill>
              </a:rPr>
              <a:t>КодФано</a:t>
            </a:r>
            <a:r>
              <a:rPr lang="ru-RU" sz="2200" dirty="0" smtClean="0">
                <a:solidFill>
                  <a:schemeClr val="bg1"/>
                </a:solidFill>
              </a:rPr>
              <a:t>(4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]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en-US" sz="2200" dirty="0" smtClean="0">
                <a:solidFill>
                  <a:schemeClr val="bg1"/>
                </a:solidFill>
              </a:rPr>
              <a:t>[d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smtClean="0">
                <a:solidFill>
                  <a:schemeClr val="bg1"/>
                </a:solidFill>
              </a:rPr>
              <a:t>e]</a:t>
            </a:r>
            <a:endParaRPr lang="ru-RU" sz="2200" dirty="0" smtClean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								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en-US" sz="2200" baseline="-25000" dirty="0" smtClean="0">
                <a:solidFill>
                  <a:schemeClr val="bg1"/>
                </a:solidFill>
              </a:rPr>
              <a:t>4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</a:t>
            </a:r>
            <a:r>
              <a:rPr lang="ru-RU" sz="2200" dirty="0" smtClean="0">
                <a:solidFill>
                  <a:schemeClr val="bg1"/>
                </a:solidFill>
              </a:rPr>
              <a:t>0.85 = (</a:t>
            </a:r>
            <a:r>
              <a:rPr lang="en-US" sz="2200" dirty="0" smtClean="0">
                <a:solidFill>
                  <a:schemeClr val="bg1"/>
                </a:solidFill>
              </a:rPr>
              <a:t>S</a:t>
            </a:r>
            <a:r>
              <a:rPr lang="ru-RU" sz="2200" baseline="-25000" dirty="0" smtClean="0">
                <a:solidFill>
                  <a:schemeClr val="bg1"/>
                </a:solidFill>
              </a:rPr>
              <a:t>4 </a:t>
            </a:r>
            <a:r>
              <a:rPr lang="ru-RU" sz="2200" dirty="0" smtClean="0">
                <a:solidFill>
                  <a:schemeClr val="bg1"/>
                </a:solidFill>
              </a:rPr>
              <a:t>+</a:t>
            </a:r>
            <a:r>
              <a:rPr lang="en-US" sz="2200" dirty="0" smtClean="0">
                <a:solidFill>
                  <a:schemeClr val="bg1"/>
                </a:solidFill>
              </a:rPr>
              <a:t> S</a:t>
            </a:r>
            <a:r>
              <a:rPr lang="ru-RU" sz="2200" baseline="-25000" dirty="0" smtClean="0">
                <a:solidFill>
                  <a:schemeClr val="bg1"/>
                </a:solidFill>
              </a:rPr>
              <a:t>5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/ </a:t>
            </a:r>
            <a:r>
              <a:rPr lang="ru-RU" sz="2200" dirty="0" smtClean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8953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 smtClean="0"/>
              <a:t>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 a</a:t>
            </a:r>
            <a:r>
              <a:rPr lang="ru-RU" sz="2200" dirty="0" smtClean="0"/>
              <a:t>	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b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= c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4</a:t>
            </a:r>
            <a:r>
              <a:rPr lang="en-US" sz="2200" dirty="0" smtClean="0"/>
              <a:t> = d</a:t>
            </a:r>
            <a:r>
              <a:rPr lang="ru-RU" sz="2200" dirty="0" smtClean="0"/>
              <a:t> </a:t>
            </a:r>
            <a:r>
              <a:rPr lang="en-US" sz="2200" dirty="0" smtClean="0"/>
              <a:t>c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 = e</a:t>
            </a:r>
            <a:endParaRPr lang="en-US" sz="2200" dirty="0"/>
          </a:p>
          <a:p>
            <a:pPr marL="609600" indent="-609600"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</a:t>
            </a:r>
            <a:r>
              <a:rPr lang="ru-RU" sz="2200" dirty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0.15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0.20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0.24</a:t>
            </a:r>
            <a:r>
              <a:rPr lang="ru-RU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0.30</a:t>
            </a:r>
          </a:p>
          <a:p>
            <a:pPr marL="609600" indent="-609600">
              <a:buNone/>
            </a:pPr>
            <a:r>
              <a:rPr lang="en-US" sz="2200" dirty="0" smtClean="0"/>
              <a:t>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 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0.11 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0.26 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0.70 S</a:t>
            </a:r>
            <a:r>
              <a:rPr lang="en-US" sz="2200" baseline="-25000" dirty="0" smtClean="0"/>
              <a:t>5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1.00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СоздатьДерево</a:t>
            </a:r>
            <a:r>
              <a:rPr lang="ru-RU" sz="2200" dirty="0" smtClean="0"/>
              <a:t>(</a:t>
            </a:r>
            <a:r>
              <a:rPr lang="en-US" sz="2200" dirty="0" smtClean="0"/>
              <a:t>x, y</a:t>
            </a:r>
            <a:r>
              <a:rPr lang="ru-RU" sz="2200" dirty="0" smtClean="0"/>
              <a:t>)</a:t>
            </a:r>
            <a:r>
              <a:rPr lang="en-US" sz="2200" dirty="0" smtClean="0"/>
              <a:t> = [x, y]</a:t>
            </a:r>
            <a:r>
              <a:rPr lang="ru-RU" sz="2200" dirty="0" smtClean="0"/>
              <a:t>,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(с) = с</a:t>
            </a:r>
          </a:p>
          <a:p>
            <a:pPr marL="609600" indent="-609600">
              <a:buNone/>
            </a:pP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5)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 smtClean="0"/>
              <a:t>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3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0.46 </a:t>
            </a:r>
            <a:r>
              <a:rPr lang="ru-RU" sz="2200" dirty="0" smtClean="0"/>
              <a:t>ближе всех к 0.50</a:t>
            </a:r>
            <a:r>
              <a:rPr lang="en-US" sz="2200" dirty="0" smtClean="0"/>
              <a:t> = (S</a:t>
            </a:r>
            <a:r>
              <a:rPr lang="en-US" sz="2200" baseline="-25000" dirty="0" smtClean="0"/>
              <a:t>0</a:t>
            </a:r>
            <a:r>
              <a:rPr lang="ru-RU" sz="2200" dirty="0" smtClean="0"/>
              <a:t> </a:t>
            </a:r>
            <a:r>
              <a:rPr lang="en-US" sz="2200" dirty="0" smtClean="0"/>
              <a:t>+ S</a:t>
            </a:r>
            <a:r>
              <a:rPr lang="en-US" sz="2200" baseline="-25000" dirty="0" smtClean="0"/>
              <a:t>5</a:t>
            </a:r>
            <a:r>
              <a:rPr lang="en-US" sz="2200" dirty="0" smtClean="0"/>
              <a:t>) / 2</a:t>
            </a:r>
            <a:endParaRPr lang="en-US" sz="2200" dirty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 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ru-RU" sz="2200" dirty="0" err="1"/>
              <a:t>КодФано</a:t>
            </a:r>
            <a:r>
              <a:rPr lang="ru-RU" sz="2200" dirty="0"/>
              <a:t>(3, 3)</a:t>
            </a:r>
            <a:r>
              <a:rPr lang="en-US" sz="2200" dirty="0" smtClean="0"/>
              <a:t>] = </a:t>
            </a:r>
            <a:r>
              <a:rPr lang="en-US" sz="2200" dirty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2), </a:t>
            </a:r>
            <a:r>
              <a:rPr lang="en-US" sz="2200" dirty="0" smtClean="0"/>
              <a:t>c]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2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/>
              <a:t>0.26 ближе всех к </a:t>
            </a:r>
            <a:r>
              <a:rPr lang="en-US" sz="2200" dirty="0"/>
              <a:t>0.23</a:t>
            </a:r>
            <a:r>
              <a:rPr lang="ru-RU" sz="2200" dirty="0"/>
              <a:t>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3</a:t>
            </a:r>
            <a:r>
              <a:rPr lang="ru-RU" sz="2200" dirty="0"/>
              <a:t>)</a:t>
            </a:r>
            <a:r>
              <a:rPr lang="en-US" sz="2200" dirty="0"/>
              <a:t> / 2</a:t>
            </a:r>
            <a:endParaRPr lang="en-US" sz="2200" dirty="0" smtClean="0"/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2</a:t>
            </a:r>
            <a:r>
              <a:rPr lang="ru-RU" sz="2200" dirty="0" smtClean="0"/>
              <a:t>)</a:t>
            </a:r>
            <a:r>
              <a:rPr lang="en-US" sz="2200" dirty="0" smtClean="0"/>
              <a:t> = 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0</a:t>
            </a:r>
            <a:r>
              <a:rPr lang="ru-RU" sz="2200" dirty="0" smtClean="0"/>
              <a:t>, </a:t>
            </a:r>
            <a:r>
              <a:rPr lang="en-US" sz="2200" dirty="0" smtClean="0"/>
              <a:t>1</a:t>
            </a:r>
            <a:r>
              <a:rPr lang="ru-RU" sz="2200" dirty="0" smtClean="0"/>
              <a:t>)</a:t>
            </a:r>
            <a:r>
              <a:rPr lang="en-US" sz="2200" dirty="0" smtClean="0"/>
              <a:t>, 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</a:t>
            </a:r>
            <a:r>
              <a:rPr lang="en-US" sz="2200" dirty="0" smtClean="0"/>
              <a:t>2</a:t>
            </a:r>
            <a:r>
              <a:rPr lang="ru-RU" sz="2200" dirty="0" smtClean="0"/>
              <a:t>, </a:t>
            </a:r>
            <a:r>
              <a:rPr lang="ru-RU" sz="2200" dirty="0"/>
              <a:t>2)</a:t>
            </a:r>
            <a:r>
              <a:rPr lang="en-US" sz="2200" dirty="0" smtClean="0"/>
              <a:t>] = [a, b]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</a:t>
            </a:r>
            <a:r>
              <a:rPr lang="ru-RU" sz="2200" dirty="0"/>
              <a:t>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1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 smtClean="0"/>
              <a:t>0.11 </a:t>
            </a:r>
            <a:r>
              <a:rPr lang="ru-RU" sz="2200" dirty="0"/>
              <a:t>ближе всех к </a:t>
            </a:r>
            <a:r>
              <a:rPr lang="ru-RU" sz="2200" dirty="0" smtClean="0"/>
              <a:t>0.13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</a:t>
            </a:r>
            <a:r>
              <a:rPr lang="en-US" sz="2200" dirty="0" smtClean="0"/>
              <a:t>S</a:t>
            </a:r>
            <a:r>
              <a:rPr lang="ru-RU" sz="2200" baseline="-25000" dirty="0" smtClean="0"/>
              <a:t>2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en-US" sz="2200" dirty="0"/>
              <a:t>/ </a:t>
            </a:r>
            <a:r>
              <a:rPr lang="en-US" sz="2200" dirty="0" smtClean="0"/>
              <a:t>2</a:t>
            </a:r>
          </a:p>
          <a:p>
            <a:pPr marL="609600" indent="-609600">
              <a:buNone/>
            </a:pPr>
            <a:r>
              <a:rPr lang="ru-RU" sz="2200" dirty="0" err="1" smtClean="0"/>
              <a:t>КодФано</a:t>
            </a:r>
            <a:r>
              <a:rPr lang="ru-RU" sz="2200" dirty="0" smtClean="0"/>
              <a:t>(4</a:t>
            </a:r>
            <a:r>
              <a:rPr lang="ru-RU" sz="2200" dirty="0"/>
              <a:t>, 5</a:t>
            </a:r>
            <a:r>
              <a:rPr lang="ru-RU" sz="2200" dirty="0" smtClean="0"/>
              <a:t>) </a:t>
            </a:r>
            <a:r>
              <a:rPr lang="ru-RU" sz="2200" dirty="0"/>
              <a:t>= </a:t>
            </a:r>
            <a:r>
              <a:rPr lang="en-US" sz="2200" dirty="0" smtClean="0"/>
              <a:t>[</a:t>
            </a:r>
            <a:r>
              <a:rPr lang="ru-RU" sz="2200" dirty="0" err="1" smtClean="0"/>
              <a:t>КодФано</a:t>
            </a:r>
            <a:r>
              <a:rPr lang="ru-RU" sz="2200" dirty="0" smtClean="0"/>
              <a:t>(4</a:t>
            </a:r>
            <a:r>
              <a:rPr lang="ru-RU" sz="2200" dirty="0"/>
              <a:t>, </a:t>
            </a:r>
            <a:r>
              <a:rPr lang="en-US" sz="2200" dirty="0"/>
              <a:t>4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5</a:t>
            </a:r>
            <a:r>
              <a:rPr lang="ru-RU" sz="2200" dirty="0"/>
              <a:t>, 5</a:t>
            </a:r>
            <a:r>
              <a:rPr lang="ru-RU" sz="2200" dirty="0" smtClean="0"/>
              <a:t>)</a:t>
            </a:r>
            <a:r>
              <a:rPr lang="en-US" sz="2200" dirty="0" smtClean="0"/>
              <a:t>] </a:t>
            </a:r>
            <a:r>
              <a:rPr lang="en-US" sz="2200" dirty="0"/>
              <a:t>= </a:t>
            </a:r>
            <a:r>
              <a:rPr lang="en-US" sz="2200" dirty="0" smtClean="0"/>
              <a:t>[d</a:t>
            </a:r>
            <a:r>
              <a:rPr lang="en-US" sz="2200" dirty="0"/>
              <a:t>, </a:t>
            </a:r>
            <a:r>
              <a:rPr lang="en-US" sz="2200" dirty="0" smtClean="0"/>
              <a:t>e]</a:t>
            </a:r>
            <a:endParaRPr lang="ru-RU" sz="2200" dirty="0" smtClean="0"/>
          </a:p>
          <a:p>
            <a:pPr marL="609600" indent="-609600">
              <a:buNone/>
            </a:pPr>
            <a:r>
              <a:rPr lang="ru-RU" sz="2200" dirty="0" smtClean="0"/>
              <a:t>								</a:t>
            </a:r>
            <a:r>
              <a:rPr lang="en-US" sz="2200" dirty="0" smtClean="0"/>
              <a:t>S</a:t>
            </a:r>
            <a:r>
              <a:rPr lang="en-US" sz="2200" baseline="-25000" dirty="0" smtClean="0"/>
              <a:t>4</a:t>
            </a:r>
            <a:r>
              <a:rPr lang="ru-RU" sz="2200" dirty="0" smtClean="0"/>
              <a:t> </a:t>
            </a:r>
            <a:r>
              <a:rPr lang="en-US" sz="2200" dirty="0"/>
              <a:t>= </a:t>
            </a:r>
            <a:r>
              <a:rPr lang="ru-RU" sz="2200" dirty="0"/>
              <a:t>0.70 ближе всех к </a:t>
            </a:r>
            <a:r>
              <a:rPr lang="ru-RU" sz="2200" dirty="0" smtClean="0"/>
              <a:t>0.85 = (</a:t>
            </a:r>
            <a:r>
              <a:rPr lang="en-US" sz="2200" dirty="0" smtClean="0"/>
              <a:t>S</a:t>
            </a:r>
            <a:r>
              <a:rPr lang="ru-RU" sz="2200" baseline="-25000" dirty="0" smtClean="0"/>
              <a:t>4 </a:t>
            </a:r>
            <a:r>
              <a:rPr lang="ru-RU" sz="2200" dirty="0" smtClean="0"/>
              <a:t>+</a:t>
            </a:r>
            <a:r>
              <a:rPr lang="en-US" sz="2200" dirty="0" smtClean="0"/>
              <a:t> S</a:t>
            </a:r>
            <a:r>
              <a:rPr lang="ru-RU" sz="2200" baseline="-25000" dirty="0" smtClean="0"/>
              <a:t>5</a:t>
            </a:r>
            <a:r>
              <a:rPr lang="ru-RU" sz="2200" dirty="0" smtClean="0"/>
              <a:t>)</a:t>
            </a:r>
            <a:r>
              <a:rPr lang="en-US" sz="2200" dirty="0" smtClean="0"/>
              <a:t> </a:t>
            </a:r>
            <a:r>
              <a:rPr lang="en-US" sz="2200" dirty="0"/>
              <a:t>/ </a:t>
            </a:r>
            <a:r>
              <a:rPr lang="ru-RU" sz="2200" dirty="0" smtClean="0"/>
              <a:t>2</a:t>
            </a:r>
            <a:endParaRPr lang="en-US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4904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7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r>
              <a:rPr lang="ru-RU" dirty="0" smtClean="0"/>
              <a:t> </a:t>
            </a:r>
            <a:r>
              <a:rPr lang="ru-RU" dirty="0" smtClean="0"/>
              <a:t>иногда </a:t>
            </a:r>
            <a:r>
              <a:rPr lang="ru-RU" dirty="0" smtClean="0"/>
              <a:t>неоптимальный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</a:t>
            </a:r>
            <a:r>
              <a:rPr lang="ru-RU" sz="2800" baseline="-25000" dirty="0" smtClean="0"/>
              <a:t>1</a:t>
            </a:r>
            <a:r>
              <a:rPr lang="en-US" dirty="0" smtClean="0"/>
              <a:t> = p</a:t>
            </a:r>
            <a:r>
              <a:rPr lang="ru-RU" sz="2800" baseline="-25000" dirty="0" smtClean="0"/>
              <a:t>2</a:t>
            </a:r>
            <a:r>
              <a:rPr lang="en-US" dirty="0" smtClean="0"/>
              <a:t> = p</a:t>
            </a:r>
            <a:r>
              <a:rPr lang="ru-RU" sz="2800" baseline="-25000" dirty="0" smtClean="0"/>
              <a:t>3</a:t>
            </a:r>
            <a:r>
              <a:rPr lang="en-US" dirty="0" smtClean="0"/>
              <a:t> = p</a:t>
            </a:r>
            <a:r>
              <a:rPr lang="ru-RU" sz="2800" baseline="-25000" dirty="0" smtClean="0"/>
              <a:t>4</a:t>
            </a:r>
            <a:r>
              <a:rPr lang="en-US" dirty="0" smtClean="0"/>
              <a:t> = 0.15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en-US" sz="2800" baseline="-25000" dirty="0" smtClean="0"/>
              <a:t>5</a:t>
            </a:r>
            <a:r>
              <a:rPr lang="en-US" dirty="0" smtClean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= 0 S</a:t>
            </a:r>
            <a:r>
              <a:rPr lang="en-US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0.15 S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= 0.30 S</a:t>
            </a:r>
            <a:r>
              <a:rPr lang="en-US" baseline="-25000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= 0.45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en-US" dirty="0" smtClean="0"/>
              <a:t>= 0.60 S</a:t>
            </a:r>
            <a:r>
              <a:rPr lang="en-US" baseline="-25000" dirty="0" smtClean="0"/>
              <a:t>5</a:t>
            </a:r>
            <a:r>
              <a:rPr lang="ru-RU" dirty="0" smtClean="0"/>
              <a:t> </a:t>
            </a:r>
            <a:r>
              <a:rPr lang="en-US" dirty="0" smtClean="0"/>
              <a:t>= 1.00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средняя длина кодового слова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2*0.4 + (2+2)*0.15 + (3+3)*0.15 = 2.3</a:t>
            </a:r>
            <a:endParaRPr lang="ru-RU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Хаффмана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средняя </a:t>
            </a:r>
            <a:r>
              <a:rPr lang="ru-RU" dirty="0"/>
              <a:t>длина кодового слова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r>
              <a:rPr lang="ru-RU" dirty="0" smtClean="0"/>
              <a:t> </a:t>
            </a:r>
            <a:r>
              <a:rPr lang="ru-RU" dirty="0" smtClean="0"/>
              <a:t>иногда </a:t>
            </a:r>
            <a:r>
              <a:rPr lang="ru-RU" dirty="0" smtClean="0"/>
              <a:t>неоптимальный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</a:t>
            </a:r>
            <a:r>
              <a:rPr lang="ru-RU" sz="2800" baseline="-25000" dirty="0" smtClean="0"/>
              <a:t>1</a:t>
            </a:r>
            <a:r>
              <a:rPr lang="en-US" dirty="0" smtClean="0"/>
              <a:t> = p</a:t>
            </a:r>
            <a:r>
              <a:rPr lang="ru-RU" sz="2800" baseline="-25000" dirty="0" smtClean="0"/>
              <a:t>2</a:t>
            </a:r>
            <a:r>
              <a:rPr lang="en-US" dirty="0" smtClean="0"/>
              <a:t> = p</a:t>
            </a:r>
            <a:r>
              <a:rPr lang="ru-RU" sz="2800" baseline="-25000" dirty="0" smtClean="0"/>
              <a:t>3</a:t>
            </a:r>
            <a:r>
              <a:rPr lang="en-US" dirty="0" smtClean="0"/>
              <a:t> = p</a:t>
            </a:r>
            <a:r>
              <a:rPr lang="ru-RU" sz="2800" baseline="-25000" dirty="0" smtClean="0"/>
              <a:t>4</a:t>
            </a:r>
            <a:r>
              <a:rPr lang="en-US" dirty="0" smtClean="0"/>
              <a:t> = 0.15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en-US" sz="2800" baseline="-25000" dirty="0" smtClean="0"/>
              <a:t>5</a:t>
            </a:r>
            <a:r>
              <a:rPr lang="en-US" dirty="0" smtClean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Д.П.К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Фано</a:t>
            </a:r>
            <a:endParaRPr lang="ru-RU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 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0.15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0.30 S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0.45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0.60 S</a:t>
            </a:r>
            <a:r>
              <a:rPr lang="en-US" baseline="-25000" dirty="0" smtClean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1.00</a:t>
            </a:r>
            <a:endParaRPr lang="ru-RU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длина кодового слова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2*0.4 + (2+2)*0.15 + (3+3)*0.15 = 2.3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Д.П.К</a:t>
            </a:r>
            <a:r>
              <a:rPr lang="ru-RU" dirty="0" smtClean="0">
                <a:solidFill>
                  <a:schemeClr val="bg1"/>
                </a:solidFill>
              </a:rPr>
              <a:t>. Хаффмана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</a:t>
            </a:r>
            <a:r>
              <a:rPr lang="ru-RU" dirty="0">
                <a:solidFill>
                  <a:schemeClr val="bg1"/>
                </a:solidFill>
              </a:rPr>
              <a:t>длина кодового слова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К </a:t>
            </a:r>
            <a:r>
              <a:rPr lang="ru-RU" sz="2800" dirty="0"/>
              <a:t>: </a:t>
            </a:r>
            <a:r>
              <a:rPr lang="ru-RU" sz="2800" dirty="0" smtClean="0"/>
              <a:t>А1</a:t>
            </a:r>
            <a:r>
              <a:rPr lang="ru-RU" sz="2800" dirty="0"/>
              <a:t>* —&gt; </a:t>
            </a:r>
            <a:r>
              <a:rPr lang="ru-RU" sz="2800" dirty="0" smtClean="0"/>
              <a:t>А2</a:t>
            </a:r>
            <a:r>
              <a:rPr lang="ru-RU" sz="2800" dirty="0"/>
              <a:t>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для </a:t>
            </a:r>
            <a:r>
              <a:rPr lang="ru-RU" sz="2800" dirty="0"/>
              <a:t>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 smtClean="0"/>
              <a:t>N</a:t>
            </a:r>
            <a:r>
              <a:rPr lang="ru-RU" sz="2800" dirty="0"/>
              <a:t> из </a:t>
            </a:r>
            <a:r>
              <a:rPr lang="ru-RU" sz="2800" dirty="0" smtClean="0"/>
              <a:t>А1*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 smtClean="0"/>
              <a:t>) </a:t>
            </a:r>
            <a:r>
              <a:rPr lang="ru-RU" sz="2800" dirty="0" smtClean="0"/>
              <a:t> </a:t>
            </a:r>
            <a:r>
              <a:rPr lang="ru-RU" sz="2800" dirty="0"/>
              <a:t>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Значения К(с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), К(с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), ..., </a:t>
            </a:r>
            <a:r>
              <a:rPr lang="ru-RU" sz="2800" dirty="0"/>
              <a:t>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называются кодовыми словами кода К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 smtClean="0"/>
              <a:t>Если А2 = </a:t>
            </a:r>
            <a:r>
              <a:rPr lang="en-US" sz="2800" dirty="0" smtClean="0"/>
              <a:t>{</a:t>
            </a:r>
            <a:r>
              <a:rPr lang="en-US" sz="2800" dirty="0"/>
              <a:t>0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1}</a:t>
            </a:r>
            <a:r>
              <a:rPr lang="ru-RU" sz="2800" dirty="0" smtClean="0"/>
              <a:t>, то код К называется </a:t>
            </a:r>
            <a:r>
              <a:rPr lang="ru-RU" sz="2800" dirty="0"/>
              <a:t>двоичным </a:t>
            </a:r>
            <a:r>
              <a:rPr lang="ru-RU" sz="2800" dirty="0" smtClean="0"/>
              <a:t>кодом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r>
              <a:rPr lang="ru-RU" dirty="0" smtClean="0"/>
              <a:t> </a:t>
            </a:r>
            <a:r>
              <a:rPr lang="ru-RU" dirty="0" smtClean="0"/>
              <a:t>иногда </a:t>
            </a:r>
            <a:r>
              <a:rPr lang="ru-RU" dirty="0" smtClean="0"/>
              <a:t>неоптимальный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</a:t>
            </a:r>
            <a:r>
              <a:rPr lang="ru-RU" sz="2800" baseline="-25000" dirty="0" smtClean="0"/>
              <a:t>1</a:t>
            </a:r>
            <a:r>
              <a:rPr lang="en-US" dirty="0" smtClean="0"/>
              <a:t> = p</a:t>
            </a:r>
            <a:r>
              <a:rPr lang="ru-RU" sz="2800" baseline="-25000" dirty="0" smtClean="0"/>
              <a:t>2</a:t>
            </a:r>
            <a:r>
              <a:rPr lang="en-US" dirty="0" smtClean="0"/>
              <a:t> = p</a:t>
            </a:r>
            <a:r>
              <a:rPr lang="ru-RU" sz="2800" baseline="-25000" dirty="0" smtClean="0"/>
              <a:t>3</a:t>
            </a:r>
            <a:r>
              <a:rPr lang="en-US" dirty="0" smtClean="0"/>
              <a:t> = p</a:t>
            </a:r>
            <a:r>
              <a:rPr lang="ru-RU" sz="2800" baseline="-25000" dirty="0" smtClean="0"/>
              <a:t>4</a:t>
            </a:r>
            <a:r>
              <a:rPr lang="en-US" dirty="0" smtClean="0"/>
              <a:t> = 0.15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en-US" sz="2800" baseline="-25000" dirty="0" smtClean="0"/>
              <a:t>5</a:t>
            </a:r>
            <a:r>
              <a:rPr lang="en-US" dirty="0" smtClean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 S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0.15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0.30 S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0.45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0.60 S</a:t>
            </a:r>
            <a:r>
              <a:rPr lang="en-US" baseline="-25000" dirty="0" smtClean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1.00</a:t>
            </a:r>
            <a:endParaRPr lang="ru-RU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длина кодового слова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2*0.4 + (2+2)*0.15 + (3+3)*0.15 = 2.3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Хаффмана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</a:t>
            </a:r>
            <a:r>
              <a:rPr lang="ru-RU" dirty="0">
                <a:solidFill>
                  <a:schemeClr val="bg1"/>
                </a:solidFill>
              </a:rPr>
              <a:t>длина кодового слова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r>
              <a:rPr lang="ru-RU" dirty="0" smtClean="0"/>
              <a:t> </a:t>
            </a:r>
            <a:r>
              <a:rPr lang="ru-RU" dirty="0" smtClean="0"/>
              <a:t>иногда </a:t>
            </a:r>
            <a:r>
              <a:rPr lang="ru-RU" dirty="0" smtClean="0"/>
              <a:t>неоптимальный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</a:t>
            </a:r>
            <a:r>
              <a:rPr lang="ru-RU" sz="2800" baseline="-25000" dirty="0" smtClean="0"/>
              <a:t>1</a:t>
            </a:r>
            <a:r>
              <a:rPr lang="en-US" dirty="0" smtClean="0"/>
              <a:t> = p</a:t>
            </a:r>
            <a:r>
              <a:rPr lang="ru-RU" sz="2800" baseline="-25000" dirty="0" smtClean="0"/>
              <a:t>2</a:t>
            </a:r>
            <a:r>
              <a:rPr lang="en-US" dirty="0" smtClean="0"/>
              <a:t> = p</a:t>
            </a:r>
            <a:r>
              <a:rPr lang="ru-RU" sz="2800" baseline="-25000" dirty="0" smtClean="0"/>
              <a:t>3</a:t>
            </a:r>
            <a:r>
              <a:rPr lang="en-US" dirty="0" smtClean="0"/>
              <a:t> = p</a:t>
            </a:r>
            <a:r>
              <a:rPr lang="ru-RU" sz="2800" baseline="-25000" dirty="0" smtClean="0"/>
              <a:t>4</a:t>
            </a:r>
            <a:r>
              <a:rPr lang="en-US" dirty="0" smtClean="0"/>
              <a:t> = 0.15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en-US" sz="2800" baseline="-25000" dirty="0" smtClean="0"/>
              <a:t>5</a:t>
            </a:r>
            <a:r>
              <a:rPr lang="en-US" dirty="0" smtClean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= 0 S</a:t>
            </a:r>
            <a:r>
              <a:rPr lang="en-US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0.15 S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= 0.30 S</a:t>
            </a:r>
            <a:r>
              <a:rPr lang="en-US" baseline="-25000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= 0.45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en-US" dirty="0" smtClean="0"/>
              <a:t>= 0.60 S</a:t>
            </a:r>
            <a:r>
              <a:rPr lang="en-US" baseline="-25000" dirty="0" smtClean="0"/>
              <a:t>5</a:t>
            </a:r>
            <a:r>
              <a:rPr lang="ru-RU" dirty="0" smtClean="0"/>
              <a:t> </a:t>
            </a:r>
            <a:r>
              <a:rPr lang="en-US" dirty="0" smtClean="0"/>
              <a:t>= 1.00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длина кодового слова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2*0.4 + (2+2)*0.15 + (3+3)*0.15 = 2.3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Хаффмана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</a:t>
            </a:r>
            <a:r>
              <a:rPr lang="ru-RU" dirty="0">
                <a:solidFill>
                  <a:schemeClr val="bg1"/>
                </a:solidFill>
              </a:rPr>
              <a:t>длина кодового слова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r>
              <a:rPr lang="ru-RU" dirty="0" smtClean="0"/>
              <a:t> </a:t>
            </a:r>
            <a:r>
              <a:rPr lang="ru-RU" dirty="0" smtClean="0"/>
              <a:t>иногда </a:t>
            </a:r>
            <a:r>
              <a:rPr lang="ru-RU" dirty="0" smtClean="0"/>
              <a:t>неоптимальный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</a:t>
            </a:r>
            <a:r>
              <a:rPr lang="ru-RU" sz="2800" baseline="-25000" dirty="0" smtClean="0"/>
              <a:t>1</a:t>
            </a:r>
            <a:r>
              <a:rPr lang="en-US" dirty="0" smtClean="0"/>
              <a:t> = p</a:t>
            </a:r>
            <a:r>
              <a:rPr lang="ru-RU" sz="2800" baseline="-25000" dirty="0" smtClean="0"/>
              <a:t>2</a:t>
            </a:r>
            <a:r>
              <a:rPr lang="en-US" dirty="0" smtClean="0"/>
              <a:t> = p</a:t>
            </a:r>
            <a:r>
              <a:rPr lang="ru-RU" sz="2800" baseline="-25000" dirty="0" smtClean="0"/>
              <a:t>3</a:t>
            </a:r>
            <a:r>
              <a:rPr lang="en-US" dirty="0" smtClean="0"/>
              <a:t> = p</a:t>
            </a:r>
            <a:r>
              <a:rPr lang="ru-RU" sz="2800" baseline="-25000" dirty="0" smtClean="0"/>
              <a:t>4</a:t>
            </a:r>
            <a:r>
              <a:rPr lang="en-US" dirty="0" smtClean="0"/>
              <a:t> = 0.15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en-US" sz="2800" baseline="-25000" dirty="0" smtClean="0"/>
              <a:t>5</a:t>
            </a:r>
            <a:r>
              <a:rPr lang="en-US" dirty="0" smtClean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= 0 S</a:t>
            </a:r>
            <a:r>
              <a:rPr lang="en-US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0.15 S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= 0.30 S</a:t>
            </a:r>
            <a:r>
              <a:rPr lang="en-US" baseline="-25000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= 0.45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en-US" dirty="0" smtClean="0"/>
              <a:t>= 0.60 S</a:t>
            </a:r>
            <a:r>
              <a:rPr lang="en-US" baseline="-25000" dirty="0" smtClean="0"/>
              <a:t>5</a:t>
            </a:r>
            <a:r>
              <a:rPr lang="ru-RU" dirty="0" smtClean="0"/>
              <a:t> </a:t>
            </a:r>
            <a:r>
              <a:rPr lang="en-US" dirty="0" smtClean="0"/>
              <a:t>= 1.00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длина кодового слова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2*0.4 + (2+2)*0.15 + (3+3)*0.15 = 2.3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Хаффмана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средняя </a:t>
            </a:r>
            <a:r>
              <a:rPr lang="ru-RU" dirty="0">
                <a:solidFill>
                  <a:schemeClr val="bg1"/>
                </a:solidFill>
              </a:rPr>
              <a:t>длина кодового слова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2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 err="1" smtClean="0"/>
              <a:t>Фано</a:t>
            </a:r>
            <a:r>
              <a:rPr lang="ru-RU" dirty="0" smtClean="0"/>
              <a:t> </a:t>
            </a:r>
            <a:r>
              <a:rPr lang="ru-RU" dirty="0" smtClean="0"/>
              <a:t>иногда </a:t>
            </a:r>
            <a:r>
              <a:rPr lang="ru-RU" dirty="0" smtClean="0"/>
              <a:t>неоптимальный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</a:t>
            </a:r>
            <a:r>
              <a:rPr lang="ru-RU" sz="2800" baseline="-25000" dirty="0" smtClean="0"/>
              <a:t>1</a:t>
            </a:r>
            <a:r>
              <a:rPr lang="en-US" dirty="0" smtClean="0"/>
              <a:t> = p</a:t>
            </a:r>
            <a:r>
              <a:rPr lang="ru-RU" sz="2800" baseline="-25000" dirty="0" smtClean="0"/>
              <a:t>2</a:t>
            </a:r>
            <a:r>
              <a:rPr lang="en-US" dirty="0" smtClean="0"/>
              <a:t> = p</a:t>
            </a:r>
            <a:r>
              <a:rPr lang="ru-RU" sz="2800" baseline="-25000" dirty="0" smtClean="0"/>
              <a:t>3</a:t>
            </a:r>
            <a:r>
              <a:rPr lang="en-US" dirty="0" smtClean="0"/>
              <a:t> = p</a:t>
            </a:r>
            <a:r>
              <a:rPr lang="ru-RU" sz="2800" baseline="-25000" dirty="0" smtClean="0"/>
              <a:t>4</a:t>
            </a:r>
            <a:r>
              <a:rPr lang="en-US" dirty="0" smtClean="0"/>
              <a:t> = 0.15</a:t>
            </a:r>
            <a:r>
              <a:rPr lang="ru-RU" dirty="0" smtClean="0"/>
              <a:t>, </a:t>
            </a:r>
            <a:r>
              <a:rPr lang="en-US" dirty="0" smtClean="0"/>
              <a:t>p</a:t>
            </a:r>
            <a:r>
              <a:rPr lang="en-US" sz="2800" baseline="-25000" dirty="0" smtClean="0"/>
              <a:t>5</a:t>
            </a:r>
            <a:r>
              <a:rPr lang="en-US" dirty="0" smtClean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= 0 S</a:t>
            </a:r>
            <a:r>
              <a:rPr lang="en-US" baseline="-25000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= 0.15 S</a:t>
            </a:r>
            <a:r>
              <a:rPr lang="en-US" baseline="-25000" dirty="0" smtClean="0"/>
              <a:t>2</a:t>
            </a:r>
            <a:r>
              <a:rPr lang="ru-RU" dirty="0" smtClean="0"/>
              <a:t> </a:t>
            </a:r>
            <a:r>
              <a:rPr lang="en-US" dirty="0" smtClean="0"/>
              <a:t>= 0.30 S</a:t>
            </a:r>
            <a:r>
              <a:rPr lang="en-US" baseline="-25000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= 0.45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ru-RU" dirty="0" smtClean="0"/>
              <a:t> </a:t>
            </a:r>
            <a:r>
              <a:rPr lang="en-US" dirty="0" smtClean="0"/>
              <a:t>= 0.60 S</a:t>
            </a:r>
            <a:r>
              <a:rPr lang="en-US" baseline="-25000" dirty="0" smtClean="0"/>
              <a:t>5</a:t>
            </a:r>
            <a:r>
              <a:rPr lang="ru-RU" dirty="0" smtClean="0"/>
              <a:t> </a:t>
            </a:r>
            <a:r>
              <a:rPr lang="en-US" dirty="0" smtClean="0"/>
              <a:t>= 1.00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средняя длина кодового слова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2*0.4 + (2+2)*0.15 + (3+3)*0.15 = 2.3</a:t>
            </a:r>
            <a:endParaRPr lang="ru-RU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Д.П.К</a:t>
            </a:r>
            <a:r>
              <a:rPr lang="ru-RU" dirty="0" smtClean="0"/>
              <a:t>. Хаффмана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 smtClean="0"/>
              <a:t>средняя </a:t>
            </a:r>
            <a:r>
              <a:rPr lang="ru-RU" dirty="0"/>
              <a:t>длина кодового слова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3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4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 smtClean="0"/>
                        <a:t>с</a:t>
                      </a:r>
                      <a:r>
                        <a:rPr lang="ru-RU" sz="2400" baseline="-25000" dirty="0" smtClean="0"/>
                        <a:t>5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</a:t>
            </a:r>
            <a:r>
              <a:rPr lang="ru-RU" sz="2400" dirty="0" smtClean="0"/>
              <a:t>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Основоположник </a:t>
            </a:r>
            <a:r>
              <a:rPr lang="ru-RU" sz="2400" dirty="0"/>
              <a:t>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Shannon</a:t>
            </a:r>
            <a:r>
              <a:rPr lang="en-US" sz="2400" dirty="0"/>
              <a:t>, Claude E. (July 1948). "A Mathematical Theory of Communication</a:t>
            </a:r>
            <a:r>
              <a:rPr lang="en-US" sz="2400" dirty="0" smtClean="0"/>
              <a:t>". </a:t>
            </a:r>
            <a:r>
              <a:rPr lang="en-US" sz="2400" dirty="0"/>
              <a:t>Bell System Technical Journal. 27 (3): 379–423. doi:10.1002/j.1538-7305.1948.tb01338.x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</a:t>
            </a:r>
            <a:r>
              <a:rPr lang="ru-RU" sz="2400" dirty="0" smtClean="0"/>
              <a:t>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Основоположник </a:t>
            </a:r>
            <a:r>
              <a:rPr lang="ru-RU" sz="2400" dirty="0"/>
              <a:t>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Shannon</a:t>
            </a:r>
            <a:r>
              <a:rPr lang="en-US" sz="2400" dirty="0"/>
              <a:t>, Claude E. (July 1948). "A Mathematical Theory of Communication</a:t>
            </a:r>
            <a:r>
              <a:rPr lang="en-US" sz="2400" dirty="0" smtClean="0"/>
              <a:t>". </a:t>
            </a:r>
            <a:r>
              <a:rPr lang="en-US" sz="2400" dirty="0"/>
              <a:t>Bell System Technical Journal. 27 (3): 379–423. doi:10.1002/j.1538-7305.1948.tb01338.x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565904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</a:t>
            </a:r>
            <a:r>
              <a:rPr lang="ru-RU" sz="2400" dirty="0" smtClean="0"/>
              <a:t>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Основоположник </a:t>
            </a:r>
            <a:r>
              <a:rPr lang="ru-RU" sz="2400" dirty="0">
                <a:solidFill>
                  <a:schemeClr val="bg1"/>
                </a:solidFill>
              </a:rPr>
              <a:t>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Shannon</a:t>
            </a:r>
            <a:r>
              <a:rPr lang="en-US" sz="2400" dirty="0">
                <a:solidFill>
                  <a:schemeClr val="bg1"/>
                </a:solidFill>
              </a:rPr>
              <a:t>, Claude E. (July 1948). "A Mathematical Theory of Communication</a:t>
            </a:r>
            <a:r>
              <a:rPr lang="en-US" sz="2400" dirty="0" smtClean="0">
                <a:solidFill>
                  <a:schemeClr val="bg1"/>
                </a:solidFill>
              </a:rPr>
              <a:t>". </a:t>
            </a:r>
            <a:r>
              <a:rPr lang="en-US" sz="2400" dirty="0">
                <a:solidFill>
                  <a:schemeClr val="bg1"/>
                </a:solidFill>
              </a:rPr>
              <a:t>Bell System Technical Journal. 27 (3): 379–423. doi:10.1002/j.1538-7305.1948.tb01338.x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</a:t>
            </a:r>
            <a:r>
              <a:rPr lang="ru-RU" sz="2400" dirty="0" smtClean="0"/>
              <a:t>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Основоположник </a:t>
            </a:r>
            <a:r>
              <a:rPr lang="ru-RU" sz="2400" dirty="0"/>
              <a:t>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Shannon</a:t>
            </a:r>
            <a:r>
              <a:rPr lang="en-US" sz="2400" dirty="0">
                <a:solidFill>
                  <a:schemeClr val="bg1"/>
                </a:solidFill>
              </a:rPr>
              <a:t>, Claude E. (July 1948). "A Mathematical Theory of Communication</a:t>
            </a:r>
            <a:r>
              <a:rPr lang="en-US" sz="2400" dirty="0" smtClean="0">
                <a:solidFill>
                  <a:schemeClr val="bg1"/>
                </a:solidFill>
              </a:rPr>
              <a:t>". </a:t>
            </a:r>
            <a:r>
              <a:rPr lang="en-US" sz="2400" dirty="0">
                <a:solidFill>
                  <a:schemeClr val="bg1"/>
                </a:solidFill>
              </a:rPr>
              <a:t>Bell System Technical Journal. 27 (3): 379–423. doi:10.1002/j.1538-7305.1948.tb01338.x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</a:t>
            </a:r>
            <a:r>
              <a:rPr lang="ru-RU" sz="2400" dirty="0" smtClean="0"/>
              <a:t>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Основоположник </a:t>
            </a:r>
            <a:r>
              <a:rPr lang="ru-RU" sz="2400" dirty="0"/>
              <a:t>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Shannon</a:t>
            </a:r>
            <a:r>
              <a:rPr lang="en-US" sz="2400" dirty="0"/>
              <a:t>, Claude E. (July 1948). "A Mathematical Theory of Communication</a:t>
            </a:r>
            <a:r>
              <a:rPr lang="en-US" sz="2400" dirty="0" smtClean="0"/>
              <a:t>". </a:t>
            </a:r>
            <a:r>
              <a:rPr lang="en-US" sz="2400" dirty="0"/>
              <a:t>Bell System Technical Journal. 27 (3): 379–423. doi:10.1002/j.1538-7305.1948.tb01338.x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</a:t>
            </a:r>
            <a:r>
              <a:rPr lang="ru-RU" sz="2400" dirty="0" smtClean="0"/>
              <a:t>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Основоположник </a:t>
            </a:r>
            <a:r>
              <a:rPr lang="ru-RU" sz="2400" dirty="0"/>
              <a:t>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Shannon</a:t>
            </a:r>
            <a:r>
              <a:rPr lang="en-US" sz="2400" dirty="0"/>
              <a:t>, Claude E. (July 1948). "A Mathematical Theory of Communication</a:t>
            </a:r>
            <a:r>
              <a:rPr lang="en-US" sz="2400" dirty="0" smtClean="0"/>
              <a:t>". </a:t>
            </a:r>
            <a:r>
              <a:rPr lang="en-US" sz="2400" dirty="0"/>
              <a:t>Bell System Technical Journal. 27 (3): 379–423. doi:10.1002/j.1538-7305.1948.tb01338.x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 smtClean="0"/>
              <a:t> </a:t>
            </a:r>
            <a:r>
              <a:rPr lang="ru-RU" sz="2800" dirty="0" smtClean="0"/>
              <a:t>К </a:t>
            </a:r>
            <a:r>
              <a:rPr lang="ru-RU" sz="2800" dirty="0"/>
              <a:t>: </a:t>
            </a:r>
            <a:r>
              <a:rPr lang="ru-RU" sz="2800" dirty="0" smtClean="0"/>
              <a:t>А1</a:t>
            </a:r>
            <a:r>
              <a:rPr lang="ru-RU" sz="2800" dirty="0"/>
              <a:t>* —&gt; </a:t>
            </a:r>
            <a:r>
              <a:rPr lang="ru-RU" sz="2800" dirty="0" smtClean="0"/>
              <a:t>А2</a:t>
            </a:r>
            <a:r>
              <a:rPr lang="ru-RU" sz="2800" dirty="0"/>
              <a:t>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для </a:t>
            </a:r>
            <a:r>
              <a:rPr lang="ru-RU" sz="2800" dirty="0"/>
              <a:t>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 smtClean="0"/>
              <a:t>N</a:t>
            </a:r>
            <a:r>
              <a:rPr lang="ru-RU" sz="2800" dirty="0"/>
              <a:t> из </a:t>
            </a:r>
            <a:r>
              <a:rPr lang="ru-RU" sz="2800" dirty="0" smtClean="0"/>
              <a:t>А1*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 smtClean="0"/>
              <a:t>) </a:t>
            </a:r>
            <a:r>
              <a:rPr lang="ru-RU" sz="2800" dirty="0" smtClean="0"/>
              <a:t> </a:t>
            </a:r>
            <a:r>
              <a:rPr lang="ru-RU" sz="2800" dirty="0"/>
              <a:t>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Значения К(с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), К(с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), ..., </a:t>
            </a:r>
            <a:r>
              <a:rPr lang="ru-RU" sz="2800" dirty="0"/>
              <a:t>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 smtClean="0"/>
              <a:t>называются кодовыми словами кода К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 smtClean="0"/>
              <a:t>Если А2 = </a:t>
            </a:r>
            <a:r>
              <a:rPr lang="en-US" sz="2800" dirty="0" smtClean="0"/>
              <a:t>{</a:t>
            </a:r>
            <a:r>
              <a:rPr lang="en-US" sz="2800" dirty="0"/>
              <a:t>0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1}</a:t>
            </a:r>
            <a:r>
              <a:rPr lang="ru-RU" sz="2800" dirty="0" smtClean="0"/>
              <a:t>, то код К называется </a:t>
            </a:r>
            <a:r>
              <a:rPr lang="ru-RU" sz="2800" dirty="0"/>
              <a:t>двоичным </a:t>
            </a:r>
            <a:r>
              <a:rPr lang="ru-RU" sz="2800" dirty="0" smtClean="0"/>
              <a:t>кодом</a:t>
            </a:r>
          </a:p>
          <a:p>
            <a:endParaRPr lang="ru-RU" sz="2800" dirty="0" smtClean="0"/>
          </a:p>
          <a:p>
            <a:r>
              <a:rPr lang="ru-RU" sz="2800" dirty="0" smtClean="0"/>
              <a:t>А1 называется исходным алфавитом, А2 называется конечным алфавитом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314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Упорядочим </a:t>
            </a:r>
            <a:r>
              <a:rPr lang="ru-RU" sz="2400" dirty="0" smtClean="0">
                <a:solidFill>
                  <a:schemeClr val="bg1"/>
                </a:solidFill>
              </a:rPr>
              <a:t>символы </a:t>
            </a:r>
            <a:r>
              <a:rPr lang="ru-RU" sz="2400" dirty="0">
                <a:solidFill>
                  <a:schemeClr val="bg1"/>
                </a:solidFill>
              </a:rPr>
              <a:t>по </a:t>
            </a:r>
            <a:r>
              <a:rPr lang="ru-RU" sz="2400" dirty="0" smtClean="0">
                <a:solidFill>
                  <a:schemeClr val="bg1"/>
                </a:solidFill>
              </a:rPr>
              <a:t>убыванию частот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p</a:t>
            </a:r>
            <a:r>
              <a:rPr lang="en-US" sz="2000" baseline="-25000" dirty="0" smtClean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</a:rPr>
              <a:t> &gt;=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 &gt;= … &gt;= </a:t>
            </a:r>
            <a:r>
              <a:rPr lang="en-US" sz="2000" dirty="0" err="1" smtClean="0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n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-US" sz="2000" baseline="-25000" dirty="0" smtClean="0">
                <a:solidFill>
                  <a:schemeClr val="bg1"/>
                </a:solidFill>
              </a:rPr>
              <a:t>k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ru-RU" sz="2000" dirty="0" err="1" smtClean="0">
                <a:solidFill>
                  <a:schemeClr val="bg1"/>
                </a:solidFill>
              </a:rPr>
              <a:t>округлить_вверх</a:t>
            </a:r>
            <a:r>
              <a:rPr lang="ru-RU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Образуем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</a:t>
            </a:r>
            <a:r>
              <a:rPr lang="ru-RU" sz="2400" dirty="0" smtClean="0">
                <a:solidFill>
                  <a:schemeClr val="bg1"/>
                </a:solidFill>
              </a:rPr>
              <a:t>суммы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S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k</a:t>
            </a:r>
            <a:r>
              <a:rPr lang="ru-RU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Кодовое слово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символа </a:t>
            </a:r>
            <a:r>
              <a:rPr lang="en-US" sz="2400" dirty="0" err="1" smtClean="0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ru-RU" sz="2400" dirty="0" smtClean="0">
                <a:solidFill>
                  <a:schemeClr val="bg1"/>
                </a:solidFill>
              </a:rPr>
              <a:t> первые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2-я </a:t>
            </a:r>
            <a:r>
              <a:rPr lang="ru-RU" sz="2400" dirty="0" err="1" smtClean="0">
                <a:solidFill>
                  <a:schemeClr val="bg1"/>
                </a:solidFill>
              </a:rPr>
              <a:t>с.с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ru-RU" sz="2400" dirty="0" smtClean="0">
                <a:solidFill>
                  <a:schemeClr val="bg1"/>
                </a:solidFill>
              </a:rPr>
              <a:t>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0.37		2	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0.000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0.28		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0.15		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0.12		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-US" sz="2000" baseline="-25000" dirty="0" smtClean="0">
                <a:solidFill>
                  <a:schemeClr val="bg1"/>
                </a:solidFill>
              </a:rPr>
              <a:t>k</a:t>
            </a:r>
            <a:r>
              <a:rPr lang="en-US" sz="2000" dirty="0" smtClean="0">
                <a:solidFill>
                  <a:schemeClr val="bg1"/>
                </a:solidFill>
              </a:rPr>
              <a:t> = </a:t>
            </a:r>
            <a:r>
              <a:rPr lang="ru-RU" sz="2000" dirty="0" err="1" smtClean="0">
                <a:solidFill>
                  <a:schemeClr val="bg1"/>
                </a:solidFill>
              </a:rPr>
              <a:t>округлить_вверх</a:t>
            </a:r>
            <a:r>
              <a:rPr lang="ru-RU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Образуем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</a:t>
            </a:r>
            <a:r>
              <a:rPr lang="ru-RU" sz="2400" dirty="0" smtClean="0">
                <a:solidFill>
                  <a:schemeClr val="bg1"/>
                </a:solidFill>
              </a:rPr>
              <a:t>суммы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S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k</a:t>
            </a:r>
            <a:r>
              <a:rPr lang="ru-RU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Кодовое слово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символа </a:t>
            </a:r>
            <a:r>
              <a:rPr lang="en-US" sz="2400" dirty="0" err="1" smtClean="0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ru-RU" sz="2400" dirty="0" smtClean="0">
                <a:solidFill>
                  <a:schemeClr val="bg1"/>
                </a:solidFill>
              </a:rPr>
              <a:t> первые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2-я </a:t>
            </a:r>
            <a:r>
              <a:rPr lang="ru-RU" sz="2400" dirty="0" err="1" smtClean="0">
                <a:solidFill>
                  <a:schemeClr val="bg1"/>
                </a:solidFill>
              </a:rPr>
              <a:t>с.с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ru-RU" sz="2400" dirty="0" smtClean="0">
                <a:solidFill>
                  <a:schemeClr val="bg1"/>
                </a:solidFill>
              </a:rPr>
              <a:t>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0.37		2	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0.000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0.28		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0.15		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0.12		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Образуем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</a:t>
            </a:r>
            <a:r>
              <a:rPr lang="ru-RU" sz="2400" dirty="0" smtClean="0">
                <a:solidFill>
                  <a:schemeClr val="bg1"/>
                </a:solidFill>
              </a:rPr>
              <a:t>суммы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S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k</a:t>
            </a:r>
            <a:r>
              <a:rPr lang="ru-RU" sz="2000" dirty="0" smtClean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Кодовое слово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символа </a:t>
            </a:r>
            <a:r>
              <a:rPr lang="en-US" sz="2400" dirty="0" err="1" smtClean="0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ru-RU" sz="2400" dirty="0" smtClean="0">
                <a:solidFill>
                  <a:schemeClr val="bg1"/>
                </a:solidFill>
              </a:rPr>
              <a:t> первые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2-я </a:t>
            </a:r>
            <a:r>
              <a:rPr lang="ru-RU" sz="2400" dirty="0" err="1" smtClean="0">
                <a:solidFill>
                  <a:schemeClr val="bg1"/>
                </a:solidFill>
              </a:rPr>
              <a:t>с.с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ru-RU" sz="2400" dirty="0" smtClean="0">
                <a:solidFill>
                  <a:schemeClr val="bg1"/>
                </a:solidFill>
              </a:rPr>
              <a:t>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0.37		2	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0.000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0.28		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0.15		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0.12		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Кодовое слово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символа </a:t>
            </a:r>
            <a:r>
              <a:rPr lang="en-US" sz="2400" dirty="0" err="1" smtClean="0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=</a:t>
            </a:r>
            <a:r>
              <a:rPr lang="ru-RU" sz="2400" dirty="0" smtClean="0">
                <a:solidFill>
                  <a:schemeClr val="bg1"/>
                </a:solidFill>
              </a:rPr>
              <a:t> первые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2-я </a:t>
            </a:r>
            <a:r>
              <a:rPr lang="ru-RU" sz="2400" dirty="0" err="1" smtClean="0">
                <a:solidFill>
                  <a:schemeClr val="bg1"/>
                </a:solidFill>
              </a:rPr>
              <a:t>с.с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ru-RU" sz="2400" dirty="0" smtClean="0">
                <a:solidFill>
                  <a:schemeClr val="bg1"/>
                </a:solidFill>
              </a:rPr>
              <a:t>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0.37		2	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0.000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0.28		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0.15		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0.12		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2-я </a:t>
            </a:r>
            <a:r>
              <a:rPr lang="ru-RU" sz="2400" dirty="0" err="1" smtClean="0">
                <a:solidFill>
                  <a:schemeClr val="bg1"/>
                </a:solidFill>
              </a:rPr>
              <a:t>с.с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ru-RU" sz="2400" dirty="0" smtClean="0">
                <a:solidFill>
                  <a:schemeClr val="bg1"/>
                </a:solidFill>
              </a:rPr>
              <a:t>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0.37		2	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0.000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0.28		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0.15		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0.12		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2-я </a:t>
            </a:r>
            <a:r>
              <a:rPr lang="ru-RU" sz="2400" dirty="0" err="1" smtClean="0">
                <a:solidFill>
                  <a:schemeClr val="bg1"/>
                </a:solidFill>
              </a:rPr>
              <a:t>с.с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ru-RU" sz="2400" dirty="0" smtClean="0">
                <a:solidFill>
                  <a:schemeClr val="bg1"/>
                </a:solidFill>
              </a:rPr>
              <a:t>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0.37		2	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0.000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0.28		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0.15		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0.12		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		L</a:t>
            </a:r>
            <a:r>
              <a:rPr lang="en-US" sz="2400" baseline="-25000" dirty="0"/>
              <a:t>k</a:t>
            </a: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r>
              <a:rPr lang="en-US" sz="2400" dirty="0" smtClean="0"/>
              <a:t>	</a:t>
            </a:r>
            <a:r>
              <a:rPr lang="ru-RU" sz="2400" dirty="0" smtClean="0"/>
              <a:t>2-я </a:t>
            </a:r>
            <a:r>
              <a:rPr lang="ru-RU" sz="2400" dirty="0" err="1" smtClean="0"/>
              <a:t>с.с</a:t>
            </a:r>
            <a:r>
              <a:rPr lang="ru-RU" sz="2400" dirty="0" smtClean="0"/>
              <a:t>.</a:t>
            </a:r>
            <a:r>
              <a:rPr lang="en-US" sz="2400" dirty="0" smtClean="0"/>
              <a:t>		</a:t>
            </a:r>
            <a:r>
              <a:rPr lang="ru-RU" sz="2400" dirty="0" smtClean="0"/>
              <a:t>Код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0.37		</a:t>
            </a:r>
            <a:r>
              <a:rPr lang="en-US" sz="2400" dirty="0" smtClean="0">
                <a:solidFill>
                  <a:schemeClr val="bg1"/>
                </a:solidFill>
              </a:rPr>
              <a:t>2	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0.000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0.28		</a:t>
            </a:r>
            <a:r>
              <a:rPr lang="en-US" sz="2400" dirty="0" smtClean="0">
                <a:solidFill>
                  <a:schemeClr val="bg1"/>
                </a:solidFill>
              </a:rPr>
              <a:t>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0.15		</a:t>
            </a:r>
            <a:r>
              <a:rPr lang="en-US" sz="2400" dirty="0" smtClean="0">
                <a:solidFill>
                  <a:schemeClr val="bg1"/>
                </a:solidFill>
              </a:rPr>
              <a:t>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0.12		</a:t>
            </a:r>
            <a:r>
              <a:rPr lang="en-US" sz="2400" dirty="0" smtClean="0">
                <a:solidFill>
                  <a:schemeClr val="bg1"/>
                </a:solidFill>
              </a:rPr>
              <a:t>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0.08		</a:t>
            </a:r>
            <a:r>
              <a:rPr lang="en-US" sz="2400" dirty="0" smtClean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9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		L</a:t>
            </a:r>
            <a:r>
              <a:rPr lang="en-US" sz="2400" baseline="-25000" dirty="0"/>
              <a:t>k</a:t>
            </a: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r>
              <a:rPr lang="en-US" sz="2400" dirty="0" smtClean="0"/>
              <a:t>	</a:t>
            </a:r>
            <a:r>
              <a:rPr lang="ru-RU" sz="2400" dirty="0" smtClean="0"/>
              <a:t>2-я </a:t>
            </a:r>
            <a:r>
              <a:rPr lang="ru-RU" sz="2400" dirty="0" err="1" smtClean="0"/>
              <a:t>с.с</a:t>
            </a:r>
            <a:r>
              <a:rPr lang="ru-RU" sz="2400" dirty="0" smtClean="0"/>
              <a:t>.</a:t>
            </a:r>
            <a:r>
              <a:rPr lang="en-US" sz="2400" dirty="0" smtClean="0"/>
              <a:t>		</a:t>
            </a:r>
            <a:r>
              <a:rPr lang="ru-RU" sz="2400" dirty="0" smtClean="0"/>
              <a:t>Код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0.37		2	0</a:t>
            </a:r>
            <a:r>
              <a:rPr lang="ru-RU" sz="2400" dirty="0" smtClean="0"/>
              <a:t>	</a:t>
            </a:r>
            <a:r>
              <a:rPr lang="en-US" sz="2400" dirty="0" smtClean="0"/>
              <a:t>0.000</a:t>
            </a:r>
            <a:r>
              <a:rPr lang="en-US" sz="2400" dirty="0"/>
              <a:t>	</a:t>
            </a:r>
            <a:r>
              <a:rPr lang="en-US" sz="2400" dirty="0" smtClean="0"/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0.28		</a:t>
            </a:r>
            <a:r>
              <a:rPr lang="en-US" sz="2400" dirty="0" smtClean="0">
                <a:solidFill>
                  <a:schemeClr val="bg1"/>
                </a:solidFill>
              </a:rPr>
              <a:t>2	0.37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0.15		</a:t>
            </a:r>
            <a:r>
              <a:rPr lang="en-US" sz="2400" dirty="0" smtClean="0">
                <a:solidFill>
                  <a:schemeClr val="bg1"/>
                </a:solidFill>
              </a:rPr>
              <a:t>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0.12		</a:t>
            </a:r>
            <a:r>
              <a:rPr lang="en-US" sz="2400" dirty="0" smtClean="0">
                <a:solidFill>
                  <a:schemeClr val="bg1"/>
                </a:solidFill>
              </a:rPr>
              <a:t>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0.08		</a:t>
            </a:r>
            <a:r>
              <a:rPr lang="en-US" sz="2400" dirty="0" smtClean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		L</a:t>
            </a:r>
            <a:r>
              <a:rPr lang="en-US" sz="2400" baseline="-25000" dirty="0"/>
              <a:t>k</a:t>
            </a: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r>
              <a:rPr lang="en-US" sz="2400" dirty="0" smtClean="0"/>
              <a:t>	</a:t>
            </a:r>
            <a:r>
              <a:rPr lang="ru-RU" sz="2400" dirty="0" smtClean="0"/>
              <a:t>2-я </a:t>
            </a:r>
            <a:r>
              <a:rPr lang="ru-RU" sz="2400" dirty="0" err="1" smtClean="0"/>
              <a:t>с.с</a:t>
            </a:r>
            <a:r>
              <a:rPr lang="ru-RU" sz="2400" dirty="0" smtClean="0"/>
              <a:t>.</a:t>
            </a:r>
            <a:r>
              <a:rPr lang="en-US" sz="2400" dirty="0" smtClean="0"/>
              <a:t>		</a:t>
            </a:r>
            <a:r>
              <a:rPr lang="ru-RU" sz="2400" dirty="0" smtClean="0"/>
              <a:t>Код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0.37		2	0</a:t>
            </a:r>
            <a:r>
              <a:rPr lang="ru-RU" sz="2400" dirty="0" smtClean="0"/>
              <a:t>	</a:t>
            </a:r>
            <a:r>
              <a:rPr lang="en-US" sz="2400" dirty="0" smtClean="0"/>
              <a:t>0.000</a:t>
            </a:r>
            <a:r>
              <a:rPr lang="en-US" sz="2400" dirty="0"/>
              <a:t>	</a:t>
            </a:r>
            <a:r>
              <a:rPr lang="en-US" sz="2400" dirty="0" smtClean="0"/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0.28		2	0.37</a:t>
            </a:r>
            <a:r>
              <a:rPr lang="ru-RU" sz="2400" dirty="0" smtClean="0"/>
              <a:t>	</a:t>
            </a:r>
            <a:r>
              <a:rPr lang="en-US" sz="2400" dirty="0" smtClean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0.15		</a:t>
            </a:r>
            <a:r>
              <a:rPr lang="en-US" sz="2400" dirty="0" smtClean="0">
                <a:solidFill>
                  <a:schemeClr val="bg1"/>
                </a:solidFill>
              </a:rPr>
              <a:t>3	0.65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0.12		</a:t>
            </a:r>
            <a:r>
              <a:rPr lang="en-US" sz="2400" dirty="0" smtClean="0">
                <a:solidFill>
                  <a:schemeClr val="bg1"/>
                </a:solidFill>
              </a:rPr>
              <a:t>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0.08		</a:t>
            </a:r>
            <a:r>
              <a:rPr lang="en-US" sz="2400" dirty="0" smtClean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7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		L</a:t>
            </a:r>
            <a:r>
              <a:rPr lang="en-US" sz="2400" baseline="-25000" dirty="0"/>
              <a:t>k</a:t>
            </a: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r>
              <a:rPr lang="en-US" sz="2400" dirty="0" smtClean="0"/>
              <a:t>	</a:t>
            </a:r>
            <a:r>
              <a:rPr lang="ru-RU" sz="2400" dirty="0" smtClean="0"/>
              <a:t>2-я </a:t>
            </a:r>
            <a:r>
              <a:rPr lang="ru-RU" sz="2400" dirty="0" err="1" smtClean="0"/>
              <a:t>с.с</a:t>
            </a:r>
            <a:r>
              <a:rPr lang="ru-RU" sz="2400" dirty="0" smtClean="0"/>
              <a:t>.</a:t>
            </a:r>
            <a:r>
              <a:rPr lang="en-US" sz="2400" dirty="0" smtClean="0"/>
              <a:t>		</a:t>
            </a:r>
            <a:r>
              <a:rPr lang="ru-RU" sz="2400" dirty="0" smtClean="0"/>
              <a:t>Код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0.37		2	0</a:t>
            </a:r>
            <a:r>
              <a:rPr lang="ru-RU" sz="2400" dirty="0" smtClean="0"/>
              <a:t>	</a:t>
            </a:r>
            <a:r>
              <a:rPr lang="en-US" sz="2400" dirty="0" smtClean="0"/>
              <a:t>0.000</a:t>
            </a:r>
            <a:r>
              <a:rPr lang="en-US" sz="2400" dirty="0"/>
              <a:t>	</a:t>
            </a:r>
            <a:r>
              <a:rPr lang="en-US" sz="2400" dirty="0" smtClean="0"/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0.28		2	0.37</a:t>
            </a:r>
            <a:r>
              <a:rPr lang="ru-RU" sz="2400" dirty="0" smtClean="0"/>
              <a:t>	</a:t>
            </a:r>
            <a:r>
              <a:rPr lang="en-US" sz="2400" dirty="0" smtClean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0.15		3	0.65</a:t>
            </a:r>
            <a:r>
              <a:rPr lang="ru-RU" sz="2400" dirty="0" smtClean="0"/>
              <a:t>	</a:t>
            </a:r>
            <a:r>
              <a:rPr lang="en-US" sz="2400" dirty="0" smtClean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0.12		</a:t>
            </a:r>
            <a:r>
              <a:rPr lang="en-US" sz="2400" dirty="0" smtClean="0">
                <a:solidFill>
                  <a:schemeClr val="bg1"/>
                </a:solidFill>
              </a:rPr>
              <a:t>4	0.</a:t>
            </a:r>
            <a:r>
              <a:rPr lang="ru-RU" sz="2400" dirty="0" smtClean="0">
                <a:solidFill>
                  <a:schemeClr val="bg1"/>
                </a:solidFill>
              </a:rPr>
              <a:t>8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</a:t>
            </a:r>
            <a:r>
              <a:rPr lang="ru-RU" sz="2400" dirty="0" smtClean="0">
                <a:solidFill>
                  <a:schemeClr val="bg1"/>
                </a:solidFill>
              </a:rPr>
              <a:t>100</a:t>
            </a:r>
            <a:r>
              <a:rPr lang="en-US" sz="2400" dirty="0" smtClean="0">
                <a:solidFill>
                  <a:schemeClr val="bg1"/>
                </a:solidFill>
              </a:rPr>
              <a:t>…	</a:t>
            </a:r>
            <a:r>
              <a:rPr lang="ru-RU" sz="24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00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0.08		</a:t>
            </a:r>
            <a:r>
              <a:rPr lang="en-US" sz="2400" dirty="0" smtClean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6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Кодированием сообщения называется вычисление кода сообщения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Декодированием </a:t>
            </a:r>
            <a:r>
              <a:rPr lang="ru-RU" sz="2400" dirty="0" smtClean="0">
                <a:solidFill>
                  <a:schemeClr val="bg1"/>
                </a:solidFill>
              </a:rPr>
              <a:t>сообщения </a:t>
            </a:r>
            <a:r>
              <a:rPr lang="ru-RU" sz="2400" dirty="0">
                <a:solidFill>
                  <a:schemeClr val="bg1"/>
                </a:solidFill>
              </a:rPr>
              <a:t>называется вычисление его прообраза под действием кода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</a:t>
            </a:r>
            <a:r>
              <a:rPr lang="ru-RU" sz="2400" dirty="0">
                <a:solidFill>
                  <a:schemeClr val="bg1"/>
                </a:solidFill>
              </a:rPr>
              <a:t>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		L</a:t>
            </a:r>
            <a:r>
              <a:rPr lang="en-US" sz="2400" baseline="-25000" dirty="0"/>
              <a:t>k</a:t>
            </a: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r>
              <a:rPr lang="en-US" sz="2400" dirty="0" smtClean="0"/>
              <a:t>	</a:t>
            </a:r>
            <a:r>
              <a:rPr lang="ru-RU" sz="2400" dirty="0" smtClean="0"/>
              <a:t>2-я </a:t>
            </a:r>
            <a:r>
              <a:rPr lang="ru-RU" sz="2400" dirty="0" err="1" smtClean="0"/>
              <a:t>с.с</a:t>
            </a:r>
            <a:r>
              <a:rPr lang="ru-RU" sz="2400" dirty="0" smtClean="0"/>
              <a:t>.</a:t>
            </a:r>
            <a:r>
              <a:rPr lang="en-US" sz="2400" dirty="0" smtClean="0"/>
              <a:t>		</a:t>
            </a:r>
            <a:r>
              <a:rPr lang="ru-RU" sz="2400" dirty="0" smtClean="0"/>
              <a:t>Код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0.37		2	0</a:t>
            </a:r>
            <a:r>
              <a:rPr lang="ru-RU" sz="2400" dirty="0" smtClean="0"/>
              <a:t>	</a:t>
            </a:r>
            <a:r>
              <a:rPr lang="en-US" sz="2400" dirty="0" smtClean="0"/>
              <a:t>0.000</a:t>
            </a:r>
            <a:r>
              <a:rPr lang="en-US" sz="2400" dirty="0"/>
              <a:t>	</a:t>
            </a:r>
            <a:r>
              <a:rPr lang="en-US" sz="2400" dirty="0" smtClean="0"/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0.28		2	0.37</a:t>
            </a:r>
            <a:r>
              <a:rPr lang="ru-RU" sz="2400" dirty="0" smtClean="0"/>
              <a:t>	</a:t>
            </a:r>
            <a:r>
              <a:rPr lang="en-US" sz="2400" dirty="0" smtClean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0.15		3	0.65</a:t>
            </a:r>
            <a:r>
              <a:rPr lang="ru-RU" sz="2400" dirty="0" smtClean="0"/>
              <a:t>	</a:t>
            </a:r>
            <a:r>
              <a:rPr lang="en-US" sz="2400" dirty="0" smtClean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0.12		4	0.</a:t>
            </a:r>
            <a:r>
              <a:rPr lang="ru-RU" sz="2400" dirty="0" smtClean="0"/>
              <a:t>8</a:t>
            </a:r>
            <a:r>
              <a:rPr lang="en-US" sz="2400" dirty="0" smtClean="0"/>
              <a:t>0</a:t>
            </a:r>
            <a:r>
              <a:rPr lang="ru-RU" sz="2400" dirty="0" smtClean="0"/>
              <a:t>	</a:t>
            </a:r>
            <a:r>
              <a:rPr lang="en-US" sz="2400" dirty="0" smtClean="0"/>
              <a:t>0.1</a:t>
            </a:r>
            <a:r>
              <a:rPr lang="ru-RU" sz="2400" dirty="0" smtClean="0"/>
              <a:t>100</a:t>
            </a:r>
            <a:r>
              <a:rPr lang="en-US" sz="2400" dirty="0" smtClean="0"/>
              <a:t>…	</a:t>
            </a:r>
            <a:r>
              <a:rPr lang="ru-RU" sz="2400" dirty="0" smtClean="0"/>
              <a:t>1</a:t>
            </a:r>
            <a:r>
              <a:rPr lang="en-US" sz="2400" dirty="0" smtClean="0"/>
              <a:t>1</a:t>
            </a:r>
            <a:r>
              <a:rPr lang="ru-RU" sz="2400" dirty="0" smtClean="0"/>
              <a:t>00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0.08		</a:t>
            </a:r>
            <a:r>
              <a:rPr lang="en-US" sz="2400" dirty="0" smtClean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…	111</a:t>
            </a:r>
            <a:r>
              <a:rPr lang="ru-RU" sz="2400" dirty="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1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Д.П.К. </a:t>
            </a:r>
            <a:r>
              <a:rPr lang="ru-RU" dirty="0"/>
              <a:t>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</a:t>
            </a:r>
            <a:r>
              <a:rPr lang="ru-RU" sz="2400" dirty="0" smtClean="0"/>
              <a:t>символы </a:t>
            </a:r>
            <a:r>
              <a:rPr lang="ru-RU" sz="2400" dirty="0"/>
              <a:t>по </a:t>
            </a:r>
            <a:r>
              <a:rPr lang="ru-RU" sz="2400" dirty="0" smtClean="0"/>
              <a:t>убыванию частот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&gt;= p</a:t>
            </a:r>
            <a:r>
              <a:rPr lang="en-US" sz="2000" baseline="-25000" dirty="0"/>
              <a:t>2</a:t>
            </a:r>
            <a:r>
              <a:rPr lang="en-US" sz="2000" dirty="0" smtClean="0"/>
              <a:t> &gt;= … &gt;= 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Вычислим длины кодовых слов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smtClean="0"/>
              <a:t>L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ru-RU" sz="2000" dirty="0" err="1" smtClean="0"/>
              <a:t>округлить_вверх</a:t>
            </a:r>
            <a:r>
              <a:rPr lang="ru-RU" sz="2000" dirty="0" smtClean="0"/>
              <a:t>(</a:t>
            </a:r>
            <a:r>
              <a:rPr lang="en-US" sz="2000" dirty="0" smtClean="0"/>
              <a:t>-log</a:t>
            </a:r>
            <a:r>
              <a:rPr lang="en-US" sz="2000" baseline="-25000" dirty="0"/>
              <a:t>2</a:t>
            </a:r>
            <a:r>
              <a:rPr lang="en-US" sz="2000" dirty="0" smtClean="0"/>
              <a:t>(</a:t>
            </a:r>
            <a:r>
              <a:rPr lang="en-US" sz="2000" dirty="0" err="1" smtClean="0"/>
              <a:t>p</a:t>
            </a:r>
            <a:r>
              <a:rPr lang="en-US" sz="2000" baseline="-25000" dirty="0" err="1"/>
              <a:t>k</a:t>
            </a:r>
            <a:r>
              <a:rPr lang="en-US" sz="2000" dirty="0" smtClean="0"/>
              <a:t>)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Образуем</a:t>
            </a:r>
            <a:r>
              <a:rPr lang="en-US" sz="2400" dirty="0" smtClean="0"/>
              <a:t> </a:t>
            </a:r>
            <a:r>
              <a:rPr lang="ru-RU" sz="2400" dirty="0"/>
              <a:t>частичные </a:t>
            </a:r>
            <a:r>
              <a:rPr lang="ru-RU" sz="2400" dirty="0" smtClean="0"/>
              <a:t>суммы</a:t>
            </a:r>
            <a:endParaRPr lang="en-US" sz="2400" dirty="0" smtClean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 smtClean="0"/>
              <a:t>S</a:t>
            </a:r>
            <a:r>
              <a:rPr lang="en-US" sz="2000" baseline="-25000" dirty="0" err="1" smtClean="0"/>
              <a:t>k</a:t>
            </a:r>
            <a:r>
              <a:rPr lang="ru-RU" sz="2000" dirty="0" smtClean="0"/>
              <a:t> =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 smtClean="0"/>
              <a:t>Кодовое слово</a:t>
            </a:r>
            <a:r>
              <a:rPr lang="en-US" sz="2400" dirty="0" smtClean="0"/>
              <a:t> </a:t>
            </a:r>
            <a:r>
              <a:rPr lang="ru-RU" sz="2400" dirty="0" smtClean="0"/>
              <a:t>символа </a:t>
            </a:r>
            <a:r>
              <a:rPr lang="en-US" sz="2400" dirty="0" err="1" smtClean="0"/>
              <a:t>c</a:t>
            </a:r>
            <a:r>
              <a:rPr lang="en-US" sz="2400" baseline="-25000" dirty="0" err="1"/>
              <a:t>k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первые </a:t>
            </a:r>
            <a:r>
              <a:rPr lang="en-US" sz="2400" dirty="0" smtClean="0"/>
              <a:t>L</a:t>
            </a:r>
            <a:r>
              <a:rPr lang="en-US" sz="2400" baseline="-25000" dirty="0"/>
              <a:t>k</a:t>
            </a:r>
            <a:r>
              <a:rPr lang="en-US" sz="2400" dirty="0" smtClean="0"/>
              <a:t> </a:t>
            </a:r>
            <a:r>
              <a:rPr lang="ru-RU" sz="2400" dirty="0" smtClean="0"/>
              <a:t>знаков после запятой в двоичной записи 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		L</a:t>
            </a:r>
            <a:r>
              <a:rPr lang="en-US" sz="2400" baseline="-25000" dirty="0"/>
              <a:t>k</a:t>
            </a: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baseline="-25000" dirty="0" err="1"/>
              <a:t>k</a:t>
            </a:r>
            <a:r>
              <a:rPr lang="en-US" sz="2400" dirty="0" smtClean="0"/>
              <a:t>	</a:t>
            </a:r>
            <a:r>
              <a:rPr lang="ru-RU" sz="2400" dirty="0" smtClean="0"/>
              <a:t>2-я </a:t>
            </a:r>
            <a:r>
              <a:rPr lang="ru-RU" sz="2400" dirty="0" err="1" smtClean="0"/>
              <a:t>с.с</a:t>
            </a:r>
            <a:r>
              <a:rPr lang="ru-RU" sz="2400" dirty="0" smtClean="0"/>
              <a:t>.</a:t>
            </a:r>
            <a:r>
              <a:rPr lang="en-US" sz="2400" dirty="0" smtClean="0"/>
              <a:t>		</a:t>
            </a:r>
            <a:r>
              <a:rPr lang="ru-RU" sz="2400" dirty="0" smtClean="0"/>
              <a:t>Код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0.37		2	0</a:t>
            </a:r>
            <a:r>
              <a:rPr lang="ru-RU" sz="2400" dirty="0" smtClean="0"/>
              <a:t>	</a:t>
            </a:r>
            <a:r>
              <a:rPr lang="en-US" sz="2400" dirty="0" smtClean="0"/>
              <a:t>0.000</a:t>
            </a:r>
            <a:r>
              <a:rPr lang="en-US" sz="2400" dirty="0"/>
              <a:t>	</a:t>
            </a:r>
            <a:r>
              <a:rPr lang="en-US" sz="2400" dirty="0" smtClean="0"/>
              <a:t>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0.28		2	0.37</a:t>
            </a:r>
            <a:r>
              <a:rPr lang="ru-RU" sz="2400" dirty="0" smtClean="0"/>
              <a:t>	</a:t>
            </a:r>
            <a:r>
              <a:rPr lang="en-US" sz="2400" dirty="0" smtClean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0.15		3	0.65</a:t>
            </a:r>
            <a:r>
              <a:rPr lang="ru-RU" sz="2400" dirty="0" smtClean="0"/>
              <a:t>	</a:t>
            </a:r>
            <a:r>
              <a:rPr lang="en-US" sz="2400" dirty="0" smtClean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0.12		4	0.</a:t>
            </a:r>
            <a:r>
              <a:rPr lang="ru-RU" sz="2400" dirty="0" smtClean="0"/>
              <a:t>8</a:t>
            </a:r>
            <a:r>
              <a:rPr lang="en-US" sz="2400" dirty="0" smtClean="0"/>
              <a:t>0</a:t>
            </a:r>
            <a:r>
              <a:rPr lang="ru-RU" sz="2400" dirty="0" smtClean="0"/>
              <a:t>	</a:t>
            </a:r>
            <a:r>
              <a:rPr lang="en-US" sz="2400" dirty="0" smtClean="0"/>
              <a:t>0.1</a:t>
            </a:r>
            <a:r>
              <a:rPr lang="ru-RU" sz="2400" dirty="0" smtClean="0"/>
              <a:t>100</a:t>
            </a:r>
            <a:r>
              <a:rPr lang="en-US" sz="2400" dirty="0" smtClean="0"/>
              <a:t>…	</a:t>
            </a:r>
            <a:r>
              <a:rPr lang="ru-RU" sz="2400" dirty="0" smtClean="0"/>
              <a:t>1</a:t>
            </a:r>
            <a:r>
              <a:rPr lang="en-US" sz="2400" dirty="0" smtClean="0"/>
              <a:t>1</a:t>
            </a:r>
            <a:r>
              <a:rPr lang="ru-RU" sz="2400" dirty="0" smtClean="0"/>
              <a:t>00</a:t>
            </a:r>
            <a:endParaRPr lang="en-US" sz="240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 smtClean="0"/>
              <a:t>0.08		4	0.92</a:t>
            </a:r>
            <a:r>
              <a:rPr lang="ru-RU" sz="2400" dirty="0"/>
              <a:t>	</a:t>
            </a:r>
            <a:r>
              <a:rPr lang="en-US" sz="2400" dirty="0" smtClean="0"/>
              <a:t>0.111</a:t>
            </a:r>
            <a:r>
              <a:rPr lang="ru-RU" sz="2400" dirty="0" smtClean="0"/>
              <a:t>0</a:t>
            </a:r>
            <a:r>
              <a:rPr lang="en-US" sz="2400" dirty="0" smtClean="0"/>
              <a:t>…	111</a:t>
            </a:r>
            <a:r>
              <a:rPr lang="ru-RU" sz="2400" dirty="0" smtClean="0"/>
              <a:t>0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99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частоты </a:t>
            </a:r>
            <a:r>
              <a:rPr lang="ru-RU" sz="2800" dirty="0">
                <a:solidFill>
                  <a:schemeClr val="bg1"/>
                </a:solidFill>
              </a:rPr>
              <a:t>вхождения </a:t>
            </a:r>
            <a:r>
              <a:rPr lang="ru-RU" sz="2800" dirty="0" smtClean="0">
                <a:solidFill>
                  <a:schemeClr val="bg1"/>
                </a:solidFill>
              </a:rPr>
              <a:t>символов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ru-RU" sz="2800" dirty="0" smtClean="0">
                <a:solidFill>
                  <a:schemeClr val="bg1"/>
                </a:solidFill>
              </a:rPr>
              <a:t>сообщение </a:t>
            </a:r>
            <a:r>
              <a:rPr lang="ru-RU" sz="2800" dirty="0">
                <a:solidFill>
                  <a:schemeClr val="bg1"/>
                </a:solidFill>
              </a:rPr>
              <a:t>длины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Кодирование этого сообщения Д.П.К. Шеннона </a:t>
            </a:r>
            <a:r>
              <a:rPr lang="ru-RU" sz="2800" dirty="0">
                <a:solidFill>
                  <a:schemeClr val="bg1"/>
                </a:solidFill>
              </a:rPr>
              <a:t>дает сообщение длины не </a:t>
            </a:r>
            <a:r>
              <a:rPr lang="ru-RU" sz="2800" dirty="0" smtClean="0">
                <a:solidFill>
                  <a:schemeClr val="bg1"/>
                </a:solidFill>
              </a:rPr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(p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Зафиксируем частоты </a:t>
            </a:r>
            <a:r>
              <a:rPr lang="ru-RU" sz="2800" dirty="0">
                <a:solidFill>
                  <a:schemeClr val="bg1"/>
                </a:solidFill>
              </a:rPr>
              <a:t>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 smtClean="0">
                <a:solidFill>
                  <a:schemeClr val="bg1"/>
                </a:solidFill>
              </a:rPr>
              <a:t>N </a:t>
            </a:r>
            <a:r>
              <a:rPr lang="ru-RU" sz="2800" dirty="0" smtClean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Тогда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Кодирование этого сообщения Д.П.К. Шеннона </a:t>
            </a:r>
            <a:r>
              <a:rPr lang="ru-RU" sz="2800" dirty="0">
                <a:solidFill>
                  <a:schemeClr val="bg1"/>
                </a:solidFill>
              </a:rPr>
              <a:t>дает сообщение длины не </a:t>
            </a:r>
            <a:r>
              <a:rPr lang="ru-RU" sz="2800" dirty="0" smtClean="0">
                <a:solidFill>
                  <a:schemeClr val="bg1"/>
                </a:solidFill>
              </a:rPr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(p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))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Зафиксируем частоты </a:t>
            </a:r>
            <a:r>
              <a:rPr lang="ru-RU" sz="2800" dirty="0">
                <a:solidFill>
                  <a:schemeClr val="bg1"/>
                </a:solidFill>
              </a:rPr>
              <a:t>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 smtClean="0">
                <a:solidFill>
                  <a:schemeClr val="bg1"/>
                </a:solidFill>
              </a:rPr>
              <a:t>N </a:t>
            </a:r>
            <a:r>
              <a:rPr lang="ru-RU" sz="2800" dirty="0" smtClean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Тогда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Зафиксируем частоты </a:t>
            </a:r>
            <a:r>
              <a:rPr lang="ru-RU" sz="2800" dirty="0">
                <a:solidFill>
                  <a:schemeClr val="bg1"/>
                </a:solidFill>
              </a:rPr>
              <a:t>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 smtClean="0">
                <a:solidFill>
                  <a:schemeClr val="bg1"/>
                </a:solidFill>
              </a:rPr>
              <a:t>N </a:t>
            </a:r>
            <a:r>
              <a:rPr lang="ru-RU" sz="2800" dirty="0" smtClean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Тогда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Зафиксируем частоты </a:t>
            </a:r>
            <a:r>
              <a:rPr lang="ru-RU" sz="2800" dirty="0">
                <a:solidFill>
                  <a:schemeClr val="bg1"/>
                </a:solidFill>
              </a:rPr>
              <a:t>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 smtClean="0">
                <a:solidFill>
                  <a:schemeClr val="bg1"/>
                </a:solidFill>
              </a:rPr>
              <a:t>N </a:t>
            </a:r>
            <a:r>
              <a:rPr lang="ru-RU" sz="2800" dirty="0" smtClean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Тогда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Зафиксируем частоты </a:t>
            </a:r>
            <a:r>
              <a:rPr lang="ru-RU" sz="2800" dirty="0"/>
              <a:t>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 smtClean="0">
                <a:solidFill>
                  <a:schemeClr val="bg1"/>
                </a:solidFill>
              </a:rPr>
              <a:t>N </a:t>
            </a:r>
            <a:r>
              <a:rPr lang="ru-RU" sz="2800" dirty="0" smtClean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Тогда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Зафиксируем частоты </a:t>
            </a:r>
            <a:r>
              <a:rPr lang="ru-RU" sz="2800" dirty="0"/>
              <a:t>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 smtClean="0"/>
              <a:t>C(N</a:t>
            </a:r>
            <a:r>
              <a:rPr lang="ru-RU" sz="2800" dirty="0" smtClean="0"/>
              <a:t>) число сообщений длины </a:t>
            </a:r>
            <a:r>
              <a:rPr lang="en-US" sz="2800" dirty="0" smtClean="0"/>
              <a:t>N </a:t>
            </a:r>
            <a:r>
              <a:rPr lang="ru-RU" sz="2800" dirty="0" smtClean="0"/>
              <a:t>с такими частотами символов.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 </a:t>
            </a:r>
            <a:r>
              <a:rPr lang="ru-RU" sz="2800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Тогда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Зафиксируем частоты </a:t>
            </a:r>
            <a:r>
              <a:rPr lang="ru-RU" sz="2800" dirty="0"/>
              <a:t>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 smtClean="0"/>
              <a:t>C(N</a:t>
            </a:r>
            <a:r>
              <a:rPr lang="ru-RU" sz="2800" dirty="0" smtClean="0"/>
              <a:t>) число сообщений длины </a:t>
            </a:r>
            <a:r>
              <a:rPr lang="en-US" sz="2800" dirty="0" smtClean="0"/>
              <a:t>N </a:t>
            </a:r>
            <a:r>
              <a:rPr lang="ru-RU" sz="2800" dirty="0" smtClean="0"/>
              <a:t>с такими частотами символов.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</a:t>
            </a:r>
            <a:r>
              <a:rPr lang="ru-RU" sz="2800" dirty="0" smtClean="0"/>
              <a:t>-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…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Тогда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Зафиксируем частоты </a:t>
            </a:r>
            <a:r>
              <a:rPr lang="ru-RU" sz="2800" dirty="0"/>
              <a:t>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 smtClean="0"/>
              <a:t>C(N</a:t>
            </a:r>
            <a:r>
              <a:rPr lang="ru-RU" sz="2800" dirty="0" smtClean="0"/>
              <a:t>) число сообщений длины </a:t>
            </a:r>
            <a:r>
              <a:rPr lang="en-US" sz="2800" dirty="0" smtClean="0"/>
              <a:t>N </a:t>
            </a:r>
            <a:r>
              <a:rPr lang="ru-RU" sz="2800" dirty="0" smtClean="0"/>
              <a:t>с такими частотами символов.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</a:t>
            </a:r>
            <a:r>
              <a:rPr lang="ru-RU" sz="2800" dirty="0" smtClean="0"/>
              <a:t>-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…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Тогда</a:t>
            </a:r>
            <a:endParaRPr lang="ru-RU" sz="28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log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 ( </a:t>
            </a:r>
            <a:r>
              <a:rPr lang="en-US" sz="2800" dirty="0" smtClean="0">
                <a:solidFill>
                  <a:schemeClr val="bg1"/>
                </a:solidFill>
              </a:rPr>
              <a:t>C(N</a:t>
            </a:r>
            <a:r>
              <a:rPr lang="ru-RU" sz="2800" dirty="0" smtClean="0">
                <a:solidFill>
                  <a:schemeClr val="bg1"/>
                </a:solidFill>
              </a:rPr>
              <a:t>) ) /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en-US" sz="2800" dirty="0" smtClean="0">
                <a:solidFill>
                  <a:schemeClr val="bg1"/>
                </a:solidFill>
              </a:rPr>
              <a:t>N -&gt; ∞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/>
              <a:t>, код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Декодированием </a:t>
            </a:r>
            <a:r>
              <a:rPr lang="ru-RU" sz="2400" dirty="0" smtClean="0">
                <a:solidFill>
                  <a:schemeClr val="bg1"/>
                </a:solidFill>
              </a:rPr>
              <a:t>сообщения </a:t>
            </a:r>
            <a:r>
              <a:rPr lang="ru-RU" sz="2400" dirty="0">
                <a:solidFill>
                  <a:schemeClr val="bg1"/>
                </a:solidFill>
              </a:rPr>
              <a:t>называется вычисление его прообраза под действием кода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</a:t>
            </a:r>
            <a:r>
              <a:rPr lang="ru-RU" sz="2400" dirty="0">
                <a:solidFill>
                  <a:schemeClr val="bg1"/>
                </a:solidFill>
              </a:rPr>
              <a:t>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Зафиксируем частоты </a:t>
            </a:r>
            <a:r>
              <a:rPr lang="ru-RU" sz="2800" dirty="0"/>
              <a:t>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 smtClean="0"/>
              <a:t>C(N</a:t>
            </a:r>
            <a:r>
              <a:rPr lang="ru-RU" sz="2800" dirty="0" smtClean="0"/>
              <a:t>) число сообщений длины </a:t>
            </a:r>
            <a:r>
              <a:rPr lang="en-US" sz="2800" dirty="0" smtClean="0"/>
              <a:t>N </a:t>
            </a:r>
            <a:r>
              <a:rPr lang="ru-RU" sz="2800" dirty="0" smtClean="0"/>
              <a:t>с такими частотами символов.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</a:t>
            </a:r>
            <a:r>
              <a:rPr lang="ru-RU" sz="2800" dirty="0" smtClean="0"/>
              <a:t>-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…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Тогда</a:t>
            </a:r>
            <a:endParaRPr lang="ru-RU" sz="28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ru-RU" sz="2800" dirty="0" smtClean="0"/>
              <a:t> ( </a:t>
            </a:r>
            <a:r>
              <a:rPr lang="en-US" sz="2800" dirty="0" smtClean="0"/>
              <a:t>C(N</a:t>
            </a:r>
            <a:r>
              <a:rPr lang="ru-RU" sz="2800" dirty="0" smtClean="0"/>
              <a:t>) ) / </a:t>
            </a:r>
            <a:r>
              <a:rPr lang="en-US" sz="2800" dirty="0" smtClean="0"/>
              <a:t>N</a:t>
            </a:r>
            <a:r>
              <a:rPr lang="ru-RU" sz="2800" dirty="0" smtClean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 smtClean="0"/>
              <a:t>при </a:t>
            </a:r>
            <a:r>
              <a:rPr lang="en-US" sz="2800" dirty="0" smtClean="0"/>
              <a:t>N -&gt; ∞</a:t>
            </a:r>
            <a:r>
              <a:rPr lang="ru-RU" sz="2800" dirty="0" smtClean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N *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 – </a:t>
            </a:r>
            <a:r>
              <a:rPr lang="ru-RU" sz="2800" dirty="0" smtClean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Д.П.К.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Пусть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 smtClean="0"/>
              <a:t>частоты </a:t>
            </a:r>
            <a:r>
              <a:rPr lang="ru-RU" sz="2800" dirty="0"/>
              <a:t>вхождения </a:t>
            </a:r>
            <a:r>
              <a:rPr lang="ru-RU" sz="2800" dirty="0" smtClean="0"/>
              <a:t>символов </a:t>
            </a:r>
            <a:r>
              <a:rPr lang="ru-RU" sz="2800" dirty="0"/>
              <a:t>в </a:t>
            </a:r>
            <a:r>
              <a:rPr lang="ru-RU" sz="2800" dirty="0" smtClean="0"/>
              <a:t>сообщение </a:t>
            </a:r>
            <a:r>
              <a:rPr lang="ru-RU" sz="2800" dirty="0"/>
              <a:t>длины </a:t>
            </a:r>
            <a:r>
              <a:rPr lang="en-US" sz="2800" dirty="0" smtClean="0"/>
              <a:t>N</a:t>
            </a:r>
            <a:r>
              <a:rPr lang="ru-RU" sz="2800" dirty="0" smtClean="0"/>
              <a:t>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Кодирование этого сообщения Д.П.К. Шеннона </a:t>
            </a:r>
            <a:r>
              <a:rPr lang="ru-RU" sz="2800" dirty="0"/>
              <a:t>дает сообщение длины не </a:t>
            </a:r>
            <a:r>
              <a:rPr lang="ru-RU" sz="2800" dirty="0" smtClean="0"/>
              <a:t>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 smtClean="0"/>
              <a:t>-</a:t>
            </a:r>
            <a:r>
              <a:rPr lang="en-US" sz="2800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(p</a:t>
            </a:r>
            <a:r>
              <a:rPr lang="en-US" sz="2800" baseline="-25000" dirty="0" smtClean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))</a:t>
            </a: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Зафиксируем частоты </a:t>
            </a:r>
            <a:r>
              <a:rPr lang="ru-RU" sz="2800" dirty="0"/>
              <a:t>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 smtClean="0"/>
              <a:t>C(N</a:t>
            </a:r>
            <a:r>
              <a:rPr lang="ru-RU" sz="2800" dirty="0" smtClean="0"/>
              <a:t>) число сообщений длины </a:t>
            </a:r>
            <a:r>
              <a:rPr lang="en-US" sz="2800" dirty="0" smtClean="0"/>
              <a:t>N </a:t>
            </a:r>
            <a:r>
              <a:rPr lang="ru-RU" sz="2800" dirty="0" smtClean="0"/>
              <a:t>с такими частотами символов.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</a:t>
            </a:r>
            <a:r>
              <a:rPr lang="ru-RU" sz="2800" dirty="0" smtClean="0"/>
              <a:t>-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/>
              <a:t>… </a:t>
            </a:r>
            <a:r>
              <a:rPr lang="ru-RU" sz="2800" dirty="0" smtClean="0"/>
              <a:t>-</a:t>
            </a:r>
            <a:r>
              <a:rPr lang="en-US" sz="2800" dirty="0" smtClean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 smtClean="0"/>
              <a:t>Тогда</a:t>
            </a:r>
            <a:endParaRPr lang="ru-RU" sz="28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ru-RU" sz="2800" dirty="0" smtClean="0"/>
              <a:t> ( </a:t>
            </a:r>
            <a:r>
              <a:rPr lang="en-US" sz="2800" dirty="0" smtClean="0"/>
              <a:t>C(N</a:t>
            </a:r>
            <a:r>
              <a:rPr lang="ru-RU" sz="2800" dirty="0" smtClean="0"/>
              <a:t>) ) / </a:t>
            </a:r>
            <a:r>
              <a:rPr lang="en-US" sz="2800" dirty="0" smtClean="0"/>
              <a:t>N</a:t>
            </a:r>
            <a:r>
              <a:rPr lang="ru-RU" sz="2800" dirty="0" smtClean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 smtClean="0"/>
              <a:t>при </a:t>
            </a:r>
            <a:r>
              <a:rPr lang="en-US" sz="2800" dirty="0" smtClean="0"/>
              <a:t>N -&gt; ∞</a:t>
            </a:r>
            <a:r>
              <a:rPr lang="ru-RU" sz="2800" dirty="0" smtClean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 *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 smtClean="0"/>
              <a:t>) – </a:t>
            </a:r>
            <a:r>
              <a:rPr lang="ru-RU" sz="2800" dirty="0" smtClean="0"/>
              <a:t>асимптотически не улучшаемая оценка длины закодированного сообщения</a:t>
            </a:r>
            <a:r>
              <a:rPr lang="ru-RU" sz="2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6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  <a:endParaRPr lang="ru-RU" dirty="0" smtClean="0"/>
          </a:p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Оптимальный двоичный префиксный </a:t>
            </a:r>
            <a:r>
              <a:rPr lang="ru-RU" dirty="0" smtClean="0"/>
              <a:t>код Хаффмана</a:t>
            </a:r>
            <a:endParaRPr lang="ru-RU" dirty="0" smtClean="0"/>
          </a:p>
          <a:p>
            <a:r>
              <a:rPr lang="ru-RU" dirty="0" smtClean="0"/>
              <a:t>Код </a:t>
            </a:r>
            <a:r>
              <a:rPr lang="ru-RU" dirty="0" err="1" smtClean="0"/>
              <a:t>Фано</a:t>
            </a:r>
            <a:r>
              <a:rPr lang="ru-RU" dirty="0" smtClean="0"/>
              <a:t>, код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 smtClean="0"/>
          </a:p>
          <a:p>
            <a:r>
              <a:rPr lang="ru-RU" sz="2400" dirty="0" smtClean="0"/>
              <a:t>Декодированием </a:t>
            </a:r>
            <a:r>
              <a:rPr lang="ru-RU" sz="2400" dirty="0" smtClean="0"/>
              <a:t>сообщения </a:t>
            </a:r>
            <a:r>
              <a:rPr lang="ru-RU" sz="2400" dirty="0"/>
              <a:t>называется вычисление его прообраза под действием кода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</a:t>
            </a:r>
            <a:r>
              <a:rPr lang="ru-RU" sz="2400" dirty="0">
                <a:solidFill>
                  <a:schemeClr val="bg1"/>
                </a:solidFill>
              </a:rPr>
              <a:t>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2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 smtClean="0"/>
          </a:p>
          <a:p>
            <a:r>
              <a:rPr lang="ru-RU" sz="2400" dirty="0" smtClean="0"/>
              <a:t>Декодированием </a:t>
            </a:r>
            <a:r>
              <a:rPr lang="ru-RU" sz="2400" dirty="0" smtClean="0"/>
              <a:t>сообщения </a:t>
            </a:r>
            <a:r>
              <a:rPr lang="ru-RU" sz="2400" dirty="0"/>
              <a:t>называется вычисление его прообраза под действием кода</a:t>
            </a:r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Если </a:t>
            </a:r>
            <a:r>
              <a:rPr lang="ru-RU" sz="2400" dirty="0">
                <a:solidFill>
                  <a:schemeClr val="bg1"/>
                </a:solidFill>
              </a:rPr>
              <a:t>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 smtClean="0"/>
          </a:p>
          <a:p>
            <a:r>
              <a:rPr lang="ru-RU" sz="2400" dirty="0" smtClean="0"/>
              <a:t>Декодированием </a:t>
            </a:r>
            <a:r>
              <a:rPr lang="ru-RU" sz="2400" dirty="0" smtClean="0"/>
              <a:t>сообщения </a:t>
            </a:r>
            <a:r>
              <a:rPr lang="ru-RU" sz="2400" dirty="0"/>
              <a:t>называется вычисление его прообраза под действием кода</a:t>
            </a:r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Если </a:t>
            </a:r>
            <a:r>
              <a:rPr lang="ru-RU" sz="2400" dirty="0"/>
              <a:t>вычисление 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1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smtClean="0"/>
              <a:t>неоднозначно </a:t>
            </a:r>
            <a:r>
              <a:rPr lang="ru-RU" dirty="0" smtClean="0"/>
              <a:t>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</a:t>
            </a:r>
            <a:r>
              <a:rPr lang="en-US" sz="2800" dirty="0" smtClean="0"/>
              <a:t>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Не </a:t>
            </a:r>
            <a:r>
              <a:rPr lang="ru-RU" sz="2800" dirty="0"/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07368" y="1196752"/>
            <a:ext cx="11521280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smtClean="0"/>
              <a:t>неоднозначно </a:t>
            </a:r>
            <a:r>
              <a:rPr lang="ru-RU" dirty="0" smtClean="0"/>
              <a:t>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</a:t>
            </a:r>
            <a:r>
              <a:rPr lang="ru-RU" sz="2800" dirty="0" smtClean="0">
                <a:solidFill>
                  <a:schemeClr val="bg1"/>
                </a:solidFill>
              </a:rPr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</a:t>
            </a:r>
            <a:r>
              <a:rPr lang="ru-RU" sz="2800" dirty="0" smtClean="0">
                <a:solidFill>
                  <a:schemeClr val="bg1"/>
                </a:solidFill>
              </a:rPr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К(с</a:t>
            </a:r>
            <a:r>
              <a:rPr lang="ru-RU" sz="2800" dirty="0">
                <a:solidFill>
                  <a:schemeClr val="bg1"/>
                </a:solidFill>
              </a:rPr>
              <a:t>) = </a:t>
            </a:r>
            <a:r>
              <a:rPr lang="ru-RU" sz="2800" dirty="0" smtClean="0">
                <a:solidFill>
                  <a:schemeClr val="bg1"/>
                </a:solidFill>
              </a:rPr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Не </a:t>
            </a:r>
            <a:r>
              <a:rPr lang="ru-RU" sz="2800" dirty="0">
                <a:solidFill>
                  <a:schemeClr val="bg1"/>
                </a:solidFill>
              </a:rPr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smtClean="0"/>
              <a:t>неоднозначно </a:t>
            </a:r>
            <a:r>
              <a:rPr lang="ru-RU" dirty="0" smtClean="0"/>
              <a:t>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Не </a:t>
            </a:r>
            <a:r>
              <a:rPr lang="ru-RU" sz="2800" dirty="0">
                <a:solidFill>
                  <a:schemeClr val="bg1"/>
                </a:solidFill>
              </a:rPr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smtClean="0"/>
              <a:t>неоднозначно </a:t>
            </a:r>
            <a:r>
              <a:rPr lang="ru-RU" dirty="0" smtClean="0"/>
              <a:t>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</a:t>
            </a:r>
            <a:r>
              <a:rPr lang="en-US" sz="2800" dirty="0" smtClean="0"/>
              <a:t>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Не </a:t>
            </a:r>
            <a:r>
              <a:rPr lang="ru-RU" sz="2800" dirty="0">
                <a:solidFill>
                  <a:schemeClr val="bg1"/>
                </a:solidFill>
              </a:rPr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smtClean="0"/>
              <a:t>неоднозначно </a:t>
            </a:r>
            <a:r>
              <a:rPr lang="ru-RU" dirty="0" smtClean="0"/>
              <a:t>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</a:t>
            </a:r>
            <a:r>
              <a:rPr lang="en-US" sz="2800" dirty="0" smtClean="0"/>
              <a:t>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Не </a:t>
            </a:r>
            <a:r>
              <a:rPr lang="ru-RU" sz="2800" dirty="0"/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smtClean="0"/>
              <a:t>неоднозначно </a:t>
            </a:r>
            <a:r>
              <a:rPr lang="ru-RU" dirty="0" smtClean="0"/>
              <a:t>декодируемый код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</a:t>
            </a:r>
            <a:r>
              <a:rPr lang="en-US" sz="2800" dirty="0" smtClean="0"/>
              <a:t>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 smtClean="0"/>
              <a:t>Не </a:t>
            </a:r>
            <a:r>
              <a:rPr lang="ru-RU" sz="2800" dirty="0"/>
              <a:t>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1</a:t>
              </a:r>
              <a:endParaRPr lang="ru-RU" sz="2800" dirty="0"/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Samuel</a:t>
            </a:r>
          </a:p>
          <a:p>
            <a:r>
              <a:rPr lang="en-US" dirty="0" smtClean="0"/>
              <a:t>Finely</a:t>
            </a:r>
          </a:p>
          <a:p>
            <a:r>
              <a:rPr lang="en-US" dirty="0" smtClean="0"/>
              <a:t>Breese</a:t>
            </a:r>
          </a:p>
          <a:p>
            <a:r>
              <a:rPr lang="en-US" dirty="0" smtClean="0"/>
              <a:t>Morse</a:t>
            </a:r>
          </a:p>
          <a:p>
            <a:r>
              <a:rPr lang="en-US" dirty="0" smtClean="0"/>
              <a:t>1791-1872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Alfred</a:t>
            </a:r>
          </a:p>
          <a:p>
            <a:r>
              <a:rPr lang="en-US" dirty="0" smtClean="0"/>
              <a:t>Lewis</a:t>
            </a:r>
          </a:p>
          <a:p>
            <a:r>
              <a:rPr lang="en-US" dirty="0" smtClean="0"/>
              <a:t>Vail</a:t>
            </a:r>
          </a:p>
          <a:p>
            <a:r>
              <a:rPr lang="en-US" dirty="0" smtClean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1417638"/>
            <a:ext cx="10454952" cy="470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415404" y="1196752"/>
            <a:ext cx="11513244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ru-RU" dirty="0" smtClean="0"/>
              <a:t>однозначно </a:t>
            </a:r>
            <a:r>
              <a:rPr lang="ru-RU" dirty="0"/>
              <a:t>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9600" y="1349152"/>
            <a:ext cx="11471448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ru-RU" dirty="0" smtClean="0"/>
              <a:t>однозначно </a:t>
            </a:r>
            <a:r>
              <a:rPr lang="ru-RU" dirty="0"/>
              <a:t>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 </a:t>
            </a:r>
            <a:r>
              <a:rPr lang="ru-RU" sz="2800" dirty="0" smtClean="0">
                <a:solidFill>
                  <a:schemeClr val="bg1"/>
                </a:solidFill>
              </a:rPr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</a:t>
            </a:r>
            <a:r>
              <a:rPr lang="ru-RU" sz="2800" dirty="0" smtClean="0">
                <a:solidFill>
                  <a:schemeClr val="bg1"/>
                </a:solidFill>
              </a:rPr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К(с</a:t>
            </a:r>
            <a:r>
              <a:rPr lang="ru-RU" sz="2800" dirty="0">
                <a:solidFill>
                  <a:schemeClr val="bg1"/>
                </a:solidFill>
              </a:rPr>
              <a:t>) = </a:t>
            </a:r>
            <a:r>
              <a:rPr lang="ru-RU" sz="2800" dirty="0" smtClean="0">
                <a:solidFill>
                  <a:schemeClr val="bg1"/>
                </a:solidFill>
              </a:rPr>
              <a:t>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ru-RU" dirty="0" smtClean="0"/>
              <a:t>однозначно </a:t>
            </a:r>
            <a:r>
              <a:rPr lang="ru-RU" dirty="0"/>
              <a:t>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96000" y="1180324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ru-RU" dirty="0" smtClean="0"/>
              <a:t>однозначно </a:t>
            </a:r>
            <a:r>
              <a:rPr lang="ru-RU" dirty="0"/>
              <a:t>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ru-RU" dirty="0" smtClean="0"/>
              <a:t>однозначно </a:t>
            </a:r>
            <a:r>
              <a:rPr lang="ru-RU" dirty="0"/>
              <a:t>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А1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 smtClean="0"/>
              <a:t>, </a:t>
            </a:r>
            <a:r>
              <a:rPr lang="en-US" sz="2800" dirty="0" smtClean="0"/>
              <a:t>b</a:t>
            </a:r>
            <a:r>
              <a:rPr lang="ru-RU" sz="2800" dirty="0" smtClean="0"/>
              <a:t>, </a:t>
            </a:r>
            <a:r>
              <a:rPr lang="en-US" sz="2800" dirty="0" smtClean="0"/>
              <a:t>c</a:t>
            </a:r>
            <a:r>
              <a:rPr lang="ru-RU" sz="2800" dirty="0" smtClean="0"/>
              <a:t>, </a:t>
            </a:r>
            <a:r>
              <a:rPr lang="en-US" sz="2800" dirty="0" smtClean="0"/>
              <a:t>d</a:t>
            </a:r>
            <a:r>
              <a:rPr lang="ru-RU" sz="2800" dirty="0" smtClean="0"/>
              <a:t>}, А2 </a:t>
            </a:r>
            <a:r>
              <a:rPr lang="ru-RU" sz="2800" dirty="0"/>
              <a:t>= {0</a:t>
            </a:r>
            <a:r>
              <a:rPr lang="ru-RU" sz="2800" dirty="0" smtClean="0"/>
              <a:t>, 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</a:t>
            </a:r>
            <a:r>
              <a:rPr lang="ru-RU" sz="2800" dirty="0" smtClean="0"/>
              <a:t>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 smtClean="0"/>
              <a:t>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К(с</a:t>
            </a:r>
            <a:r>
              <a:rPr lang="ru-RU" sz="2800" dirty="0"/>
              <a:t>) = </a:t>
            </a:r>
            <a:r>
              <a:rPr lang="ru-RU" sz="2800" dirty="0" smtClean="0"/>
              <a:t>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18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>
                <a:solidFill>
                  <a:schemeClr val="bg1"/>
                </a:solidFill>
              </a:rPr>
              <a:t>Кодовым деревом кода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такое </a:t>
            </a:r>
            <a:r>
              <a:rPr lang="ru-RU" dirty="0" smtClean="0">
                <a:solidFill>
                  <a:schemeClr val="bg1"/>
                </a:solidFill>
              </a:rPr>
              <a:t>дерево, что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Дуги помечены </a:t>
            </a:r>
            <a:r>
              <a:rPr lang="ru-RU" dirty="0">
                <a:solidFill>
                  <a:schemeClr val="bg1"/>
                </a:solidFill>
              </a:rPr>
              <a:t>символами из </a:t>
            </a:r>
            <a:r>
              <a:rPr lang="ru-RU" dirty="0" smtClean="0">
                <a:solidFill>
                  <a:schemeClr val="bg1"/>
                </a:solidFill>
              </a:rPr>
              <a:t>конечного алфавита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>
                <a:solidFill>
                  <a:schemeClr val="bg1"/>
                </a:solidFill>
              </a:rPr>
              <a:t>путь из корня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  <a:r>
              <a:rPr lang="ru-RU" dirty="0">
                <a:solidFill>
                  <a:schemeClr val="bg1"/>
                </a:solidFill>
              </a:rPr>
              <a:t>с началом </a:t>
            </a:r>
            <a:r>
              <a:rPr lang="ru-RU" dirty="0" smtClean="0">
                <a:solidFill>
                  <a:schemeClr val="bg1"/>
                </a:solidFill>
              </a:rPr>
              <a:t>какого-то кодового слова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Каждое кодовое слово соответствует </a:t>
            </a:r>
            <a:r>
              <a:rPr lang="ru-RU" dirty="0">
                <a:solidFill>
                  <a:schemeClr val="bg1"/>
                </a:solidFill>
              </a:rPr>
              <a:t>какому-то </a:t>
            </a:r>
            <a:r>
              <a:rPr lang="ru-RU" dirty="0" smtClean="0">
                <a:solidFill>
                  <a:schemeClr val="bg1"/>
                </a:solidFill>
              </a:rPr>
              <a:t>пути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</a:t>
            </a:r>
            <a:r>
              <a:rPr lang="ru-RU" dirty="0" smtClean="0"/>
              <a:t>называется </a:t>
            </a:r>
            <a:r>
              <a:rPr lang="ru-RU" dirty="0"/>
              <a:t>такое </a:t>
            </a:r>
            <a:r>
              <a:rPr lang="ru-RU" dirty="0" smtClean="0"/>
              <a:t>дерево, что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Дуги помечены </a:t>
            </a:r>
            <a:r>
              <a:rPr lang="ru-RU" dirty="0">
                <a:solidFill>
                  <a:schemeClr val="bg1"/>
                </a:solidFill>
              </a:rPr>
              <a:t>символами из </a:t>
            </a:r>
            <a:r>
              <a:rPr lang="ru-RU" dirty="0" smtClean="0">
                <a:solidFill>
                  <a:schemeClr val="bg1"/>
                </a:solidFill>
              </a:rPr>
              <a:t>конечного алфавита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>
                <a:solidFill>
                  <a:schemeClr val="bg1"/>
                </a:solidFill>
              </a:rPr>
              <a:t>путь из корня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  <a:r>
              <a:rPr lang="ru-RU" dirty="0">
                <a:solidFill>
                  <a:schemeClr val="bg1"/>
                </a:solidFill>
              </a:rPr>
              <a:t>с началом </a:t>
            </a:r>
            <a:r>
              <a:rPr lang="ru-RU" dirty="0" smtClean="0">
                <a:solidFill>
                  <a:schemeClr val="bg1"/>
                </a:solidFill>
              </a:rPr>
              <a:t>какого-то кодового слова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Каждое кодовое слово соответствует </a:t>
            </a:r>
            <a:r>
              <a:rPr lang="ru-RU" dirty="0">
                <a:solidFill>
                  <a:schemeClr val="bg1"/>
                </a:solidFill>
              </a:rPr>
              <a:t>какому-то </a:t>
            </a:r>
            <a:r>
              <a:rPr lang="ru-RU" dirty="0" smtClean="0">
                <a:solidFill>
                  <a:schemeClr val="bg1"/>
                </a:solidFill>
              </a:rPr>
              <a:t>пути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</a:t>
            </a:r>
            <a:r>
              <a:rPr lang="ru-RU" dirty="0" smtClean="0"/>
              <a:t>называется </a:t>
            </a:r>
            <a:r>
              <a:rPr lang="ru-RU" dirty="0"/>
              <a:t>такое </a:t>
            </a:r>
            <a:r>
              <a:rPr lang="ru-RU" dirty="0" smtClean="0"/>
              <a:t>дерево, что</a:t>
            </a:r>
          </a:p>
          <a:p>
            <a:pPr marL="811530" lvl="1"/>
            <a:r>
              <a:rPr lang="ru-RU" dirty="0" smtClean="0"/>
              <a:t>Дуги помечены </a:t>
            </a:r>
            <a:r>
              <a:rPr lang="ru-RU" dirty="0"/>
              <a:t>символами из </a:t>
            </a:r>
            <a:r>
              <a:rPr lang="ru-RU" dirty="0" smtClean="0"/>
              <a:t>конечного алфавита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>
                <a:solidFill>
                  <a:schemeClr val="bg1"/>
                </a:solidFill>
              </a:rPr>
              <a:t>путь из корня </a:t>
            </a:r>
            <a:r>
              <a:rPr lang="ru-RU" dirty="0" smtClean="0">
                <a:solidFill>
                  <a:schemeClr val="bg1"/>
                </a:solidFill>
              </a:rPr>
              <a:t>совпадает </a:t>
            </a:r>
            <a:r>
              <a:rPr lang="ru-RU" dirty="0">
                <a:solidFill>
                  <a:schemeClr val="bg1"/>
                </a:solidFill>
              </a:rPr>
              <a:t>с началом </a:t>
            </a:r>
            <a:r>
              <a:rPr lang="ru-RU" dirty="0" smtClean="0">
                <a:solidFill>
                  <a:schemeClr val="bg1"/>
                </a:solidFill>
              </a:rPr>
              <a:t>какого-то кодового слова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Каждое кодовое слово соответствует </a:t>
            </a:r>
            <a:r>
              <a:rPr lang="ru-RU" dirty="0">
                <a:solidFill>
                  <a:schemeClr val="bg1"/>
                </a:solidFill>
              </a:rPr>
              <a:t>какому-то </a:t>
            </a:r>
            <a:r>
              <a:rPr lang="ru-RU" dirty="0" smtClean="0">
                <a:solidFill>
                  <a:schemeClr val="bg1"/>
                </a:solidFill>
              </a:rPr>
              <a:t>пути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4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</a:t>
            </a:r>
            <a:r>
              <a:rPr lang="ru-RU" dirty="0" smtClean="0"/>
              <a:t>называется </a:t>
            </a:r>
            <a:r>
              <a:rPr lang="ru-RU" dirty="0"/>
              <a:t>такое </a:t>
            </a:r>
            <a:r>
              <a:rPr lang="ru-RU" dirty="0" smtClean="0"/>
              <a:t>дерево, что</a:t>
            </a:r>
          </a:p>
          <a:p>
            <a:pPr marL="811530" lvl="1"/>
            <a:r>
              <a:rPr lang="ru-RU" dirty="0" smtClean="0"/>
              <a:t>Дуги помечены </a:t>
            </a:r>
            <a:r>
              <a:rPr lang="ru-RU" dirty="0"/>
              <a:t>символами из </a:t>
            </a:r>
            <a:r>
              <a:rPr lang="ru-RU" dirty="0" smtClean="0"/>
              <a:t>конечного алфавита</a:t>
            </a:r>
          </a:p>
          <a:p>
            <a:pPr marL="811530" lvl="1"/>
            <a:r>
              <a:rPr lang="ru-RU" dirty="0" smtClean="0"/>
              <a:t>Любой </a:t>
            </a:r>
            <a:r>
              <a:rPr lang="ru-RU" dirty="0"/>
              <a:t>путь из корня </a:t>
            </a:r>
            <a:r>
              <a:rPr lang="ru-RU" dirty="0" smtClean="0"/>
              <a:t>совпадает </a:t>
            </a:r>
            <a:r>
              <a:rPr lang="ru-RU" dirty="0"/>
              <a:t>с началом </a:t>
            </a:r>
            <a:r>
              <a:rPr lang="ru-RU" dirty="0" smtClean="0"/>
              <a:t>какого-то кодового слова</a:t>
            </a:r>
          </a:p>
          <a:p>
            <a:pPr marL="811530" lvl="1"/>
            <a:r>
              <a:rPr lang="ru-RU" dirty="0" smtClean="0">
                <a:solidFill>
                  <a:schemeClr val="bg1"/>
                </a:solidFill>
              </a:rPr>
              <a:t>Каждое кодовое слово соответствует </a:t>
            </a:r>
            <a:r>
              <a:rPr lang="ru-RU" dirty="0">
                <a:solidFill>
                  <a:schemeClr val="bg1"/>
                </a:solidFill>
              </a:rPr>
              <a:t>какому-то </a:t>
            </a:r>
            <a:r>
              <a:rPr lang="ru-RU" dirty="0" smtClean="0">
                <a:solidFill>
                  <a:schemeClr val="bg1"/>
                </a:solidFill>
              </a:rPr>
              <a:t>пути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9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</a:t>
            </a:r>
            <a:r>
              <a:rPr lang="ru-RU" dirty="0" smtClean="0"/>
              <a:t>называется </a:t>
            </a:r>
            <a:r>
              <a:rPr lang="ru-RU" dirty="0"/>
              <a:t>такое </a:t>
            </a:r>
            <a:r>
              <a:rPr lang="ru-RU" dirty="0" smtClean="0"/>
              <a:t>дерево, что</a:t>
            </a:r>
          </a:p>
          <a:p>
            <a:pPr marL="811530" lvl="1"/>
            <a:r>
              <a:rPr lang="ru-RU" dirty="0" smtClean="0"/>
              <a:t>Дуги помечены </a:t>
            </a:r>
            <a:r>
              <a:rPr lang="ru-RU" dirty="0"/>
              <a:t>символами из </a:t>
            </a:r>
            <a:r>
              <a:rPr lang="ru-RU" dirty="0" smtClean="0"/>
              <a:t>конечного алфавита</a:t>
            </a:r>
          </a:p>
          <a:p>
            <a:pPr marL="811530" lvl="1"/>
            <a:r>
              <a:rPr lang="ru-RU" dirty="0" smtClean="0"/>
              <a:t>Любой </a:t>
            </a:r>
            <a:r>
              <a:rPr lang="ru-RU" dirty="0"/>
              <a:t>путь из корня </a:t>
            </a:r>
            <a:r>
              <a:rPr lang="ru-RU" dirty="0" smtClean="0"/>
              <a:t>совпадает </a:t>
            </a:r>
            <a:r>
              <a:rPr lang="ru-RU" dirty="0"/>
              <a:t>с началом </a:t>
            </a:r>
            <a:r>
              <a:rPr lang="ru-RU" dirty="0" smtClean="0"/>
              <a:t>какого-то кодового слова</a:t>
            </a:r>
          </a:p>
          <a:p>
            <a:pPr marL="811530" lvl="1"/>
            <a:r>
              <a:rPr lang="ru-RU" dirty="0" smtClean="0"/>
              <a:t>Каждое кодовое слово соответствует </a:t>
            </a:r>
            <a:r>
              <a:rPr lang="ru-RU" dirty="0"/>
              <a:t>какому-то </a:t>
            </a:r>
            <a:r>
              <a:rPr lang="ru-RU" dirty="0" smtClean="0"/>
              <a:t>пути </a:t>
            </a:r>
            <a:r>
              <a:rPr lang="ru-RU" dirty="0"/>
              <a:t>из </a:t>
            </a:r>
            <a:r>
              <a:rPr lang="ru-RU" dirty="0" smtClean="0"/>
              <a:t>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8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Samuel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Finely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Breese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1791-1872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Alfred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Lewis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Vail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1807-1859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Код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префиксным, если </a:t>
            </a:r>
            <a:r>
              <a:rPr lang="ru-RU" dirty="0" smtClean="0">
                <a:solidFill>
                  <a:schemeClr val="bg1"/>
                </a:solidFill>
              </a:rPr>
              <a:t>ни одно кодовое слово не является началом </a:t>
            </a:r>
            <a:r>
              <a:rPr lang="ru-RU" dirty="0">
                <a:solidFill>
                  <a:schemeClr val="bg1"/>
                </a:solidFill>
              </a:rPr>
              <a:t>(префиксом) </a:t>
            </a:r>
            <a:r>
              <a:rPr lang="ru-RU" dirty="0" smtClean="0">
                <a:solidFill>
                  <a:schemeClr val="bg1"/>
                </a:solidFill>
              </a:rPr>
              <a:t>никакого другого кодового слова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</a:t>
            </a:r>
            <a:r>
              <a:rPr lang="ru-RU" dirty="0" smtClean="0"/>
              <a:t>называется </a:t>
            </a:r>
            <a:r>
              <a:rPr lang="ru-RU" dirty="0"/>
              <a:t>префиксным, если </a:t>
            </a:r>
            <a:r>
              <a:rPr lang="ru-RU" dirty="0" smtClean="0"/>
              <a:t>ни одно кодовое слово не является началом </a:t>
            </a:r>
            <a:r>
              <a:rPr lang="ru-RU" dirty="0"/>
              <a:t>(префиксом) </a:t>
            </a:r>
            <a:r>
              <a:rPr lang="ru-RU" dirty="0" smtClean="0"/>
              <a:t>никакого другого кодового слова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</a:t>
            </a:r>
            <a:r>
              <a:rPr lang="ru-RU" dirty="0" smtClean="0"/>
              <a:t>называется </a:t>
            </a:r>
            <a:r>
              <a:rPr lang="ru-RU" dirty="0"/>
              <a:t>префиксным, если </a:t>
            </a:r>
            <a:r>
              <a:rPr lang="ru-RU" dirty="0" smtClean="0"/>
              <a:t>ни одно кодовое слово не является началом </a:t>
            </a:r>
            <a:r>
              <a:rPr lang="ru-RU" dirty="0"/>
              <a:t>(префиксом) </a:t>
            </a:r>
            <a:r>
              <a:rPr lang="ru-RU" dirty="0" smtClean="0"/>
              <a:t>никакого другого кодового слова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</a:t>
            </a:r>
            <a:r>
              <a:rPr lang="ru-RU" dirty="0" smtClean="0"/>
              <a:t>называется </a:t>
            </a:r>
            <a:r>
              <a:rPr lang="ru-RU" dirty="0"/>
              <a:t>префиксным, если </a:t>
            </a:r>
            <a:r>
              <a:rPr lang="ru-RU" dirty="0" smtClean="0"/>
              <a:t>ни одно кодовое слово не является началом </a:t>
            </a:r>
            <a:r>
              <a:rPr lang="ru-RU" dirty="0"/>
              <a:t>(префиксом) </a:t>
            </a:r>
            <a:r>
              <a:rPr lang="ru-RU" dirty="0" smtClean="0"/>
              <a:t>никакого другого кодового слова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/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1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1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00</a:t>
            </a:r>
          </a:p>
          <a:p>
            <a:pPr marL="0" indent="0">
              <a:buNone/>
            </a:pPr>
            <a:r>
              <a:rPr lang="ru-RU" dirty="0"/>
              <a:t>K(b) = 01</a:t>
            </a:r>
          </a:p>
          <a:p>
            <a:pPr marL="0" indent="0">
              <a:buNone/>
            </a:pPr>
            <a:r>
              <a:rPr lang="ru-RU" dirty="0"/>
              <a:t>K(c) = 10</a:t>
            </a:r>
          </a:p>
          <a:p>
            <a:pPr marL="0" indent="0">
              <a:buNone/>
            </a:pPr>
            <a:r>
              <a:rPr lang="ru-RU" dirty="0"/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R </a:t>
            </a:r>
            <a:r>
              <a:rPr lang="ru-RU" dirty="0" smtClean="0">
                <a:solidFill>
                  <a:schemeClr val="bg1"/>
                </a:solidFill>
              </a:rPr>
              <a:t>– произвольное сообщение</a:t>
            </a:r>
            <a:r>
              <a:rPr lang="en-US" dirty="0" smtClean="0">
                <a:solidFill>
                  <a:schemeClr val="bg1"/>
                </a:solidFill>
              </a:rPr>
              <a:t>, K – </a:t>
            </a:r>
            <a:r>
              <a:rPr lang="ru-RU" dirty="0" smtClean="0">
                <a:solidFill>
                  <a:schemeClr val="bg1"/>
                </a:solidFill>
              </a:rPr>
              <a:t>префиксный код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Докажем </a:t>
            </a:r>
            <a:r>
              <a:rPr lang="ru-RU" dirty="0">
                <a:solidFill>
                  <a:schemeClr val="bg1"/>
                </a:solidFill>
              </a:rPr>
              <a:t>индукцией по длине S = </a:t>
            </a:r>
            <a:r>
              <a:rPr lang="ru-RU" dirty="0" smtClean="0">
                <a:solidFill>
                  <a:schemeClr val="bg1"/>
                </a:solidFill>
              </a:rPr>
              <a:t>К(R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что у S ровно </a:t>
            </a:r>
            <a:r>
              <a:rPr lang="ru-RU" dirty="0">
                <a:solidFill>
                  <a:schemeClr val="bg1"/>
                </a:solidFill>
              </a:rPr>
              <a:t>один </a:t>
            </a:r>
            <a:r>
              <a:rPr lang="ru-RU" dirty="0" smtClean="0">
                <a:solidFill>
                  <a:schemeClr val="bg1"/>
                </a:solidFill>
              </a:rPr>
              <a:t>прообраз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Длина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 = 0: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Прообраз один</a:t>
            </a:r>
            <a:r>
              <a:rPr lang="en-US" dirty="0" smtClean="0">
                <a:solidFill>
                  <a:schemeClr val="bg1"/>
                </a:solidFill>
              </a:rPr>
              <a:t> – R</a:t>
            </a:r>
            <a:r>
              <a:rPr lang="ru-RU" dirty="0" smtClean="0">
                <a:solidFill>
                  <a:schemeClr val="bg1"/>
                </a:solidFill>
              </a:rPr>
              <a:t> длины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Существует единственный символ </a:t>
            </a:r>
            <a:r>
              <a:rPr lang="ru-RU" dirty="0">
                <a:solidFill>
                  <a:schemeClr val="bg1"/>
                </a:solidFill>
              </a:rPr>
              <a:t>с такой, что S = К(с)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  <a:r>
              <a:rPr lang="ru-RU" dirty="0" smtClean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Длина S</a:t>
            </a:r>
            <a:r>
              <a:rPr lang="ru-RU" dirty="0">
                <a:solidFill>
                  <a:schemeClr val="bg1"/>
                </a:solidFill>
              </a:rPr>
              <a:t>' строго меньше длины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</a:t>
            </a:r>
            <a:r>
              <a:rPr lang="ru-RU" dirty="0" smtClean="0">
                <a:solidFill>
                  <a:schemeClr val="bg1"/>
                </a:solidFill>
              </a:rPr>
              <a:t>у S</a:t>
            </a:r>
            <a:r>
              <a:rPr lang="ru-RU" dirty="0">
                <a:solidFill>
                  <a:schemeClr val="bg1"/>
                </a:solidFill>
              </a:rPr>
              <a:t>' </a:t>
            </a:r>
            <a:r>
              <a:rPr lang="ru-RU" dirty="0" smtClean="0">
                <a:solidFill>
                  <a:schemeClr val="bg1"/>
                </a:solidFill>
              </a:rPr>
              <a:t>один прообраз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Samuel</a:t>
            </a:r>
          </a:p>
          <a:p>
            <a:r>
              <a:rPr lang="en-US" dirty="0" smtClean="0"/>
              <a:t>Finely</a:t>
            </a:r>
          </a:p>
          <a:p>
            <a:r>
              <a:rPr lang="en-US" dirty="0" smtClean="0"/>
              <a:t>Breese</a:t>
            </a:r>
          </a:p>
          <a:p>
            <a:r>
              <a:rPr lang="en-US" dirty="0" smtClean="0"/>
              <a:t>Morse</a:t>
            </a:r>
          </a:p>
          <a:p>
            <a:r>
              <a:rPr lang="en-US" dirty="0" smtClean="0"/>
              <a:t>1791-1872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Alfred</a:t>
            </a:r>
          </a:p>
          <a:p>
            <a:r>
              <a:rPr lang="en-US" dirty="0" smtClean="0"/>
              <a:t>Lewis</a:t>
            </a:r>
          </a:p>
          <a:p>
            <a:r>
              <a:rPr lang="en-US" dirty="0" smtClean="0"/>
              <a:t>Vail</a:t>
            </a:r>
          </a:p>
          <a:p>
            <a:r>
              <a:rPr lang="en-US" dirty="0" smtClean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Докажем </a:t>
            </a:r>
            <a:r>
              <a:rPr lang="ru-RU" dirty="0">
                <a:solidFill>
                  <a:schemeClr val="bg1"/>
                </a:solidFill>
              </a:rPr>
              <a:t>индукцией по длине S = </a:t>
            </a:r>
            <a:r>
              <a:rPr lang="ru-RU" dirty="0" smtClean="0">
                <a:solidFill>
                  <a:schemeClr val="bg1"/>
                </a:solidFill>
              </a:rPr>
              <a:t>К(R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что у S ровно </a:t>
            </a:r>
            <a:r>
              <a:rPr lang="ru-RU" dirty="0">
                <a:solidFill>
                  <a:schemeClr val="bg1"/>
                </a:solidFill>
              </a:rPr>
              <a:t>один </a:t>
            </a:r>
            <a:r>
              <a:rPr lang="ru-RU" dirty="0" smtClean="0">
                <a:solidFill>
                  <a:schemeClr val="bg1"/>
                </a:solidFill>
              </a:rPr>
              <a:t>прообраз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Длина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 = 0: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Прообраз один</a:t>
            </a:r>
            <a:r>
              <a:rPr lang="en-US" dirty="0" smtClean="0">
                <a:solidFill>
                  <a:schemeClr val="bg1"/>
                </a:solidFill>
              </a:rPr>
              <a:t> – R</a:t>
            </a:r>
            <a:r>
              <a:rPr lang="ru-RU" dirty="0" smtClean="0">
                <a:solidFill>
                  <a:schemeClr val="bg1"/>
                </a:solidFill>
              </a:rPr>
              <a:t> длины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Существует единственный символ </a:t>
            </a:r>
            <a:r>
              <a:rPr lang="ru-RU" dirty="0">
                <a:solidFill>
                  <a:schemeClr val="bg1"/>
                </a:solidFill>
              </a:rPr>
              <a:t>с такой, что S = К(с)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  <a:r>
              <a:rPr lang="ru-RU" dirty="0" smtClean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Длина S</a:t>
            </a:r>
            <a:r>
              <a:rPr lang="ru-RU" dirty="0">
                <a:solidFill>
                  <a:schemeClr val="bg1"/>
                </a:solidFill>
              </a:rPr>
              <a:t>' строго меньше длины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</a:t>
            </a:r>
            <a:r>
              <a:rPr lang="ru-RU" dirty="0" smtClean="0">
                <a:solidFill>
                  <a:schemeClr val="bg1"/>
                </a:solidFill>
              </a:rPr>
              <a:t>у S</a:t>
            </a:r>
            <a:r>
              <a:rPr lang="ru-RU" dirty="0">
                <a:solidFill>
                  <a:schemeClr val="bg1"/>
                </a:solidFill>
              </a:rPr>
              <a:t>' </a:t>
            </a:r>
            <a:r>
              <a:rPr lang="ru-RU" dirty="0" smtClean="0">
                <a:solidFill>
                  <a:schemeClr val="bg1"/>
                </a:solidFill>
              </a:rPr>
              <a:t>один прообраз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Длина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 = 0: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Прообраз один</a:t>
            </a:r>
            <a:r>
              <a:rPr lang="en-US" dirty="0" smtClean="0">
                <a:solidFill>
                  <a:schemeClr val="bg1"/>
                </a:solidFill>
              </a:rPr>
              <a:t> – R</a:t>
            </a:r>
            <a:r>
              <a:rPr lang="ru-RU" dirty="0" smtClean="0">
                <a:solidFill>
                  <a:schemeClr val="bg1"/>
                </a:solidFill>
              </a:rPr>
              <a:t> длины 0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Существует единственный символ </a:t>
            </a:r>
            <a:r>
              <a:rPr lang="ru-RU" dirty="0">
                <a:solidFill>
                  <a:schemeClr val="bg1"/>
                </a:solidFill>
              </a:rPr>
              <a:t>с такой, что S = К(с)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  <a:r>
              <a:rPr lang="ru-RU" dirty="0" smtClean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Длина S</a:t>
            </a:r>
            <a:r>
              <a:rPr lang="ru-RU" dirty="0">
                <a:solidFill>
                  <a:schemeClr val="bg1"/>
                </a:solidFill>
              </a:rPr>
              <a:t>' строго меньше длины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</a:t>
            </a:r>
            <a:r>
              <a:rPr lang="ru-RU" dirty="0" smtClean="0">
                <a:solidFill>
                  <a:schemeClr val="bg1"/>
                </a:solidFill>
              </a:rPr>
              <a:t>у S</a:t>
            </a:r>
            <a:r>
              <a:rPr lang="ru-RU" dirty="0">
                <a:solidFill>
                  <a:schemeClr val="bg1"/>
                </a:solidFill>
              </a:rPr>
              <a:t>' </a:t>
            </a:r>
            <a:r>
              <a:rPr lang="ru-RU" dirty="0" smtClean="0">
                <a:solidFill>
                  <a:schemeClr val="bg1"/>
                </a:solidFill>
              </a:rPr>
              <a:t>один прообраз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smtClean="0">
                <a:solidFill>
                  <a:schemeClr val="bg1"/>
                </a:solidFill>
              </a:rPr>
              <a:t>&gt; 0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Существует единственный символ </a:t>
            </a:r>
            <a:r>
              <a:rPr lang="ru-RU" dirty="0">
                <a:solidFill>
                  <a:schemeClr val="bg1"/>
                </a:solidFill>
              </a:rPr>
              <a:t>с такой, что S = К(с)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  <a:r>
              <a:rPr lang="ru-RU" dirty="0" smtClean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Длина S</a:t>
            </a:r>
            <a:r>
              <a:rPr lang="ru-RU" dirty="0">
                <a:solidFill>
                  <a:schemeClr val="bg1"/>
                </a:solidFill>
              </a:rPr>
              <a:t>' строго меньше длины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</a:t>
            </a:r>
            <a:r>
              <a:rPr lang="ru-RU" dirty="0" smtClean="0">
                <a:solidFill>
                  <a:schemeClr val="bg1"/>
                </a:solidFill>
              </a:rPr>
              <a:t>у S</a:t>
            </a:r>
            <a:r>
              <a:rPr lang="ru-RU" dirty="0">
                <a:solidFill>
                  <a:schemeClr val="bg1"/>
                </a:solidFill>
              </a:rPr>
              <a:t>' </a:t>
            </a:r>
            <a:r>
              <a:rPr lang="ru-RU" dirty="0" smtClean="0">
                <a:solidFill>
                  <a:schemeClr val="bg1"/>
                </a:solidFill>
              </a:rPr>
              <a:t>один прообраз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Длина </a:t>
            </a:r>
            <a:r>
              <a:rPr lang="en-US" dirty="0"/>
              <a:t>S </a:t>
            </a:r>
            <a:r>
              <a:rPr lang="en-US" dirty="0" smtClean="0"/>
              <a:t>&gt; 0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Существует единственный символ </a:t>
            </a:r>
            <a:r>
              <a:rPr lang="ru-RU" dirty="0">
                <a:solidFill>
                  <a:schemeClr val="bg1"/>
                </a:solidFill>
              </a:rPr>
              <a:t>с такой, что S = К(с)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  <a:r>
              <a:rPr lang="ru-RU" dirty="0" smtClean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Длина S</a:t>
            </a:r>
            <a:r>
              <a:rPr lang="ru-RU" dirty="0">
                <a:solidFill>
                  <a:schemeClr val="bg1"/>
                </a:solidFill>
              </a:rPr>
              <a:t>' строго меньше длины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</a:t>
            </a:r>
            <a:r>
              <a:rPr lang="ru-RU" dirty="0" smtClean="0">
                <a:solidFill>
                  <a:schemeClr val="bg1"/>
                </a:solidFill>
              </a:rPr>
              <a:t>у S</a:t>
            </a:r>
            <a:r>
              <a:rPr lang="ru-RU" dirty="0">
                <a:solidFill>
                  <a:schemeClr val="bg1"/>
                </a:solidFill>
              </a:rPr>
              <a:t>' </a:t>
            </a:r>
            <a:r>
              <a:rPr lang="ru-RU" dirty="0" smtClean="0">
                <a:solidFill>
                  <a:schemeClr val="bg1"/>
                </a:solidFill>
              </a:rPr>
              <a:t>один прообраз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Длина </a:t>
            </a:r>
            <a:r>
              <a:rPr lang="en-US" dirty="0"/>
              <a:t>S </a:t>
            </a:r>
            <a:r>
              <a:rPr lang="en-US" dirty="0" smtClean="0"/>
              <a:t>&gt; 0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Существует единственный символ </a:t>
            </a:r>
            <a:r>
              <a:rPr lang="ru-RU" dirty="0"/>
              <a:t>с такой, что S = К(с) </a:t>
            </a:r>
            <a:r>
              <a:rPr lang="ru-RU" dirty="0" smtClean="0"/>
              <a:t>S</a:t>
            </a:r>
            <a:r>
              <a:rPr lang="en-US" dirty="0" smtClean="0"/>
              <a:t>', </a:t>
            </a:r>
            <a:r>
              <a:rPr lang="ru-RU" dirty="0" smtClean="0"/>
              <a:t>т.к. К префиксный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Длина S</a:t>
            </a:r>
            <a:r>
              <a:rPr lang="ru-RU" dirty="0">
                <a:solidFill>
                  <a:schemeClr val="bg1"/>
                </a:solidFill>
              </a:rPr>
              <a:t>' строго меньше длины </a:t>
            </a:r>
            <a:r>
              <a:rPr lang="ru-RU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</a:t>
            </a:r>
            <a:r>
              <a:rPr lang="ru-RU" dirty="0" smtClean="0">
                <a:solidFill>
                  <a:schemeClr val="bg1"/>
                </a:solidFill>
              </a:rPr>
              <a:t>у S</a:t>
            </a:r>
            <a:r>
              <a:rPr lang="ru-RU" dirty="0">
                <a:solidFill>
                  <a:schemeClr val="bg1"/>
                </a:solidFill>
              </a:rPr>
              <a:t>' </a:t>
            </a:r>
            <a:r>
              <a:rPr lang="ru-RU" dirty="0" smtClean="0">
                <a:solidFill>
                  <a:schemeClr val="bg1"/>
                </a:solidFill>
              </a:rPr>
              <a:t>один прообраз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Длина </a:t>
            </a:r>
            <a:r>
              <a:rPr lang="en-US" dirty="0"/>
              <a:t>S </a:t>
            </a:r>
            <a:r>
              <a:rPr lang="en-US" dirty="0" smtClean="0"/>
              <a:t>&gt; 0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Существует единственный символ </a:t>
            </a:r>
            <a:r>
              <a:rPr lang="ru-RU" dirty="0"/>
              <a:t>с такой, что S = К(с) </a:t>
            </a:r>
            <a:r>
              <a:rPr lang="ru-RU" dirty="0" smtClean="0"/>
              <a:t>S</a:t>
            </a:r>
            <a:r>
              <a:rPr lang="en-US" dirty="0" smtClean="0"/>
              <a:t>', </a:t>
            </a:r>
            <a:r>
              <a:rPr lang="ru-RU" dirty="0" smtClean="0"/>
              <a:t>т.к. К префиксный</a:t>
            </a:r>
          </a:p>
          <a:p>
            <a:pPr lvl="1"/>
            <a:r>
              <a:rPr lang="ru-RU" dirty="0" smtClean="0"/>
              <a:t>Длина S</a:t>
            </a:r>
            <a:r>
              <a:rPr lang="ru-RU" dirty="0"/>
              <a:t>' строго меньше длины </a:t>
            </a:r>
            <a:r>
              <a:rPr lang="ru-RU" dirty="0" smtClean="0"/>
              <a:t>S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</a:t>
            </a:r>
            <a:r>
              <a:rPr lang="ru-RU" dirty="0" smtClean="0">
                <a:solidFill>
                  <a:schemeClr val="bg1"/>
                </a:solidFill>
              </a:rPr>
              <a:t>у S</a:t>
            </a:r>
            <a:r>
              <a:rPr lang="ru-RU" dirty="0">
                <a:solidFill>
                  <a:schemeClr val="bg1"/>
                </a:solidFill>
              </a:rPr>
              <a:t>' </a:t>
            </a:r>
            <a:r>
              <a:rPr lang="ru-RU" dirty="0" smtClean="0">
                <a:solidFill>
                  <a:schemeClr val="bg1"/>
                </a:solidFill>
              </a:rPr>
              <a:t>один прообраз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Длина </a:t>
            </a:r>
            <a:r>
              <a:rPr lang="en-US" dirty="0"/>
              <a:t>S </a:t>
            </a:r>
            <a:r>
              <a:rPr lang="en-US" dirty="0" smtClean="0"/>
              <a:t>&gt; 0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Существует единственный символ </a:t>
            </a:r>
            <a:r>
              <a:rPr lang="ru-RU" dirty="0"/>
              <a:t>с такой, что S = К(с) </a:t>
            </a:r>
            <a:r>
              <a:rPr lang="ru-RU" dirty="0" smtClean="0"/>
              <a:t>S</a:t>
            </a:r>
            <a:r>
              <a:rPr lang="en-US" dirty="0" smtClean="0"/>
              <a:t>', </a:t>
            </a:r>
            <a:r>
              <a:rPr lang="ru-RU" dirty="0" smtClean="0"/>
              <a:t>т.к. К префиксный</a:t>
            </a:r>
          </a:p>
          <a:p>
            <a:pPr lvl="1"/>
            <a:r>
              <a:rPr lang="ru-RU" dirty="0" smtClean="0"/>
              <a:t>Длина S</a:t>
            </a:r>
            <a:r>
              <a:rPr lang="ru-RU" dirty="0"/>
              <a:t>' строго меньше длины </a:t>
            </a:r>
            <a:r>
              <a:rPr lang="ru-RU" dirty="0" smtClean="0"/>
              <a:t>S</a:t>
            </a:r>
            <a:endParaRPr lang="ru-RU" dirty="0"/>
          </a:p>
          <a:p>
            <a:pPr lvl="1"/>
            <a:r>
              <a:rPr lang="ru-RU" dirty="0"/>
              <a:t>По предположению индукции </a:t>
            </a:r>
            <a:r>
              <a:rPr lang="ru-RU" dirty="0" smtClean="0"/>
              <a:t>у S</a:t>
            </a:r>
            <a:r>
              <a:rPr lang="ru-RU" dirty="0"/>
              <a:t>' </a:t>
            </a:r>
            <a:r>
              <a:rPr lang="ru-RU" dirty="0" smtClean="0"/>
              <a:t>один прообраз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Следовательно, у 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ru-RU" dirty="0" smtClean="0">
                <a:solidFill>
                  <a:schemeClr val="bg1"/>
                </a:solidFill>
              </a:rPr>
              <a:t>тоже один прообраз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код однозначно декодируем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R </a:t>
            </a:r>
            <a:r>
              <a:rPr lang="ru-RU" dirty="0" smtClean="0"/>
              <a:t>– произвольное сообщение</a:t>
            </a:r>
            <a:r>
              <a:rPr lang="en-US" dirty="0" smtClean="0"/>
              <a:t>, K – </a:t>
            </a:r>
            <a:r>
              <a:rPr lang="ru-RU" dirty="0" smtClean="0"/>
              <a:t>префиксный код</a:t>
            </a:r>
            <a:endParaRPr lang="ru-RU" dirty="0" smtClean="0"/>
          </a:p>
          <a:p>
            <a:r>
              <a:rPr lang="ru-RU" dirty="0" smtClean="0"/>
              <a:t>Докажем </a:t>
            </a:r>
            <a:r>
              <a:rPr lang="ru-RU" dirty="0"/>
              <a:t>индукцией по длине S = </a:t>
            </a:r>
            <a:r>
              <a:rPr lang="ru-RU" dirty="0" smtClean="0"/>
              <a:t>К(R</a:t>
            </a:r>
            <a:r>
              <a:rPr lang="ru-RU" dirty="0"/>
              <a:t>)</a:t>
            </a:r>
            <a:r>
              <a:rPr lang="ru-RU" dirty="0" smtClean="0"/>
              <a:t>, что у S ровно </a:t>
            </a:r>
            <a:r>
              <a:rPr lang="ru-RU" dirty="0"/>
              <a:t>один </a:t>
            </a:r>
            <a:r>
              <a:rPr lang="ru-RU" dirty="0" smtClean="0"/>
              <a:t>прообраз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Длина </a:t>
            </a:r>
            <a:r>
              <a:rPr lang="en-US" dirty="0" smtClean="0"/>
              <a:t>S</a:t>
            </a:r>
            <a:r>
              <a:rPr lang="ru-RU" dirty="0" smtClean="0"/>
              <a:t> = 0:</a:t>
            </a:r>
            <a:endParaRPr lang="ru-RU" dirty="0"/>
          </a:p>
          <a:p>
            <a:pPr lvl="1"/>
            <a:r>
              <a:rPr lang="ru-RU" dirty="0" smtClean="0"/>
              <a:t>Прообраз один</a:t>
            </a:r>
            <a:r>
              <a:rPr lang="en-US" dirty="0" smtClean="0"/>
              <a:t> – R</a:t>
            </a:r>
            <a:r>
              <a:rPr lang="ru-RU" dirty="0" smtClean="0"/>
              <a:t> длины 0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Длина </a:t>
            </a:r>
            <a:r>
              <a:rPr lang="en-US" dirty="0"/>
              <a:t>S </a:t>
            </a:r>
            <a:r>
              <a:rPr lang="en-US" dirty="0" smtClean="0"/>
              <a:t>&gt; 0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Существует единственный символ </a:t>
            </a:r>
            <a:r>
              <a:rPr lang="ru-RU" dirty="0"/>
              <a:t>с такой, что S = К(с) </a:t>
            </a:r>
            <a:r>
              <a:rPr lang="ru-RU" dirty="0" smtClean="0"/>
              <a:t>S</a:t>
            </a:r>
            <a:r>
              <a:rPr lang="en-US" dirty="0" smtClean="0"/>
              <a:t>', </a:t>
            </a:r>
            <a:r>
              <a:rPr lang="ru-RU" dirty="0" smtClean="0"/>
              <a:t>т.к. К префиксный</a:t>
            </a:r>
          </a:p>
          <a:p>
            <a:pPr lvl="1"/>
            <a:r>
              <a:rPr lang="ru-RU" dirty="0" smtClean="0"/>
              <a:t>Длина S</a:t>
            </a:r>
            <a:r>
              <a:rPr lang="ru-RU" dirty="0"/>
              <a:t>' строго меньше длины </a:t>
            </a:r>
            <a:r>
              <a:rPr lang="ru-RU" dirty="0" smtClean="0"/>
              <a:t>S</a:t>
            </a:r>
            <a:endParaRPr lang="ru-RU" dirty="0"/>
          </a:p>
          <a:p>
            <a:pPr lvl="1"/>
            <a:r>
              <a:rPr lang="ru-RU" dirty="0"/>
              <a:t>По предположению индукции </a:t>
            </a:r>
            <a:r>
              <a:rPr lang="ru-RU" dirty="0" smtClean="0"/>
              <a:t>у S</a:t>
            </a:r>
            <a:r>
              <a:rPr lang="ru-RU" dirty="0"/>
              <a:t>' </a:t>
            </a:r>
            <a:r>
              <a:rPr lang="ru-RU" dirty="0" smtClean="0"/>
              <a:t>один прообраз</a:t>
            </a:r>
            <a:endParaRPr lang="ru-RU" dirty="0"/>
          </a:p>
          <a:p>
            <a:pPr lvl="1"/>
            <a:r>
              <a:rPr lang="ru-RU" dirty="0" smtClean="0"/>
              <a:t>Следовательно, у </a:t>
            </a:r>
            <a:r>
              <a:rPr lang="en-US" dirty="0" smtClean="0"/>
              <a:t>S </a:t>
            </a:r>
            <a:r>
              <a:rPr lang="ru-RU" dirty="0" smtClean="0"/>
              <a:t>тоже один прообраз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S = </a:t>
            </a:r>
            <a:r>
              <a:rPr lang="ru-RU" dirty="0" smtClean="0">
                <a:solidFill>
                  <a:schemeClr val="bg1"/>
                </a:solidFill>
              </a:rPr>
              <a:t>01101010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Алф1 </a:t>
            </a:r>
            <a:r>
              <a:rPr lang="ru-RU" dirty="0">
                <a:solidFill>
                  <a:schemeClr val="bg1"/>
                </a:solidFill>
              </a:rPr>
              <a:t>= {a, b, c, d</a:t>
            </a:r>
            <a:r>
              <a:rPr lang="ru-RU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Алф2 </a:t>
            </a:r>
            <a:r>
              <a:rPr lang="ru-RU" dirty="0">
                <a:solidFill>
                  <a:schemeClr val="bg1"/>
                </a:solidFill>
              </a:rPr>
              <a:t>= {0,1}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К(a</a:t>
            </a:r>
            <a:r>
              <a:rPr lang="ru-RU" dirty="0">
                <a:solidFill>
                  <a:schemeClr val="bg1"/>
                </a:solidFill>
              </a:rPr>
              <a:t>) = 0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К(b</a:t>
            </a:r>
            <a:r>
              <a:rPr lang="ru-RU" dirty="0">
                <a:solidFill>
                  <a:schemeClr val="bg1"/>
                </a:solidFill>
              </a:rPr>
              <a:t>) = </a:t>
            </a:r>
            <a:r>
              <a:rPr lang="ru-RU" dirty="0" smtClean="0">
                <a:solidFill>
                  <a:schemeClr val="bg1"/>
                </a:solidFill>
              </a:rPr>
              <a:t>101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К(c</a:t>
            </a:r>
            <a:r>
              <a:rPr lang="ru-RU" dirty="0">
                <a:solidFill>
                  <a:schemeClr val="bg1"/>
                </a:solidFill>
              </a:rPr>
              <a:t>) = </a:t>
            </a:r>
            <a:r>
              <a:rPr lang="ru-RU" dirty="0" smtClean="0">
                <a:solidFill>
                  <a:schemeClr val="bg1"/>
                </a:solidFill>
              </a:rPr>
              <a:t>110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К(d</a:t>
            </a:r>
            <a:r>
              <a:rPr lang="ru-RU" dirty="0">
                <a:solidFill>
                  <a:schemeClr val="bg1"/>
                </a:solidFill>
              </a:rPr>
              <a:t>) = </a:t>
            </a:r>
            <a:r>
              <a:rPr lang="ru-RU" dirty="0" smtClean="0">
                <a:solidFill>
                  <a:schemeClr val="bg1"/>
                </a:solidFill>
              </a:rPr>
              <a:t>1110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S = </a:t>
            </a:r>
            <a:r>
              <a:rPr lang="ru-RU" dirty="0" smtClean="0">
                <a:solidFill>
                  <a:schemeClr val="bg1"/>
                </a:solidFill>
              </a:rPr>
              <a:t>01101010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К(a</a:t>
            </a:r>
            <a:r>
              <a:rPr lang="ru-RU" dirty="0">
                <a:solidFill>
                  <a:schemeClr val="bg1"/>
                </a:solidFill>
              </a:rPr>
              <a:t>) = 0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К(b</a:t>
            </a:r>
            <a:r>
              <a:rPr lang="ru-RU" dirty="0">
                <a:solidFill>
                  <a:schemeClr val="bg1"/>
                </a:solidFill>
              </a:rPr>
              <a:t>) = </a:t>
            </a:r>
            <a:r>
              <a:rPr lang="ru-RU" dirty="0" smtClean="0">
                <a:solidFill>
                  <a:schemeClr val="bg1"/>
                </a:solidFill>
              </a:rPr>
              <a:t>101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К(c</a:t>
            </a:r>
            <a:r>
              <a:rPr lang="ru-RU" dirty="0">
                <a:solidFill>
                  <a:schemeClr val="bg1"/>
                </a:solidFill>
              </a:rPr>
              <a:t>) = </a:t>
            </a:r>
            <a:r>
              <a:rPr lang="ru-RU" dirty="0" smtClean="0">
                <a:solidFill>
                  <a:schemeClr val="bg1"/>
                </a:solidFill>
              </a:rPr>
              <a:t>110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К(d</a:t>
            </a:r>
            <a:r>
              <a:rPr lang="ru-RU" dirty="0">
                <a:solidFill>
                  <a:schemeClr val="bg1"/>
                </a:solidFill>
              </a:rPr>
              <a:t>) = </a:t>
            </a:r>
            <a:r>
              <a:rPr lang="ru-RU" dirty="0" smtClean="0">
                <a:solidFill>
                  <a:schemeClr val="bg1"/>
                </a:solidFill>
              </a:rPr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9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Азбука Морзе-Вейля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1836 – «аппарат Морзе»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24.05.1844 – первая передача Вашингтон-Балтимор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1856 – русский вариант на основе </a:t>
            </a:r>
            <a:r>
              <a:rPr lang="ru-RU" sz="2000" dirty="0" err="1" smtClean="0">
                <a:solidFill>
                  <a:schemeClr val="bg1"/>
                </a:solidFill>
              </a:rPr>
              <a:t>транслита</a:t>
            </a:r>
            <a:r>
              <a:rPr lang="ru-RU" sz="2000" dirty="0" smtClean="0">
                <a:solidFill>
                  <a:schemeClr val="bg1"/>
                </a:solidFill>
              </a:rPr>
              <a:t>, основа КОИ-8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S = </a:t>
            </a:r>
            <a:r>
              <a:rPr lang="ru-RU" dirty="0" smtClean="0">
                <a:solidFill>
                  <a:schemeClr val="bg1"/>
                </a:solidFill>
              </a:rPr>
              <a:t>01101010 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47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96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727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4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118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257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декодирования префиксного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S = </a:t>
            </a:r>
            <a:r>
              <a:rPr lang="ru-RU" dirty="0" smtClean="0"/>
              <a:t>01101010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/>
              <a:t>K(</a:t>
            </a:r>
            <a:r>
              <a:rPr lang="ru-RU" dirty="0" err="1"/>
              <a:t>acba</a:t>
            </a:r>
            <a:r>
              <a:rPr lang="ru-RU" dirty="0"/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Алф1 </a:t>
            </a:r>
            <a:r>
              <a:rPr lang="ru-RU" dirty="0"/>
              <a:t>= {a, b, c, d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Алф2 </a:t>
            </a:r>
            <a:r>
              <a:rPr lang="ru-RU" dirty="0"/>
              <a:t>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К(a</a:t>
            </a:r>
            <a:r>
              <a:rPr lang="ru-RU" dirty="0"/>
              <a:t>) = 0</a:t>
            </a:r>
          </a:p>
          <a:p>
            <a:pPr marL="0" indent="0">
              <a:buNone/>
            </a:pPr>
            <a:r>
              <a:rPr lang="ru-RU" dirty="0" smtClean="0"/>
              <a:t>К(b</a:t>
            </a:r>
            <a:r>
              <a:rPr lang="ru-RU" dirty="0"/>
              <a:t>) = </a:t>
            </a:r>
            <a:r>
              <a:rPr lang="ru-RU" dirty="0" smtClean="0"/>
              <a:t>101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К(c</a:t>
            </a:r>
            <a:r>
              <a:rPr lang="ru-RU" dirty="0"/>
              <a:t>) = </a:t>
            </a:r>
            <a:r>
              <a:rPr lang="ru-RU" dirty="0" smtClean="0"/>
              <a:t>110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К(d</a:t>
            </a:r>
            <a:r>
              <a:rPr lang="ru-RU" dirty="0"/>
              <a:t>) = </a:t>
            </a:r>
            <a:r>
              <a:rPr lang="ru-RU" dirty="0" smtClean="0"/>
              <a:t>1110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4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Обозначим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A1 = {c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c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R </a:t>
            </a:r>
            <a:r>
              <a:rPr lang="ru-RU" sz="2400" dirty="0" smtClean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 smtClean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множество кодов </a:t>
            </a:r>
            <a:r>
              <a:rPr lang="ru-RU" sz="2400" dirty="0" smtClean="0">
                <a:solidFill>
                  <a:schemeClr val="bg1"/>
                </a:solidFill>
              </a:rPr>
              <a:t>А1</a:t>
            </a:r>
            <a:r>
              <a:rPr lang="ru-RU" sz="2400" dirty="0">
                <a:solidFill>
                  <a:schemeClr val="bg1"/>
                </a:solidFill>
              </a:rPr>
              <a:t>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А2</a:t>
            </a:r>
            <a:r>
              <a:rPr lang="ru-RU" sz="2400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>
                <a:solidFill>
                  <a:schemeClr val="bg1"/>
                </a:solidFill>
              </a:rPr>
              <a:t>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A1 = {c</a:t>
            </a:r>
            <a:r>
              <a:rPr lang="en-US" sz="2400" baseline="-25000" dirty="0" smtClean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, c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R </a:t>
            </a:r>
            <a:r>
              <a:rPr lang="ru-RU" sz="2400" dirty="0" smtClean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 smtClean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множество кодов </a:t>
            </a:r>
            <a:r>
              <a:rPr lang="ru-RU" sz="2400" dirty="0" smtClean="0">
                <a:solidFill>
                  <a:schemeClr val="bg1"/>
                </a:solidFill>
              </a:rPr>
              <a:t>А1</a:t>
            </a:r>
            <a:r>
              <a:rPr lang="ru-RU" sz="2400" dirty="0">
                <a:solidFill>
                  <a:schemeClr val="bg1"/>
                </a:solidFill>
              </a:rPr>
              <a:t>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А2</a:t>
            </a:r>
            <a:r>
              <a:rPr lang="ru-RU" sz="2400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>
                <a:solidFill>
                  <a:schemeClr val="bg1"/>
                </a:solidFill>
              </a:rPr>
              <a:t>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R </a:t>
            </a:r>
            <a:r>
              <a:rPr lang="ru-RU" sz="2400" dirty="0" smtClean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 smtClean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множество кодов </a:t>
            </a:r>
            <a:r>
              <a:rPr lang="ru-RU" sz="2400" dirty="0" smtClean="0">
                <a:solidFill>
                  <a:schemeClr val="bg1"/>
                </a:solidFill>
              </a:rPr>
              <a:t>А1</a:t>
            </a:r>
            <a:r>
              <a:rPr lang="ru-RU" sz="2400" dirty="0">
                <a:solidFill>
                  <a:schemeClr val="bg1"/>
                </a:solidFill>
              </a:rPr>
              <a:t>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А2</a:t>
            </a:r>
            <a:r>
              <a:rPr lang="ru-RU" sz="2400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>
                <a:solidFill>
                  <a:schemeClr val="bg1"/>
                </a:solidFill>
              </a:rPr>
              <a:t>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Азбука Морзе-Вейля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1836 – «аппарат Морзе»</a:t>
            </a:r>
            <a:endParaRPr lang="en-US" sz="2000" dirty="0" smtClean="0"/>
          </a:p>
          <a:p>
            <a:r>
              <a:rPr lang="ru-RU" sz="2000" dirty="0" smtClean="0"/>
              <a:t>24.05.1844 – первая передача Вашингтон-Балтимор</a:t>
            </a:r>
          </a:p>
          <a:p>
            <a:r>
              <a:rPr lang="ru-RU" sz="2000" dirty="0" smtClean="0"/>
              <a:t>1856 – русский вариант на основе </a:t>
            </a:r>
            <a:r>
              <a:rPr lang="ru-RU" sz="2000" dirty="0" err="1" smtClean="0"/>
              <a:t>транслита</a:t>
            </a:r>
            <a:r>
              <a:rPr lang="ru-RU" sz="2000" dirty="0" smtClean="0"/>
              <a:t>, основа КОИ-8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оптимального </a:t>
            </a:r>
            <a:r>
              <a:rPr lang="ru-RU" dirty="0" smtClean="0"/>
              <a:t>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множество кодов </a:t>
            </a:r>
            <a:r>
              <a:rPr lang="ru-RU" sz="2400" dirty="0" smtClean="0">
                <a:solidFill>
                  <a:schemeClr val="bg1"/>
                </a:solidFill>
              </a:rPr>
              <a:t>А1</a:t>
            </a:r>
            <a:r>
              <a:rPr lang="ru-RU" sz="2400" dirty="0">
                <a:solidFill>
                  <a:schemeClr val="bg1"/>
                </a:solidFill>
              </a:rPr>
              <a:t>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А2</a:t>
            </a:r>
            <a:r>
              <a:rPr lang="ru-RU" sz="2400" dirty="0">
                <a:solidFill>
                  <a:schemeClr val="bg1"/>
                </a:solidFill>
              </a:rPr>
              <a:t>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>
                <a:solidFill>
                  <a:schemeClr val="bg1"/>
                </a:solidFill>
              </a:rPr>
              <a:t>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К </a:t>
            </a:r>
            <a:r>
              <a:rPr lang="ru-RU" sz="2400" dirty="0">
                <a:solidFill>
                  <a:schemeClr val="bg1"/>
                </a:solidFill>
              </a:rPr>
              <a:t>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Код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является </a:t>
            </a:r>
            <a:r>
              <a:rPr lang="ru-RU" sz="2400" dirty="0">
                <a:solidFill>
                  <a:schemeClr val="bg1"/>
                </a:solidFill>
              </a:rPr>
              <a:t>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сообщения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u-RU" sz="2400" dirty="0" smtClean="0">
                <a:solidFill>
                  <a:schemeClr val="bg1"/>
                </a:solidFill>
              </a:rPr>
              <a:t>, если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</a:t>
            </a:r>
            <a:r>
              <a:rPr lang="en-US" sz="2400" dirty="0" smtClean="0">
                <a:solidFill>
                  <a:schemeClr val="bg1"/>
                </a:solidFill>
              </a:rPr>
              <a:t>L</a:t>
            </a:r>
            <a:r>
              <a:rPr lang="ru-RU" sz="2400" dirty="0" smtClean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К* </a:t>
            </a:r>
            <a:r>
              <a:rPr lang="ru-RU" sz="2400" dirty="0" smtClean="0"/>
              <a:t>является </a:t>
            </a:r>
            <a:r>
              <a:rPr lang="ru-RU" sz="2400" dirty="0"/>
              <a:t>оптимальным в множестве кодов </a:t>
            </a:r>
            <a:r>
              <a:rPr lang="el-GR" sz="2400" dirty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для сообщения </a:t>
            </a:r>
            <a:r>
              <a:rPr lang="en-US" sz="2400" dirty="0" smtClean="0"/>
              <a:t>R</a:t>
            </a:r>
            <a:r>
              <a:rPr lang="ru-RU" sz="2400" dirty="0" smtClean="0"/>
              <a:t>, если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</a:t>
            </a:r>
            <a:r>
              <a:rPr lang="en-US" sz="2400" dirty="0" smtClean="0"/>
              <a:t>L</a:t>
            </a:r>
            <a:r>
              <a:rPr lang="ru-RU" sz="2400" dirty="0" smtClean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Двоичный префиксный код = Д.П.К.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 smtClean="0"/>
              <a:t>A1 = {c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}</a:t>
            </a:r>
          </a:p>
          <a:p>
            <a:pPr lvl="1"/>
            <a:r>
              <a:rPr lang="en-US" sz="2400" dirty="0" smtClean="0"/>
              <a:t>R </a:t>
            </a:r>
            <a:r>
              <a:rPr lang="ru-RU" sz="2400" dirty="0" smtClean="0"/>
              <a:t>– произвольное сообщение из А1*</a:t>
            </a:r>
          </a:p>
          <a:p>
            <a:pPr lvl="1"/>
            <a:r>
              <a:rPr lang="el-GR" sz="2400" dirty="0" smtClean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– множество кодов </a:t>
            </a:r>
            <a:r>
              <a:rPr lang="ru-RU" sz="2400" dirty="0" smtClean="0"/>
              <a:t>А1</a:t>
            </a:r>
            <a:r>
              <a:rPr lang="ru-RU" sz="2400" dirty="0"/>
              <a:t>* -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А2</a:t>
            </a:r>
            <a:r>
              <a:rPr lang="ru-RU" sz="2400" dirty="0"/>
              <a:t>*</a:t>
            </a:r>
          </a:p>
          <a:p>
            <a:pPr lvl="1"/>
            <a:r>
              <a:rPr lang="ru-RU" sz="2400" dirty="0" smtClean="0"/>
              <a:t>К </a:t>
            </a:r>
            <a:r>
              <a:rPr lang="ru-RU" sz="2400" dirty="0"/>
              <a:t>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 smtClean="0"/>
              <a:t>R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 smtClean="0"/>
          </a:p>
          <a:p>
            <a:r>
              <a:rPr lang="ru-RU" sz="2400" dirty="0" smtClean="0"/>
              <a:t>Код </a:t>
            </a:r>
            <a:r>
              <a:rPr lang="ru-RU" sz="2400" dirty="0"/>
              <a:t>К* </a:t>
            </a:r>
            <a:r>
              <a:rPr lang="ru-RU" sz="2400" dirty="0" smtClean="0"/>
              <a:t>является </a:t>
            </a:r>
            <a:r>
              <a:rPr lang="ru-RU" sz="2400" dirty="0"/>
              <a:t>оптимальным в множестве кодов </a:t>
            </a:r>
            <a:r>
              <a:rPr lang="el-GR" sz="2400" dirty="0"/>
              <a:t>Δ</a:t>
            </a:r>
            <a:r>
              <a:rPr lang="ru-RU" sz="2400" dirty="0" smtClean="0"/>
              <a:t> </a:t>
            </a:r>
            <a:r>
              <a:rPr lang="ru-RU" sz="2400" dirty="0"/>
              <a:t>для сообщения </a:t>
            </a:r>
            <a:r>
              <a:rPr lang="en-US" sz="2400" dirty="0" smtClean="0"/>
              <a:t>R</a:t>
            </a:r>
            <a:r>
              <a:rPr lang="ru-RU" sz="2400" dirty="0" smtClean="0"/>
              <a:t>, если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</a:t>
            </a:r>
            <a:r>
              <a:rPr lang="en-US" sz="2400" dirty="0" smtClean="0"/>
              <a:t>L</a:t>
            </a:r>
            <a:r>
              <a:rPr lang="ru-RU" sz="2400" dirty="0" smtClean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Двоичный префиксный код = Д.П.К.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95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Быстро построить оптимальный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Д.П.К. для данного сообщения – просто</a:t>
            </a:r>
            <a:endParaRPr lang="ru-RU" sz="2800" dirty="0"/>
          </a:p>
          <a:p>
            <a:endParaRPr lang="ru-RU" sz="2800" dirty="0"/>
          </a:p>
          <a:p>
            <a:r>
              <a:rPr lang="ru-RU" dirty="0" smtClean="0"/>
              <a:t>Уменьшение места и времени, нужных </a:t>
            </a:r>
            <a:r>
              <a:rPr lang="ru-RU" sz="2800" dirty="0" smtClean="0"/>
              <a:t>для хранения </a:t>
            </a:r>
            <a:r>
              <a:rPr lang="ru-RU" sz="2800" dirty="0"/>
              <a:t>и </a:t>
            </a:r>
            <a:r>
              <a:rPr lang="ru-RU" sz="2800" dirty="0" smtClean="0"/>
              <a:t>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</a:t>
            </a:r>
            <a:r>
              <a:rPr lang="ru-RU" sz="2800" dirty="0" smtClean="0"/>
              <a:t>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A Method </a:t>
            </a:r>
            <a:r>
              <a:rPr lang="en-US" dirty="0" smtClean="0"/>
              <a:t>for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the Construction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of Minimum-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Redundancy </a:t>
            </a:r>
            <a:r>
              <a:rPr lang="en-US" dirty="0"/>
              <a:t>Codes", Proceedings of the I.R.E., September 1952, pp 1098–1102.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Быстро построить оптимальный</a:t>
            </a: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Д.П.К. для данного сообщения – просто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 smtClean="0">
                <a:solidFill>
                  <a:schemeClr val="bg1"/>
                </a:solidFill>
              </a:rPr>
              <a:t>для хранения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ru-RU" sz="2800" dirty="0" smtClean="0">
                <a:solidFill>
                  <a:schemeClr val="bg1"/>
                </a:solidFill>
              </a:rPr>
              <a:t>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</a:t>
            </a:r>
            <a:r>
              <a:rPr lang="ru-RU" sz="2800" dirty="0" smtClean="0">
                <a:solidFill>
                  <a:schemeClr val="bg1"/>
                </a:solidFill>
              </a:rPr>
              <a:t>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David </a:t>
            </a:r>
            <a:r>
              <a:rPr lang="en-US" dirty="0" smtClean="0">
                <a:solidFill>
                  <a:schemeClr val="bg1"/>
                </a:solidFill>
              </a:rPr>
              <a:t>A.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Huffman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1925-1999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A Method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Construction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 Minimum-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Redundancy </a:t>
            </a:r>
            <a:r>
              <a:rPr lang="en-US" dirty="0">
                <a:solidFill>
                  <a:schemeClr val="bg1"/>
                </a:solidFill>
              </a:rPr>
              <a:t>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Азбука Морзе-Вейля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1836 – «аппарат Морзе»</a:t>
            </a:r>
            <a:endParaRPr lang="en-US" sz="2000" dirty="0" smtClean="0"/>
          </a:p>
          <a:p>
            <a:r>
              <a:rPr lang="ru-RU" sz="2000" dirty="0" smtClean="0"/>
              <a:t>24.05.1844 – первая передача Вашингтон-Балтимор</a:t>
            </a:r>
          </a:p>
          <a:p>
            <a:r>
              <a:rPr lang="ru-RU" sz="2000" dirty="0" smtClean="0"/>
              <a:t>1856 – русский вариант на основе </a:t>
            </a:r>
            <a:r>
              <a:rPr lang="ru-RU" sz="2000" dirty="0" err="1" smtClean="0"/>
              <a:t>транслита</a:t>
            </a:r>
            <a:r>
              <a:rPr lang="ru-RU" sz="2000" dirty="0" smtClean="0"/>
              <a:t>, основа КОИ-8</a:t>
            </a: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" y="3284984"/>
            <a:ext cx="7459766" cy="2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18" y="1600201"/>
            <a:ext cx="3511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Быстро построить оптимальный</a:t>
            </a:r>
            <a:r>
              <a:rPr lang="ru-RU" sz="2800" dirty="0">
                <a:solidFill>
                  <a:schemeClr val="bg1"/>
                </a:solidFill>
              </a:rPr>
              <a:t/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Д.П.К. для данного сообщения – просто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 smtClean="0">
                <a:solidFill>
                  <a:schemeClr val="bg1"/>
                </a:solidFill>
              </a:rPr>
              <a:t>для хранения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ru-RU" sz="2800" dirty="0" smtClean="0">
                <a:solidFill>
                  <a:schemeClr val="bg1"/>
                </a:solidFill>
              </a:rPr>
              <a:t>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</a:t>
            </a:r>
            <a:r>
              <a:rPr lang="ru-RU" sz="2800" dirty="0" smtClean="0">
                <a:solidFill>
                  <a:schemeClr val="bg1"/>
                </a:solidFill>
              </a:rPr>
              <a:t>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A Method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Construction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 Minimum-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Redundancy </a:t>
            </a:r>
            <a:r>
              <a:rPr lang="en-US" dirty="0">
                <a:solidFill>
                  <a:schemeClr val="bg1"/>
                </a:solidFill>
              </a:rPr>
              <a:t>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Быстро построить оптимальный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Д.П.К. для данного сообщения – просто</a:t>
            </a:r>
            <a:endParaRPr lang="ru-RU" sz="2800" dirty="0"/>
          </a:p>
          <a:p>
            <a:endParaRPr lang="ru-RU" sz="2800" dirty="0"/>
          </a:p>
          <a:p>
            <a:r>
              <a:rPr lang="ru-RU" dirty="0" smtClean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 smtClean="0">
                <a:solidFill>
                  <a:schemeClr val="bg1"/>
                </a:solidFill>
              </a:rPr>
              <a:t>для хранения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ru-RU" sz="2800" dirty="0" smtClean="0">
                <a:solidFill>
                  <a:schemeClr val="bg1"/>
                </a:solidFill>
              </a:rPr>
              <a:t>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</a:t>
            </a:r>
            <a:r>
              <a:rPr lang="ru-RU" sz="2800" dirty="0" smtClean="0">
                <a:solidFill>
                  <a:schemeClr val="bg1"/>
                </a:solidFill>
              </a:rPr>
              <a:t>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A Method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Construction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 Minimum-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Redundancy </a:t>
            </a:r>
            <a:r>
              <a:rPr lang="en-US" dirty="0">
                <a:solidFill>
                  <a:schemeClr val="bg1"/>
                </a:solidFill>
              </a:rPr>
              <a:t>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Быстро построить оптимальный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Д.П.К. для данного сообщения – просто</a:t>
            </a:r>
            <a:endParaRPr lang="ru-RU" sz="2800" dirty="0"/>
          </a:p>
          <a:p>
            <a:endParaRPr lang="ru-RU" sz="2800" dirty="0"/>
          </a:p>
          <a:p>
            <a:r>
              <a:rPr lang="ru-RU" dirty="0" smtClean="0"/>
              <a:t>Уменьшение места и времени, нужных </a:t>
            </a:r>
            <a:r>
              <a:rPr lang="ru-RU" sz="2800" dirty="0" smtClean="0"/>
              <a:t>для хранения </a:t>
            </a:r>
            <a:r>
              <a:rPr lang="ru-RU" sz="2800" dirty="0"/>
              <a:t>и </a:t>
            </a:r>
            <a:r>
              <a:rPr lang="ru-RU" sz="2800" dirty="0" smtClean="0"/>
              <a:t>передачи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</a:t>
            </a:r>
            <a:r>
              <a:rPr lang="ru-RU" sz="2800" dirty="0" smtClean="0">
                <a:solidFill>
                  <a:schemeClr val="bg1"/>
                </a:solidFill>
              </a:rPr>
              <a:t>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A Method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Construction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 Minimum-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Redundancy </a:t>
            </a:r>
            <a:r>
              <a:rPr lang="en-US" dirty="0">
                <a:solidFill>
                  <a:schemeClr val="bg1"/>
                </a:solidFill>
              </a:rPr>
              <a:t>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Быстро построить оптимальный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Д.П.К. для данного сообщения – просто</a:t>
            </a:r>
            <a:endParaRPr lang="ru-RU" sz="2800" dirty="0"/>
          </a:p>
          <a:p>
            <a:endParaRPr lang="ru-RU" sz="2800" dirty="0"/>
          </a:p>
          <a:p>
            <a:r>
              <a:rPr lang="ru-RU" dirty="0" smtClean="0"/>
              <a:t>Уменьшение места и времени, нужных </a:t>
            </a:r>
            <a:r>
              <a:rPr lang="ru-RU" sz="2800" dirty="0" smtClean="0"/>
              <a:t>для хранения </a:t>
            </a:r>
            <a:r>
              <a:rPr lang="ru-RU" sz="2800" dirty="0"/>
              <a:t>и </a:t>
            </a:r>
            <a:r>
              <a:rPr lang="ru-RU" sz="2800" dirty="0" smtClean="0"/>
              <a:t>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</a:t>
            </a:r>
            <a:r>
              <a:rPr lang="ru-RU" sz="2800" dirty="0" smtClean="0"/>
              <a:t>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A Method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Construction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 Minimum-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Redundancy </a:t>
            </a:r>
            <a:r>
              <a:rPr lang="en-US" dirty="0">
                <a:solidFill>
                  <a:schemeClr val="bg1"/>
                </a:solidFill>
              </a:rPr>
              <a:t>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Быстро построить оптимальный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Д.П.К. для данного сообщения – просто</a:t>
            </a:r>
            <a:endParaRPr lang="ru-RU" sz="2800" dirty="0"/>
          </a:p>
          <a:p>
            <a:endParaRPr lang="ru-RU" sz="2800" dirty="0"/>
          </a:p>
          <a:p>
            <a:r>
              <a:rPr lang="ru-RU" dirty="0" smtClean="0"/>
              <a:t>Уменьшение места и времени, нужных </a:t>
            </a:r>
            <a:r>
              <a:rPr lang="ru-RU" sz="2800" dirty="0" smtClean="0"/>
              <a:t>для хранения </a:t>
            </a:r>
            <a:r>
              <a:rPr lang="ru-RU" sz="2800" dirty="0"/>
              <a:t>и </a:t>
            </a:r>
            <a:r>
              <a:rPr lang="ru-RU" sz="2800" dirty="0" smtClean="0"/>
              <a:t>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</a:t>
            </a:r>
            <a:r>
              <a:rPr lang="ru-RU" sz="2800" dirty="0" smtClean="0"/>
              <a:t>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</a:t>
            </a:r>
            <a:r>
              <a:rPr lang="en-US" dirty="0" smtClean="0"/>
              <a:t>A.</a:t>
            </a:r>
            <a:r>
              <a:rPr lang="ru-RU" dirty="0" smtClean="0"/>
              <a:t> </a:t>
            </a:r>
            <a:r>
              <a:rPr lang="en-US" dirty="0" smtClean="0"/>
              <a:t>Huffman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1925-1999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A Method </a:t>
            </a:r>
            <a:r>
              <a:rPr lang="en-US" dirty="0" smtClean="0"/>
              <a:t>for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the Construction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of Minimum-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Redundancy </a:t>
            </a:r>
            <a:r>
              <a:rPr lang="en-US" dirty="0"/>
              <a:t>Codes", Proceedings of the I.R.E., September 1952, pp 1098–1102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оптимального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К* –</a:t>
            </a:r>
            <a:r>
              <a:rPr lang="ru-RU" sz="2800" dirty="0" smtClean="0">
                <a:solidFill>
                  <a:schemeClr val="bg1"/>
                </a:solidFill>
              </a:rPr>
              <a:t> оптимальный Д.П.К</a:t>
            </a:r>
            <a:r>
              <a:rPr lang="ru-RU" sz="2800" dirty="0">
                <a:solidFill>
                  <a:schemeClr val="bg1"/>
                </a:solidFill>
              </a:rPr>
              <a:t>. для </a:t>
            </a:r>
            <a:r>
              <a:rPr lang="ru-RU" sz="2800" dirty="0" smtClean="0">
                <a:solidFill>
                  <a:schemeClr val="bg1"/>
                </a:solidFill>
              </a:rPr>
              <a:t>сообщения </a:t>
            </a:r>
            <a:r>
              <a:rPr lang="en-US" sz="2800" dirty="0" smtClean="0">
                <a:solidFill>
                  <a:schemeClr val="bg1"/>
                </a:solidFill>
              </a:rPr>
              <a:t>R</a:t>
            </a:r>
            <a:r>
              <a:rPr lang="ru-RU" sz="2800" dirty="0" smtClean="0">
                <a:solidFill>
                  <a:schemeClr val="bg1"/>
                </a:solidFill>
              </a:rPr>
              <a:t> алфавита 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}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сообщение </a:t>
            </a:r>
            <a:r>
              <a:rPr lang="en-US" sz="2800" dirty="0" smtClean="0">
                <a:solidFill>
                  <a:schemeClr val="bg1"/>
                </a:solidFill>
              </a:rPr>
              <a:t>R</a:t>
            </a:r>
            <a:endParaRPr lang="en-US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  <a:r>
              <a:rPr lang="ru-RU" sz="2800" dirty="0" smtClean="0">
                <a:solidFill>
                  <a:schemeClr val="bg1"/>
                </a:solidFill>
              </a:rPr>
              <a:t>(К*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 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  <a:r>
              <a:rPr lang="ru-RU" sz="2800" dirty="0" smtClean="0">
                <a:solidFill>
                  <a:schemeClr val="bg1"/>
                </a:solidFill>
              </a:rPr>
              <a:t>(К*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r>
              <a:rPr lang="en-US" sz="2800" baseline="-25000" dirty="0" smtClean="0">
                <a:solidFill>
                  <a:schemeClr val="bg1"/>
                </a:solidFill>
              </a:rPr>
              <a:t>y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</a:t>
            </a:r>
            <a:r>
              <a:rPr lang="ru-RU" sz="2400" dirty="0" smtClean="0">
                <a:solidFill>
                  <a:schemeClr val="bg1"/>
                </a:solidFill>
              </a:rPr>
              <a:t>неоптимальный, т.к. можно поменять местами коды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(с</a:t>
            </a:r>
            <a:r>
              <a:rPr lang="en-US" sz="2400" baseline="-25000" dirty="0" smtClean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</a:t>
            </a:r>
            <a:r>
              <a:rPr lang="ru-RU" sz="2400" dirty="0" smtClean="0">
                <a:solidFill>
                  <a:schemeClr val="bg1"/>
                </a:solidFill>
              </a:rPr>
              <a:t>* (с</a:t>
            </a:r>
            <a:r>
              <a:rPr lang="en-US" sz="2400" baseline="-25000" dirty="0" smtClean="0">
                <a:solidFill>
                  <a:schemeClr val="bg1"/>
                </a:solidFill>
              </a:rPr>
              <a:t>y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оптимального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</a:t>
            </a:r>
            <a:r>
              <a:rPr lang="ru-RU" sz="2800" dirty="0" smtClean="0"/>
              <a:t> оптимальный Д.П.К</a:t>
            </a:r>
            <a:r>
              <a:rPr lang="ru-RU" sz="2800" dirty="0"/>
              <a:t>.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 алфавита </a:t>
            </a:r>
            <a:r>
              <a:rPr lang="en-US" sz="2800" dirty="0" smtClean="0"/>
              <a:t>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…,</a:t>
            </a:r>
            <a:r>
              <a:rPr lang="ru-RU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сообщение </a:t>
            </a:r>
            <a:r>
              <a:rPr lang="en-US" sz="2800" dirty="0" smtClean="0">
                <a:solidFill>
                  <a:schemeClr val="bg1"/>
                </a:solidFill>
              </a:rPr>
              <a:t>R</a:t>
            </a:r>
            <a:endParaRPr lang="en-US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  <a:r>
              <a:rPr lang="ru-RU" sz="2800" dirty="0" smtClean="0">
                <a:solidFill>
                  <a:schemeClr val="bg1"/>
                </a:solidFill>
              </a:rPr>
              <a:t>(К*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 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  <a:r>
              <a:rPr lang="ru-RU" sz="2800" dirty="0" smtClean="0">
                <a:solidFill>
                  <a:schemeClr val="bg1"/>
                </a:solidFill>
              </a:rPr>
              <a:t>(К*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r>
              <a:rPr lang="en-US" sz="2800" baseline="-25000" dirty="0" smtClean="0">
                <a:solidFill>
                  <a:schemeClr val="bg1"/>
                </a:solidFill>
              </a:rPr>
              <a:t>y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</a:t>
            </a:r>
            <a:r>
              <a:rPr lang="ru-RU" sz="2400" dirty="0" smtClean="0">
                <a:solidFill>
                  <a:schemeClr val="bg1"/>
                </a:solidFill>
              </a:rPr>
              <a:t>неоптимальный, т.к. можно поменять местами коды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(с</a:t>
            </a:r>
            <a:r>
              <a:rPr lang="en-US" sz="2400" baseline="-25000" dirty="0" smtClean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</a:t>
            </a:r>
            <a:r>
              <a:rPr lang="ru-RU" sz="2400" dirty="0" smtClean="0">
                <a:solidFill>
                  <a:schemeClr val="bg1"/>
                </a:solidFill>
              </a:rPr>
              <a:t>* (с</a:t>
            </a:r>
            <a:r>
              <a:rPr lang="en-US" sz="2400" baseline="-25000" dirty="0" smtClean="0">
                <a:solidFill>
                  <a:schemeClr val="bg1"/>
                </a:solidFill>
              </a:rPr>
              <a:t>y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оптимального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</a:t>
            </a:r>
            <a:r>
              <a:rPr lang="ru-RU" sz="2800" dirty="0" smtClean="0"/>
              <a:t> оптимальный Д.П.К</a:t>
            </a:r>
            <a:r>
              <a:rPr lang="ru-RU" sz="2800" dirty="0"/>
              <a:t>.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 алфавита </a:t>
            </a:r>
            <a:r>
              <a:rPr lang="en-US" sz="2800" dirty="0" smtClean="0"/>
              <a:t>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…,</a:t>
            </a:r>
            <a:r>
              <a:rPr lang="ru-RU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 smtClean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 smtClean="0"/>
              <a:t>в сообщение </a:t>
            </a:r>
            <a:r>
              <a:rPr lang="en-US" sz="2800" dirty="0" smtClean="0"/>
              <a:t>R</a:t>
            </a:r>
            <a:endParaRPr lang="en-US" sz="2800" dirty="0"/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  <a:r>
              <a:rPr lang="ru-RU" sz="2800" dirty="0" smtClean="0">
                <a:solidFill>
                  <a:schemeClr val="bg1"/>
                </a:solidFill>
              </a:rPr>
              <a:t>(К*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 </a:t>
            </a:r>
            <a:r>
              <a:rPr lang="en-US" sz="2800" dirty="0" smtClean="0">
                <a:solidFill>
                  <a:schemeClr val="bg1"/>
                </a:solidFill>
              </a:rPr>
              <a:t>L</a:t>
            </a:r>
            <a:r>
              <a:rPr lang="ru-RU" sz="2800" dirty="0" smtClean="0">
                <a:solidFill>
                  <a:schemeClr val="bg1"/>
                </a:solidFill>
              </a:rPr>
              <a:t>(К*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r>
              <a:rPr lang="en-US" sz="2800" baseline="-25000" dirty="0" smtClean="0">
                <a:solidFill>
                  <a:schemeClr val="bg1"/>
                </a:solidFill>
              </a:rPr>
              <a:t>y</a:t>
            </a:r>
            <a:r>
              <a:rPr lang="ru-RU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</a:t>
            </a:r>
            <a:r>
              <a:rPr lang="ru-RU" sz="2400" dirty="0" smtClean="0">
                <a:solidFill>
                  <a:schemeClr val="bg1"/>
                </a:solidFill>
              </a:rPr>
              <a:t>неоптимальный, т.к. можно поменять местами коды </a:t>
            </a:r>
            <a:r>
              <a:rPr lang="ru-RU" sz="2400" dirty="0">
                <a:solidFill>
                  <a:schemeClr val="bg1"/>
                </a:solidFill>
              </a:rPr>
              <a:t>К* </a:t>
            </a:r>
            <a:r>
              <a:rPr lang="ru-RU" sz="2400" dirty="0" smtClean="0">
                <a:solidFill>
                  <a:schemeClr val="bg1"/>
                </a:solidFill>
              </a:rPr>
              <a:t>(с</a:t>
            </a:r>
            <a:r>
              <a:rPr lang="en-US" sz="2400" baseline="-25000" dirty="0" smtClean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</a:t>
            </a:r>
            <a:r>
              <a:rPr lang="ru-RU" sz="2400" dirty="0" smtClean="0">
                <a:solidFill>
                  <a:schemeClr val="bg1"/>
                </a:solidFill>
              </a:rPr>
              <a:t>* (с</a:t>
            </a:r>
            <a:r>
              <a:rPr lang="en-US" sz="2400" baseline="-25000" dirty="0" smtClean="0">
                <a:solidFill>
                  <a:schemeClr val="bg1"/>
                </a:solidFill>
              </a:rPr>
              <a:t>y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оптимального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</a:t>
            </a:r>
            <a:r>
              <a:rPr lang="ru-RU" sz="2800" dirty="0" smtClean="0"/>
              <a:t> оптимальный Д.П.К</a:t>
            </a:r>
            <a:r>
              <a:rPr lang="ru-RU" sz="2800" dirty="0"/>
              <a:t>.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 алфавита </a:t>
            </a:r>
            <a:r>
              <a:rPr lang="en-US" sz="2800" dirty="0" smtClean="0"/>
              <a:t>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…,</a:t>
            </a:r>
            <a:r>
              <a:rPr lang="ru-RU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 smtClean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 smtClean="0"/>
              <a:t>в сообщение </a:t>
            </a:r>
            <a:r>
              <a:rPr lang="en-US" sz="2800" dirty="0" smtClean="0"/>
              <a:t>R</a:t>
            </a:r>
            <a:endParaRPr lang="en-US" sz="2800" dirty="0"/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&gt;=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 smtClean="0"/>
              <a:t>с</a:t>
            </a:r>
            <a:r>
              <a:rPr lang="en-US" sz="2800" baseline="-25000" dirty="0" smtClean="0"/>
              <a:t>y</a:t>
            </a:r>
            <a:r>
              <a:rPr lang="ru-RU" sz="2800" dirty="0" smtClean="0"/>
              <a:t>)</a:t>
            </a:r>
            <a:endParaRPr lang="ru-RU" sz="2800" dirty="0"/>
          </a:p>
          <a:p>
            <a:pPr lvl="1"/>
            <a:r>
              <a:rPr lang="ru-RU" sz="2400" dirty="0"/>
              <a:t>Иначе К* </a:t>
            </a:r>
            <a:r>
              <a:rPr lang="ru-RU" sz="2400" dirty="0" smtClean="0"/>
              <a:t>неоптимальный, т.к. можно поменять местами коды </a:t>
            </a:r>
            <a:r>
              <a:rPr lang="ru-RU" sz="2400" dirty="0"/>
              <a:t>К* </a:t>
            </a:r>
            <a:r>
              <a:rPr lang="ru-RU" sz="2400" dirty="0" smtClean="0"/>
              <a:t>(с</a:t>
            </a:r>
            <a:r>
              <a:rPr lang="en-US" sz="2400" baseline="-25000" dirty="0" smtClean="0"/>
              <a:t>x</a:t>
            </a:r>
            <a:r>
              <a:rPr lang="ru-RU" sz="2400" dirty="0"/>
              <a:t>) и К</a:t>
            </a:r>
            <a:r>
              <a:rPr lang="ru-RU" sz="2400" dirty="0" smtClean="0"/>
              <a:t>* (с</a:t>
            </a:r>
            <a:r>
              <a:rPr lang="en-US" sz="2400" baseline="-25000" dirty="0" smtClean="0"/>
              <a:t>y</a:t>
            </a:r>
            <a:r>
              <a:rPr lang="ru-RU" sz="2400" dirty="0" smtClean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2</a:t>
            </a:r>
            <a:r>
              <a:rPr lang="ru-RU" sz="2800" baseline="-25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&gt;=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			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…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&lt;=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L(K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 smtClean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оптимального Д.П.К.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</a:t>
            </a:r>
            <a:r>
              <a:rPr lang="ru-RU" sz="2800" dirty="0" smtClean="0"/>
              <a:t> оптимальный Д.П.К</a:t>
            </a:r>
            <a:r>
              <a:rPr lang="ru-RU" sz="2800" dirty="0"/>
              <a:t>. для </a:t>
            </a:r>
            <a:r>
              <a:rPr lang="ru-RU" sz="2800" dirty="0" smtClean="0"/>
              <a:t>сообщения </a:t>
            </a:r>
            <a:r>
              <a:rPr lang="en-US" sz="2800" dirty="0" smtClean="0"/>
              <a:t>R</a:t>
            </a:r>
            <a:r>
              <a:rPr lang="ru-RU" sz="2800" dirty="0" smtClean="0"/>
              <a:t> алфавита </a:t>
            </a:r>
            <a:r>
              <a:rPr lang="en-US" sz="2800" dirty="0" smtClean="0"/>
              <a:t>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…,</a:t>
            </a:r>
            <a:r>
              <a:rPr lang="ru-RU" sz="28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 smtClean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 smtClean="0"/>
              <a:t>в сообщение </a:t>
            </a:r>
            <a:r>
              <a:rPr lang="en-US" sz="2800" dirty="0" smtClean="0"/>
              <a:t>R</a:t>
            </a:r>
            <a:endParaRPr lang="en-US" sz="2800" dirty="0"/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&gt;= </a:t>
            </a:r>
            <a:r>
              <a:rPr lang="en-US" sz="2800" dirty="0" smtClean="0"/>
              <a:t>L</a:t>
            </a:r>
            <a:r>
              <a:rPr lang="ru-RU" sz="2800" dirty="0" smtClean="0"/>
              <a:t>(К*</a:t>
            </a:r>
            <a:r>
              <a:rPr lang="en-US" sz="2800" dirty="0" smtClean="0"/>
              <a:t>, </a:t>
            </a:r>
            <a:r>
              <a:rPr lang="ru-RU" sz="2800" dirty="0" smtClean="0"/>
              <a:t>с</a:t>
            </a:r>
            <a:r>
              <a:rPr lang="en-US" sz="2800" baseline="-25000" dirty="0" smtClean="0"/>
              <a:t>y</a:t>
            </a:r>
            <a:r>
              <a:rPr lang="ru-RU" sz="2800" dirty="0" smtClean="0"/>
              <a:t>)</a:t>
            </a:r>
            <a:endParaRPr lang="ru-RU" sz="2800" dirty="0"/>
          </a:p>
          <a:p>
            <a:pPr lvl="1"/>
            <a:r>
              <a:rPr lang="ru-RU" sz="2400" dirty="0"/>
              <a:t>Иначе К* </a:t>
            </a:r>
            <a:r>
              <a:rPr lang="ru-RU" sz="2400" dirty="0" smtClean="0"/>
              <a:t>неоптимальный, т.к. можно поменять местами коды </a:t>
            </a:r>
            <a:r>
              <a:rPr lang="ru-RU" sz="2400" dirty="0"/>
              <a:t>К* </a:t>
            </a:r>
            <a:r>
              <a:rPr lang="ru-RU" sz="2400" dirty="0" smtClean="0"/>
              <a:t>(с</a:t>
            </a:r>
            <a:r>
              <a:rPr lang="en-US" sz="2400" baseline="-25000" dirty="0" smtClean="0"/>
              <a:t>x</a:t>
            </a:r>
            <a:r>
              <a:rPr lang="ru-RU" sz="2400" dirty="0"/>
              <a:t>) и К</a:t>
            </a:r>
            <a:r>
              <a:rPr lang="ru-RU" sz="2400" dirty="0" smtClean="0"/>
              <a:t>* (с</a:t>
            </a:r>
            <a:r>
              <a:rPr lang="en-US" sz="2400" baseline="-25000" dirty="0" smtClean="0"/>
              <a:t>y</a:t>
            </a:r>
            <a:r>
              <a:rPr lang="ru-RU" sz="2400" dirty="0" smtClean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ru-RU" sz="2800" baseline="-250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r>
              <a:rPr lang="ru-RU" sz="2800" baseline="-250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smtClean="0"/>
              <a:t>…</a:t>
            </a:r>
            <a:r>
              <a:rPr lang="ru-RU" sz="2800" dirty="0" smtClean="0"/>
              <a:t> </a:t>
            </a:r>
            <a:r>
              <a:rPr lang="en-US" sz="2800" dirty="0" smtClean="0"/>
              <a:t>&gt;=</a:t>
            </a:r>
            <a:r>
              <a:rPr lang="ru-RU" sz="2800" dirty="0" smtClean="0"/>
              <a:t>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 smtClean="0"/>
              <a:t>			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1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…</a:t>
            </a:r>
            <a:r>
              <a:rPr lang="ru-RU" sz="2800" dirty="0" smtClean="0"/>
              <a:t> </a:t>
            </a:r>
            <a:r>
              <a:rPr lang="en-US" sz="2800" dirty="0" smtClean="0"/>
              <a:t>&lt;=</a:t>
            </a:r>
            <a:r>
              <a:rPr lang="ru-RU" sz="2800" dirty="0" smtClean="0"/>
              <a:t> </a:t>
            </a:r>
            <a:r>
              <a:rPr lang="en-US" sz="2800" dirty="0" smtClean="0"/>
              <a:t>L(K</a:t>
            </a:r>
            <a:r>
              <a:rPr lang="en-US" sz="2800" dirty="0"/>
              <a:t>*</a:t>
            </a:r>
            <a:r>
              <a:rPr lang="ru-RU" sz="2800" dirty="0" smtClean="0"/>
              <a:t>, 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93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Алфавит, сообщение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Алфавитом называется конечное множество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Сообщением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конечная последовательность </a:t>
            </a:r>
            <a:r>
              <a:rPr lang="ru-RU" dirty="0" smtClean="0">
                <a:solidFill>
                  <a:schemeClr val="bg1"/>
                </a:solidFill>
              </a:rPr>
              <a:t>символов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>
                <a:solidFill>
                  <a:schemeClr val="bg1"/>
                </a:solidFill>
              </a:rPr>
              <a:t>Символов с самым длинным кодом не менее двух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K* </a:t>
            </a:r>
            <a:r>
              <a:rPr lang="ru-RU" sz="2400" dirty="0" smtClean="0">
                <a:solidFill>
                  <a:schemeClr val="bg1"/>
                </a:solidFill>
              </a:rPr>
              <a:t>неоптимальный, т.к. можно удалить последний </a:t>
            </a:r>
            <a:r>
              <a:rPr lang="ru-RU" sz="2400" dirty="0">
                <a:solidFill>
                  <a:schemeClr val="bg1"/>
                </a:solidFill>
              </a:rPr>
              <a:t>символ </a:t>
            </a:r>
            <a:r>
              <a:rPr lang="ru-RU" sz="2400" dirty="0" smtClean="0">
                <a:solidFill>
                  <a:schemeClr val="bg1"/>
                </a:solidFill>
              </a:rPr>
              <a:t>из K*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n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>
                <a:solidFill>
                  <a:schemeClr val="bg1"/>
                </a:solidFill>
              </a:rPr>
              <a:t>Два самых длинных кодовых слова имеют </a:t>
            </a:r>
            <a:r>
              <a:rPr lang="ru-RU" sz="2800" dirty="0">
                <a:solidFill>
                  <a:schemeClr val="bg1"/>
                </a:solidFill>
              </a:rPr>
              <a:t>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</a:t>
            </a:r>
            <a:r>
              <a:rPr lang="ru-RU" sz="2800" dirty="0" smtClean="0">
                <a:solidFill>
                  <a:schemeClr val="bg1"/>
                </a:solidFill>
              </a:rPr>
              <a:t>сообщения R</a:t>
            </a:r>
            <a:r>
              <a:rPr lang="en-US" sz="2800" dirty="0" smtClean="0">
                <a:solidFill>
                  <a:schemeClr val="bg1"/>
                </a:solidFill>
              </a:rPr>
              <a:t>'</a:t>
            </a:r>
            <a:r>
              <a:rPr lang="ru-RU" sz="2800" dirty="0" smtClean="0">
                <a:solidFill>
                  <a:schemeClr val="bg1"/>
                </a:solidFill>
              </a:rPr>
              <a:t>, полученного из </a:t>
            </a:r>
            <a:r>
              <a:rPr lang="en-US" sz="2800" dirty="0" smtClean="0">
                <a:solidFill>
                  <a:schemeClr val="bg1"/>
                </a:solidFill>
              </a:rPr>
              <a:t>R </a:t>
            </a:r>
            <a:r>
              <a:rPr lang="ru-RU" sz="2800" dirty="0" smtClean="0">
                <a:solidFill>
                  <a:schemeClr val="bg1"/>
                </a:solidFill>
              </a:rPr>
              <a:t>заменой </a:t>
            </a:r>
            <a:r>
              <a:rPr lang="ru-RU" sz="2800" dirty="0" err="1" smtClean="0">
                <a:solidFill>
                  <a:schemeClr val="bg1"/>
                </a:solidFill>
              </a:rPr>
              <a:t>с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на с</a:t>
            </a:r>
            <a:r>
              <a:rPr lang="ru-RU" sz="2800" baseline="-25000" dirty="0" smtClean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>
                <a:solidFill>
                  <a:schemeClr val="bg1"/>
                </a:solidFill>
              </a:rPr>
              <a:t>Оптимальным </a:t>
            </a:r>
            <a:r>
              <a:rPr lang="ru-RU" sz="2800" dirty="0">
                <a:solidFill>
                  <a:schemeClr val="bg1"/>
                </a:solidFill>
              </a:rPr>
              <a:t>Д.П.К. </a:t>
            </a:r>
            <a:r>
              <a:rPr lang="ru-RU" sz="2800" dirty="0" smtClean="0">
                <a:solidFill>
                  <a:schemeClr val="bg1"/>
                </a:solidFill>
              </a:rPr>
              <a:t>для сообщения из одинаковых символов являются </a:t>
            </a:r>
            <a:r>
              <a:rPr lang="en-US" sz="2800" dirty="0" smtClean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) = 0 </a:t>
            </a:r>
            <a:r>
              <a:rPr lang="ru-RU" sz="2800" dirty="0" smtClean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 smtClean="0">
                <a:solidFill>
                  <a:schemeClr val="bg1"/>
                </a:solidFill>
              </a:rPr>
              <a:t>1</a:t>
            </a:r>
            <a:endParaRPr lang="ru-RU" sz="2800" baseline="-25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</a:t>
            </a:r>
            <a:r>
              <a:rPr lang="ru-RU" sz="2400" dirty="0" smtClean="0"/>
              <a:t>неоптимальный, т.к. можно удалить последний </a:t>
            </a:r>
            <a:r>
              <a:rPr lang="ru-RU" sz="2400" dirty="0"/>
              <a:t>символ </a:t>
            </a:r>
            <a:r>
              <a:rPr lang="ru-RU" sz="2400" dirty="0" smtClean="0"/>
              <a:t>из K*</a:t>
            </a:r>
            <a:r>
              <a:rPr lang="en-US" sz="2400" dirty="0" smtClean="0"/>
              <a:t>(</a:t>
            </a:r>
            <a:r>
              <a:rPr lang="ru-RU" sz="2400" dirty="0" err="1" smtClean="0"/>
              <a:t>с</a:t>
            </a:r>
            <a:r>
              <a:rPr lang="ru-RU" baseline="-25000" dirty="0" err="1" smtClean="0"/>
              <a:t>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>
                <a:solidFill>
                  <a:schemeClr val="bg1"/>
                </a:solidFill>
              </a:rPr>
              <a:t>Два самых длинных кодовых слова имеют </a:t>
            </a:r>
            <a:r>
              <a:rPr lang="ru-RU" sz="2800" dirty="0">
                <a:solidFill>
                  <a:schemeClr val="bg1"/>
                </a:solidFill>
              </a:rPr>
              <a:t>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</a:t>
            </a:r>
            <a:r>
              <a:rPr lang="ru-RU" sz="2800" dirty="0" smtClean="0">
                <a:solidFill>
                  <a:schemeClr val="bg1"/>
                </a:solidFill>
              </a:rPr>
              <a:t>сообщения R</a:t>
            </a:r>
            <a:r>
              <a:rPr lang="en-US" sz="2800" dirty="0" smtClean="0">
                <a:solidFill>
                  <a:schemeClr val="bg1"/>
                </a:solidFill>
              </a:rPr>
              <a:t>'</a:t>
            </a:r>
            <a:r>
              <a:rPr lang="ru-RU" sz="2800" dirty="0" smtClean="0">
                <a:solidFill>
                  <a:schemeClr val="bg1"/>
                </a:solidFill>
              </a:rPr>
              <a:t>, полученного из </a:t>
            </a:r>
            <a:r>
              <a:rPr lang="en-US" sz="2800" dirty="0" smtClean="0">
                <a:solidFill>
                  <a:schemeClr val="bg1"/>
                </a:solidFill>
              </a:rPr>
              <a:t>R </a:t>
            </a:r>
            <a:r>
              <a:rPr lang="ru-RU" sz="2800" dirty="0" smtClean="0">
                <a:solidFill>
                  <a:schemeClr val="bg1"/>
                </a:solidFill>
              </a:rPr>
              <a:t>заменой </a:t>
            </a:r>
            <a:r>
              <a:rPr lang="ru-RU" sz="2800" dirty="0" err="1" smtClean="0">
                <a:solidFill>
                  <a:schemeClr val="bg1"/>
                </a:solidFill>
              </a:rPr>
              <a:t>с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 на с</a:t>
            </a:r>
            <a:r>
              <a:rPr lang="ru-RU" sz="2800" baseline="-25000" dirty="0" smtClean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>
                <a:solidFill>
                  <a:schemeClr val="bg1"/>
                </a:solidFill>
              </a:rPr>
              <a:t>Оптимальным </a:t>
            </a:r>
            <a:r>
              <a:rPr lang="ru-RU" sz="2800" dirty="0">
                <a:solidFill>
                  <a:schemeClr val="bg1"/>
                </a:solidFill>
              </a:rPr>
              <a:t>Д.П.К. </a:t>
            </a:r>
            <a:r>
              <a:rPr lang="ru-RU" sz="2800" dirty="0" smtClean="0">
                <a:solidFill>
                  <a:schemeClr val="bg1"/>
                </a:solidFill>
              </a:rPr>
              <a:t>для сообщения из одинаковых символов являются </a:t>
            </a:r>
            <a:r>
              <a:rPr lang="en-US" sz="2800" dirty="0" smtClean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) = 0 </a:t>
            </a:r>
            <a:r>
              <a:rPr lang="ru-RU" sz="2800" dirty="0" smtClean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 smtClean="0">
                <a:solidFill>
                  <a:schemeClr val="bg1"/>
                </a:solidFill>
              </a:rPr>
              <a:t>1</a:t>
            </a:r>
            <a:endParaRPr lang="ru-RU" sz="2800" baseline="-25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11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</a:t>
            </a:r>
            <a:r>
              <a:rPr lang="ru-RU" sz="2400" dirty="0" smtClean="0"/>
              <a:t>неоптимальный, т.к. можно удалить последний </a:t>
            </a:r>
            <a:r>
              <a:rPr lang="ru-RU" sz="2400" dirty="0"/>
              <a:t>символ </a:t>
            </a:r>
            <a:r>
              <a:rPr lang="ru-RU" sz="2400" dirty="0" smtClean="0"/>
              <a:t>из K*</a:t>
            </a:r>
            <a:r>
              <a:rPr lang="en-US" sz="2400" dirty="0" smtClean="0"/>
              <a:t>(</a:t>
            </a:r>
            <a:r>
              <a:rPr lang="ru-RU" sz="2400" dirty="0" err="1" smtClean="0"/>
              <a:t>с</a:t>
            </a:r>
            <a:r>
              <a:rPr lang="ru-RU" baseline="-25000" dirty="0" err="1" smtClean="0"/>
              <a:t>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/>
              <a:t>Два самых длинных кодовых слова имеют </a:t>
            </a:r>
            <a:r>
              <a:rPr lang="ru-RU" sz="2800" dirty="0"/>
              <a:t>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</a:t>
            </a:r>
            <a:r>
              <a:rPr lang="ru-RU" sz="2800" dirty="0" smtClean="0"/>
              <a:t>сообщения R</a:t>
            </a:r>
            <a:r>
              <a:rPr lang="en-US" sz="2800" dirty="0" smtClean="0"/>
              <a:t>'</a:t>
            </a:r>
            <a:r>
              <a:rPr lang="ru-RU" sz="2800" dirty="0" smtClean="0"/>
              <a:t>, полученного из </a:t>
            </a:r>
            <a:r>
              <a:rPr lang="en-US" sz="2800" dirty="0" smtClean="0"/>
              <a:t>R </a:t>
            </a:r>
            <a:r>
              <a:rPr lang="ru-RU" sz="2800" dirty="0" smtClean="0"/>
              <a:t>заменой </a:t>
            </a:r>
            <a:r>
              <a:rPr lang="ru-RU" sz="2800" dirty="0" err="1" smtClean="0"/>
              <a:t>с</a:t>
            </a:r>
            <a:r>
              <a:rPr lang="ru-RU" sz="2800" baseline="-25000" dirty="0" err="1" smtClean="0"/>
              <a:t>n</a:t>
            </a:r>
            <a:r>
              <a:rPr lang="ru-RU" sz="2800" dirty="0" smtClean="0"/>
              <a:t> на с</a:t>
            </a:r>
            <a:r>
              <a:rPr lang="ru-RU" sz="2800" baseline="-25000" dirty="0" smtClean="0"/>
              <a:t>n-1</a:t>
            </a:r>
          </a:p>
          <a:p>
            <a:pPr lvl="1"/>
            <a:r>
              <a:rPr lang="ru-RU" sz="2400" dirty="0" smtClean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>
                <a:solidFill>
                  <a:schemeClr val="bg1"/>
                </a:solidFill>
              </a:rPr>
              <a:t>Оптимальным </a:t>
            </a:r>
            <a:r>
              <a:rPr lang="ru-RU" sz="2800" dirty="0">
                <a:solidFill>
                  <a:schemeClr val="bg1"/>
                </a:solidFill>
              </a:rPr>
              <a:t>Д.П.К. </a:t>
            </a:r>
            <a:r>
              <a:rPr lang="ru-RU" sz="2800" dirty="0" smtClean="0">
                <a:solidFill>
                  <a:schemeClr val="bg1"/>
                </a:solidFill>
              </a:rPr>
              <a:t>для сообщения из одинаковых символов являются </a:t>
            </a:r>
            <a:r>
              <a:rPr lang="en-US" sz="2800" dirty="0" smtClean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) = 0 </a:t>
            </a:r>
            <a:r>
              <a:rPr lang="ru-RU" sz="2800" dirty="0" smtClean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 smtClean="0">
                <a:solidFill>
                  <a:schemeClr val="bg1"/>
                </a:solidFill>
              </a:rPr>
              <a:t>1</a:t>
            </a:r>
            <a:endParaRPr lang="ru-RU" sz="2800" baseline="-25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89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</a:t>
            </a:r>
            <a:r>
              <a:rPr lang="ru-RU" sz="2400" dirty="0" smtClean="0"/>
              <a:t>неоптимальный, т.к. можно удалить последний </a:t>
            </a:r>
            <a:r>
              <a:rPr lang="ru-RU" sz="2400" dirty="0"/>
              <a:t>символ </a:t>
            </a:r>
            <a:r>
              <a:rPr lang="ru-RU" sz="2400" dirty="0" smtClean="0"/>
              <a:t>из K*</a:t>
            </a:r>
            <a:r>
              <a:rPr lang="en-US" sz="2400" dirty="0" smtClean="0"/>
              <a:t>(</a:t>
            </a:r>
            <a:r>
              <a:rPr lang="ru-RU" sz="2400" dirty="0" err="1" smtClean="0"/>
              <a:t>с</a:t>
            </a:r>
            <a:r>
              <a:rPr lang="ru-RU" baseline="-25000" dirty="0" err="1" smtClean="0"/>
              <a:t>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/>
              <a:t>Два самых длинных кодовых слова имеют </a:t>
            </a:r>
            <a:r>
              <a:rPr lang="ru-RU" sz="2800" dirty="0"/>
              <a:t>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</a:t>
            </a:r>
            <a:r>
              <a:rPr lang="ru-RU" sz="2800" dirty="0" smtClean="0"/>
              <a:t>сообщения R</a:t>
            </a:r>
            <a:r>
              <a:rPr lang="en-US" sz="2800" dirty="0" smtClean="0"/>
              <a:t>'</a:t>
            </a:r>
            <a:r>
              <a:rPr lang="ru-RU" sz="2800" dirty="0" smtClean="0"/>
              <a:t>, полученного из </a:t>
            </a:r>
            <a:r>
              <a:rPr lang="en-US" sz="2800" dirty="0" smtClean="0"/>
              <a:t>R </a:t>
            </a:r>
            <a:r>
              <a:rPr lang="ru-RU" sz="2800" dirty="0" smtClean="0"/>
              <a:t>заменой </a:t>
            </a:r>
            <a:r>
              <a:rPr lang="ru-RU" sz="2800" dirty="0" err="1" smtClean="0"/>
              <a:t>с</a:t>
            </a:r>
            <a:r>
              <a:rPr lang="ru-RU" sz="2800" baseline="-25000" dirty="0" err="1" smtClean="0"/>
              <a:t>n</a:t>
            </a:r>
            <a:r>
              <a:rPr lang="ru-RU" sz="2800" dirty="0" smtClean="0"/>
              <a:t> на с</a:t>
            </a:r>
            <a:r>
              <a:rPr lang="ru-RU" sz="2800" baseline="-25000" dirty="0" smtClean="0"/>
              <a:t>n-1</a:t>
            </a:r>
          </a:p>
          <a:p>
            <a:pPr lvl="1"/>
            <a:r>
              <a:rPr lang="ru-RU" sz="2400" dirty="0" smtClean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 smtClean="0"/>
              <a:t>Оптимальным </a:t>
            </a:r>
            <a:r>
              <a:rPr lang="ru-RU" sz="2800" dirty="0"/>
              <a:t>Д.П.К. </a:t>
            </a:r>
            <a:r>
              <a:rPr lang="ru-RU" sz="2800" dirty="0" smtClean="0"/>
              <a:t>для сообщения из одинаковых символов являются </a:t>
            </a:r>
            <a:r>
              <a:rPr lang="en-US" sz="2800" dirty="0" smtClean="0"/>
              <a:t>K*(c</a:t>
            </a:r>
            <a:r>
              <a:rPr lang="en-US" sz="2800" baseline="-25000" dirty="0"/>
              <a:t>1</a:t>
            </a:r>
            <a:r>
              <a:rPr lang="en-US" sz="2800" dirty="0" smtClean="0"/>
              <a:t>) = 0 </a:t>
            </a:r>
            <a:r>
              <a:rPr lang="ru-RU" sz="2800" dirty="0" smtClean="0"/>
              <a:t>и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ru-RU" sz="2800" dirty="0" smtClean="0"/>
              <a:t>1</a:t>
            </a:r>
            <a:endParaRPr lang="ru-RU" sz="2800" baseline="-25000" dirty="0" smtClean="0"/>
          </a:p>
          <a:p>
            <a:pPr marL="514350" indent="-514350">
              <a:buFont typeface="+mj-lt"/>
              <a:buAutoNum type="arabicPeriod" startAt="4"/>
            </a:pP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06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Вход: 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</a:t>
            </a:r>
            <a:r>
              <a:rPr lang="en-US" sz="2400" dirty="0" smtClean="0">
                <a:solidFill>
                  <a:schemeClr val="bg1"/>
                </a:solidFill>
              </a:rPr>
              <a:t>}</a:t>
            </a:r>
            <a:r>
              <a:rPr lang="ru-RU" sz="2400" dirty="0" smtClean="0">
                <a:solidFill>
                  <a:schemeClr val="bg1"/>
                </a:solidFill>
              </a:rPr>
              <a:t>, где </a:t>
            </a:r>
            <a:r>
              <a:rPr lang="en-US" sz="2200" dirty="0" smtClean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Выход: 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ru-RU" sz="2200" dirty="0" smtClean="0">
                <a:solidFill>
                  <a:schemeClr val="bg1"/>
                </a:solidFill>
              </a:rPr>
              <a:t>дерево </a:t>
            </a:r>
            <a:r>
              <a:rPr lang="ru-RU" sz="2200" dirty="0">
                <a:solidFill>
                  <a:schemeClr val="bg1"/>
                </a:solidFill>
              </a:rPr>
              <a:t>оптимального </a:t>
            </a:r>
            <a:r>
              <a:rPr lang="ru-RU" sz="2200" dirty="0" smtClean="0">
                <a:solidFill>
                  <a:schemeClr val="bg1"/>
                </a:solidFill>
              </a:rPr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Выход: 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ru-RU" sz="2200" dirty="0" smtClean="0">
                <a:solidFill>
                  <a:schemeClr val="bg1"/>
                </a:solidFill>
              </a:rPr>
              <a:t>дерево </a:t>
            </a:r>
            <a:r>
              <a:rPr lang="ru-RU" sz="2200" dirty="0">
                <a:solidFill>
                  <a:schemeClr val="bg1"/>
                </a:solidFill>
              </a:rPr>
              <a:t>оптимального </a:t>
            </a:r>
            <a:r>
              <a:rPr lang="ru-RU" sz="2200" dirty="0" smtClean="0">
                <a:solidFill>
                  <a:schemeClr val="bg1"/>
                </a:solidFill>
              </a:rPr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 smtClean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Построение дерева оптимального Д.П.К. – рекурсия</a:t>
            </a:r>
            <a:endParaRPr lang="ru-RU" sz="3600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Вход: </a:t>
            </a:r>
            <a:r>
              <a:rPr lang="ru-RU" sz="2200" dirty="0"/>
              <a:t>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</a:t>
            </a:r>
            <a:r>
              <a:rPr lang="en-US" sz="2400" dirty="0" smtClean="0"/>
              <a:t>}</a:t>
            </a:r>
            <a:r>
              <a:rPr lang="ru-RU" sz="2400" dirty="0" smtClean="0"/>
              <a:t>, где </a:t>
            </a:r>
            <a:r>
              <a:rPr lang="en-US" sz="2200" dirty="0" smtClean="0"/>
              <a:t>p</a:t>
            </a:r>
            <a:r>
              <a:rPr lang="ru-RU" sz="2400" baseline="-25000" dirty="0"/>
              <a:t>х</a:t>
            </a:r>
            <a:r>
              <a:rPr lang="ru-RU" sz="2200" dirty="0" smtClean="0"/>
              <a:t> – число вхождений символа </a:t>
            </a:r>
            <a:r>
              <a:rPr lang="ru-RU" sz="2200" dirty="0" err="1" smtClean="0"/>
              <a:t>с</a:t>
            </a:r>
            <a:r>
              <a:rPr lang="ru-RU" sz="2400" baseline="-25000" dirty="0" err="1"/>
              <a:t>х</a:t>
            </a:r>
            <a:r>
              <a:rPr lang="ru-RU" sz="2200" dirty="0" smtClean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 smtClean="0"/>
              <a:t>Выход: </a:t>
            </a:r>
            <a:r>
              <a:rPr lang="ru-RU" sz="2200" dirty="0"/>
              <a:t>	</a:t>
            </a:r>
            <a:r>
              <a:rPr lang="ru-RU" sz="2200" dirty="0" smtClean="0"/>
              <a:t>дерево </a:t>
            </a:r>
            <a:r>
              <a:rPr lang="ru-RU" sz="2200" dirty="0"/>
              <a:t>оптимального </a:t>
            </a:r>
            <a:r>
              <a:rPr lang="ru-RU" sz="2200" dirty="0" smtClean="0"/>
              <a:t>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 smtClean="0"/>
              <a:t>СоздатьЛист</a:t>
            </a:r>
            <a:r>
              <a:rPr lang="ru-RU" sz="2200" dirty="0" smtClean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 smtClean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</a:t>
            </a:r>
            <a:r>
              <a:rPr lang="ru-RU" sz="2200" dirty="0" smtClean="0">
                <a:solidFill>
                  <a:schemeClr val="bg1"/>
                </a:solidFill>
              </a:rPr>
              <a:t>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], </a:t>
            </a:r>
            <a:r>
              <a:rPr lang="ru-RU" sz="2200" dirty="0">
                <a:solidFill>
                  <a:schemeClr val="bg1"/>
                </a:solidFill>
              </a:rPr>
              <a:t>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 smtClean="0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 smtClean="0">
                <a:solidFill>
                  <a:schemeClr val="bg1"/>
                </a:solidFill>
              </a:rPr>
              <a:t>(алфавит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 smtClean="0">
                <a:solidFill>
                  <a:schemeClr val="bg1"/>
                </a:solidFill>
              </a:rPr>
              <a:t>ЗаменитьЛист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Дерево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СоздатьЛист</a:t>
            </a:r>
            <a:r>
              <a:rPr lang="ru-RU" sz="2200" dirty="0" smtClean="0">
                <a:solidFill>
                  <a:schemeClr val="bg1"/>
                </a:solidFill>
              </a:rPr>
              <a:t>(с</a:t>
            </a:r>
            <a:r>
              <a:rPr lang="ru-RU" sz="2400" baseline="-25000" dirty="0" smtClean="0">
                <a:solidFill>
                  <a:schemeClr val="bg1"/>
                </a:solidFill>
              </a:rPr>
              <a:t>у</a:t>
            </a:r>
            <a:r>
              <a:rPr lang="ru-RU" sz="2200" dirty="0" smtClean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</a:t>
            </a:r>
            <a:r>
              <a:rPr lang="ru-RU" sz="2200" dirty="0" err="1" smtClean="0">
                <a:solidFill>
                  <a:schemeClr val="bg1"/>
                </a:solidFill>
              </a:rPr>
              <a:t>Лист</a:t>
            </a:r>
            <a:r>
              <a:rPr lang="ru-RU" sz="2200" dirty="0" smtClean="0">
                <a:solidFill>
                  <a:schemeClr val="bg1"/>
                </a:solidFill>
              </a:rPr>
              <a:t>(</a:t>
            </a:r>
            <a:r>
              <a:rPr lang="ru-RU" sz="2200" dirty="0" err="1" smtClean="0">
                <a:solidFill>
                  <a:schemeClr val="bg1"/>
                </a:solidFill>
              </a:rPr>
              <a:t>с</a:t>
            </a:r>
            <a:r>
              <a:rPr lang="ru-RU" sz="2400" baseline="-25000" dirty="0" err="1" smtClean="0">
                <a:solidFill>
                  <a:schemeClr val="bg1"/>
                </a:solidFill>
              </a:rPr>
              <a:t>х</a:t>
            </a:r>
            <a:r>
              <a:rPr lang="ru-RU" sz="2200" dirty="0" smtClean="0">
                <a:solidFill>
                  <a:schemeClr val="bg1"/>
                </a:solidFill>
              </a:rPr>
              <a:t>)), </a:t>
            </a:r>
            <a:r>
              <a:rPr lang="ru-RU" sz="2200" dirty="0" err="1" smtClean="0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86579</TotalTime>
  <Words>11995</Words>
  <Application>Microsoft Office PowerPoint</Application>
  <PresentationFormat>Widescreen</PresentationFormat>
  <Paragraphs>2635</Paragraphs>
  <Slides>202</Slides>
  <Notes>147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07" baseType="lpstr">
      <vt:lpstr>Arial</vt:lpstr>
      <vt:lpstr>Calibri</vt:lpstr>
      <vt:lpstr>Consolas</vt:lpstr>
      <vt:lpstr>Symbol</vt:lpstr>
      <vt:lpstr>Office Theme</vt:lpstr>
      <vt:lpstr>Кодирование Оптимальный код Хаффмана</vt:lpstr>
      <vt:lpstr>План лекции</vt:lpstr>
      <vt:lpstr>Всякое разное про кодирование</vt:lpstr>
      <vt:lpstr>Всякое разное про кодирование</vt:lpstr>
      <vt:lpstr>Всякое разное про кодирование</vt:lpstr>
      <vt:lpstr>Азбука Морзе-Вейля</vt:lpstr>
      <vt:lpstr>Азбука Морзе-Вейля</vt:lpstr>
      <vt:lpstr>Азбука Морзе-Вейля</vt:lpstr>
      <vt:lpstr>Алфавит, сообщение</vt:lpstr>
      <vt:lpstr>Алфавит, сообщение</vt:lpstr>
      <vt:lpstr>Алфавит, сообщение</vt:lpstr>
      <vt:lpstr>Алфавит, сообщение</vt:lpstr>
      <vt:lpstr>Код</vt:lpstr>
      <vt:lpstr>Код</vt:lpstr>
      <vt:lpstr>Код</vt:lpstr>
      <vt:lpstr>Код</vt:lpstr>
      <vt:lpstr>Код</vt:lpstr>
      <vt:lpstr>Код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Кодовое дерево</vt:lpstr>
      <vt:lpstr>Кодовое дерево</vt:lpstr>
      <vt:lpstr>Кодовое дерево</vt:lpstr>
      <vt:lpstr>Кодовое дерево</vt:lpstr>
      <vt:lpstr>Кодовое дерево</vt:lpstr>
      <vt:lpstr>Префиксный код</vt:lpstr>
      <vt:lpstr>Префиксный код</vt:lpstr>
      <vt:lpstr>Префиксный код</vt:lpstr>
      <vt:lpstr>Префиксный код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Оптимальные Д.П.К. для «кол около колокола»</vt:lpstr>
      <vt:lpstr>Оптимальные Д.П.К. для «кол около колокола»</vt:lpstr>
      <vt:lpstr>Оптимальные Д.П.К. для «кол около колокола»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Д.П.К. Фано</vt:lpstr>
      <vt:lpstr>Д.П.К. Фано</vt:lpstr>
      <vt:lpstr>Д.П.К. Фано</vt:lpstr>
      <vt:lpstr>Д.П.К. Фано</vt:lpstr>
      <vt:lpstr>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Заключение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Evgenii Petrov</cp:lastModifiedBy>
  <cp:revision>588</cp:revision>
  <dcterms:created xsi:type="dcterms:W3CDTF">2009-12-06T06:01:18Z</dcterms:created>
  <dcterms:modified xsi:type="dcterms:W3CDTF">2021-02-04T18:53:24Z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