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5" r:id="rId3"/>
    <p:sldId id="257" r:id="rId4"/>
    <p:sldId id="286" r:id="rId5"/>
    <p:sldId id="295" r:id="rId6"/>
    <p:sldId id="296" r:id="rId7"/>
    <p:sldId id="297" r:id="rId8"/>
    <p:sldId id="298" r:id="rId9"/>
    <p:sldId id="299" r:id="rId10"/>
    <p:sldId id="301" r:id="rId11"/>
    <p:sldId id="261" r:id="rId12"/>
    <p:sldId id="300" r:id="rId13"/>
    <p:sldId id="278" r:id="rId14"/>
    <p:sldId id="311" r:id="rId15"/>
    <p:sldId id="279" r:id="rId16"/>
    <p:sldId id="308" r:id="rId17"/>
    <p:sldId id="309" r:id="rId18"/>
    <p:sldId id="310" r:id="rId19"/>
    <p:sldId id="281" r:id="rId20"/>
    <p:sldId id="303" r:id="rId21"/>
    <p:sldId id="304" r:id="rId22"/>
    <p:sldId id="305" r:id="rId23"/>
    <p:sldId id="306" r:id="rId24"/>
    <p:sldId id="307" r:id="rId25"/>
    <p:sldId id="282" r:id="rId26"/>
    <p:sldId id="287" r:id="rId27"/>
    <p:sldId id="288" r:id="rId28"/>
    <p:sldId id="289" r:id="rId29"/>
    <p:sldId id="290" r:id="rId30"/>
    <p:sldId id="283" r:id="rId31"/>
    <p:sldId id="291" r:id="rId32"/>
    <p:sldId id="292" r:id="rId33"/>
    <p:sldId id="302" r:id="rId34"/>
    <p:sldId id="293" r:id="rId35"/>
    <p:sldId id="294" r:id="rId36"/>
    <p:sldId id="312" r:id="rId37"/>
    <p:sldId id="313" r:id="rId38"/>
    <p:sldId id="314" r:id="rId39"/>
    <p:sldId id="315" r:id="rId40"/>
    <p:sldId id="284" r:id="rId41"/>
    <p:sldId id="280" r:id="rId42"/>
    <p:sldId id="316" r:id="rId43"/>
    <p:sldId id="317" r:id="rId44"/>
    <p:sldId id="318" r:id="rId45"/>
    <p:sldId id="319" r:id="rId46"/>
    <p:sldId id="265" r:id="rId47"/>
    <p:sldId id="321" r:id="rId48"/>
    <p:sldId id="322" r:id="rId49"/>
    <p:sldId id="323" r:id="rId50"/>
    <p:sldId id="336" r:id="rId51"/>
    <p:sldId id="320" r:id="rId52"/>
    <p:sldId id="324" r:id="rId53"/>
    <p:sldId id="325" r:id="rId54"/>
    <p:sldId id="272" r:id="rId55"/>
    <p:sldId id="326" r:id="rId56"/>
    <p:sldId id="328" r:id="rId57"/>
    <p:sldId id="329" r:id="rId58"/>
    <p:sldId id="269" r:id="rId59"/>
    <p:sldId id="330" r:id="rId60"/>
    <p:sldId id="270" r:id="rId61"/>
    <p:sldId id="331" r:id="rId62"/>
    <p:sldId id="332" r:id="rId63"/>
    <p:sldId id="333" r:id="rId64"/>
    <p:sldId id="268" r:id="rId65"/>
    <p:sldId id="334" r:id="rId66"/>
    <p:sldId id="277" r:id="rId6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30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83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7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42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5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45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14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62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8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23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B225-875C-44D8-A9DA-15258FC0B96E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67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Совершенный код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не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/>
              <a:t>Последняя </a:t>
            </a:r>
            <a:r>
              <a:rPr lang="ru-RU" dirty="0" smtClean="0"/>
              <a:t>лекция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4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</a:t>
            </a:r>
            <a:r>
              <a:rPr lang="ru-RU" dirty="0" smtClean="0"/>
              <a:t>модулей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Характер и степень зависимостей между модулями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W. Stevens, G. Myers, L. Constantine, «Structured Design», IBM Systems Journal, 13 (2), 115—139, 1974.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Стандарт </a:t>
            </a:r>
            <a:r>
              <a:rPr lang="en-US" dirty="0" smtClean="0">
                <a:solidFill>
                  <a:schemeClr val="bg1"/>
                </a:solidFill>
              </a:rPr>
              <a:t>IEEE24765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r>
              <a:rPr lang="ru-RU" sz="1500" dirty="0" smtClean="0"/>
              <a:t>Автор</a:t>
            </a:r>
            <a:r>
              <a:rPr lang="ru-RU" sz="1500" dirty="0"/>
              <a:t>: Евгений Мирошниченко - Собственная работа, CC0 1.0, https://ru.wikipedia.org/w/index.php?curid=6775969</a:t>
            </a:r>
            <a:endParaRPr lang="ru-RU" sz="1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2" y="1825625"/>
            <a:ext cx="4195376" cy="3644733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>
            <a:off x="6172200" y="1690688"/>
            <a:ext cx="5181600" cy="44862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3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</a:t>
            </a:r>
            <a:r>
              <a:rPr lang="ru-RU" dirty="0" smtClean="0"/>
              <a:t>модулей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Характер и степень зависимостей между модулями</a:t>
            </a:r>
          </a:p>
          <a:p>
            <a:pPr lvl="1"/>
            <a:r>
              <a:rPr lang="en-US" dirty="0"/>
              <a:t>W. Stevens, G. Myers, L. Constantine, «Structured Design», IBM Systems Journal, 13 (2), 115—139, 1974.</a:t>
            </a:r>
            <a:endParaRPr lang="ru-RU" dirty="0" smtClean="0"/>
          </a:p>
          <a:p>
            <a:pPr lvl="1"/>
            <a:r>
              <a:rPr lang="ru-RU" dirty="0" smtClean="0"/>
              <a:t>Стандарт </a:t>
            </a:r>
            <a:r>
              <a:rPr lang="en-US" dirty="0" smtClean="0"/>
              <a:t>IEEE24765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r>
              <a:rPr lang="ru-RU" sz="1500" dirty="0" smtClean="0"/>
              <a:t>Автор</a:t>
            </a:r>
            <a:r>
              <a:rPr lang="ru-RU" sz="1500" dirty="0"/>
              <a:t>: Евгений Мирошниченко - Собственная работа, CC0 1.0, https://ru.wikipedia.org/w/index.php?curid=6775969</a:t>
            </a:r>
            <a:endParaRPr lang="ru-RU" sz="1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2" y="1825625"/>
            <a:ext cx="4195376" cy="3644733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>
            <a:off x="6172200" y="1690688"/>
            <a:ext cx="5181600" cy="44862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7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</a:t>
            </a:r>
            <a:r>
              <a:rPr lang="ru-RU" dirty="0" smtClean="0"/>
              <a:t>модулей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Характер и степень зависимостей между модулями</a:t>
            </a:r>
          </a:p>
          <a:p>
            <a:pPr lvl="1"/>
            <a:r>
              <a:rPr lang="en-US" dirty="0"/>
              <a:t>W. Stevens, G. Myers, L. Constantine, «Structured Design», IBM Systems Journal, 13 (2), 115—139, 1974.</a:t>
            </a:r>
            <a:endParaRPr lang="ru-RU" dirty="0" smtClean="0"/>
          </a:p>
          <a:p>
            <a:pPr lvl="1"/>
            <a:r>
              <a:rPr lang="ru-RU" dirty="0" smtClean="0"/>
              <a:t>Стандарт </a:t>
            </a:r>
            <a:r>
              <a:rPr lang="en-US" dirty="0" smtClean="0"/>
              <a:t>IEEE24765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 smtClean="0"/>
          </a:p>
          <a:p>
            <a:pPr marL="0" indent="0">
              <a:buNone/>
            </a:pPr>
            <a:r>
              <a:rPr lang="ru-RU" sz="1500" dirty="0" smtClean="0"/>
              <a:t>Автор</a:t>
            </a:r>
            <a:r>
              <a:rPr lang="ru-RU" sz="1500" dirty="0"/>
              <a:t>: Евгений Мирошниченко - Собственная работа, CC0 1.0, https://ru.wikipedia.org/w/index.php?curid=6775969</a:t>
            </a:r>
            <a:endParaRPr lang="ru-RU" sz="1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2" y="1825625"/>
            <a:ext cx="4195376" cy="3644733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>
            <a:off x="8324849" y="3390901"/>
            <a:ext cx="1409701" cy="1714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lowchart: Process 6"/>
          <p:cNvSpPr/>
          <p:nvPr/>
        </p:nvSpPr>
        <p:spPr>
          <a:xfrm>
            <a:off x="8439149" y="5271921"/>
            <a:ext cx="1409701" cy="1714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зацепления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Патологическое</a:t>
            </a:r>
          </a:p>
          <a:p>
            <a:pPr lvl="1"/>
            <a:r>
              <a:rPr lang="ru-RU" dirty="0" smtClean="0"/>
              <a:t>модуль </a:t>
            </a:r>
            <a:r>
              <a:rPr lang="ru-RU" dirty="0"/>
              <a:t>зависит от деталей внутренней реализации другого модуля или влияет на них</a:t>
            </a:r>
          </a:p>
          <a:p>
            <a:endParaRPr lang="ru-RU" dirty="0"/>
          </a:p>
          <a:p>
            <a:r>
              <a:rPr lang="ru-RU" dirty="0" smtClean="0"/>
              <a:t>По содержимому (</a:t>
            </a:r>
            <a:r>
              <a:rPr lang="en-US" dirty="0" smtClean="0"/>
              <a:t>content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модуль содержит в себе копию другого модуля или его части</a:t>
            </a:r>
          </a:p>
          <a:p>
            <a:pPr lvl="1"/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 </a:t>
            </a:r>
            <a:r>
              <a:rPr lang="ru-RU" dirty="0"/>
              <a:t>общей </a:t>
            </a:r>
            <a:r>
              <a:rPr lang="ru-RU" dirty="0" smtClean="0"/>
              <a:t>области</a:t>
            </a:r>
            <a:r>
              <a:rPr lang="en-US" dirty="0" smtClean="0"/>
              <a:t> (common)</a:t>
            </a:r>
            <a:endParaRPr lang="ru-RU" dirty="0" smtClean="0"/>
          </a:p>
          <a:p>
            <a:pPr lvl="1"/>
            <a:r>
              <a:rPr lang="ru-RU" dirty="0" smtClean="0"/>
              <a:t>два модуля изменяют общую </a:t>
            </a:r>
            <a:r>
              <a:rPr lang="ru-RU" dirty="0"/>
              <a:t>область </a:t>
            </a:r>
            <a:r>
              <a:rPr lang="ru-RU" dirty="0" smtClean="0"/>
              <a:t>данных</a:t>
            </a:r>
          </a:p>
          <a:p>
            <a:pPr lvl="1"/>
            <a:endParaRPr lang="ru-RU" dirty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Смешанное</a:t>
            </a:r>
            <a:r>
              <a:rPr lang="en-US" dirty="0" smtClean="0"/>
              <a:t> (hybrid)</a:t>
            </a:r>
            <a:endParaRPr lang="ru-RU" dirty="0" smtClean="0"/>
          </a:p>
          <a:p>
            <a:pPr lvl="1"/>
            <a:r>
              <a:rPr lang="ru-RU" dirty="0" smtClean="0"/>
              <a:t>два модуля используют множество значений одних и тех же данных в противоречащих смыслах</a:t>
            </a:r>
          </a:p>
          <a:p>
            <a:endParaRPr lang="ru-RU" dirty="0" smtClean="0"/>
          </a:p>
          <a:p>
            <a:r>
              <a:rPr lang="ru-RU" dirty="0" smtClean="0"/>
              <a:t>По управлению</a:t>
            </a:r>
            <a:r>
              <a:rPr lang="en-US" dirty="0" smtClean="0"/>
              <a:t> (control)</a:t>
            </a:r>
            <a:endParaRPr lang="ru-RU" dirty="0"/>
          </a:p>
          <a:p>
            <a:pPr lvl="1"/>
            <a:r>
              <a:rPr lang="ru-RU" dirty="0" smtClean="0"/>
              <a:t>модуль управляет работой другого модуля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 данным</a:t>
            </a:r>
            <a:r>
              <a:rPr lang="en-US" dirty="0" smtClean="0"/>
              <a:t> (data)</a:t>
            </a:r>
            <a:endParaRPr lang="ru-RU" dirty="0"/>
          </a:p>
          <a:p>
            <a:pPr lvl="1"/>
            <a:r>
              <a:rPr lang="ru-RU" dirty="0" smtClean="0"/>
              <a:t>выходные </a:t>
            </a:r>
            <a:r>
              <a:rPr lang="ru-RU" dirty="0"/>
              <a:t>данные </a:t>
            </a:r>
            <a:r>
              <a:rPr lang="ru-RU" dirty="0" smtClean="0"/>
              <a:t>модуля </a:t>
            </a:r>
            <a:r>
              <a:rPr lang="ru-RU" dirty="0"/>
              <a:t>служат входными данными другого </a:t>
            </a:r>
            <a:r>
              <a:rPr lang="ru-RU" dirty="0" smtClean="0"/>
              <a:t>модуля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48178" y="4642985"/>
            <a:ext cx="276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Стандарт </a:t>
            </a:r>
            <a:r>
              <a:rPr lang="en-US" sz="1400" dirty="0" smtClean="0"/>
              <a:t>ISO/IEC/IEEE 24765-201</a:t>
            </a:r>
            <a:r>
              <a:rPr lang="ru-RU" sz="1400" dirty="0" smtClean="0"/>
              <a:t>7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644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Патологическое зацепление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Модуль использует внутренние типы данных, архитектуру и т.п. другого модуля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Самый плохой тип зацепления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Скрываем внутреннее устройство модулей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прячем не нужное, дели</a:t>
            </a:r>
            <a:r>
              <a:rPr lang="ru-RU" dirty="0" smtClean="0">
                <a:solidFill>
                  <a:schemeClr val="bg1"/>
                </a:solidFill>
              </a:rPr>
              <a:t>м</a:t>
            </a:r>
            <a:r>
              <a:rPr lang="ru-RU" dirty="0" smtClean="0">
                <a:solidFill>
                  <a:schemeClr val="bg1"/>
                </a:solidFill>
              </a:rPr>
              <a:t> код на файлы и т.п.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фиксим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упрощаем, </a:t>
            </a:r>
            <a:r>
              <a:rPr lang="ru-RU" dirty="0" err="1" smtClean="0">
                <a:solidFill>
                  <a:schemeClr val="bg1"/>
                </a:solidFill>
              </a:rPr>
              <a:t>рефакторим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Патологическое зацепление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Модуль использует внутренние типы данных, архитектуру и т.п. другого модуля</a:t>
            </a:r>
          </a:p>
          <a:p>
            <a:endParaRPr lang="ru-RU" sz="2400" dirty="0" smtClean="0"/>
          </a:p>
          <a:p>
            <a:r>
              <a:rPr lang="ru-RU" sz="2400" dirty="0" smtClean="0"/>
              <a:t>Самый плохой </a:t>
            </a:r>
            <a:r>
              <a:rPr lang="ru-RU" sz="2400" dirty="0" smtClean="0"/>
              <a:t>вид </a:t>
            </a:r>
            <a:r>
              <a:rPr lang="ru-RU" sz="2400" dirty="0" smtClean="0"/>
              <a:t>зацепления</a:t>
            </a:r>
            <a:endParaRPr lang="ru-RU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Скрываем внутреннее устройство модулей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прячем не нужное, дели</a:t>
            </a:r>
            <a:r>
              <a:rPr lang="ru-RU" dirty="0" smtClean="0">
                <a:solidFill>
                  <a:schemeClr val="bg1"/>
                </a:solidFill>
              </a:rPr>
              <a:t>м</a:t>
            </a:r>
            <a:r>
              <a:rPr lang="ru-RU" dirty="0" smtClean="0">
                <a:solidFill>
                  <a:schemeClr val="bg1"/>
                </a:solidFill>
              </a:rPr>
              <a:t> код на файлы и т.п.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фиксим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упрощаем, </a:t>
            </a:r>
            <a:r>
              <a:rPr lang="ru-RU" dirty="0" err="1" smtClean="0">
                <a:solidFill>
                  <a:schemeClr val="bg1"/>
                </a:solidFill>
              </a:rPr>
              <a:t>рефакторим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4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Патологическое зацепление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Модуль использует внутренние типы данных, архитектуру и т.п. другого модуля</a:t>
            </a:r>
          </a:p>
          <a:p>
            <a:endParaRPr lang="ru-RU" sz="2400" dirty="0" smtClean="0"/>
          </a:p>
          <a:p>
            <a:r>
              <a:rPr lang="ru-RU" sz="2400" dirty="0" smtClean="0"/>
              <a:t>Самый плохой тип зацепления</a:t>
            </a:r>
            <a:endParaRPr lang="ru-RU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Скрываем внутреннее устройство модулей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прячем не нужное, дели</a:t>
            </a:r>
            <a:r>
              <a:rPr lang="ru-RU" dirty="0" smtClean="0">
                <a:solidFill>
                  <a:schemeClr val="bg1"/>
                </a:solidFill>
              </a:rPr>
              <a:t>м</a:t>
            </a:r>
            <a:r>
              <a:rPr lang="ru-RU" dirty="0" smtClean="0">
                <a:solidFill>
                  <a:schemeClr val="bg1"/>
                </a:solidFill>
              </a:rPr>
              <a:t> код на файлы и т.п.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фиксим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упрощаем, </a:t>
            </a:r>
            <a:r>
              <a:rPr lang="ru-RU" dirty="0" err="1" smtClean="0">
                <a:solidFill>
                  <a:schemeClr val="bg1"/>
                </a:solidFill>
              </a:rPr>
              <a:t>рефакторим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838200" y="3800475"/>
            <a:ext cx="5181599" cy="23764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++p)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value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ru-RU" sz="13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+ 1;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1966911" y="5210174"/>
            <a:ext cx="2395539" cy="200026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4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Патологическое зацепление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Модуль использует внутренние типы данных, архитектуру и т.п. другого модуля</a:t>
            </a:r>
          </a:p>
          <a:p>
            <a:endParaRPr lang="ru-RU" sz="2400" dirty="0" smtClean="0"/>
          </a:p>
          <a:p>
            <a:r>
              <a:rPr lang="ru-RU" sz="2400" dirty="0" smtClean="0"/>
              <a:t>Самый плохой тип зацепления</a:t>
            </a:r>
            <a:endParaRPr lang="ru-RU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Скрываем внутреннее устройство модулей</a:t>
            </a:r>
            <a:endParaRPr lang="en-US" dirty="0" smtClean="0"/>
          </a:p>
          <a:p>
            <a:pPr lvl="1"/>
            <a:r>
              <a:rPr lang="ru-RU" dirty="0" smtClean="0"/>
              <a:t>прячем не нужное, дели</a:t>
            </a:r>
            <a:r>
              <a:rPr lang="ru-RU" dirty="0" smtClean="0"/>
              <a:t>м</a:t>
            </a:r>
            <a:r>
              <a:rPr lang="ru-RU" dirty="0" smtClean="0"/>
              <a:t> код на файлы и т.п.</a:t>
            </a:r>
          </a:p>
          <a:p>
            <a:pPr lvl="1"/>
            <a:r>
              <a:rPr lang="ru-RU" dirty="0" err="1" smtClean="0"/>
              <a:t>фиксим</a:t>
            </a:r>
            <a:r>
              <a:rPr lang="ru-RU" dirty="0" smtClean="0"/>
              <a:t>, </a:t>
            </a:r>
            <a:r>
              <a:rPr lang="ru-RU" dirty="0" smtClean="0"/>
              <a:t>упрощаем, </a:t>
            </a:r>
            <a:r>
              <a:rPr lang="ru-RU" dirty="0" err="1" smtClean="0"/>
              <a:t>рефакторим</a:t>
            </a:r>
            <a:endParaRPr lang="ru-RU" dirty="0" smtClean="0"/>
          </a:p>
        </p:txBody>
      </p:sp>
      <p:sp>
        <p:nvSpPr>
          <p:cNvPr id="16" name="Flowchart: Process 15"/>
          <p:cNvSpPr/>
          <p:nvPr/>
        </p:nvSpPr>
        <p:spPr>
          <a:xfrm>
            <a:off x="838200" y="3800475"/>
            <a:ext cx="5181599" cy="23764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++p)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value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ru-RU" sz="13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+ 1;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1966911" y="5210174"/>
            <a:ext cx="2395539" cy="200026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Патологическое зацепление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Модуль использует внутренние типы данных, архитектуру и т.п. другого модуля</a:t>
            </a:r>
          </a:p>
          <a:p>
            <a:endParaRPr lang="ru-RU" sz="2400" dirty="0" smtClean="0"/>
          </a:p>
          <a:p>
            <a:r>
              <a:rPr lang="ru-RU" sz="2400" dirty="0" smtClean="0"/>
              <a:t>Самый плохой тип зацепления</a:t>
            </a:r>
            <a:endParaRPr lang="ru-RU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Скрываем внутреннее устройство модулей</a:t>
            </a:r>
            <a:endParaRPr lang="en-US" dirty="0" smtClean="0"/>
          </a:p>
          <a:p>
            <a:pPr lvl="1"/>
            <a:r>
              <a:rPr lang="ru-RU" dirty="0" smtClean="0"/>
              <a:t>прячем не нужное, дели</a:t>
            </a:r>
            <a:r>
              <a:rPr lang="ru-RU" dirty="0" smtClean="0"/>
              <a:t>м</a:t>
            </a:r>
            <a:r>
              <a:rPr lang="ru-RU" dirty="0" smtClean="0"/>
              <a:t> код на файлы и т.п.</a:t>
            </a:r>
          </a:p>
          <a:p>
            <a:pPr lvl="1"/>
            <a:r>
              <a:rPr lang="ru-RU" dirty="0" err="1" smtClean="0"/>
              <a:t>фиксим</a:t>
            </a:r>
            <a:r>
              <a:rPr lang="ru-RU" dirty="0" smtClean="0"/>
              <a:t>, </a:t>
            </a:r>
            <a:r>
              <a:rPr lang="ru-RU" dirty="0" smtClean="0"/>
              <a:t>упрощаем, </a:t>
            </a:r>
            <a:r>
              <a:rPr lang="ru-RU" dirty="0" err="1" smtClean="0"/>
              <a:t>рефакторим</a:t>
            </a:r>
            <a:endParaRPr lang="ru-RU" dirty="0" smtClean="0"/>
          </a:p>
        </p:txBody>
      </p:sp>
      <p:sp>
        <p:nvSpPr>
          <p:cNvPr id="6" name="Flowchart: Process 5"/>
          <p:cNvSpPr/>
          <p:nvPr/>
        </p:nvSpPr>
        <p:spPr>
          <a:xfrm>
            <a:off x="6172198" y="3800476"/>
            <a:ext cx="5181599" cy="2376486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++p)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value);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+ 1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838200" y="3895725"/>
            <a:ext cx="5181599" cy="228123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++p)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value;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1966911" y="5353049"/>
            <a:ext cx="2395539" cy="190501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lowchart: Process 13"/>
          <p:cNvSpPr/>
          <p:nvPr/>
        </p:nvSpPr>
        <p:spPr>
          <a:xfrm>
            <a:off x="838200" y="3800475"/>
            <a:ext cx="5181599" cy="23764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++p)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value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ru-RU" sz="13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+ 1;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1966911" y="5210174"/>
            <a:ext cx="2395539" cy="200026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lowchart: Process 15"/>
          <p:cNvSpPr/>
          <p:nvPr/>
        </p:nvSpPr>
        <p:spPr>
          <a:xfrm>
            <a:off x="7329486" y="5133973"/>
            <a:ext cx="2395539" cy="200026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содержимому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Copy-paste</a:t>
            </a:r>
            <a:r>
              <a:rPr lang="ru-RU" dirty="0" smtClean="0">
                <a:solidFill>
                  <a:schemeClr val="bg1"/>
                </a:solidFill>
              </a:rPr>
              <a:t> или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дублирование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Описываем функцию и вызываем её вместо дублирования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Выносим дублирующийся код в отдельный </a:t>
            </a:r>
            <a:r>
              <a:rPr lang="ru-RU" dirty="0" smtClean="0">
                <a:solidFill>
                  <a:schemeClr val="bg1"/>
                </a:solidFill>
              </a:rPr>
              <a:t>модуль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1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Совершенный код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ru-RU" dirty="0" smtClean="0"/>
              <a:t>не</a:t>
            </a:r>
            <a:r>
              <a:rPr lang="en-US" dirty="0" smtClean="0"/>
              <a:t>]</a:t>
            </a:r>
            <a:r>
              <a:rPr lang="ru-RU" dirty="0" smtClean="0"/>
              <a:t>Последняя </a:t>
            </a:r>
            <a:r>
              <a:rPr lang="ru-RU" dirty="0" smtClean="0"/>
              <a:t>лекция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7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содержимому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Copy-paste</a:t>
            </a:r>
            <a:r>
              <a:rPr lang="ru-RU" dirty="0" smtClean="0"/>
              <a:t> или</a:t>
            </a:r>
            <a:r>
              <a:rPr lang="en-US" dirty="0" smtClean="0"/>
              <a:t> </a:t>
            </a:r>
            <a:r>
              <a:rPr lang="ru-RU" dirty="0" smtClean="0"/>
              <a:t>дублирование </a:t>
            </a:r>
            <a:r>
              <a:rPr lang="ru-RU" dirty="0" smtClean="0"/>
              <a:t>кода и т.п.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Описываем функцию и вызываем её вместо дублирования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Выносим дублирующийся код в отдельный </a:t>
            </a:r>
            <a:r>
              <a:rPr lang="ru-RU" dirty="0" smtClean="0">
                <a:solidFill>
                  <a:schemeClr val="bg1"/>
                </a:solidFill>
              </a:rPr>
              <a:t>модуль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содержимому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Copy-paste</a:t>
            </a:r>
            <a:r>
              <a:rPr lang="ru-RU" dirty="0" smtClean="0"/>
              <a:t> или</a:t>
            </a:r>
            <a:r>
              <a:rPr lang="en-US" dirty="0" smtClean="0"/>
              <a:t> </a:t>
            </a:r>
            <a:r>
              <a:rPr lang="ru-RU" dirty="0" smtClean="0"/>
              <a:t>дублирование </a:t>
            </a:r>
            <a:r>
              <a:rPr lang="ru-RU" dirty="0" smtClean="0"/>
              <a:t>кода и т.п.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Описываем функцию и вызываем её вместо дублирования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Выносим дублирующийся код в отдельный </a:t>
            </a:r>
            <a:r>
              <a:rPr lang="ru-RU" dirty="0" smtClean="0">
                <a:solidFill>
                  <a:schemeClr val="bg1"/>
                </a:solidFill>
              </a:rPr>
              <a:t>модуль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838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abs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(abs &gt; best)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abs;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143124" y="4343400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419349" y="4695825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9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содержимому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Copy-paste</a:t>
            </a:r>
            <a:r>
              <a:rPr lang="ru-RU" dirty="0" smtClean="0"/>
              <a:t> или</a:t>
            </a:r>
            <a:r>
              <a:rPr lang="en-US" dirty="0" smtClean="0"/>
              <a:t> </a:t>
            </a:r>
            <a:r>
              <a:rPr lang="ru-RU" dirty="0" smtClean="0"/>
              <a:t>дублирование </a:t>
            </a:r>
            <a:r>
              <a:rPr lang="ru-RU" dirty="0" smtClean="0"/>
              <a:t>кода и т.п.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 smtClean="0"/>
              <a:t>Описываем функцию и вызываем её вместо дублирования</a:t>
            </a:r>
          </a:p>
          <a:p>
            <a:pPr lvl="1"/>
            <a:r>
              <a:rPr lang="ru-RU" dirty="0" smtClean="0"/>
              <a:t>Выносим дублирующийся код в отдельный </a:t>
            </a:r>
            <a:r>
              <a:rPr lang="ru-RU" dirty="0" smtClean="0"/>
              <a:t>модуль</a:t>
            </a:r>
            <a:endParaRPr lang="ru-RU" dirty="0"/>
          </a:p>
        </p:txBody>
      </p:sp>
      <p:sp>
        <p:nvSpPr>
          <p:cNvPr id="5" name="Flowchart: Process 4"/>
          <p:cNvSpPr/>
          <p:nvPr/>
        </p:nvSpPr>
        <p:spPr>
          <a:xfrm>
            <a:off x="838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abs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(abs &gt; best)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abs;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143124" y="4343400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419349" y="4695825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содержимому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Copy-paste</a:t>
            </a:r>
            <a:r>
              <a:rPr lang="ru-RU" dirty="0" smtClean="0"/>
              <a:t> или</a:t>
            </a:r>
            <a:r>
              <a:rPr lang="en-US" dirty="0" smtClean="0"/>
              <a:t> </a:t>
            </a:r>
            <a:r>
              <a:rPr lang="ru-RU" dirty="0" smtClean="0"/>
              <a:t>дублирование </a:t>
            </a:r>
            <a:r>
              <a:rPr lang="ru-RU" dirty="0" smtClean="0"/>
              <a:t>кода и т.п.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 smtClean="0"/>
              <a:t>Описываем функцию и вызываем её вместо дублирования</a:t>
            </a:r>
          </a:p>
          <a:p>
            <a:pPr lvl="1"/>
            <a:r>
              <a:rPr lang="ru-RU" dirty="0" smtClean="0"/>
              <a:t>Выносим дублирующийся код в отдельный </a:t>
            </a:r>
            <a:r>
              <a:rPr lang="ru-RU" dirty="0" smtClean="0"/>
              <a:t>модуль</a:t>
            </a:r>
            <a:endParaRPr lang="ru-RU" dirty="0"/>
          </a:p>
        </p:txBody>
      </p:sp>
      <p:sp>
        <p:nvSpPr>
          <p:cNvPr id="5" name="Flowchart: Process 4"/>
          <p:cNvSpPr/>
          <p:nvPr/>
        </p:nvSpPr>
        <p:spPr>
          <a:xfrm>
            <a:off x="838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abs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(abs &gt; best)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abs;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172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&lt;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? x : -x;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 &gt; best)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143124" y="4343400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419349" y="4695825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8"/>
          <p:cNvSpPr/>
          <p:nvPr/>
        </p:nvSpPr>
        <p:spPr>
          <a:xfrm>
            <a:off x="6238873" y="4171950"/>
            <a:ext cx="2228852" cy="4572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2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содержимому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Copy-paste</a:t>
            </a:r>
            <a:r>
              <a:rPr lang="ru-RU" dirty="0" smtClean="0"/>
              <a:t> или</a:t>
            </a:r>
            <a:r>
              <a:rPr lang="en-US" dirty="0" smtClean="0"/>
              <a:t> </a:t>
            </a:r>
            <a:r>
              <a:rPr lang="ru-RU" dirty="0" smtClean="0"/>
              <a:t>дублирование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 smtClean="0"/>
              <a:t>Описываем функцию и вызываем её вместо дублирования</a:t>
            </a:r>
          </a:p>
          <a:p>
            <a:pPr lvl="1"/>
            <a:r>
              <a:rPr lang="ru-RU" dirty="0" smtClean="0"/>
              <a:t>Выносим дублирующийся код в отдельный </a:t>
            </a:r>
            <a:r>
              <a:rPr lang="ru-RU" dirty="0" smtClean="0"/>
              <a:t>модуль</a:t>
            </a:r>
            <a:endParaRPr lang="ru-RU" dirty="0"/>
          </a:p>
        </p:txBody>
      </p:sp>
      <p:sp>
        <p:nvSpPr>
          <p:cNvPr id="5" name="Flowchart: Process 4"/>
          <p:cNvSpPr/>
          <p:nvPr/>
        </p:nvSpPr>
        <p:spPr>
          <a:xfrm>
            <a:off x="838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abs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(abs &gt; best)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abs;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172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? x : -x;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 &gt; best)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143124" y="4343400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419349" y="4695825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8"/>
          <p:cNvSpPr/>
          <p:nvPr/>
        </p:nvSpPr>
        <p:spPr>
          <a:xfrm>
            <a:off x="7134225" y="4314825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9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общей области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7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общей области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Чтение и запись одних и тех же данных из разных модулей</a:t>
            </a:r>
          </a:p>
          <a:p>
            <a:pPr lvl="1"/>
            <a:r>
              <a:rPr lang="ru-RU" dirty="0" smtClean="0"/>
              <a:t>Например, глобальных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Помещаем общие данные в структуру и передаём её как параметр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Превращаем общие данные в новый </a:t>
            </a:r>
            <a:r>
              <a:rPr lang="ru-RU" dirty="0" smtClean="0">
                <a:solidFill>
                  <a:schemeClr val="bg1"/>
                </a:solidFill>
              </a:rPr>
              <a:t>модуль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общей области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Чтение и запись одних и тех же данных из разных модулей</a:t>
            </a:r>
          </a:p>
          <a:p>
            <a:pPr lvl="1"/>
            <a:r>
              <a:rPr lang="ru-RU" dirty="0" smtClean="0"/>
              <a:t>Например, глобальных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Помещаем общие данные в структуру и передаём её как параметр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Превращаем общие данные в новый </a:t>
            </a:r>
            <a:r>
              <a:rPr lang="ru-RU" dirty="0" smtClean="0">
                <a:solidFill>
                  <a:schemeClr val="bg1"/>
                </a:solidFill>
              </a:rPr>
              <a:t>модуль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292025"/>
            <a:ext cx="5181599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count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238250" y="4362450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4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общей области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Чтение и запись одних и тех же данных из разных модулей</a:t>
            </a:r>
          </a:p>
          <a:p>
            <a:pPr lvl="1"/>
            <a:r>
              <a:rPr lang="ru-RU" dirty="0" smtClean="0"/>
              <a:t>Например, глобальных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В зависимости от масштаба</a:t>
            </a:r>
          </a:p>
          <a:p>
            <a:pPr lvl="1"/>
            <a:r>
              <a:rPr lang="ru-RU" dirty="0" smtClean="0"/>
              <a:t>Помещаем общие данные в структуру и передаём её как параметр</a:t>
            </a:r>
          </a:p>
          <a:p>
            <a:pPr lvl="1"/>
            <a:r>
              <a:rPr lang="ru-RU" dirty="0" smtClean="0"/>
              <a:t>Превращаем общие данные в новый </a:t>
            </a:r>
            <a:r>
              <a:rPr lang="ru-RU" dirty="0" smtClean="0"/>
              <a:t>модуль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292025"/>
            <a:ext cx="5181599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count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238250" y="4362450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4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общей области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Чтение и запись одних и тех же данных из разных модулей</a:t>
            </a:r>
          </a:p>
          <a:p>
            <a:pPr lvl="1"/>
            <a:r>
              <a:rPr lang="ru-RU" dirty="0" smtClean="0"/>
              <a:t>Например, глобальных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В зависимости от масштаба</a:t>
            </a:r>
          </a:p>
          <a:p>
            <a:pPr lvl="1"/>
            <a:r>
              <a:rPr lang="ru-RU" dirty="0" smtClean="0"/>
              <a:t>Помещаем общие данные в структуру и передаём её как параметр</a:t>
            </a:r>
          </a:p>
          <a:p>
            <a:pPr lvl="1"/>
            <a:r>
              <a:rPr lang="ru-RU" dirty="0" smtClean="0"/>
              <a:t>Превращаем общие данные в новый </a:t>
            </a:r>
            <a:r>
              <a:rPr lang="ru-RU" dirty="0" smtClean="0"/>
              <a:t>модуль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292025"/>
            <a:ext cx="5181599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count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1" y="4292025"/>
            <a:ext cx="5181599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++(*count);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++(*count);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238250" y="4362450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8"/>
          <p:cNvSpPr/>
          <p:nvPr/>
        </p:nvSpPr>
        <p:spPr>
          <a:xfrm>
            <a:off x="7210425" y="4362450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lowchart: Process 9"/>
          <p:cNvSpPr/>
          <p:nvPr/>
        </p:nvSpPr>
        <p:spPr>
          <a:xfrm>
            <a:off x="7210425" y="5073938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7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</a:t>
            </a:r>
            <a:r>
              <a:rPr lang="ru-RU" dirty="0" smtClean="0"/>
              <a:t>ацепление частей программы</a:t>
            </a:r>
            <a:endParaRPr lang="ru-RU" dirty="0" smtClean="0"/>
          </a:p>
          <a:p>
            <a:r>
              <a:rPr lang="ru-RU" dirty="0" smtClean="0"/>
              <a:t>Именование функций</a:t>
            </a:r>
            <a:endParaRPr lang="ru-RU" dirty="0" smtClean="0"/>
          </a:p>
          <a:p>
            <a:r>
              <a:rPr lang="ru-RU" dirty="0" smtClean="0"/>
              <a:t>Именование переменных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59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</a:t>
            </a:r>
            <a:r>
              <a:rPr lang="ru-RU" dirty="0" smtClean="0"/>
              <a:t>зацепление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Использование значений </a:t>
            </a:r>
            <a:r>
              <a:rPr lang="ru-RU" sz="2000" dirty="0">
                <a:solidFill>
                  <a:schemeClr val="bg1"/>
                </a:solidFill>
              </a:rPr>
              <a:t>одних и тех же </a:t>
            </a:r>
            <a:r>
              <a:rPr lang="ru-RU" sz="2000" dirty="0" smtClean="0">
                <a:solidFill>
                  <a:schemeClr val="bg1"/>
                </a:solidFill>
              </a:rPr>
              <a:t>данных в противоречащих смыслах</a:t>
            </a: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Например, </a:t>
            </a:r>
            <a:r>
              <a:rPr lang="ru-RU" sz="1800" dirty="0">
                <a:solidFill>
                  <a:schemeClr val="bg1"/>
                </a:solidFill>
              </a:rPr>
              <a:t>з</a:t>
            </a:r>
            <a:r>
              <a:rPr lang="ru-RU" sz="1800" dirty="0" smtClean="0">
                <a:solidFill>
                  <a:schemeClr val="bg1"/>
                </a:solidFill>
              </a:rPr>
              <a:t>начений локальных </a:t>
            </a:r>
            <a:r>
              <a:rPr lang="ru-RU" sz="1800" dirty="0" smtClean="0">
                <a:solidFill>
                  <a:schemeClr val="bg1"/>
                </a:solidFill>
              </a:rPr>
              <a:t>переменных или возвращаемых </a:t>
            </a:r>
            <a:r>
              <a:rPr lang="ru-RU" sz="1800" dirty="0" smtClean="0">
                <a:solidFill>
                  <a:schemeClr val="bg1"/>
                </a:solidFill>
              </a:rPr>
              <a:t>значений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Один элемент данных – один смысл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Называем данные содержательно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0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</a:t>
            </a:r>
            <a:r>
              <a:rPr lang="ru-RU" dirty="0" smtClean="0"/>
              <a:t>зацепление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Использование значений </a:t>
            </a:r>
            <a:r>
              <a:rPr lang="ru-RU" sz="2000" dirty="0"/>
              <a:t>одних и тех же </a:t>
            </a:r>
            <a:r>
              <a:rPr lang="ru-RU" sz="2000" dirty="0" smtClean="0"/>
              <a:t>данных в противоречащих смыслах</a:t>
            </a:r>
          </a:p>
          <a:p>
            <a:pPr lvl="1"/>
            <a:r>
              <a:rPr lang="ru-RU" sz="1800" dirty="0" smtClean="0"/>
              <a:t>Например, </a:t>
            </a:r>
            <a:r>
              <a:rPr lang="ru-RU" sz="1800" dirty="0"/>
              <a:t>з</a:t>
            </a:r>
            <a:r>
              <a:rPr lang="ru-RU" sz="1800" dirty="0" smtClean="0"/>
              <a:t>начений локальных </a:t>
            </a:r>
            <a:r>
              <a:rPr lang="ru-RU" sz="1800" dirty="0" smtClean="0"/>
              <a:t>переменных или возвращаемых </a:t>
            </a:r>
            <a:r>
              <a:rPr lang="ru-RU" sz="1800" dirty="0" smtClean="0"/>
              <a:t>значений</a:t>
            </a: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Один элемент данных – один смысл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Называем данные содержательно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</a:t>
            </a:r>
            <a:r>
              <a:rPr lang="ru-RU" dirty="0" smtClean="0"/>
              <a:t>зацепление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Использование значений </a:t>
            </a:r>
            <a:r>
              <a:rPr lang="ru-RU" sz="2000" dirty="0"/>
              <a:t>одних и тех же </a:t>
            </a:r>
            <a:r>
              <a:rPr lang="ru-RU" sz="2000" dirty="0" smtClean="0"/>
              <a:t>данных в противоречащих смыслах</a:t>
            </a:r>
          </a:p>
          <a:p>
            <a:pPr lvl="1"/>
            <a:r>
              <a:rPr lang="ru-RU" sz="1800" dirty="0" smtClean="0"/>
              <a:t>Например, </a:t>
            </a:r>
            <a:r>
              <a:rPr lang="ru-RU" sz="1800" dirty="0"/>
              <a:t>з</a:t>
            </a:r>
            <a:r>
              <a:rPr lang="ru-RU" sz="1800" dirty="0" smtClean="0"/>
              <a:t>начений локальных </a:t>
            </a:r>
            <a:r>
              <a:rPr lang="ru-RU" sz="1800" dirty="0" smtClean="0"/>
              <a:t>переменных или возвращаемых </a:t>
            </a:r>
            <a:r>
              <a:rPr lang="ru-RU" sz="1800" dirty="0" smtClean="0"/>
              <a:t>значений</a:t>
            </a: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Один элемент данных – один смысл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Называем данные содержательно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120450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x2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x2)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x2 = (- b - x2)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790701" y="3362325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8"/>
          <p:cNvSpPr/>
          <p:nvPr/>
        </p:nvSpPr>
        <p:spPr>
          <a:xfrm>
            <a:off x="1790701" y="3699450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</a:t>
            </a:r>
            <a:r>
              <a:rPr lang="ru-RU" dirty="0" smtClean="0"/>
              <a:t>зацепление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Использование значений </a:t>
            </a:r>
            <a:r>
              <a:rPr lang="ru-RU" sz="2000" dirty="0"/>
              <a:t>одних и тех же </a:t>
            </a:r>
            <a:r>
              <a:rPr lang="ru-RU" sz="2000" dirty="0" smtClean="0"/>
              <a:t>данных в противоречащих смыслах</a:t>
            </a:r>
          </a:p>
          <a:p>
            <a:pPr lvl="1"/>
            <a:r>
              <a:rPr lang="ru-RU" sz="1800" dirty="0" smtClean="0"/>
              <a:t>Например, </a:t>
            </a:r>
            <a:r>
              <a:rPr lang="ru-RU" sz="1800" dirty="0"/>
              <a:t>з</a:t>
            </a:r>
            <a:r>
              <a:rPr lang="ru-RU" sz="1800" dirty="0" smtClean="0"/>
              <a:t>начений локальных </a:t>
            </a:r>
            <a:r>
              <a:rPr lang="ru-RU" sz="1800" dirty="0" smtClean="0"/>
              <a:t>переменных или возвращаемых </a:t>
            </a:r>
            <a:r>
              <a:rPr lang="ru-RU" sz="1800" dirty="0" smtClean="0"/>
              <a:t>значений</a:t>
            </a: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Один элемент данных – один смысл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Называем данные содержательно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120450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x2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x2)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x2 = (- b - x2)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199" y="4415275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x2 = (- b -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790701" y="3362325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8"/>
          <p:cNvSpPr/>
          <p:nvPr/>
        </p:nvSpPr>
        <p:spPr>
          <a:xfrm>
            <a:off x="1790701" y="3699450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lowchart: Process 9"/>
          <p:cNvSpPr/>
          <p:nvPr/>
        </p:nvSpPr>
        <p:spPr>
          <a:xfrm>
            <a:off x="1828801" y="4647933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0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</a:t>
            </a:r>
            <a:r>
              <a:rPr lang="ru-RU" dirty="0" smtClean="0"/>
              <a:t>зацепление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Использование значений </a:t>
            </a:r>
            <a:r>
              <a:rPr lang="ru-RU" sz="2000" dirty="0"/>
              <a:t>одних и тех же </a:t>
            </a:r>
            <a:r>
              <a:rPr lang="ru-RU" sz="2000" dirty="0" smtClean="0"/>
              <a:t>данных в противоречащих смыслах</a:t>
            </a:r>
          </a:p>
          <a:p>
            <a:pPr lvl="1"/>
            <a:r>
              <a:rPr lang="ru-RU" sz="1800" dirty="0" smtClean="0"/>
              <a:t>Например, </a:t>
            </a:r>
            <a:r>
              <a:rPr lang="ru-RU" sz="1800" dirty="0"/>
              <a:t>з</a:t>
            </a:r>
            <a:r>
              <a:rPr lang="ru-RU" sz="1800" dirty="0" smtClean="0"/>
              <a:t>начений локальных </a:t>
            </a:r>
            <a:r>
              <a:rPr lang="ru-RU" sz="1800" dirty="0" smtClean="0"/>
              <a:t>переменных или возвращаемых </a:t>
            </a:r>
            <a:r>
              <a:rPr lang="ru-RU" sz="1800" dirty="0" smtClean="0"/>
              <a:t>значений</a:t>
            </a: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Один элемент данных – один смысл</a:t>
            </a:r>
          </a:p>
          <a:p>
            <a:r>
              <a:rPr lang="ru-RU" sz="2000" dirty="0" smtClean="0"/>
              <a:t>Называем данные содержательно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120450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x2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x2)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x2 = (- b - x2)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199" y="4415275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x2 = (- b -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790701" y="3362325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lowchart: Process 10"/>
          <p:cNvSpPr/>
          <p:nvPr/>
        </p:nvSpPr>
        <p:spPr>
          <a:xfrm>
            <a:off x="1790701" y="3699450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lowchart: Process 11"/>
          <p:cNvSpPr/>
          <p:nvPr/>
        </p:nvSpPr>
        <p:spPr>
          <a:xfrm>
            <a:off x="1828801" y="4647933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5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</a:t>
            </a:r>
            <a:r>
              <a:rPr lang="ru-RU" dirty="0" smtClean="0"/>
              <a:t>зацепление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Использование значений </a:t>
            </a:r>
            <a:r>
              <a:rPr lang="ru-RU" sz="2000" dirty="0"/>
              <a:t>одних и тех же </a:t>
            </a:r>
            <a:r>
              <a:rPr lang="ru-RU" sz="2000" dirty="0" smtClean="0"/>
              <a:t>данных в противоречащих смыслах</a:t>
            </a:r>
          </a:p>
          <a:p>
            <a:pPr lvl="1"/>
            <a:r>
              <a:rPr lang="ru-RU" sz="1800" dirty="0" smtClean="0"/>
              <a:t>Например, </a:t>
            </a:r>
            <a:r>
              <a:rPr lang="ru-RU" sz="1800" dirty="0"/>
              <a:t>з</a:t>
            </a:r>
            <a:r>
              <a:rPr lang="ru-RU" sz="1800" dirty="0" smtClean="0"/>
              <a:t>начений локальных </a:t>
            </a:r>
            <a:r>
              <a:rPr lang="ru-RU" sz="1800" dirty="0" smtClean="0"/>
              <a:t>переменных или возвращаемых </a:t>
            </a:r>
            <a:r>
              <a:rPr lang="ru-RU" sz="1800" dirty="0" smtClean="0"/>
              <a:t>значений</a:t>
            </a: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Один элемент данных – один смысл</a:t>
            </a:r>
          </a:p>
          <a:p>
            <a:r>
              <a:rPr lang="ru-RU" sz="2000" dirty="0" smtClean="0"/>
              <a:t>Называем данные содержательно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120450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x2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x2)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x2 = (- b - x2)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1" y="3120450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 discriminant = </a:t>
            </a:r>
            <a:r>
              <a:rPr lang="fr-F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fr-FR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</a:t>
            </a:r>
            <a:r>
              <a:rPr lang="fr-F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discriminant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x2 = (- b - </a:t>
            </a:r>
            <a:r>
              <a:rPr lang="fr-F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discriminant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9" y="4415275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x2 = (- b - 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790701" y="3362325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lowchart: Process 9"/>
          <p:cNvSpPr/>
          <p:nvPr/>
        </p:nvSpPr>
        <p:spPr>
          <a:xfrm>
            <a:off x="1790701" y="3699450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lowchart: Process 10"/>
          <p:cNvSpPr/>
          <p:nvPr/>
        </p:nvSpPr>
        <p:spPr>
          <a:xfrm>
            <a:off x="1828801" y="4647933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lowchart: Process 11"/>
          <p:cNvSpPr/>
          <p:nvPr/>
        </p:nvSpPr>
        <p:spPr>
          <a:xfrm>
            <a:off x="7181851" y="3343275"/>
            <a:ext cx="1038224" cy="20955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6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</a:t>
            </a:r>
            <a:r>
              <a:rPr lang="ru-RU" dirty="0" smtClean="0"/>
              <a:t>управлению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Модуль управляет работой </a:t>
            </a:r>
            <a:r>
              <a:rPr lang="ru-RU" dirty="0">
                <a:solidFill>
                  <a:schemeClr val="bg1"/>
                </a:solidFill>
              </a:rPr>
              <a:t>другого модуля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Делаем модули макс. самодостаточными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</a:t>
            </a:r>
            <a:r>
              <a:rPr lang="ru-RU" dirty="0" smtClean="0"/>
              <a:t>управлению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управляет работой </a:t>
            </a:r>
            <a:r>
              <a:rPr lang="ru-RU" dirty="0"/>
              <a:t>другого модуля</a:t>
            </a:r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Делаем модули макс. самодостаточными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</a:t>
            </a:r>
            <a:r>
              <a:rPr lang="ru-RU" dirty="0" smtClean="0"/>
              <a:t>управлению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управляет работой </a:t>
            </a:r>
            <a:r>
              <a:rPr lang="ru-RU" dirty="0"/>
              <a:t>другого модуля</a:t>
            </a:r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Делаем модули макс. самодостаточными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838200" y="2886075"/>
            <a:ext cx="5181600" cy="32908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&lt;=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981200" y="4638675"/>
            <a:ext cx="2857499" cy="6477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77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</a:t>
            </a:r>
            <a:r>
              <a:rPr lang="ru-RU" dirty="0" smtClean="0"/>
              <a:t>управлению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управляет работой </a:t>
            </a:r>
            <a:r>
              <a:rPr lang="ru-RU" dirty="0"/>
              <a:t>другого модуля</a:t>
            </a:r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Делаем модули максимально самодостаточными</a:t>
            </a:r>
            <a:endParaRPr lang="ru-RU" dirty="0"/>
          </a:p>
        </p:txBody>
      </p:sp>
      <p:sp>
        <p:nvSpPr>
          <p:cNvPr id="5" name="Flowchart: Process 4"/>
          <p:cNvSpPr/>
          <p:nvPr/>
        </p:nvSpPr>
        <p:spPr>
          <a:xfrm>
            <a:off x="838200" y="2886075"/>
            <a:ext cx="5181600" cy="32908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&lt;=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000250" y="4638675"/>
            <a:ext cx="2857499" cy="6477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5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или «часть программы»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Набор данных и подпрограммы, которые их обрабатывают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Логически обособленная часть программы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Набор файлов с исходным кодом, которые имеют общую версию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Единое целое с </a:t>
            </a:r>
            <a:r>
              <a:rPr lang="ru-RU" dirty="0" err="1" smtClean="0">
                <a:solidFill>
                  <a:schemeClr val="bg1"/>
                </a:solidFill>
              </a:rPr>
              <a:t>т.з</a:t>
            </a:r>
            <a:r>
              <a:rPr lang="ru-RU" dirty="0" smtClean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32510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</a:t>
            </a:r>
            <a:r>
              <a:rPr lang="ru-RU" dirty="0" smtClean="0"/>
              <a:t>управлению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управляет работой </a:t>
            </a:r>
            <a:r>
              <a:rPr lang="ru-RU" dirty="0"/>
              <a:t>другого модуля</a:t>
            </a:r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Делаем модули максимально самодостаточными</a:t>
            </a:r>
            <a:endParaRPr lang="ru-RU" dirty="0"/>
          </a:p>
        </p:txBody>
      </p:sp>
      <p:sp>
        <p:nvSpPr>
          <p:cNvPr id="5" name="Flowchart: Process 4"/>
          <p:cNvSpPr/>
          <p:nvPr/>
        </p:nvSpPr>
        <p:spPr>
          <a:xfrm>
            <a:off x="838200" y="2886075"/>
            <a:ext cx="5181600" cy="32908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&lt;=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172200" y="2886074"/>
            <a:ext cx="5181600" cy="32908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немного лучше, т.к.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Assign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сам 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следит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за размером </a:t>
            </a:r>
            <a:r>
              <a:rPr lang="ru-RU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array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981200" y="4638675"/>
            <a:ext cx="2857499" cy="6477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8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</a:t>
            </a:r>
            <a:r>
              <a:rPr lang="ru-RU" dirty="0" smtClean="0"/>
              <a:t>данным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Модуль </a:t>
            </a:r>
            <a:r>
              <a:rPr lang="ru-RU" dirty="0">
                <a:solidFill>
                  <a:schemeClr val="bg1"/>
                </a:solidFill>
              </a:rPr>
              <a:t>использует в качестве входных </a:t>
            </a:r>
            <a:r>
              <a:rPr lang="ru-RU" dirty="0" smtClean="0">
                <a:solidFill>
                  <a:schemeClr val="bg1"/>
                </a:solidFill>
              </a:rPr>
              <a:t>данных выходные </a:t>
            </a:r>
            <a:r>
              <a:rPr lang="ru-RU" dirty="0">
                <a:solidFill>
                  <a:schemeClr val="bg1"/>
                </a:solidFill>
              </a:rPr>
              <a:t>данные другого </a:t>
            </a:r>
            <a:r>
              <a:rPr lang="ru-RU" dirty="0" smtClean="0">
                <a:solidFill>
                  <a:schemeClr val="bg1"/>
                </a:solidFill>
              </a:rPr>
              <a:t>модуля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Самый слабый вид зацепления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Оперируем со всеми данными, а не с элементами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</a:t>
            </a:r>
            <a:r>
              <a:rPr lang="ru-RU" dirty="0" smtClean="0"/>
              <a:t>данным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ru-RU" dirty="0"/>
              <a:t>использует в качестве входных </a:t>
            </a:r>
            <a:r>
              <a:rPr lang="ru-RU" dirty="0" smtClean="0"/>
              <a:t>данных выходные </a:t>
            </a:r>
            <a:r>
              <a:rPr lang="ru-RU" dirty="0"/>
              <a:t>данные другого </a:t>
            </a:r>
            <a:r>
              <a:rPr lang="ru-RU" dirty="0" smtClean="0"/>
              <a:t>модуля</a:t>
            </a:r>
          </a:p>
          <a:p>
            <a:r>
              <a:rPr lang="ru-RU" dirty="0" smtClean="0"/>
              <a:t>Самый слабый вид зацепления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Оперируем со всеми данными, а не с элементами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</a:t>
            </a:r>
            <a:r>
              <a:rPr lang="ru-RU" dirty="0" smtClean="0"/>
              <a:t>данным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ru-RU" dirty="0"/>
              <a:t>использует в качестве входных </a:t>
            </a:r>
            <a:r>
              <a:rPr lang="ru-RU" dirty="0" smtClean="0"/>
              <a:t>данных выходные </a:t>
            </a:r>
            <a:r>
              <a:rPr lang="ru-RU" dirty="0"/>
              <a:t>данные другого </a:t>
            </a:r>
            <a:r>
              <a:rPr lang="ru-RU" dirty="0" smtClean="0"/>
              <a:t>модуля</a:t>
            </a:r>
          </a:p>
          <a:p>
            <a:r>
              <a:rPr lang="ru-RU" dirty="0" smtClean="0"/>
              <a:t>Самый слабый вид зацепления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Оперируем наборами однотипных данных</a:t>
            </a:r>
          </a:p>
          <a:p>
            <a:r>
              <a:rPr lang="ru-RU" dirty="0">
                <a:solidFill>
                  <a:schemeClr val="bg1"/>
                </a:solidFill>
              </a:rPr>
              <a:t>Избегаем поэлементных действий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838200" y="3883026"/>
            <a:ext cx="5181600" cy="229393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638301" y="5200650"/>
            <a:ext cx="2286000" cy="59055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9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</a:t>
            </a:r>
            <a:r>
              <a:rPr lang="ru-RU" dirty="0" smtClean="0"/>
              <a:t>данным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ru-RU" dirty="0"/>
              <a:t>использует в качестве входных </a:t>
            </a:r>
            <a:r>
              <a:rPr lang="ru-RU" dirty="0" smtClean="0"/>
              <a:t>данных выходные </a:t>
            </a:r>
            <a:r>
              <a:rPr lang="ru-RU" dirty="0"/>
              <a:t>данные другого </a:t>
            </a:r>
            <a:r>
              <a:rPr lang="ru-RU" dirty="0" smtClean="0"/>
              <a:t>модуля</a:t>
            </a:r>
          </a:p>
          <a:p>
            <a:r>
              <a:rPr lang="ru-RU" dirty="0" smtClean="0"/>
              <a:t>Самый слабый вид зацепления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Оперируем наборами однотипных данных</a:t>
            </a:r>
          </a:p>
          <a:p>
            <a:r>
              <a:rPr lang="ru-RU" dirty="0" smtClean="0"/>
              <a:t>Избегаем поэлементных действий</a:t>
            </a:r>
            <a:endParaRPr lang="ru-RU" dirty="0"/>
          </a:p>
        </p:txBody>
      </p:sp>
      <p:sp>
        <p:nvSpPr>
          <p:cNvPr id="5" name="Flowchart: Process 4"/>
          <p:cNvSpPr/>
          <p:nvPr/>
        </p:nvSpPr>
        <p:spPr>
          <a:xfrm>
            <a:off x="838200" y="3883026"/>
            <a:ext cx="5181600" cy="229393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638301" y="5200650"/>
            <a:ext cx="2286000" cy="59055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4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Зацепление по </a:t>
            </a:r>
            <a:r>
              <a:rPr lang="ru-RU" dirty="0" smtClean="0"/>
              <a:t>данным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ru-RU" dirty="0"/>
              <a:t>использует в качестве входных </a:t>
            </a:r>
            <a:r>
              <a:rPr lang="ru-RU" dirty="0" smtClean="0"/>
              <a:t>данных выходные </a:t>
            </a:r>
            <a:r>
              <a:rPr lang="ru-RU" dirty="0"/>
              <a:t>данные другого </a:t>
            </a:r>
            <a:r>
              <a:rPr lang="ru-RU" dirty="0" smtClean="0"/>
              <a:t>модуля</a:t>
            </a:r>
          </a:p>
          <a:p>
            <a:r>
              <a:rPr lang="ru-RU" dirty="0" smtClean="0"/>
              <a:t>Самый слабый вид зацепления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Оперируем наборами однотипных данных</a:t>
            </a:r>
          </a:p>
          <a:p>
            <a:r>
              <a:rPr lang="ru-RU" dirty="0"/>
              <a:t>Избегаем поэлементных действий</a:t>
            </a:r>
            <a:endParaRPr lang="ru-RU" dirty="0"/>
          </a:p>
        </p:txBody>
      </p:sp>
      <p:sp>
        <p:nvSpPr>
          <p:cNvPr id="5" name="Flowchart: Process 4"/>
          <p:cNvSpPr/>
          <p:nvPr/>
        </p:nvSpPr>
        <p:spPr>
          <a:xfrm>
            <a:off x="838200" y="3883026"/>
            <a:ext cx="5181600" cy="229393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172200" y="3883026"/>
            <a:ext cx="5181600" cy="229393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MakeRange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3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begin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RemoveIfNot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3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(*check)(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MakeRange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n);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RemoveIfNot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638301" y="5200650"/>
            <a:ext cx="2286000" cy="59055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6600826" y="5334000"/>
            <a:ext cx="2581274" cy="4572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1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для всех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Используем одинаковый способ соединения нескольких слов в </a:t>
            </a:r>
            <a:r>
              <a:rPr lang="ru-RU" dirty="0" smtClean="0">
                <a:solidFill>
                  <a:schemeClr val="bg1"/>
                </a:solidFill>
              </a:rPr>
              <a:t>идентификатор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Избегаем </a:t>
            </a:r>
            <a:r>
              <a:rPr lang="ru-RU" dirty="0" smtClean="0">
                <a:solidFill>
                  <a:schemeClr val="bg1"/>
                </a:solidFill>
              </a:rPr>
              <a:t>невыразительных и неоднозначных </a:t>
            </a:r>
            <a:r>
              <a:rPr lang="ru-RU" dirty="0" smtClean="0">
                <a:solidFill>
                  <a:schemeClr val="bg1"/>
                </a:solidFill>
              </a:rPr>
              <a:t>слов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</a:t>
            </a:r>
            <a:r>
              <a:rPr lang="ru-RU" dirty="0" smtClean="0">
                <a:solidFill>
                  <a:schemeClr val="bg1"/>
                </a:solidFill>
              </a:rPr>
              <a:t>используем номера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Используем </a:t>
            </a:r>
            <a:r>
              <a:rPr lang="ru-RU" dirty="0">
                <a:solidFill>
                  <a:schemeClr val="bg1"/>
                </a:solidFill>
              </a:rPr>
              <a:t>стандартные пары антонимов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add/remove, put/get, begin/end, open/close </a:t>
            </a:r>
            <a:r>
              <a:rPr lang="ru-RU" dirty="0">
                <a:solidFill>
                  <a:schemeClr val="bg1"/>
                </a:solidFill>
              </a:rPr>
              <a:t>и т.п.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для всех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Используем одинаковый способ соединения нескольких слов в </a:t>
            </a:r>
            <a:r>
              <a:rPr lang="ru-RU" dirty="0" smtClean="0"/>
              <a:t>идентификатор</a:t>
            </a:r>
            <a:endParaRPr lang="ru-RU" dirty="0"/>
          </a:p>
          <a:p>
            <a:pPr lvl="1"/>
            <a:r>
              <a:rPr lang="en-US" dirty="0" err="1" smtClean="0"/>
              <a:t>CamelCase</a:t>
            </a:r>
            <a:r>
              <a:rPr lang="en-US" dirty="0" smtClean="0"/>
              <a:t>, </a:t>
            </a:r>
            <a:r>
              <a:rPr lang="en-US" dirty="0" err="1" smtClean="0"/>
              <a:t>under_score</a:t>
            </a:r>
            <a:r>
              <a:rPr lang="en-US" dirty="0" smtClean="0"/>
              <a:t>, </a:t>
            </a:r>
            <a:r>
              <a:rPr lang="en-US" dirty="0" err="1" smtClean="0"/>
              <a:t>allwordstogether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Избегаем </a:t>
            </a:r>
            <a:r>
              <a:rPr lang="ru-RU" dirty="0" smtClean="0">
                <a:solidFill>
                  <a:schemeClr val="bg1"/>
                </a:solidFill>
              </a:rPr>
              <a:t>невыразительных и неоднозначных </a:t>
            </a:r>
            <a:r>
              <a:rPr lang="ru-RU" dirty="0" smtClean="0">
                <a:solidFill>
                  <a:schemeClr val="bg1"/>
                </a:solidFill>
              </a:rPr>
              <a:t>слов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</a:t>
            </a:r>
            <a:r>
              <a:rPr lang="ru-RU" dirty="0" smtClean="0">
                <a:solidFill>
                  <a:schemeClr val="bg1"/>
                </a:solidFill>
              </a:rPr>
              <a:t>используем номера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Используем </a:t>
            </a:r>
            <a:r>
              <a:rPr lang="ru-RU" dirty="0">
                <a:solidFill>
                  <a:schemeClr val="bg1"/>
                </a:solidFill>
              </a:rPr>
              <a:t>стандартные пары антонимов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add/remove, put/get, begin/end, open/close </a:t>
            </a:r>
            <a:r>
              <a:rPr lang="ru-RU" dirty="0">
                <a:solidFill>
                  <a:schemeClr val="bg1"/>
                </a:solidFill>
              </a:rPr>
              <a:t>и т.п.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Избегаем двойного отрицания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089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для всех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Используем одинаковый способ соединения нескольких слов в </a:t>
            </a:r>
            <a:r>
              <a:rPr lang="ru-RU" dirty="0" smtClean="0"/>
              <a:t>идентификатор</a:t>
            </a:r>
            <a:endParaRPr lang="en-US" dirty="0" smtClean="0"/>
          </a:p>
          <a:p>
            <a:pPr lvl="1"/>
            <a:r>
              <a:rPr lang="en-US" dirty="0" err="1"/>
              <a:t>CamelCase</a:t>
            </a:r>
            <a:r>
              <a:rPr lang="en-US" dirty="0"/>
              <a:t>, </a:t>
            </a:r>
            <a:r>
              <a:rPr lang="en-US" dirty="0" err="1"/>
              <a:t>under_score</a:t>
            </a:r>
            <a:r>
              <a:rPr lang="en-US" dirty="0"/>
              <a:t>, </a:t>
            </a:r>
            <a:r>
              <a:rPr lang="en-US" dirty="0" err="1"/>
              <a:t>allwordstogether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Избегаем </a:t>
            </a:r>
            <a:r>
              <a:rPr lang="ru-RU" dirty="0" smtClean="0"/>
              <a:t>невыразительных и неоднозначных </a:t>
            </a:r>
            <a:r>
              <a:rPr lang="ru-RU" dirty="0" smtClean="0"/>
              <a:t>слов</a:t>
            </a:r>
            <a:endParaRPr lang="ru-RU" dirty="0" smtClean="0"/>
          </a:p>
          <a:p>
            <a:pPr lvl="1"/>
            <a:r>
              <a:rPr lang="ru-RU" dirty="0" smtClean="0"/>
              <a:t>Не </a:t>
            </a:r>
            <a:r>
              <a:rPr lang="ru-RU" dirty="0" smtClean="0"/>
              <a:t>используем номера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Используем </a:t>
            </a:r>
            <a:r>
              <a:rPr lang="ru-RU" dirty="0">
                <a:solidFill>
                  <a:schemeClr val="bg1"/>
                </a:solidFill>
              </a:rPr>
              <a:t>стандартные пары антонимов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add/remove, put/get, begin/end, open/close </a:t>
            </a:r>
            <a:r>
              <a:rPr lang="ru-RU" dirty="0">
                <a:solidFill>
                  <a:schemeClr val="bg1"/>
                </a:solidFill>
              </a:rPr>
              <a:t>и т.п.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Избегаем двойного </a:t>
            </a:r>
            <a:r>
              <a:rPr lang="ru-RU" dirty="0" smtClean="0">
                <a:solidFill>
                  <a:schemeClr val="bg1"/>
                </a:solidFill>
              </a:rPr>
              <a:t>отрицания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для всех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Используем одинаковый способ соединения нескольких слов в </a:t>
            </a:r>
            <a:r>
              <a:rPr lang="ru-RU" dirty="0" smtClean="0"/>
              <a:t>идентификатор</a:t>
            </a:r>
            <a:endParaRPr lang="ru-RU" dirty="0"/>
          </a:p>
          <a:p>
            <a:pPr lvl="1"/>
            <a:r>
              <a:rPr lang="en-US" dirty="0" err="1"/>
              <a:t>CamelCase</a:t>
            </a:r>
            <a:r>
              <a:rPr lang="en-US" dirty="0"/>
              <a:t>, </a:t>
            </a:r>
            <a:r>
              <a:rPr lang="en-US" dirty="0" err="1"/>
              <a:t>under_score</a:t>
            </a:r>
            <a:r>
              <a:rPr lang="en-US" dirty="0"/>
              <a:t>, </a:t>
            </a:r>
            <a:r>
              <a:rPr lang="en-US" dirty="0" err="1"/>
              <a:t>allwordstogether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Избегаем </a:t>
            </a:r>
            <a:r>
              <a:rPr lang="ru-RU" dirty="0" smtClean="0"/>
              <a:t>невыразительных и неоднозначных </a:t>
            </a:r>
            <a:r>
              <a:rPr lang="ru-RU" dirty="0" smtClean="0"/>
              <a:t>слов</a:t>
            </a:r>
            <a:endParaRPr lang="ru-RU" dirty="0" smtClean="0"/>
          </a:p>
          <a:p>
            <a:pPr lvl="1"/>
            <a:r>
              <a:rPr lang="ru-RU" dirty="0" smtClean="0"/>
              <a:t>Не </a:t>
            </a:r>
            <a:r>
              <a:rPr lang="ru-RU" dirty="0" smtClean="0"/>
              <a:t>используем номера</a:t>
            </a:r>
          </a:p>
          <a:p>
            <a:endParaRPr lang="ru-RU" dirty="0" smtClean="0"/>
          </a:p>
          <a:p>
            <a:r>
              <a:rPr lang="ru-RU" dirty="0" smtClean="0"/>
              <a:t>Используем </a:t>
            </a:r>
            <a:r>
              <a:rPr lang="ru-RU" dirty="0"/>
              <a:t>стандартные пары антонимов</a:t>
            </a:r>
          </a:p>
          <a:p>
            <a:pPr lvl="1"/>
            <a:r>
              <a:rPr lang="en-US" dirty="0"/>
              <a:t>add/remove, put/get, begin/end, open/close </a:t>
            </a:r>
            <a:r>
              <a:rPr lang="ru-RU" dirty="0"/>
              <a:t>и т.п.</a:t>
            </a:r>
          </a:p>
          <a:p>
            <a:endParaRPr lang="en-US" dirty="0" smtClean="0"/>
          </a:p>
          <a:p>
            <a:r>
              <a:rPr lang="ru-RU" dirty="0">
                <a:solidFill>
                  <a:schemeClr val="bg1"/>
                </a:solidFill>
              </a:rPr>
              <a:t>Избегаем двойного </a:t>
            </a:r>
            <a:r>
              <a:rPr lang="ru-RU" dirty="0" smtClean="0">
                <a:solidFill>
                  <a:schemeClr val="bg1"/>
                </a:solidFill>
              </a:rPr>
              <a:t>отрицания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или «часть программы»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зависимости от масштаба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Набор данных и подпрограммы, которые их обрабатывают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Логически обособленная часть программы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Набор файлов с исходным кодом, которые имеют общую версию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Единое целое с </a:t>
            </a:r>
            <a:r>
              <a:rPr lang="ru-RU" dirty="0" err="1" smtClean="0">
                <a:solidFill>
                  <a:schemeClr val="bg1"/>
                </a:solidFill>
              </a:rPr>
              <a:t>т.з</a:t>
            </a:r>
            <a:r>
              <a:rPr lang="ru-RU" dirty="0" smtClean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31657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для всех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Используем одинаковый способ соединения нескольких слов в </a:t>
            </a:r>
            <a:r>
              <a:rPr lang="ru-RU" dirty="0" smtClean="0"/>
              <a:t>идентификатор</a:t>
            </a:r>
            <a:endParaRPr lang="ru-RU" dirty="0"/>
          </a:p>
          <a:p>
            <a:pPr lvl="1"/>
            <a:r>
              <a:rPr lang="en-US" dirty="0" err="1"/>
              <a:t>CamelCase</a:t>
            </a:r>
            <a:r>
              <a:rPr lang="en-US" dirty="0"/>
              <a:t>, </a:t>
            </a:r>
            <a:r>
              <a:rPr lang="en-US" dirty="0" err="1"/>
              <a:t>under_score</a:t>
            </a:r>
            <a:r>
              <a:rPr lang="en-US" dirty="0"/>
              <a:t>, </a:t>
            </a:r>
            <a:r>
              <a:rPr lang="en-US" dirty="0" err="1"/>
              <a:t>allwordstogether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Избегаем </a:t>
            </a:r>
            <a:r>
              <a:rPr lang="ru-RU" dirty="0" smtClean="0"/>
              <a:t>невыразительных и неоднозначных </a:t>
            </a:r>
            <a:r>
              <a:rPr lang="ru-RU" dirty="0" smtClean="0"/>
              <a:t>слов</a:t>
            </a:r>
            <a:endParaRPr lang="ru-RU" dirty="0" smtClean="0"/>
          </a:p>
          <a:p>
            <a:pPr lvl="1"/>
            <a:r>
              <a:rPr lang="ru-RU" dirty="0" smtClean="0"/>
              <a:t>Не </a:t>
            </a:r>
            <a:r>
              <a:rPr lang="ru-RU" dirty="0" smtClean="0"/>
              <a:t>используем номера</a:t>
            </a:r>
          </a:p>
          <a:p>
            <a:endParaRPr lang="ru-RU" dirty="0" smtClean="0"/>
          </a:p>
          <a:p>
            <a:r>
              <a:rPr lang="ru-RU" dirty="0" smtClean="0"/>
              <a:t>Используем </a:t>
            </a:r>
            <a:r>
              <a:rPr lang="ru-RU" dirty="0"/>
              <a:t>стандартные пары антонимов</a:t>
            </a:r>
          </a:p>
          <a:p>
            <a:pPr lvl="1"/>
            <a:r>
              <a:rPr lang="en-US" dirty="0"/>
              <a:t>add/remove, put/get, begin/end, open/close </a:t>
            </a:r>
            <a:r>
              <a:rPr lang="ru-RU" dirty="0"/>
              <a:t>и т.п.</a:t>
            </a:r>
          </a:p>
          <a:p>
            <a:endParaRPr lang="en-US" dirty="0" smtClean="0"/>
          </a:p>
          <a:p>
            <a:r>
              <a:rPr lang="ru-RU" dirty="0"/>
              <a:t>Избегаем двойного </a:t>
            </a:r>
            <a:r>
              <a:rPr lang="ru-RU" dirty="0" smtClean="0"/>
              <a:t>отрицания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1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Описываем все, что функция </a:t>
            </a:r>
            <a:r>
              <a:rPr lang="ru-RU" dirty="0" smtClean="0">
                <a:solidFill>
                  <a:schemeClr val="bg1"/>
                </a:solidFill>
              </a:rPr>
              <a:t>делает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Снижаем гибридное зацепление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Глагол + дополнение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Дополнение обычно описывает результат -- </a:t>
            </a:r>
            <a:r>
              <a:rPr lang="en-US" dirty="0" err="1">
                <a:solidFill>
                  <a:schemeClr val="bg1"/>
                </a:solidFill>
              </a:rPr>
              <a:t>Calc</a:t>
            </a:r>
            <a:r>
              <a:rPr lang="en-US" b="1" dirty="0" err="1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Is</a:t>
            </a:r>
            <a:r>
              <a:rPr lang="en-US" dirty="0" err="1">
                <a:solidFill>
                  <a:schemeClr val="bg1"/>
                </a:solidFill>
              </a:rPr>
              <a:t>Ready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Get</a:t>
            </a:r>
            <a:r>
              <a:rPr lang="en-US" b="1" dirty="0" err="1" smtClean="0">
                <a:solidFill>
                  <a:schemeClr val="bg1"/>
                </a:solidFill>
              </a:rPr>
              <a:t>Color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Описываем все, что функция </a:t>
            </a:r>
            <a:r>
              <a:rPr lang="ru-RU" dirty="0" smtClean="0"/>
              <a:t>делает</a:t>
            </a:r>
          </a:p>
          <a:p>
            <a:pPr lvl="1"/>
            <a:r>
              <a:rPr lang="ru-RU" dirty="0" smtClean="0"/>
              <a:t>Снижаем гибридное зацепление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Глагол + дополнение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Дополнение обычно описывает результат -- </a:t>
            </a:r>
            <a:r>
              <a:rPr lang="en-US" dirty="0" err="1">
                <a:solidFill>
                  <a:schemeClr val="bg1"/>
                </a:solidFill>
              </a:rPr>
              <a:t>Calc</a:t>
            </a:r>
            <a:r>
              <a:rPr lang="en-US" b="1" dirty="0" err="1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Is</a:t>
            </a:r>
            <a:r>
              <a:rPr lang="en-US" dirty="0" err="1">
                <a:solidFill>
                  <a:schemeClr val="bg1"/>
                </a:solidFill>
              </a:rPr>
              <a:t>Ready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Get</a:t>
            </a:r>
            <a:r>
              <a:rPr lang="en-US" b="1" dirty="0" err="1" smtClean="0">
                <a:solidFill>
                  <a:schemeClr val="bg1"/>
                </a:solidFill>
              </a:rPr>
              <a:t>Color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Описываем все, что функция </a:t>
            </a:r>
            <a:r>
              <a:rPr lang="ru-RU" dirty="0" smtClean="0"/>
              <a:t>делает</a:t>
            </a:r>
          </a:p>
          <a:p>
            <a:pPr lvl="1"/>
            <a:r>
              <a:rPr lang="ru-RU" dirty="0" smtClean="0"/>
              <a:t>Снижаем гибридное зацепление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Глагол + дополнение</a:t>
            </a:r>
          </a:p>
          <a:p>
            <a:pPr lvl="1"/>
            <a:r>
              <a:rPr lang="ru-RU" dirty="0" smtClean="0"/>
              <a:t>Дополнение обычно описывает результат -- </a:t>
            </a:r>
            <a:r>
              <a:rPr lang="en-US" dirty="0" err="1"/>
              <a:t>Calc</a:t>
            </a:r>
            <a:r>
              <a:rPr lang="en-US" b="1" dirty="0" err="1"/>
              <a:t>Sum</a:t>
            </a:r>
            <a:r>
              <a:rPr lang="en-US" dirty="0"/>
              <a:t>, </a:t>
            </a:r>
            <a:r>
              <a:rPr lang="en-US" dirty="0" err="1"/>
              <a:t>Is</a:t>
            </a:r>
            <a:r>
              <a:rPr lang="en-US" b="1" dirty="0" err="1"/>
              <a:t>Ready</a:t>
            </a:r>
            <a:r>
              <a:rPr lang="en-US" dirty="0"/>
              <a:t>, </a:t>
            </a:r>
            <a:r>
              <a:rPr lang="en-US" dirty="0" err="1" smtClean="0"/>
              <a:t>Get</a:t>
            </a:r>
            <a:r>
              <a:rPr lang="en-US" b="1" dirty="0" err="1" smtClean="0"/>
              <a:t>Color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92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Максимально конкретно описываем смысл того, </a:t>
            </a:r>
            <a:r>
              <a:rPr lang="ru-RU" i="1" dirty="0" smtClean="0">
                <a:solidFill>
                  <a:schemeClr val="bg1"/>
                </a:solidFill>
              </a:rPr>
              <a:t>что</a:t>
            </a:r>
            <a:r>
              <a:rPr lang="ru-RU" dirty="0" smtClean="0">
                <a:solidFill>
                  <a:schemeClr val="bg1"/>
                </a:solidFill>
              </a:rPr>
              <a:t> храним, а не </a:t>
            </a:r>
            <a:r>
              <a:rPr lang="ru-RU" i="1" dirty="0" smtClean="0">
                <a:solidFill>
                  <a:schemeClr val="bg1"/>
                </a:solidFill>
              </a:rPr>
              <a:t>как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ru-RU" i="1" dirty="0" smtClean="0">
                <a:solidFill>
                  <a:schemeClr val="bg1"/>
                </a:solidFill>
              </a:rPr>
              <a:t>зачем</a:t>
            </a:r>
            <a:r>
              <a:rPr lang="ru-RU" dirty="0" smtClean="0">
                <a:solidFill>
                  <a:schemeClr val="bg1"/>
                </a:solidFill>
              </a:rPr>
              <a:t> храним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Снижаем гибридное зацепление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Избегаем двойного отрицания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1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Максимально конкретно описываем смысл того, </a:t>
            </a:r>
            <a:r>
              <a:rPr lang="ru-RU" i="1" dirty="0" smtClean="0"/>
              <a:t>что</a:t>
            </a:r>
            <a:r>
              <a:rPr lang="ru-RU" dirty="0" smtClean="0"/>
              <a:t> храним, а не </a:t>
            </a:r>
            <a:r>
              <a:rPr lang="ru-RU" i="1" dirty="0" smtClean="0"/>
              <a:t>как</a:t>
            </a:r>
            <a:r>
              <a:rPr lang="ru-RU" dirty="0" smtClean="0"/>
              <a:t> и </a:t>
            </a:r>
            <a:r>
              <a:rPr lang="ru-RU" i="1" dirty="0" smtClean="0"/>
              <a:t>зачем</a:t>
            </a:r>
            <a:r>
              <a:rPr lang="ru-RU" dirty="0" smtClean="0"/>
              <a:t> храним</a:t>
            </a:r>
            <a:endParaRPr lang="ru-RU" dirty="0" smtClean="0"/>
          </a:p>
          <a:p>
            <a:pPr lvl="1"/>
            <a:r>
              <a:rPr lang="ru-RU" dirty="0" smtClean="0"/>
              <a:t>Снижаем гибридное зацепление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Избегаем двойного отрицания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Максимально конкретно описываем смысл того, </a:t>
            </a:r>
            <a:r>
              <a:rPr lang="ru-RU" i="1" dirty="0" smtClean="0"/>
              <a:t>что</a:t>
            </a:r>
            <a:r>
              <a:rPr lang="ru-RU" dirty="0" smtClean="0"/>
              <a:t> храним, а не </a:t>
            </a:r>
            <a:r>
              <a:rPr lang="ru-RU" i="1" dirty="0" smtClean="0"/>
              <a:t>как</a:t>
            </a:r>
            <a:r>
              <a:rPr lang="ru-RU" dirty="0" smtClean="0"/>
              <a:t> и </a:t>
            </a:r>
            <a:r>
              <a:rPr lang="ru-RU" i="1" dirty="0" smtClean="0"/>
              <a:t>зачем</a:t>
            </a:r>
            <a:r>
              <a:rPr lang="ru-RU" dirty="0" smtClean="0"/>
              <a:t> храним</a:t>
            </a:r>
            <a:endParaRPr lang="ru-RU" dirty="0" smtClean="0"/>
          </a:p>
          <a:p>
            <a:pPr lvl="1"/>
            <a:r>
              <a:rPr lang="ru-RU" dirty="0" smtClean="0"/>
              <a:t>Снижаем гибридное зацепление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6172200" y="2219325"/>
            <a:ext cx="5181600" cy="1304925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- xx;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xxx = fido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SalesTax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(fido);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LateFee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(x1, x) + xxx;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Interest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(x1, x);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5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Максимально конкретно описываем смысл того, </a:t>
            </a:r>
            <a:r>
              <a:rPr lang="ru-RU" i="1" dirty="0" smtClean="0"/>
              <a:t>что</a:t>
            </a:r>
            <a:r>
              <a:rPr lang="ru-RU" dirty="0" smtClean="0"/>
              <a:t> храним, а не </a:t>
            </a:r>
            <a:r>
              <a:rPr lang="ru-RU" i="1" dirty="0" smtClean="0"/>
              <a:t>как</a:t>
            </a:r>
            <a:r>
              <a:rPr lang="ru-RU" dirty="0" smtClean="0"/>
              <a:t> и </a:t>
            </a:r>
            <a:r>
              <a:rPr lang="ru-RU" i="1" dirty="0" smtClean="0"/>
              <a:t>зачем</a:t>
            </a:r>
            <a:r>
              <a:rPr lang="ru-RU" dirty="0" smtClean="0"/>
              <a:t> храним</a:t>
            </a:r>
            <a:endParaRPr lang="ru-RU" dirty="0" smtClean="0"/>
          </a:p>
          <a:p>
            <a:pPr lvl="1"/>
            <a:r>
              <a:rPr lang="ru-RU" dirty="0" smtClean="0"/>
              <a:t>Снижаем гибридное зацепление</a:t>
            </a:r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6172200" y="2219325"/>
            <a:ext cx="5181600" cy="1304925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- xx;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xxx = fido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SalesTax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(fido);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LateFee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(x1, x) + xxx;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Interest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(x1, x);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172200" y="3917950"/>
            <a:ext cx="5181600" cy="2259013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balance = balance -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lastPayment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monthlyTotal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newPurchases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endParaRPr lang="ru-RU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SalesTax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newPurchases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balance =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balance</a:t>
            </a:r>
            <a:endParaRPr lang="ru-RU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LateFee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balance) </a:t>
            </a:r>
            <a:endParaRPr lang="ru-RU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monthlyTotal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balance = balance </a:t>
            </a:r>
            <a:endParaRPr lang="ru-RU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Interest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balance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L-Shape 6"/>
          <p:cNvSpPr/>
          <p:nvPr/>
        </p:nvSpPr>
        <p:spPr>
          <a:xfrm rot="19122506">
            <a:off x="10706100" y="4189319"/>
            <a:ext cx="914400" cy="914400"/>
          </a:xfrm>
          <a:prstGeom prst="corner">
            <a:avLst>
              <a:gd name="adj1" fmla="val 26976"/>
              <a:gd name="adj2" fmla="val 4096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Multiply 7"/>
          <p:cNvSpPr/>
          <p:nvPr/>
        </p:nvSpPr>
        <p:spPr>
          <a:xfrm>
            <a:off x="10518075" y="2167732"/>
            <a:ext cx="1290450" cy="14097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7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инициализация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Инициализируем </a:t>
            </a:r>
            <a:r>
              <a:rPr lang="ru-RU" dirty="0" smtClean="0">
                <a:solidFill>
                  <a:schemeClr val="bg1"/>
                </a:solidFill>
              </a:rPr>
              <a:t>каждую переменную при ее </a:t>
            </a:r>
            <a:r>
              <a:rPr lang="ru-RU" dirty="0" smtClean="0">
                <a:solidFill>
                  <a:schemeClr val="bg1"/>
                </a:solidFill>
              </a:rPr>
              <a:t>объявлении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Resource Allocation Is Initialization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Объявляем и инициализируем непосредственно перед первым использованием</a:t>
            </a:r>
          </a:p>
        </p:txBody>
      </p:sp>
    </p:spTree>
    <p:extLst>
      <p:ext uri="{BB962C8B-B14F-4D97-AF65-F5344CB8AC3E}">
        <p14:creationId xmlns:p14="http://schemas.microsoft.com/office/powerpoint/2010/main" val="9428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инициализация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Объявляем </a:t>
            </a:r>
            <a:r>
              <a:rPr lang="ru-RU" dirty="0" smtClean="0"/>
              <a:t>и инициализируем непосредственно перед первым использованием</a:t>
            </a:r>
          </a:p>
          <a:p>
            <a:pPr lvl="1"/>
            <a:r>
              <a:rPr lang="en-US" dirty="0" smtClean="0"/>
              <a:t>Resource Allocation Is Initialization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503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или «часть программы»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зависимости от масштаба</a:t>
            </a:r>
          </a:p>
          <a:p>
            <a:pPr lvl="1"/>
            <a:r>
              <a:rPr lang="ru-RU" dirty="0" smtClean="0"/>
              <a:t>Набор данных и подпрограммы, которые их обрабатывают</a:t>
            </a:r>
          </a:p>
          <a:p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Логически обособленная часть программы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Набор файлов с исходным кодом, которые имеют общую версию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Единое целое с </a:t>
            </a:r>
            <a:r>
              <a:rPr lang="ru-RU" dirty="0" err="1" smtClean="0">
                <a:solidFill>
                  <a:schemeClr val="bg1"/>
                </a:solidFill>
              </a:rPr>
              <a:t>т.з</a:t>
            </a:r>
            <a:r>
              <a:rPr lang="ru-RU" dirty="0" smtClean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23638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Локальность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Делаем область видимости переменной наименьшей из возможных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Снижаем патологическое зацепление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Изолируем друг от друга независимые переменные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Группируем зависящие между собой переменные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Выносим </a:t>
            </a:r>
            <a:r>
              <a:rPr lang="ru-RU" dirty="0">
                <a:solidFill>
                  <a:schemeClr val="bg1"/>
                </a:solidFill>
              </a:rPr>
              <a:t>в отдельные функции </a:t>
            </a:r>
            <a:r>
              <a:rPr lang="ru-RU" dirty="0" smtClean="0">
                <a:solidFill>
                  <a:schemeClr val="bg1"/>
                </a:solidFill>
              </a:rPr>
              <a:t>вычисления </a:t>
            </a:r>
            <a:r>
              <a:rPr lang="ru-RU" dirty="0">
                <a:solidFill>
                  <a:schemeClr val="bg1"/>
                </a:solidFill>
              </a:rPr>
              <a:t>над </a:t>
            </a:r>
            <a:r>
              <a:rPr lang="ru-RU" dirty="0" smtClean="0">
                <a:solidFill>
                  <a:schemeClr val="bg1"/>
                </a:solidFill>
              </a:rPr>
              <a:t>зависящими </a:t>
            </a:r>
            <a:r>
              <a:rPr lang="ru-RU" dirty="0">
                <a:solidFill>
                  <a:schemeClr val="bg1"/>
                </a:solidFill>
              </a:rPr>
              <a:t>между собой </a:t>
            </a:r>
            <a:r>
              <a:rPr lang="ru-RU" dirty="0" smtClean="0">
                <a:solidFill>
                  <a:schemeClr val="bg1"/>
                </a:solidFill>
              </a:rPr>
              <a:t>переменными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Объединяем зависящие между собой переменные в структуры данных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6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Локальность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Делаем область видимости переменной наименьшей из возможных</a:t>
            </a:r>
          </a:p>
          <a:p>
            <a:pPr lvl="1"/>
            <a:r>
              <a:rPr lang="ru-RU" dirty="0" smtClean="0"/>
              <a:t>Снижаем патологическое зацепление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Изолируем друг от друга независимые переменные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Группируем зависящие между собой переменные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Выносим </a:t>
            </a:r>
            <a:r>
              <a:rPr lang="ru-RU" dirty="0">
                <a:solidFill>
                  <a:schemeClr val="bg1"/>
                </a:solidFill>
              </a:rPr>
              <a:t>в отдельные функции </a:t>
            </a:r>
            <a:r>
              <a:rPr lang="ru-RU" dirty="0" smtClean="0">
                <a:solidFill>
                  <a:schemeClr val="bg1"/>
                </a:solidFill>
              </a:rPr>
              <a:t>вычисления </a:t>
            </a:r>
            <a:r>
              <a:rPr lang="ru-RU" dirty="0">
                <a:solidFill>
                  <a:schemeClr val="bg1"/>
                </a:solidFill>
              </a:rPr>
              <a:t>над </a:t>
            </a:r>
            <a:r>
              <a:rPr lang="ru-RU" dirty="0" smtClean="0">
                <a:solidFill>
                  <a:schemeClr val="bg1"/>
                </a:solidFill>
              </a:rPr>
              <a:t>зависящими </a:t>
            </a:r>
            <a:r>
              <a:rPr lang="ru-RU" dirty="0">
                <a:solidFill>
                  <a:schemeClr val="bg1"/>
                </a:solidFill>
              </a:rPr>
              <a:t>между собой </a:t>
            </a:r>
            <a:r>
              <a:rPr lang="ru-RU" dirty="0" smtClean="0">
                <a:solidFill>
                  <a:schemeClr val="bg1"/>
                </a:solidFill>
              </a:rPr>
              <a:t>переменными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Объединяем зависящие между собой переменные в структуры данных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Локальность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Делаем область видимости переменной наименьшей из возможных</a:t>
            </a:r>
          </a:p>
          <a:p>
            <a:pPr lvl="1"/>
            <a:r>
              <a:rPr lang="ru-RU" dirty="0" smtClean="0"/>
              <a:t>Снижаем патологическое зацепление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Изолируем друг от друга независимые переменные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Группируем зависящие между собой переменные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Выносим </a:t>
            </a:r>
            <a:r>
              <a:rPr lang="ru-RU" dirty="0">
                <a:solidFill>
                  <a:schemeClr val="bg1"/>
                </a:solidFill>
              </a:rPr>
              <a:t>в отдельные функции </a:t>
            </a:r>
            <a:r>
              <a:rPr lang="ru-RU" dirty="0" smtClean="0">
                <a:solidFill>
                  <a:schemeClr val="bg1"/>
                </a:solidFill>
              </a:rPr>
              <a:t>вычисления </a:t>
            </a:r>
            <a:r>
              <a:rPr lang="ru-RU" dirty="0">
                <a:solidFill>
                  <a:schemeClr val="bg1"/>
                </a:solidFill>
              </a:rPr>
              <a:t>над </a:t>
            </a:r>
            <a:r>
              <a:rPr lang="ru-RU" dirty="0" smtClean="0">
                <a:solidFill>
                  <a:schemeClr val="bg1"/>
                </a:solidFill>
              </a:rPr>
              <a:t>зависящими </a:t>
            </a:r>
            <a:r>
              <a:rPr lang="ru-RU" dirty="0">
                <a:solidFill>
                  <a:schemeClr val="bg1"/>
                </a:solidFill>
              </a:rPr>
              <a:t>между собой </a:t>
            </a:r>
            <a:r>
              <a:rPr lang="ru-RU" dirty="0" smtClean="0">
                <a:solidFill>
                  <a:schemeClr val="bg1"/>
                </a:solidFill>
              </a:rPr>
              <a:t>переменными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Объединяем зависящие между собой переменные в структуры данных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07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Локальность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Делаем область видимости переменной наименьшей из возможных</a:t>
            </a:r>
          </a:p>
          <a:p>
            <a:pPr lvl="1"/>
            <a:r>
              <a:rPr lang="ru-RU" dirty="0" smtClean="0"/>
              <a:t>Снижаем патологическое зацепление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Изолируем друг от друга независимые переменные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Группируем зависящие между собой переменные</a:t>
            </a:r>
            <a:endParaRPr lang="ru-RU" dirty="0" smtClean="0"/>
          </a:p>
          <a:p>
            <a:pPr lvl="1"/>
            <a:r>
              <a:rPr lang="ru-RU" dirty="0" smtClean="0"/>
              <a:t>Выносим </a:t>
            </a:r>
            <a:r>
              <a:rPr lang="ru-RU" dirty="0"/>
              <a:t>в отдельные функции </a:t>
            </a:r>
            <a:r>
              <a:rPr lang="ru-RU" dirty="0" smtClean="0"/>
              <a:t>вычисления </a:t>
            </a:r>
            <a:r>
              <a:rPr lang="ru-RU" dirty="0"/>
              <a:t>над </a:t>
            </a:r>
            <a:r>
              <a:rPr lang="ru-RU" dirty="0" smtClean="0"/>
              <a:t>зависящими </a:t>
            </a:r>
            <a:r>
              <a:rPr lang="ru-RU" dirty="0"/>
              <a:t>между собой </a:t>
            </a:r>
            <a:r>
              <a:rPr lang="ru-RU" dirty="0" smtClean="0"/>
              <a:t>переменными</a:t>
            </a:r>
          </a:p>
          <a:p>
            <a:pPr lvl="1"/>
            <a:r>
              <a:rPr lang="ru-RU" dirty="0" smtClean="0"/>
              <a:t>Объединяем зависящие между собой переменные в структуры данных</a:t>
            </a:r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71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Bjarne </a:t>
            </a:r>
            <a:r>
              <a:rPr lang="ru-RU" dirty="0" err="1" smtClean="0">
                <a:solidFill>
                  <a:schemeClr val="bg1"/>
                </a:solidFill>
              </a:rPr>
              <a:t>Stroustrup</a:t>
            </a:r>
            <a:r>
              <a:rPr lang="ru-RU" dirty="0">
                <a:solidFill>
                  <a:schemeClr val="bg1"/>
                </a:solidFill>
              </a:rPr>
              <a:t>, 1997: «Макрос почти всегда указывает на недостаток языка программирования, программы или программиста… Если вы используете макросы, значит, вам не хватает возможностей отладчиков, инструментов, генерирующих перекрестные ссылки, средств профилирования и т. д.»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8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Bjarne </a:t>
            </a:r>
            <a:r>
              <a:rPr lang="ru-RU" dirty="0" err="1" smtClean="0"/>
              <a:t>Stroustrup</a:t>
            </a:r>
            <a:r>
              <a:rPr lang="ru-RU" dirty="0"/>
              <a:t>, 1997: «Макрос почти всегда указывает на недостаток языка программирования, программы или программиста… Если вы используете макросы, значит, вам не хватает возможностей отладчиков, инструментов, генерирующих перекрестные ссылки, средств профилирования и т. д.»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9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Зацепление частей программы</a:t>
            </a:r>
            <a:endParaRPr lang="ru-RU" dirty="0"/>
          </a:p>
          <a:p>
            <a:r>
              <a:rPr lang="ru-RU" dirty="0" smtClean="0"/>
              <a:t>Именование переменных</a:t>
            </a:r>
          </a:p>
          <a:p>
            <a:r>
              <a:rPr lang="ru-RU" dirty="0" smtClean="0"/>
              <a:t>Именование функций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242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или «часть программы»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зависимости от масштаба</a:t>
            </a:r>
          </a:p>
          <a:p>
            <a:pPr lvl="1"/>
            <a:r>
              <a:rPr lang="ru-RU" dirty="0" smtClean="0"/>
              <a:t>Набор данных и подпрограммы, которые их обрабатывают</a:t>
            </a:r>
          </a:p>
          <a:p>
            <a:endParaRPr lang="ru-RU" dirty="0"/>
          </a:p>
          <a:p>
            <a:pPr lvl="1"/>
            <a:r>
              <a:rPr lang="ru-RU" dirty="0" smtClean="0"/>
              <a:t>Логически обособленная часть программы</a:t>
            </a:r>
          </a:p>
          <a:p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Набор файлов с исходным кодом, которые имеют общую версию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Единое целое с </a:t>
            </a:r>
            <a:r>
              <a:rPr lang="ru-RU" dirty="0" err="1" smtClean="0">
                <a:solidFill>
                  <a:schemeClr val="bg1"/>
                </a:solidFill>
              </a:rPr>
              <a:t>т.з</a:t>
            </a:r>
            <a:r>
              <a:rPr lang="ru-RU" dirty="0" smtClean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42736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или «часть программы»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зависимости от масштаба</a:t>
            </a:r>
          </a:p>
          <a:p>
            <a:pPr lvl="1"/>
            <a:r>
              <a:rPr lang="ru-RU" dirty="0" smtClean="0"/>
              <a:t>Набор данных и подпрограммы, которые их обрабатывают</a:t>
            </a:r>
          </a:p>
          <a:p>
            <a:endParaRPr lang="ru-RU" dirty="0"/>
          </a:p>
          <a:p>
            <a:pPr lvl="1"/>
            <a:r>
              <a:rPr lang="ru-RU" dirty="0" smtClean="0"/>
              <a:t>Логически обособленная часть программы</a:t>
            </a:r>
          </a:p>
          <a:p>
            <a:endParaRPr lang="ru-RU" dirty="0" smtClean="0"/>
          </a:p>
          <a:p>
            <a:pPr lvl="1"/>
            <a:r>
              <a:rPr lang="ru-RU" dirty="0" smtClean="0"/>
              <a:t>Набор файлов с исходным кодом, которые имеют общую версию</a:t>
            </a:r>
          </a:p>
          <a:p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Единое целое с </a:t>
            </a:r>
            <a:r>
              <a:rPr lang="ru-RU" dirty="0" err="1" smtClean="0">
                <a:solidFill>
                  <a:schemeClr val="bg1"/>
                </a:solidFill>
              </a:rPr>
              <a:t>т.з</a:t>
            </a:r>
            <a:r>
              <a:rPr lang="ru-RU" dirty="0" smtClean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35082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или «часть программы»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зависимости от масштаба</a:t>
            </a:r>
          </a:p>
          <a:p>
            <a:pPr lvl="1"/>
            <a:r>
              <a:rPr lang="ru-RU" dirty="0" smtClean="0"/>
              <a:t>Набор данных и подпрограммы, которые их обрабатывают</a:t>
            </a:r>
          </a:p>
          <a:p>
            <a:endParaRPr lang="ru-RU" dirty="0"/>
          </a:p>
          <a:p>
            <a:pPr lvl="1"/>
            <a:r>
              <a:rPr lang="ru-RU" dirty="0" smtClean="0"/>
              <a:t>Логически обособленная часть программы</a:t>
            </a:r>
          </a:p>
          <a:p>
            <a:endParaRPr lang="ru-RU" dirty="0" smtClean="0"/>
          </a:p>
          <a:p>
            <a:pPr lvl="1"/>
            <a:r>
              <a:rPr lang="ru-RU" dirty="0" smtClean="0"/>
              <a:t>Набор файлов с исходным кодом, которые имеют общую версию</a:t>
            </a:r>
          </a:p>
          <a:p>
            <a:endParaRPr lang="ru-RU" dirty="0" smtClean="0"/>
          </a:p>
          <a:p>
            <a:pPr lvl="1"/>
            <a:r>
              <a:rPr lang="ru-RU" dirty="0" smtClean="0"/>
              <a:t>Единое целое с </a:t>
            </a:r>
            <a:r>
              <a:rPr lang="ru-RU" dirty="0" err="1" smtClean="0"/>
              <a:t>т.з</a:t>
            </a:r>
            <a:r>
              <a:rPr lang="ru-RU" dirty="0" smtClean="0"/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12714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75751</TotalTime>
  <Words>2172</Words>
  <Application>Microsoft Office PowerPoint</Application>
  <PresentationFormat>Widescreen</PresentationFormat>
  <Paragraphs>736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Consolas</vt:lpstr>
      <vt:lpstr>Тема Office</vt:lpstr>
      <vt:lpstr>Совершенный код</vt:lpstr>
      <vt:lpstr>Совершенный код</vt:lpstr>
      <vt:lpstr>План лекции</vt:lpstr>
      <vt:lpstr>Модуль или «часть программы»</vt:lpstr>
      <vt:lpstr>Модуль или «часть программы»</vt:lpstr>
      <vt:lpstr>Модуль или «часть программы»</vt:lpstr>
      <vt:lpstr>Модуль или «часть программы»</vt:lpstr>
      <vt:lpstr>Модуль или «часть программы»</vt:lpstr>
      <vt:lpstr>Модуль или «часть программы»</vt:lpstr>
      <vt:lpstr>Зацепление модулей</vt:lpstr>
      <vt:lpstr>Зацепление модулей</vt:lpstr>
      <vt:lpstr>Зацепление модулей</vt:lpstr>
      <vt:lpstr>Виды зацепления кода</vt:lpstr>
      <vt:lpstr>Патологическое зацепление</vt:lpstr>
      <vt:lpstr>Патологическое зацепление</vt:lpstr>
      <vt:lpstr>Патологическое зацепление</vt:lpstr>
      <vt:lpstr>Патологическое зацепление</vt:lpstr>
      <vt:lpstr>Патологическое зацепление</vt:lpstr>
      <vt:lpstr>Зацепление по содержимому</vt:lpstr>
      <vt:lpstr>Зацепление по содержимому</vt:lpstr>
      <vt:lpstr>Зацепление по содержимому</vt:lpstr>
      <vt:lpstr>Зацепление по содержимому</vt:lpstr>
      <vt:lpstr>Зацепление по содержимому</vt:lpstr>
      <vt:lpstr>Зацепление по содержимому</vt:lpstr>
      <vt:lpstr>Зацепление по общей области</vt:lpstr>
      <vt:lpstr>Зацепление по общей области</vt:lpstr>
      <vt:lpstr>Зацепление по общей области</vt:lpstr>
      <vt:lpstr>Зацепление по общей области</vt:lpstr>
      <vt:lpstr>Зацепление по общей области</vt:lpstr>
      <vt:lpstr>Смешанное (гибридное) зацепление </vt:lpstr>
      <vt:lpstr>Смешанное (гибридное) зацепление </vt:lpstr>
      <vt:lpstr>Смешанное (гибридное) зацепление </vt:lpstr>
      <vt:lpstr>Смешанное (гибридное) зацепление </vt:lpstr>
      <vt:lpstr>Смешанное (гибридное) зацепление </vt:lpstr>
      <vt:lpstr>Смешанное (гибридное) зацепление </vt:lpstr>
      <vt:lpstr>Зацепление по управлению</vt:lpstr>
      <vt:lpstr>Зацепление по управлению</vt:lpstr>
      <vt:lpstr>Зацепление по управлению</vt:lpstr>
      <vt:lpstr>Зацепление по управлению</vt:lpstr>
      <vt:lpstr>Зацепление по управлению</vt:lpstr>
      <vt:lpstr>Зацепление по данным</vt:lpstr>
      <vt:lpstr>Зацепление по данным</vt:lpstr>
      <vt:lpstr>Зацепление по данным</vt:lpstr>
      <vt:lpstr>Зацепление по данным</vt:lpstr>
      <vt:lpstr>Зацепление по данным</vt:lpstr>
      <vt:lpstr>Общее для всех имен</vt:lpstr>
      <vt:lpstr>Общее для всех имен</vt:lpstr>
      <vt:lpstr>Общее для всех имен</vt:lpstr>
      <vt:lpstr>Общее для всех имен</vt:lpstr>
      <vt:lpstr>Общее для всех имен</vt:lpstr>
      <vt:lpstr>Имена функций</vt:lpstr>
      <vt:lpstr>Имена функций</vt:lpstr>
      <vt:lpstr>Имена функций</vt:lpstr>
      <vt:lpstr>Имена переменных</vt:lpstr>
      <vt:lpstr>Имена переменных</vt:lpstr>
      <vt:lpstr>Имена переменных</vt:lpstr>
      <vt:lpstr>Имена переменных</vt:lpstr>
      <vt:lpstr>Объявление и инициализация переменных</vt:lpstr>
      <vt:lpstr>Объявление и инициализация переменных</vt:lpstr>
      <vt:lpstr>Локальность переменных</vt:lpstr>
      <vt:lpstr>Локальность переменных</vt:lpstr>
      <vt:lpstr>Локальность переменных</vt:lpstr>
      <vt:lpstr>Локальность переменных</vt:lpstr>
      <vt:lpstr>Макросы</vt:lpstr>
      <vt:lpstr>Макросы</vt:lpstr>
      <vt:lpstr>Заключение</vt:lpstr>
    </vt:vector>
  </TitlesOfParts>
  <Company>Yandex,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Совершенный код</dc:title>
  <dc:creator>Evgenii Petrov</dc:creator>
  <cp:lastModifiedBy>Evgenii Petrov</cp:lastModifiedBy>
  <cp:revision>171</cp:revision>
  <dcterms:created xsi:type="dcterms:W3CDTF">2018-05-08T04:12:09Z</dcterms:created>
  <dcterms:modified xsi:type="dcterms:W3CDTF">2020-09-09T16:34:18Z</dcterms:modified>
</cp:coreProperties>
</file>