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314" r:id="rId3"/>
    <p:sldId id="326" r:id="rId4"/>
    <p:sldId id="329" r:id="rId5"/>
    <p:sldId id="327" r:id="rId6"/>
    <p:sldId id="278" r:id="rId7"/>
    <p:sldId id="322" r:id="rId8"/>
    <p:sldId id="282" r:id="rId9"/>
    <p:sldId id="318" r:id="rId10"/>
    <p:sldId id="324" r:id="rId11"/>
    <p:sldId id="328" r:id="rId12"/>
    <p:sldId id="289" r:id="rId13"/>
    <p:sldId id="316" r:id="rId14"/>
    <p:sldId id="258" r:id="rId15"/>
    <p:sldId id="269" r:id="rId16"/>
    <p:sldId id="330" r:id="rId17"/>
    <p:sldId id="259" r:id="rId18"/>
    <p:sldId id="290" r:id="rId19"/>
    <p:sldId id="292" r:id="rId20"/>
    <p:sldId id="331" r:id="rId21"/>
    <p:sldId id="267" r:id="rId22"/>
    <p:sldId id="294" r:id="rId23"/>
    <p:sldId id="333" r:id="rId24"/>
    <p:sldId id="295" r:id="rId25"/>
    <p:sldId id="332" r:id="rId26"/>
    <p:sldId id="323" r:id="rId27"/>
    <p:sldId id="315" r:id="rId28"/>
    <p:sldId id="276" r:id="rId29"/>
    <p:sldId id="277" r:id="rId30"/>
    <p:sldId id="296" r:id="rId3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  <a:srgbClr val="3646DE"/>
    <a:srgbClr val="4957E1"/>
    <a:srgbClr val="2D1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7" autoAdjust="0"/>
    <p:restoredTop sz="94609" autoAdjust="0"/>
  </p:normalViewPr>
  <p:slideViewPr>
    <p:cSldViewPr>
      <p:cViewPr varScale="1">
        <p:scale>
          <a:sx n="107" d="100"/>
          <a:sy n="107" d="100"/>
        </p:scale>
        <p:origin x="138" y="4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03F613-588F-4CBB-BB2C-2E9A0AC9620C}" type="datetimeFigureOut">
              <a:rPr lang="ru-RU"/>
              <a:pPr>
                <a:defRPr/>
              </a:pPr>
              <a:t>27.03.2020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658B0A1-B27E-4F30-8C9A-A45EAF2D19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05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56424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81569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1857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78196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28803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48188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38220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8095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92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34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92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83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25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27.03.2020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7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27.03.2020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97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27.03.2020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68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27.03.2020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67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27.03.2020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66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27.03.2020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25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69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User:Behna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q.math.ca/Scanned/16-3/cull.pdf" TargetMode="External"/><Relationship Id="rId2" Type="http://schemas.openxmlformats.org/officeDocument/2006/relationships/hyperlink" Target="https://doi.org/10.1016/0166-218X(92)00170-Q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enguin.ewu.edu/~trolfe/QueenLasVegas/Hoffman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Arial" charset="0"/>
              </a:rPr>
              <a:t>Алгоритмы с возвратом</a:t>
            </a:r>
          </a:p>
        </p:txBody>
      </p:sp>
      <p:sp>
        <p:nvSpPr>
          <p:cNvPr id="14338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rgbClr val="898989"/>
                </a:solidFill>
              </a:rPr>
              <a:t>Лекция 20</a:t>
            </a:r>
            <a:endParaRPr lang="ru-RU" dirty="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других </a:t>
            </a:r>
            <a:r>
              <a:rPr lang="en-US" dirty="0" smtClean="0"/>
              <a:t>NP-</a:t>
            </a:r>
            <a:r>
              <a:rPr lang="ru-RU" dirty="0" smtClean="0"/>
              <a:t>полных задач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Существует ли в графе цикл, содержащий все вершины по одному разу? («задача коммивояжёра»)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Можно ли раскрасить вершины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цветов так, чтобы концы каждого ребра были разного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цвета? («раскраска графа»)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NP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-полная начиная с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 = 3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Дано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расположение дамок (простых шашек нет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доске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размером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NxN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Есть ли у белых выигрыш в данной позиции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путь из одной вершины в другую длины не менее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множество 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 графа, такое что один или оба конца любой дуги принадлежит этому множеству («вершинное покрытие»)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«Задача о рюкзаке»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…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отношения между </a:t>
            </a:r>
            <a:r>
              <a:rPr lang="en-US" dirty="0" smtClean="0"/>
              <a:t>P </a:t>
            </a:r>
            <a:r>
              <a:rPr lang="ru-RU" dirty="0" smtClean="0"/>
              <a:t>и </a:t>
            </a:r>
            <a:r>
              <a:rPr lang="en-US" dirty="0" smtClean="0"/>
              <a:t>NP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2785120" y="1896512"/>
            <a:ext cx="6553696" cy="4227688"/>
            <a:chOff x="6172200" y="2241864"/>
            <a:chExt cx="5454880" cy="3518860"/>
          </a:xfrm>
        </p:grpSpPr>
        <p:pic>
          <p:nvPicPr>
            <p:cNvPr id="8" name="Picture 2" descr="https://upload.wikimedia.org/wikipedia/commons/thumb/a/a0/P_np_np-complete_np-hard.svg/1920px-P_np_np-complete_np-hard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1" r="3966"/>
            <a:stretch/>
          </p:blipFill>
          <p:spPr bwMode="auto">
            <a:xfrm>
              <a:off x="6172200" y="2241864"/>
              <a:ext cx="5181600" cy="3518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16200000">
              <a:off x="10071469" y="3809825"/>
              <a:ext cx="2872438" cy="238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n-lt"/>
                  <a:hlinkClick r:id="rId3"/>
                </a:rPr>
                <a:t>https://commons.wikimedia.org/wiki/User:Behnam</a:t>
              </a:r>
              <a:endParaRPr lang="ru-RU" sz="11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963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поиска с возвратом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400" dirty="0" smtClean="0"/>
              <a:t>Метод проб и ошибок, </a:t>
            </a:r>
            <a:r>
              <a:rPr lang="en-US" sz="2400" dirty="0" smtClean="0"/>
              <a:t>backtracking</a:t>
            </a:r>
            <a:endParaRPr lang="ru-RU" sz="2400" dirty="0" smtClean="0"/>
          </a:p>
          <a:p>
            <a:pPr lvl="1">
              <a:lnSpc>
                <a:spcPct val="80000"/>
              </a:lnSpc>
            </a:pPr>
            <a:r>
              <a:rPr lang="ru-RU" sz="2000" dirty="0" smtClean="0"/>
              <a:t>Примерно </a:t>
            </a:r>
            <a:r>
              <a:rPr lang="ru-RU" sz="2000" dirty="0"/>
              <a:t>1950 год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Derrick Henry </a:t>
            </a:r>
            <a:r>
              <a:rPr lang="en-US" sz="2000" dirty="0" err="1"/>
              <a:t>Lehmer</a:t>
            </a:r>
            <a:r>
              <a:rPr lang="en-US" sz="2000" dirty="0"/>
              <a:t>, 1905-1991</a:t>
            </a:r>
            <a:endParaRPr lang="ru-RU" sz="20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Популярный метод в </a:t>
            </a:r>
            <a:r>
              <a:rPr lang="ru-RU" sz="2400" dirty="0" smtClean="0"/>
              <a:t>раннем искусственном интеллекте</a:t>
            </a:r>
            <a:endParaRPr lang="ru-RU" sz="24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 smtClean="0"/>
              <a:t>Эмуляция недетерминированных исполняющих устройств на обычном компьютере</a:t>
            </a:r>
            <a:endParaRPr lang="ru-RU" sz="24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 marL="68580" indent="0">
              <a:lnSpc>
                <a:spcPct val="80000"/>
              </a:lnSpc>
              <a:buNone/>
            </a:pPr>
            <a:endParaRPr lang="ru-RU" sz="2400" dirty="0"/>
          </a:p>
          <a:p>
            <a:pPr>
              <a:buNone/>
            </a:pP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2247141"/>
            <a:ext cx="5181601" cy="35581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поиска с возвратом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000" dirty="0" smtClean="0"/>
              <a:t>Граф состояний недетерминированного исполняющего устройства во время </a:t>
            </a:r>
            <a:r>
              <a:rPr lang="ru-RU" sz="2000" dirty="0"/>
              <a:t>исполнения </a:t>
            </a:r>
            <a:r>
              <a:rPr lang="ru-RU" sz="2000" dirty="0" smtClean="0"/>
              <a:t>программы</a:t>
            </a:r>
          </a:p>
          <a:p>
            <a:pPr lvl="1">
              <a:lnSpc>
                <a:spcPct val="80000"/>
              </a:lnSpc>
            </a:pPr>
            <a:r>
              <a:rPr lang="ru-RU" sz="1600" dirty="0" smtClean="0"/>
              <a:t>Вершины </a:t>
            </a:r>
            <a:r>
              <a:rPr lang="ru-RU" sz="1600" dirty="0"/>
              <a:t>– состояния </a:t>
            </a:r>
            <a:r>
              <a:rPr lang="ru-RU" sz="1600" dirty="0" smtClean="0"/>
              <a:t>устройства</a:t>
            </a:r>
          </a:p>
          <a:p>
            <a:pPr lvl="1">
              <a:lnSpc>
                <a:spcPct val="80000"/>
              </a:lnSpc>
            </a:pPr>
            <a:r>
              <a:rPr lang="ru-RU" sz="1600" dirty="0" smtClean="0"/>
              <a:t>Дуги </a:t>
            </a:r>
            <a:r>
              <a:rPr lang="ru-RU" sz="1600" dirty="0"/>
              <a:t>– переходы между состояниями в результате исполнения </a:t>
            </a:r>
            <a:r>
              <a:rPr lang="ru-RU" sz="1600" dirty="0" smtClean="0"/>
              <a:t>команд</a:t>
            </a:r>
            <a:endParaRPr lang="ru-RU" sz="2000" dirty="0" smtClean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ru-RU" sz="2000" dirty="0" smtClean="0"/>
              <a:t>«Конструируем» недетерминированное исполняющее устройство, удобное для решения задачи</a:t>
            </a:r>
          </a:p>
          <a:p>
            <a:pPr lvl="1">
              <a:lnSpc>
                <a:spcPct val="80000"/>
              </a:lnSpc>
            </a:pPr>
            <a:r>
              <a:rPr lang="ru-RU" sz="1600" dirty="0" smtClean="0"/>
              <a:t>Выбираем множество исходных, промежуточных и конечных состояний</a:t>
            </a:r>
          </a:p>
          <a:p>
            <a:pPr lvl="1">
              <a:lnSpc>
                <a:spcPct val="80000"/>
              </a:lnSpc>
            </a:pPr>
            <a:r>
              <a:rPr lang="ru-RU" sz="1600" dirty="0" smtClean="0"/>
              <a:t>Выбираем команды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ru-RU" sz="2000" dirty="0" smtClean="0"/>
              <a:t>Пишем </a:t>
            </a:r>
            <a:r>
              <a:rPr lang="ru-RU" sz="2000" dirty="0"/>
              <a:t>программу для решения задачи на недетерминированном исполняющем устройстве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ru-RU" sz="2000" dirty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ru-RU" sz="2000" dirty="0"/>
              <a:t>Эмулируем </a:t>
            </a:r>
            <a:r>
              <a:rPr lang="ru-RU" sz="2000" dirty="0" smtClean="0"/>
              <a:t>на </a:t>
            </a:r>
            <a:r>
              <a:rPr lang="ru-RU" sz="2000" dirty="0"/>
              <a:t>обычном компьютере её </a:t>
            </a:r>
            <a:r>
              <a:rPr lang="ru-RU" sz="2000" dirty="0" smtClean="0"/>
              <a:t>исполнение на недетерминированном устройстве</a:t>
            </a:r>
          </a:p>
          <a:p>
            <a:pPr lvl="1">
              <a:lnSpc>
                <a:spcPct val="80000"/>
              </a:lnSpc>
            </a:pPr>
            <a:r>
              <a:rPr lang="ru-RU" sz="1600" dirty="0" smtClean="0"/>
              <a:t>Обходим «граф состояний недетерминированного исполняющего устройства во время исполнения программы»</a:t>
            </a:r>
          </a:p>
          <a:p>
            <a:pPr lvl="1">
              <a:lnSpc>
                <a:spcPct val="80000"/>
              </a:lnSpc>
            </a:pPr>
            <a:r>
              <a:rPr lang="ru-RU" sz="1600" dirty="0" smtClean="0"/>
              <a:t>Скорость </a:t>
            </a:r>
            <a:r>
              <a:rPr lang="ru-RU" sz="1600" dirty="0"/>
              <a:t>эмуляции зависит от метода обхода</a:t>
            </a:r>
            <a:endParaRPr lang="en-US" sz="1400" dirty="0"/>
          </a:p>
          <a:p>
            <a:endParaRPr lang="ru-RU" sz="2400" dirty="0"/>
          </a:p>
        </p:txBody>
      </p:sp>
      <p:grpSp>
        <p:nvGrpSpPr>
          <p:cNvPr id="29" name="Группа 28"/>
          <p:cNvGrpSpPr/>
          <p:nvPr/>
        </p:nvGrpSpPr>
        <p:grpSpPr>
          <a:xfrm>
            <a:off x="2681242" y="2996952"/>
            <a:ext cx="3336648" cy="3042094"/>
            <a:chOff x="4511824" y="2115098"/>
            <a:chExt cx="3336648" cy="3042094"/>
          </a:xfrm>
        </p:grpSpPr>
        <p:sp>
          <p:nvSpPr>
            <p:cNvPr id="30" name="Овал 29"/>
            <p:cNvSpPr/>
            <p:nvPr/>
          </p:nvSpPr>
          <p:spPr>
            <a:xfrm>
              <a:off x="5911741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5263669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6703829" y="275610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4759613" y="335993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5717421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456529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495393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552310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591174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6415797" y="336730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7013565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7589629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6383749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6815304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713231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744561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31" idx="0"/>
              <a:endCxn id="30" idx="3"/>
            </p:cNvCxnSpPr>
            <p:nvPr/>
          </p:nvCxnSpPr>
          <p:spPr>
            <a:xfrm flipV="1">
              <a:off x="5360829" y="2280960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32" idx="0"/>
              <a:endCxn id="30" idx="5"/>
            </p:cNvCxnSpPr>
            <p:nvPr/>
          </p:nvCxnSpPr>
          <p:spPr>
            <a:xfrm flipH="1" flipV="1">
              <a:off x="6077603" y="2280960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33" idx="0"/>
              <a:endCxn id="31" idx="3"/>
            </p:cNvCxnSpPr>
            <p:nvPr/>
          </p:nvCxnSpPr>
          <p:spPr>
            <a:xfrm flipV="1">
              <a:off x="4856773" y="2917951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34" idx="0"/>
              <a:endCxn id="31" idx="5"/>
            </p:cNvCxnSpPr>
            <p:nvPr/>
          </p:nvCxnSpPr>
          <p:spPr>
            <a:xfrm flipH="1" flipV="1">
              <a:off x="5429531" y="2917951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35" idx="0"/>
              <a:endCxn id="33" idx="3"/>
            </p:cNvCxnSpPr>
            <p:nvPr/>
          </p:nvCxnSpPr>
          <p:spPr>
            <a:xfrm flipV="1">
              <a:off x="4662453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39" idx="0"/>
              <a:endCxn id="33" idx="5"/>
            </p:cNvCxnSpPr>
            <p:nvPr/>
          </p:nvCxnSpPr>
          <p:spPr>
            <a:xfrm flipH="1" flipV="1">
              <a:off x="4925475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40" idx="0"/>
              <a:endCxn id="34" idx="3"/>
            </p:cNvCxnSpPr>
            <p:nvPr/>
          </p:nvCxnSpPr>
          <p:spPr>
            <a:xfrm flipV="1">
              <a:off x="5620261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42" idx="0"/>
              <a:endCxn id="34" idx="5"/>
            </p:cNvCxnSpPr>
            <p:nvPr/>
          </p:nvCxnSpPr>
          <p:spPr>
            <a:xfrm flipH="1" flipV="1">
              <a:off x="5883283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3" idx="0"/>
              <a:endCxn id="32" idx="3"/>
            </p:cNvCxnSpPr>
            <p:nvPr/>
          </p:nvCxnSpPr>
          <p:spPr>
            <a:xfrm flipV="1">
              <a:off x="6512957" y="2921971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47" idx="0"/>
              <a:endCxn id="32" idx="6"/>
            </p:cNvCxnSpPr>
            <p:nvPr/>
          </p:nvCxnSpPr>
          <p:spPr>
            <a:xfrm flipH="1" flipV="1">
              <a:off x="6898149" y="2853269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46" idx="0"/>
              <a:endCxn id="32" idx="5"/>
            </p:cNvCxnSpPr>
            <p:nvPr/>
          </p:nvCxnSpPr>
          <p:spPr>
            <a:xfrm flipH="1" flipV="1">
              <a:off x="6869691" y="2921971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stCxn id="51" idx="0"/>
              <a:endCxn id="43" idx="4"/>
            </p:cNvCxnSpPr>
            <p:nvPr/>
          </p:nvCxnSpPr>
          <p:spPr>
            <a:xfrm flipV="1">
              <a:off x="6480909" y="3561625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>
              <a:stCxn id="53" idx="0"/>
              <a:endCxn id="46" idx="3"/>
            </p:cNvCxnSpPr>
            <p:nvPr/>
          </p:nvCxnSpPr>
          <p:spPr>
            <a:xfrm flipV="1">
              <a:off x="6912464" y="3570744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54" idx="0"/>
              <a:endCxn id="46" idx="4"/>
            </p:cNvCxnSpPr>
            <p:nvPr/>
          </p:nvCxnSpPr>
          <p:spPr>
            <a:xfrm flipH="1" flipV="1">
              <a:off x="7110725" y="3599202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>
              <a:stCxn id="55" idx="0"/>
              <a:endCxn id="46" idx="5"/>
            </p:cNvCxnSpPr>
            <p:nvPr/>
          </p:nvCxnSpPr>
          <p:spPr>
            <a:xfrm flipH="1" flipV="1">
              <a:off x="7179427" y="3570744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Знак запрета 71"/>
            <p:cNvSpPr/>
            <p:nvPr/>
          </p:nvSpPr>
          <p:spPr>
            <a:xfrm>
              <a:off x="4511824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3" name="Фигура, имеющая форму буквы L 72"/>
            <p:cNvSpPr/>
            <p:nvPr/>
          </p:nvSpPr>
          <p:spPr>
            <a:xfrm rot="18726679">
              <a:off x="6783180" y="4388485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Знак запрета 73"/>
            <p:cNvSpPr/>
            <p:nvPr/>
          </p:nvSpPr>
          <p:spPr>
            <a:xfrm>
              <a:off x="4912306" y="4889397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5" name="Знак запрета 74"/>
            <p:cNvSpPr/>
            <p:nvPr/>
          </p:nvSpPr>
          <p:spPr>
            <a:xfrm>
              <a:off x="6347011" y="43763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6" name="Знак запрета 75"/>
            <p:cNvSpPr/>
            <p:nvPr/>
          </p:nvSpPr>
          <p:spPr>
            <a:xfrm>
              <a:off x="7128578" y="4381822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7" name="Знак запрета 76"/>
            <p:cNvSpPr/>
            <p:nvPr/>
          </p:nvSpPr>
          <p:spPr>
            <a:xfrm>
              <a:off x="7455731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8" name="Знак запрета 77"/>
            <p:cNvSpPr/>
            <p:nvPr/>
          </p:nvSpPr>
          <p:spPr>
            <a:xfrm>
              <a:off x="7580677" y="368870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9" name="Знак запрета 78"/>
            <p:cNvSpPr/>
            <p:nvPr/>
          </p:nvSpPr>
          <p:spPr>
            <a:xfrm>
              <a:off x="5476400" y="43841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0" name="Фигура, имеющая форму буквы L 79"/>
            <p:cNvSpPr/>
            <p:nvPr/>
          </p:nvSpPr>
          <p:spPr>
            <a:xfrm rot="18726679">
              <a:off x="5934178" y="439248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Овал 80"/>
            <p:cNvSpPr/>
            <p:nvPr/>
          </p:nvSpPr>
          <p:spPr>
            <a:xfrm>
              <a:off x="4949044" y="4634341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2" name="Прямая соединительная линия 81"/>
            <p:cNvCxnSpPr>
              <a:stCxn id="81" idx="0"/>
              <a:endCxn id="39" idx="4"/>
            </p:cNvCxnSpPr>
            <p:nvPr/>
          </p:nvCxnSpPr>
          <p:spPr>
            <a:xfrm flipV="1">
              <a:off x="5046204" y="4232696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798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 </a:t>
            </a:r>
            <a:r>
              <a:rPr lang="ru-RU" dirty="0"/>
              <a:t>доски </a:t>
            </a:r>
            <a:r>
              <a:rPr lang="ru-RU" dirty="0" smtClean="0"/>
              <a:t>шахматным </a:t>
            </a:r>
            <a:r>
              <a:rPr lang="ru-RU" dirty="0"/>
              <a:t>конём</a:t>
            </a:r>
          </a:p>
        </p:txBody>
      </p:sp>
      <p:sp>
        <p:nvSpPr>
          <p:cNvPr id="5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Найти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последовательность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ходов шахматного коня,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начинающуюся с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заданного поля доски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NxN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, такую что конь посещает каждое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поле доски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ровно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один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раз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К какой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NP-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полной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задаче сводится обход доски шахматным конем? 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" name="Group 3"/>
          <p:cNvGrpSpPr/>
          <p:nvPr/>
        </p:nvGrpSpPr>
        <p:grpSpPr>
          <a:xfrm>
            <a:off x="7297961" y="2704046"/>
            <a:ext cx="2930077" cy="2594496"/>
            <a:chOff x="1785939" y="962025"/>
            <a:chExt cx="2930077" cy="259449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939" y="962025"/>
              <a:ext cx="2930077" cy="2594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283968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1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5389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2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64438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7704" y="25649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7704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904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64438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6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3968" y="2568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8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обхода доски 5х5 и 8х8</a:t>
            </a:r>
            <a:endParaRPr lang="ru-RU" dirty="0"/>
          </a:p>
        </p:txBody>
      </p:sp>
      <p:sp>
        <p:nvSpPr>
          <p:cNvPr id="20481" name="Rectangl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ru-RU" smtClean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482" name="Picture 5" descr="http://upload.wikimedia.org/wikipedia/commons/c/ca/Knights-Tour-Animation.gif"/>
          <p:cNvPicPr>
            <a:picLocks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9000" y="2201294"/>
            <a:ext cx="3600000" cy="3600000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026" name="Picture 2" descr="https://upload.wikimedia.org/wikipedia/commons/thumb/d/da/Knight%27s_tour_anim_2.gif/250px-Knight%27s_tour_anim_2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000" y="2201294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Недетерминированное исполняющее устройство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Состояние</a:t>
            </a:r>
            <a:endParaRPr lang="en-US" dirty="0" smtClean="0"/>
          </a:p>
          <a:p>
            <a:pPr lvl="1"/>
            <a:r>
              <a:rPr lang="ru-RU" dirty="0" smtClean="0"/>
              <a:t>матрица </a:t>
            </a:r>
            <a:r>
              <a:rPr lang="en-US" dirty="0" err="1" smtClean="0"/>
              <a:t>NxN</a:t>
            </a:r>
            <a:r>
              <a:rPr lang="ru-RU" dirty="0" smtClean="0"/>
              <a:t>, частично</a:t>
            </a:r>
            <a:r>
              <a:rPr lang="en-US" dirty="0" smtClean="0"/>
              <a:t> </a:t>
            </a:r>
            <a:r>
              <a:rPr lang="ru-RU" dirty="0" smtClean="0"/>
              <a:t>заполненная номерами ходов коня от 1 до </a:t>
            </a:r>
            <a:r>
              <a:rPr lang="en-US" dirty="0" smtClean="0"/>
              <a:t>M &lt;= N^2 </a:t>
            </a:r>
            <a:r>
              <a:rPr lang="ru-RU" dirty="0" smtClean="0"/>
              <a:t>и частично значением </a:t>
            </a:r>
            <a:r>
              <a:rPr lang="en-US" dirty="0" smtClean="0"/>
              <a:t>0 (</a:t>
            </a:r>
            <a:r>
              <a:rPr lang="ru-RU" dirty="0" smtClean="0"/>
              <a:t>«поле не посещено»</a:t>
            </a:r>
            <a:r>
              <a:rPr lang="en-US" dirty="0" smtClean="0"/>
              <a:t>)</a:t>
            </a:r>
            <a:endParaRPr lang="ru-RU" dirty="0" smtClean="0"/>
          </a:p>
          <a:p>
            <a:pPr lvl="2"/>
            <a:r>
              <a:rPr lang="ru-RU" dirty="0" smtClean="0"/>
              <a:t>Можно хранить список полей в порядке их посещения, но будет труднее проверять пройдено поле или нет</a:t>
            </a:r>
          </a:p>
          <a:p>
            <a:endParaRPr lang="ru-RU" dirty="0" smtClean="0"/>
          </a:p>
          <a:p>
            <a:r>
              <a:rPr lang="ru-RU" dirty="0" smtClean="0"/>
              <a:t>Команды</a:t>
            </a:r>
          </a:p>
          <a:p>
            <a:pPr lvl="1"/>
            <a:r>
              <a:rPr lang="en-US" dirty="0" err="1" smtClean="0"/>
              <a:t>GetNextBoard</a:t>
            </a:r>
            <a:r>
              <a:rPr lang="en-US" dirty="0" smtClean="0"/>
              <a:t>(board)</a:t>
            </a:r>
            <a:endParaRPr lang="ru-RU" dirty="0" smtClean="0"/>
          </a:p>
          <a:p>
            <a:pPr lvl="2"/>
            <a:r>
              <a:rPr lang="ru-RU" dirty="0" smtClean="0"/>
              <a:t>Если возможно, то сделать следующий ход; иначе «неудача»</a:t>
            </a:r>
            <a:endParaRPr lang="en-US" dirty="0" smtClean="0"/>
          </a:p>
          <a:p>
            <a:pPr lvl="2"/>
            <a:r>
              <a:rPr lang="ru-RU" dirty="0" smtClean="0"/>
              <a:t>Недетерминированная команда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102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 доски шахматным конём на недетерминированном устройстве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BuildKnightTour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board[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</a:t>
            </a:r>
          </a:p>
          <a:p>
            <a:pPr marL="68580" lvl="0" indent="0">
              <a:buNone/>
            </a:pPr>
            <a:r>
              <a:rPr lang="en-US" sz="24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freeSquareCount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GetSquareCount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1 … 1:</a:t>
            </a:r>
          </a:p>
          <a:p>
            <a:pPr marL="68580" lv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GetNextBoard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</a:p>
          <a:p>
            <a:pPr marL="68580" lvl="0" indent="0">
              <a:buNone/>
            </a:pPr>
            <a:r>
              <a:rPr lang="en-US" sz="24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Детерминированная реализация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Size, Row,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** Squares;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8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BuildTour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-&gt;Size);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success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 !success &amp;&amp;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success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TryMove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BuildTour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- 1,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success;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TryMove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row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-&gt;Row, column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** squares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-&gt;Squares;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 = squares[row][column];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change[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{ 1, -1, -2, -2, -1, 1, 2, 2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row += change[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- 1 -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column += change[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Min(row, column) &gt;= 0 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&amp;&amp; Max(row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column) &lt;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Size;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!squares[row][column]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squares[row][column] = count + 1;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-&gt;Row = row;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-&gt;Column =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эвристики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Эвристика </a:t>
            </a:r>
            <a:r>
              <a:rPr lang="ru-RU" sz="2800" dirty="0" err="1" smtClean="0"/>
              <a:t>Варнсдорфа</a:t>
            </a:r>
            <a:r>
              <a:rPr lang="en-US" sz="2800" dirty="0" smtClean="0"/>
              <a:t> (</a:t>
            </a:r>
            <a:r>
              <a:rPr lang="en-US" dirty="0" err="1" smtClean="0"/>
              <a:t>Warnsdorff</a:t>
            </a:r>
            <a:r>
              <a:rPr lang="en-US" sz="2800" dirty="0" smtClean="0"/>
              <a:t>), 18</a:t>
            </a:r>
            <a:r>
              <a:rPr lang="ru-RU" sz="2800" dirty="0" smtClean="0"/>
              <a:t>2</a:t>
            </a:r>
            <a:r>
              <a:rPr lang="en-US" sz="2800" dirty="0" smtClean="0"/>
              <a:t>3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sz="2400" dirty="0" smtClean="0">
                <a:cs typeface="Calibri" pitchFamily="34" charset="0"/>
              </a:rPr>
              <a:t>На </a:t>
            </a:r>
            <a:r>
              <a:rPr lang="ru-RU" sz="2400" dirty="0">
                <a:cs typeface="Calibri" pitchFamily="34" charset="0"/>
              </a:rPr>
              <a:t>каждом ходу ставь коня на такое поле, из которого можно совершить наименьшее число ходов на еще не пройденные поля. Если таких </a:t>
            </a:r>
            <a:r>
              <a:rPr lang="ru-RU" sz="2400" dirty="0" smtClean="0">
                <a:cs typeface="Calibri" pitchFamily="34" charset="0"/>
              </a:rPr>
              <a:t>полей несколько</a:t>
            </a:r>
            <a:r>
              <a:rPr lang="ru-RU" sz="2400" dirty="0">
                <a:cs typeface="Calibri" pitchFamily="34" charset="0"/>
              </a:rPr>
              <a:t>, </a:t>
            </a:r>
            <a:r>
              <a:rPr lang="ru-RU" sz="2400" dirty="0" smtClean="0">
                <a:cs typeface="Calibri" pitchFamily="34" charset="0"/>
              </a:rPr>
              <a:t>берем  </a:t>
            </a:r>
            <a:r>
              <a:rPr lang="ru-RU" sz="2400" dirty="0">
                <a:cs typeface="Calibri" pitchFamily="34" charset="0"/>
              </a:rPr>
              <a:t>любое из них</a:t>
            </a:r>
            <a:r>
              <a:rPr lang="ru-RU" sz="2400" dirty="0" smtClean="0">
                <a:cs typeface="Calibri" pitchFamily="34" charset="0"/>
              </a:rPr>
              <a:t>.</a:t>
            </a:r>
            <a:endParaRPr lang="ru-RU" sz="2400" dirty="0"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Позволяет обойти без возвратов доски от 5x5 до 76x76</a:t>
            </a:r>
          </a:p>
          <a:p>
            <a:pPr marL="0" indent="0">
              <a:lnSpc>
                <a:spcPct val="80000"/>
              </a:lnSpc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Элементы теории сложности вычислений</a:t>
            </a:r>
          </a:p>
          <a:p>
            <a:pPr lvl="1"/>
            <a:r>
              <a:rPr lang="ru-RU" dirty="0" smtClean="0"/>
              <a:t>Классы задач </a:t>
            </a:r>
            <a:r>
              <a:rPr lang="en-US" dirty="0" smtClean="0"/>
              <a:t>P </a:t>
            </a:r>
            <a:r>
              <a:rPr lang="ru-RU" dirty="0" smtClean="0"/>
              <a:t>и </a:t>
            </a:r>
            <a:r>
              <a:rPr lang="en-US" dirty="0" smtClean="0"/>
              <a:t>NP</a:t>
            </a:r>
            <a:r>
              <a:rPr lang="ru-RU" dirty="0" smtClean="0"/>
              <a:t>, сводимость, </a:t>
            </a:r>
            <a:r>
              <a:rPr lang="en-US" dirty="0" smtClean="0"/>
              <a:t>NP-</a:t>
            </a:r>
            <a:r>
              <a:rPr lang="ru-RU" dirty="0" smtClean="0"/>
              <a:t>полные задачи</a:t>
            </a:r>
          </a:p>
          <a:p>
            <a:r>
              <a:rPr lang="ru-RU" dirty="0" smtClean="0"/>
              <a:t>Метод поиска с возвратом</a:t>
            </a:r>
          </a:p>
          <a:p>
            <a:r>
              <a:rPr lang="ru-RU" dirty="0" smtClean="0"/>
              <a:t>Алгоритмы решения классических задач комбинаторного поиска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8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известно из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ru-RU" dirty="0" smtClean="0"/>
              <a:t>Для любой прямоугольной доски с наименьшей стороной </a:t>
            </a:r>
            <a:r>
              <a:rPr lang="en-US" dirty="0" smtClean="0"/>
              <a:t>&gt;= 5</a:t>
            </a:r>
            <a:r>
              <a:rPr lang="ru-RU" dirty="0" smtClean="0"/>
              <a:t> существует </a:t>
            </a:r>
            <a:r>
              <a:rPr lang="en-US" dirty="0" smtClean="0"/>
              <a:t>(</a:t>
            </a:r>
            <a:r>
              <a:rPr lang="ru-RU" dirty="0" smtClean="0"/>
              <a:t>возможно незамкнутый</a:t>
            </a:r>
            <a:r>
              <a:rPr lang="en-US" dirty="0" smtClean="0"/>
              <a:t>) </a:t>
            </a:r>
            <a:r>
              <a:rPr lang="ru-RU" dirty="0" smtClean="0"/>
              <a:t>обход шахматным конем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Conrad, A.; </a:t>
            </a:r>
            <a:r>
              <a:rPr lang="en-US" dirty="0" err="1"/>
              <a:t>Hindrichs</a:t>
            </a:r>
            <a:r>
              <a:rPr lang="en-US" dirty="0"/>
              <a:t>, T.; </a:t>
            </a:r>
            <a:r>
              <a:rPr lang="en-US" dirty="0" err="1"/>
              <a:t>Morsy</a:t>
            </a:r>
            <a:r>
              <a:rPr lang="en-US" dirty="0"/>
              <a:t>, H. &amp; Wegener, I. (1994). "Solution of the Knight's Hamiltonian Path Problem on Chessboards". Discrete Applied Mathematics. 50 (2): 125–134.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doi.org/10.1016%2F0166-218X%2892%2900170-Q</a:t>
            </a:r>
            <a:endParaRPr lang="ru-RU" dirty="0" smtClean="0"/>
          </a:p>
          <a:p>
            <a:pPr lvl="1">
              <a:spcBef>
                <a:spcPts val="600"/>
              </a:spcBef>
            </a:pPr>
            <a:r>
              <a:rPr lang="en-US" dirty="0"/>
              <a:t>Cull, P.; De </a:t>
            </a:r>
            <a:r>
              <a:rPr lang="en-US" dirty="0" err="1"/>
              <a:t>Curtins</a:t>
            </a:r>
            <a:r>
              <a:rPr lang="en-US" dirty="0"/>
              <a:t>, J. (1978). "Knight's Tour Revisited" (PDF). Fibonacci Quarterly. 16: </a:t>
            </a:r>
            <a:r>
              <a:rPr lang="en-US" dirty="0" smtClean="0"/>
              <a:t>276–28</a:t>
            </a:r>
            <a:r>
              <a:rPr lang="ru-RU" dirty="0" smtClean="0"/>
              <a:t>. </a:t>
            </a:r>
            <a:r>
              <a:rPr lang="en-US" dirty="0">
                <a:hlinkClick r:id="rId3"/>
              </a:rPr>
              <a:t>http://www.fq.math.ca/Scanned/16-3/cull.pdf</a:t>
            </a:r>
            <a:endParaRPr lang="ru-RU" dirty="0" smtClean="0"/>
          </a:p>
          <a:p>
            <a:pPr>
              <a:spcBef>
                <a:spcPts val="600"/>
              </a:spcBef>
            </a:pPr>
            <a:endParaRPr lang="ru-RU" dirty="0" smtClean="0"/>
          </a:p>
          <a:p>
            <a:pPr>
              <a:spcBef>
                <a:spcPts val="600"/>
              </a:spcBef>
            </a:pPr>
            <a:r>
              <a:rPr lang="ru-RU" dirty="0" smtClean="0"/>
              <a:t>Для любой доски </a:t>
            </a:r>
            <a:r>
              <a:rPr lang="en-US" dirty="0" smtClean="0"/>
              <a:t>m </a:t>
            </a:r>
            <a:r>
              <a:rPr lang="en-US" dirty="0"/>
              <a:t>× n </a:t>
            </a:r>
            <a:r>
              <a:rPr lang="ru-RU" dirty="0" smtClean="0"/>
              <a:t>(</a:t>
            </a:r>
            <a:r>
              <a:rPr lang="en-US" dirty="0" smtClean="0"/>
              <a:t>m </a:t>
            </a:r>
            <a:r>
              <a:rPr lang="en-US" dirty="0"/>
              <a:t>≤ </a:t>
            </a:r>
            <a:r>
              <a:rPr lang="en-US" dirty="0" smtClean="0"/>
              <a:t>n</a:t>
            </a:r>
            <a:r>
              <a:rPr lang="ru-RU" dirty="0" smtClean="0"/>
              <a:t>) существует замкнутый обход шахматным конем</a:t>
            </a:r>
            <a:r>
              <a:rPr lang="en-US" dirty="0" smtClean="0"/>
              <a:t>, </a:t>
            </a:r>
            <a:r>
              <a:rPr lang="ru-RU" dirty="0" smtClean="0"/>
              <a:t>за исключением случаев, когда выполнены одно или более из следующих условий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 smtClean="0"/>
              <a:t>m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n </a:t>
            </a:r>
            <a:r>
              <a:rPr lang="ru-RU" dirty="0" smtClean="0"/>
              <a:t>оба нечетные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 smtClean="0"/>
              <a:t>m </a:t>
            </a:r>
            <a:r>
              <a:rPr lang="en-US" dirty="0"/>
              <a:t>= 1, 2,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/>
              <a:t>4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m </a:t>
            </a:r>
            <a:r>
              <a:rPr lang="en-US" dirty="0"/>
              <a:t>= 3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n = 1, 2, 3, 5 </a:t>
            </a:r>
            <a:r>
              <a:rPr lang="ru-RU" dirty="0" smtClean="0"/>
              <a:t>или</a:t>
            </a:r>
            <a:r>
              <a:rPr lang="en-US" dirty="0" smtClean="0"/>
              <a:t> 6</a:t>
            </a:r>
            <a:endParaRPr lang="ru-RU" dirty="0" smtClean="0"/>
          </a:p>
          <a:p>
            <a:pPr lvl="1">
              <a:spcBef>
                <a:spcPts val="600"/>
              </a:spcBef>
            </a:pPr>
            <a:r>
              <a:rPr lang="en-US" dirty="0" smtClean="0"/>
              <a:t>Allen </a:t>
            </a:r>
            <a:r>
              <a:rPr lang="en-US" dirty="0"/>
              <a:t>J. </a:t>
            </a:r>
            <a:r>
              <a:rPr lang="en-US" dirty="0" err="1"/>
              <a:t>Schwenk</a:t>
            </a:r>
            <a:r>
              <a:rPr lang="en-US" dirty="0"/>
              <a:t> (1991). "Which Rectangular Chessboards Have a Knight's Tour?". Mathematics Magazine: 325–332</a:t>
            </a:r>
          </a:p>
          <a:p>
            <a:pPr>
              <a:spcBef>
                <a:spcPts val="600"/>
              </a:spcBef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5211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</a:t>
            </a:r>
            <a:r>
              <a:rPr lang="ru-RU" dirty="0" smtClean="0"/>
              <a:t>расстановке ферзей</a:t>
            </a:r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«Требуется расставить 8 ферзей на шахматной доске так, чтобы ни один ферзь не угрожал другом</a:t>
            </a:r>
            <a:r>
              <a:rPr lang="en-US" sz="2400" dirty="0"/>
              <a:t>y</a:t>
            </a:r>
            <a:r>
              <a:rPr lang="ru-RU" sz="2400" dirty="0"/>
              <a:t>»</a:t>
            </a:r>
          </a:p>
          <a:p>
            <a:r>
              <a:rPr lang="ru-RU" sz="2400" dirty="0"/>
              <a:t>Формулировка -- </a:t>
            </a:r>
            <a:r>
              <a:rPr lang="en-US" sz="2400" dirty="0"/>
              <a:t>Max </a:t>
            </a:r>
            <a:r>
              <a:rPr lang="en-US" sz="2400" dirty="0" err="1"/>
              <a:t>Bezzel</a:t>
            </a:r>
            <a:r>
              <a:rPr lang="ru-RU" sz="2400" dirty="0"/>
              <a:t>, </a:t>
            </a:r>
            <a:r>
              <a:rPr lang="en-US" sz="2400" dirty="0"/>
              <a:t>1848</a:t>
            </a:r>
            <a:endParaRPr lang="ru-RU" sz="2400" dirty="0"/>
          </a:p>
          <a:p>
            <a:r>
              <a:rPr lang="ru-RU" sz="2400" dirty="0"/>
              <a:t>Первое решение -- </a:t>
            </a:r>
            <a:r>
              <a:rPr lang="en-US" sz="2400" dirty="0"/>
              <a:t>Franz </a:t>
            </a:r>
            <a:r>
              <a:rPr lang="en-US" sz="2400" dirty="0" err="1"/>
              <a:t>Nauck</a:t>
            </a:r>
            <a:r>
              <a:rPr lang="ru-RU" sz="2400" dirty="0"/>
              <a:t>, 1850</a:t>
            </a:r>
          </a:p>
          <a:p>
            <a:pPr lvl="1"/>
            <a:r>
              <a:rPr lang="ru-RU" sz="2000" dirty="0"/>
              <a:t>Перечислил все 92 решения</a:t>
            </a:r>
          </a:p>
          <a:p>
            <a:pPr lvl="1"/>
            <a:r>
              <a:rPr lang="ru-RU" sz="2000" dirty="0"/>
              <a:t>Расширил на </a:t>
            </a:r>
            <a:r>
              <a:rPr lang="en-US" sz="2000" dirty="0"/>
              <a:t>N </a:t>
            </a:r>
            <a:r>
              <a:rPr lang="ru-RU" sz="2000" dirty="0"/>
              <a:t>ферзей на доске </a:t>
            </a:r>
            <a:r>
              <a:rPr lang="en-US" sz="2000" dirty="0" err="1"/>
              <a:t>NxN</a:t>
            </a:r>
            <a:endParaRPr lang="en-US" sz="2000" dirty="0"/>
          </a:p>
          <a:p>
            <a:endParaRPr lang="ru-RU" sz="2400" dirty="0"/>
          </a:p>
          <a:p>
            <a:r>
              <a:rPr lang="ru-RU" sz="2400" dirty="0"/>
              <a:t>Используется для </a:t>
            </a:r>
            <a:r>
              <a:rPr lang="ru-RU" sz="2400" dirty="0" smtClean="0"/>
              <a:t>проверки скорости </a:t>
            </a:r>
            <a:r>
              <a:rPr lang="ru-RU" sz="2400" dirty="0"/>
              <a:t>работы </a:t>
            </a:r>
            <a:r>
              <a:rPr lang="ru-RU" sz="2400" dirty="0" smtClean="0"/>
              <a:t>алгоритмов с </a:t>
            </a:r>
            <a:r>
              <a:rPr lang="ru-RU" sz="2400" dirty="0"/>
              <a:t>возвратом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64" y="1826147"/>
            <a:ext cx="4315072" cy="435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расстановки 4 ферзей</a:t>
            </a:r>
            <a:endParaRPr lang="ru-RU" dirty="0"/>
          </a:p>
        </p:txBody>
      </p:sp>
      <p:graphicFrame>
        <p:nvGraphicFramePr>
          <p:cNvPr id="10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6669"/>
              </p:ext>
            </p:extLst>
          </p:nvPr>
        </p:nvGraphicFramePr>
        <p:xfrm>
          <a:off x="4692129" y="1825625"/>
          <a:ext cx="4617064" cy="43513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2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9953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7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9953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9953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80981" y="2047708"/>
            <a:ext cx="858635" cy="785954"/>
          </a:xfrm>
        </p:spPr>
      </p:pic>
      <p:pic>
        <p:nvPicPr>
          <p:cNvPr id="15" name="Content Placeholder 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80981" y="3110082"/>
            <a:ext cx="858635" cy="785954"/>
          </a:xfrm>
          <a:prstGeom prst="rect">
            <a:avLst/>
          </a:prstGeom>
        </p:spPr>
      </p:pic>
      <p:pic>
        <p:nvPicPr>
          <p:cNvPr id="16" name="Content Placeholder 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80981" y="4172458"/>
            <a:ext cx="858635" cy="785954"/>
          </a:xfrm>
          <a:prstGeom prst="rect">
            <a:avLst/>
          </a:prstGeom>
        </p:spPr>
      </p:pic>
      <p:pic>
        <p:nvPicPr>
          <p:cNvPr id="17" name="Content Placeholder 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80981" y="5234832"/>
            <a:ext cx="858635" cy="785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4487 -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87 -0.00023 L 0.53724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7.40741E-7 L 0.35417 -0.008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08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17 -0.0081 L 2.08333E-7 4.44444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1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724 -0.00023 L 2.08333E-7 3.33333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2.96296E-6 L 0.35417 -0.0027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85185E-6 L 0.53724 -0.0002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6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7.40741E-7 L 0.25378 -0.008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82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85185E-6 L 0.4487 0.0048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35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Недетерминированное исполняющее устройство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Состояние</a:t>
            </a:r>
            <a:endParaRPr lang="en-US" dirty="0" smtClean="0"/>
          </a:p>
          <a:p>
            <a:pPr lvl="1"/>
            <a:r>
              <a:rPr lang="ru-RU" dirty="0" smtClean="0"/>
              <a:t>вектор длины </a:t>
            </a:r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en-US" dirty="0" smtClean="0"/>
              <a:t>&lt;= </a:t>
            </a:r>
            <a:r>
              <a:rPr lang="en-US" dirty="0"/>
              <a:t>N</a:t>
            </a:r>
            <a:r>
              <a:rPr lang="ru-RU" dirty="0" smtClean="0"/>
              <a:t>, заполненный номерами вертикалей, в которых находятся ферзи в горизонталях 0 до </a:t>
            </a:r>
            <a:r>
              <a:rPr lang="en-US" dirty="0" smtClean="0"/>
              <a:t>M</a:t>
            </a:r>
            <a:r>
              <a:rPr lang="ru-RU" dirty="0" smtClean="0"/>
              <a:t>-1</a:t>
            </a:r>
          </a:p>
          <a:p>
            <a:endParaRPr lang="ru-RU" dirty="0" smtClean="0"/>
          </a:p>
          <a:p>
            <a:r>
              <a:rPr lang="ru-RU" dirty="0" smtClean="0"/>
              <a:t>Команды</a:t>
            </a:r>
          </a:p>
          <a:p>
            <a:pPr lvl="1"/>
            <a:r>
              <a:rPr lang="en-US" dirty="0" err="1" smtClean="0"/>
              <a:t>PlaceNextQueen</a:t>
            </a:r>
            <a:r>
              <a:rPr lang="en-US" dirty="0" smtClean="0"/>
              <a:t>(board)</a:t>
            </a:r>
            <a:endParaRPr lang="ru-RU" dirty="0" smtClean="0"/>
          </a:p>
          <a:p>
            <a:pPr lvl="2"/>
            <a:r>
              <a:rPr lang="ru-RU" dirty="0" smtClean="0"/>
              <a:t>Если возможно, то добавить в конец вектора </a:t>
            </a:r>
            <a:r>
              <a:rPr lang="en-US" dirty="0" smtClean="0"/>
              <a:t>board </a:t>
            </a:r>
            <a:r>
              <a:rPr lang="ru-RU" dirty="0" smtClean="0"/>
              <a:t>следующего ферзя; иначе «неудача»</a:t>
            </a:r>
            <a:endParaRPr lang="en-US" dirty="0" smtClean="0"/>
          </a:p>
          <a:p>
            <a:pPr lvl="2"/>
            <a:r>
              <a:rPr lang="ru-RU" dirty="0" smtClean="0"/>
              <a:t>Недетерминированная команда</a:t>
            </a:r>
            <a:endParaRPr lang="en-US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852" y="2658271"/>
            <a:ext cx="2664296" cy="268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5692658" y="3816626"/>
            <a:ext cx="295465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 smtClean="0"/>
              <a:t>[</a:t>
            </a:r>
          </a:p>
          <a:p>
            <a:r>
              <a:rPr lang="en-US" dirty="0" smtClean="0"/>
              <a:t>5, 3, 6, 0, 7, 1, 4, 2</a:t>
            </a:r>
          </a:p>
          <a:p>
            <a:r>
              <a:rPr lang="en-US" dirty="0" smtClean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4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Расстановка ферзей с помощью недетерминированного устройства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PlaceQueens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Count):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 = []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queenIdx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… Count: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PlaceNextQueen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  <a:p>
            <a:pPr>
              <a:buNone/>
            </a:pPr>
            <a:endParaRPr lang="ru-RU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реализация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PlaceQueens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-&gt;Size)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-&gt;Size);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success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0; !success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 col &lt;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-&gt;Size; ++col)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CopyBoard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success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TryPlaceQueen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(col,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PlaceQueens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+ 1,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success;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TryPlaceQueen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upDiagonalIdx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downDiagonalIdx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queens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upDiagonalIdx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downDiagonalIdx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++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77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известно из теории</a:t>
            </a:r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Расстановка </a:t>
            </a:r>
            <a:r>
              <a:rPr lang="en-US" sz="2400" dirty="0" smtClean="0"/>
              <a:t>N </a:t>
            </a:r>
            <a:r>
              <a:rPr lang="ru-RU" sz="2400" dirty="0" smtClean="0"/>
              <a:t>ферзей за </a:t>
            </a:r>
            <a:r>
              <a:rPr lang="en-US" sz="2400" dirty="0" smtClean="0"/>
              <a:t>O(N)</a:t>
            </a:r>
            <a:endParaRPr lang="ru-RU" sz="2400" dirty="0" smtClean="0"/>
          </a:p>
          <a:p>
            <a:pPr lvl="1"/>
            <a:r>
              <a:rPr lang="en-US" sz="2000" dirty="0" smtClean="0"/>
              <a:t>E</a:t>
            </a:r>
            <a:r>
              <a:rPr lang="en-US" sz="2000" dirty="0"/>
              <a:t>. J. Hoffman et al., "Construction for the Solutions of the m Queens Problem". Mathematics Magazine, Vol. XX (1969), pp. 66–72 </a:t>
            </a:r>
            <a:r>
              <a:rPr lang="en-US" sz="2000" dirty="0">
                <a:hlinkClick r:id="rId3"/>
              </a:rPr>
              <a:t>http://penguin.ewu.edu/~trolfe/QueenLasVegas/Hoffman.pdf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3864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 задач </a:t>
            </a:r>
            <a:r>
              <a:rPr lang="en-US" dirty="0" smtClean="0"/>
              <a:t>P </a:t>
            </a:r>
            <a:r>
              <a:rPr lang="ru-RU" dirty="0" smtClean="0"/>
              <a:t>и </a:t>
            </a:r>
            <a:r>
              <a:rPr lang="en-US" dirty="0" smtClean="0"/>
              <a:t>NP</a:t>
            </a:r>
            <a:r>
              <a:rPr lang="ru-RU" dirty="0" smtClean="0"/>
              <a:t>, сводимость, </a:t>
            </a:r>
            <a:r>
              <a:rPr lang="en-US" dirty="0" smtClean="0"/>
              <a:t>NP-</a:t>
            </a:r>
            <a:r>
              <a:rPr lang="ru-RU" dirty="0" smtClean="0"/>
              <a:t>полные и </a:t>
            </a:r>
            <a:r>
              <a:rPr lang="en-US" dirty="0" smtClean="0"/>
              <a:t>NP-</a:t>
            </a:r>
            <a:r>
              <a:rPr lang="ru-RU" dirty="0" smtClean="0"/>
              <a:t>трудные задачи</a:t>
            </a:r>
          </a:p>
          <a:p>
            <a:r>
              <a:rPr lang="ru-RU" dirty="0" smtClean="0"/>
              <a:t>Метод поиска с возвратом</a:t>
            </a:r>
          </a:p>
          <a:p>
            <a:r>
              <a:rPr lang="ru-RU" dirty="0" smtClean="0"/>
              <a:t>Алгоритмы решения классических задач комбинаторного поиска</a:t>
            </a:r>
            <a:endParaRPr lang="en-US" dirty="0" smtClean="0"/>
          </a:p>
          <a:p>
            <a:pPr lvl="1"/>
            <a:r>
              <a:rPr lang="ru-RU" dirty="0" smtClean="0"/>
              <a:t>Обход доски шахматным конем</a:t>
            </a:r>
          </a:p>
          <a:p>
            <a:pPr lvl="1"/>
            <a:r>
              <a:rPr lang="ru-RU" dirty="0" smtClean="0"/>
              <a:t>Расстановка ферзей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52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кубике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Задано описание кубика и входная строка. </a:t>
            </a:r>
          </a:p>
          <a:p>
            <a:r>
              <a:rPr lang="ru-RU" dirty="0"/>
              <a:t>Можно ли получить входную строку, прокатив кубик?</a:t>
            </a:r>
          </a:p>
          <a:p>
            <a:endParaRPr lang="ru-RU" dirty="0"/>
          </a:p>
          <a:p>
            <a:r>
              <a:rPr lang="ru-RU" dirty="0"/>
              <a:t>Перенумеруем грани кубика c 123456 на 124536: </a:t>
            </a:r>
          </a:p>
          <a:p>
            <a:r>
              <a:rPr lang="ru-RU" dirty="0"/>
              <a:t>1 – нижняя;</a:t>
            </a:r>
          </a:p>
          <a:p>
            <a:r>
              <a:rPr lang="ru-RU" dirty="0"/>
              <a:t>6 – верхняя; (1+6 = 7)</a:t>
            </a:r>
          </a:p>
          <a:p>
            <a:r>
              <a:rPr lang="ru-RU" dirty="0"/>
              <a:t>3 – фронтальная; </a:t>
            </a:r>
          </a:p>
          <a:p>
            <a:r>
              <a:rPr lang="ru-RU" dirty="0"/>
              <a:t>4 – задняя; (3+4 = 7)</a:t>
            </a:r>
          </a:p>
          <a:p>
            <a:r>
              <a:rPr lang="ru-RU" dirty="0"/>
              <a:t>2 – боковая левая;</a:t>
            </a:r>
          </a:p>
          <a:p>
            <a:r>
              <a:rPr lang="ru-RU" dirty="0"/>
              <a:t>5 – боковая правая (2+5 = 7).</a:t>
            </a:r>
          </a:p>
          <a:p>
            <a:r>
              <a:rPr lang="ru-RU" dirty="0"/>
              <a:t>Тогда соседними для i-й будут все, кроме i-й и (7-i)-й.</a:t>
            </a:r>
          </a:p>
          <a:p>
            <a:endParaRPr lang="ru-RU" dirty="0"/>
          </a:p>
          <a:p>
            <a:r>
              <a:rPr lang="ru-RU" dirty="0"/>
              <a:t>Попробуем построить слово, начиная со всех шести граней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Результат (в переменной q)  1, если можно получить слово, записанное в глобальной строке w, начиная n-</a:t>
            </a:r>
            <a:r>
              <a:rPr lang="ru-RU" sz="2400" dirty="0" err="1"/>
              <a:t>го</a:t>
            </a:r>
            <a:r>
              <a:rPr lang="ru-RU" sz="2400" dirty="0"/>
              <a:t> символа, перекатывая кубик, лежащий g-ой гранью. </a:t>
            </a: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chkword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!=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6; i++)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 7) {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q = chkword(i, </a:t>
            </a:r>
            <a:r>
              <a:rPr lang="pl-PL" sz="2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+ 1, </a:t>
            </a:r>
            <a:r>
              <a:rPr lang="pl-PL" sz="2400" dirty="0">
                <a:solidFill>
                  <a:srgbClr val="808080"/>
                </a:solidFill>
                <a:latin typeface="Consolas" panose="020B0609020204030204" pitchFamily="49" charset="0"/>
              </a:rPr>
              <a:t>CB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24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(q)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Задачи </a:t>
            </a:r>
            <a:r>
              <a:rPr lang="ru-RU" dirty="0"/>
              <a:t>– </a:t>
            </a:r>
            <a:r>
              <a:rPr lang="ru-RU" dirty="0" smtClean="0"/>
              <a:t>это </a:t>
            </a:r>
            <a:r>
              <a:rPr lang="ru-RU" dirty="0"/>
              <a:t>подмножества </a:t>
            </a:r>
            <a:r>
              <a:rPr lang="ru-RU" dirty="0" smtClean="0"/>
              <a:t>множества </a:t>
            </a:r>
            <a:r>
              <a:rPr lang="ru-RU" dirty="0"/>
              <a:t>входных </a:t>
            </a:r>
            <a:r>
              <a:rPr lang="ru-RU" dirty="0" smtClean="0"/>
              <a:t>данных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«Решить задачу </a:t>
            </a:r>
            <a:r>
              <a:rPr lang="en-US" dirty="0" smtClean="0"/>
              <a:t>P </a:t>
            </a:r>
            <a:r>
              <a:rPr lang="ru-RU" dirty="0" smtClean="0"/>
              <a:t>для входных </a:t>
            </a:r>
            <a:r>
              <a:rPr lang="ru-RU" dirty="0"/>
              <a:t>данных </a:t>
            </a:r>
            <a:r>
              <a:rPr lang="en-US" dirty="0" smtClean="0"/>
              <a:t>x</a:t>
            </a:r>
            <a:r>
              <a:rPr lang="ru-RU" dirty="0" smtClean="0"/>
              <a:t>» = «Проверить истинность </a:t>
            </a:r>
            <a:r>
              <a:rPr lang="en-US" dirty="0" smtClean="0"/>
              <a:t>x </a:t>
            </a:r>
            <a:r>
              <a:rPr lang="en-US" dirty="0" smtClean="0">
                <a:sym typeface="Symbol" panose="05050102010706020507" pitchFamily="18" charset="2"/>
              </a:rPr>
              <a:t> </a:t>
            </a:r>
            <a:r>
              <a:rPr lang="en-US" dirty="0" smtClean="0"/>
              <a:t>P</a:t>
            </a:r>
            <a:r>
              <a:rPr lang="ru-RU" dirty="0" smtClean="0"/>
              <a:t>»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Детерминированное исполняющее устройство</a:t>
            </a:r>
          </a:p>
          <a:p>
            <a:pPr lvl="1"/>
            <a:r>
              <a:rPr lang="ru-RU" dirty="0" smtClean="0"/>
              <a:t>в математике – обычная машина Тьюринга</a:t>
            </a:r>
          </a:p>
          <a:p>
            <a:pPr lvl="1"/>
            <a:r>
              <a:rPr lang="ru-RU" dirty="0" smtClean="0"/>
              <a:t>в реальности – компьютер</a:t>
            </a:r>
          </a:p>
          <a:p>
            <a:pPr lvl="2"/>
            <a:r>
              <a:rPr lang="ru-RU" dirty="0" smtClean="0"/>
              <a:t>Размер </a:t>
            </a:r>
            <a:r>
              <a:rPr lang="ru-RU" dirty="0"/>
              <a:t>ленты </a:t>
            </a:r>
            <a:r>
              <a:rPr lang="ru-RU" dirty="0" smtClean="0"/>
              <a:t>у машины Тьюринга не ограничен, а размер памяти у компьютера ограничен</a:t>
            </a:r>
          </a:p>
          <a:p>
            <a:endParaRPr lang="en-US" dirty="0" smtClean="0"/>
          </a:p>
          <a:p>
            <a:r>
              <a:rPr lang="ru-RU" dirty="0" smtClean="0"/>
              <a:t>Недетерминированное </a:t>
            </a:r>
            <a:r>
              <a:rPr lang="ru-RU" dirty="0"/>
              <a:t>исполняющее устройство</a:t>
            </a:r>
            <a:endParaRPr lang="ru-RU" dirty="0" smtClean="0"/>
          </a:p>
          <a:p>
            <a:pPr lvl="1"/>
            <a:r>
              <a:rPr lang="ru-RU" dirty="0"/>
              <a:t>в математике – машина </a:t>
            </a:r>
            <a:r>
              <a:rPr lang="ru-RU" dirty="0" smtClean="0"/>
              <a:t>Тьюринга с неограниченным числом лент</a:t>
            </a:r>
          </a:p>
          <a:p>
            <a:pPr lvl="1"/>
            <a:r>
              <a:rPr lang="ru-RU" dirty="0" smtClean="0"/>
              <a:t>в реальности – нет</a:t>
            </a:r>
          </a:p>
          <a:p>
            <a:pPr lvl="2"/>
            <a:r>
              <a:rPr lang="ru-RU" dirty="0"/>
              <a:t>К</a:t>
            </a:r>
            <a:r>
              <a:rPr lang="ru-RU" dirty="0" smtClean="0"/>
              <a:t>омпьютер, с неограниченным числом процессоров</a:t>
            </a:r>
          </a:p>
        </p:txBody>
      </p:sp>
    </p:spTree>
    <p:extLst>
      <p:ext uri="{BB962C8B-B14F-4D97-AF65-F5344CB8AC3E}">
        <p14:creationId xmlns:p14="http://schemas.microsoft.com/office/powerpoint/2010/main" val="4399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стабильных браках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</a:t>
            </a:r>
            <a:r>
              <a:rPr lang="ru-RU" dirty="0" smtClean="0"/>
              <a:t>аны множества </a:t>
            </a:r>
            <a:r>
              <a:rPr lang="ru-RU" dirty="0"/>
              <a:t>M и </a:t>
            </a:r>
            <a:r>
              <a:rPr lang="ru-RU" dirty="0" smtClean="0"/>
              <a:t>Ж</a:t>
            </a:r>
          </a:p>
          <a:p>
            <a:r>
              <a:rPr lang="ru-RU" dirty="0" smtClean="0"/>
              <a:t>Для </a:t>
            </a:r>
            <a:r>
              <a:rPr lang="ru-RU" dirty="0"/>
              <a:t>каждого элемента из М элементы из Ж отсортированы </a:t>
            </a:r>
            <a:r>
              <a:rPr lang="ru-RU" dirty="0" smtClean="0"/>
              <a:t>в порядке предпочтительности</a:t>
            </a:r>
          </a:p>
          <a:p>
            <a:pPr lvl="1"/>
            <a:r>
              <a:rPr lang="ru-RU" dirty="0" smtClean="0"/>
              <a:t>Сортировки </a:t>
            </a:r>
            <a:r>
              <a:rPr lang="ru-RU" dirty="0"/>
              <a:t>для каждого </a:t>
            </a:r>
            <a:r>
              <a:rPr lang="ru-RU" dirty="0" smtClean="0"/>
              <a:t>элемента М </a:t>
            </a:r>
            <a:r>
              <a:rPr lang="ru-RU" dirty="0"/>
              <a:t>могут быть </a:t>
            </a:r>
            <a:r>
              <a:rPr lang="ru-RU" dirty="0" smtClean="0"/>
              <a:t>свои</a:t>
            </a:r>
          </a:p>
          <a:p>
            <a:r>
              <a:rPr lang="ru-RU" dirty="0" smtClean="0"/>
              <a:t>Для каждого элемента </a:t>
            </a:r>
            <a:r>
              <a:rPr lang="ru-RU" dirty="0"/>
              <a:t>из Ж </a:t>
            </a:r>
            <a:r>
              <a:rPr lang="ru-RU" dirty="0" smtClean="0"/>
              <a:t>заданы аналогичные предпочтения</a:t>
            </a:r>
          </a:p>
          <a:p>
            <a:endParaRPr lang="ru-RU" dirty="0" smtClean="0"/>
          </a:p>
          <a:p>
            <a:r>
              <a:rPr lang="ru-RU" dirty="0" smtClean="0"/>
              <a:t>Найти наибольшее множество пар, в котором отсутствуют такие пары (м, </a:t>
            </a:r>
            <a:r>
              <a:rPr lang="ru-RU" dirty="0"/>
              <a:t>ж) и </a:t>
            </a:r>
            <a:r>
              <a:rPr lang="ru-RU" dirty="0" smtClean="0"/>
              <a:t>(м', ж'), что для м </a:t>
            </a:r>
            <a:r>
              <a:rPr lang="ru-RU" dirty="0"/>
              <a:t>элемент ж' </a:t>
            </a:r>
            <a:r>
              <a:rPr lang="ru-RU" dirty="0" smtClean="0"/>
              <a:t>предпочтительнее ж и </a:t>
            </a:r>
            <a:r>
              <a:rPr lang="ru-RU" dirty="0"/>
              <a:t>для ж' элемент </a:t>
            </a:r>
            <a:r>
              <a:rPr lang="ru-RU" dirty="0" smtClean="0"/>
              <a:t>м предпочтительнее м‘</a:t>
            </a:r>
          </a:p>
          <a:p>
            <a:endParaRPr lang="ru-RU" dirty="0"/>
          </a:p>
          <a:p>
            <a:r>
              <a:rPr lang="ru-RU" dirty="0" smtClean="0"/>
              <a:t>Смотри алгоритм в </a:t>
            </a:r>
            <a:r>
              <a:rPr lang="en-US" dirty="0" smtClean="0"/>
              <a:t>D</a:t>
            </a:r>
            <a:r>
              <a:rPr lang="en-US" dirty="0"/>
              <a:t>. Gale and L. S. Shapley: «College Admissions and the Stability of Marriage», American Mathematical Monthly 69, 9-14, 1962.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Разница между исполняющими устройствами</a:t>
            </a:r>
            <a:endParaRPr lang="ru-RU" sz="4000" dirty="0"/>
          </a:p>
        </p:txBody>
      </p:sp>
      <p:sp>
        <p:nvSpPr>
          <p:cNvPr id="24" name="Объект 2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Состояния устройства при выполнении четырех команд</a:t>
            </a:r>
            <a:endParaRPr lang="ru-RU" dirty="0"/>
          </a:p>
        </p:txBody>
      </p:sp>
      <p:sp>
        <p:nvSpPr>
          <p:cNvPr id="26" name="Объект 2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285750" indent="-285750"/>
            <a:r>
              <a:rPr lang="ru-RU" dirty="0"/>
              <a:t>Работу недетерминированного устройства можно эмулировать на детерминированном устройстве</a:t>
            </a:r>
          </a:p>
          <a:p>
            <a:pPr marL="285750" indent="-285750"/>
            <a:endParaRPr lang="ru-RU" dirty="0"/>
          </a:p>
          <a:p>
            <a:pPr marL="285750" indent="-285750"/>
            <a:r>
              <a:rPr lang="ru-RU" dirty="0"/>
              <a:t>Для эмуляции </a:t>
            </a:r>
            <a:r>
              <a:rPr lang="en-US" dirty="0"/>
              <a:t>N </a:t>
            </a:r>
            <a:r>
              <a:rPr lang="ru-RU" dirty="0"/>
              <a:t>команд недетерминированного устройства </a:t>
            </a:r>
            <a:r>
              <a:rPr lang="ru-RU" dirty="0">
                <a:latin typeface="Consolas" panose="020B0609020204030204" pitchFamily="49" charset="0"/>
                <a:sym typeface="Symbol" panose="05050102010706020507" pitchFamily="18" charset="2"/>
              </a:rPr>
              <a:t>достаточно ≤ </a:t>
            </a:r>
            <a:r>
              <a:rPr lang="en-US" dirty="0">
                <a:sym typeface="Symbol" panose="05050102010706020507" pitchFamily="18" charset="2"/>
              </a:rPr>
              <a:t>C</a:t>
            </a:r>
            <a:r>
              <a:rPr lang="en-US" baseline="30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команд детерминированного устройства</a:t>
            </a:r>
            <a:endParaRPr lang="en-US" dirty="0">
              <a:sym typeface="Symbol" panose="05050102010706020507" pitchFamily="18" charset="2"/>
            </a:endParaRPr>
          </a:p>
          <a:p>
            <a:pPr marL="742950" lvl="1" indent="-285750"/>
            <a:r>
              <a:rPr lang="ru-RU" dirty="0">
                <a:sym typeface="Symbol" panose="05050102010706020507" pitchFamily="18" charset="2"/>
              </a:rPr>
              <a:t>В худшем случае не </a:t>
            </a:r>
            <a:r>
              <a:rPr lang="ru-RU" dirty="0">
                <a:latin typeface="Consolas" panose="020B0609020204030204" pitchFamily="49" charset="0"/>
                <a:sym typeface="Symbol" panose="05050102010706020507" pitchFamily="18" charset="2"/>
              </a:rPr>
              <a:t>≤</a:t>
            </a:r>
            <a:r>
              <a:rPr lang="ru-RU" dirty="0">
                <a:sym typeface="Symbol" panose="05050102010706020507" pitchFamily="18" charset="2"/>
              </a:rPr>
              <a:t>, а </a:t>
            </a:r>
            <a:endParaRPr lang="ru-RU" dirty="0"/>
          </a:p>
          <a:p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35223" y="347683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Детерминированное устройство</a:t>
            </a:r>
            <a:endParaRPr lang="ru-RU" dirty="0">
              <a:latin typeface="+mn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48544" y="5518973"/>
            <a:ext cx="247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Недетерминированное устройство</a:t>
            </a:r>
            <a:endParaRPr lang="ru-RU" dirty="0">
              <a:latin typeface="+mn-lt"/>
            </a:endParaRPr>
          </a:p>
        </p:txBody>
      </p:sp>
      <p:grpSp>
        <p:nvGrpSpPr>
          <p:cNvPr id="109" name="Группа 108"/>
          <p:cNvGrpSpPr/>
          <p:nvPr/>
        </p:nvGrpSpPr>
        <p:grpSpPr>
          <a:xfrm>
            <a:off x="1601016" y="2683875"/>
            <a:ext cx="246809" cy="2526357"/>
            <a:chOff x="2896568" y="2115098"/>
            <a:chExt cx="246809" cy="2526357"/>
          </a:xfrm>
        </p:grpSpPr>
        <p:sp>
          <p:nvSpPr>
            <p:cNvPr id="4" name="Овал 3"/>
            <p:cNvSpPr/>
            <p:nvPr/>
          </p:nvSpPr>
          <p:spPr>
            <a:xfrm>
              <a:off x="2905583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2905583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2905583" y="339447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2905583" y="403297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>
              <a:stCxn id="5" idx="0"/>
              <a:endCxn id="4" idx="4"/>
            </p:cNvCxnSpPr>
            <p:nvPr/>
          </p:nvCxnSpPr>
          <p:spPr>
            <a:xfrm flipV="1">
              <a:off x="3002743" y="2309418"/>
              <a:ext cx="0" cy="44267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6" idx="0"/>
              <a:endCxn id="5" idx="4"/>
            </p:cNvCxnSpPr>
            <p:nvPr/>
          </p:nvCxnSpPr>
          <p:spPr>
            <a:xfrm flipV="1">
              <a:off x="3002743" y="2946409"/>
              <a:ext cx="0" cy="44806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7" idx="0"/>
              <a:endCxn id="6" idx="4"/>
            </p:cNvCxnSpPr>
            <p:nvPr/>
          </p:nvCxnSpPr>
          <p:spPr>
            <a:xfrm flipV="1">
              <a:off x="3002743" y="3588794"/>
              <a:ext cx="0" cy="44418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Фигура, имеющая форму буквы L 107"/>
            <p:cNvSpPr/>
            <p:nvPr/>
          </p:nvSpPr>
          <p:spPr>
            <a:xfrm rot="18726679">
              <a:off x="2896568" y="439464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5" name="Группа 114"/>
          <p:cNvGrpSpPr/>
          <p:nvPr/>
        </p:nvGrpSpPr>
        <p:grpSpPr>
          <a:xfrm>
            <a:off x="2606598" y="2689541"/>
            <a:ext cx="3336648" cy="3042094"/>
            <a:chOff x="4511824" y="2115098"/>
            <a:chExt cx="3336648" cy="3042094"/>
          </a:xfrm>
        </p:grpSpPr>
        <p:sp>
          <p:nvSpPr>
            <p:cNvPr id="8" name="Овал 7"/>
            <p:cNvSpPr/>
            <p:nvPr/>
          </p:nvSpPr>
          <p:spPr>
            <a:xfrm>
              <a:off x="5911741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5263669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703829" y="275610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759613" y="335993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5717421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456529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495393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552310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91174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6415797" y="336730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013565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7589629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6383749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6815304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713231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744561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единительная линия 28"/>
            <p:cNvCxnSpPr>
              <a:stCxn id="9" idx="0"/>
              <a:endCxn id="8" idx="3"/>
            </p:cNvCxnSpPr>
            <p:nvPr/>
          </p:nvCxnSpPr>
          <p:spPr>
            <a:xfrm flipV="1">
              <a:off x="5360829" y="2280960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0" idx="0"/>
              <a:endCxn id="8" idx="5"/>
            </p:cNvCxnSpPr>
            <p:nvPr/>
          </p:nvCxnSpPr>
          <p:spPr>
            <a:xfrm flipH="1" flipV="1">
              <a:off x="6077603" y="2280960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1" idx="0"/>
              <a:endCxn id="9" idx="3"/>
            </p:cNvCxnSpPr>
            <p:nvPr/>
          </p:nvCxnSpPr>
          <p:spPr>
            <a:xfrm flipV="1">
              <a:off x="4856773" y="2917951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2" idx="0"/>
              <a:endCxn id="9" idx="5"/>
            </p:cNvCxnSpPr>
            <p:nvPr/>
          </p:nvCxnSpPr>
          <p:spPr>
            <a:xfrm flipH="1" flipV="1">
              <a:off x="5429531" y="2917951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>
              <a:stCxn id="13" idx="0"/>
              <a:endCxn id="11" idx="3"/>
            </p:cNvCxnSpPr>
            <p:nvPr/>
          </p:nvCxnSpPr>
          <p:spPr>
            <a:xfrm flipV="1">
              <a:off x="4662453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14" idx="0"/>
              <a:endCxn id="11" idx="5"/>
            </p:cNvCxnSpPr>
            <p:nvPr/>
          </p:nvCxnSpPr>
          <p:spPr>
            <a:xfrm flipH="1" flipV="1">
              <a:off x="4925475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5" idx="0"/>
              <a:endCxn id="12" idx="3"/>
            </p:cNvCxnSpPr>
            <p:nvPr/>
          </p:nvCxnSpPr>
          <p:spPr>
            <a:xfrm flipV="1">
              <a:off x="5620261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6" idx="0"/>
              <a:endCxn id="12" idx="5"/>
            </p:cNvCxnSpPr>
            <p:nvPr/>
          </p:nvCxnSpPr>
          <p:spPr>
            <a:xfrm flipH="1" flipV="1">
              <a:off x="5883283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17" idx="0"/>
              <a:endCxn id="10" idx="3"/>
            </p:cNvCxnSpPr>
            <p:nvPr/>
          </p:nvCxnSpPr>
          <p:spPr>
            <a:xfrm flipV="1">
              <a:off x="6512957" y="2921971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9" idx="0"/>
              <a:endCxn id="10" idx="6"/>
            </p:cNvCxnSpPr>
            <p:nvPr/>
          </p:nvCxnSpPr>
          <p:spPr>
            <a:xfrm flipH="1" flipV="1">
              <a:off x="6898149" y="2853269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8" idx="0"/>
              <a:endCxn id="10" idx="5"/>
            </p:cNvCxnSpPr>
            <p:nvPr/>
          </p:nvCxnSpPr>
          <p:spPr>
            <a:xfrm flipH="1" flipV="1">
              <a:off x="6869691" y="2921971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20" idx="0"/>
              <a:endCxn id="17" idx="4"/>
            </p:cNvCxnSpPr>
            <p:nvPr/>
          </p:nvCxnSpPr>
          <p:spPr>
            <a:xfrm flipV="1">
              <a:off x="6480909" y="3561625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21" idx="0"/>
              <a:endCxn id="18" idx="3"/>
            </p:cNvCxnSpPr>
            <p:nvPr/>
          </p:nvCxnSpPr>
          <p:spPr>
            <a:xfrm flipV="1">
              <a:off x="6912464" y="3570744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22" idx="0"/>
              <a:endCxn id="18" idx="4"/>
            </p:cNvCxnSpPr>
            <p:nvPr/>
          </p:nvCxnSpPr>
          <p:spPr>
            <a:xfrm flipH="1" flipV="1">
              <a:off x="7110725" y="3599202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23" idx="0"/>
              <a:endCxn id="18" idx="5"/>
            </p:cNvCxnSpPr>
            <p:nvPr/>
          </p:nvCxnSpPr>
          <p:spPr>
            <a:xfrm flipH="1" flipV="1">
              <a:off x="7179427" y="3570744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Знак запрета 85"/>
            <p:cNvSpPr/>
            <p:nvPr/>
          </p:nvSpPr>
          <p:spPr>
            <a:xfrm>
              <a:off x="4511824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7" name="Фигура, имеющая форму буквы L 86"/>
            <p:cNvSpPr/>
            <p:nvPr/>
          </p:nvSpPr>
          <p:spPr>
            <a:xfrm rot="18726679">
              <a:off x="6783180" y="4388485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Знак запрета 87"/>
            <p:cNvSpPr/>
            <p:nvPr/>
          </p:nvSpPr>
          <p:spPr>
            <a:xfrm>
              <a:off x="4912306" y="4889397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0" name="Знак запрета 89"/>
            <p:cNvSpPr/>
            <p:nvPr/>
          </p:nvSpPr>
          <p:spPr>
            <a:xfrm>
              <a:off x="6347011" y="43763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1" name="Знак запрета 90"/>
            <p:cNvSpPr/>
            <p:nvPr/>
          </p:nvSpPr>
          <p:spPr>
            <a:xfrm>
              <a:off x="7128578" y="4381822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2" name="Знак запрета 91"/>
            <p:cNvSpPr/>
            <p:nvPr/>
          </p:nvSpPr>
          <p:spPr>
            <a:xfrm>
              <a:off x="7455731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3" name="Знак запрета 92"/>
            <p:cNvSpPr/>
            <p:nvPr/>
          </p:nvSpPr>
          <p:spPr>
            <a:xfrm>
              <a:off x="7580677" y="368870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4" name="Знак запрета 93"/>
            <p:cNvSpPr/>
            <p:nvPr/>
          </p:nvSpPr>
          <p:spPr>
            <a:xfrm>
              <a:off x="5476400" y="43841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5" name="Фигура, имеющая форму буквы L 94"/>
            <p:cNvSpPr/>
            <p:nvPr/>
          </p:nvSpPr>
          <p:spPr>
            <a:xfrm rot="18726679">
              <a:off x="5934178" y="439248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4949044" y="4634341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2" name="Прямая соединительная линия 111"/>
            <p:cNvCxnSpPr>
              <a:stCxn id="111" idx="0"/>
              <a:endCxn id="14" idx="4"/>
            </p:cNvCxnSpPr>
            <p:nvPr/>
          </p:nvCxnSpPr>
          <p:spPr>
            <a:xfrm flipV="1">
              <a:off x="5046204" y="4232696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424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класса сложности задач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Size(x</a:t>
            </a:r>
            <a:r>
              <a:rPr lang="en-US" dirty="0"/>
              <a:t>) – </a:t>
            </a:r>
            <a:r>
              <a:rPr lang="ru-RU" dirty="0"/>
              <a:t>размер входных данных </a:t>
            </a:r>
            <a:r>
              <a:rPr lang="en-US" dirty="0" smtClean="0"/>
              <a:t>x</a:t>
            </a:r>
            <a:endParaRPr lang="ru-RU" dirty="0" smtClean="0"/>
          </a:p>
          <a:p>
            <a:pPr lvl="1"/>
            <a:r>
              <a:rPr lang="ru-RU" dirty="0" smtClean="0"/>
              <a:t>Обычно число битов в двоичном представлении </a:t>
            </a:r>
            <a:r>
              <a:rPr lang="en-US" dirty="0" smtClean="0"/>
              <a:t>x</a:t>
            </a:r>
            <a:endParaRPr lang="en-US" dirty="0"/>
          </a:p>
          <a:p>
            <a:endParaRPr lang="ru-RU" dirty="0" smtClean="0"/>
          </a:p>
          <a:p>
            <a:r>
              <a:rPr lang="en-US" dirty="0" err="1" smtClean="0"/>
              <a:t>MaxOp</a:t>
            </a:r>
            <a:r>
              <a:rPr lang="en-US" dirty="0" smtClean="0"/>
              <a:t>(n) – </a:t>
            </a:r>
            <a:r>
              <a:rPr lang="ru-RU" dirty="0" smtClean="0"/>
              <a:t>ограничение на число исполненных команд в зависимости от размера входных данных</a:t>
            </a:r>
          </a:p>
          <a:p>
            <a:pPr lvl="1"/>
            <a:r>
              <a:rPr lang="ru-RU" dirty="0" smtClean="0"/>
              <a:t>Например, </a:t>
            </a:r>
            <a:r>
              <a:rPr lang="en-US" dirty="0" err="1"/>
              <a:t>MaxOp</a:t>
            </a:r>
            <a:r>
              <a:rPr lang="en-US" dirty="0"/>
              <a:t>(n</a:t>
            </a:r>
            <a:r>
              <a:rPr lang="en-US" dirty="0" smtClean="0"/>
              <a:t>)</a:t>
            </a:r>
            <a:r>
              <a:rPr lang="ru-RU" dirty="0" smtClean="0"/>
              <a:t> = </a:t>
            </a:r>
            <a:r>
              <a:rPr lang="en-US" dirty="0" smtClean="0"/>
              <a:t>n * log2(n) </a:t>
            </a:r>
            <a:r>
              <a:rPr lang="ru-RU" dirty="0" smtClean="0"/>
              <a:t>и т.п.</a:t>
            </a:r>
          </a:p>
          <a:p>
            <a:endParaRPr lang="ru-RU" dirty="0" smtClean="0"/>
          </a:p>
          <a:p>
            <a:r>
              <a:rPr lang="ru-RU" dirty="0" smtClean="0"/>
              <a:t>Класс сложности – </a:t>
            </a:r>
            <a:r>
              <a:rPr lang="ru-RU" dirty="0"/>
              <a:t>множество задач, </a:t>
            </a:r>
            <a:r>
              <a:rPr lang="ru-RU" dirty="0" smtClean="0"/>
              <a:t>таких </a:t>
            </a:r>
            <a:r>
              <a:rPr lang="ru-RU" dirty="0"/>
              <a:t>что </a:t>
            </a:r>
            <a:r>
              <a:rPr lang="ru-RU" dirty="0" smtClean="0"/>
              <a:t>для любых входных данных </a:t>
            </a:r>
            <a:r>
              <a:rPr lang="en-US" dirty="0" smtClean="0"/>
              <a:t>x</a:t>
            </a:r>
            <a:r>
              <a:rPr lang="ru-RU" dirty="0" smtClean="0"/>
              <a:t> </a:t>
            </a:r>
            <a:r>
              <a:rPr lang="ru-RU" dirty="0"/>
              <a:t>для решения задачи </a:t>
            </a:r>
            <a:r>
              <a:rPr lang="ru-RU" dirty="0" smtClean="0"/>
              <a:t>требуется исполнить </a:t>
            </a:r>
            <a:r>
              <a:rPr lang="ru-RU" dirty="0" smtClean="0"/>
              <a:t>≤ </a:t>
            </a:r>
            <a:r>
              <a:rPr lang="en-US" dirty="0" smtClean="0"/>
              <a:t>C ∙ </a:t>
            </a:r>
            <a:r>
              <a:rPr lang="en-US" dirty="0" err="1" smtClean="0"/>
              <a:t>MaxOp</a:t>
            </a:r>
            <a:r>
              <a:rPr lang="en-US" dirty="0" smtClean="0"/>
              <a:t>(Size(x))</a:t>
            </a:r>
            <a:r>
              <a:rPr lang="ru-RU" dirty="0" smtClean="0"/>
              <a:t> команд на исполняющем устройстве</a:t>
            </a:r>
          </a:p>
          <a:p>
            <a:pPr lvl="1"/>
            <a:r>
              <a:rPr lang="ru-RU" dirty="0"/>
              <a:t>К</a:t>
            </a:r>
            <a:r>
              <a:rPr lang="ru-RU" dirty="0" smtClean="0"/>
              <a:t>онстанта </a:t>
            </a:r>
            <a:r>
              <a:rPr lang="en-US" dirty="0" smtClean="0"/>
              <a:t>C </a:t>
            </a:r>
            <a:r>
              <a:rPr lang="ru-RU" dirty="0" smtClean="0"/>
              <a:t>зависит от задачи и не зависит от х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699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</a:t>
            </a:r>
            <a:r>
              <a:rPr lang="en-US" dirty="0" smtClean="0"/>
              <a:t> P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 = deterministic</a:t>
            </a:r>
            <a:r>
              <a:rPr lang="ru-RU" dirty="0" smtClean="0"/>
              <a:t> </a:t>
            </a:r>
            <a:r>
              <a:rPr lang="en-US" b="1" dirty="0" smtClean="0"/>
              <a:t>P</a:t>
            </a:r>
            <a:r>
              <a:rPr lang="en-US" dirty="0" smtClean="0"/>
              <a:t>olynomial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Число команд при решении </a:t>
            </a:r>
            <a:r>
              <a:rPr lang="ru-RU" dirty="0"/>
              <a:t>на детерминированной машине Тьюринга ограничено полиномом от размера входных </a:t>
            </a:r>
            <a:r>
              <a:rPr lang="ru-RU" dirty="0" smtClean="0"/>
              <a:t>данных</a:t>
            </a:r>
            <a:endParaRPr lang="ru-RU" dirty="0"/>
          </a:p>
          <a:p>
            <a:pPr lvl="1"/>
            <a:r>
              <a:rPr lang="ru-RU" dirty="0"/>
              <a:t>проверка делимости чисел</a:t>
            </a:r>
          </a:p>
          <a:p>
            <a:pPr lvl="1"/>
            <a:r>
              <a:rPr lang="ru-RU" dirty="0"/>
              <a:t>проверка связности графа</a:t>
            </a:r>
          </a:p>
          <a:p>
            <a:pPr lvl="1"/>
            <a:r>
              <a:rPr lang="ru-RU" dirty="0"/>
              <a:t>проверка </a:t>
            </a:r>
            <a:r>
              <a:rPr lang="ru-RU" dirty="0" smtClean="0"/>
              <a:t>кратчайшего расстояния между двумя вершинами в графе на </a:t>
            </a:r>
            <a:r>
              <a:rPr lang="en-US" dirty="0" smtClean="0"/>
              <a:t>&lt;= </a:t>
            </a:r>
            <a:r>
              <a:rPr lang="en-US" dirty="0" err="1" smtClean="0"/>
              <a:t>const</a:t>
            </a:r>
            <a:endParaRPr lang="ru-RU" dirty="0" smtClean="0"/>
          </a:p>
          <a:p>
            <a:pPr lvl="2"/>
            <a:r>
              <a:rPr lang="ru-RU" dirty="0" smtClean="0"/>
              <a:t>Как </a:t>
            </a:r>
            <a:r>
              <a:rPr lang="ru-RU" dirty="0"/>
              <a:t>узнать </a:t>
            </a:r>
            <a:r>
              <a:rPr lang="ru-RU" dirty="0" smtClean="0"/>
              <a:t>это расстояние точно, решив </a:t>
            </a:r>
            <a:r>
              <a:rPr lang="en-US" dirty="0" smtClean="0"/>
              <a:t>log2(</a:t>
            </a:r>
            <a:r>
              <a:rPr lang="ru-RU" dirty="0" smtClean="0"/>
              <a:t>сумма длин всех дуг</a:t>
            </a:r>
            <a:r>
              <a:rPr lang="en-US" dirty="0" smtClean="0"/>
              <a:t>)</a:t>
            </a:r>
            <a:r>
              <a:rPr lang="ru-RU" dirty="0" smtClean="0"/>
              <a:t> таких задач?</a:t>
            </a:r>
          </a:p>
          <a:p>
            <a:pPr lvl="1"/>
            <a:r>
              <a:rPr lang="ru-RU" dirty="0" smtClean="0"/>
              <a:t>…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NP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NP </a:t>
            </a:r>
            <a:r>
              <a:rPr lang="en-US" dirty="0" smtClean="0"/>
              <a:t>= N</a:t>
            </a:r>
            <a:r>
              <a:rPr lang="ru-RU" dirty="0" err="1" smtClean="0"/>
              <a:t>on-deterministic</a:t>
            </a:r>
            <a:r>
              <a:rPr lang="ru-RU" dirty="0" smtClean="0"/>
              <a:t> </a:t>
            </a:r>
            <a:r>
              <a:rPr lang="en-US" dirty="0"/>
              <a:t>P</a:t>
            </a:r>
            <a:r>
              <a:rPr lang="ru-RU" dirty="0" err="1" smtClean="0"/>
              <a:t>olynomial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/>
              <a:t>Число команд при </a:t>
            </a:r>
            <a:r>
              <a:rPr lang="ru-RU" dirty="0" smtClean="0"/>
              <a:t>решении на </a:t>
            </a:r>
            <a:r>
              <a:rPr lang="ru-RU" dirty="0"/>
              <a:t>недетерминированной машине Тьюринга ограничено полиномом от размера входных </a:t>
            </a:r>
            <a:r>
              <a:rPr lang="ru-RU" dirty="0" smtClean="0"/>
              <a:t>данных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се </a:t>
            </a:r>
            <a:r>
              <a:rPr lang="ru-RU" dirty="0"/>
              <a:t>задачи класса </a:t>
            </a:r>
            <a:r>
              <a:rPr lang="ru-RU" dirty="0" smtClean="0"/>
              <a:t>Р</a:t>
            </a:r>
          </a:p>
          <a:p>
            <a:pPr lvl="2"/>
            <a:r>
              <a:rPr lang="ru-RU" dirty="0" smtClean="0"/>
              <a:t>Почему?</a:t>
            </a:r>
            <a:endParaRPr lang="ru-RU" dirty="0"/>
          </a:p>
          <a:p>
            <a:pPr lvl="1"/>
            <a:r>
              <a:rPr lang="ru-RU" dirty="0" smtClean="0"/>
              <a:t>Приведите конкретные примеры</a:t>
            </a:r>
            <a:endParaRPr lang="ru-RU" dirty="0"/>
          </a:p>
          <a:p>
            <a:pPr lvl="1"/>
            <a:r>
              <a:rPr lang="ru-RU" dirty="0" smtClean="0"/>
              <a:t>Приведите </a:t>
            </a:r>
            <a:r>
              <a:rPr lang="ru-RU" dirty="0"/>
              <a:t>пример задачи НЕ из класса NP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9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</a:t>
            </a:r>
            <a:r>
              <a:rPr lang="ru-RU" dirty="0" smtClean="0"/>
              <a:t>полные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Задача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ru-RU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сводится к задаче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если существует функция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f,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такая что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f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«вычислима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за полиномиальное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время»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для любых входных данных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x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«решить задачу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» равносильно «решить задачу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f(x)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», т.е. Ɐ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x (x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P  f(x)  Q)</a:t>
            </a:r>
            <a:endParaRPr lang="ru-RU" dirty="0" smtClean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полной, если она принадлежит классу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 </a:t>
            </a:r>
            <a:r>
              <a:rPr lang="ru-RU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к ней сводится любая задача класса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трудной, если к ней сводится любая задача класса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  <a:r>
              <a:rPr lang="ru-RU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, но сама она не обязательно из класса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Левина-Кука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Проверка выполнимости произвольных булевых формул в КНФ является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NP-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полной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задачей</a:t>
            </a:r>
          </a:p>
          <a:p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Cook, Stephen (1971). "The complexity of theorem proving procedures". Proceedings of the Third Annual ACM Symposium on Theory of Computing. pp. 151–158.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Л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А. Левин. Универсальные задачи перебора (рус.) // Проблемы передачи информации. — 1973. — Т. 9, № 3. — С. 115—116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pic>
        <p:nvPicPr>
          <p:cNvPr id="1026" name="Picture 2" descr="Prof.Coo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39"/>
          <a:stretch/>
        </p:blipFill>
        <p:spPr bwMode="auto">
          <a:xfrm>
            <a:off x="8617496" y="1825625"/>
            <a:ext cx="2736304" cy="244548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onidLevin2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63639"/>
            <a:ext cx="2736304" cy="2613324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3348" y="2640309"/>
            <a:ext cx="2249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Левин,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Леонид Анатольевич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1948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31049" y="4271105"/>
            <a:ext cx="1628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Cook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Stephen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Arthur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ru-RU" dirty="0">
                <a:latin typeface="Calibri" pitchFamily="34" charset="0"/>
                <a:cs typeface="Calibri" pitchFamily="34" charset="0"/>
              </a:rPr>
              <a:t>1939</a:t>
            </a:r>
          </a:p>
        </p:txBody>
      </p:sp>
    </p:spTree>
    <p:extLst>
      <p:ext uri="{BB962C8B-B14F-4D97-AF65-F5344CB8AC3E}">
        <p14:creationId xmlns:p14="http://schemas.microsoft.com/office/powerpoint/2010/main" val="15172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71046</TotalTime>
  <Words>2186</Words>
  <Application>Microsoft Office PowerPoint</Application>
  <PresentationFormat>Widescreen</PresentationFormat>
  <Paragraphs>302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Symbol</vt:lpstr>
      <vt:lpstr>Тема Office</vt:lpstr>
      <vt:lpstr>Алгоритмы с возвратом</vt:lpstr>
      <vt:lpstr>План лекции</vt:lpstr>
      <vt:lpstr>Понятие задачи</vt:lpstr>
      <vt:lpstr>Разница между исполняющими устройствами</vt:lpstr>
      <vt:lpstr>Понятие класса сложности задач</vt:lpstr>
      <vt:lpstr>Класс P</vt:lpstr>
      <vt:lpstr>Класс NP</vt:lpstr>
      <vt:lpstr>NP-полные задачи</vt:lpstr>
      <vt:lpstr>Теорема Левина-Кука</vt:lpstr>
      <vt:lpstr>Примеры других NP-полных задач</vt:lpstr>
      <vt:lpstr>Возможные отношения между P и NP</vt:lpstr>
      <vt:lpstr>Метод поиска с возвратом</vt:lpstr>
      <vt:lpstr>Метод поиска с возвратом</vt:lpstr>
      <vt:lpstr>Обход доски шахматным конём</vt:lpstr>
      <vt:lpstr>Пример обхода доски 5х5 и 8х8</vt:lpstr>
      <vt:lpstr>Недетерминированное исполняющее устройство</vt:lpstr>
      <vt:lpstr>Обход доски шахматным конём на недетерминированном устройстве</vt:lpstr>
      <vt:lpstr>Детерминированная реализация</vt:lpstr>
      <vt:lpstr>Пример эвристики</vt:lpstr>
      <vt:lpstr>Что известно из теории</vt:lpstr>
      <vt:lpstr>Задача о расстановке ферзей</vt:lpstr>
      <vt:lpstr>Пример расстановки 4 ферзей</vt:lpstr>
      <vt:lpstr>Недетерминированное исполняющее устройство</vt:lpstr>
      <vt:lpstr>Расстановка ферзей с помощью недетерминированного устройства</vt:lpstr>
      <vt:lpstr>Детерминированная реализация</vt:lpstr>
      <vt:lpstr>Что известно из теории</vt:lpstr>
      <vt:lpstr>Заключение</vt:lpstr>
      <vt:lpstr>Задача о кубике</vt:lpstr>
      <vt:lpstr>Результат (в переменной q)  1, если можно получить слово, записанное в глобальной строке w, начиная n-го символа, перекатывая кубик, лежащий g-ой гранью. </vt:lpstr>
      <vt:lpstr>Задача о стабильных браках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Двусвязность</dc:title>
  <dc:creator>Churina</dc:creator>
  <cp:lastModifiedBy>Evgenii Petrov</cp:lastModifiedBy>
  <cp:revision>392</cp:revision>
  <dcterms:created xsi:type="dcterms:W3CDTF">2009-12-06T06:01:18Z</dcterms:created>
  <dcterms:modified xsi:type="dcterms:W3CDTF">2020-03-27T13:40:41Z</dcterms:modified>
</cp:coreProperties>
</file>