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5"/>
  </p:notesMasterIdLst>
  <p:sldIdLst>
    <p:sldId id="256" r:id="rId2"/>
    <p:sldId id="343" r:id="rId3"/>
    <p:sldId id="337" r:id="rId4"/>
    <p:sldId id="281" r:id="rId5"/>
    <p:sldId id="348" r:id="rId6"/>
    <p:sldId id="349" r:id="rId7"/>
    <p:sldId id="350" r:id="rId8"/>
    <p:sldId id="351" r:id="rId9"/>
    <p:sldId id="352" r:id="rId10"/>
    <p:sldId id="344" r:id="rId11"/>
    <p:sldId id="353" r:id="rId12"/>
    <p:sldId id="354" r:id="rId13"/>
    <p:sldId id="355" r:id="rId14"/>
    <p:sldId id="356" r:id="rId15"/>
    <p:sldId id="357" r:id="rId16"/>
    <p:sldId id="338" r:id="rId17"/>
    <p:sldId id="358" r:id="rId18"/>
    <p:sldId id="359" r:id="rId19"/>
    <p:sldId id="360" r:id="rId20"/>
    <p:sldId id="361" r:id="rId21"/>
    <p:sldId id="345" r:id="rId22"/>
    <p:sldId id="362" r:id="rId23"/>
    <p:sldId id="363" r:id="rId24"/>
    <p:sldId id="364" r:id="rId25"/>
    <p:sldId id="365" r:id="rId26"/>
    <p:sldId id="366" r:id="rId27"/>
    <p:sldId id="312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77" r:id="rId39"/>
    <p:sldId id="308" r:id="rId40"/>
    <p:sldId id="378" r:id="rId41"/>
    <p:sldId id="379" r:id="rId42"/>
    <p:sldId id="380" r:id="rId43"/>
    <p:sldId id="339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18" r:id="rId52"/>
    <p:sldId id="319" r:id="rId53"/>
    <p:sldId id="320" r:id="rId54"/>
    <p:sldId id="321" r:id="rId55"/>
    <p:sldId id="322" r:id="rId56"/>
    <p:sldId id="323" r:id="rId57"/>
    <p:sldId id="331" r:id="rId58"/>
    <p:sldId id="388" r:id="rId59"/>
    <p:sldId id="389" r:id="rId60"/>
    <p:sldId id="390" r:id="rId61"/>
    <p:sldId id="391" r:id="rId62"/>
    <p:sldId id="392" r:id="rId63"/>
    <p:sldId id="393" r:id="rId64"/>
    <p:sldId id="394" r:id="rId65"/>
    <p:sldId id="285" r:id="rId66"/>
    <p:sldId id="395" r:id="rId67"/>
    <p:sldId id="396" r:id="rId68"/>
    <p:sldId id="397" r:id="rId69"/>
    <p:sldId id="404" r:id="rId70"/>
    <p:sldId id="398" r:id="rId71"/>
    <p:sldId id="399" r:id="rId72"/>
    <p:sldId id="400" r:id="rId73"/>
    <p:sldId id="401" r:id="rId74"/>
    <p:sldId id="402" r:id="rId75"/>
    <p:sldId id="325" r:id="rId76"/>
    <p:sldId id="405" r:id="rId77"/>
    <p:sldId id="406" r:id="rId78"/>
    <p:sldId id="407" r:id="rId79"/>
    <p:sldId id="408" r:id="rId80"/>
    <p:sldId id="409" r:id="rId81"/>
    <p:sldId id="410" r:id="rId82"/>
    <p:sldId id="411" r:id="rId83"/>
    <p:sldId id="412" r:id="rId84"/>
    <p:sldId id="302" r:id="rId85"/>
    <p:sldId id="413" r:id="rId86"/>
    <p:sldId id="414" r:id="rId87"/>
    <p:sldId id="415" r:id="rId88"/>
    <p:sldId id="416" r:id="rId89"/>
    <p:sldId id="417" r:id="rId90"/>
    <p:sldId id="418" r:id="rId91"/>
    <p:sldId id="327" r:id="rId92"/>
    <p:sldId id="419" r:id="rId93"/>
    <p:sldId id="420" r:id="rId94"/>
    <p:sldId id="421" r:id="rId95"/>
    <p:sldId id="422" r:id="rId96"/>
    <p:sldId id="340" r:id="rId97"/>
    <p:sldId id="423" r:id="rId98"/>
    <p:sldId id="424" r:id="rId99"/>
    <p:sldId id="425" r:id="rId100"/>
    <p:sldId id="426" r:id="rId101"/>
    <p:sldId id="329" r:id="rId102"/>
    <p:sldId id="427" r:id="rId103"/>
    <p:sldId id="428" r:id="rId104"/>
    <p:sldId id="429" r:id="rId105"/>
    <p:sldId id="430" r:id="rId106"/>
    <p:sldId id="431" r:id="rId107"/>
    <p:sldId id="432" r:id="rId108"/>
    <p:sldId id="433" r:id="rId109"/>
    <p:sldId id="287" r:id="rId110"/>
    <p:sldId id="434" r:id="rId111"/>
    <p:sldId id="435" r:id="rId112"/>
    <p:sldId id="436" r:id="rId113"/>
    <p:sldId id="437" r:id="rId114"/>
    <p:sldId id="288" r:id="rId115"/>
    <p:sldId id="438" r:id="rId116"/>
    <p:sldId id="439" r:id="rId117"/>
    <p:sldId id="440" r:id="rId118"/>
    <p:sldId id="441" r:id="rId119"/>
    <p:sldId id="442" r:id="rId120"/>
    <p:sldId id="443" r:id="rId121"/>
    <p:sldId id="346" r:id="rId122"/>
    <p:sldId id="444" r:id="rId123"/>
    <p:sldId id="445" r:id="rId124"/>
    <p:sldId id="446" r:id="rId125"/>
    <p:sldId id="347" r:id="rId126"/>
    <p:sldId id="447" r:id="rId127"/>
    <p:sldId id="448" r:id="rId128"/>
    <p:sldId id="449" r:id="rId129"/>
    <p:sldId id="271" r:id="rId130"/>
    <p:sldId id="450" r:id="rId131"/>
    <p:sldId id="451" r:id="rId132"/>
    <p:sldId id="452" r:id="rId133"/>
    <p:sldId id="453" r:id="rId134"/>
    <p:sldId id="454" r:id="rId135"/>
    <p:sldId id="277" r:id="rId136"/>
    <p:sldId id="455" r:id="rId137"/>
    <p:sldId id="456" r:id="rId138"/>
    <p:sldId id="457" r:id="rId139"/>
    <p:sldId id="458" r:id="rId140"/>
    <p:sldId id="459" r:id="rId141"/>
    <p:sldId id="460" r:id="rId142"/>
    <p:sldId id="461" r:id="rId143"/>
    <p:sldId id="462" r:id="rId144"/>
    <p:sldId id="463" r:id="rId145"/>
    <p:sldId id="464" r:id="rId146"/>
    <p:sldId id="465" r:id="rId147"/>
    <p:sldId id="278" r:id="rId148"/>
    <p:sldId id="276" r:id="rId149"/>
    <p:sldId id="466" r:id="rId150"/>
    <p:sldId id="467" r:id="rId151"/>
    <p:sldId id="279" r:id="rId152"/>
    <p:sldId id="468" r:id="rId153"/>
    <p:sldId id="469" r:id="rId154"/>
    <p:sldId id="470" r:id="rId155"/>
    <p:sldId id="471" r:id="rId156"/>
    <p:sldId id="472" r:id="rId157"/>
    <p:sldId id="473" r:id="rId158"/>
    <p:sldId id="280" r:id="rId159"/>
    <p:sldId id="474" r:id="rId160"/>
    <p:sldId id="475" r:id="rId161"/>
    <p:sldId id="487" r:id="rId162"/>
    <p:sldId id="273" r:id="rId163"/>
    <p:sldId id="476" r:id="rId164"/>
    <p:sldId id="477" r:id="rId165"/>
    <p:sldId id="478" r:id="rId166"/>
    <p:sldId id="479" r:id="rId167"/>
    <p:sldId id="480" r:id="rId168"/>
    <p:sldId id="341" r:id="rId169"/>
    <p:sldId id="481" r:id="rId170"/>
    <p:sldId id="482" r:id="rId171"/>
    <p:sldId id="483" r:id="rId172"/>
    <p:sldId id="484" r:id="rId173"/>
    <p:sldId id="275" r:id="rId174"/>
    <p:sldId id="485" r:id="rId175"/>
    <p:sldId id="486" r:id="rId176"/>
    <p:sldId id="342" r:id="rId177"/>
    <p:sldId id="290" r:id="rId178"/>
    <p:sldId id="291" r:id="rId179"/>
    <p:sldId id="292" r:id="rId180"/>
    <p:sldId id="293" r:id="rId181"/>
    <p:sldId id="303" r:id="rId182"/>
    <p:sldId id="304" r:id="rId183"/>
    <p:sldId id="305" r:id="rId184"/>
    <p:sldId id="313" r:id="rId185"/>
    <p:sldId id="306" r:id="rId186"/>
    <p:sldId id="315" r:id="rId187"/>
    <p:sldId id="284" r:id="rId188"/>
    <p:sldId id="286" r:id="rId189"/>
    <p:sldId id="328" r:id="rId190"/>
    <p:sldId id="317" r:id="rId191"/>
    <p:sldId id="289" r:id="rId192"/>
    <p:sldId id="299" r:id="rId193"/>
    <p:sldId id="301" r:id="rId194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C5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 autoAdjust="0"/>
    <p:restoredTop sz="94624" autoAdjust="0"/>
  </p:normalViewPr>
  <p:slideViewPr>
    <p:cSldViewPr>
      <p:cViewPr varScale="1">
        <p:scale>
          <a:sx n="93" d="100"/>
          <a:sy n="93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notesMaster" Target="notesMasters/notesMaster1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heme" Target="theme/theme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D5B7CEB-C4D9-4B38-8598-FE7797137FE3}" type="datetimeFigureOut">
              <a:rPr lang="ru-RU"/>
              <a:pPr>
                <a:defRPr/>
              </a:pPr>
              <a:t>18.04.2025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CCB072E-5695-4FF3-83CE-0FD892522F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286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902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83700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35032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13313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5396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61436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57082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74733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78520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53476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18630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8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21494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98298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9269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22530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94267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60515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82589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76854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73763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49691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98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16857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30594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14126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90911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12474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68504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96668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86411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96702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44867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812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91290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24241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784875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11305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424708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973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28188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36583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635872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051384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374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279974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14488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997306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946952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98620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717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3309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489774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857569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652430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872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37867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5847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78447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823098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49815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105478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222379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013992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81975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98092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644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86155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56453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206396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67664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21286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627456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36379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069091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11767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808947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567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680260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648729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841059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051693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896893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752837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92925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779249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021822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046061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71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862386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411733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137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72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645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792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722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333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3738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5277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471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9085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3487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9543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67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2028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8885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9449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92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288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0427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5961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5558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5647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9675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54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1048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6148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1763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4562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9468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7338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8976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0074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8404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299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491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0585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7622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1604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6504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0505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7045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9260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8036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1790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4317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316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8379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27735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62104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8651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14197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5362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9428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75299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1394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62422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34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09793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96553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26824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21919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7372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4672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44685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79866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06322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99648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313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7430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42077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10535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98861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78455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87631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55977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09669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79002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0866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852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92090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56511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50984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71481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57797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1033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1797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53998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68520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16095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75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18.04.2025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31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18.04.2025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20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18.04.2025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10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18.04.2025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29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18.04.2025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97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18.04.2025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44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18.04.2025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2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18.04.2025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69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18.04.2025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38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18.04.2025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04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18.04.2025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75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18.04.2025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18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L._R._Ford_Jr" TargetMode="External"/><Relationship Id="rId5" Type="http://schemas.openxmlformats.org/officeDocument/2006/relationships/hyperlink" Target="https://en.wikipedia.org/wiki/Richard_E._Bellman" TargetMode="External"/><Relationship Id="rId4" Type="http://schemas.openxmlformats.org/officeDocument/2006/relationships/image" Target="../media/image12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hyperlink" Target="https://en.wikipedia.org/wiki/Stephen_Warshall" TargetMode="External"/><Relationship Id="rId4" Type="http://schemas.openxmlformats.org/officeDocument/2006/relationships/hyperlink" Target="https://en.wikipedia.org/wiki/Robert_W._Floy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hyperlink" Target="https://en.wikipedia.org/wiki/Stephen_Warshall" TargetMode="External"/><Relationship Id="rId4" Type="http://schemas.openxmlformats.org/officeDocument/2006/relationships/hyperlink" Target="https://en.wikipedia.org/wiki/Robert_W._Floyd" TargetMode="Externa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hyperlink" Target="https://en.wikipedia.org/wiki/Stephen_Warshall" TargetMode="External"/><Relationship Id="rId4" Type="http://schemas.openxmlformats.org/officeDocument/2006/relationships/hyperlink" Target="https://en.wikipedia.org/wiki/Robert_W._Floyd" TargetMode="Externa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hyperlink" Target="https://en.wikipedia.org/wiki/Stephen_Warshall" TargetMode="External"/><Relationship Id="rId4" Type="http://schemas.openxmlformats.org/officeDocument/2006/relationships/hyperlink" Target="https://en.wikipedia.org/wiki/Robert_W._Floyd" TargetMode="Externa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hyperlink" Target="https://en.wikipedia.org/wiki/Stephen_Warshall" TargetMode="External"/><Relationship Id="rId4" Type="http://schemas.openxmlformats.org/officeDocument/2006/relationships/hyperlink" Target="https://en.wikipedia.org/wiki/Robert_W._Floyd" TargetMode="Externa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s://ideone.com/64twtq" TargetMode="External"/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Edsger_W._Dijkstra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Edsger_W._Dijkstra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Edsger_W._Dijkstra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o.ict.ac.cn/~dbu/AlgorithmCourses/Lectures/Fibonacci-Heap-Tarjan.pdf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o.ict.ac.cn/~dbu/AlgorithmCourses/Lectures/Fibonacci-Heap-Tarjan.pdf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o.ict.ac.cn/~dbu/AlgorithmCourses/Lectures/Fibonacci-Heap-Tarjan.pdf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o.ict.ac.cn/~dbu/AlgorithmCourses/Lectures/Fibonacci-Heap-Tarjan.pdf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o.ict.ac.cn/~dbu/AlgorithmCourses/Lectures/Fibonacci-Heap-Tarjan.pdf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o.ict.ac.cn/~dbu/AlgorithmCourses/Lectures/Fibonacci-Heap-Tarjan.pdf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o.ict.ac.cn/~dbu/AlgorithmCourses/Lectures/Fibonacci-Heap-Tarjan.pdf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o.ict.ac.cn/~dbu/AlgorithmCourses/Lectures/Fibonacci-Heap-Tarjan.pdf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L._R._Ford_Jr" TargetMode="External"/><Relationship Id="rId5" Type="http://schemas.openxmlformats.org/officeDocument/2006/relationships/hyperlink" Target="https://en.wikipedia.org/wiki/Richard_E._Bellman" TargetMode="External"/><Relationship Id="rId4" Type="http://schemas.openxmlformats.org/officeDocument/2006/relationships/image" Target="../media/image1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L._R._Ford_Jr" TargetMode="External"/><Relationship Id="rId5" Type="http://schemas.openxmlformats.org/officeDocument/2006/relationships/hyperlink" Target="https://en.wikipedia.org/wiki/Richard_E._Bellman" TargetMode="External"/><Relationship Id="rId4" Type="http://schemas.openxmlformats.org/officeDocument/2006/relationships/image" Target="../media/image1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L._R._Ford_Jr" TargetMode="External"/><Relationship Id="rId5" Type="http://schemas.openxmlformats.org/officeDocument/2006/relationships/hyperlink" Target="https://en.wikipedia.org/wiki/Richard_E._Bellman" TargetMode="External"/><Relationship Id="rId4" Type="http://schemas.openxmlformats.org/officeDocument/2006/relationships/image" Target="../media/image1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L._R._Ford_Jr" TargetMode="External"/><Relationship Id="rId5" Type="http://schemas.openxmlformats.org/officeDocument/2006/relationships/hyperlink" Target="https://en.wikipedia.org/wiki/Richard_E._Bellman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7764087" y="2813180"/>
            <a:ext cx="1329856" cy="804527"/>
          </a:xfrm>
          <a:custGeom>
            <a:avLst/>
            <a:gdLst>
              <a:gd name="connsiteX0" fmla="*/ 0 w 1280160"/>
              <a:gd name="connsiteY0" fmla="*/ 764771 h 764771"/>
              <a:gd name="connsiteX1" fmla="*/ 349135 w 1280160"/>
              <a:gd name="connsiteY1" fmla="*/ 656706 h 764771"/>
              <a:gd name="connsiteX2" fmla="*/ 573578 w 1280160"/>
              <a:gd name="connsiteY2" fmla="*/ 390698 h 764771"/>
              <a:gd name="connsiteX3" fmla="*/ 1030778 w 1280160"/>
              <a:gd name="connsiteY3" fmla="*/ 191193 h 764771"/>
              <a:gd name="connsiteX4" fmla="*/ 1280160 w 1280160"/>
              <a:gd name="connsiteY4" fmla="*/ 0 h 764771"/>
              <a:gd name="connsiteX0" fmla="*/ 0 w 1280160"/>
              <a:gd name="connsiteY0" fmla="*/ 764771 h 764771"/>
              <a:gd name="connsiteX1" fmla="*/ 349135 w 1280160"/>
              <a:gd name="connsiteY1" fmla="*/ 656706 h 764771"/>
              <a:gd name="connsiteX2" fmla="*/ 583517 w 1280160"/>
              <a:gd name="connsiteY2" fmla="*/ 410576 h 764771"/>
              <a:gd name="connsiteX3" fmla="*/ 1030778 w 1280160"/>
              <a:gd name="connsiteY3" fmla="*/ 191193 h 764771"/>
              <a:gd name="connsiteX4" fmla="*/ 1280160 w 1280160"/>
              <a:gd name="connsiteY4" fmla="*/ 0 h 764771"/>
              <a:gd name="connsiteX0" fmla="*/ 0 w 1329856"/>
              <a:gd name="connsiteY0" fmla="*/ 804527 h 804527"/>
              <a:gd name="connsiteX1" fmla="*/ 349135 w 1329856"/>
              <a:gd name="connsiteY1" fmla="*/ 696462 h 804527"/>
              <a:gd name="connsiteX2" fmla="*/ 583517 w 1329856"/>
              <a:gd name="connsiteY2" fmla="*/ 450332 h 804527"/>
              <a:gd name="connsiteX3" fmla="*/ 1030778 w 1329856"/>
              <a:gd name="connsiteY3" fmla="*/ 230949 h 804527"/>
              <a:gd name="connsiteX4" fmla="*/ 1329856 w 1329856"/>
              <a:gd name="connsiteY4" fmla="*/ 0 h 80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856" h="804527">
                <a:moveTo>
                  <a:pt x="0" y="804527"/>
                </a:moveTo>
                <a:lnTo>
                  <a:pt x="349135" y="696462"/>
                </a:lnTo>
                <a:lnTo>
                  <a:pt x="583517" y="450332"/>
                </a:lnTo>
                <a:lnTo>
                  <a:pt x="1030778" y="230949"/>
                </a:lnTo>
                <a:lnTo>
                  <a:pt x="1329856" y="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 = Nantes, v</a:t>
            </a:r>
            <a:r>
              <a:rPr lang="en-US" baseline="-25000" dirty="0">
                <a:solidFill>
                  <a:prstClr val="black"/>
                </a:solidFill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Angers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2 </a:t>
            </a:r>
            <a:r>
              <a:rPr lang="en-US" dirty="0">
                <a:solidFill>
                  <a:prstClr val="black"/>
                </a:solidFill>
              </a:rPr>
              <a:t>= Le Mans, v</a:t>
            </a:r>
            <a:r>
              <a:rPr lang="en-US" baseline="-25000" dirty="0">
                <a:solidFill>
                  <a:prstClr val="black"/>
                </a:solidFill>
              </a:rPr>
              <a:t>3 </a:t>
            </a:r>
            <a:r>
              <a:rPr lang="en-US" dirty="0">
                <a:solidFill>
                  <a:prstClr val="black"/>
                </a:solidFill>
              </a:rPr>
              <a:t>= Chartres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4 </a:t>
            </a:r>
            <a:r>
              <a:rPr lang="en-US" dirty="0">
                <a:solidFill>
                  <a:prstClr val="black"/>
                </a:solidFill>
              </a:rPr>
              <a:t>= Paris</a:t>
            </a: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w(v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 = 87, w(v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) = 89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w(v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) = 121, w(v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 = 94</a:t>
            </a:r>
            <a:endParaRPr lang="ru-RU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p = (v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w(p) = w(v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 + w(v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) + w(v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) + w(v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 = 391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087722" y="25099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4</a:t>
            </a:r>
            <a:endParaRPr lang="ru-RU" b="1" baseline="-25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4761" y="343588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1</a:t>
            </a:r>
            <a:endParaRPr lang="ru-RU" b="1" baseline="-25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20314" y="292494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3</a:t>
            </a:r>
            <a:endParaRPr lang="ru-RU" b="1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16642" y="282158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2</a:t>
            </a:r>
            <a:endParaRPr lang="ru-RU" b="1" baseline="-25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96679" y="3508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0</a:t>
            </a:r>
            <a:endParaRPr lang="ru-RU" b="1" baseline="-25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http://frenchtrip.ru</a:t>
            </a:r>
            <a:r>
              <a:rPr lang="en-US" sz="1600" dirty="0"/>
              <a:t> </a:t>
            </a:r>
            <a:endParaRPr lang="ru-RU" sz="1600" dirty="0"/>
          </a:p>
        </p:txBody>
      </p:sp>
      <p:sp>
        <p:nvSpPr>
          <p:cNvPr id="17" name="Rectangle 16"/>
          <p:cNvSpPr/>
          <p:nvPr/>
        </p:nvSpPr>
        <p:spPr>
          <a:xfrm>
            <a:off x="335360" y="1417638"/>
            <a:ext cx="11593288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164526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Беллмана-Форда</a:t>
            </a:r>
          </a:p>
        </p:txBody>
      </p:sp>
      <p:sp>
        <p:nvSpPr>
          <p:cNvPr id="108547" name="Rectangle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>
                <a:latin typeface="Calibri" pitchFamily="34" charset="0"/>
                <a:cs typeface="Calibri" pitchFamily="34" charset="0"/>
              </a:rPr>
              <a:t>Вычисление кратчайших путей в графе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дугами отрицательной длины за O(|V| × |E|) операций</a:t>
            </a:r>
          </a:p>
          <a:p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Bellman, Richard (1958). "On a routing problem". Quarterly of Applied Mathematics 16: 87–90. MR 0102435.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Ford, Lester Randolph, Jr.; Fulkerson, D. R. (1962). Flows in Networks. Princeton University Press.</a:t>
            </a:r>
          </a:p>
          <a:p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9" t="12202" r="31348"/>
          <a:stretch/>
        </p:blipFill>
        <p:spPr>
          <a:xfrm>
            <a:off x="9142683" y="2125121"/>
            <a:ext cx="2356873" cy="3210325"/>
          </a:xfrm>
        </p:spPr>
      </p:pic>
      <p:grpSp>
        <p:nvGrpSpPr>
          <p:cNvPr id="5" name="Group 4"/>
          <p:cNvGrpSpPr/>
          <p:nvPr/>
        </p:nvGrpSpPr>
        <p:grpSpPr>
          <a:xfrm>
            <a:off x="6179007" y="1600199"/>
            <a:ext cx="3887603" cy="3735247"/>
            <a:chOff x="6183322" y="2390917"/>
            <a:chExt cx="3887603" cy="3735247"/>
          </a:xfrm>
        </p:grpSpPr>
        <p:pic>
          <p:nvPicPr>
            <p:cNvPr id="1026" name="Picture 2" descr="ÐÐ°ÑÑÐ¸Ð½ÐºÐ¸ Ð¿Ð¾ Ð·Ð°Ð¿ÑÐ¾ÑÑ ÑÐ¸ÑÐ°ÑÐ´ Ð±ÐµÐ»Ð»Ð¼Ð°Ð½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43" t="8003" r="34023" b="7996"/>
            <a:stretch/>
          </p:blipFill>
          <p:spPr bwMode="auto">
            <a:xfrm>
              <a:off x="6197600" y="2914137"/>
              <a:ext cx="2783802" cy="321202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183322" y="2390917"/>
              <a:ext cx="38876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Richard Bellman 1920-1984</a:t>
              </a:r>
            </a:p>
            <a:p>
              <a:r>
                <a:rPr lang="en-US" sz="1400" dirty="0">
                  <a:latin typeface="+mn-lt"/>
                  <a:hlinkClick r:id="rId5"/>
                </a:rPr>
                <a:t>https://en.wikipedia.org/wiki/Richard_E._Bellman</a:t>
              </a:r>
              <a:r>
                <a:rPr lang="en-US" sz="1400" dirty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061180" y="5464996"/>
            <a:ext cx="3438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Lester Randolph Ford, </a:t>
            </a:r>
            <a:r>
              <a:rPr lang="en-US" sz="1400" dirty="0" err="1">
                <a:latin typeface="+mn-lt"/>
              </a:rPr>
              <a:t>jr.</a:t>
            </a:r>
            <a:r>
              <a:rPr lang="en-US" sz="1400" dirty="0">
                <a:latin typeface="+mn-lt"/>
              </a:rPr>
              <a:t> 1927-2017</a:t>
            </a:r>
          </a:p>
          <a:p>
            <a:r>
              <a:rPr lang="en-US" sz="1400" dirty="0">
                <a:latin typeface="+mn-lt"/>
                <a:hlinkClick r:id="rId6"/>
              </a:rPr>
              <a:t>https://en.wikipedia.org/wiki/L._R._Ford_Jr</a:t>
            </a:r>
            <a:r>
              <a:rPr lang="en-US" sz="1400" dirty="0">
                <a:latin typeface="+mn-lt"/>
              </a:rPr>
              <a:t>. </a:t>
            </a:r>
            <a:endParaRPr lang="ru-RU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581293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Беллмана-Форда</a:t>
            </a:r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/*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Вычисляем длины кратчайших путей от источника до вершин графа в порядке увеличения числа дуг в пути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*/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d[s] = 0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d[v] =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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для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v != s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= 1, …, |V|-1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// кратчайшем пути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&lt;= |V|-1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дуг</a:t>
            </a:r>
          </a:p>
          <a:p>
            <a:pPr lvl="1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каждой вершины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dnext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 = min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d[v], d[u]+w(</a:t>
            </a:r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dnext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//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значение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min{…}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записывают сразу в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d[u]+w(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 d[v]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одной из дуг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(u,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то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содержит цикл отрицательной длины</a:t>
            </a:r>
          </a:p>
          <a:p>
            <a:pPr>
              <a:buFont typeface="Arial" charset="0"/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Беллмана-Форда</a:t>
            </a:r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/*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Вычисляем длины кратчайших путей от источника до вершин графа в порядке увеличения числа дуг в пути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*/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d[s] = 0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d[v] =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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для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v != s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= 1, …, |V|-1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// кратчайшем пути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&lt;= |V|-1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дуг</a:t>
            </a:r>
          </a:p>
          <a:p>
            <a:pPr lvl="1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каждой вершины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dnext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 = min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d[v], d[u]+w(</a:t>
            </a:r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dnext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//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значение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min{…}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записывают сразу в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d[u]+w(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 d[v]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одной из дуг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(u,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то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содержит цикл отрицательной длины</a:t>
            </a:r>
          </a:p>
          <a:p>
            <a:pPr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7937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Беллмана-Форда</a:t>
            </a:r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/*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Вычисляем длины кратчайших путей от источника до вершин графа в порядке увеличения числа дуг в пути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*/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d[s] = 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d[v] =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v != s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= 1, …, |V|-1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// кратчайшем пути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&lt;= |V|-1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дуг</a:t>
            </a:r>
          </a:p>
          <a:p>
            <a:pPr lvl="1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каждой вершины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dnext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 = min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d[v], d[u]+w(</a:t>
            </a:r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dnext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//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значение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min{…}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записывают сразу в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d[u]+w(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 d[v]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одной из дуг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(u,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то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содержит цикл отрицательной длины</a:t>
            </a:r>
          </a:p>
          <a:p>
            <a:pPr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21478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Беллмана-Форда</a:t>
            </a:r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/*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Вычисляем длины кратчайших путей от источника до вершин графа в порядке увеличения числа дуг в пути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*/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d[s] = 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d[v] =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v != s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i = 1, …, |V|-1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// в пути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&lt;= |V|-1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дуг</a:t>
            </a:r>
          </a:p>
          <a:p>
            <a:pPr lvl="1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каждой вершины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dnext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 = min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d[v], d[u]+w(</a:t>
            </a:r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dnext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//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значение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min{…}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записывают сразу в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d[u]+w(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 d[v]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одной из дуг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(u,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то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содержит цикл отрицательной длины</a:t>
            </a:r>
          </a:p>
          <a:p>
            <a:pPr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2952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Беллмана-Форда</a:t>
            </a:r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/*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Вычисляем длины кратчайших путей от источника до вершин графа в порядке увеличения числа дуг в пути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*/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d[s] = 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d[v] =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v != s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i = 1, …, |V|-1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// кратчайшем пути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&lt;= |V|-1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дуг</a:t>
            </a:r>
          </a:p>
          <a:p>
            <a:pPr lvl="1"/>
            <a:r>
              <a:rPr lang="ru-RU" sz="2400" dirty="0">
                <a:latin typeface="Calibri" pitchFamily="34" charset="0"/>
                <a:cs typeface="Calibri" pitchFamily="34" charset="0"/>
              </a:rPr>
              <a:t>Для каждой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dnext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 = min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d[v], d[u]+w(</a:t>
            </a:r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dnext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//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значение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min{…}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записывают сразу в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d[u]+w(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 d[v]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одной из дуг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(u,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то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содержит цикл отрицательной длины</a:t>
            </a:r>
          </a:p>
          <a:p>
            <a:pPr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8272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Беллмана-Форда</a:t>
            </a:r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/*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Вычисляем длины кратчайших путей от источника до вершин графа в порядке увеличения числа дуг в пути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*/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d[s] = 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d[v] =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v != s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i = 1, …, |V|-1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// кратчайшем пути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&lt;= |V|-1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дуг</a:t>
            </a:r>
          </a:p>
          <a:p>
            <a:pPr lvl="1"/>
            <a:r>
              <a:rPr lang="ru-RU" sz="2400" dirty="0">
                <a:latin typeface="Calibri" pitchFamily="34" charset="0"/>
                <a:cs typeface="Calibri" pitchFamily="34" charset="0"/>
              </a:rPr>
              <a:t>Для каждой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2200" dirty="0" err="1">
                <a:latin typeface="Calibri" pitchFamily="34" charset="0"/>
                <a:cs typeface="Calibri" pitchFamily="34" charset="0"/>
              </a:rPr>
              <a:t>dnext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[v] = min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{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d[v], d[u]+w(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u,v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dnext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//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значение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min{…}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записывают сразу в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d[u]+w(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 d[v]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одной из дуг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(u,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то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содержит цикл отрицательной длины</a:t>
            </a:r>
          </a:p>
          <a:p>
            <a:pPr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64692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Беллмана-Форда</a:t>
            </a:r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/*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Вычисляем длины кратчайших путей от источника до вершин графа в порядке увеличения числа дуг в пути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*/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d[s] = 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d[v] =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v != s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i = 1, …, |V|-1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// кратчайшем пути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&lt;= |V|-1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дуг</a:t>
            </a:r>
          </a:p>
          <a:p>
            <a:pPr lvl="1"/>
            <a:r>
              <a:rPr lang="ru-RU" sz="2400" dirty="0">
                <a:latin typeface="Calibri" pitchFamily="34" charset="0"/>
                <a:cs typeface="Calibri" pitchFamily="34" charset="0"/>
              </a:rPr>
              <a:t>Для каждой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2200" dirty="0" err="1">
                <a:latin typeface="Calibri" pitchFamily="34" charset="0"/>
                <a:cs typeface="Calibri" pitchFamily="34" charset="0"/>
              </a:rPr>
              <a:t>dnext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[v] = min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{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d[v], d[u]+w(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u,v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en-US" sz="2400" dirty="0">
                <a:latin typeface="Calibri" pitchFamily="34" charset="0"/>
                <a:cs typeface="Calibri" pitchFamily="34" charset="0"/>
              </a:rPr>
              <a:t>d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dnext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//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обычно значение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min{…}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записывают сразу в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d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d[u]+w(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 d[v]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одной из дуг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(u,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то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содержит цикл отрицательной длины</a:t>
            </a:r>
          </a:p>
          <a:p>
            <a:pPr>
              <a:buFont typeface="Arial" charset="0"/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72810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Беллмана-Форда</a:t>
            </a:r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/*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Вычисляем длины кратчайших путей от источника до вершин графа в порядке увеличения числа дуг в пути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*/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d[s] = 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d[v] =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v != s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i = 1, …, |V|-1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// кратчайшем пути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&lt;= |V|-1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дуг</a:t>
            </a:r>
          </a:p>
          <a:p>
            <a:pPr lvl="1"/>
            <a:r>
              <a:rPr lang="ru-RU" sz="2400" dirty="0">
                <a:latin typeface="Calibri" pitchFamily="34" charset="0"/>
                <a:cs typeface="Calibri" pitchFamily="34" charset="0"/>
              </a:rPr>
              <a:t>Для каждой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2200" dirty="0" err="1">
                <a:latin typeface="Calibri" pitchFamily="34" charset="0"/>
                <a:cs typeface="Calibri" pitchFamily="34" charset="0"/>
              </a:rPr>
              <a:t>dnext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[v] = min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{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d[v], d[u]+w(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u,v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en-US" sz="2400" dirty="0">
                <a:latin typeface="Calibri" pitchFamily="34" charset="0"/>
                <a:cs typeface="Calibri" pitchFamily="34" charset="0"/>
              </a:rPr>
              <a:t>d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dnext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//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обычно значение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min{…}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записывают сразу в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d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d[u]+w(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u,v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&lt; d[v]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для одной из дуг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(u,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v)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то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содержит цикл отрицательной длины</a:t>
            </a:r>
          </a:p>
          <a:p>
            <a:pPr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30906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216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Алгоритм Флойда-Уоршелла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Вычисление кратчайших расстояний между всеми парами вершин графа за O(N</a:t>
            </a:r>
            <a:r>
              <a:rPr lang="ru-RU" sz="2400" baseline="30000" dirty="0">
                <a:latin typeface="Calibri" pitchFamily="34" charset="0"/>
                <a:cs typeface="Calibri" pitchFamily="34" charset="0"/>
              </a:rPr>
              <a:t>3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Warshall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Stephen (January 1962). "A theorem on Boolean matrices". Journal of the ACM 9 (1): 11–12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Floyd, Robert W. (June 1962). "Algorithm 97: Shortest Path". Communications of the ACM 5 (6): 345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071766" y="1639986"/>
            <a:ext cx="3684085" cy="4009217"/>
            <a:chOff x="7712074" y="2121410"/>
            <a:chExt cx="3684085" cy="400921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2541" y="2696126"/>
              <a:ext cx="2280167" cy="3434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712074" y="2121410"/>
              <a:ext cx="36840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Robert Floyd 1936-2001, Turing Award 1978</a:t>
              </a:r>
            </a:p>
            <a:p>
              <a:r>
                <a:rPr lang="en-US" sz="1400" dirty="0">
                  <a:latin typeface="+mn-lt"/>
                  <a:hlinkClick r:id="rId4"/>
                </a:rPr>
                <a:t>https://en.wikipedia.org/wiki/Robert_W._Floyd</a:t>
              </a:r>
              <a:r>
                <a:rPr lang="en-US" sz="1400" dirty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0" y="2214702"/>
            <a:ext cx="3758593" cy="3952686"/>
            <a:chOff x="5162828" y="2691916"/>
            <a:chExt cx="3758593" cy="3952686"/>
          </a:xfrm>
        </p:grpSpPr>
        <p:sp>
          <p:nvSpPr>
            <p:cNvPr id="6" name="TextBox 5"/>
            <p:cNvSpPr txBox="1"/>
            <p:nvPr/>
          </p:nvSpPr>
          <p:spPr>
            <a:xfrm>
              <a:off x="5162828" y="6121382"/>
              <a:ext cx="37585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+mn-lt"/>
                </a:rPr>
                <a:t>Stepeh</a:t>
              </a:r>
              <a:r>
                <a:rPr lang="en-US" sz="1400" dirty="0">
                  <a:latin typeface="+mn-lt"/>
                </a:rPr>
                <a:t> </a:t>
              </a:r>
              <a:r>
                <a:rPr lang="en-US" sz="1400" dirty="0" err="1">
                  <a:latin typeface="+mn-lt"/>
                </a:rPr>
                <a:t>Warshall</a:t>
              </a:r>
              <a:r>
                <a:rPr lang="en-US" sz="1400" dirty="0">
                  <a:latin typeface="+mn-lt"/>
                </a:rPr>
                <a:t> 1935-2006</a:t>
              </a:r>
              <a:endParaRPr lang="en-US" sz="1400" dirty="0">
                <a:latin typeface="+mn-lt"/>
                <a:hlinkClick r:id="rId5"/>
              </a:endParaRPr>
            </a:p>
            <a:p>
              <a:r>
                <a:rPr lang="en-US" sz="1400" dirty="0">
                  <a:latin typeface="+mn-lt"/>
                  <a:hlinkClick r:id="rId5"/>
                </a:rPr>
                <a:t>https://en.wikipedia.org/wiki/Stephen_Warshall</a:t>
              </a:r>
              <a:r>
                <a:rPr lang="en-US" sz="1400" dirty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  <p:pic>
          <p:nvPicPr>
            <p:cNvPr id="10" name="Content Placeholder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607" y="2691916"/>
              <a:ext cx="2540592" cy="3421455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609600" y="1417638"/>
            <a:ext cx="11319048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 = Nantes, v</a:t>
            </a:r>
            <a:r>
              <a:rPr lang="en-US" baseline="-25000" dirty="0">
                <a:solidFill>
                  <a:prstClr val="black"/>
                </a:solidFill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Angers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2 </a:t>
            </a:r>
            <a:r>
              <a:rPr lang="en-US" dirty="0">
                <a:solidFill>
                  <a:prstClr val="black"/>
                </a:solidFill>
              </a:rPr>
              <a:t>= Le Mans, v</a:t>
            </a:r>
            <a:r>
              <a:rPr lang="en-US" baseline="-25000" dirty="0">
                <a:solidFill>
                  <a:prstClr val="black"/>
                </a:solidFill>
              </a:rPr>
              <a:t>3 </a:t>
            </a:r>
            <a:r>
              <a:rPr lang="en-US" dirty="0">
                <a:solidFill>
                  <a:prstClr val="black"/>
                </a:solidFill>
              </a:rPr>
              <a:t>= Chartres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4 </a:t>
            </a:r>
            <a:r>
              <a:rPr lang="en-US" dirty="0">
                <a:solidFill>
                  <a:prstClr val="black"/>
                </a:solidFill>
              </a:rPr>
              <a:t>= Paris</a:t>
            </a: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w(v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 = 87, w(v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) = 89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w(v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) = 121, w(v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 = 94</a:t>
            </a:r>
            <a:endParaRPr lang="ru-RU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p = (v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w(p) = w(v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 + w(v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) + w(v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) + w(v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 = 391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http://frenchtrip.ru</a:t>
            </a:r>
            <a:r>
              <a:rPr lang="en-US" sz="1600" dirty="0"/>
              <a:t> </a:t>
            </a:r>
            <a:endParaRPr lang="ru-RU" sz="1600" dirty="0"/>
          </a:p>
        </p:txBody>
      </p:sp>
      <p:sp>
        <p:nvSpPr>
          <p:cNvPr id="17" name="Rectangle 16"/>
          <p:cNvSpPr/>
          <p:nvPr/>
        </p:nvSpPr>
        <p:spPr>
          <a:xfrm>
            <a:off x="335360" y="1417638"/>
            <a:ext cx="5681535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432661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216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Алгоритм Флойда-Уоршелла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Вычисление кратчайших расстояний между всеми парами вершин графа за O(N</a:t>
            </a:r>
            <a:r>
              <a:rPr lang="ru-RU" sz="2400" baseline="30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Warshall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Stephen (January 1962). "A theorem on Boolean matrices". Journal of the ACM 9 (1): 11–12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Floyd, Robert W. (June 1962). "Algorithm 97: Shortest Path". Communications of the ACM 5 (6): 345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071766" y="1639986"/>
            <a:ext cx="3684085" cy="4009217"/>
            <a:chOff x="7712074" y="2121410"/>
            <a:chExt cx="3684085" cy="400921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2541" y="2696126"/>
              <a:ext cx="2280167" cy="3434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712074" y="2121410"/>
              <a:ext cx="36840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Robert Floyd 1936-2001, Turing Award 1978</a:t>
              </a:r>
            </a:p>
            <a:p>
              <a:r>
                <a:rPr lang="en-US" sz="1400" dirty="0">
                  <a:latin typeface="+mn-lt"/>
                  <a:hlinkClick r:id="rId4"/>
                </a:rPr>
                <a:t>https://en.wikipedia.org/wiki/Robert_W._Floyd</a:t>
              </a:r>
              <a:r>
                <a:rPr lang="en-US" sz="1400" dirty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0" y="2214702"/>
            <a:ext cx="3758593" cy="3952686"/>
            <a:chOff x="5162828" y="2691916"/>
            <a:chExt cx="3758593" cy="3952686"/>
          </a:xfrm>
        </p:grpSpPr>
        <p:sp>
          <p:nvSpPr>
            <p:cNvPr id="6" name="TextBox 5"/>
            <p:cNvSpPr txBox="1"/>
            <p:nvPr/>
          </p:nvSpPr>
          <p:spPr>
            <a:xfrm>
              <a:off x="5162828" y="6121382"/>
              <a:ext cx="37585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Stephen </a:t>
              </a:r>
              <a:r>
                <a:rPr lang="en-US" sz="1400" dirty="0" err="1">
                  <a:latin typeface="+mn-lt"/>
                </a:rPr>
                <a:t>Warshall</a:t>
              </a:r>
              <a:r>
                <a:rPr lang="en-US" sz="1400" dirty="0">
                  <a:latin typeface="+mn-lt"/>
                </a:rPr>
                <a:t> 1935-2006</a:t>
              </a:r>
              <a:endParaRPr lang="en-US" sz="1400" dirty="0">
                <a:latin typeface="+mn-lt"/>
                <a:hlinkClick r:id="rId5"/>
              </a:endParaRPr>
            </a:p>
            <a:p>
              <a:r>
                <a:rPr lang="en-US" sz="1400" dirty="0">
                  <a:latin typeface="+mn-lt"/>
                  <a:hlinkClick r:id="rId5"/>
                </a:rPr>
                <a:t>https://en.wikipedia.org/wiki/Stephen_Warshall</a:t>
              </a:r>
              <a:r>
                <a:rPr lang="en-US" sz="1400" dirty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  <p:pic>
          <p:nvPicPr>
            <p:cNvPr id="10" name="Content Placeholder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607" y="2691916"/>
              <a:ext cx="2540592" cy="3421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443070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216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Алгоритм Флойда-Уоршелла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Вычисление кратчайших расстояний между всеми парами вершин графа за O(N</a:t>
            </a:r>
            <a:r>
              <a:rPr lang="ru-RU" sz="2400" baseline="30000" dirty="0">
                <a:latin typeface="Calibri" pitchFamily="34" charset="0"/>
                <a:cs typeface="Calibri" pitchFamily="34" charset="0"/>
              </a:rPr>
              <a:t>3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Warshall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Stephen (January 1962). "A theorem on Boolean matrices". Journal of the ACM 9 (1): 11–12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Floyd, Robert W. (June 1962). "Algorithm 97: Shortest Path". Communications of the ACM 5 (6): 345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071766" y="1639986"/>
            <a:ext cx="3684085" cy="4009217"/>
            <a:chOff x="7712074" y="2121410"/>
            <a:chExt cx="3684085" cy="400921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2541" y="2696126"/>
              <a:ext cx="2280167" cy="3434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712074" y="2121410"/>
              <a:ext cx="36840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Robert Floyd 1936-2001, Turing Award 1978</a:t>
              </a:r>
            </a:p>
            <a:p>
              <a:r>
                <a:rPr lang="en-US" sz="1400" dirty="0">
                  <a:latin typeface="+mn-lt"/>
                  <a:hlinkClick r:id="rId4"/>
                </a:rPr>
                <a:t>https://en.wikipedia.org/wiki/Robert_W._Floyd</a:t>
              </a:r>
              <a:r>
                <a:rPr lang="en-US" sz="1400" dirty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0" y="2214702"/>
            <a:ext cx="3758593" cy="3952686"/>
            <a:chOff x="5162828" y="2691916"/>
            <a:chExt cx="3758593" cy="3952686"/>
          </a:xfrm>
        </p:grpSpPr>
        <p:sp>
          <p:nvSpPr>
            <p:cNvPr id="6" name="TextBox 5"/>
            <p:cNvSpPr txBox="1"/>
            <p:nvPr/>
          </p:nvSpPr>
          <p:spPr>
            <a:xfrm>
              <a:off x="5162828" y="6121382"/>
              <a:ext cx="37585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Stephen </a:t>
              </a:r>
              <a:r>
                <a:rPr lang="en-US" sz="1400" dirty="0" err="1">
                  <a:latin typeface="+mn-lt"/>
                </a:rPr>
                <a:t>Warshall</a:t>
              </a:r>
              <a:r>
                <a:rPr lang="en-US" sz="1400" dirty="0">
                  <a:latin typeface="+mn-lt"/>
                </a:rPr>
                <a:t> 1935-2006</a:t>
              </a:r>
              <a:endParaRPr lang="en-US" sz="1400" dirty="0">
                <a:latin typeface="+mn-lt"/>
                <a:hlinkClick r:id="rId5"/>
              </a:endParaRPr>
            </a:p>
            <a:p>
              <a:r>
                <a:rPr lang="en-US" sz="1400" dirty="0">
                  <a:latin typeface="+mn-lt"/>
                  <a:hlinkClick r:id="rId5"/>
                </a:rPr>
                <a:t>https://en.wikipedia.org/wiki/Stephen_Warshall</a:t>
              </a:r>
              <a:r>
                <a:rPr lang="en-US" sz="1400" dirty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  <p:pic>
          <p:nvPicPr>
            <p:cNvPr id="10" name="Content Placeholder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607" y="2691916"/>
              <a:ext cx="2540592" cy="3421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269837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216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Алгоритм Флойда-Уоршелла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Вычисление кратчайших расстояний между всеми парами вершин графа за O(N</a:t>
            </a:r>
            <a:r>
              <a:rPr lang="ru-RU" sz="2400" baseline="30000" dirty="0">
                <a:latin typeface="Calibri" pitchFamily="34" charset="0"/>
                <a:cs typeface="Calibri" pitchFamily="34" charset="0"/>
              </a:rPr>
              <a:t>3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Warshall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Stephen (January 1962). "A theorem on Boolean matrices". Journal of the ACM 9 (1): 11–12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Floyd, Robert W. (June 1962). "Algorithm 97: Shortest Path". Communications of the ACM 5 (6): 345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071766" y="1639986"/>
            <a:ext cx="3684085" cy="4009217"/>
            <a:chOff x="7712074" y="2121410"/>
            <a:chExt cx="3684085" cy="400921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2541" y="2696126"/>
              <a:ext cx="2280167" cy="3434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712074" y="2121410"/>
              <a:ext cx="36840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Robert Floyd 1936-2001, Turing Award 1978</a:t>
              </a:r>
            </a:p>
            <a:p>
              <a:r>
                <a:rPr lang="en-US" sz="1400" dirty="0">
                  <a:latin typeface="+mn-lt"/>
                  <a:hlinkClick r:id="rId4"/>
                </a:rPr>
                <a:t>https://en.wikipedia.org/wiki/Robert_W._Floyd</a:t>
              </a:r>
              <a:r>
                <a:rPr lang="en-US" sz="1400" dirty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0" y="2214702"/>
            <a:ext cx="3758593" cy="3952686"/>
            <a:chOff x="5162828" y="2691916"/>
            <a:chExt cx="3758593" cy="3952686"/>
          </a:xfrm>
        </p:grpSpPr>
        <p:sp>
          <p:nvSpPr>
            <p:cNvPr id="6" name="TextBox 5"/>
            <p:cNvSpPr txBox="1"/>
            <p:nvPr/>
          </p:nvSpPr>
          <p:spPr>
            <a:xfrm>
              <a:off x="5162828" y="6121382"/>
              <a:ext cx="37585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Stephen </a:t>
              </a:r>
              <a:r>
                <a:rPr lang="en-US" sz="1400" dirty="0" err="1">
                  <a:latin typeface="+mn-lt"/>
                </a:rPr>
                <a:t>Warshall</a:t>
              </a:r>
              <a:r>
                <a:rPr lang="en-US" sz="1400" dirty="0">
                  <a:latin typeface="+mn-lt"/>
                </a:rPr>
                <a:t> 1935-2006</a:t>
              </a:r>
              <a:endParaRPr lang="en-US" sz="1400" dirty="0">
                <a:latin typeface="+mn-lt"/>
                <a:hlinkClick r:id="rId5"/>
              </a:endParaRPr>
            </a:p>
            <a:p>
              <a:r>
                <a:rPr lang="en-US" sz="1400" dirty="0">
                  <a:latin typeface="+mn-lt"/>
                  <a:hlinkClick r:id="rId5"/>
                </a:rPr>
                <a:t>https://en.wikipedia.org/wiki/Stephen_Warshall</a:t>
              </a:r>
              <a:r>
                <a:rPr lang="en-US" sz="1400" dirty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  <p:pic>
          <p:nvPicPr>
            <p:cNvPr id="10" name="Content Placeholder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607" y="2691916"/>
              <a:ext cx="2540592" cy="3421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47601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216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Алгоритм Флойда-Уоршелла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Вычисление кратчайших расстояний между всеми парами вершин графа за O(N</a:t>
            </a:r>
            <a:r>
              <a:rPr lang="ru-RU" sz="2400" baseline="30000" dirty="0">
                <a:latin typeface="Calibri" pitchFamily="34" charset="0"/>
                <a:cs typeface="Calibri" pitchFamily="34" charset="0"/>
              </a:rPr>
              <a:t>3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Warshall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Stephen (January 1962). "A theorem on Boolean matrices". Journal of the ACM 9 (1): 11–12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Floyd, Robert W. (June 1962). "Algorithm 97: Shortest Path". Communications of the ACM 5 (6): 345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071766" y="1639986"/>
            <a:ext cx="3684085" cy="4009217"/>
            <a:chOff x="7712074" y="2121410"/>
            <a:chExt cx="3684085" cy="400921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2541" y="2696126"/>
              <a:ext cx="2280167" cy="3434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712074" y="2121410"/>
              <a:ext cx="36840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Robert Floyd 1936-2001, Turing Award 1978</a:t>
              </a:r>
            </a:p>
            <a:p>
              <a:r>
                <a:rPr lang="en-US" sz="1400" dirty="0">
                  <a:latin typeface="+mn-lt"/>
                  <a:hlinkClick r:id="rId4"/>
                </a:rPr>
                <a:t>https://en.wikipedia.org/wiki/Robert_W._Floyd</a:t>
              </a:r>
              <a:r>
                <a:rPr lang="en-US" sz="1400" dirty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0" y="2214702"/>
            <a:ext cx="3758593" cy="3952686"/>
            <a:chOff x="5162828" y="2691916"/>
            <a:chExt cx="3758593" cy="3952686"/>
          </a:xfrm>
        </p:grpSpPr>
        <p:sp>
          <p:nvSpPr>
            <p:cNvPr id="6" name="TextBox 5"/>
            <p:cNvSpPr txBox="1"/>
            <p:nvPr/>
          </p:nvSpPr>
          <p:spPr>
            <a:xfrm>
              <a:off x="5162828" y="6121382"/>
              <a:ext cx="37585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Stephen </a:t>
              </a:r>
              <a:r>
                <a:rPr lang="en-US" sz="1400" dirty="0" err="1">
                  <a:latin typeface="+mn-lt"/>
                </a:rPr>
                <a:t>Warshall</a:t>
              </a:r>
              <a:r>
                <a:rPr lang="en-US" sz="1400" dirty="0">
                  <a:latin typeface="+mn-lt"/>
                </a:rPr>
                <a:t> 1935-2006</a:t>
              </a:r>
              <a:endParaRPr lang="en-US" sz="1400" dirty="0">
                <a:latin typeface="+mn-lt"/>
                <a:hlinkClick r:id="rId5"/>
              </a:endParaRPr>
            </a:p>
            <a:p>
              <a:r>
                <a:rPr lang="en-US" sz="1400" dirty="0">
                  <a:latin typeface="+mn-lt"/>
                  <a:hlinkClick r:id="rId5"/>
                </a:rPr>
                <a:t>https://en.wikipedia.org/wiki/Stephen_Warshall</a:t>
              </a:r>
              <a:r>
                <a:rPr lang="en-US" sz="1400" dirty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  <p:pic>
          <p:nvPicPr>
            <p:cNvPr id="10" name="Content Placeholder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607" y="2691916"/>
              <a:ext cx="2540592" cy="3421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275529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</a:t>
            </a:r>
            <a:r>
              <a:rPr lang="ru-RU" sz="4000" dirty="0"/>
              <a:t>лгоритм </a:t>
            </a:r>
            <a:r>
              <a:rPr lang="ru-RU" sz="4000" dirty="0" err="1"/>
              <a:t>Флойда-Уоршелла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Нумеруем вершины числами от 1 до N</a:t>
            </a:r>
          </a:p>
          <a:p>
            <a:pPr marL="454914" indent="-457200">
              <a:lnSpc>
                <a:spcPct val="90000"/>
              </a:lnSpc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Вычисляем кратчайшие расстояния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d[k, i, j]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от вершины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вершины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путей с промежуточными вершинами из множества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{1, …, k}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d[0,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∞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d[k,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 min(d[k-1,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j], 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k] + d[k-1, k, j])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</a:t>
            </a:r>
            <a:r>
              <a:rPr lang="ru-RU" sz="4000" dirty="0"/>
              <a:t>лгоритм </a:t>
            </a:r>
            <a:r>
              <a:rPr lang="ru-RU" sz="4000" dirty="0" err="1"/>
              <a:t>Флойда-Уоршелла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Нумеруем вершины числами от 1 до N</a:t>
            </a:r>
          </a:p>
          <a:p>
            <a:pPr marL="454914" indent="-457200">
              <a:lnSpc>
                <a:spcPct val="9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Вычисляем кратчайшие расстояния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d[k, i, j]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от вершины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вершины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путей с промежуточными вершинами из множества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{1, …, k}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d[0,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∞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d[k,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 min(d[k-1,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j], 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k] + d[k-1, k, j])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710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</a:t>
            </a:r>
            <a:r>
              <a:rPr lang="ru-RU" sz="4000" dirty="0"/>
              <a:t>лгоритм </a:t>
            </a:r>
            <a:r>
              <a:rPr lang="ru-RU" sz="4000" dirty="0" err="1"/>
              <a:t>Флойда-Уоршелла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Нумеруем вершины числами от 1 до N</a:t>
            </a:r>
          </a:p>
          <a:p>
            <a:pPr marL="454914" indent="-457200">
              <a:lnSpc>
                <a:spcPct val="9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Вычисляем кратчайшие расстояния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d[k, i, j]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от вершины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до вершины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j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для путей с промежуточными вершинами из множества 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{1, …, k}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d[0,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∞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d[k,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 min(d[k-1,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j], 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k] + d[k-1, k, j])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7183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</a:t>
            </a:r>
            <a:r>
              <a:rPr lang="ru-RU" sz="4000" dirty="0"/>
              <a:t>лгоритм </a:t>
            </a:r>
            <a:r>
              <a:rPr lang="ru-RU" sz="4000" dirty="0" err="1"/>
              <a:t>Флойда-Уоршелла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Нумеруем вершины числами от 1 до N</a:t>
            </a:r>
          </a:p>
          <a:p>
            <a:pPr marL="454914" indent="-457200">
              <a:lnSpc>
                <a:spcPct val="9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Вычисляем кратчайшие расстояния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d[k, i, j]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от вершины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до вершины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j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для путей с промежуточными вершинами из множества 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{1, …, k}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 = 1, …, N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w(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∞</a:t>
            </a:r>
            <a:endParaRPr lang="ru-RU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d[k,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 min(d[k-1,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j], 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k] + d[k-1, k, j])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7661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</a:t>
            </a:r>
            <a:r>
              <a:rPr lang="ru-RU" sz="4000" dirty="0"/>
              <a:t>лгоритм </a:t>
            </a:r>
            <a:r>
              <a:rPr lang="ru-RU" sz="4000" dirty="0" err="1"/>
              <a:t>Флойда-Уоршелла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Нумеруем вершины числами от 1 до N</a:t>
            </a:r>
          </a:p>
          <a:p>
            <a:pPr marL="454914" indent="-457200">
              <a:lnSpc>
                <a:spcPct val="9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Вычисляем кратчайшие расстояния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d[k, i, j]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от вершины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до вершины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j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для путей с промежуточными вершинами из множества 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{1, …, k}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 = 1, …, N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w(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∞</a:t>
            </a:r>
            <a:endParaRPr lang="ru-RU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k = 1, …, N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d[k,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 min(d[k-1,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j], 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k] + d[k-1, k, j])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05992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</a:t>
            </a:r>
            <a:r>
              <a:rPr lang="ru-RU" sz="4000" dirty="0"/>
              <a:t>лгоритм </a:t>
            </a:r>
            <a:r>
              <a:rPr lang="ru-RU" sz="4000" dirty="0" err="1"/>
              <a:t>Флойда-Уоршелла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Нумеруем вершины числами от 1 до N</a:t>
            </a:r>
          </a:p>
          <a:p>
            <a:pPr marL="454914" indent="-457200">
              <a:lnSpc>
                <a:spcPct val="9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Вычисляем кратчайшие расстояния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d[k, i, j]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от вершины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до вершины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j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для путей с промежуточными вершинами из множества 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{1, …, k}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 = 1, …, N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w(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∞</a:t>
            </a:r>
            <a:endParaRPr lang="ru-RU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k = 1, …, N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 = 1, …, N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d[k,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 min(d[k-1,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j], 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k] + d[k-1, k, j])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93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 = Nantes, v</a:t>
            </a:r>
            <a:r>
              <a:rPr lang="en-US" baseline="-25000" dirty="0">
                <a:solidFill>
                  <a:prstClr val="black"/>
                </a:solidFill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Angers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2 </a:t>
            </a:r>
            <a:r>
              <a:rPr lang="en-US" dirty="0">
                <a:solidFill>
                  <a:prstClr val="black"/>
                </a:solidFill>
              </a:rPr>
              <a:t>= Le Mans, v</a:t>
            </a:r>
            <a:r>
              <a:rPr lang="en-US" baseline="-25000" dirty="0">
                <a:solidFill>
                  <a:prstClr val="black"/>
                </a:solidFill>
              </a:rPr>
              <a:t>3 </a:t>
            </a:r>
            <a:r>
              <a:rPr lang="en-US" dirty="0">
                <a:solidFill>
                  <a:prstClr val="black"/>
                </a:solidFill>
              </a:rPr>
              <a:t>= Chartres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4 </a:t>
            </a:r>
            <a:r>
              <a:rPr lang="en-US" dirty="0">
                <a:solidFill>
                  <a:prstClr val="black"/>
                </a:solidFill>
              </a:rPr>
              <a:t>= Paris</a:t>
            </a: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w(v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) = 87, w(v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 = 89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w(v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) = 121, w(v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) = 94</a:t>
            </a:r>
            <a:endParaRPr lang="ru-RU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 = (v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w(p) = w(v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) + w(v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 + w(v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) + w(v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) = 391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087722" y="25099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4</a:t>
            </a:r>
            <a:endParaRPr lang="ru-RU" b="1" baseline="-25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4761" y="343588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1</a:t>
            </a:r>
            <a:endParaRPr lang="ru-RU" b="1" baseline="-25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20314" y="292494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3</a:t>
            </a:r>
            <a:endParaRPr lang="ru-RU" b="1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16642" y="282158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2</a:t>
            </a:r>
            <a:endParaRPr lang="ru-RU" b="1" baseline="-25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96679" y="3508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0</a:t>
            </a:r>
            <a:endParaRPr lang="ru-RU" b="1" baseline="-25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http://frenchtrip.ru</a:t>
            </a:r>
            <a:r>
              <a:rPr lang="en-US" sz="1600" dirty="0"/>
              <a:t> </a:t>
            </a:r>
            <a:endParaRPr lang="ru-RU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435363" y="364502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860629" y="2780928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68897" y="350821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034674" y="3272351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472264" y="2996952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99554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</a:t>
            </a:r>
            <a:r>
              <a:rPr lang="ru-RU" sz="4000" dirty="0"/>
              <a:t>лгоритм </a:t>
            </a:r>
            <a:r>
              <a:rPr lang="ru-RU" sz="4000" dirty="0" err="1"/>
              <a:t>Флойда-Уоршелла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Нумеруем вершины числами от 1 до N</a:t>
            </a:r>
          </a:p>
          <a:p>
            <a:pPr marL="454914" indent="-457200">
              <a:lnSpc>
                <a:spcPct val="9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Вычисляем кратчайшие расстояния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d[k, i, j]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от вершины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до вершины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j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для путей с промежуточными вершинами из множества 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{1, …, k}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 = 1, …, N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w(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∞</a:t>
            </a:r>
            <a:endParaRPr lang="ru-RU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k = 1, …, N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 = 1, …, N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d[k,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= min(d[k-1,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j], d[k-1,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k] + d[k-1, k, j])</a:t>
            </a:r>
            <a:endParaRPr lang="ru-RU" sz="2400" dirty="0"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09158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</a:t>
            </a:r>
            <a:r>
              <a:rPr lang="ru-RU" sz="4000" dirty="0"/>
              <a:t>ранзитивное замыкание графа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Транзитивное замыкание графа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(V, E) –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это граф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 = (V, E</a:t>
            </a:r>
            <a:r>
              <a:rPr lang="en-US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такой, что 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{ (u, v) |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путь из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}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1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[k, i, j] = min(E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[k-1, i, j], max(E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[k-1, i, k], 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[k-1, k, j]))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8283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</a:t>
            </a:r>
            <a:r>
              <a:rPr lang="ru-RU" sz="4000" dirty="0"/>
              <a:t>ранзитивное замыкание графа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Транзитивное замыкание 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=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(V, E) –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это граф </a:t>
            </a:r>
            <a:r>
              <a:rPr lang="en-US" dirty="0">
                <a:latin typeface="Calibri" pitchFamily="34" charset="0"/>
                <a:cs typeface="Calibri" pitchFamily="34" charset="0"/>
              </a:rPr>
              <a:t>H = (V, E</a:t>
            </a:r>
            <a:r>
              <a:rPr lang="en-US" baseline="-25000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такой, что 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{ (u, v) |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путь из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}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1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[k, i, j] = min(E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[k-1, i, j], max(E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[k-1, i, k], 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[k-1, k, j]))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1006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</a:t>
            </a:r>
            <a:r>
              <a:rPr lang="ru-RU" sz="4000" dirty="0"/>
              <a:t>ранзитивное замыкание графа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Транзитивное замыкание 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=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(V, E) –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это граф </a:t>
            </a:r>
            <a:r>
              <a:rPr lang="en-US" dirty="0">
                <a:latin typeface="Calibri" pitchFamily="34" charset="0"/>
                <a:cs typeface="Calibri" pitchFamily="34" charset="0"/>
              </a:rPr>
              <a:t>H = (V, E</a:t>
            </a:r>
            <a:r>
              <a:rPr lang="en-US" baseline="-25000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такой, что 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E</a:t>
            </a:r>
            <a:r>
              <a:rPr lang="en-US" baseline="-25000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= { (u, v) |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есть путь 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v }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1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[k, i, j] = min(E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[k-1, i, j], max(E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[k-1, i, k], 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[k-1, k, j]))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5087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</a:t>
            </a:r>
            <a:r>
              <a:rPr lang="ru-RU" sz="4000" dirty="0"/>
              <a:t>ранзитивное замыкание графа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Транзитивное замыкание 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=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(V, E) –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это граф </a:t>
            </a:r>
            <a:r>
              <a:rPr lang="en-US" dirty="0">
                <a:latin typeface="Calibri" pitchFamily="34" charset="0"/>
                <a:cs typeface="Calibri" pitchFamily="34" charset="0"/>
              </a:rPr>
              <a:t>H = (V, E</a:t>
            </a:r>
            <a:r>
              <a:rPr lang="en-US" baseline="-25000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такой, что 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E</a:t>
            </a:r>
            <a:r>
              <a:rPr lang="en-US" baseline="-25000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= { (u, v) |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есть путь 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v }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en-US" sz="2400" dirty="0"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[0, i, j] =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[0, i, j] =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Calibri" pitchFamily="34" charset="0"/>
              </a:rPr>
              <a:t>1</a:t>
            </a:r>
            <a:endParaRPr lang="en-US" sz="24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[0, i, j] =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Calibri" pitchFamily="34" charset="0"/>
              </a:rPr>
              <a:t>0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k = 1, …, N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400" dirty="0"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[k, i, j] = min(</a:t>
            </a:r>
            <a:r>
              <a:rPr lang="en-US" sz="2400" dirty="0"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[k-1, i, j],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min(</a:t>
            </a:r>
            <a:r>
              <a:rPr lang="en-US" sz="2400" dirty="0"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[k-1, i, k], </a:t>
            </a:r>
            <a:r>
              <a:rPr lang="en-US" sz="2400" dirty="0"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[k-1, k, j])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04051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Подсчёт путей длины </a:t>
            </a:r>
            <a:r>
              <a:rPr lang="en-US" dirty="0"/>
              <a:t>k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Обозначим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c(k, u, v)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число путей из вершины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вершину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состоящих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</a:t>
            </a:r>
          </a:p>
          <a:p>
            <a:pPr marL="854964" lvl="1" indent="-457200">
              <a:lnSpc>
                <a:spcPct val="9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пути с самопересечениями тоже считаются</a:t>
            </a:r>
          </a:p>
          <a:p>
            <a:pPr marL="454914" indent="-457200">
              <a:lnSpc>
                <a:spcPct val="90000"/>
              </a:lnSpc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то с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1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1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с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[k, i, j] =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[k-1, i, j]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[k-1, i, k]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*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[k-1, k, j]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5257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Подсчёт путей длины </a:t>
            </a:r>
            <a:r>
              <a:rPr lang="en-US" dirty="0"/>
              <a:t>k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Обозначим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c(k, u, v)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число путей из вершины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вершину </a:t>
            </a:r>
            <a:r>
              <a:rPr lang="en-US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состоящих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</a:t>
            </a:r>
          </a:p>
          <a:p>
            <a:pPr marL="854964" lvl="1" indent="-457200">
              <a:lnSpc>
                <a:spcPct val="9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пути с самопересечениями тоже считаются</a:t>
            </a:r>
          </a:p>
          <a:p>
            <a:pPr marL="454914" indent="-457200">
              <a:lnSpc>
                <a:spcPct val="90000"/>
              </a:lnSpc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то с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1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1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с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[k, i, j] =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[k-1, i, j]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[k-1, i, k]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*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[k-1, k, j]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45775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Подсчёт путей длины </a:t>
            </a:r>
            <a:r>
              <a:rPr lang="en-US" dirty="0"/>
              <a:t>k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Обозначим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c(k, u, v)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число путей из вершины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вершину </a:t>
            </a:r>
            <a:r>
              <a:rPr lang="en-US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состоящих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</a:t>
            </a:r>
          </a:p>
          <a:p>
            <a:pPr marL="854964" lvl="1" indent="-457200">
              <a:lnSpc>
                <a:spcPct val="9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пути с самопересечениями тоже считаются</a:t>
            </a:r>
          </a:p>
          <a:p>
            <a:pPr marL="454914" indent="-457200">
              <a:lnSpc>
                <a:spcPct val="9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то с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1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1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с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[k, i, j] =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[k-1, i, j]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[k-1, i, k]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*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[k-1, k, j]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8077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Подсчёт путей длины </a:t>
            </a:r>
            <a:r>
              <a:rPr lang="en-US" dirty="0"/>
              <a:t>k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Обозначим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c(k, i, j)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число путей из вершины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вершину </a:t>
            </a:r>
            <a:r>
              <a:rPr lang="en-US" dirty="0">
                <a:latin typeface="Calibri" pitchFamily="34" charset="0"/>
                <a:cs typeface="Calibri" pitchFamily="34" charset="0"/>
              </a:rPr>
              <a:t>j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k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различными промежуточными вершинами</a:t>
            </a:r>
          </a:p>
          <a:p>
            <a:pPr marL="854964" lvl="1" indent="-457200">
              <a:lnSpc>
                <a:spcPct val="9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пути с самопересечениями не считаются</a:t>
            </a:r>
          </a:p>
          <a:p>
            <a:pPr marL="454914" indent="-457200">
              <a:lnSpc>
                <a:spcPct val="9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ru-RU" sz="2400" dirty="0"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[0, i, j] =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Calibri" pitchFamily="34" charset="0"/>
              </a:rPr>
              <a:t>1</a:t>
            </a:r>
            <a:endParaRPr lang="en-US" sz="24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[0, i, j] =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Calibri" pitchFamily="34" charset="0"/>
              </a:rPr>
              <a:t>1</a:t>
            </a:r>
            <a:endParaRPr lang="en-US" sz="24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[0, i, j] =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Calibri" pitchFamily="34" charset="0"/>
              </a:rPr>
              <a:t>0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k = 1, …, N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ru-RU" sz="2400" dirty="0"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[k, i, j] = </a:t>
            </a:r>
            <a:r>
              <a:rPr lang="ru-RU" sz="2400" dirty="0"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[k-1, i, j]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Calibri" pitchFamily="34" charset="0"/>
              </a:rPr>
              <a:t>+</a:t>
            </a:r>
            <a:r>
              <a:rPr lang="en-US" sz="24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[k-1, i, k]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*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[k-1, k, j]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26599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Топологическая сортировка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Топологической сортировкой ориентированного графа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нумерация Т вершин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такая, что для каждой дуги (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возможна топологическая сортировка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то в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нет циклов</a:t>
            </a: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Почему?</a:t>
            </a:r>
          </a:p>
          <a:p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в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нет циклов, то возможна топологическая сортировка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Алгоритм топологической сортировки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 = Nantes, v</a:t>
            </a:r>
            <a:r>
              <a:rPr lang="en-US" baseline="-25000" dirty="0">
                <a:solidFill>
                  <a:prstClr val="black"/>
                </a:solidFill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Angers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2 </a:t>
            </a:r>
            <a:r>
              <a:rPr lang="en-US" dirty="0">
                <a:solidFill>
                  <a:prstClr val="black"/>
                </a:solidFill>
              </a:rPr>
              <a:t>= Le Mans, v</a:t>
            </a:r>
            <a:r>
              <a:rPr lang="en-US" baseline="-25000" dirty="0">
                <a:solidFill>
                  <a:prstClr val="black"/>
                </a:solidFill>
              </a:rPr>
              <a:t>3 </a:t>
            </a:r>
            <a:r>
              <a:rPr lang="en-US" dirty="0">
                <a:solidFill>
                  <a:prstClr val="black"/>
                </a:solidFill>
              </a:rPr>
              <a:t>= Chartres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4 </a:t>
            </a:r>
            <a:r>
              <a:rPr lang="en-US" dirty="0">
                <a:solidFill>
                  <a:prstClr val="black"/>
                </a:solidFill>
              </a:rPr>
              <a:t>= Paris</a:t>
            </a: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w(v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 = 87, w(v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) = 89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w(v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) = 121, w(v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 = 94</a:t>
            </a:r>
            <a:endParaRPr lang="ru-RU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 = (v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w(p) = w(v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) + w(v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 + w(v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) + w(v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) = 391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087722" y="25099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4</a:t>
            </a:r>
            <a:endParaRPr lang="ru-RU" b="1" baseline="-25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4761" y="343588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1</a:t>
            </a:r>
            <a:endParaRPr lang="ru-RU" b="1" baseline="-25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20314" y="292494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3</a:t>
            </a:r>
            <a:endParaRPr lang="ru-RU" b="1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16642" y="282158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2</a:t>
            </a:r>
            <a:endParaRPr lang="ru-RU" b="1" baseline="-25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96679" y="3508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0</a:t>
            </a:r>
            <a:endParaRPr lang="ru-RU" b="1" baseline="-25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http://frenchtrip.ru</a:t>
            </a:r>
            <a:r>
              <a:rPr lang="en-US" sz="1600" dirty="0"/>
              <a:t> </a:t>
            </a:r>
            <a:endParaRPr lang="ru-RU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435363" y="364502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860629" y="2780928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68897" y="350821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034674" y="3272351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472264" y="2996952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8461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Топологическая сортировка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Топологической сортировкой ориентированного 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называется нумерация Т вершин </a:t>
            </a:r>
            <a:r>
              <a:rPr lang="en-US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latin typeface="Calibri" pitchFamily="34" charset="0"/>
                <a:cs typeface="Calibri" pitchFamily="34" charset="0"/>
              </a:rPr>
              <a:t> такая,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возможна топологическая сортировка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то в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нет циклов</a:t>
            </a: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Почему?</a:t>
            </a:r>
          </a:p>
          <a:p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в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нет циклов, то возможна топологическая сортировка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Алгоритм топологической сортировки</a:t>
            </a:r>
          </a:p>
        </p:txBody>
      </p:sp>
    </p:spTree>
    <p:extLst>
      <p:ext uri="{BB962C8B-B14F-4D97-AF65-F5344CB8AC3E}">
        <p14:creationId xmlns:p14="http://schemas.microsoft.com/office/powerpoint/2010/main" val="284016790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Топологическая сортировка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Топологической сортировкой ориентированного 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называется нумерация Т вершин </a:t>
            </a:r>
            <a:r>
              <a:rPr lang="en-US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latin typeface="Calibri" pitchFamily="34" charset="0"/>
                <a:cs typeface="Calibri" pitchFamily="34" charset="0"/>
              </a:rPr>
              <a:t> такая,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Если возможна топологическая сортировка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то 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нет циклов</a:t>
            </a: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Почему?</a:t>
            </a:r>
          </a:p>
          <a:p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в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нет циклов, то возможна топологическая сортировка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Алгоритм топологической сортировки</a:t>
            </a:r>
          </a:p>
        </p:txBody>
      </p:sp>
    </p:spTree>
    <p:extLst>
      <p:ext uri="{BB962C8B-B14F-4D97-AF65-F5344CB8AC3E}">
        <p14:creationId xmlns:p14="http://schemas.microsoft.com/office/powerpoint/2010/main" val="156775895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Топологическая сортировка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Топологической сортировкой ориентированного 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называется нумерация Т вершин </a:t>
            </a:r>
            <a:r>
              <a:rPr lang="en-US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latin typeface="Calibri" pitchFamily="34" charset="0"/>
                <a:cs typeface="Calibri" pitchFamily="34" charset="0"/>
              </a:rPr>
              <a:t> такая,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Если возможна топологическая сортировка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то 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нет циклов</a:t>
            </a: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Почему?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в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нет циклов, то возможна топологическая сортировка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Алгоритм топологической сортировки</a:t>
            </a:r>
          </a:p>
        </p:txBody>
      </p:sp>
    </p:spTree>
    <p:extLst>
      <p:ext uri="{BB962C8B-B14F-4D97-AF65-F5344CB8AC3E}">
        <p14:creationId xmlns:p14="http://schemas.microsoft.com/office/powerpoint/2010/main" val="291720748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Топологическая сортировка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Топологической сортировкой ориентированного 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называется нумерация Т вершин </a:t>
            </a:r>
            <a:r>
              <a:rPr lang="en-US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latin typeface="Calibri" pitchFamily="34" charset="0"/>
                <a:cs typeface="Calibri" pitchFamily="34" charset="0"/>
              </a:rPr>
              <a:t> такая,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Если возможна топологическая сортировка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то 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нет циклов</a:t>
            </a: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Почему?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Если 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нет циклов, то возможна топологическая сортировка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Алгоритм топологической сортировки</a:t>
            </a:r>
          </a:p>
        </p:txBody>
      </p:sp>
    </p:spTree>
    <p:extLst>
      <p:ext uri="{BB962C8B-B14F-4D97-AF65-F5344CB8AC3E}">
        <p14:creationId xmlns:p14="http://schemas.microsoft.com/office/powerpoint/2010/main" val="421581427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Топологическая сортировка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Топологической сортировкой ориентированного 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называется нумерация Т вершин </a:t>
            </a:r>
            <a:r>
              <a:rPr lang="en-US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latin typeface="Calibri" pitchFamily="34" charset="0"/>
                <a:cs typeface="Calibri" pitchFamily="34" charset="0"/>
              </a:rPr>
              <a:t> такая,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Если возможна топологическая сортировка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то 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нет циклов</a:t>
            </a: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Почему?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Если 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нет циклов, то возможна топологическая сортировка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Алгоритм топологической сортировки</a:t>
            </a:r>
          </a:p>
        </p:txBody>
      </p:sp>
    </p:spTree>
    <p:extLst>
      <p:ext uri="{BB962C8B-B14F-4D97-AF65-F5344CB8AC3E}">
        <p14:creationId xmlns:p14="http://schemas.microsoft.com/office/powerpoint/2010/main" val="7508593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/>
              <a:t>Нерекурсивный</a:t>
            </a:r>
            <a:r>
              <a:rPr lang="ru-RU" sz="3600" dirty="0"/>
              <a:t> алгоритм 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Нумерация Т такая, что что для каждой дуги (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t = 1</a:t>
            </a:r>
          </a:p>
          <a:p>
            <a:pPr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для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i = 1, …, N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:</a:t>
            </a:r>
            <a:endParaRPr lang="en-US" sz="3100" dirty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найти вершину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 такую, что нет дуг, входящих в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T[v] = t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t = t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+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1</a:t>
            </a:r>
          </a:p>
          <a:p>
            <a:pPr lvl="1"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удалить из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E 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все дуги, исходящие из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удалить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 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из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>
                <a:solidFill>
                  <a:schemeClr val="bg1"/>
                </a:solidFill>
                <a:cs typeface="Calibri" pitchFamily="34" charset="0"/>
              </a:rPr>
              <a:t>вернуть </a:t>
            </a:r>
            <a:r>
              <a:rPr lang="en-US" sz="3000" dirty="0">
                <a:solidFill>
                  <a:schemeClr val="bg1"/>
                </a:solidFill>
                <a:cs typeface="Calibri" pitchFamily="34" charset="0"/>
              </a:rPr>
              <a:t>T</a:t>
            </a:r>
          </a:p>
          <a:p>
            <a:pPr marL="514350" indent="-514350">
              <a:buNone/>
              <a:defRPr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/>
              <a:t>Нерекурсивный</a:t>
            </a:r>
            <a:r>
              <a:rPr lang="ru-RU" sz="3600" dirty="0"/>
              <a:t> алгоритм 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Нумерация Т такая, что что для каждой дуги (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t = 1</a:t>
            </a:r>
          </a:p>
          <a:p>
            <a:pPr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для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i = 1, …, N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:</a:t>
            </a:r>
            <a:endParaRPr lang="en-US" sz="3100" dirty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найти вершину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 такую, что нет дуг, входящих в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T[v] = t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t = t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+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1</a:t>
            </a:r>
          </a:p>
          <a:p>
            <a:pPr lvl="1"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удалить из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E 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все дуги, исходящие из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удалить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 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из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>
                <a:solidFill>
                  <a:schemeClr val="bg1"/>
                </a:solidFill>
                <a:cs typeface="Calibri" pitchFamily="34" charset="0"/>
              </a:rPr>
              <a:t>вернуть </a:t>
            </a:r>
            <a:r>
              <a:rPr lang="en-US" sz="3000" dirty="0">
                <a:solidFill>
                  <a:schemeClr val="bg1"/>
                </a:solidFill>
                <a:cs typeface="Calibri" pitchFamily="34" charset="0"/>
              </a:rPr>
              <a:t>T</a:t>
            </a:r>
          </a:p>
          <a:p>
            <a:pPr marL="514350" indent="-514350">
              <a:buNone/>
              <a:defRPr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75217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/>
              <a:t>Нерекурсивный</a:t>
            </a:r>
            <a:r>
              <a:rPr lang="ru-RU" sz="3600" dirty="0"/>
              <a:t> алгоритм 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	Нумерация Т такая, что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t = 1</a:t>
            </a:r>
          </a:p>
          <a:p>
            <a:pPr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для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i = 1, …, N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:</a:t>
            </a:r>
            <a:endParaRPr lang="en-US" sz="3100" dirty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найти вершину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 такую, что нет дуг, входящих в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T[v] = t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t = t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+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1</a:t>
            </a:r>
          </a:p>
          <a:p>
            <a:pPr lvl="1"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удалить из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E 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все дуги, исходящие из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удалить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 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из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>
                <a:solidFill>
                  <a:schemeClr val="bg1"/>
                </a:solidFill>
                <a:cs typeface="Calibri" pitchFamily="34" charset="0"/>
              </a:rPr>
              <a:t>вернуть </a:t>
            </a:r>
            <a:r>
              <a:rPr lang="en-US" sz="3000" dirty="0">
                <a:solidFill>
                  <a:schemeClr val="bg1"/>
                </a:solidFill>
                <a:cs typeface="Calibri" pitchFamily="34" charset="0"/>
              </a:rPr>
              <a:t>T</a:t>
            </a:r>
          </a:p>
          <a:p>
            <a:pPr marL="514350" indent="-514350">
              <a:buNone/>
              <a:defRPr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28843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/>
              <a:t>Нерекурсивный</a:t>
            </a:r>
            <a:r>
              <a:rPr lang="ru-RU" sz="3600" dirty="0"/>
              <a:t> алгоритм 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	Нумерация Т такая, что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 err="1">
                <a:cs typeface="Calibri" pitchFamily="34" charset="0"/>
              </a:rPr>
              <a:t>top_sort_number</a:t>
            </a:r>
            <a:r>
              <a:rPr lang="en-US" sz="3100" dirty="0">
                <a:cs typeface="Calibri" pitchFamily="34" charset="0"/>
              </a:rPr>
              <a:t> = 1</a:t>
            </a:r>
          </a:p>
          <a:p>
            <a:pPr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для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i = 1, …, N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:</a:t>
            </a:r>
            <a:endParaRPr lang="en-US" sz="3100" dirty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найти вершину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 такую, что нет дуг, входящих в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T[v] = t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t = t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+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1</a:t>
            </a:r>
          </a:p>
          <a:p>
            <a:pPr lvl="1"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удалить из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E 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все дуги, исходящие из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удалить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 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из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>
                <a:solidFill>
                  <a:schemeClr val="bg1"/>
                </a:solidFill>
                <a:cs typeface="Calibri" pitchFamily="34" charset="0"/>
              </a:rPr>
              <a:t>вернуть </a:t>
            </a:r>
            <a:r>
              <a:rPr lang="en-US" sz="3000" dirty="0">
                <a:solidFill>
                  <a:schemeClr val="bg1"/>
                </a:solidFill>
                <a:cs typeface="Calibri" pitchFamily="34" charset="0"/>
              </a:rPr>
              <a:t>T</a:t>
            </a:r>
          </a:p>
          <a:p>
            <a:pPr marL="514350" indent="-514350">
              <a:buNone/>
              <a:defRPr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15806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/>
              <a:t>Нерекурсивный</a:t>
            </a:r>
            <a:r>
              <a:rPr lang="ru-RU" sz="3600" dirty="0"/>
              <a:t> алгоритм 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	Нумерация Т такая, что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 err="1">
                <a:cs typeface="Calibri" pitchFamily="34" charset="0"/>
              </a:rPr>
              <a:t>top_sort_number</a:t>
            </a:r>
            <a:r>
              <a:rPr lang="en-US" sz="3100" dirty="0">
                <a:cs typeface="Calibri" pitchFamily="34" charset="0"/>
              </a:rPr>
              <a:t> = 1</a:t>
            </a:r>
          </a:p>
          <a:p>
            <a:pPr>
              <a:buNone/>
              <a:defRPr/>
            </a:pPr>
            <a:r>
              <a:rPr lang="ru-RU" sz="3100" dirty="0">
                <a:cs typeface="Calibri" pitchFamily="34" charset="0"/>
              </a:rPr>
              <a:t>для </a:t>
            </a:r>
            <a:r>
              <a:rPr lang="en-US" sz="3100" dirty="0">
                <a:cs typeface="Calibri" pitchFamily="34" charset="0"/>
              </a:rPr>
              <a:t>i = 1, …, N</a:t>
            </a:r>
            <a:r>
              <a:rPr lang="ru-RU" sz="3100" dirty="0">
                <a:cs typeface="Calibri" pitchFamily="34" charset="0"/>
              </a:rPr>
              <a:t>:</a:t>
            </a:r>
            <a:endParaRPr lang="en-US" sz="3100" dirty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найти вершину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 такую, что нет дуг, входящих в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T[v] = t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t = t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+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1</a:t>
            </a:r>
          </a:p>
          <a:p>
            <a:pPr lvl="1"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удалить из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E 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все дуги, исходящие из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удалить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 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из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>
                <a:solidFill>
                  <a:schemeClr val="bg1"/>
                </a:solidFill>
                <a:cs typeface="Calibri" pitchFamily="34" charset="0"/>
              </a:rPr>
              <a:t>вернуть </a:t>
            </a:r>
            <a:r>
              <a:rPr lang="en-US" sz="3000" dirty="0">
                <a:solidFill>
                  <a:schemeClr val="bg1"/>
                </a:solidFill>
                <a:cs typeface="Calibri" pitchFamily="34" charset="0"/>
              </a:rPr>
              <a:t>T</a:t>
            </a:r>
          </a:p>
          <a:p>
            <a:pPr marL="514350" indent="-514350">
              <a:buNone/>
              <a:defRPr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402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7764087" y="2813180"/>
            <a:ext cx="1329856" cy="804527"/>
          </a:xfrm>
          <a:custGeom>
            <a:avLst/>
            <a:gdLst>
              <a:gd name="connsiteX0" fmla="*/ 0 w 1280160"/>
              <a:gd name="connsiteY0" fmla="*/ 764771 h 764771"/>
              <a:gd name="connsiteX1" fmla="*/ 349135 w 1280160"/>
              <a:gd name="connsiteY1" fmla="*/ 656706 h 764771"/>
              <a:gd name="connsiteX2" fmla="*/ 573578 w 1280160"/>
              <a:gd name="connsiteY2" fmla="*/ 390698 h 764771"/>
              <a:gd name="connsiteX3" fmla="*/ 1030778 w 1280160"/>
              <a:gd name="connsiteY3" fmla="*/ 191193 h 764771"/>
              <a:gd name="connsiteX4" fmla="*/ 1280160 w 1280160"/>
              <a:gd name="connsiteY4" fmla="*/ 0 h 764771"/>
              <a:gd name="connsiteX0" fmla="*/ 0 w 1280160"/>
              <a:gd name="connsiteY0" fmla="*/ 764771 h 764771"/>
              <a:gd name="connsiteX1" fmla="*/ 349135 w 1280160"/>
              <a:gd name="connsiteY1" fmla="*/ 656706 h 764771"/>
              <a:gd name="connsiteX2" fmla="*/ 583517 w 1280160"/>
              <a:gd name="connsiteY2" fmla="*/ 410576 h 764771"/>
              <a:gd name="connsiteX3" fmla="*/ 1030778 w 1280160"/>
              <a:gd name="connsiteY3" fmla="*/ 191193 h 764771"/>
              <a:gd name="connsiteX4" fmla="*/ 1280160 w 1280160"/>
              <a:gd name="connsiteY4" fmla="*/ 0 h 764771"/>
              <a:gd name="connsiteX0" fmla="*/ 0 w 1329856"/>
              <a:gd name="connsiteY0" fmla="*/ 804527 h 804527"/>
              <a:gd name="connsiteX1" fmla="*/ 349135 w 1329856"/>
              <a:gd name="connsiteY1" fmla="*/ 696462 h 804527"/>
              <a:gd name="connsiteX2" fmla="*/ 583517 w 1329856"/>
              <a:gd name="connsiteY2" fmla="*/ 450332 h 804527"/>
              <a:gd name="connsiteX3" fmla="*/ 1030778 w 1329856"/>
              <a:gd name="connsiteY3" fmla="*/ 230949 h 804527"/>
              <a:gd name="connsiteX4" fmla="*/ 1329856 w 1329856"/>
              <a:gd name="connsiteY4" fmla="*/ 0 h 80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856" h="804527">
                <a:moveTo>
                  <a:pt x="0" y="804527"/>
                </a:moveTo>
                <a:lnTo>
                  <a:pt x="349135" y="696462"/>
                </a:lnTo>
                <a:lnTo>
                  <a:pt x="583517" y="450332"/>
                </a:lnTo>
                <a:lnTo>
                  <a:pt x="1030778" y="230949"/>
                </a:lnTo>
                <a:lnTo>
                  <a:pt x="1329856" y="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 = Nantes, v</a:t>
            </a:r>
            <a:r>
              <a:rPr lang="en-US" baseline="-25000" dirty="0">
                <a:solidFill>
                  <a:prstClr val="black"/>
                </a:solidFill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Angers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2 </a:t>
            </a:r>
            <a:r>
              <a:rPr lang="en-US" dirty="0">
                <a:solidFill>
                  <a:prstClr val="black"/>
                </a:solidFill>
              </a:rPr>
              <a:t>= Le Mans, v</a:t>
            </a:r>
            <a:r>
              <a:rPr lang="en-US" baseline="-25000" dirty="0">
                <a:solidFill>
                  <a:prstClr val="black"/>
                </a:solidFill>
              </a:rPr>
              <a:t>3 </a:t>
            </a:r>
            <a:r>
              <a:rPr lang="en-US" dirty="0">
                <a:solidFill>
                  <a:prstClr val="black"/>
                </a:solidFill>
              </a:rPr>
              <a:t>= Chartres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4 </a:t>
            </a:r>
            <a:r>
              <a:rPr lang="en-US" dirty="0">
                <a:solidFill>
                  <a:prstClr val="black"/>
                </a:solidFill>
              </a:rPr>
              <a:t>= Paris</a:t>
            </a: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w(v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 = 87, w(v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) = 89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w(v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) = 121, w(v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 = 94</a:t>
            </a:r>
            <a:endParaRPr lang="ru-RU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p = (v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w(p) = w(v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) + w(v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 + w(v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) + w(v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) = 391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087722" y="25099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4</a:t>
            </a:r>
            <a:endParaRPr lang="ru-RU" b="1" baseline="-25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4761" y="343588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1</a:t>
            </a:r>
            <a:endParaRPr lang="ru-RU" b="1" baseline="-25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20314" y="292494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3</a:t>
            </a:r>
            <a:endParaRPr lang="ru-RU" b="1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16642" y="282158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2</a:t>
            </a:r>
            <a:endParaRPr lang="ru-RU" b="1" baseline="-25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96679" y="3508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0</a:t>
            </a:r>
            <a:endParaRPr lang="ru-RU" b="1" baseline="-25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http://frenchtrip.ru</a:t>
            </a:r>
            <a:r>
              <a:rPr lang="en-US" sz="1600" dirty="0"/>
              <a:t> </a:t>
            </a:r>
            <a:endParaRPr lang="ru-RU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435363" y="364502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860629" y="2780928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68897" y="350821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034674" y="3272351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472264" y="2996952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81003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/>
              <a:t>Нерекурсивный</a:t>
            </a:r>
            <a:r>
              <a:rPr lang="ru-RU" sz="3600" dirty="0"/>
              <a:t> алгоритм 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	Нумерация Т такая, что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 err="1">
                <a:cs typeface="Calibri" pitchFamily="34" charset="0"/>
              </a:rPr>
              <a:t>top_sort_number</a:t>
            </a:r>
            <a:r>
              <a:rPr lang="en-US" sz="3100" dirty="0">
                <a:cs typeface="Calibri" pitchFamily="34" charset="0"/>
              </a:rPr>
              <a:t> = 1</a:t>
            </a:r>
          </a:p>
          <a:p>
            <a:pPr>
              <a:buNone/>
              <a:defRPr/>
            </a:pPr>
            <a:r>
              <a:rPr lang="ru-RU" sz="3100" dirty="0">
                <a:cs typeface="Calibri" pitchFamily="34" charset="0"/>
              </a:rPr>
              <a:t>для </a:t>
            </a:r>
            <a:r>
              <a:rPr lang="en-US" sz="3100" dirty="0">
                <a:cs typeface="Calibri" pitchFamily="34" charset="0"/>
              </a:rPr>
              <a:t>i = 1, …, N</a:t>
            </a:r>
            <a:r>
              <a:rPr lang="ru-RU" sz="3100" dirty="0">
                <a:cs typeface="Calibri" pitchFamily="34" charset="0"/>
              </a:rPr>
              <a:t>:</a:t>
            </a:r>
            <a:endParaRPr lang="en-US" sz="3100" dirty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cs typeface="Calibri" pitchFamily="34" charset="0"/>
              </a:rPr>
              <a:t>найти вершину </a:t>
            </a:r>
            <a:r>
              <a:rPr lang="en-US" sz="3100" dirty="0">
                <a:cs typeface="Calibri" pitchFamily="34" charset="0"/>
              </a:rPr>
              <a:t>v</a:t>
            </a:r>
            <a:r>
              <a:rPr lang="ru-RU" sz="3100" dirty="0">
                <a:cs typeface="Calibri" pitchFamily="34" charset="0"/>
              </a:rPr>
              <a:t> такую, что нет дуг, входящих в </a:t>
            </a:r>
            <a:r>
              <a:rPr lang="en-US" sz="3100" dirty="0">
                <a:cs typeface="Calibri" pitchFamily="34" charset="0"/>
              </a:rPr>
              <a:t>v</a:t>
            </a:r>
            <a:endParaRPr lang="ru-RU" sz="3100" dirty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T[v] = t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t = t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+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1</a:t>
            </a:r>
          </a:p>
          <a:p>
            <a:pPr lvl="1"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удалить из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E 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все дуги, исходящие из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удалить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 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из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>
                <a:solidFill>
                  <a:schemeClr val="bg1"/>
                </a:solidFill>
                <a:cs typeface="Calibri" pitchFamily="34" charset="0"/>
              </a:rPr>
              <a:t>вернуть </a:t>
            </a:r>
            <a:r>
              <a:rPr lang="en-US" sz="3000" dirty="0">
                <a:solidFill>
                  <a:schemeClr val="bg1"/>
                </a:solidFill>
                <a:cs typeface="Calibri" pitchFamily="34" charset="0"/>
              </a:rPr>
              <a:t>T</a:t>
            </a:r>
          </a:p>
          <a:p>
            <a:pPr marL="514350" indent="-514350">
              <a:buNone/>
              <a:defRPr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88831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/>
              <a:t>Нерекурсивный</a:t>
            </a:r>
            <a:r>
              <a:rPr lang="ru-RU" sz="3600" dirty="0"/>
              <a:t> алгоритм 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	Нумерация Т такая, что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 err="1">
                <a:cs typeface="Calibri" pitchFamily="34" charset="0"/>
              </a:rPr>
              <a:t>top_sort_number</a:t>
            </a:r>
            <a:r>
              <a:rPr lang="en-US" sz="3100" dirty="0">
                <a:cs typeface="Calibri" pitchFamily="34" charset="0"/>
              </a:rPr>
              <a:t> = 1</a:t>
            </a:r>
          </a:p>
          <a:p>
            <a:pPr>
              <a:buNone/>
              <a:defRPr/>
            </a:pPr>
            <a:r>
              <a:rPr lang="ru-RU" sz="3100" dirty="0">
                <a:cs typeface="Calibri" pitchFamily="34" charset="0"/>
              </a:rPr>
              <a:t>для </a:t>
            </a:r>
            <a:r>
              <a:rPr lang="en-US" sz="3100" dirty="0">
                <a:cs typeface="Calibri" pitchFamily="34" charset="0"/>
              </a:rPr>
              <a:t>i = 1, …, N</a:t>
            </a:r>
            <a:r>
              <a:rPr lang="ru-RU" sz="3100" dirty="0">
                <a:cs typeface="Calibri" pitchFamily="34" charset="0"/>
              </a:rPr>
              <a:t>:</a:t>
            </a:r>
            <a:endParaRPr lang="en-US" sz="3100" dirty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cs typeface="Calibri" pitchFamily="34" charset="0"/>
              </a:rPr>
              <a:t>найти вершину </a:t>
            </a:r>
            <a:r>
              <a:rPr lang="en-US" sz="3100" dirty="0">
                <a:cs typeface="Calibri" pitchFamily="34" charset="0"/>
              </a:rPr>
              <a:t>v</a:t>
            </a:r>
            <a:r>
              <a:rPr lang="ru-RU" sz="3100" dirty="0">
                <a:cs typeface="Calibri" pitchFamily="34" charset="0"/>
              </a:rPr>
              <a:t> такую, что нет дуг, входящих в </a:t>
            </a:r>
            <a:r>
              <a:rPr lang="en-US" sz="3100" dirty="0">
                <a:cs typeface="Calibri" pitchFamily="34" charset="0"/>
              </a:rPr>
              <a:t>v</a:t>
            </a:r>
            <a:endParaRPr lang="ru-RU" sz="3100" dirty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T[v] = t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t = t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+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1</a:t>
            </a:r>
          </a:p>
          <a:p>
            <a:pPr lvl="1"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удалить из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E 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все дуги, исходящие из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удалить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 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из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>
                <a:solidFill>
                  <a:schemeClr val="bg1"/>
                </a:solidFill>
                <a:cs typeface="Calibri" pitchFamily="34" charset="0"/>
              </a:rPr>
              <a:t>вернуть </a:t>
            </a:r>
            <a:r>
              <a:rPr lang="en-US" sz="3000" dirty="0">
                <a:solidFill>
                  <a:schemeClr val="bg1"/>
                </a:solidFill>
                <a:cs typeface="Calibri" pitchFamily="34" charset="0"/>
              </a:rPr>
              <a:t>T</a:t>
            </a:r>
          </a:p>
          <a:p>
            <a:pPr marL="514350" indent="-514350">
              <a:buNone/>
              <a:defRPr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1723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/>
              <a:t>Нерекурсивный</a:t>
            </a:r>
            <a:r>
              <a:rPr lang="ru-RU" sz="3600" dirty="0"/>
              <a:t> алгоритм 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	Нумерация Т такая, что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 err="1">
                <a:cs typeface="Calibri" pitchFamily="34" charset="0"/>
              </a:rPr>
              <a:t>top_sort_number</a:t>
            </a:r>
            <a:r>
              <a:rPr lang="en-US" sz="3100" dirty="0">
                <a:cs typeface="Calibri" pitchFamily="34" charset="0"/>
              </a:rPr>
              <a:t> = 1</a:t>
            </a:r>
          </a:p>
          <a:p>
            <a:pPr>
              <a:buNone/>
              <a:defRPr/>
            </a:pPr>
            <a:r>
              <a:rPr lang="ru-RU" sz="3100" dirty="0">
                <a:cs typeface="Calibri" pitchFamily="34" charset="0"/>
              </a:rPr>
              <a:t>для </a:t>
            </a:r>
            <a:r>
              <a:rPr lang="en-US" sz="3100" dirty="0">
                <a:cs typeface="Calibri" pitchFamily="34" charset="0"/>
              </a:rPr>
              <a:t>i = 1, …, N</a:t>
            </a:r>
            <a:r>
              <a:rPr lang="ru-RU" sz="3100" dirty="0">
                <a:cs typeface="Calibri" pitchFamily="34" charset="0"/>
              </a:rPr>
              <a:t>:</a:t>
            </a:r>
            <a:endParaRPr lang="en-US" sz="3100" dirty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cs typeface="Calibri" pitchFamily="34" charset="0"/>
              </a:rPr>
              <a:t>найти вершину </a:t>
            </a:r>
            <a:r>
              <a:rPr lang="en-US" sz="3100" dirty="0">
                <a:cs typeface="Calibri" pitchFamily="34" charset="0"/>
              </a:rPr>
              <a:t>v</a:t>
            </a:r>
            <a:r>
              <a:rPr lang="ru-RU" sz="3100" dirty="0">
                <a:cs typeface="Calibri" pitchFamily="34" charset="0"/>
              </a:rPr>
              <a:t> такую, что нет дуг, входящих в </a:t>
            </a:r>
            <a:r>
              <a:rPr lang="en-US" sz="3100" dirty="0">
                <a:cs typeface="Calibri" pitchFamily="34" charset="0"/>
              </a:rPr>
              <a:t>v</a:t>
            </a:r>
            <a:endParaRPr lang="ru-RU" sz="3100" dirty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None/>
              <a:defRPr/>
            </a:pPr>
            <a:r>
              <a:rPr lang="en-US" sz="3100" dirty="0">
                <a:cs typeface="Calibri" pitchFamily="34" charset="0"/>
              </a:rPr>
              <a:t>T[v] = </a:t>
            </a:r>
            <a:r>
              <a:rPr lang="en-US" sz="3100" dirty="0" err="1">
                <a:cs typeface="Calibri" pitchFamily="34" charset="0"/>
              </a:rPr>
              <a:t>top_sort_number</a:t>
            </a:r>
            <a:endParaRPr lang="en-US" sz="3100" dirty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t = t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+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1</a:t>
            </a:r>
          </a:p>
          <a:p>
            <a:pPr lvl="1"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удалить из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E 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все дуги, исходящие из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удалить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 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из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>
                <a:solidFill>
                  <a:schemeClr val="bg1"/>
                </a:solidFill>
                <a:cs typeface="Calibri" pitchFamily="34" charset="0"/>
              </a:rPr>
              <a:t>вернуть </a:t>
            </a:r>
            <a:r>
              <a:rPr lang="en-US" sz="3000" dirty="0">
                <a:solidFill>
                  <a:schemeClr val="bg1"/>
                </a:solidFill>
                <a:cs typeface="Calibri" pitchFamily="34" charset="0"/>
              </a:rPr>
              <a:t>T</a:t>
            </a:r>
          </a:p>
          <a:p>
            <a:pPr marL="514350" indent="-514350">
              <a:buNone/>
              <a:defRPr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08670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/>
              <a:t>Нерекурсивный</a:t>
            </a:r>
            <a:r>
              <a:rPr lang="ru-RU" sz="3600" dirty="0"/>
              <a:t> алгоритм 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	Нумерация Т такая, что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 err="1">
                <a:cs typeface="Calibri" pitchFamily="34" charset="0"/>
              </a:rPr>
              <a:t>top_sort_number</a:t>
            </a:r>
            <a:r>
              <a:rPr lang="en-US" sz="3100" dirty="0">
                <a:cs typeface="Calibri" pitchFamily="34" charset="0"/>
              </a:rPr>
              <a:t> = 1</a:t>
            </a:r>
          </a:p>
          <a:p>
            <a:pPr>
              <a:buNone/>
              <a:defRPr/>
            </a:pPr>
            <a:r>
              <a:rPr lang="ru-RU" sz="3100" dirty="0">
                <a:cs typeface="Calibri" pitchFamily="34" charset="0"/>
              </a:rPr>
              <a:t>для </a:t>
            </a:r>
            <a:r>
              <a:rPr lang="en-US" sz="3100" dirty="0">
                <a:cs typeface="Calibri" pitchFamily="34" charset="0"/>
              </a:rPr>
              <a:t>i = 1, …, N</a:t>
            </a:r>
            <a:r>
              <a:rPr lang="ru-RU" sz="3100" dirty="0">
                <a:cs typeface="Calibri" pitchFamily="34" charset="0"/>
              </a:rPr>
              <a:t>:</a:t>
            </a:r>
            <a:endParaRPr lang="en-US" sz="3100" dirty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cs typeface="Calibri" pitchFamily="34" charset="0"/>
              </a:rPr>
              <a:t>найти вершину </a:t>
            </a:r>
            <a:r>
              <a:rPr lang="en-US" sz="3100" dirty="0">
                <a:cs typeface="Calibri" pitchFamily="34" charset="0"/>
              </a:rPr>
              <a:t>v</a:t>
            </a:r>
            <a:r>
              <a:rPr lang="ru-RU" sz="3100" dirty="0">
                <a:cs typeface="Calibri" pitchFamily="34" charset="0"/>
              </a:rPr>
              <a:t> такую, что нет дуг, входящих в </a:t>
            </a:r>
            <a:r>
              <a:rPr lang="en-US" sz="3100" dirty="0">
                <a:cs typeface="Calibri" pitchFamily="34" charset="0"/>
              </a:rPr>
              <a:t>v</a:t>
            </a:r>
            <a:endParaRPr lang="ru-RU" sz="3100" dirty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None/>
              <a:defRPr/>
            </a:pPr>
            <a:r>
              <a:rPr lang="en-US" sz="3100" dirty="0">
                <a:cs typeface="Calibri" pitchFamily="34" charset="0"/>
              </a:rPr>
              <a:t>T[v] = </a:t>
            </a:r>
            <a:r>
              <a:rPr lang="en-US" sz="3100" dirty="0" err="1">
                <a:cs typeface="Calibri" pitchFamily="34" charset="0"/>
              </a:rPr>
              <a:t>top_sort_number</a:t>
            </a:r>
            <a:endParaRPr lang="en-US" sz="3100" dirty="0">
              <a:cs typeface="Calibri" pitchFamily="34" charset="0"/>
            </a:endParaRPr>
          </a:p>
          <a:p>
            <a:pPr lvl="1">
              <a:buNone/>
              <a:defRPr/>
            </a:pPr>
            <a:r>
              <a:rPr lang="en-US" sz="3100" dirty="0" err="1">
                <a:cs typeface="Calibri" pitchFamily="34" charset="0"/>
              </a:rPr>
              <a:t>top_sort_number</a:t>
            </a:r>
            <a:r>
              <a:rPr lang="en-US" sz="3100" dirty="0">
                <a:cs typeface="Calibri" pitchFamily="34" charset="0"/>
              </a:rPr>
              <a:t> += 1</a:t>
            </a:r>
          </a:p>
          <a:p>
            <a:pPr lvl="1"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удалить из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E 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все дуги, исходящие из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удалить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 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из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>
                <a:solidFill>
                  <a:schemeClr val="bg1"/>
                </a:solidFill>
                <a:cs typeface="Calibri" pitchFamily="34" charset="0"/>
              </a:rPr>
              <a:t>вернуть </a:t>
            </a:r>
            <a:r>
              <a:rPr lang="en-US" sz="3000" dirty="0">
                <a:solidFill>
                  <a:schemeClr val="bg1"/>
                </a:solidFill>
                <a:cs typeface="Calibri" pitchFamily="34" charset="0"/>
              </a:rPr>
              <a:t>T</a:t>
            </a:r>
          </a:p>
          <a:p>
            <a:pPr marL="514350" indent="-514350">
              <a:buNone/>
              <a:defRPr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2866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/>
              <a:t>Нерекурсивный</a:t>
            </a:r>
            <a:r>
              <a:rPr lang="ru-RU" sz="3600" dirty="0"/>
              <a:t> алгоритм 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	Нумерация Т такая, что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 err="1">
                <a:cs typeface="Calibri" pitchFamily="34" charset="0"/>
              </a:rPr>
              <a:t>top_sort_number</a:t>
            </a:r>
            <a:r>
              <a:rPr lang="en-US" sz="3100" dirty="0">
                <a:cs typeface="Calibri" pitchFamily="34" charset="0"/>
              </a:rPr>
              <a:t> = 1</a:t>
            </a:r>
          </a:p>
          <a:p>
            <a:pPr>
              <a:buNone/>
              <a:defRPr/>
            </a:pPr>
            <a:r>
              <a:rPr lang="ru-RU" sz="3100" dirty="0">
                <a:cs typeface="Calibri" pitchFamily="34" charset="0"/>
              </a:rPr>
              <a:t>для </a:t>
            </a:r>
            <a:r>
              <a:rPr lang="en-US" sz="3100" dirty="0">
                <a:cs typeface="Calibri" pitchFamily="34" charset="0"/>
              </a:rPr>
              <a:t>i = 1, …, N</a:t>
            </a:r>
            <a:r>
              <a:rPr lang="ru-RU" sz="3100" dirty="0">
                <a:cs typeface="Calibri" pitchFamily="34" charset="0"/>
              </a:rPr>
              <a:t>:</a:t>
            </a:r>
            <a:endParaRPr lang="en-US" sz="3100" dirty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cs typeface="Calibri" pitchFamily="34" charset="0"/>
              </a:rPr>
              <a:t>найти вершину </a:t>
            </a:r>
            <a:r>
              <a:rPr lang="en-US" sz="3100" dirty="0">
                <a:cs typeface="Calibri" pitchFamily="34" charset="0"/>
              </a:rPr>
              <a:t>v</a:t>
            </a:r>
            <a:r>
              <a:rPr lang="ru-RU" sz="3100" dirty="0">
                <a:cs typeface="Calibri" pitchFamily="34" charset="0"/>
              </a:rPr>
              <a:t> такую, что нет дуг, входящих в </a:t>
            </a:r>
            <a:r>
              <a:rPr lang="en-US" sz="3100" dirty="0">
                <a:cs typeface="Calibri" pitchFamily="34" charset="0"/>
              </a:rPr>
              <a:t>v</a:t>
            </a:r>
            <a:endParaRPr lang="ru-RU" sz="3100" dirty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None/>
              <a:defRPr/>
            </a:pPr>
            <a:r>
              <a:rPr lang="en-US" sz="3100" dirty="0">
                <a:cs typeface="Calibri" pitchFamily="34" charset="0"/>
              </a:rPr>
              <a:t>T[v] = </a:t>
            </a:r>
            <a:r>
              <a:rPr lang="en-US" sz="3100" dirty="0" err="1">
                <a:cs typeface="Calibri" pitchFamily="34" charset="0"/>
              </a:rPr>
              <a:t>top_sort_number</a:t>
            </a:r>
            <a:endParaRPr lang="en-US" sz="3100" dirty="0">
              <a:cs typeface="Calibri" pitchFamily="34" charset="0"/>
            </a:endParaRPr>
          </a:p>
          <a:p>
            <a:pPr lvl="1">
              <a:buNone/>
              <a:defRPr/>
            </a:pPr>
            <a:r>
              <a:rPr lang="en-US" sz="3100" dirty="0" err="1">
                <a:cs typeface="Calibri" pitchFamily="34" charset="0"/>
              </a:rPr>
              <a:t>top_sort_number</a:t>
            </a:r>
            <a:r>
              <a:rPr lang="en-US" sz="3100" dirty="0">
                <a:cs typeface="Calibri" pitchFamily="34" charset="0"/>
              </a:rPr>
              <a:t> += 1</a:t>
            </a:r>
          </a:p>
          <a:p>
            <a:pPr lvl="1">
              <a:buNone/>
              <a:defRPr/>
            </a:pPr>
            <a:r>
              <a:rPr lang="ru-RU" sz="3100" dirty="0">
                <a:cs typeface="Calibri" pitchFamily="34" charset="0"/>
              </a:rPr>
              <a:t>удалить из </a:t>
            </a:r>
            <a:r>
              <a:rPr lang="en-US" sz="3100" dirty="0">
                <a:cs typeface="Calibri" pitchFamily="34" charset="0"/>
              </a:rPr>
              <a:t>E </a:t>
            </a:r>
            <a:r>
              <a:rPr lang="ru-RU" sz="3100" dirty="0">
                <a:cs typeface="Calibri" pitchFamily="34" charset="0"/>
              </a:rPr>
              <a:t>все дуги, исходящие из </a:t>
            </a:r>
            <a:r>
              <a:rPr lang="en-US" sz="3100" dirty="0">
                <a:cs typeface="Calibri" pitchFamily="34" charset="0"/>
              </a:rPr>
              <a:t>v</a:t>
            </a:r>
            <a:endParaRPr lang="ru-RU" sz="3100" dirty="0"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удалить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 </a:t>
            </a: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из </a:t>
            </a: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>
                <a:solidFill>
                  <a:schemeClr val="bg1"/>
                </a:solidFill>
                <a:cs typeface="Calibri" pitchFamily="34" charset="0"/>
              </a:rPr>
              <a:t>вернуть </a:t>
            </a:r>
            <a:r>
              <a:rPr lang="en-US" sz="3000" dirty="0">
                <a:solidFill>
                  <a:schemeClr val="bg1"/>
                </a:solidFill>
                <a:cs typeface="Calibri" pitchFamily="34" charset="0"/>
              </a:rPr>
              <a:t>T</a:t>
            </a:r>
          </a:p>
          <a:p>
            <a:pPr marL="514350" indent="-514350">
              <a:buNone/>
              <a:defRPr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7229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/>
              <a:t>Нерекурсивный</a:t>
            </a:r>
            <a:r>
              <a:rPr lang="ru-RU" sz="3600" dirty="0"/>
              <a:t> алгоритм 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	Нумерация Т такая, что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 err="1">
                <a:cs typeface="Calibri" pitchFamily="34" charset="0"/>
              </a:rPr>
              <a:t>top_sort_number</a:t>
            </a:r>
            <a:r>
              <a:rPr lang="en-US" sz="3100" dirty="0">
                <a:cs typeface="Calibri" pitchFamily="34" charset="0"/>
              </a:rPr>
              <a:t> = 1</a:t>
            </a:r>
          </a:p>
          <a:p>
            <a:pPr>
              <a:buNone/>
              <a:defRPr/>
            </a:pPr>
            <a:r>
              <a:rPr lang="ru-RU" sz="3100" dirty="0">
                <a:cs typeface="Calibri" pitchFamily="34" charset="0"/>
              </a:rPr>
              <a:t>для </a:t>
            </a:r>
            <a:r>
              <a:rPr lang="en-US" sz="3100" dirty="0">
                <a:cs typeface="Calibri" pitchFamily="34" charset="0"/>
              </a:rPr>
              <a:t>i = 1, …, N</a:t>
            </a:r>
            <a:r>
              <a:rPr lang="ru-RU" sz="3100" dirty="0">
                <a:cs typeface="Calibri" pitchFamily="34" charset="0"/>
              </a:rPr>
              <a:t>:</a:t>
            </a:r>
            <a:endParaRPr lang="en-US" sz="3100" dirty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cs typeface="Calibri" pitchFamily="34" charset="0"/>
              </a:rPr>
              <a:t>найти вершину </a:t>
            </a:r>
            <a:r>
              <a:rPr lang="en-US" sz="3100" dirty="0">
                <a:cs typeface="Calibri" pitchFamily="34" charset="0"/>
              </a:rPr>
              <a:t>v</a:t>
            </a:r>
            <a:r>
              <a:rPr lang="ru-RU" sz="3100" dirty="0">
                <a:cs typeface="Calibri" pitchFamily="34" charset="0"/>
              </a:rPr>
              <a:t> такую, что нет дуг, входящих в </a:t>
            </a:r>
            <a:r>
              <a:rPr lang="en-US" sz="3100" dirty="0">
                <a:cs typeface="Calibri" pitchFamily="34" charset="0"/>
              </a:rPr>
              <a:t>v</a:t>
            </a:r>
            <a:endParaRPr lang="ru-RU" sz="3100" dirty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None/>
              <a:defRPr/>
            </a:pPr>
            <a:r>
              <a:rPr lang="en-US" sz="3100" dirty="0">
                <a:cs typeface="Calibri" pitchFamily="34" charset="0"/>
              </a:rPr>
              <a:t>T[v] = </a:t>
            </a:r>
            <a:r>
              <a:rPr lang="en-US" sz="3100" dirty="0" err="1">
                <a:cs typeface="Calibri" pitchFamily="34" charset="0"/>
              </a:rPr>
              <a:t>top_sort_number</a:t>
            </a:r>
            <a:endParaRPr lang="en-US" sz="3100" dirty="0">
              <a:cs typeface="Calibri" pitchFamily="34" charset="0"/>
            </a:endParaRPr>
          </a:p>
          <a:p>
            <a:pPr lvl="1">
              <a:buNone/>
              <a:defRPr/>
            </a:pPr>
            <a:r>
              <a:rPr lang="en-US" sz="3100" dirty="0" err="1">
                <a:cs typeface="Calibri" pitchFamily="34" charset="0"/>
              </a:rPr>
              <a:t>top_sort_number</a:t>
            </a:r>
            <a:r>
              <a:rPr lang="en-US" sz="3100" dirty="0">
                <a:cs typeface="Calibri" pitchFamily="34" charset="0"/>
              </a:rPr>
              <a:t> += 1</a:t>
            </a:r>
          </a:p>
          <a:p>
            <a:pPr lvl="1">
              <a:buNone/>
              <a:defRPr/>
            </a:pPr>
            <a:r>
              <a:rPr lang="ru-RU" sz="3100" dirty="0">
                <a:cs typeface="Calibri" pitchFamily="34" charset="0"/>
              </a:rPr>
              <a:t>удалить из </a:t>
            </a:r>
            <a:r>
              <a:rPr lang="en-US" sz="3100" dirty="0">
                <a:cs typeface="Calibri" pitchFamily="34" charset="0"/>
              </a:rPr>
              <a:t>E </a:t>
            </a:r>
            <a:r>
              <a:rPr lang="ru-RU" sz="3100" dirty="0">
                <a:cs typeface="Calibri" pitchFamily="34" charset="0"/>
              </a:rPr>
              <a:t>все дуги, исходящие из </a:t>
            </a:r>
            <a:r>
              <a:rPr lang="en-US" sz="3100" dirty="0">
                <a:cs typeface="Calibri" pitchFamily="34" charset="0"/>
              </a:rPr>
              <a:t>v</a:t>
            </a:r>
            <a:endParaRPr lang="ru-RU" sz="3100" dirty="0"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>
                <a:cs typeface="Calibri" pitchFamily="34" charset="0"/>
              </a:rPr>
              <a:t>удалить </a:t>
            </a:r>
            <a:r>
              <a:rPr lang="en-US" sz="3100" dirty="0">
                <a:cs typeface="Calibri" pitchFamily="34" charset="0"/>
              </a:rPr>
              <a:t>v </a:t>
            </a:r>
            <a:r>
              <a:rPr lang="ru-RU" sz="3100" dirty="0">
                <a:cs typeface="Calibri" pitchFamily="34" charset="0"/>
              </a:rPr>
              <a:t>из </a:t>
            </a:r>
            <a:r>
              <a:rPr lang="en-US" sz="3100" dirty="0">
                <a:cs typeface="Calibri" pitchFamily="34" charset="0"/>
              </a:rPr>
              <a:t>V</a:t>
            </a:r>
            <a:endParaRPr lang="ru-RU" sz="3100" dirty="0"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>
                <a:solidFill>
                  <a:schemeClr val="bg1"/>
                </a:solidFill>
                <a:cs typeface="Calibri" pitchFamily="34" charset="0"/>
              </a:rPr>
              <a:t>вернуть </a:t>
            </a:r>
            <a:r>
              <a:rPr lang="en-US" sz="3000" dirty="0">
                <a:solidFill>
                  <a:schemeClr val="bg1"/>
                </a:solidFill>
                <a:cs typeface="Calibri" pitchFamily="34" charset="0"/>
              </a:rPr>
              <a:t>T</a:t>
            </a:r>
          </a:p>
          <a:p>
            <a:pPr marL="514350" indent="-514350">
              <a:buNone/>
              <a:defRPr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94474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/>
              <a:t>Нерекурсивный</a:t>
            </a:r>
            <a:r>
              <a:rPr lang="ru-RU" sz="3600" dirty="0"/>
              <a:t> алгоритм 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	Нумерация Т такая, что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 err="1">
                <a:cs typeface="Calibri" pitchFamily="34" charset="0"/>
              </a:rPr>
              <a:t>top_sort_number</a:t>
            </a:r>
            <a:r>
              <a:rPr lang="en-US" sz="3100" dirty="0">
                <a:cs typeface="Calibri" pitchFamily="34" charset="0"/>
              </a:rPr>
              <a:t> = 1</a:t>
            </a:r>
          </a:p>
          <a:p>
            <a:pPr>
              <a:buNone/>
              <a:defRPr/>
            </a:pPr>
            <a:r>
              <a:rPr lang="ru-RU" sz="3100" dirty="0">
                <a:cs typeface="Calibri" pitchFamily="34" charset="0"/>
              </a:rPr>
              <a:t>для </a:t>
            </a:r>
            <a:r>
              <a:rPr lang="en-US" sz="3100" dirty="0">
                <a:cs typeface="Calibri" pitchFamily="34" charset="0"/>
              </a:rPr>
              <a:t>i = 1, …, N</a:t>
            </a:r>
            <a:r>
              <a:rPr lang="ru-RU" sz="3100" dirty="0">
                <a:cs typeface="Calibri" pitchFamily="34" charset="0"/>
              </a:rPr>
              <a:t>:</a:t>
            </a:r>
            <a:endParaRPr lang="en-US" sz="3100" dirty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cs typeface="Calibri" pitchFamily="34" charset="0"/>
              </a:rPr>
              <a:t>найти вершину </a:t>
            </a:r>
            <a:r>
              <a:rPr lang="en-US" sz="3100" dirty="0">
                <a:cs typeface="Calibri" pitchFamily="34" charset="0"/>
              </a:rPr>
              <a:t>v</a:t>
            </a:r>
            <a:r>
              <a:rPr lang="ru-RU" sz="3100" dirty="0">
                <a:cs typeface="Calibri" pitchFamily="34" charset="0"/>
              </a:rPr>
              <a:t> такую, что нет дуг, входящих в </a:t>
            </a:r>
            <a:r>
              <a:rPr lang="en-US" sz="3100" dirty="0">
                <a:cs typeface="Calibri" pitchFamily="34" charset="0"/>
              </a:rPr>
              <a:t>v</a:t>
            </a:r>
            <a:endParaRPr lang="ru-RU" sz="3100" dirty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None/>
              <a:defRPr/>
            </a:pPr>
            <a:r>
              <a:rPr lang="en-US" sz="3100" dirty="0">
                <a:cs typeface="Calibri" pitchFamily="34" charset="0"/>
              </a:rPr>
              <a:t>T[v] = </a:t>
            </a:r>
            <a:r>
              <a:rPr lang="en-US" sz="3100" dirty="0" err="1">
                <a:cs typeface="Calibri" pitchFamily="34" charset="0"/>
              </a:rPr>
              <a:t>top_sort_number</a:t>
            </a:r>
            <a:endParaRPr lang="en-US" sz="3100" dirty="0">
              <a:cs typeface="Calibri" pitchFamily="34" charset="0"/>
            </a:endParaRPr>
          </a:p>
          <a:p>
            <a:pPr lvl="1">
              <a:buNone/>
              <a:defRPr/>
            </a:pPr>
            <a:r>
              <a:rPr lang="en-US" sz="3100" dirty="0" err="1">
                <a:cs typeface="Calibri" pitchFamily="34" charset="0"/>
              </a:rPr>
              <a:t>top_sort_number</a:t>
            </a:r>
            <a:r>
              <a:rPr lang="en-US" sz="3100" dirty="0">
                <a:cs typeface="Calibri" pitchFamily="34" charset="0"/>
              </a:rPr>
              <a:t> += 1</a:t>
            </a:r>
          </a:p>
          <a:p>
            <a:pPr lvl="1">
              <a:buNone/>
              <a:defRPr/>
            </a:pPr>
            <a:r>
              <a:rPr lang="ru-RU" sz="3100" dirty="0">
                <a:cs typeface="Calibri" pitchFamily="34" charset="0"/>
              </a:rPr>
              <a:t>удалить из </a:t>
            </a:r>
            <a:r>
              <a:rPr lang="en-US" sz="3100" dirty="0">
                <a:cs typeface="Calibri" pitchFamily="34" charset="0"/>
              </a:rPr>
              <a:t>E </a:t>
            </a:r>
            <a:r>
              <a:rPr lang="ru-RU" sz="3100" dirty="0">
                <a:cs typeface="Calibri" pitchFamily="34" charset="0"/>
              </a:rPr>
              <a:t>все дуги, исходящие из </a:t>
            </a:r>
            <a:r>
              <a:rPr lang="en-US" sz="3100" dirty="0">
                <a:cs typeface="Calibri" pitchFamily="34" charset="0"/>
              </a:rPr>
              <a:t>v</a:t>
            </a:r>
            <a:endParaRPr lang="ru-RU" sz="3100" dirty="0"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>
                <a:cs typeface="Calibri" pitchFamily="34" charset="0"/>
              </a:rPr>
              <a:t>удалить </a:t>
            </a:r>
            <a:r>
              <a:rPr lang="en-US" sz="3100" dirty="0">
                <a:cs typeface="Calibri" pitchFamily="34" charset="0"/>
              </a:rPr>
              <a:t>v </a:t>
            </a:r>
            <a:r>
              <a:rPr lang="ru-RU" sz="3100" dirty="0">
                <a:cs typeface="Calibri" pitchFamily="34" charset="0"/>
              </a:rPr>
              <a:t>из </a:t>
            </a:r>
            <a:r>
              <a:rPr lang="en-US" sz="3100" dirty="0">
                <a:cs typeface="Calibri" pitchFamily="34" charset="0"/>
              </a:rPr>
              <a:t>V</a:t>
            </a:r>
            <a:endParaRPr lang="ru-RU" sz="3100" dirty="0"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>
                <a:cs typeface="Calibri" pitchFamily="34" charset="0"/>
              </a:rPr>
              <a:t>вернуть </a:t>
            </a:r>
            <a:r>
              <a:rPr lang="en-US" sz="3000" dirty="0">
                <a:cs typeface="Calibri" pitchFamily="34" charset="0"/>
              </a:rPr>
              <a:t>T</a:t>
            </a:r>
          </a:p>
          <a:p>
            <a:pPr marL="514350" indent="-514350">
              <a:buNone/>
              <a:defRPr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39658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/>
              <a:t>Пример </a:t>
            </a:r>
            <a:r>
              <a:rPr lang="ru-RU" baseline="-25000" dirty="0"/>
              <a:t>13 шагов</a:t>
            </a:r>
          </a:p>
        </p:txBody>
      </p:sp>
      <p:sp>
        <p:nvSpPr>
          <p:cNvPr id="4" name="Овал 3"/>
          <p:cNvSpPr/>
          <p:nvPr/>
        </p:nvSpPr>
        <p:spPr>
          <a:xfrm>
            <a:off x="4024313" y="3228380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10800000" flipV="1">
            <a:off x="4167188" y="3299817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5238751" y="3228380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10189" y="3228379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6453188" y="3156942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524625" y="3156942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7739063" y="3156943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810501" y="3156942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4595813" y="3942755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738688" y="3942754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14" name="Овал 13"/>
          <p:cNvSpPr/>
          <p:nvPr/>
        </p:nvSpPr>
        <p:spPr>
          <a:xfrm>
            <a:off x="5953126" y="3942755"/>
            <a:ext cx="5000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024563" y="4014192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6</a:t>
            </a:r>
          </a:p>
        </p:txBody>
      </p:sp>
      <p:sp>
        <p:nvSpPr>
          <p:cNvPr id="16" name="Овал 15"/>
          <p:cNvSpPr/>
          <p:nvPr/>
        </p:nvSpPr>
        <p:spPr>
          <a:xfrm>
            <a:off x="7096125" y="4014192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239000" y="4085629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7</a:t>
            </a:r>
          </a:p>
        </p:txBody>
      </p:sp>
      <p:sp>
        <p:nvSpPr>
          <p:cNvPr id="18" name="Овал 17"/>
          <p:cNvSpPr/>
          <p:nvPr/>
        </p:nvSpPr>
        <p:spPr>
          <a:xfrm>
            <a:off x="3952876" y="4585692"/>
            <a:ext cx="500063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024314" y="4657129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8</a:t>
            </a:r>
          </a:p>
        </p:txBody>
      </p:sp>
      <p:sp>
        <p:nvSpPr>
          <p:cNvPr id="20" name="Овал 19"/>
          <p:cNvSpPr/>
          <p:nvPr/>
        </p:nvSpPr>
        <p:spPr>
          <a:xfrm>
            <a:off x="5167313" y="4657130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10188" y="4728567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9</a:t>
            </a:r>
          </a:p>
        </p:txBody>
      </p:sp>
      <p:cxnSp>
        <p:nvCxnSpPr>
          <p:cNvPr id="22" name="Shape 21"/>
          <p:cNvCxnSpPr>
            <a:stCxn id="8" idx="2"/>
            <a:endCxn id="14" idx="0"/>
          </p:cNvCxnSpPr>
          <p:nvPr/>
        </p:nvCxnSpPr>
        <p:spPr>
          <a:xfrm rot="10800000" flipV="1">
            <a:off x="6203950" y="3406180"/>
            <a:ext cx="249238" cy="5365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4" idx="2"/>
            <a:endCxn id="20" idx="7"/>
          </p:cNvCxnSpPr>
          <p:nvPr/>
        </p:nvCxnSpPr>
        <p:spPr>
          <a:xfrm rot="10800000" flipV="1">
            <a:off x="5654675" y="4191992"/>
            <a:ext cx="298450" cy="53816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2" idx="6"/>
            <a:endCxn id="20" idx="0"/>
          </p:cNvCxnSpPr>
          <p:nvPr/>
        </p:nvCxnSpPr>
        <p:spPr>
          <a:xfrm>
            <a:off x="5095875" y="4191993"/>
            <a:ext cx="357188" cy="46513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2" idx="3"/>
            <a:endCxn id="18" idx="6"/>
          </p:cNvCxnSpPr>
          <p:nvPr/>
        </p:nvCxnSpPr>
        <p:spPr>
          <a:xfrm rot="5400000">
            <a:off x="4310063" y="4512667"/>
            <a:ext cx="501650" cy="2159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4" idx="2"/>
            <a:endCxn id="18" idx="2"/>
          </p:cNvCxnSpPr>
          <p:nvPr/>
        </p:nvCxnSpPr>
        <p:spPr>
          <a:xfrm rot="10800000" flipV="1">
            <a:off x="3952875" y="3477618"/>
            <a:ext cx="71438" cy="1393825"/>
          </a:xfrm>
          <a:prstGeom prst="curvedConnector3">
            <a:avLst>
              <a:gd name="adj1" fmla="val 41999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4" idx="6"/>
            <a:endCxn id="12" idx="1"/>
          </p:cNvCxnSpPr>
          <p:nvPr/>
        </p:nvCxnSpPr>
        <p:spPr>
          <a:xfrm>
            <a:off x="4524376" y="3477617"/>
            <a:ext cx="144463" cy="53816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8" idx="6"/>
            <a:endCxn id="16" idx="0"/>
          </p:cNvCxnSpPr>
          <p:nvPr/>
        </p:nvCxnSpPr>
        <p:spPr>
          <a:xfrm>
            <a:off x="6953251" y="3406180"/>
            <a:ext cx="428625" cy="60801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  <p:bldP spid="17" grpId="0"/>
      <p:bldP spid="19" grpId="0"/>
      <p:bldP spid="21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/>
              <a:t>Геометрический смысл топологической сортировки</a:t>
            </a:r>
          </a:p>
        </p:txBody>
      </p:sp>
      <p:sp>
        <p:nvSpPr>
          <p:cNvPr id="5" name="Овал 4"/>
          <p:cNvSpPr/>
          <p:nvPr/>
        </p:nvSpPr>
        <p:spPr>
          <a:xfrm>
            <a:off x="4024313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Овал 6"/>
          <p:cNvSpPr/>
          <p:nvPr/>
        </p:nvSpPr>
        <p:spPr>
          <a:xfrm>
            <a:off x="5238750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Овал 8"/>
          <p:cNvSpPr/>
          <p:nvPr/>
        </p:nvSpPr>
        <p:spPr>
          <a:xfrm>
            <a:off x="6453188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Овал 10"/>
          <p:cNvSpPr/>
          <p:nvPr/>
        </p:nvSpPr>
        <p:spPr>
          <a:xfrm>
            <a:off x="7739063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Овал 12"/>
          <p:cNvSpPr/>
          <p:nvPr/>
        </p:nvSpPr>
        <p:spPr>
          <a:xfrm>
            <a:off x="4595813" y="232171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5953125" y="232171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Овал 16"/>
          <p:cNvSpPr/>
          <p:nvPr/>
        </p:nvSpPr>
        <p:spPr>
          <a:xfrm>
            <a:off x="7096125" y="232171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Овал 18"/>
          <p:cNvSpPr/>
          <p:nvPr/>
        </p:nvSpPr>
        <p:spPr>
          <a:xfrm>
            <a:off x="3952875" y="296465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Овал 20"/>
          <p:cNvSpPr/>
          <p:nvPr/>
        </p:nvSpPr>
        <p:spPr>
          <a:xfrm>
            <a:off x="5167313" y="296465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3" name="Shape 22"/>
          <p:cNvCxnSpPr>
            <a:stCxn id="9" idx="2"/>
            <a:endCxn id="15" idx="0"/>
          </p:cNvCxnSpPr>
          <p:nvPr/>
        </p:nvCxnSpPr>
        <p:spPr>
          <a:xfrm rot="10800000" flipV="1">
            <a:off x="6203326" y="1786105"/>
            <a:ext cx="249863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5" idx="2"/>
            <a:endCxn id="21" idx="7"/>
          </p:cNvCxnSpPr>
          <p:nvPr/>
        </p:nvCxnSpPr>
        <p:spPr>
          <a:xfrm rot="10800000" flipV="1">
            <a:off x="5594431" y="2571918"/>
            <a:ext cx="358694" cy="466019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3" idx="6"/>
            <a:endCxn id="21" idx="0"/>
          </p:cNvCxnSpPr>
          <p:nvPr/>
        </p:nvCxnSpPr>
        <p:spPr>
          <a:xfrm>
            <a:off x="5096213" y="2571919"/>
            <a:ext cx="321300" cy="392737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13" idx="3"/>
            <a:endCxn id="19" idx="6"/>
          </p:cNvCxnSpPr>
          <p:nvPr/>
        </p:nvCxnSpPr>
        <p:spPr>
          <a:xfrm rot="5400000">
            <a:off x="4328176" y="2873936"/>
            <a:ext cx="466019" cy="215820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5"/>
          <p:cNvCxnSpPr>
            <a:stCxn id="5" idx="2"/>
            <a:endCxn id="19" idx="2"/>
          </p:cNvCxnSpPr>
          <p:nvPr/>
        </p:nvCxnSpPr>
        <p:spPr>
          <a:xfrm rot="10800000" flipV="1">
            <a:off x="3952875" y="1786106"/>
            <a:ext cx="71438" cy="1428750"/>
          </a:xfrm>
          <a:prstGeom prst="curvedConnector3">
            <a:avLst>
              <a:gd name="adj1" fmla="val 41999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5" idx="6"/>
            <a:endCxn id="13" idx="1"/>
          </p:cNvCxnSpPr>
          <p:nvPr/>
        </p:nvCxnSpPr>
        <p:spPr>
          <a:xfrm>
            <a:off x="4524713" y="1786106"/>
            <a:ext cx="144382" cy="608895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9" idx="6"/>
            <a:endCxn id="17" idx="0"/>
          </p:cNvCxnSpPr>
          <p:nvPr/>
        </p:nvCxnSpPr>
        <p:spPr>
          <a:xfrm>
            <a:off x="6953588" y="1786106"/>
            <a:ext cx="392737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2238375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Овал 31"/>
          <p:cNvSpPr/>
          <p:nvPr/>
        </p:nvSpPr>
        <p:spPr>
          <a:xfrm>
            <a:off x="3189486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140597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Овал 35"/>
          <p:cNvSpPr/>
          <p:nvPr/>
        </p:nvSpPr>
        <p:spPr>
          <a:xfrm>
            <a:off x="5091708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Овал 37"/>
          <p:cNvSpPr/>
          <p:nvPr/>
        </p:nvSpPr>
        <p:spPr>
          <a:xfrm>
            <a:off x="6042819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Овал 39"/>
          <p:cNvSpPr/>
          <p:nvPr/>
        </p:nvSpPr>
        <p:spPr>
          <a:xfrm>
            <a:off x="6993930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Овал 41"/>
          <p:cNvSpPr/>
          <p:nvPr/>
        </p:nvSpPr>
        <p:spPr>
          <a:xfrm>
            <a:off x="7945041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Овал 43"/>
          <p:cNvSpPr/>
          <p:nvPr/>
        </p:nvSpPr>
        <p:spPr>
          <a:xfrm>
            <a:off x="8896152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6" name="Овал 45"/>
          <p:cNvSpPr/>
          <p:nvPr/>
        </p:nvSpPr>
        <p:spPr>
          <a:xfrm>
            <a:off x="9847263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8" name="Shape 71"/>
          <p:cNvCxnSpPr>
            <a:stCxn id="34" idx="0"/>
            <a:endCxn id="40" idx="0"/>
          </p:cNvCxnSpPr>
          <p:nvPr/>
        </p:nvCxnSpPr>
        <p:spPr>
          <a:xfrm rot="5400000" flipH="1" flipV="1">
            <a:off x="5817463" y="3949403"/>
            <a:ext cx="12700" cy="2853333"/>
          </a:xfrm>
          <a:prstGeom prst="curvedConnector3">
            <a:avLst>
              <a:gd name="adj1" fmla="val 180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72"/>
          <p:cNvCxnSpPr>
            <a:stCxn id="40" idx="0"/>
            <a:endCxn id="46" idx="7"/>
          </p:cNvCxnSpPr>
          <p:nvPr/>
        </p:nvCxnSpPr>
        <p:spPr>
          <a:xfrm rot="16200000" flipH="1">
            <a:off x="8722614" y="3897585"/>
            <a:ext cx="73282" cy="3030251"/>
          </a:xfrm>
          <a:prstGeom prst="curvedConnector3">
            <a:avLst>
              <a:gd name="adj1" fmla="val -311946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73"/>
          <p:cNvCxnSpPr>
            <a:stCxn id="38" idx="5"/>
            <a:endCxn id="46" idx="3"/>
          </p:cNvCxnSpPr>
          <p:nvPr/>
        </p:nvCxnSpPr>
        <p:spPr>
          <a:xfrm rot="16200000" flipH="1">
            <a:off x="8195241" y="4077883"/>
            <a:ext cx="12700" cy="3450608"/>
          </a:xfrm>
          <a:prstGeom prst="curvedConnector3">
            <a:avLst>
              <a:gd name="adj1" fmla="val 2377024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74"/>
          <p:cNvCxnSpPr>
            <a:stCxn id="38" idx="0"/>
            <a:endCxn id="44" idx="1"/>
          </p:cNvCxnSpPr>
          <p:nvPr/>
        </p:nvCxnSpPr>
        <p:spPr>
          <a:xfrm rot="16200000" flipH="1">
            <a:off x="7594585" y="4074503"/>
            <a:ext cx="73282" cy="2676415"/>
          </a:xfrm>
          <a:prstGeom prst="curvedConnector3">
            <a:avLst>
              <a:gd name="adj1" fmla="val -311946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25"/>
          <p:cNvCxnSpPr>
            <a:stCxn id="30" idx="0"/>
            <a:endCxn id="44" idx="1"/>
          </p:cNvCxnSpPr>
          <p:nvPr/>
        </p:nvCxnSpPr>
        <p:spPr>
          <a:xfrm rot="16200000" flipH="1">
            <a:off x="5692363" y="2172281"/>
            <a:ext cx="73282" cy="6480859"/>
          </a:xfrm>
          <a:prstGeom prst="curvedConnector3">
            <a:avLst>
              <a:gd name="adj1" fmla="val -1089785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76"/>
          <p:cNvCxnSpPr>
            <a:stCxn id="30" idx="4"/>
            <a:endCxn id="38" idx="3"/>
          </p:cNvCxnSpPr>
          <p:nvPr/>
        </p:nvCxnSpPr>
        <p:spPr>
          <a:xfrm rot="5400000" flipH="1" flipV="1">
            <a:off x="4265697" y="4026065"/>
            <a:ext cx="73282" cy="3627526"/>
          </a:xfrm>
          <a:prstGeom prst="curvedConnector3">
            <a:avLst>
              <a:gd name="adj1" fmla="val -311946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77"/>
          <p:cNvCxnSpPr>
            <a:stCxn id="34" idx="4"/>
            <a:endCxn id="42" idx="4"/>
          </p:cNvCxnSpPr>
          <p:nvPr/>
        </p:nvCxnSpPr>
        <p:spPr>
          <a:xfrm rot="16200000" flipH="1">
            <a:off x="6293019" y="3974247"/>
            <a:ext cx="12700" cy="3804444"/>
          </a:xfrm>
          <a:prstGeom prst="curvedConnector3">
            <a:avLst>
              <a:gd name="adj1" fmla="val 180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775520" y="1340768"/>
            <a:ext cx="9289032" cy="504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/>
              <a:t>Геометрический смысл топологической сортировки</a:t>
            </a:r>
          </a:p>
        </p:txBody>
      </p:sp>
      <p:sp>
        <p:nvSpPr>
          <p:cNvPr id="5" name="Овал 4"/>
          <p:cNvSpPr/>
          <p:nvPr/>
        </p:nvSpPr>
        <p:spPr>
          <a:xfrm>
            <a:off x="4024313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Овал 6"/>
          <p:cNvSpPr/>
          <p:nvPr/>
        </p:nvSpPr>
        <p:spPr>
          <a:xfrm>
            <a:off x="5238750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Овал 8"/>
          <p:cNvSpPr/>
          <p:nvPr/>
        </p:nvSpPr>
        <p:spPr>
          <a:xfrm>
            <a:off x="6453188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Овал 10"/>
          <p:cNvSpPr/>
          <p:nvPr/>
        </p:nvSpPr>
        <p:spPr>
          <a:xfrm>
            <a:off x="7739063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Овал 12"/>
          <p:cNvSpPr/>
          <p:nvPr/>
        </p:nvSpPr>
        <p:spPr>
          <a:xfrm>
            <a:off x="4595813" y="232171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5953125" y="232171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Овал 16"/>
          <p:cNvSpPr/>
          <p:nvPr/>
        </p:nvSpPr>
        <p:spPr>
          <a:xfrm>
            <a:off x="7096125" y="232171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Овал 18"/>
          <p:cNvSpPr/>
          <p:nvPr/>
        </p:nvSpPr>
        <p:spPr>
          <a:xfrm>
            <a:off x="3952875" y="296465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Овал 20"/>
          <p:cNvSpPr/>
          <p:nvPr/>
        </p:nvSpPr>
        <p:spPr>
          <a:xfrm>
            <a:off x="5167313" y="296465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3" name="Shape 22"/>
          <p:cNvCxnSpPr>
            <a:stCxn id="9" idx="2"/>
            <a:endCxn id="15" idx="0"/>
          </p:cNvCxnSpPr>
          <p:nvPr/>
        </p:nvCxnSpPr>
        <p:spPr>
          <a:xfrm rot="10800000" flipV="1">
            <a:off x="6203326" y="1786105"/>
            <a:ext cx="249863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5" idx="2"/>
            <a:endCxn id="21" idx="7"/>
          </p:cNvCxnSpPr>
          <p:nvPr/>
        </p:nvCxnSpPr>
        <p:spPr>
          <a:xfrm rot="10800000" flipV="1">
            <a:off x="5594431" y="2571918"/>
            <a:ext cx="358694" cy="466019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3" idx="6"/>
            <a:endCxn id="21" idx="0"/>
          </p:cNvCxnSpPr>
          <p:nvPr/>
        </p:nvCxnSpPr>
        <p:spPr>
          <a:xfrm>
            <a:off x="5096213" y="2571919"/>
            <a:ext cx="321300" cy="392737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13" idx="3"/>
            <a:endCxn id="19" idx="6"/>
          </p:cNvCxnSpPr>
          <p:nvPr/>
        </p:nvCxnSpPr>
        <p:spPr>
          <a:xfrm rot="5400000">
            <a:off x="4328176" y="2873936"/>
            <a:ext cx="466019" cy="215820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5"/>
          <p:cNvCxnSpPr>
            <a:stCxn id="5" idx="2"/>
            <a:endCxn id="19" idx="2"/>
          </p:cNvCxnSpPr>
          <p:nvPr/>
        </p:nvCxnSpPr>
        <p:spPr>
          <a:xfrm rot="10800000" flipV="1">
            <a:off x="3952875" y="1786106"/>
            <a:ext cx="71438" cy="1428750"/>
          </a:xfrm>
          <a:prstGeom prst="curvedConnector3">
            <a:avLst>
              <a:gd name="adj1" fmla="val 41999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5" idx="6"/>
            <a:endCxn id="13" idx="1"/>
          </p:cNvCxnSpPr>
          <p:nvPr/>
        </p:nvCxnSpPr>
        <p:spPr>
          <a:xfrm>
            <a:off x="4524713" y="1786106"/>
            <a:ext cx="144382" cy="608895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9" idx="6"/>
            <a:endCxn id="17" idx="0"/>
          </p:cNvCxnSpPr>
          <p:nvPr/>
        </p:nvCxnSpPr>
        <p:spPr>
          <a:xfrm>
            <a:off x="6953588" y="1786106"/>
            <a:ext cx="392737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2238375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Овал 31"/>
          <p:cNvSpPr/>
          <p:nvPr/>
        </p:nvSpPr>
        <p:spPr>
          <a:xfrm>
            <a:off x="3189486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140597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Овал 35"/>
          <p:cNvSpPr/>
          <p:nvPr/>
        </p:nvSpPr>
        <p:spPr>
          <a:xfrm>
            <a:off x="5091708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Овал 37"/>
          <p:cNvSpPr/>
          <p:nvPr/>
        </p:nvSpPr>
        <p:spPr>
          <a:xfrm>
            <a:off x="6042819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Овал 39"/>
          <p:cNvSpPr/>
          <p:nvPr/>
        </p:nvSpPr>
        <p:spPr>
          <a:xfrm>
            <a:off x="6993930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Овал 41"/>
          <p:cNvSpPr/>
          <p:nvPr/>
        </p:nvSpPr>
        <p:spPr>
          <a:xfrm>
            <a:off x="7945041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Овал 43"/>
          <p:cNvSpPr/>
          <p:nvPr/>
        </p:nvSpPr>
        <p:spPr>
          <a:xfrm>
            <a:off x="8896152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6" name="Овал 45"/>
          <p:cNvSpPr/>
          <p:nvPr/>
        </p:nvSpPr>
        <p:spPr>
          <a:xfrm>
            <a:off x="9847263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8" name="Shape 71"/>
          <p:cNvCxnSpPr>
            <a:stCxn id="34" idx="0"/>
            <a:endCxn id="40" idx="0"/>
          </p:cNvCxnSpPr>
          <p:nvPr/>
        </p:nvCxnSpPr>
        <p:spPr>
          <a:xfrm rot="5400000" flipH="1" flipV="1">
            <a:off x="5817463" y="3949403"/>
            <a:ext cx="12700" cy="2853333"/>
          </a:xfrm>
          <a:prstGeom prst="curvedConnector3">
            <a:avLst>
              <a:gd name="adj1" fmla="val 180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72"/>
          <p:cNvCxnSpPr>
            <a:stCxn id="40" idx="0"/>
            <a:endCxn id="46" idx="7"/>
          </p:cNvCxnSpPr>
          <p:nvPr/>
        </p:nvCxnSpPr>
        <p:spPr>
          <a:xfrm rot="16200000" flipH="1">
            <a:off x="8722614" y="3897585"/>
            <a:ext cx="73282" cy="3030251"/>
          </a:xfrm>
          <a:prstGeom prst="curvedConnector3">
            <a:avLst>
              <a:gd name="adj1" fmla="val -311946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73"/>
          <p:cNvCxnSpPr>
            <a:stCxn id="38" idx="5"/>
            <a:endCxn id="46" idx="3"/>
          </p:cNvCxnSpPr>
          <p:nvPr/>
        </p:nvCxnSpPr>
        <p:spPr>
          <a:xfrm rot="16200000" flipH="1">
            <a:off x="8195241" y="4077883"/>
            <a:ext cx="12700" cy="3450608"/>
          </a:xfrm>
          <a:prstGeom prst="curvedConnector3">
            <a:avLst>
              <a:gd name="adj1" fmla="val 2377024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74"/>
          <p:cNvCxnSpPr>
            <a:stCxn id="38" idx="0"/>
            <a:endCxn id="44" idx="1"/>
          </p:cNvCxnSpPr>
          <p:nvPr/>
        </p:nvCxnSpPr>
        <p:spPr>
          <a:xfrm rot="16200000" flipH="1">
            <a:off x="7594585" y="4074503"/>
            <a:ext cx="73282" cy="2676415"/>
          </a:xfrm>
          <a:prstGeom prst="curvedConnector3">
            <a:avLst>
              <a:gd name="adj1" fmla="val -311946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25"/>
          <p:cNvCxnSpPr>
            <a:stCxn id="30" idx="0"/>
            <a:endCxn id="44" idx="1"/>
          </p:cNvCxnSpPr>
          <p:nvPr/>
        </p:nvCxnSpPr>
        <p:spPr>
          <a:xfrm rot="16200000" flipH="1">
            <a:off x="5692363" y="2172281"/>
            <a:ext cx="73282" cy="6480859"/>
          </a:xfrm>
          <a:prstGeom prst="curvedConnector3">
            <a:avLst>
              <a:gd name="adj1" fmla="val -1089785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76"/>
          <p:cNvCxnSpPr>
            <a:stCxn id="30" idx="4"/>
            <a:endCxn id="38" idx="3"/>
          </p:cNvCxnSpPr>
          <p:nvPr/>
        </p:nvCxnSpPr>
        <p:spPr>
          <a:xfrm rot="5400000" flipH="1" flipV="1">
            <a:off x="4265697" y="4026065"/>
            <a:ext cx="73282" cy="3627526"/>
          </a:xfrm>
          <a:prstGeom prst="curvedConnector3">
            <a:avLst>
              <a:gd name="adj1" fmla="val -311946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77"/>
          <p:cNvCxnSpPr>
            <a:stCxn id="34" idx="4"/>
            <a:endCxn id="42" idx="4"/>
          </p:cNvCxnSpPr>
          <p:nvPr/>
        </p:nvCxnSpPr>
        <p:spPr>
          <a:xfrm rot="16200000" flipH="1">
            <a:off x="6293019" y="3974247"/>
            <a:ext cx="12700" cy="3804444"/>
          </a:xfrm>
          <a:prstGeom prst="curvedConnector3">
            <a:avLst>
              <a:gd name="adj1" fmla="val 180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775520" y="3726200"/>
            <a:ext cx="9289032" cy="2655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16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7764087" y="2813180"/>
            <a:ext cx="1329856" cy="804527"/>
          </a:xfrm>
          <a:custGeom>
            <a:avLst/>
            <a:gdLst>
              <a:gd name="connsiteX0" fmla="*/ 0 w 1280160"/>
              <a:gd name="connsiteY0" fmla="*/ 764771 h 764771"/>
              <a:gd name="connsiteX1" fmla="*/ 349135 w 1280160"/>
              <a:gd name="connsiteY1" fmla="*/ 656706 h 764771"/>
              <a:gd name="connsiteX2" fmla="*/ 573578 w 1280160"/>
              <a:gd name="connsiteY2" fmla="*/ 390698 h 764771"/>
              <a:gd name="connsiteX3" fmla="*/ 1030778 w 1280160"/>
              <a:gd name="connsiteY3" fmla="*/ 191193 h 764771"/>
              <a:gd name="connsiteX4" fmla="*/ 1280160 w 1280160"/>
              <a:gd name="connsiteY4" fmla="*/ 0 h 764771"/>
              <a:gd name="connsiteX0" fmla="*/ 0 w 1280160"/>
              <a:gd name="connsiteY0" fmla="*/ 764771 h 764771"/>
              <a:gd name="connsiteX1" fmla="*/ 349135 w 1280160"/>
              <a:gd name="connsiteY1" fmla="*/ 656706 h 764771"/>
              <a:gd name="connsiteX2" fmla="*/ 583517 w 1280160"/>
              <a:gd name="connsiteY2" fmla="*/ 410576 h 764771"/>
              <a:gd name="connsiteX3" fmla="*/ 1030778 w 1280160"/>
              <a:gd name="connsiteY3" fmla="*/ 191193 h 764771"/>
              <a:gd name="connsiteX4" fmla="*/ 1280160 w 1280160"/>
              <a:gd name="connsiteY4" fmla="*/ 0 h 764771"/>
              <a:gd name="connsiteX0" fmla="*/ 0 w 1329856"/>
              <a:gd name="connsiteY0" fmla="*/ 804527 h 804527"/>
              <a:gd name="connsiteX1" fmla="*/ 349135 w 1329856"/>
              <a:gd name="connsiteY1" fmla="*/ 696462 h 804527"/>
              <a:gd name="connsiteX2" fmla="*/ 583517 w 1329856"/>
              <a:gd name="connsiteY2" fmla="*/ 450332 h 804527"/>
              <a:gd name="connsiteX3" fmla="*/ 1030778 w 1329856"/>
              <a:gd name="connsiteY3" fmla="*/ 230949 h 804527"/>
              <a:gd name="connsiteX4" fmla="*/ 1329856 w 1329856"/>
              <a:gd name="connsiteY4" fmla="*/ 0 h 80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856" h="804527">
                <a:moveTo>
                  <a:pt x="0" y="804527"/>
                </a:moveTo>
                <a:lnTo>
                  <a:pt x="349135" y="696462"/>
                </a:lnTo>
                <a:lnTo>
                  <a:pt x="583517" y="450332"/>
                </a:lnTo>
                <a:lnTo>
                  <a:pt x="1030778" y="230949"/>
                </a:lnTo>
                <a:lnTo>
                  <a:pt x="1329856" y="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 = Nantes, v</a:t>
            </a:r>
            <a:r>
              <a:rPr lang="en-US" baseline="-25000" dirty="0">
                <a:solidFill>
                  <a:prstClr val="black"/>
                </a:solidFill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Angers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2 </a:t>
            </a:r>
            <a:r>
              <a:rPr lang="en-US" dirty="0">
                <a:solidFill>
                  <a:prstClr val="black"/>
                </a:solidFill>
              </a:rPr>
              <a:t>= Le Mans, v</a:t>
            </a:r>
            <a:r>
              <a:rPr lang="en-US" baseline="-25000" dirty="0">
                <a:solidFill>
                  <a:prstClr val="black"/>
                </a:solidFill>
              </a:rPr>
              <a:t>3 </a:t>
            </a:r>
            <a:r>
              <a:rPr lang="en-US" dirty="0">
                <a:solidFill>
                  <a:prstClr val="black"/>
                </a:solidFill>
              </a:rPr>
              <a:t>= Chartres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4 </a:t>
            </a:r>
            <a:r>
              <a:rPr lang="en-US" dirty="0">
                <a:solidFill>
                  <a:prstClr val="black"/>
                </a:solidFill>
              </a:rPr>
              <a:t>= Paris</a:t>
            </a: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w(v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 = 87, w(v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) = 89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w(v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) = 121, w(v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 = 94</a:t>
            </a:r>
            <a:endParaRPr lang="ru-RU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p = (v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w(p) = w(v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 + w(v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) + w(v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) + w(v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 = 391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087722" y="25099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4</a:t>
            </a:r>
            <a:endParaRPr lang="ru-RU" b="1" baseline="-25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4761" y="343588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1</a:t>
            </a:r>
            <a:endParaRPr lang="ru-RU" b="1" baseline="-25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20314" y="292494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3</a:t>
            </a:r>
            <a:endParaRPr lang="ru-RU" b="1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16642" y="282158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2</a:t>
            </a:r>
            <a:endParaRPr lang="ru-RU" b="1" baseline="-25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96679" y="3508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0</a:t>
            </a:r>
            <a:endParaRPr lang="ru-RU" b="1" baseline="-25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http://frenchtrip.ru</a:t>
            </a:r>
            <a:r>
              <a:rPr lang="en-US" sz="1600" dirty="0"/>
              <a:t> </a:t>
            </a:r>
            <a:endParaRPr lang="ru-RU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435363" y="364502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860629" y="2780928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68897" y="350821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034674" y="3272351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472264" y="2996952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63771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/>
              <a:t>Геометрический смысл топологической сортировки</a:t>
            </a:r>
          </a:p>
        </p:txBody>
      </p:sp>
      <p:sp>
        <p:nvSpPr>
          <p:cNvPr id="5" name="Овал 4"/>
          <p:cNvSpPr/>
          <p:nvPr/>
        </p:nvSpPr>
        <p:spPr>
          <a:xfrm>
            <a:off x="4024313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Овал 6"/>
          <p:cNvSpPr/>
          <p:nvPr/>
        </p:nvSpPr>
        <p:spPr>
          <a:xfrm>
            <a:off x="5238750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Овал 8"/>
          <p:cNvSpPr/>
          <p:nvPr/>
        </p:nvSpPr>
        <p:spPr>
          <a:xfrm>
            <a:off x="6453188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Овал 10"/>
          <p:cNvSpPr/>
          <p:nvPr/>
        </p:nvSpPr>
        <p:spPr>
          <a:xfrm>
            <a:off x="7739063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Овал 12"/>
          <p:cNvSpPr/>
          <p:nvPr/>
        </p:nvSpPr>
        <p:spPr>
          <a:xfrm>
            <a:off x="4595813" y="232171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5953125" y="232171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Овал 16"/>
          <p:cNvSpPr/>
          <p:nvPr/>
        </p:nvSpPr>
        <p:spPr>
          <a:xfrm>
            <a:off x="7096125" y="232171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Овал 18"/>
          <p:cNvSpPr/>
          <p:nvPr/>
        </p:nvSpPr>
        <p:spPr>
          <a:xfrm>
            <a:off x="3952875" y="296465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Овал 20"/>
          <p:cNvSpPr/>
          <p:nvPr/>
        </p:nvSpPr>
        <p:spPr>
          <a:xfrm>
            <a:off x="5167313" y="296465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3" name="Shape 22"/>
          <p:cNvCxnSpPr>
            <a:stCxn id="9" idx="2"/>
            <a:endCxn id="15" idx="0"/>
          </p:cNvCxnSpPr>
          <p:nvPr/>
        </p:nvCxnSpPr>
        <p:spPr>
          <a:xfrm rot="10800000" flipV="1">
            <a:off x="6203326" y="1786105"/>
            <a:ext cx="249863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5" idx="2"/>
            <a:endCxn id="21" idx="7"/>
          </p:cNvCxnSpPr>
          <p:nvPr/>
        </p:nvCxnSpPr>
        <p:spPr>
          <a:xfrm rot="10800000" flipV="1">
            <a:off x="5594431" y="2571918"/>
            <a:ext cx="358694" cy="466019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3" idx="6"/>
            <a:endCxn id="21" idx="0"/>
          </p:cNvCxnSpPr>
          <p:nvPr/>
        </p:nvCxnSpPr>
        <p:spPr>
          <a:xfrm>
            <a:off x="5096213" y="2571919"/>
            <a:ext cx="321300" cy="392737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13" idx="3"/>
            <a:endCxn id="19" idx="6"/>
          </p:cNvCxnSpPr>
          <p:nvPr/>
        </p:nvCxnSpPr>
        <p:spPr>
          <a:xfrm rot="5400000">
            <a:off x="4328176" y="2873936"/>
            <a:ext cx="466019" cy="215820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5"/>
          <p:cNvCxnSpPr>
            <a:stCxn id="5" idx="2"/>
            <a:endCxn id="19" idx="2"/>
          </p:cNvCxnSpPr>
          <p:nvPr/>
        </p:nvCxnSpPr>
        <p:spPr>
          <a:xfrm rot="10800000" flipV="1">
            <a:off x="3952875" y="1786106"/>
            <a:ext cx="71438" cy="1428750"/>
          </a:xfrm>
          <a:prstGeom prst="curvedConnector3">
            <a:avLst>
              <a:gd name="adj1" fmla="val 41999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5" idx="6"/>
            <a:endCxn id="13" idx="1"/>
          </p:cNvCxnSpPr>
          <p:nvPr/>
        </p:nvCxnSpPr>
        <p:spPr>
          <a:xfrm>
            <a:off x="4524713" y="1786106"/>
            <a:ext cx="144382" cy="608895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9" idx="6"/>
            <a:endCxn id="17" idx="0"/>
          </p:cNvCxnSpPr>
          <p:nvPr/>
        </p:nvCxnSpPr>
        <p:spPr>
          <a:xfrm>
            <a:off x="6953588" y="1786106"/>
            <a:ext cx="392737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2238375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Овал 31"/>
          <p:cNvSpPr/>
          <p:nvPr/>
        </p:nvSpPr>
        <p:spPr>
          <a:xfrm>
            <a:off x="3189486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140597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Овал 35"/>
          <p:cNvSpPr/>
          <p:nvPr/>
        </p:nvSpPr>
        <p:spPr>
          <a:xfrm>
            <a:off x="5091708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Овал 37"/>
          <p:cNvSpPr/>
          <p:nvPr/>
        </p:nvSpPr>
        <p:spPr>
          <a:xfrm>
            <a:off x="6042819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Овал 39"/>
          <p:cNvSpPr/>
          <p:nvPr/>
        </p:nvSpPr>
        <p:spPr>
          <a:xfrm>
            <a:off x="6993930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Овал 41"/>
          <p:cNvSpPr/>
          <p:nvPr/>
        </p:nvSpPr>
        <p:spPr>
          <a:xfrm>
            <a:off x="7945041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Овал 43"/>
          <p:cNvSpPr/>
          <p:nvPr/>
        </p:nvSpPr>
        <p:spPr>
          <a:xfrm>
            <a:off x="8896152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6" name="Овал 45"/>
          <p:cNvSpPr/>
          <p:nvPr/>
        </p:nvSpPr>
        <p:spPr>
          <a:xfrm>
            <a:off x="9847263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8" name="Shape 71"/>
          <p:cNvCxnSpPr>
            <a:stCxn id="34" idx="0"/>
            <a:endCxn id="40" idx="0"/>
          </p:cNvCxnSpPr>
          <p:nvPr/>
        </p:nvCxnSpPr>
        <p:spPr>
          <a:xfrm rot="5400000" flipH="1" flipV="1">
            <a:off x="5817463" y="3949403"/>
            <a:ext cx="12700" cy="2853333"/>
          </a:xfrm>
          <a:prstGeom prst="curvedConnector3">
            <a:avLst>
              <a:gd name="adj1" fmla="val 180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72"/>
          <p:cNvCxnSpPr>
            <a:stCxn id="40" idx="0"/>
            <a:endCxn id="46" idx="7"/>
          </p:cNvCxnSpPr>
          <p:nvPr/>
        </p:nvCxnSpPr>
        <p:spPr>
          <a:xfrm rot="16200000" flipH="1">
            <a:off x="8722614" y="3897585"/>
            <a:ext cx="73282" cy="3030251"/>
          </a:xfrm>
          <a:prstGeom prst="curvedConnector3">
            <a:avLst>
              <a:gd name="adj1" fmla="val -311946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73"/>
          <p:cNvCxnSpPr>
            <a:stCxn id="38" idx="5"/>
            <a:endCxn id="46" idx="3"/>
          </p:cNvCxnSpPr>
          <p:nvPr/>
        </p:nvCxnSpPr>
        <p:spPr>
          <a:xfrm rot="16200000" flipH="1">
            <a:off x="8195241" y="4077883"/>
            <a:ext cx="12700" cy="3450608"/>
          </a:xfrm>
          <a:prstGeom prst="curvedConnector3">
            <a:avLst>
              <a:gd name="adj1" fmla="val 2377024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74"/>
          <p:cNvCxnSpPr>
            <a:stCxn id="38" idx="0"/>
            <a:endCxn id="44" idx="1"/>
          </p:cNvCxnSpPr>
          <p:nvPr/>
        </p:nvCxnSpPr>
        <p:spPr>
          <a:xfrm rot="16200000" flipH="1">
            <a:off x="7594585" y="4074503"/>
            <a:ext cx="73282" cy="2676415"/>
          </a:xfrm>
          <a:prstGeom prst="curvedConnector3">
            <a:avLst>
              <a:gd name="adj1" fmla="val -311946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25"/>
          <p:cNvCxnSpPr>
            <a:stCxn id="30" idx="0"/>
            <a:endCxn id="44" idx="1"/>
          </p:cNvCxnSpPr>
          <p:nvPr/>
        </p:nvCxnSpPr>
        <p:spPr>
          <a:xfrm rot="16200000" flipH="1">
            <a:off x="5692363" y="2172281"/>
            <a:ext cx="73282" cy="6480859"/>
          </a:xfrm>
          <a:prstGeom prst="curvedConnector3">
            <a:avLst>
              <a:gd name="adj1" fmla="val -1089785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76"/>
          <p:cNvCxnSpPr>
            <a:stCxn id="30" idx="4"/>
            <a:endCxn id="38" idx="3"/>
          </p:cNvCxnSpPr>
          <p:nvPr/>
        </p:nvCxnSpPr>
        <p:spPr>
          <a:xfrm rot="5400000" flipH="1" flipV="1">
            <a:off x="4265697" y="4026065"/>
            <a:ext cx="73282" cy="3627526"/>
          </a:xfrm>
          <a:prstGeom prst="curvedConnector3">
            <a:avLst>
              <a:gd name="adj1" fmla="val -311946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77"/>
          <p:cNvCxnSpPr>
            <a:stCxn id="34" idx="4"/>
            <a:endCxn id="42" idx="4"/>
          </p:cNvCxnSpPr>
          <p:nvPr/>
        </p:nvCxnSpPr>
        <p:spPr>
          <a:xfrm rot="16200000" flipH="1">
            <a:off x="6293019" y="3974247"/>
            <a:ext cx="12700" cy="3804444"/>
          </a:xfrm>
          <a:prstGeom prst="curvedConnector3">
            <a:avLst>
              <a:gd name="adj1" fmla="val 180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955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/>
              <a:t>Реализация на основе матрицы смежности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latin typeface="Calibri" pitchFamily="34" charset="0"/>
              </a:rPr>
              <a:t>найти вершину v такую, что нет дуг, входящих в v ==</a:t>
            </a:r>
            <a:r>
              <a:rPr lang="en-US" dirty="0">
                <a:latin typeface="Calibri" pitchFamily="34" charset="0"/>
              </a:rPr>
              <a:t>&gt;</a:t>
            </a:r>
            <a:r>
              <a:rPr lang="ru-RU" dirty="0">
                <a:latin typeface="Calibri" pitchFamily="34" charset="0"/>
              </a:rPr>
              <a:t> найти столбец </a:t>
            </a:r>
            <a:r>
              <a:rPr lang="en-US" dirty="0">
                <a:latin typeface="Calibri" pitchFamily="34" charset="0"/>
              </a:rPr>
              <a:t>v</a:t>
            </a:r>
            <a:r>
              <a:rPr lang="ru-RU" dirty="0">
                <a:latin typeface="Calibri" pitchFamily="34" charset="0"/>
              </a:rPr>
              <a:t>, заполненный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нулями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удалить из E все дуги, исходящие из v</a:t>
            </a:r>
            <a:r>
              <a:rPr lang="en-US" dirty="0">
                <a:latin typeface="Calibri" pitchFamily="34" charset="0"/>
              </a:rPr>
              <a:t> ==&gt; </a:t>
            </a:r>
            <a:r>
              <a:rPr lang="ru-RU" dirty="0">
                <a:latin typeface="Calibri" pitchFamily="34" charset="0"/>
              </a:rPr>
              <a:t>заполнить нулями строку </a:t>
            </a:r>
            <a:r>
              <a:rPr lang="en-US" dirty="0">
                <a:latin typeface="Calibri" pitchFamily="34" charset="0"/>
              </a:rPr>
              <a:t>v</a:t>
            </a:r>
            <a:endParaRPr lang="ru-RU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Если хранить число единиц в каждом столбце и обновлять эти данные после удаления строки, то число операций </a:t>
            </a:r>
            <a:r>
              <a:rPr lang="en-US" dirty="0">
                <a:latin typeface="Calibri" pitchFamily="34" charset="0"/>
              </a:rPr>
              <a:t>O(N</a:t>
            </a:r>
            <a:r>
              <a:rPr lang="en-US" baseline="30000" dirty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)</a:t>
            </a:r>
            <a:endParaRPr lang="ru-RU" dirty="0">
              <a:latin typeface="Calibri" pitchFamily="34" charset="0"/>
            </a:endParaRPr>
          </a:p>
          <a:p>
            <a:pPr lvl="1"/>
            <a:r>
              <a:rPr lang="ru-RU" dirty="0">
                <a:latin typeface="Calibri" pitchFamily="34" charset="0"/>
              </a:rPr>
              <a:t>Почему?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ru-RU" dirty="0"/>
          </a:p>
        </p:txBody>
      </p:sp>
      <p:grpSp>
        <p:nvGrpSpPr>
          <p:cNvPr id="31" name="Группа 30"/>
          <p:cNvGrpSpPr/>
          <p:nvPr/>
        </p:nvGrpSpPr>
        <p:grpSpPr>
          <a:xfrm rot="16200000">
            <a:off x="5474782" y="2951279"/>
            <a:ext cx="3595096" cy="1823806"/>
            <a:chOff x="2673848" y="1857376"/>
            <a:chExt cx="4286248" cy="2000249"/>
          </a:xfrm>
        </p:grpSpPr>
        <p:sp>
          <p:nvSpPr>
            <p:cNvPr id="4" name="Овал 3"/>
            <p:cNvSpPr/>
            <p:nvPr/>
          </p:nvSpPr>
          <p:spPr>
            <a:xfrm>
              <a:off x="2745284" y="1928813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3959722" y="1928814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5174159" y="1857376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6460034" y="1857376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3316784" y="2643188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674097" y="2643188"/>
              <a:ext cx="500063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5817096" y="2714626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673848" y="3357563"/>
              <a:ext cx="500064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3888284" y="3357563"/>
              <a:ext cx="571500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22" name="Shape 21"/>
            <p:cNvCxnSpPr>
              <a:stCxn id="8" idx="2"/>
              <a:endCxn id="14" idx="0"/>
            </p:cNvCxnSpPr>
            <p:nvPr/>
          </p:nvCxnSpPr>
          <p:spPr>
            <a:xfrm rot="10800000" flipV="1">
              <a:off x="4923335" y="2106614"/>
              <a:ext cx="250825" cy="53657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14" idx="2"/>
              <a:endCxn id="20" idx="7"/>
            </p:cNvCxnSpPr>
            <p:nvPr/>
          </p:nvCxnSpPr>
          <p:spPr>
            <a:xfrm rot="10800000" flipV="1">
              <a:off x="4375646" y="2892426"/>
              <a:ext cx="298450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12" idx="6"/>
              <a:endCxn id="20" idx="0"/>
            </p:cNvCxnSpPr>
            <p:nvPr/>
          </p:nvCxnSpPr>
          <p:spPr>
            <a:xfrm>
              <a:off x="3816846" y="2892425"/>
              <a:ext cx="357188" cy="46513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2" idx="3"/>
              <a:endCxn id="18" idx="6"/>
            </p:cNvCxnSpPr>
            <p:nvPr/>
          </p:nvCxnSpPr>
          <p:spPr>
            <a:xfrm rot="5400000">
              <a:off x="3013177" y="3230754"/>
              <a:ext cx="537575" cy="21610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4" idx="2"/>
              <a:endCxn id="18" idx="2"/>
            </p:cNvCxnSpPr>
            <p:nvPr/>
          </p:nvCxnSpPr>
          <p:spPr>
            <a:xfrm flipH="1">
              <a:off x="2673848" y="2178845"/>
              <a:ext cx="71435" cy="1428749"/>
            </a:xfrm>
            <a:prstGeom prst="curvedConnector3">
              <a:avLst>
                <a:gd name="adj1" fmla="val 512012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4" idx="6"/>
              <a:endCxn id="12" idx="1"/>
            </p:cNvCxnSpPr>
            <p:nvPr/>
          </p:nvCxnSpPr>
          <p:spPr>
            <a:xfrm>
              <a:off x="3245347" y="2178051"/>
              <a:ext cx="144463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8" idx="6"/>
              <a:endCxn id="16" idx="0"/>
            </p:cNvCxnSpPr>
            <p:nvPr/>
          </p:nvCxnSpPr>
          <p:spPr>
            <a:xfrm>
              <a:off x="5674222" y="2106613"/>
              <a:ext cx="428625" cy="60801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116327"/>
              </p:ext>
            </p:extLst>
          </p:nvPr>
        </p:nvGraphicFramePr>
        <p:xfrm>
          <a:off x="8380339" y="2065633"/>
          <a:ext cx="319795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9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36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1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609600" y="1340768"/>
            <a:ext cx="11319048" cy="4824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/>
              <a:t>Реализация на основе матрицы смежности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найти вершину v такую, что нет дуг, входящих в v ==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&gt;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найти столбец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v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, заполненный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нулями</a:t>
            </a:r>
          </a:p>
          <a:p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удалить из E все дуги, исходящие из v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==&gt;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заполнить нулями строку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v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Если хранить число единиц в каждом столбце и обновлять эти данные после удаления строки, то число операций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O(N</a:t>
            </a:r>
            <a:r>
              <a:rPr lang="en-US" baseline="30000" dirty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Почему?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ru-RU" dirty="0"/>
          </a:p>
        </p:txBody>
      </p:sp>
      <p:grpSp>
        <p:nvGrpSpPr>
          <p:cNvPr id="31" name="Группа 30"/>
          <p:cNvGrpSpPr/>
          <p:nvPr/>
        </p:nvGrpSpPr>
        <p:grpSpPr>
          <a:xfrm rot="16200000">
            <a:off x="5474782" y="2951279"/>
            <a:ext cx="3595096" cy="1823806"/>
            <a:chOff x="2673848" y="1857376"/>
            <a:chExt cx="4286248" cy="2000249"/>
          </a:xfrm>
        </p:grpSpPr>
        <p:sp>
          <p:nvSpPr>
            <p:cNvPr id="4" name="Овал 3"/>
            <p:cNvSpPr/>
            <p:nvPr/>
          </p:nvSpPr>
          <p:spPr>
            <a:xfrm>
              <a:off x="2745284" y="1928813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3959722" y="1928814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5174159" y="1857376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6460034" y="1857376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3316784" y="2643188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674097" y="2643188"/>
              <a:ext cx="500063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5817096" y="2714626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673848" y="3357563"/>
              <a:ext cx="500064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3888284" y="3357563"/>
              <a:ext cx="571500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22" name="Shape 21"/>
            <p:cNvCxnSpPr>
              <a:stCxn id="8" idx="2"/>
              <a:endCxn id="14" idx="0"/>
            </p:cNvCxnSpPr>
            <p:nvPr/>
          </p:nvCxnSpPr>
          <p:spPr>
            <a:xfrm rot="10800000" flipV="1">
              <a:off x="4923335" y="2106614"/>
              <a:ext cx="250825" cy="53657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14" idx="2"/>
              <a:endCxn id="20" idx="7"/>
            </p:cNvCxnSpPr>
            <p:nvPr/>
          </p:nvCxnSpPr>
          <p:spPr>
            <a:xfrm rot="10800000" flipV="1">
              <a:off x="4375646" y="2892426"/>
              <a:ext cx="298450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12" idx="6"/>
              <a:endCxn id="20" idx="0"/>
            </p:cNvCxnSpPr>
            <p:nvPr/>
          </p:nvCxnSpPr>
          <p:spPr>
            <a:xfrm>
              <a:off x="3816846" y="2892425"/>
              <a:ext cx="357188" cy="46513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2" idx="3"/>
              <a:endCxn id="18" idx="6"/>
            </p:cNvCxnSpPr>
            <p:nvPr/>
          </p:nvCxnSpPr>
          <p:spPr>
            <a:xfrm rot="5400000">
              <a:off x="3013177" y="3230754"/>
              <a:ext cx="537575" cy="21610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4" idx="2"/>
              <a:endCxn id="18" idx="2"/>
            </p:cNvCxnSpPr>
            <p:nvPr/>
          </p:nvCxnSpPr>
          <p:spPr>
            <a:xfrm flipH="1">
              <a:off x="2673848" y="2178845"/>
              <a:ext cx="71435" cy="1428749"/>
            </a:xfrm>
            <a:prstGeom prst="curvedConnector3">
              <a:avLst>
                <a:gd name="adj1" fmla="val 512012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4" idx="6"/>
              <a:endCxn id="12" idx="1"/>
            </p:cNvCxnSpPr>
            <p:nvPr/>
          </p:nvCxnSpPr>
          <p:spPr>
            <a:xfrm>
              <a:off x="3245347" y="2178051"/>
              <a:ext cx="144463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8" idx="6"/>
              <a:endCxn id="16" idx="0"/>
            </p:cNvCxnSpPr>
            <p:nvPr/>
          </p:nvCxnSpPr>
          <p:spPr>
            <a:xfrm>
              <a:off x="5674222" y="2106613"/>
              <a:ext cx="428625" cy="60801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116327"/>
              </p:ext>
            </p:extLst>
          </p:nvPr>
        </p:nvGraphicFramePr>
        <p:xfrm>
          <a:off x="8380339" y="2065633"/>
          <a:ext cx="319795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9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36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1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8278852" y="1340768"/>
            <a:ext cx="3649796" cy="4824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14488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/>
              <a:t>Реализация на основе матрицы смежности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найти вершину v такую, что нет дуг, входящих в v ==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&gt;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найти столбец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v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, заполненный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нулями</a:t>
            </a:r>
          </a:p>
          <a:p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удалить из E все дуги, исходящие из v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==&gt;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заполнить нулями строку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v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Если хранить число единиц в каждом столбце и обновлять эти данные после удаления строки, то число операций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O(N</a:t>
            </a:r>
            <a:r>
              <a:rPr lang="en-US" baseline="30000" dirty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Почему?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ru-RU" dirty="0"/>
          </a:p>
        </p:txBody>
      </p:sp>
      <p:grpSp>
        <p:nvGrpSpPr>
          <p:cNvPr id="31" name="Группа 30"/>
          <p:cNvGrpSpPr/>
          <p:nvPr/>
        </p:nvGrpSpPr>
        <p:grpSpPr>
          <a:xfrm rot="16200000">
            <a:off x="5474782" y="2951279"/>
            <a:ext cx="3595096" cy="1823806"/>
            <a:chOff x="2673848" y="1857376"/>
            <a:chExt cx="4286248" cy="2000249"/>
          </a:xfrm>
        </p:grpSpPr>
        <p:sp>
          <p:nvSpPr>
            <p:cNvPr id="4" name="Овал 3"/>
            <p:cNvSpPr/>
            <p:nvPr/>
          </p:nvSpPr>
          <p:spPr>
            <a:xfrm>
              <a:off x="2745284" y="1928813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3959722" y="1928814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5174159" y="1857376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6460034" y="1857376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3316784" y="2643188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674097" y="2643188"/>
              <a:ext cx="500063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5817096" y="2714626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673848" y="3357563"/>
              <a:ext cx="500064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3888284" y="3357563"/>
              <a:ext cx="571500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22" name="Shape 21"/>
            <p:cNvCxnSpPr>
              <a:stCxn id="8" idx="2"/>
              <a:endCxn id="14" idx="0"/>
            </p:cNvCxnSpPr>
            <p:nvPr/>
          </p:nvCxnSpPr>
          <p:spPr>
            <a:xfrm rot="10800000" flipV="1">
              <a:off x="4923335" y="2106614"/>
              <a:ext cx="250825" cy="53657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14" idx="2"/>
              <a:endCxn id="20" idx="7"/>
            </p:cNvCxnSpPr>
            <p:nvPr/>
          </p:nvCxnSpPr>
          <p:spPr>
            <a:xfrm rot="10800000" flipV="1">
              <a:off x="4375646" y="2892426"/>
              <a:ext cx="298450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12" idx="6"/>
              <a:endCxn id="20" idx="0"/>
            </p:cNvCxnSpPr>
            <p:nvPr/>
          </p:nvCxnSpPr>
          <p:spPr>
            <a:xfrm>
              <a:off x="3816846" y="2892425"/>
              <a:ext cx="357188" cy="46513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2" idx="3"/>
              <a:endCxn id="18" idx="6"/>
            </p:cNvCxnSpPr>
            <p:nvPr/>
          </p:nvCxnSpPr>
          <p:spPr>
            <a:xfrm rot="5400000">
              <a:off x="3013177" y="3230754"/>
              <a:ext cx="537575" cy="21610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4" idx="2"/>
              <a:endCxn id="18" idx="2"/>
            </p:cNvCxnSpPr>
            <p:nvPr/>
          </p:nvCxnSpPr>
          <p:spPr>
            <a:xfrm flipH="1">
              <a:off x="2673848" y="2178845"/>
              <a:ext cx="71435" cy="1428749"/>
            </a:xfrm>
            <a:prstGeom prst="curvedConnector3">
              <a:avLst>
                <a:gd name="adj1" fmla="val 512012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4" idx="6"/>
              <a:endCxn id="12" idx="1"/>
            </p:cNvCxnSpPr>
            <p:nvPr/>
          </p:nvCxnSpPr>
          <p:spPr>
            <a:xfrm>
              <a:off x="3245347" y="2178051"/>
              <a:ext cx="144463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8" idx="6"/>
              <a:endCxn id="16" idx="0"/>
            </p:cNvCxnSpPr>
            <p:nvPr/>
          </p:nvCxnSpPr>
          <p:spPr>
            <a:xfrm>
              <a:off x="5674222" y="2106613"/>
              <a:ext cx="428625" cy="60801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116327"/>
              </p:ext>
            </p:extLst>
          </p:nvPr>
        </p:nvGraphicFramePr>
        <p:xfrm>
          <a:off x="8380339" y="2065633"/>
          <a:ext cx="319795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9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36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1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8754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/>
              <a:t>Реализация на основе матрицы смежности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latin typeface="Calibri" pitchFamily="34" charset="0"/>
              </a:rPr>
              <a:t>найти вершину v такую, что нет дуг, входящих в v ==</a:t>
            </a:r>
            <a:r>
              <a:rPr lang="en-US" dirty="0">
                <a:latin typeface="Calibri" pitchFamily="34" charset="0"/>
              </a:rPr>
              <a:t>&gt;</a:t>
            </a:r>
            <a:r>
              <a:rPr lang="ru-RU" dirty="0">
                <a:latin typeface="Calibri" pitchFamily="34" charset="0"/>
              </a:rPr>
              <a:t> найти столбец </a:t>
            </a:r>
            <a:r>
              <a:rPr lang="en-US" dirty="0">
                <a:latin typeface="Calibri" pitchFamily="34" charset="0"/>
              </a:rPr>
              <a:t>v</a:t>
            </a:r>
            <a:r>
              <a:rPr lang="ru-RU" dirty="0">
                <a:latin typeface="Calibri" pitchFamily="34" charset="0"/>
              </a:rPr>
              <a:t>, заполненный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нулями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удалить из E все дуги, исходящие из v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==&gt;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заполнить нулями строку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v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Если хранить число единиц в каждом столбце и обновлять эти данные после удаления строки, то число операций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O(N</a:t>
            </a:r>
            <a:r>
              <a:rPr lang="en-US" baseline="30000" dirty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Почему?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ru-RU" dirty="0"/>
          </a:p>
        </p:txBody>
      </p:sp>
      <p:grpSp>
        <p:nvGrpSpPr>
          <p:cNvPr id="31" name="Группа 30"/>
          <p:cNvGrpSpPr/>
          <p:nvPr/>
        </p:nvGrpSpPr>
        <p:grpSpPr>
          <a:xfrm rot="16200000">
            <a:off x="5474782" y="2951279"/>
            <a:ext cx="3595096" cy="1823806"/>
            <a:chOff x="2673848" y="1857376"/>
            <a:chExt cx="4286248" cy="2000249"/>
          </a:xfrm>
        </p:grpSpPr>
        <p:sp>
          <p:nvSpPr>
            <p:cNvPr id="4" name="Овал 3"/>
            <p:cNvSpPr/>
            <p:nvPr/>
          </p:nvSpPr>
          <p:spPr>
            <a:xfrm>
              <a:off x="2745284" y="1928813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3959722" y="1928814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5174159" y="1857376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6460034" y="1857376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3316784" y="2643188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674097" y="2643188"/>
              <a:ext cx="500063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5817096" y="2714626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673848" y="3357563"/>
              <a:ext cx="500064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3888284" y="3357563"/>
              <a:ext cx="571500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22" name="Shape 21"/>
            <p:cNvCxnSpPr>
              <a:stCxn id="8" idx="2"/>
              <a:endCxn id="14" idx="0"/>
            </p:cNvCxnSpPr>
            <p:nvPr/>
          </p:nvCxnSpPr>
          <p:spPr>
            <a:xfrm rot="10800000" flipV="1">
              <a:off x="4923335" y="2106614"/>
              <a:ext cx="250825" cy="53657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14" idx="2"/>
              <a:endCxn id="20" idx="7"/>
            </p:cNvCxnSpPr>
            <p:nvPr/>
          </p:nvCxnSpPr>
          <p:spPr>
            <a:xfrm rot="10800000" flipV="1">
              <a:off x="4375646" y="2892426"/>
              <a:ext cx="298450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12" idx="6"/>
              <a:endCxn id="20" idx="0"/>
            </p:cNvCxnSpPr>
            <p:nvPr/>
          </p:nvCxnSpPr>
          <p:spPr>
            <a:xfrm>
              <a:off x="3816846" y="2892425"/>
              <a:ext cx="357188" cy="46513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2" idx="3"/>
              <a:endCxn id="18" idx="6"/>
            </p:cNvCxnSpPr>
            <p:nvPr/>
          </p:nvCxnSpPr>
          <p:spPr>
            <a:xfrm rot="5400000">
              <a:off x="3013177" y="3230754"/>
              <a:ext cx="537575" cy="21610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4" idx="2"/>
              <a:endCxn id="18" idx="2"/>
            </p:cNvCxnSpPr>
            <p:nvPr/>
          </p:nvCxnSpPr>
          <p:spPr>
            <a:xfrm flipH="1">
              <a:off x="2673848" y="2178845"/>
              <a:ext cx="71435" cy="1428749"/>
            </a:xfrm>
            <a:prstGeom prst="curvedConnector3">
              <a:avLst>
                <a:gd name="adj1" fmla="val 512012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4" idx="6"/>
              <a:endCxn id="12" idx="1"/>
            </p:cNvCxnSpPr>
            <p:nvPr/>
          </p:nvCxnSpPr>
          <p:spPr>
            <a:xfrm>
              <a:off x="3245347" y="2178051"/>
              <a:ext cx="144463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8" idx="6"/>
              <a:endCxn id="16" idx="0"/>
            </p:cNvCxnSpPr>
            <p:nvPr/>
          </p:nvCxnSpPr>
          <p:spPr>
            <a:xfrm>
              <a:off x="5674222" y="2106613"/>
              <a:ext cx="428625" cy="60801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116327"/>
              </p:ext>
            </p:extLst>
          </p:nvPr>
        </p:nvGraphicFramePr>
        <p:xfrm>
          <a:off x="8380339" y="2065633"/>
          <a:ext cx="319795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9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36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1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59249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/>
              <a:t>Реализация на основе матрицы смежности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latin typeface="Calibri" pitchFamily="34" charset="0"/>
              </a:rPr>
              <a:t>найти вершину v такую, что нет дуг, входящих в v ==</a:t>
            </a:r>
            <a:r>
              <a:rPr lang="en-US" dirty="0">
                <a:latin typeface="Calibri" pitchFamily="34" charset="0"/>
              </a:rPr>
              <a:t>&gt;</a:t>
            </a:r>
            <a:r>
              <a:rPr lang="ru-RU" dirty="0">
                <a:latin typeface="Calibri" pitchFamily="34" charset="0"/>
              </a:rPr>
              <a:t> найти столбец </a:t>
            </a:r>
            <a:r>
              <a:rPr lang="en-US" dirty="0">
                <a:latin typeface="Calibri" pitchFamily="34" charset="0"/>
              </a:rPr>
              <a:t>v</a:t>
            </a:r>
            <a:r>
              <a:rPr lang="ru-RU" dirty="0">
                <a:latin typeface="Calibri" pitchFamily="34" charset="0"/>
              </a:rPr>
              <a:t>, заполненный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нулями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удалить из E все дуги, исходящие из v</a:t>
            </a:r>
            <a:r>
              <a:rPr lang="en-US" dirty="0">
                <a:latin typeface="Calibri" pitchFamily="34" charset="0"/>
              </a:rPr>
              <a:t> ==&gt; </a:t>
            </a:r>
            <a:r>
              <a:rPr lang="ru-RU" dirty="0">
                <a:latin typeface="Calibri" pitchFamily="34" charset="0"/>
              </a:rPr>
              <a:t>заполнить нулями строку </a:t>
            </a:r>
            <a:r>
              <a:rPr lang="en-US" dirty="0">
                <a:latin typeface="Calibri" pitchFamily="34" charset="0"/>
              </a:rPr>
              <a:t>v</a:t>
            </a:r>
            <a:endParaRPr lang="ru-RU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Если хранить число единиц в каждом столбце и обновлять эти данные после удаления строки, то число операций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O(N</a:t>
            </a:r>
            <a:r>
              <a:rPr lang="en-US" baseline="30000" dirty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Почему?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ru-RU" dirty="0"/>
          </a:p>
        </p:txBody>
      </p:sp>
      <p:grpSp>
        <p:nvGrpSpPr>
          <p:cNvPr id="31" name="Группа 30"/>
          <p:cNvGrpSpPr/>
          <p:nvPr/>
        </p:nvGrpSpPr>
        <p:grpSpPr>
          <a:xfrm rot="16200000">
            <a:off x="5474782" y="2951279"/>
            <a:ext cx="3595096" cy="1823806"/>
            <a:chOff x="2673848" y="1857376"/>
            <a:chExt cx="4286248" cy="2000249"/>
          </a:xfrm>
        </p:grpSpPr>
        <p:sp>
          <p:nvSpPr>
            <p:cNvPr id="4" name="Овал 3"/>
            <p:cNvSpPr/>
            <p:nvPr/>
          </p:nvSpPr>
          <p:spPr>
            <a:xfrm>
              <a:off x="2745284" y="1928813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3959722" y="1928814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5174159" y="1857376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6460034" y="1857376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3316784" y="2643188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674097" y="2643188"/>
              <a:ext cx="500063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5817096" y="2714626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673848" y="3357563"/>
              <a:ext cx="500064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3888284" y="3357563"/>
              <a:ext cx="571500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22" name="Shape 21"/>
            <p:cNvCxnSpPr>
              <a:stCxn id="8" idx="2"/>
              <a:endCxn id="14" idx="0"/>
            </p:cNvCxnSpPr>
            <p:nvPr/>
          </p:nvCxnSpPr>
          <p:spPr>
            <a:xfrm rot="10800000" flipV="1">
              <a:off x="4923335" y="2106614"/>
              <a:ext cx="250825" cy="53657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14" idx="2"/>
              <a:endCxn id="20" idx="7"/>
            </p:cNvCxnSpPr>
            <p:nvPr/>
          </p:nvCxnSpPr>
          <p:spPr>
            <a:xfrm rot="10800000" flipV="1">
              <a:off x="4375646" y="2892426"/>
              <a:ext cx="298450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12" idx="6"/>
              <a:endCxn id="20" idx="0"/>
            </p:cNvCxnSpPr>
            <p:nvPr/>
          </p:nvCxnSpPr>
          <p:spPr>
            <a:xfrm>
              <a:off x="3816846" y="2892425"/>
              <a:ext cx="357188" cy="46513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2" idx="3"/>
              <a:endCxn id="18" idx="6"/>
            </p:cNvCxnSpPr>
            <p:nvPr/>
          </p:nvCxnSpPr>
          <p:spPr>
            <a:xfrm rot="5400000">
              <a:off x="3013177" y="3230754"/>
              <a:ext cx="537575" cy="21610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4" idx="2"/>
              <a:endCxn id="18" idx="2"/>
            </p:cNvCxnSpPr>
            <p:nvPr/>
          </p:nvCxnSpPr>
          <p:spPr>
            <a:xfrm flipH="1">
              <a:off x="2673848" y="2178845"/>
              <a:ext cx="71435" cy="1428749"/>
            </a:xfrm>
            <a:prstGeom prst="curvedConnector3">
              <a:avLst>
                <a:gd name="adj1" fmla="val 512012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4" idx="6"/>
              <a:endCxn id="12" idx="1"/>
            </p:cNvCxnSpPr>
            <p:nvPr/>
          </p:nvCxnSpPr>
          <p:spPr>
            <a:xfrm>
              <a:off x="3245347" y="2178051"/>
              <a:ext cx="144463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8" idx="6"/>
              <a:endCxn id="16" idx="0"/>
            </p:cNvCxnSpPr>
            <p:nvPr/>
          </p:nvCxnSpPr>
          <p:spPr>
            <a:xfrm>
              <a:off x="5674222" y="2106613"/>
              <a:ext cx="428625" cy="60801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116327"/>
              </p:ext>
            </p:extLst>
          </p:nvPr>
        </p:nvGraphicFramePr>
        <p:xfrm>
          <a:off x="8380339" y="2065633"/>
          <a:ext cx="319795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9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36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1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99578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/>
              <a:t>Реализация на основе матрицы смежности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latin typeface="Calibri" pitchFamily="34" charset="0"/>
              </a:rPr>
              <a:t>найти вершину v такую, что нет дуг, входящих в v ==</a:t>
            </a:r>
            <a:r>
              <a:rPr lang="en-US" dirty="0">
                <a:latin typeface="Calibri" pitchFamily="34" charset="0"/>
              </a:rPr>
              <a:t>&gt;</a:t>
            </a:r>
            <a:r>
              <a:rPr lang="ru-RU" dirty="0">
                <a:latin typeface="Calibri" pitchFamily="34" charset="0"/>
              </a:rPr>
              <a:t> найти столбец </a:t>
            </a:r>
            <a:r>
              <a:rPr lang="en-US" dirty="0">
                <a:latin typeface="Calibri" pitchFamily="34" charset="0"/>
              </a:rPr>
              <a:t>v</a:t>
            </a:r>
            <a:r>
              <a:rPr lang="ru-RU" dirty="0">
                <a:latin typeface="Calibri" pitchFamily="34" charset="0"/>
              </a:rPr>
              <a:t>, заполненный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нулями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удалить из E все дуги, исходящие из v</a:t>
            </a:r>
            <a:r>
              <a:rPr lang="en-US" dirty="0">
                <a:latin typeface="Calibri" pitchFamily="34" charset="0"/>
              </a:rPr>
              <a:t> ==&gt; </a:t>
            </a:r>
            <a:r>
              <a:rPr lang="ru-RU" dirty="0">
                <a:latin typeface="Calibri" pitchFamily="34" charset="0"/>
              </a:rPr>
              <a:t>заполнить нулями строку </a:t>
            </a:r>
            <a:r>
              <a:rPr lang="en-US" dirty="0">
                <a:latin typeface="Calibri" pitchFamily="34" charset="0"/>
              </a:rPr>
              <a:t>v</a:t>
            </a:r>
            <a:endParaRPr lang="ru-RU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Если хранить число единиц в каждом столбце и обновлять эти данные после удаления строки, то число операций в </a:t>
            </a:r>
            <a:r>
              <a:rPr lang="ru-RU" dirty="0" err="1">
                <a:latin typeface="Calibri" pitchFamily="34" charset="0"/>
              </a:rPr>
              <a:t>топсорт</a:t>
            </a:r>
            <a:r>
              <a:rPr lang="ru-RU" dirty="0">
                <a:latin typeface="Calibri" pitchFamily="34" charset="0"/>
              </a:rPr>
              <a:t> = </a:t>
            </a:r>
            <a:r>
              <a:rPr lang="en-US" dirty="0">
                <a:latin typeface="Calibri" pitchFamily="34" charset="0"/>
              </a:rPr>
              <a:t>O(N</a:t>
            </a:r>
            <a:r>
              <a:rPr lang="en-US" baseline="30000" dirty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)</a:t>
            </a:r>
            <a:endParaRPr lang="ru-RU" dirty="0">
              <a:latin typeface="Calibri" pitchFamily="34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Почему?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ru-RU" dirty="0"/>
          </a:p>
        </p:txBody>
      </p:sp>
      <p:grpSp>
        <p:nvGrpSpPr>
          <p:cNvPr id="31" name="Группа 30"/>
          <p:cNvGrpSpPr/>
          <p:nvPr/>
        </p:nvGrpSpPr>
        <p:grpSpPr>
          <a:xfrm rot="16200000">
            <a:off x="5474782" y="2951279"/>
            <a:ext cx="3595096" cy="1823806"/>
            <a:chOff x="2673848" y="1857376"/>
            <a:chExt cx="4286248" cy="2000249"/>
          </a:xfrm>
        </p:grpSpPr>
        <p:sp>
          <p:nvSpPr>
            <p:cNvPr id="4" name="Овал 3"/>
            <p:cNvSpPr/>
            <p:nvPr/>
          </p:nvSpPr>
          <p:spPr>
            <a:xfrm>
              <a:off x="2745284" y="1928813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3959722" y="1928814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5174159" y="1857376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6460034" y="1857376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3316784" y="2643188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674097" y="2643188"/>
              <a:ext cx="500063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5817096" y="2714626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673848" y="3357563"/>
              <a:ext cx="500064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3888284" y="3357563"/>
              <a:ext cx="571500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22" name="Shape 21"/>
            <p:cNvCxnSpPr>
              <a:stCxn id="8" idx="2"/>
              <a:endCxn id="14" idx="0"/>
            </p:cNvCxnSpPr>
            <p:nvPr/>
          </p:nvCxnSpPr>
          <p:spPr>
            <a:xfrm rot="10800000" flipV="1">
              <a:off x="4923335" y="2106614"/>
              <a:ext cx="250825" cy="53657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14" idx="2"/>
              <a:endCxn id="20" idx="7"/>
            </p:cNvCxnSpPr>
            <p:nvPr/>
          </p:nvCxnSpPr>
          <p:spPr>
            <a:xfrm rot="10800000" flipV="1">
              <a:off x="4375646" y="2892426"/>
              <a:ext cx="298450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12" idx="6"/>
              <a:endCxn id="20" idx="0"/>
            </p:cNvCxnSpPr>
            <p:nvPr/>
          </p:nvCxnSpPr>
          <p:spPr>
            <a:xfrm>
              <a:off x="3816846" y="2892425"/>
              <a:ext cx="357188" cy="46513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2" idx="3"/>
              <a:endCxn id="18" idx="6"/>
            </p:cNvCxnSpPr>
            <p:nvPr/>
          </p:nvCxnSpPr>
          <p:spPr>
            <a:xfrm rot="5400000">
              <a:off x="3013177" y="3230754"/>
              <a:ext cx="537575" cy="21610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4" idx="2"/>
              <a:endCxn id="18" idx="2"/>
            </p:cNvCxnSpPr>
            <p:nvPr/>
          </p:nvCxnSpPr>
          <p:spPr>
            <a:xfrm flipH="1">
              <a:off x="2673848" y="2178845"/>
              <a:ext cx="71435" cy="1428749"/>
            </a:xfrm>
            <a:prstGeom prst="curvedConnector3">
              <a:avLst>
                <a:gd name="adj1" fmla="val 512012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4" idx="6"/>
              <a:endCxn id="12" idx="1"/>
            </p:cNvCxnSpPr>
            <p:nvPr/>
          </p:nvCxnSpPr>
          <p:spPr>
            <a:xfrm>
              <a:off x="3245347" y="2178051"/>
              <a:ext cx="144463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8" idx="6"/>
              <a:endCxn id="16" idx="0"/>
            </p:cNvCxnSpPr>
            <p:nvPr/>
          </p:nvCxnSpPr>
          <p:spPr>
            <a:xfrm>
              <a:off x="5674222" y="2106613"/>
              <a:ext cx="428625" cy="60801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116327"/>
              </p:ext>
            </p:extLst>
          </p:nvPr>
        </p:nvGraphicFramePr>
        <p:xfrm>
          <a:off x="8380339" y="2065633"/>
          <a:ext cx="319795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9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36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1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59955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/>
              <a:t>Реализация на основе матрицы смежности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latin typeface="Calibri" pitchFamily="34" charset="0"/>
              </a:rPr>
              <a:t>найти вершину v такую, что нет дуг, входящих в v ==</a:t>
            </a:r>
            <a:r>
              <a:rPr lang="en-US" dirty="0">
                <a:latin typeface="Calibri" pitchFamily="34" charset="0"/>
              </a:rPr>
              <a:t>&gt;</a:t>
            </a:r>
            <a:r>
              <a:rPr lang="ru-RU" dirty="0">
                <a:latin typeface="Calibri" pitchFamily="34" charset="0"/>
              </a:rPr>
              <a:t> найти столбец </a:t>
            </a:r>
            <a:r>
              <a:rPr lang="en-US" dirty="0">
                <a:latin typeface="Calibri" pitchFamily="34" charset="0"/>
              </a:rPr>
              <a:t>v</a:t>
            </a:r>
            <a:r>
              <a:rPr lang="ru-RU" dirty="0">
                <a:latin typeface="Calibri" pitchFamily="34" charset="0"/>
              </a:rPr>
              <a:t>, заполненный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нулями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удалить из E все дуги, исходящие из v</a:t>
            </a:r>
            <a:r>
              <a:rPr lang="en-US" dirty="0">
                <a:latin typeface="Calibri" pitchFamily="34" charset="0"/>
              </a:rPr>
              <a:t> ==&gt; </a:t>
            </a:r>
            <a:r>
              <a:rPr lang="ru-RU" dirty="0">
                <a:latin typeface="Calibri" pitchFamily="34" charset="0"/>
              </a:rPr>
              <a:t>заполнить нулями строку </a:t>
            </a:r>
            <a:r>
              <a:rPr lang="en-US" dirty="0">
                <a:latin typeface="Calibri" pitchFamily="34" charset="0"/>
              </a:rPr>
              <a:t>v</a:t>
            </a:r>
            <a:endParaRPr lang="ru-RU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Если хранить число единиц в каждом столбце и обновлять эти данные после удаления строки, то число операций в </a:t>
            </a:r>
            <a:r>
              <a:rPr lang="ru-RU" dirty="0" err="1">
                <a:latin typeface="Calibri" pitchFamily="34" charset="0"/>
              </a:rPr>
              <a:t>топсорт</a:t>
            </a:r>
            <a:r>
              <a:rPr lang="ru-RU" dirty="0">
                <a:latin typeface="Calibri" pitchFamily="34" charset="0"/>
              </a:rPr>
              <a:t> = </a:t>
            </a:r>
            <a:r>
              <a:rPr lang="en-US" dirty="0">
                <a:latin typeface="Calibri" pitchFamily="34" charset="0"/>
              </a:rPr>
              <a:t>O(N</a:t>
            </a:r>
            <a:r>
              <a:rPr lang="en-US" baseline="30000" dirty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)</a:t>
            </a:r>
            <a:endParaRPr lang="ru-RU" dirty="0">
              <a:latin typeface="Calibri" pitchFamily="34" charset="0"/>
            </a:endParaRPr>
          </a:p>
          <a:p>
            <a:pPr lvl="1"/>
            <a:r>
              <a:rPr lang="ru-RU" dirty="0">
                <a:latin typeface="Calibri" pitchFamily="34" charset="0"/>
              </a:rPr>
              <a:t>Почему?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ru-RU" dirty="0"/>
          </a:p>
        </p:txBody>
      </p:sp>
      <p:grpSp>
        <p:nvGrpSpPr>
          <p:cNvPr id="31" name="Группа 30"/>
          <p:cNvGrpSpPr/>
          <p:nvPr/>
        </p:nvGrpSpPr>
        <p:grpSpPr>
          <a:xfrm rot="16200000">
            <a:off x="5474782" y="2951279"/>
            <a:ext cx="3595096" cy="1823806"/>
            <a:chOff x="2673848" y="1857376"/>
            <a:chExt cx="4286248" cy="2000249"/>
          </a:xfrm>
        </p:grpSpPr>
        <p:sp>
          <p:nvSpPr>
            <p:cNvPr id="4" name="Овал 3"/>
            <p:cNvSpPr/>
            <p:nvPr/>
          </p:nvSpPr>
          <p:spPr>
            <a:xfrm>
              <a:off x="2745284" y="1928813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3959722" y="1928814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5174159" y="1857376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6460034" y="1857376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3316784" y="2643188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674097" y="2643188"/>
              <a:ext cx="500063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5817096" y="2714626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673848" y="3357563"/>
              <a:ext cx="500064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3888284" y="3357563"/>
              <a:ext cx="571500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22" name="Shape 21"/>
            <p:cNvCxnSpPr>
              <a:stCxn id="8" idx="2"/>
              <a:endCxn id="14" idx="0"/>
            </p:cNvCxnSpPr>
            <p:nvPr/>
          </p:nvCxnSpPr>
          <p:spPr>
            <a:xfrm rot="10800000" flipV="1">
              <a:off x="4923335" y="2106614"/>
              <a:ext cx="250825" cy="53657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14" idx="2"/>
              <a:endCxn id="20" idx="7"/>
            </p:cNvCxnSpPr>
            <p:nvPr/>
          </p:nvCxnSpPr>
          <p:spPr>
            <a:xfrm rot="10800000" flipV="1">
              <a:off x="4375646" y="2892426"/>
              <a:ext cx="298450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12" idx="6"/>
              <a:endCxn id="20" idx="0"/>
            </p:cNvCxnSpPr>
            <p:nvPr/>
          </p:nvCxnSpPr>
          <p:spPr>
            <a:xfrm>
              <a:off x="3816846" y="2892425"/>
              <a:ext cx="357188" cy="46513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2" idx="3"/>
              <a:endCxn id="18" idx="6"/>
            </p:cNvCxnSpPr>
            <p:nvPr/>
          </p:nvCxnSpPr>
          <p:spPr>
            <a:xfrm rot="5400000">
              <a:off x="3013177" y="3230754"/>
              <a:ext cx="537575" cy="21610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4" idx="2"/>
              <a:endCxn id="18" idx="2"/>
            </p:cNvCxnSpPr>
            <p:nvPr/>
          </p:nvCxnSpPr>
          <p:spPr>
            <a:xfrm flipH="1">
              <a:off x="2673848" y="2178845"/>
              <a:ext cx="71435" cy="1428749"/>
            </a:xfrm>
            <a:prstGeom prst="curvedConnector3">
              <a:avLst>
                <a:gd name="adj1" fmla="val 512012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4" idx="6"/>
              <a:endCxn id="12" idx="1"/>
            </p:cNvCxnSpPr>
            <p:nvPr/>
          </p:nvCxnSpPr>
          <p:spPr>
            <a:xfrm>
              <a:off x="3245347" y="2178051"/>
              <a:ext cx="144463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8" idx="6"/>
              <a:endCxn id="16" idx="0"/>
            </p:cNvCxnSpPr>
            <p:nvPr/>
          </p:nvCxnSpPr>
          <p:spPr>
            <a:xfrm>
              <a:off x="5674222" y="2106613"/>
              <a:ext cx="428625" cy="60801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116327"/>
              </p:ext>
            </p:extLst>
          </p:nvPr>
        </p:nvGraphicFramePr>
        <p:xfrm>
          <a:off x="8380339" y="2065633"/>
          <a:ext cx="319795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9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97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36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1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57045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Реализация на основе иерархического списка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52788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210101" y="1700808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567413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853288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139163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4353644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5639519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rot="5400000">
            <a:off x="6996832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8282707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5400000">
            <a:off x="9640019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5" idx="1"/>
          </p:cNvCxnSpPr>
          <p:nvPr/>
        </p:nvCxnSpPr>
        <p:spPr>
          <a:xfrm>
            <a:off x="4781476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7424664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6138789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8710539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67" idx="1"/>
          </p:cNvCxnSpPr>
          <p:nvPr/>
        </p:nvCxnSpPr>
        <p:spPr>
          <a:xfrm flipV="1">
            <a:off x="10069438" y="1986559"/>
            <a:ext cx="355600" cy="7143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5400000">
            <a:off x="3996457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rot="5400000">
            <a:off x="5353769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rot="5400000">
            <a:off x="6711082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rot="5400000">
            <a:off x="7996957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5400000">
            <a:off x="9354269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39" name="TextBox 33"/>
          <p:cNvSpPr txBox="1">
            <a:spLocks noChangeArrowheads="1"/>
          </p:cNvSpPr>
          <p:nvPr/>
        </p:nvSpPr>
        <p:spPr bwMode="auto">
          <a:xfrm>
            <a:off x="3924225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0" name="TextBox 34"/>
          <p:cNvSpPr txBox="1">
            <a:spLocks noChangeArrowheads="1"/>
          </p:cNvSpPr>
          <p:nvPr/>
        </p:nvSpPr>
        <p:spPr bwMode="auto">
          <a:xfrm>
            <a:off x="5281538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1" name="TextBox 35"/>
          <p:cNvSpPr txBox="1">
            <a:spLocks noChangeArrowheads="1"/>
          </p:cNvSpPr>
          <p:nvPr/>
        </p:nvSpPr>
        <p:spPr bwMode="auto">
          <a:xfrm>
            <a:off x="6638850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2" name="TextBox 36"/>
          <p:cNvSpPr txBox="1">
            <a:spLocks noChangeArrowheads="1"/>
          </p:cNvSpPr>
          <p:nvPr/>
        </p:nvSpPr>
        <p:spPr bwMode="auto">
          <a:xfrm>
            <a:off x="7924725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4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3" name="TextBox 37"/>
          <p:cNvSpPr txBox="1">
            <a:spLocks noChangeArrowheads="1"/>
          </p:cNvSpPr>
          <p:nvPr/>
        </p:nvSpPr>
        <p:spPr bwMode="auto">
          <a:xfrm>
            <a:off x="9210600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5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39" name="Прямая со стрелкой 38"/>
          <p:cNvCxnSpPr/>
          <p:nvPr/>
        </p:nvCxnSpPr>
        <p:spPr>
          <a:xfrm rot="5400000">
            <a:off x="9568582" y="227151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rot="5400000">
            <a:off x="4282207" y="2342952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endCxn id="51" idx="0"/>
          </p:cNvCxnSpPr>
          <p:nvPr/>
        </p:nvCxnSpPr>
        <p:spPr>
          <a:xfrm rot="16200000" flipH="1">
            <a:off x="5402735" y="2541390"/>
            <a:ext cx="928687" cy="104775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rot="5400000">
            <a:off x="6925395" y="23429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rot="5400000">
            <a:off x="8211270" y="23429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3995663" y="255805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rot="5400000">
            <a:off x="5710957" y="3343077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rot="5400000">
            <a:off x="4709245" y="31303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Полилиния 49"/>
          <p:cNvSpPr/>
          <p:nvPr/>
        </p:nvSpPr>
        <p:spPr>
          <a:xfrm>
            <a:off x="4357613" y="2050059"/>
            <a:ext cx="1143000" cy="1627187"/>
          </a:xfrm>
          <a:custGeom>
            <a:avLst/>
            <a:gdLst>
              <a:gd name="connsiteX0" fmla="*/ 0 w 1142999"/>
              <a:gd name="connsiteY0" fmla="*/ 862781 h 1627238"/>
              <a:gd name="connsiteX1" fmla="*/ 501445 w 1142999"/>
              <a:gd name="connsiteY1" fmla="*/ 1614948 h 1627238"/>
              <a:gd name="connsiteX2" fmla="*/ 1091380 w 1142999"/>
              <a:gd name="connsiteY2" fmla="*/ 936523 h 1627238"/>
              <a:gd name="connsiteX3" fmla="*/ 811161 w 1142999"/>
              <a:gd name="connsiteY3" fmla="*/ 302342 h 1627238"/>
              <a:gd name="connsiteX4" fmla="*/ 884903 w 1142999"/>
              <a:gd name="connsiteY4" fmla="*/ 36871 h 1627238"/>
              <a:gd name="connsiteX5" fmla="*/ 840658 w 1142999"/>
              <a:gd name="connsiteY5" fmla="*/ 81116 h 1627238"/>
              <a:gd name="connsiteX6" fmla="*/ 840658 w 1142999"/>
              <a:gd name="connsiteY6" fmla="*/ 81116 h 162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2999" h="1627238">
                <a:moveTo>
                  <a:pt x="0" y="862781"/>
                </a:moveTo>
                <a:cubicBezTo>
                  <a:pt x="159774" y="1232719"/>
                  <a:pt x="319548" y="1602658"/>
                  <a:pt x="501445" y="1614948"/>
                </a:cubicBezTo>
                <a:cubicBezTo>
                  <a:pt x="683342" y="1627238"/>
                  <a:pt x="1039761" y="1155291"/>
                  <a:pt x="1091380" y="936523"/>
                </a:cubicBezTo>
                <a:cubicBezTo>
                  <a:pt x="1142999" y="717755"/>
                  <a:pt x="845574" y="452284"/>
                  <a:pt x="811161" y="302342"/>
                </a:cubicBezTo>
                <a:cubicBezTo>
                  <a:pt x="776748" y="152400"/>
                  <a:pt x="879987" y="73742"/>
                  <a:pt x="884903" y="36871"/>
                </a:cubicBezTo>
                <a:cubicBezTo>
                  <a:pt x="889819" y="0"/>
                  <a:pt x="840658" y="81116"/>
                  <a:pt x="840658" y="81116"/>
                </a:cubicBezTo>
                <a:lnTo>
                  <a:pt x="840658" y="81116"/>
                </a:ln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5384478" y="3058120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 rot="5400000">
            <a:off x="4496519" y="284301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endCxn id="54" idx="0"/>
          </p:cNvCxnSpPr>
          <p:nvPr/>
        </p:nvCxnSpPr>
        <p:spPr>
          <a:xfrm rot="5400000">
            <a:off x="5799064" y="3647084"/>
            <a:ext cx="642937" cy="1793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5495851" y="4058245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 rot="5400000">
            <a:off x="5925269" y="4343201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6211020" y="46289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6638851" y="2558058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 rot="5400000">
            <a:off x="7068269" y="284301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rot="5400000">
            <a:off x="7354020" y="3128765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7996163" y="255805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5" name="Прямая соединительная линия 64"/>
          <p:cNvCxnSpPr/>
          <p:nvPr/>
        </p:nvCxnSpPr>
        <p:spPr>
          <a:xfrm rot="5400000">
            <a:off x="8425582" y="284301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rot="5400000">
            <a:off x="8711332" y="312876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10425038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8" name="Прямая соединительная линия 67"/>
          <p:cNvCxnSpPr/>
          <p:nvPr/>
        </p:nvCxnSpPr>
        <p:spPr>
          <a:xfrm rot="5400000">
            <a:off x="10924307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rot="5400000">
            <a:off x="11140207" y="227151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rot="5400000">
            <a:off x="10640144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69" name="TextBox 70"/>
          <p:cNvSpPr txBox="1">
            <a:spLocks noChangeArrowheads="1"/>
          </p:cNvSpPr>
          <p:nvPr/>
        </p:nvSpPr>
        <p:spPr bwMode="auto">
          <a:xfrm>
            <a:off x="10496475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6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72" name="Прямая со стрелкой 71"/>
          <p:cNvCxnSpPr/>
          <p:nvPr/>
        </p:nvCxnSpPr>
        <p:spPr>
          <a:xfrm rot="5400000">
            <a:off x="10854457" y="227151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5632376" y="2042120"/>
            <a:ext cx="4430713" cy="2114550"/>
          </a:xfrm>
          <a:custGeom>
            <a:avLst/>
            <a:gdLst>
              <a:gd name="connsiteX0" fmla="*/ 24581 w 4431890"/>
              <a:gd name="connsiteY0" fmla="*/ 1356851 h 2113936"/>
              <a:gd name="connsiteX1" fmla="*/ 644013 w 4431890"/>
              <a:gd name="connsiteY1" fmla="*/ 1843548 h 2113936"/>
              <a:gd name="connsiteX2" fmla="*/ 3888658 w 4431890"/>
              <a:gd name="connsiteY2" fmla="*/ 1932039 h 2113936"/>
              <a:gd name="connsiteX3" fmla="*/ 3903407 w 4431890"/>
              <a:gd name="connsiteY3" fmla="*/ 752168 h 2113936"/>
              <a:gd name="connsiteX4" fmla="*/ 3298723 w 4431890"/>
              <a:gd name="connsiteY4" fmla="*/ 309716 h 2113936"/>
              <a:gd name="connsiteX5" fmla="*/ 3534697 w 4431890"/>
              <a:gd name="connsiteY5" fmla="*/ 0 h 211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1890" h="2113936">
                <a:moveTo>
                  <a:pt x="24581" y="1356851"/>
                </a:moveTo>
                <a:cubicBezTo>
                  <a:pt x="12290" y="1552267"/>
                  <a:pt x="0" y="1747683"/>
                  <a:pt x="644013" y="1843548"/>
                </a:cubicBezTo>
                <a:cubicBezTo>
                  <a:pt x="1288026" y="1939413"/>
                  <a:pt x="3345426" y="2113936"/>
                  <a:pt x="3888658" y="1932039"/>
                </a:cubicBezTo>
                <a:cubicBezTo>
                  <a:pt x="4431890" y="1750142"/>
                  <a:pt x="4001729" y="1022555"/>
                  <a:pt x="3903407" y="752168"/>
                </a:cubicBezTo>
                <a:cubicBezTo>
                  <a:pt x="3805085" y="481781"/>
                  <a:pt x="3360175" y="435077"/>
                  <a:pt x="3298723" y="309716"/>
                </a:cubicBezTo>
                <a:cubicBezTo>
                  <a:pt x="3237271" y="184355"/>
                  <a:pt x="3385984" y="92177"/>
                  <a:pt x="3534697" y="0"/>
                </a:cubicBez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5" name="Полилиния 74"/>
          <p:cNvSpPr/>
          <p:nvPr/>
        </p:nvSpPr>
        <p:spPr>
          <a:xfrm>
            <a:off x="5370438" y="2042121"/>
            <a:ext cx="5681662" cy="3629025"/>
          </a:xfrm>
          <a:custGeom>
            <a:avLst/>
            <a:gdLst>
              <a:gd name="connsiteX0" fmla="*/ 476864 w 5680587"/>
              <a:gd name="connsiteY0" fmla="*/ 2330245 h 3628103"/>
              <a:gd name="connsiteX1" fmla="*/ 742335 w 5680587"/>
              <a:gd name="connsiteY1" fmla="*/ 3406877 h 3628103"/>
              <a:gd name="connsiteX2" fmla="*/ 4930877 w 5680587"/>
              <a:gd name="connsiteY2" fmla="*/ 3259393 h 3628103"/>
              <a:gd name="connsiteX3" fmla="*/ 5240593 w 5680587"/>
              <a:gd name="connsiteY3" fmla="*/ 1194619 h 3628103"/>
              <a:gd name="connsiteX4" fmla="*/ 4827638 w 5680587"/>
              <a:gd name="connsiteY4" fmla="*/ 589935 h 3628103"/>
              <a:gd name="connsiteX5" fmla="*/ 5063612 w 5680587"/>
              <a:gd name="connsiteY5" fmla="*/ 0 h 362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80587" h="3628103">
                <a:moveTo>
                  <a:pt x="476864" y="2330245"/>
                </a:moveTo>
                <a:cubicBezTo>
                  <a:pt x="238432" y="2791132"/>
                  <a:pt x="0" y="3252019"/>
                  <a:pt x="742335" y="3406877"/>
                </a:cubicBezTo>
                <a:cubicBezTo>
                  <a:pt x="1484671" y="3561735"/>
                  <a:pt x="4181167" y="3628103"/>
                  <a:pt x="4930877" y="3259393"/>
                </a:cubicBezTo>
                <a:cubicBezTo>
                  <a:pt x="5680587" y="2890683"/>
                  <a:pt x="5257800" y="1639529"/>
                  <a:pt x="5240593" y="1194619"/>
                </a:cubicBezTo>
                <a:cubicBezTo>
                  <a:pt x="5223387" y="749709"/>
                  <a:pt x="4857135" y="789038"/>
                  <a:pt x="4827638" y="589935"/>
                </a:cubicBezTo>
                <a:cubicBezTo>
                  <a:pt x="4798141" y="390832"/>
                  <a:pt x="4930876" y="195416"/>
                  <a:pt x="5063612" y="0"/>
                </a:cubicBez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6" name="Полилиния 75"/>
          <p:cNvSpPr/>
          <p:nvPr/>
        </p:nvSpPr>
        <p:spPr>
          <a:xfrm>
            <a:off x="3438451" y="1580158"/>
            <a:ext cx="4144963" cy="4729162"/>
          </a:xfrm>
          <a:custGeom>
            <a:avLst/>
            <a:gdLst>
              <a:gd name="connsiteX0" fmla="*/ 3603522 w 4144297"/>
              <a:gd name="connsiteY0" fmla="*/ 1273277 h 4729316"/>
              <a:gd name="connsiteX1" fmla="*/ 3662516 w 4144297"/>
              <a:gd name="connsiteY1" fmla="*/ 4326193 h 4729316"/>
              <a:gd name="connsiteX2" fmla="*/ 712838 w 4144297"/>
              <a:gd name="connsiteY2" fmla="*/ 3692013 h 4729316"/>
              <a:gd name="connsiteX3" fmla="*/ 49161 w 4144297"/>
              <a:gd name="connsiteY3" fmla="*/ 550606 h 4729316"/>
              <a:gd name="connsiteX4" fmla="*/ 417870 w 4144297"/>
              <a:gd name="connsiteY4" fmla="*/ 388374 h 4729316"/>
              <a:gd name="connsiteX5" fmla="*/ 417870 w 4144297"/>
              <a:gd name="connsiteY5" fmla="*/ 388374 h 472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4297" h="4729316">
                <a:moveTo>
                  <a:pt x="3603522" y="1273277"/>
                </a:moveTo>
                <a:cubicBezTo>
                  <a:pt x="3873909" y="2598173"/>
                  <a:pt x="4144297" y="3923070"/>
                  <a:pt x="3662516" y="4326193"/>
                </a:cubicBezTo>
                <a:cubicBezTo>
                  <a:pt x="3180735" y="4729316"/>
                  <a:pt x="1315064" y="4321277"/>
                  <a:pt x="712838" y="3692013"/>
                </a:cubicBezTo>
                <a:cubicBezTo>
                  <a:pt x="110612" y="3062749"/>
                  <a:pt x="98322" y="1101213"/>
                  <a:pt x="49161" y="550606"/>
                </a:cubicBezTo>
                <a:cubicBezTo>
                  <a:pt x="0" y="0"/>
                  <a:pt x="417870" y="388374"/>
                  <a:pt x="417870" y="388374"/>
                </a:cubicBezTo>
                <a:lnTo>
                  <a:pt x="417870" y="388374"/>
                </a:ln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7" name="Полилиния 76"/>
          <p:cNvSpPr/>
          <p:nvPr/>
        </p:nvSpPr>
        <p:spPr>
          <a:xfrm>
            <a:off x="3298750" y="1997670"/>
            <a:ext cx="5651500" cy="3778250"/>
          </a:xfrm>
          <a:custGeom>
            <a:avLst/>
            <a:gdLst>
              <a:gd name="connsiteX0" fmla="*/ 5144729 w 5651091"/>
              <a:gd name="connsiteY0" fmla="*/ 884903 h 3778045"/>
              <a:gd name="connsiteX1" fmla="*/ 5174226 w 5651091"/>
              <a:gd name="connsiteY1" fmla="*/ 2861187 h 3778045"/>
              <a:gd name="connsiteX2" fmla="*/ 2283542 w 5651091"/>
              <a:gd name="connsiteY2" fmla="*/ 3480619 h 3778045"/>
              <a:gd name="connsiteX3" fmla="*/ 292510 w 5651091"/>
              <a:gd name="connsiteY3" fmla="*/ 1076632 h 3778045"/>
              <a:gd name="connsiteX4" fmla="*/ 528484 w 5651091"/>
              <a:gd name="connsiteY4" fmla="*/ 0 h 3778045"/>
              <a:gd name="connsiteX5" fmla="*/ 528484 w 5651091"/>
              <a:gd name="connsiteY5" fmla="*/ 0 h 3778045"/>
              <a:gd name="connsiteX6" fmla="*/ 528484 w 5651091"/>
              <a:gd name="connsiteY6" fmla="*/ 0 h 377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51091" h="3778045">
                <a:moveTo>
                  <a:pt x="5144729" y="884903"/>
                </a:moveTo>
                <a:cubicBezTo>
                  <a:pt x="5397910" y="1656735"/>
                  <a:pt x="5651091" y="2428568"/>
                  <a:pt x="5174226" y="2861187"/>
                </a:cubicBezTo>
                <a:cubicBezTo>
                  <a:pt x="4697362" y="3293806"/>
                  <a:pt x="3097161" y="3778045"/>
                  <a:pt x="2283542" y="3480619"/>
                </a:cubicBezTo>
                <a:cubicBezTo>
                  <a:pt x="1469923" y="3183193"/>
                  <a:pt x="585020" y="1656735"/>
                  <a:pt x="292510" y="1076632"/>
                </a:cubicBezTo>
                <a:cubicBezTo>
                  <a:pt x="0" y="496529"/>
                  <a:pt x="528484" y="0"/>
                  <a:pt x="528484" y="0"/>
                </a:cubicBezTo>
                <a:lnTo>
                  <a:pt x="528484" y="0"/>
                </a:lnTo>
                <a:lnTo>
                  <a:pt x="528484" y="0"/>
                </a:ln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Oval 1"/>
          <p:cNvSpPr/>
          <p:nvPr/>
        </p:nvSpPr>
        <p:spPr>
          <a:xfrm>
            <a:off x="1457196" y="3138106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1" name="Oval 70"/>
          <p:cNvSpPr/>
          <p:nvPr/>
        </p:nvSpPr>
        <p:spPr>
          <a:xfrm>
            <a:off x="1457196" y="3851818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3" name="Oval 72"/>
          <p:cNvSpPr/>
          <p:nvPr/>
        </p:nvSpPr>
        <p:spPr>
          <a:xfrm>
            <a:off x="955356" y="2221907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Oval 77"/>
          <p:cNvSpPr/>
          <p:nvPr/>
        </p:nvSpPr>
        <p:spPr>
          <a:xfrm>
            <a:off x="1950871" y="2244474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9" name="Oval 78"/>
          <p:cNvSpPr/>
          <p:nvPr/>
        </p:nvSpPr>
        <p:spPr>
          <a:xfrm>
            <a:off x="1980631" y="4624674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0" name="Oval 79"/>
          <p:cNvSpPr/>
          <p:nvPr/>
        </p:nvSpPr>
        <p:spPr>
          <a:xfrm>
            <a:off x="980191" y="4624674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8" name="Straight Arrow Connector 17"/>
          <p:cNvCxnSpPr>
            <a:stCxn id="2" idx="4"/>
            <a:endCxn id="71" idx="0"/>
          </p:cNvCxnSpPr>
          <p:nvPr/>
        </p:nvCxnSpPr>
        <p:spPr>
          <a:xfrm>
            <a:off x="1676581" y="3576876"/>
            <a:ext cx="0" cy="27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3" idx="4"/>
            <a:endCxn id="2" idx="1"/>
          </p:cNvCxnSpPr>
          <p:nvPr/>
        </p:nvCxnSpPr>
        <p:spPr>
          <a:xfrm>
            <a:off x="1174741" y="2660677"/>
            <a:ext cx="346711" cy="54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8" idx="4"/>
            <a:endCxn id="2" idx="7"/>
          </p:cNvCxnSpPr>
          <p:nvPr/>
        </p:nvCxnSpPr>
        <p:spPr>
          <a:xfrm flipH="1">
            <a:off x="1831710" y="2683244"/>
            <a:ext cx="338546" cy="51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5"/>
            <a:endCxn id="79" idx="0"/>
          </p:cNvCxnSpPr>
          <p:nvPr/>
        </p:nvCxnSpPr>
        <p:spPr>
          <a:xfrm>
            <a:off x="1831710" y="4226332"/>
            <a:ext cx="368306" cy="39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1" idx="3"/>
            <a:endCxn id="80" idx="0"/>
          </p:cNvCxnSpPr>
          <p:nvPr/>
        </p:nvCxnSpPr>
        <p:spPr>
          <a:xfrm flipH="1">
            <a:off x="1199576" y="4226332"/>
            <a:ext cx="321876" cy="39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tent Placeholder 8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7" name="Rectangle 96"/>
          <p:cNvSpPr/>
          <p:nvPr/>
        </p:nvSpPr>
        <p:spPr>
          <a:xfrm>
            <a:off x="609600" y="1340768"/>
            <a:ext cx="11319048" cy="4824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Реализация на основе иерархического списка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52788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210101" y="1700808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567413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853288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139163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4353644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5639519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rot="5400000">
            <a:off x="6996832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8282707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5400000">
            <a:off x="9640019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5" idx="1"/>
          </p:cNvCxnSpPr>
          <p:nvPr/>
        </p:nvCxnSpPr>
        <p:spPr>
          <a:xfrm>
            <a:off x="4781476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7424664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6138789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8710539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67" idx="1"/>
          </p:cNvCxnSpPr>
          <p:nvPr/>
        </p:nvCxnSpPr>
        <p:spPr>
          <a:xfrm flipV="1">
            <a:off x="10069438" y="1986559"/>
            <a:ext cx="355600" cy="7143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5400000">
            <a:off x="3996457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rot="5400000">
            <a:off x="5353769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rot="5400000">
            <a:off x="6711082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rot="5400000">
            <a:off x="7996957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5400000">
            <a:off x="9354269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39" name="TextBox 33"/>
          <p:cNvSpPr txBox="1">
            <a:spLocks noChangeArrowheads="1"/>
          </p:cNvSpPr>
          <p:nvPr/>
        </p:nvSpPr>
        <p:spPr bwMode="auto">
          <a:xfrm>
            <a:off x="3924225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0" name="TextBox 34"/>
          <p:cNvSpPr txBox="1">
            <a:spLocks noChangeArrowheads="1"/>
          </p:cNvSpPr>
          <p:nvPr/>
        </p:nvSpPr>
        <p:spPr bwMode="auto">
          <a:xfrm>
            <a:off x="5281538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1" name="TextBox 35"/>
          <p:cNvSpPr txBox="1">
            <a:spLocks noChangeArrowheads="1"/>
          </p:cNvSpPr>
          <p:nvPr/>
        </p:nvSpPr>
        <p:spPr bwMode="auto">
          <a:xfrm>
            <a:off x="6638850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2" name="TextBox 36"/>
          <p:cNvSpPr txBox="1">
            <a:spLocks noChangeArrowheads="1"/>
          </p:cNvSpPr>
          <p:nvPr/>
        </p:nvSpPr>
        <p:spPr bwMode="auto">
          <a:xfrm>
            <a:off x="7924725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4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3" name="TextBox 37"/>
          <p:cNvSpPr txBox="1">
            <a:spLocks noChangeArrowheads="1"/>
          </p:cNvSpPr>
          <p:nvPr/>
        </p:nvSpPr>
        <p:spPr bwMode="auto">
          <a:xfrm>
            <a:off x="9210600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5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39" name="Прямая со стрелкой 38"/>
          <p:cNvCxnSpPr/>
          <p:nvPr/>
        </p:nvCxnSpPr>
        <p:spPr>
          <a:xfrm rot="5400000">
            <a:off x="9568582" y="227151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rot="5400000">
            <a:off x="4282207" y="2342952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endCxn id="51" idx="0"/>
          </p:cNvCxnSpPr>
          <p:nvPr/>
        </p:nvCxnSpPr>
        <p:spPr>
          <a:xfrm rot="16200000" flipH="1">
            <a:off x="5402735" y="2541390"/>
            <a:ext cx="928687" cy="104775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rot="5400000">
            <a:off x="6925395" y="23429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rot="5400000">
            <a:off x="8211270" y="23429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3995663" y="255805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rot="5400000">
            <a:off x="5710957" y="3343077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rot="5400000">
            <a:off x="4709245" y="31303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Полилиния 49"/>
          <p:cNvSpPr/>
          <p:nvPr/>
        </p:nvSpPr>
        <p:spPr>
          <a:xfrm>
            <a:off x="4357613" y="2050059"/>
            <a:ext cx="1143000" cy="1627187"/>
          </a:xfrm>
          <a:custGeom>
            <a:avLst/>
            <a:gdLst>
              <a:gd name="connsiteX0" fmla="*/ 0 w 1142999"/>
              <a:gd name="connsiteY0" fmla="*/ 862781 h 1627238"/>
              <a:gd name="connsiteX1" fmla="*/ 501445 w 1142999"/>
              <a:gd name="connsiteY1" fmla="*/ 1614948 h 1627238"/>
              <a:gd name="connsiteX2" fmla="*/ 1091380 w 1142999"/>
              <a:gd name="connsiteY2" fmla="*/ 936523 h 1627238"/>
              <a:gd name="connsiteX3" fmla="*/ 811161 w 1142999"/>
              <a:gd name="connsiteY3" fmla="*/ 302342 h 1627238"/>
              <a:gd name="connsiteX4" fmla="*/ 884903 w 1142999"/>
              <a:gd name="connsiteY4" fmla="*/ 36871 h 1627238"/>
              <a:gd name="connsiteX5" fmla="*/ 840658 w 1142999"/>
              <a:gd name="connsiteY5" fmla="*/ 81116 h 1627238"/>
              <a:gd name="connsiteX6" fmla="*/ 840658 w 1142999"/>
              <a:gd name="connsiteY6" fmla="*/ 81116 h 162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2999" h="1627238">
                <a:moveTo>
                  <a:pt x="0" y="862781"/>
                </a:moveTo>
                <a:cubicBezTo>
                  <a:pt x="159774" y="1232719"/>
                  <a:pt x="319548" y="1602658"/>
                  <a:pt x="501445" y="1614948"/>
                </a:cubicBezTo>
                <a:cubicBezTo>
                  <a:pt x="683342" y="1627238"/>
                  <a:pt x="1039761" y="1155291"/>
                  <a:pt x="1091380" y="936523"/>
                </a:cubicBezTo>
                <a:cubicBezTo>
                  <a:pt x="1142999" y="717755"/>
                  <a:pt x="845574" y="452284"/>
                  <a:pt x="811161" y="302342"/>
                </a:cubicBezTo>
                <a:cubicBezTo>
                  <a:pt x="776748" y="152400"/>
                  <a:pt x="879987" y="73742"/>
                  <a:pt x="884903" y="36871"/>
                </a:cubicBezTo>
                <a:cubicBezTo>
                  <a:pt x="889819" y="0"/>
                  <a:pt x="840658" y="81116"/>
                  <a:pt x="840658" y="81116"/>
                </a:cubicBezTo>
                <a:lnTo>
                  <a:pt x="840658" y="81116"/>
                </a:ln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5384478" y="3058120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 rot="5400000">
            <a:off x="4496519" y="284301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endCxn id="54" idx="0"/>
          </p:cNvCxnSpPr>
          <p:nvPr/>
        </p:nvCxnSpPr>
        <p:spPr>
          <a:xfrm rot="5400000">
            <a:off x="5799064" y="3647084"/>
            <a:ext cx="642937" cy="1793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5495851" y="4058245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 rot="5400000">
            <a:off x="5925269" y="4343201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6211020" y="46289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6638851" y="2558058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 rot="5400000">
            <a:off x="7068269" y="284301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rot="5400000">
            <a:off x="7354020" y="3128765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7996163" y="255805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5" name="Прямая соединительная линия 64"/>
          <p:cNvCxnSpPr/>
          <p:nvPr/>
        </p:nvCxnSpPr>
        <p:spPr>
          <a:xfrm rot="5400000">
            <a:off x="8425582" y="284301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rot="5400000">
            <a:off x="8711332" y="312876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10425038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8" name="Прямая соединительная линия 67"/>
          <p:cNvCxnSpPr/>
          <p:nvPr/>
        </p:nvCxnSpPr>
        <p:spPr>
          <a:xfrm rot="5400000">
            <a:off x="10924307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rot="5400000">
            <a:off x="11140207" y="227151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rot="5400000">
            <a:off x="10640144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69" name="TextBox 70"/>
          <p:cNvSpPr txBox="1">
            <a:spLocks noChangeArrowheads="1"/>
          </p:cNvSpPr>
          <p:nvPr/>
        </p:nvSpPr>
        <p:spPr bwMode="auto">
          <a:xfrm>
            <a:off x="10496475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6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72" name="Прямая со стрелкой 71"/>
          <p:cNvCxnSpPr/>
          <p:nvPr/>
        </p:nvCxnSpPr>
        <p:spPr>
          <a:xfrm rot="5400000">
            <a:off x="10854457" y="227151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5632376" y="2042120"/>
            <a:ext cx="4430713" cy="2114550"/>
          </a:xfrm>
          <a:custGeom>
            <a:avLst/>
            <a:gdLst>
              <a:gd name="connsiteX0" fmla="*/ 24581 w 4431890"/>
              <a:gd name="connsiteY0" fmla="*/ 1356851 h 2113936"/>
              <a:gd name="connsiteX1" fmla="*/ 644013 w 4431890"/>
              <a:gd name="connsiteY1" fmla="*/ 1843548 h 2113936"/>
              <a:gd name="connsiteX2" fmla="*/ 3888658 w 4431890"/>
              <a:gd name="connsiteY2" fmla="*/ 1932039 h 2113936"/>
              <a:gd name="connsiteX3" fmla="*/ 3903407 w 4431890"/>
              <a:gd name="connsiteY3" fmla="*/ 752168 h 2113936"/>
              <a:gd name="connsiteX4" fmla="*/ 3298723 w 4431890"/>
              <a:gd name="connsiteY4" fmla="*/ 309716 h 2113936"/>
              <a:gd name="connsiteX5" fmla="*/ 3534697 w 4431890"/>
              <a:gd name="connsiteY5" fmla="*/ 0 h 211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1890" h="2113936">
                <a:moveTo>
                  <a:pt x="24581" y="1356851"/>
                </a:moveTo>
                <a:cubicBezTo>
                  <a:pt x="12290" y="1552267"/>
                  <a:pt x="0" y="1747683"/>
                  <a:pt x="644013" y="1843548"/>
                </a:cubicBezTo>
                <a:cubicBezTo>
                  <a:pt x="1288026" y="1939413"/>
                  <a:pt x="3345426" y="2113936"/>
                  <a:pt x="3888658" y="1932039"/>
                </a:cubicBezTo>
                <a:cubicBezTo>
                  <a:pt x="4431890" y="1750142"/>
                  <a:pt x="4001729" y="1022555"/>
                  <a:pt x="3903407" y="752168"/>
                </a:cubicBezTo>
                <a:cubicBezTo>
                  <a:pt x="3805085" y="481781"/>
                  <a:pt x="3360175" y="435077"/>
                  <a:pt x="3298723" y="309716"/>
                </a:cubicBezTo>
                <a:cubicBezTo>
                  <a:pt x="3237271" y="184355"/>
                  <a:pt x="3385984" y="92177"/>
                  <a:pt x="3534697" y="0"/>
                </a:cubicBez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5" name="Полилиния 74"/>
          <p:cNvSpPr/>
          <p:nvPr/>
        </p:nvSpPr>
        <p:spPr>
          <a:xfrm>
            <a:off x="5370438" y="2042121"/>
            <a:ext cx="5681662" cy="3629025"/>
          </a:xfrm>
          <a:custGeom>
            <a:avLst/>
            <a:gdLst>
              <a:gd name="connsiteX0" fmla="*/ 476864 w 5680587"/>
              <a:gd name="connsiteY0" fmla="*/ 2330245 h 3628103"/>
              <a:gd name="connsiteX1" fmla="*/ 742335 w 5680587"/>
              <a:gd name="connsiteY1" fmla="*/ 3406877 h 3628103"/>
              <a:gd name="connsiteX2" fmla="*/ 4930877 w 5680587"/>
              <a:gd name="connsiteY2" fmla="*/ 3259393 h 3628103"/>
              <a:gd name="connsiteX3" fmla="*/ 5240593 w 5680587"/>
              <a:gd name="connsiteY3" fmla="*/ 1194619 h 3628103"/>
              <a:gd name="connsiteX4" fmla="*/ 4827638 w 5680587"/>
              <a:gd name="connsiteY4" fmla="*/ 589935 h 3628103"/>
              <a:gd name="connsiteX5" fmla="*/ 5063612 w 5680587"/>
              <a:gd name="connsiteY5" fmla="*/ 0 h 362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80587" h="3628103">
                <a:moveTo>
                  <a:pt x="476864" y="2330245"/>
                </a:moveTo>
                <a:cubicBezTo>
                  <a:pt x="238432" y="2791132"/>
                  <a:pt x="0" y="3252019"/>
                  <a:pt x="742335" y="3406877"/>
                </a:cubicBezTo>
                <a:cubicBezTo>
                  <a:pt x="1484671" y="3561735"/>
                  <a:pt x="4181167" y="3628103"/>
                  <a:pt x="4930877" y="3259393"/>
                </a:cubicBezTo>
                <a:cubicBezTo>
                  <a:pt x="5680587" y="2890683"/>
                  <a:pt x="5257800" y="1639529"/>
                  <a:pt x="5240593" y="1194619"/>
                </a:cubicBezTo>
                <a:cubicBezTo>
                  <a:pt x="5223387" y="749709"/>
                  <a:pt x="4857135" y="789038"/>
                  <a:pt x="4827638" y="589935"/>
                </a:cubicBezTo>
                <a:cubicBezTo>
                  <a:pt x="4798141" y="390832"/>
                  <a:pt x="4930876" y="195416"/>
                  <a:pt x="5063612" y="0"/>
                </a:cubicBez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6" name="Полилиния 75"/>
          <p:cNvSpPr/>
          <p:nvPr/>
        </p:nvSpPr>
        <p:spPr>
          <a:xfrm>
            <a:off x="3438451" y="1580158"/>
            <a:ext cx="4144963" cy="4729162"/>
          </a:xfrm>
          <a:custGeom>
            <a:avLst/>
            <a:gdLst>
              <a:gd name="connsiteX0" fmla="*/ 3603522 w 4144297"/>
              <a:gd name="connsiteY0" fmla="*/ 1273277 h 4729316"/>
              <a:gd name="connsiteX1" fmla="*/ 3662516 w 4144297"/>
              <a:gd name="connsiteY1" fmla="*/ 4326193 h 4729316"/>
              <a:gd name="connsiteX2" fmla="*/ 712838 w 4144297"/>
              <a:gd name="connsiteY2" fmla="*/ 3692013 h 4729316"/>
              <a:gd name="connsiteX3" fmla="*/ 49161 w 4144297"/>
              <a:gd name="connsiteY3" fmla="*/ 550606 h 4729316"/>
              <a:gd name="connsiteX4" fmla="*/ 417870 w 4144297"/>
              <a:gd name="connsiteY4" fmla="*/ 388374 h 4729316"/>
              <a:gd name="connsiteX5" fmla="*/ 417870 w 4144297"/>
              <a:gd name="connsiteY5" fmla="*/ 388374 h 472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4297" h="4729316">
                <a:moveTo>
                  <a:pt x="3603522" y="1273277"/>
                </a:moveTo>
                <a:cubicBezTo>
                  <a:pt x="3873909" y="2598173"/>
                  <a:pt x="4144297" y="3923070"/>
                  <a:pt x="3662516" y="4326193"/>
                </a:cubicBezTo>
                <a:cubicBezTo>
                  <a:pt x="3180735" y="4729316"/>
                  <a:pt x="1315064" y="4321277"/>
                  <a:pt x="712838" y="3692013"/>
                </a:cubicBezTo>
                <a:cubicBezTo>
                  <a:pt x="110612" y="3062749"/>
                  <a:pt x="98322" y="1101213"/>
                  <a:pt x="49161" y="550606"/>
                </a:cubicBezTo>
                <a:cubicBezTo>
                  <a:pt x="0" y="0"/>
                  <a:pt x="417870" y="388374"/>
                  <a:pt x="417870" y="388374"/>
                </a:cubicBezTo>
                <a:lnTo>
                  <a:pt x="417870" y="388374"/>
                </a:ln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7" name="Полилиния 76"/>
          <p:cNvSpPr/>
          <p:nvPr/>
        </p:nvSpPr>
        <p:spPr>
          <a:xfrm>
            <a:off x="3298750" y="1997670"/>
            <a:ext cx="5651500" cy="3778250"/>
          </a:xfrm>
          <a:custGeom>
            <a:avLst/>
            <a:gdLst>
              <a:gd name="connsiteX0" fmla="*/ 5144729 w 5651091"/>
              <a:gd name="connsiteY0" fmla="*/ 884903 h 3778045"/>
              <a:gd name="connsiteX1" fmla="*/ 5174226 w 5651091"/>
              <a:gd name="connsiteY1" fmla="*/ 2861187 h 3778045"/>
              <a:gd name="connsiteX2" fmla="*/ 2283542 w 5651091"/>
              <a:gd name="connsiteY2" fmla="*/ 3480619 h 3778045"/>
              <a:gd name="connsiteX3" fmla="*/ 292510 w 5651091"/>
              <a:gd name="connsiteY3" fmla="*/ 1076632 h 3778045"/>
              <a:gd name="connsiteX4" fmla="*/ 528484 w 5651091"/>
              <a:gd name="connsiteY4" fmla="*/ 0 h 3778045"/>
              <a:gd name="connsiteX5" fmla="*/ 528484 w 5651091"/>
              <a:gd name="connsiteY5" fmla="*/ 0 h 3778045"/>
              <a:gd name="connsiteX6" fmla="*/ 528484 w 5651091"/>
              <a:gd name="connsiteY6" fmla="*/ 0 h 377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51091" h="3778045">
                <a:moveTo>
                  <a:pt x="5144729" y="884903"/>
                </a:moveTo>
                <a:cubicBezTo>
                  <a:pt x="5397910" y="1656735"/>
                  <a:pt x="5651091" y="2428568"/>
                  <a:pt x="5174226" y="2861187"/>
                </a:cubicBezTo>
                <a:cubicBezTo>
                  <a:pt x="4697362" y="3293806"/>
                  <a:pt x="3097161" y="3778045"/>
                  <a:pt x="2283542" y="3480619"/>
                </a:cubicBezTo>
                <a:cubicBezTo>
                  <a:pt x="1469923" y="3183193"/>
                  <a:pt x="585020" y="1656735"/>
                  <a:pt x="292510" y="1076632"/>
                </a:cubicBezTo>
                <a:cubicBezTo>
                  <a:pt x="0" y="496529"/>
                  <a:pt x="528484" y="0"/>
                  <a:pt x="528484" y="0"/>
                </a:cubicBezTo>
                <a:lnTo>
                  <a:pt x="528484" y="0"/>
                </a:lnTo>
                <a:lnTo>
                  <a:pt x="528484" y="0"/>
                </a:ln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5" name="Rectangle 84"/>
          <p:cNvSpPr/>
          <p:nvPr/>
        </p:nvSpPr>
        <p:spPr>
          <a:xfrm>
            <a:off x="2962946" y="1340768"/>
            <a:ext cx="8965701" cy="4824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Oval 85"/>
          <p:cNvSpPr/>
          <p:nvPr/>
        </p:nvSpPr>
        <p:spPr>
          <a:xfrm>
            <a:off x="1457196" y="3138106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1457196" y="3851818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955356" y="2221907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1950871" y="2244474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1980631" y="4624674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980191" y="4624674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>
            <a:stCxn id="86" idx="4"/>
            <a:endCxn id="87" idx="0"/>
          </p:cNvCxnSpPr>
          <p:nvPr/>
        </p:nvCxnSpPr>
        <p:spPr>
          <a:xfrm>
            <a:off x="1676581" y="3576876"/>
            <a:ext cx="0" cy="27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9" idx="4"/>
            <a:endCxn id="86" idx="1"/>
          </p:cNvCxnSpPr>
          <p:nvPr/>
        </p:nvCxnSpPr>
        <p:spPr>
          <a:xfrm>
            <a:off x="1174741" y="2660677"/>
            <a:ext cx="346711" cy="54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0" idx="4"/>
            <a:endCxn id="86" idx="7"/>
          </p:cNvCxnSpPr>
          <p:nvPr/>
        </p:nvCxnSpPr>
        <p:spPr>
          <a:xfrm flipH="1">
            <a:off x="1831710" y="2683244"/>
            <a:ext cx="338546" cy="51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7" idx="5"/>
            <a:endCxn id="91" idx="0"/>
          </p:cNvCxnSpPr>
          <p:nvPr/>
        </p:nvCxnSpPr>
        <p:spPr>
          <a:xfrm>
            <a:off x="1831710" y="4226332"/>
            <a:ext cx="368306" cy="39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7" idx="3"/>
            <a:endCxn id="92" idx="0"/>
          </p:cNvCxnSpPr>
          <p:nvPr/>
        </p:nvCxnSpPr>
        <p:spPr>
          <a:xfrm flipH="1">
            <a:off x="1199576" y="4226332"/>
            <a:ext cx="321876" cy="39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470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Кратчайший путь в графе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spcAft>
                <a:spcPct val="50000"/>
              </a:spcAft>
              <a:buNone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Обозначим </a:t>
            </a:r>
            <a:r>
              <a:rPr lang="el-GR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min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 w(p)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| p = (u, …, v)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– кратчайшее расстояние от вершины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вершину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Считаем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минимум пустого множества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min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 = </a:t>
            </a:r>
            <a:endParaRPr lang="el-GR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Путь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вершины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в вершину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является кратчайшим, если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w(p)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l-GR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spcAft>
                <a:spcPct val="50000"/>
              </a:spcAft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Кратчайших путей может быть несколько</a:t>
            </a:r>
          </a:p>
        </p:txBody>
      </p:sp>
    </p:spTree>
    <p:extLst>
      <p:ext uri="{BB962C8B-B14F-4D97-AF65-F5344CB8AC3E}">
        <p14:creationId xmlns:p14="http://schemas.microsoft.com/office/powerpoint/2010/main" val="255350963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ontent Placeholder 8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4817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Реализация на основе иерархического списка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52788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210101" y="1700808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567413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853288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139163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4353644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5707631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rot="5400000">
            <a:off x="7056466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8342341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5400000">
            <a:off x="9679775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5" idx="1"/>
          </p:cNvCxnSpPr>
          <p:nvPr/>
        </p:nvCxnSpPr>
        <p:spPr>
          <a:xfrm>
            <a:off x="4781476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7424664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6138789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8710539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67" idx="1"/>
          </p:cNvCxnSpPr>
          <p:nvPr/>
        </p:nvCxnSpPr>
        <p:spPr>
          <a:xfrm flipV="1">
            <a:off x="10063089" y="1986558"/>
            <a:ext cx="361949" cy="11112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5400000">
            <a:off x="3996457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rot="5400000">
            <a:off x="5353769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rot="5400000">
            <a:off x="6711082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rot="5400000">
            <a:off x="7996957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5400000">
            <a:off x="9344330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39" name="TextBox 33"/>
          <p:cNvSpPr txBox="1">
            <a:spLocks noChangeArrowheads="1"/>
          </p:cNvSpPr>
          <p:nvPr/>
        </p:nvSpPr>
        <p:spPr bwMode="auto">
          <a:xfrm>
            <a:off x="3924225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34840" name="TextBox 34"/>
          <p:cNvSpPr txBox="1">
            <a:spLocks noChangeArrowheads="1"/>
          </p:cNvSpPr>
          <p:nvPr/>
        </p:nvSpPr>
        <p:spPr bwMode="auto">
          <a:xfrm>
            <a:off x="5281538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B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34841" name="TextBox 35"/>
          <p:cNvSpPr txBox="1">
            <a:spLocks noChangeArrowheads="1"/>
          </p:cNvSpPr>
          <p:nvPr/>
        </p:nvSpPr>
        <p:spPr bwMode="auto">
          <a:xfrm>
            <a:off x="6638850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C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34842" name="TextBox 36"/>
          <p:cNvSpPr txBox="1">
            <a:spLocks noChangeArrowheads="1"/>
          </p:cNvSpPr>
          <p:nvPr/>
        </p:nvSpPr>
        <p:spPr bwMode="auto">
          <a:xfrm>
            <a:off x="7924725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D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34843" name="TextBox 37"/>
          <p:cNvSpPr txBox="1">
            <a:spLocks noChangeArrowheads="1"/>
          </p:cNvSpPr>
          <p:nvPr/>
        </p:nvSpPr>
        <p:spPr bwMode="auto">
          <a:xfrm>
            <a:off x="9210600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E</a:t>
            </a:r>
            <a:endParaRPr lang="ru-RU" sz="2000" dirty="0">
              <a:latin typeface="Calibri" pitchFamily="34" charset="0"/>
            </a:endParaRPr>
          </a:p>
        </p:txBody>
      </p:sp>
      <p:cxnSp>
        <p:nvCxnSpPr>
          <p:cNvPr id="39" name="Прямая со стрелкой 38"/>
          <p:cNvCxnSpPr/>
          <p:nvPr/>
        </p:nvCxnSpPr>
        <p:spPr>
          <a:xfrm rot="5400000">
            <a:off x="9568582" y="227151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rot="5400000">
            <a:off x="4282207" y="2342952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endCxn id="51" idx="0"/>
          </p:cNvCxnSpPr>
          <p:nvPr/>
        </p:nvCxnSpPr>
        <p:spPr>
          <a:xfrm rot="16200000" flipH="1">
            <a:off x="5363369" y="2541390"/>
            <a:ext cx="928687" cy="104775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rot="5400000">
            <a:off x="6925395" y="23429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rot="5400000">
            <a:off x="8211270" y="23429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3995663" y="255805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rot="5400000">
            <a:off x="5710957" y="3343077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rot="5400000">
            <a:off x="4709245" y="31303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Полилиния 49"/>
          <p:cNvSpPr/>
          <p:nvPr/>
        </p:nvSpPr>
        <p:spPr>
          <a:xfrm>
            <a:off x="4357614" y="2035381"/>
            <a:ext cx="932104" cy="1370525"/>
          </a:xfrm>
          <a:custGeom>
            <a:avLst/>
            <a:gdLst>
              <a:gd name="connsiteX0" fmla="*/ 0 w 1142999"/>
              <a:gd name="connsiteY0" fmla="*/ 862781 h 1627238"/>
              <a:gd name="connsiteX1" fmla="*/ 501445 w 1142999"/>
              <a:gd name="connsiteY1" fmla="*/ 1614948 h 1627238"/>
              <a:gd name="connsiteX2" fmla="*/ 1091380 w 1142999"/>
              <a:gd name="connsiteY2" fmla="*/ 936523 h 1627238"/>
              <a:gd name="connsiteX3" fmla="*/ 811161 w 1142999"/>
              <a:gd name="connsiteY3" fmla="*/ 302342 h 1627238"/>
              <a:gd name="connsiteX4" fmla="*/ 884903 w 1142999"/>
              <a:gd name="connsiteY4" fmla="*/ 36871 h 1627238"/>
              <a:gd name="connsiteX5" fmla="*/ 840658 w 1142999"/>
              <a:gd name="connsiteY5" fmla="*/ 81116 h 1627238"/>
              <a:gd name="connsiteX6" fmla="*/ 840658 w 1142999"/>
              <a:gd name="connsiteY6" fmla="*/ 81116 h 1627238"/>
              <a:gd name="connsiteX0" fmla="*/ 0 w 1093914"/>
              <a:gd name="connsiteY0" fmla="*/ 835520 h 1346407"/>
              <a:gd name="connsiteX1" fmla="*/ 620253 w 1093914"/>
              <a:gd name="connsiteY1" fmla="*/ 1346003 h 1346407"/>
              <a:gd name="connsiteX2" fmla="*/ 1091380 w 1093914"/>
              <a:gd name="connsiteY2" fmla="*/ 909262 h 1346407"/>
              <a:gd name="connsiteX3" fmla="*/ 811161 w 1093914"/>
              <a:gd name="connsiteY3" fmla="*/ 275081 h 1346407"/>
              <a:gd name="connsiteX4" fmla="*/ 884903 w 1093914"/>
              <a:gd name="connsiteY4" fmla="*/ 9610 h 1346407"/>
              <a:gd name="connsiteX5" fmla="*/ 840658 w 1093914"/>
              <a:gd name="connsiteY5" fmla="*/ 53855 h 1346407"/>
              <a:gd name="connsiteX6" fmla="*/ 840658 w 1093914"/>
              <a:gd name="connsiteY6" fmla="*/ 53855 h 1346407"/>
              <a:gd name="connsiteX0" fmla="*/ 0 w 1094691"/>
              <a:gd name="connsiteY0" fmla="*/ 841467 h 1352334"/>
              <a:gd name="connsiteX1" fmla="*/ 620253 w 1094691"/>
              <a:gd name="connsiteY1" fmla="*/ 1351950 h 1352334"/>
              <a:gd name="connsiteX2" fmla="*/ 1091380 w 1094691"/>
              <a:gd name="connsiteY2" fmla="*/ 915209 h 1352334"/>
              <a:gd name="connsiteX3" fmla="*/ 832762 w 1094691"/>
              <a:gd name="connsiteY3" fmla="*/ 373983 h 1352334"/>
              <a:gd name="connsiteX4" fmla="*/ 884903 w 1094691"/>
              <a:gd name="connsiteY4" fmla="*/ 15557 h 1352334"/>
              <a:gd name="connsiteX5" fmla="*/ 840658 w 1094691"/>
              <a:gd name="connsiteY5" fmla="*/ 59802 h 1352334"/>
              <a:gd name="connsiteX6" fmla="*/ 840658 w 1094691"/>
              <a:gd name="connsiteY6" fmla="*/ 59802 h 1352334"/>
              <a:gd name="connsiteX0" fmla="*/ 0 w 1091759"/>
              <a:gd name="connsiteY0" fmla="*/ 841467 h 1352333"/>
              <a:gd name="connsiteX1" fmla="*/ 620253 w 1091759"/>
              <a:gd name="connsiteY1" fmla="*/ 1351950 h 1352333"/>
              <a:gd name="connsiteX2" fmla="*/ 1091380 w 1091759"/>
              <a:gd name="connsiteY2" fmla="*/ 915209 h 1352333"/>
              <a:gd name="connsiteX3" fmla="*/ 703154 w 1091759"/>
              <a:gd name="connsiteY3" fmla="*/ 373983 h 1352333"/>
              <a:gd name="connsiteX4" fmla="*/ 884903 w 1091759"/>
              <a:gd name="connsiteY4" fmla="*/ 15557 h 1352333"/>
              <a:gd name="connsiteX5" fmla="*/ 840658 w 1091759"/>
              <a:gd name="connsiteY5" fmla="*/ 59802 h 1352333"/>
              <a:gd name="connsiteX6" fmla="*/ 840658 w 1091759"/>
              <a:gd name="connsiteY6" fmla="*/ 59802 h 1352333"/>
              <a:gd name="connsiteX0" fmla="*/ 0 w 1091759"/>
              <a:gd name="connsiteY0" fmla="*/ 841467 h 1352333"/>
              <a:gd name="connsiteX1" fmla="*/ 620253 w 1091759"/>
              <a:gd name="connsiteY1" fmla="*/ 1351950 h 1352333"/>
              <a:gd name="connsiteX2" fmla="*/ 1091380 w 1091759"/>
              <a:gd name="connsiteY2" fmla="*/ 915209 h 1352333"/>
              <a:gd name="connsiteX3" fmla="*/ 703154 w 1091759"/>
              <a:gd name="connsiteY3" fmla="*/ 373983 h 1352333"/>
              <a:gd name="connsiteX4" fmla="*/ 884903 w 1091759"/>
              <a:gd name="connsiteY4" fmla="*/ 15557 h 1352333"/>
              <a:gd name="connsiteX5" fmla="*/ 840658 w 1091759"/>
              <a:gd name="connsiteY5" fmla="*/ 59802 h 1352333"/>
              <a:gd name="connsiteX6" fmla="*/ 743451 w 1091759"/>
              <a:gd name="connsiteY6" fmla="*/ 31914 h 1352333"/>
              <a:gd name="connsiteX0" fmla="*/ 0 w 1091759"/>
              <a:gd name="connsiteY0" fmla="*/ 841467 h 1352333"/>
              <a:gd name="connsiteX1" fmla="*/ 620253 w 1091759"/>
              <a:gd name="connsiteY1" fmla="*/ 1351950 h 1352333"/>
              <a:gd name="connsiteX2" fmla="*/ 1091380 w 1091759"/>
              <a:gd name="connsiteY2" fmla="*/ 915209 h 1352333"/>
              <a:gd name="connsiteX3" fmla="*/ 703154 w 1091759"/>
              <a:gd name="connsiteY3" fmla="*/ 373983 h 1352333"/>
              <a:gd name="connsiteX4" fmla="*/ 884903 w 1091759"/>
              <a:gd name="connsiteY4" fmla="*/ 15557 h 1352333"/>
              <a:gd name="connsiteX5" fmla="*/ 840658 w 1091759"/>
              <a:gd name="connsiteY5" fmla="*/ 59802 h 1352333"/>
              <a:gd name="connsiteX6" fmla="*/ 19804 w 1091759"/>
              <a:gd name="connsiteY6" fmla="*/ 227121 h 1352333"/>
              <a:gd name="connsiteX0" fmla="*/ 0 w 1091759"/>
              <a:gd name="connsiteY0" fmla="*/ 841467 h 1352333"/>
              <a:gd name="connsiteX1" fmla="*/ 620253 w 1091759"/>
              <a:gd name="connsiteY1" fmla="*/ 1351950 h 1352333"/>
              <a:gd name="connsiteX2" fmla="*/ 1091380 w 1091759"/>
              <a:gd name="connsiteY2" fmla="*/ 915209 h 1352333"/>
              <a:gd name="connsiteX3" fmla="*/ 703154 w 1091759"/>
              <a:gd name="connsiteY3" fmla="*/ 373983 h 1352333"/>
              <a:gd name="connsiteX4" fmla="*/ 884903 w 1091759"/>
              <a:gd name="connsiteY4" fmla="*/ 15557 h 1352333"/>
              <a:gd name="connsiteX5" fmla="*/ 840658 w 1091759"/>
              <a:gd name="connsiteY5" fmla="*/ 59802 h 1352333"/>
              <a:gd name="connsiteX0" fmla="*/ 0 w 1091759"/>
              <a:gd name="connsiteY0" fmla="*/ 825910 h 1336776"/>
              <a:gd name="connsiteX1" fmla="*/ 620253 w 1091759"/>
              <a:gd name="connsiteY1" fmla="*/ 1336393 h 1336776"/>
              <a:gd name="connsiteX2" fmla="*/ 1091380 w 1091759"/>
              <a:gd name="connsiteY2" fmla="*/ 899652 h 1336776"/>
              <a:gd name="connsiteX3" fmla="*/ 703154 w 1091759"/>
              <a:gd name="connsiteY3" fmla="*/ 358426 h 1336776"/>
              <a:gd name="connsiteX4" fmla="*/ 884903 w 1091759"/>
              <a:gd name="connsiteY4" fmla="*/ 0 h 1336776"/>
              <a:gd name="connsiteX0" fmla="*/ 0 w 1091759"/>
              <a:gd name="connsiteY0" fmla="*/ 825910 h 1336776"/>
              <a:gd name="connsiteX1" fmla="*/ 620253 w 1091759"/>
              <a:gd name="connsiteY1" fmla="*/ 1336393 h 1336776"/>
              <a:gd name="connsiteX2" fmla="*/ 1091380 w 1091759"/>
              <a:gd name="connsiteY2" fmla="*/ 899652 h 1336776"/>
              <a:gd name="connsiteX3" fmla="*/ 703154 w 1091759"/>
              <a:gd name="connsiteY3" fmla="*/ 358426 h 1336776"/>
              <a:gd name="connsiteX4" fmla="*/ 884903 w 1091759"/>
              <a:gd name="connsiteY4" fmla="*/ 0 h 1336776"/>
              <a:gd name="connsiteX0" fmla="*/ 0 w 1091759"/>
              <a:gd name="connsiteY0" fmla="*/ 825910 h 1336776"/>
              <a:gd name="connsiteX1" fmla="*/ 620253 w 1091759"/>
              <a:gd name="connsiteY1" fmla="*/ 1336393 h 1336776"/>
              <a:gd name="connsiteX2" fmla="*/ 1091380 w 1091759"/>
              <a:gd name="connsiteY2" fmla="*/ 899652 h 1336776"/>
              <a:gd name="connsiteX3" fmla="*/ 703154 w 1091759"/>
              <a:gd name="connsiteY3" fmla="*/ 358426 h 1336776"/>
              <a:gd name="connsiteX4" fmla="*/ 884903 w 1091759"/>
              <a:gd name="connsiteY4" fmla="*/ 0 h 1336776"/>
              <a:gd name="connsiteX0" fmla="*/ 0 w 996207"/>
              <a:gd name="connsiteY0" fmla="*/ 825910 h 1336595"/>
              <a:gd name="connsiteX1" fmla="*/ 620253 w 996207"/>
              <a:gd name="connsiteY1" fmla="*/ 1336393 h 1336595"/>
              <a:gd name="connsiteX2" fmla="*/ 995726 w 996207"/>
              <a:gd name="connsiteY2" fmla="*/ 880678 h 1336595"/>
              <a:gd name="connsiteX3" fmla="*/ 703154 w 996207"/>
              <a:gd name="connsiteY3" fmla="*/ 358426 h 1336595"/>
              <a:gd name="connsiteX4" fmla="*/ 884903 w 996207"/>
              <a:gd name="connsiteY4" fmla="*/ 0 h 1336595"/>
              <a:gd name="connsiteX0" fmla="*/ 0 w 996738"/>
              <a:gd name="connsiteY0" fmla="*/ 825910 h 1336595"/>
              <a:gd name="connsiteX1" fmla="*/ 620253 w 996738"/>
              <a:gd name="connsiteY1" fmla="*/ 1336393 h 1336595"/>
              <a:gd name="connsiteX2" fmla="*/ 995726 w 996738"/>
              <a:gd name="connsiteY2" fmla="*/ 880678 h 1336595"/>
              <a:gd name="connsiteX3" fmla="*/ 703154 w 996738"/>
              <a:gd name="connsiteY3" fmla="*/ 358426 h 1336595"/>
              <a:gd name="connsiteX4" fmla="*/ 884903 w 996738"/>
              <a:gd name="connsiteY4" fmla="*/ 0 h 1336595"/>
              <a:gd name="connsiteX0" fmla="*/ 0 w 996738"/>
              <a:gd name="connsiteY0" fmla="*/ 797449 h 1308134"/>
              <a:gd name="connsiteX1" fmla="*/ 620253 w 996738"/>
              <a:gd name="connsiteY1" fmla="*/ 1307932 h 1308134"/>
              <a:gd name="connsiteX2" fmla="*/ 995726 w 996738"/>
              <a:gd name="connsiteY2" fmla="*/ 852217 h 1308134"/>
              <a:gd name="connsiteX3" fmla="*/ 703154 w 996738"/>
              <a:gd name="connsiteY3" fmla="*/ 329965 h 1308134"/>
              <a:gd name="connsiteX4" fmla="*/ 916788 w 996738"/>
              <a:gd name="connsiteY4" fmla="*/ 0 h 130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738" h="1308134">
                <a:moveTo>
                  <a:pt x="0" y="797449"/>
                </a:moveTo>
                <a:cubicBezTo>
                  <a:pt x="159774" y="1167387"/>
                  <a:pt x="454299" y="1298804"/>
                  <a:pt x="620253" y="1307932"/>
                </a:cubicBezTo>
                <a:cubicBezTo>
                  <a:pt x="786207" y="1317060"/>
                  <a:pt x="1013795" y="1015211"/>
                  <a:pt x="995726" y="852217"/>
                </a:cubicBezTo>
                <a:cubicBezTo>
                  <a:pt x="977657" y="689223"/>
                  <a:pt x="716310" y="472001"/>
                  <a:pt x="703154" y="329965"/>
                </a:cubicBezTo>
                <a:cubicBezTo>
                  <a:pt x="689998" y="187929"/>
                  <a:pt x="742662" y="61660"/>
                  <a:pt x="916788" y="0"/>
                </a:cubicBezTo>
              </a:path>
            </a:pathLst>
          </a:custGeom>
          <a:ln w="190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5345112" y="3058120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 rot="5400000">
            <a:off x="4496519" y="284301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endCxn id="54" idx="0"/>
          </p:cNvCxnSpPr>
          <p:nvPr/>
        </p:nvCxnSpPr>
        <p:spPr>
          <a:xfrm rot="5400000">
            <a:off x="5759698" y="3647084"/>
            <a:ext cx="642937" cy="1793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5456485" y="4058245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 rot="5400000">
            <a:off x="5925269" y="4343201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6211020" y="46289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6638851" y="2558058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 rot="5400000">
            <a:off x="7068269" y="284301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rot="5400000">
            <a:off x="7354020" y="3128765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7996163" y="255805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5" name="Прямая соединительная линия 64"/>
          <p:cNvCxnSpPr/>
          <p:nvPr/>
        </p:nvCxnSpPr>
        <p:spPr>
          <a:xfrm rot="5400000">
            <a:off x="8425582" y="284301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rot="5400000">
            <a:off x="8711332" y="312876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10425038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8" name="Прямая соединительная линия 67"/>
          <p:cNvCxnSpPr/>
          <p:nvPr/>
        </p:nvCxnSpPr>
        <p:spPr>
          <a:xfrm rot="5400000">
            <a:off x="10983941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rot="5400000">
            <a:off x="11140207" y="227151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rot="5400000">
            <a:off x="10640144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69" name="TextBox 70"/>
          <p:cNvSpPr txBox="1">
            <a:spLocks noChangeArrowheads="1"/>
          </p:cNvSpPr>
          <p:nvPr/>
        </p:nvSpPr>
        <p:spPr bwMode="auto">
          <a:xfrm>
            <a:off x="10496475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F</a:t>
            </a:r>
            <a:endParaRPr lang="ru-RU" sz="2000" dirty="0">
              <a:latin typeface="Calibri" pitchFamily="34" charset="0"/>
            </a:endParaRPr>
          </a:p>
        </p:txBody>
      </p:sp>
      <p:cxnSp>
        <p:nvCxnSpPr>
          <p:cNvPr id="72" name="Прямая со стрелкой 71"/>
          <p:cNvCxnSpPr/>
          <p:nvPr/>
        </p:nvCxnSpPr>
        <p:spPr>
          <a:xfrm rot="5400000">
            <a:off x="10854457" y="227151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5656820" y="2042120"/>
            <a:ext cx="4059105" cy="1980550"/>
          </a:xfrm>
          <a:custGeom>
            <a:avLst/>
            <a:gdLst>
              <a:gd name="connsiteX0" fmla="*/ 24581 w 4431890"/>
              <a:gd name="connsiteY0" fmla="*/ 1356851 h 2113936"/>
              <a:gd name="connsiteX1" fmla="*/ 644013 w 4431890"/>
              <a:gd name="connsiteY1" fmla="*/ 1843548 h 2113936"/>
              <a:gd name="connsiteX2" fmla="*/ 3888658 w 4431890"/>
              <a:gd name="connsiteY2" fmla="*/ 1932039 h 2113936"/>
              <a:gd name="connsiteX3" fmla="*/ 3903407 w 4431890"/>
              <a:gd name="connsiteY3" fmla="*/ 752168 h 2113936"/>
              <a:gd name="connsiteX4" fmla="*/ 3298723 w 4431890"/>
              <a:gd name="connsiteY4" fmla="*/ 309716 h 2113936"/>
              <a:gd name="connsiteX5" fmla="*/ 3534697 w 4431890"/>
              <a:gd name="connsiteY5" fmla="*/ 0 h 2113936"/>
              <a:gd name="connsiteX0" fmla="*/ 3364 w 4132083"/>
              <a:gd name="connsiteY0" fmla="*/ 1356851 h 2011434"/>
              <a:gd name="connsiteX1" fmla="*/ 622796 w 4132083"/>
              <a:gd name="connsiteY1" fmla="*/ 1843548 h 2011434"/>
              <a:gd name="connsiteX2" fmla="*/ 3867441 w 4132083"/>
              <a:gd name="connsiteY2" fmla="*/ 1932039 h 2011434"/>
              <a:gd name="connsiteX3" fmla="*/ 3882190 w 4132083"/>
              <a:gd name="connsiteY3" fmla="*/ 752168 h 2011434"/>
              <a:gd name="connsiteX4" fmla="*/ 3386865 w 4132083"/>
              <a:gd name="connsiteY4" fmla="*/ 309716 h 2011434"/>
              <a:gd name="connsiteX5" fmla="*/ 3513480 w 4132083"/>
              <a:gd name="connsiteY5" fmla="*/ 0 h 2011434"/>
              <a:gd name="connsiteX0" fmla="*/ 3364 w 4132083"/>
              <a:gd name="connsiteY0" fmla="*/ 1356851 h 2011434"/>
              <a:gd name="connsiteX1" fmla="*/ 622796 w 4132083"/>
              <a:gd name="connsiteY1" fmla="*/ 1843548 h 2011434"/>
              <a:gd name="connsiteX2" fmla="*/ 3867441 w 4132083"/>
              <a:gd name="connsiteY2" fmla="*/ 1932039 h 2011434"/>
              <a:gd name="connsiteX3" fmla="*/ 3882190 w 4132083"/>
              <a:gd name="connsiteY3" fmla="*/ 752168 h 2011434"/>
              <a:gd name="connsiteX4" fmla="*/ 3386865 w 4132083"/>
              <a:gd name="connsiteY4" fmla="*/ 309716 h 2011434"/>
              <a:gd name="connsiteX5" fmla="*/ 3513480 w 4132083"/>
              <a:gd name="connsiteY5" fmla="*/ 0 h 2011434"/>
              <a:gd name="connsiteX0" fmla="*/ 3364 w 4164786"/>
              <a:gd name="connsiteY0" fmla="*/ 1356851 h 2011434"/>
              <a:gd name="connsiteX1" fmla="*/ 622796 w 4164786"/>
              <a:gd name="connsiteY1" fmla="*/ 1843548 h 2011434"/>
              <a:gd name="connsiteX2" fmla="*/ 3867441 w 4164786"/>
              <a:gd name="connsiteY2" fmla="*/ 1932039 h 2011434"/>
              <a:gd name="connsiteX3" fmla="*/ 3882190 w 4164786"/>
              <a:gd name="connsiteY3" fmla="*/ 752168 h 2011434"/>
              <a:gd name="connsiteX4" fmla="*/ 3386865 w 4164786"/>
              <a:gd name="connsiteY4" fmla="*/ 309716 h 2011434"/>
              <a:gd name="connsiteX5" fmla="*/ 3513480 w 4164786"/>
              <a:gd name="connsiteY5" fmla="*/ 0 h 2011434"/>
              <a:gd name="connsiteX0" fmla="*/ 103 w 4083157"/>
              <a:gd name="connsiteY0" fmla="*/ 1356851 h 2008411"/>
              <a:gd name="connsiteX1" fmla="*/ 1733014 w 4083157"/>
              <a:gd name="connsiteY1" fmla="*/ 1833612 h 2008411"/>
              <a:gd name="connsiteX2" fmla="*/ 3864180 w 4083157"/>
              <a:gd name="connsiteY2" fmla="*/ 1932039 h 2008411"/>
              <a:gd name="connsiteX3" fmla="*/ 3878929 w 4083157"/>
              <a:gd name="connsiteY3" fmla="*/ 752168 h 2008411"/>
              <a:gd name="connsiteX4" fmla="*/ 3383604 w 4083157"/>
              <a:gd name="connsiteY4" fmla="*/ 309716 h 2008411"/>
              <a:gd name="connsiteX5" fmla="*/ 3510219 w 4083157"/>
              <a:gd name="connsiteY5" fmla="*/ 0 h 2008411"/>
              <a:gd name="connsiteX0" fmla="*/ 105 w 4083159"/>
              <a:gd name="connsiteY0" fmla="*/ 1356851 h 1993607"/>
              <a:gd name="connsiteX1" fmla="*/ 1733016 w 4083159"/>
              <a:gd name="connsiteY1" fmla="*/ 1833612 h 1993607"/>
              <a:gd name="connsiteX2" fmla="*/ 3864182 w 4083159"/>
              <a:gd name="connsiteY2" fmla="*/ 1932039 h 1993607"/>
              <a:gd name="connsiteX3" fmla="*/ 3878931 w 4083159"/>
              <a:gd name="connsiteY3" fmla="*/ 752168 h 1993607"/>
              <a:gd name="connsiteX4" fmla="*/ 3383606 w 4083159"/>
              <a:gd name="connsiteY4" fmla="*/ 309716 h 1993607"/>
              <a:gd name="connsiteX5" fmla="*/ 3510221 w 4083159"/>
              <a:gd name="connsiteY5" fmla="*/ 0 h 1993607"/>
              <a:gd name="connsiteX0" fmla="*/ 102 w 4012667"/>
              <a:gd name="connsiteY0" fmla="*/ 1356851 h 1877350"/>
              <a:gd name="connsiteX1" fmla="*/ 1733013 w 4012667"/>
              <a:gd name="connsiteY1" fmla="*/ 1833612 h 1877350"/>
              <a:gd name="connsiteX2" fmla="*/ 3814470 w 4012667"/>
              <a:gd name="connsiteY2" fmla="*/ 1733314 h 1877350"/>
              <a:gd name="connsiteX3" fmla="*/ 3878928 w 4012667"/>
              <a:gd name="connsiteY3" fmla="*/ 752168 h 1877350"/>
              <a:gd name="connsiteX4" fmla="*/ 3383603 w 4012667"/>
              <a:gd name="connsiteY4" fmla="*/ 309716 h 1877350"/>
              <a:gd name="connsiteX5" fmla="*/ 3510218 w 4012667"/>
              <a:gd name="connsiteY5" fmla="*/ 0 h 1877350"/>
              <a:gd name="connsiteX0" fmla="*/ 102 w 4006052"/>
              <a:gd name="connsiteY0" fmla="*/ 1356851 h 1847897"/>
              <a:gd name="connsiteX1" fmla="*/ 1733013 w 4006052"/>
              <a:gd name="connsiteY1" fmla="*/ 1833612 h 1847897"/>
              <a:gd name="connsiteX2" fmla="*/ 3804529 w 4006052"/>
              <a:gd name="connsiteY2" fmla="*/ 1633952 h 1847897"/>
              <a:gd name="connsiteX3" fmla="*/ 3878928 w 4006052"/>
              <a:gd name="connsiteY3" fmla="*/ 752168 h 1847897"/>
              <a:gd name="connsiteX4" fmla="*/ 3383603 w 4006052"/>
              <a:gd name="connsiteY4" fmla="*/ 309716 h 1847897"/>
              <a:gd name="connsiteX5" fmla="*/ 3510218 w 4006052"/>
              <a:gd name="connsiteY5" fmla="*/ 0 h 1847897"/>
              <a:gd name="connsiteX0" fmla="*/ 102 w 4032616"/>
              <a:gd name="connsiteY0" fmla="*/ 1356851 h 1847897"/>
              <a:gd name="connsiteX1" fmla="*/ 1733013 w 4032616"/>
              <a:gd name="connsiteY1" fmla="*/ 1833612 h 1847897"/>
              <a:gd name="connsiteX2" fmla="*/ 3804529 w 4032616"/>
              <a:gd name="connsiteY2" fmla="*/ 1633952 h 1847897"/>
              <a:gd name="connsiteX3" fmla="*/ 3878928 w 4032616"/>
              <a:gd name="connsiteY3" fmla="*/ 752168 h 1847897"/>
              <a:gd name="connsiteX4" fmla="*/ 3383603 w 4032616"/>
              <a:gd name="connsiteY4" fmla="*/ 309716 h 1847897"/>
              <a:gd name="connsiteX5" fmla="*/ 3510218 w 4032616"/>
              <a:gd name="connsiteY5" fmla="*/ 0 h 1847897"/>
              <a:gd name="connsiteX0" fmla="*/ 102 w 4043314"/>
              <a:gd name="connsiteY0" fmla="*/ 1356851 h 1847897"/>
              <a:gd name="connsiteX1" fmla="*/ 1733013 w 4043314"/>
              <a:gd name="connsiteY1" fmla="*/ 1833612 h 1847897"/>
              <a:gd name="connsiteX2" fmla="*/ 3804529 w 4043314"/>
              <a:gd name="connsiteY2" fmla="*/ 1633952 h 1847897"/>
              <a:gd name="connsiteX3" fmla="*/ 3878928 w 4043314"/>
              <a:gd name="connsiteY3" fmla="*/ 752168 h 1847897"/>
              <a:gd name="connsiteX4" fmla="*/ 3383603 w 4043314"/>
              <a:gd name="connsiteY4" fmla="*/ 309716 h 1847897"/>
              <a:gd name="connsiteX5" fmla="*/ 3510218 w 4043314"/>
              <a:gd name="connsiteY5" fmla="*/ 0 h 1847897"/>
              <a:gd name="connsiteX0" fmla="*/ 131 w 4060182"/>
              <a:gd name="connsiteY0" fmla="*/ 1356851 h 1979976"/>
              <a:gd name="connsiteX1" fmla="*/ 1474555 w 4060182"/>
              <a:gd name="connsiteY1" fmla="*/ 1972720 h 1979976"/>
              <a:gd name="connsiteX2" fmla="*/ 3804558 w 4060182"/>
              <a:gd name="connsiteY2" fmla="*/ 1633952 h 1979976"/>
              <a:gd name="connsiteX3" fmla="*/ 3878957 w 4060182"/>
              <a:gd name="connsiteY3" fmla="*/ 752168 h 1979976"/>
              <a:gd name="connsiteX4" fmla="*/ 3383632 w 4060182"/>
              <a:gd name="connsiteY4" fmla="*/ 309716 h 1979976"/>
              <a:gd name="connsiteX5" fmla="*/ 3510247 w 4060182"/>
              <a:gd name="connsiteY5" fmla="*/ 0 h 197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0182" h="1979976">
                <a:moveTo>
                  <a:pt x="131" y="1356851"/>
                </a:moveTo>
                <a:cubicBezTo>
                  <a:pt x="-12160" y="1552267"/>
                  <a:pt x="840484" y="1926536"/>
                  <a:pt x="1474555" y="1972720"/>
                </a:cubicBezTo>
                <a:cubicBezTo>
                  <a:pt x="2108626" y="2018904"/>
                  <a:pt x="3403824" y="1837377"/>
                  <a:pt x="3804558" y="1633952"/>
                </a:cubicBezTo>
                <a:cubicBezTo>
                  <a:pt x="4205292" y="1430527"/>
                  <a:pt x="4058469" y="962938"/>
                  <a:pt x="3878957" y="752168"/>
                </a:cubicBezTo>
                <a:cubicBezTo>
                  <a:pt x="3699445" y="541398"/>
                  <a:pt x="3445084" y="435077"/>
                  <a:pt x="3383632" y="309716"/>
                </a:cubicBezTo>
                <a:cubicBezTo>
                  <a:pt x="3322180" y="184355"/>
                  <a:pt x="3361534" y="92177"/>
                  <a:pt x="3510247" y="0"/>
                </a:cubicBezTo>
              </a:path>
            </a:pathLst>
          </a:custGeom>
          <a:ln w="190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5" name="Полилиния 74"/>
          <p:cNvSpPr/>
          <p:nvPr/>
        </p:nvSpPr>
        <p:spPr>
          <a:xfrm>
            <a:off x="5814433" y="2042122"/>
            <a:ext cx="4640381" cy="3628639"/>
          </a:xfrm>
          <a:custGeom>
            <a:avLst/>
            <a:gdLst>
              <a:gd name="connsiteX0" fmla="*/ 476864 w 5680587"/>
              <a:gd name="connsiteY0" fmla="*/ 2330245 h 3628103"/>
              <a:gd name="connsiteX1" fmla="*/ 742335 w 5680587"/>
              <a:gd name="connsiteY1" fmla="*/ 3406877 h 3628103"/>
              <a:gd name="connsiteX2" fmla="*/ 4930877 w 5680587"/>
              <a:gd name="connsiteY2" fmla="*/ 3259393 h 3628103"/>
              <a:gd name="connsiteX3" fmla="*/ 5240593 w 5680587"/>
              <a:gd name="connsiteY3" fmla="*/ 1194619 h 3628103"/>
              <a:gd name="connsiteX4" fmla="*/ 4827638 w 5680587"/>
              <a:gd name="connsiteY4" fmla="*/ 589935 h 3628103"/>
              <a:gd name="connsiteX5" fmla="*/ 5063612 w 5680587"/>
              <a:gd name="connsiteY5" fmla="*/ 0 h 3628103"/>
              <a:gd name="connsiteX0" fmla="*/ 36377 w 4857888"/>
              <a:gd name="connsiteY0" fmla="*/ 2330245 h 3643116"/>
              <a:gd name="connsiteX1" fmla="*/ 1524130 w 4857888"/>
              <a:gd name="connsiteY1" fmla="*/ 3565864 h 3643116"/>
              <a:gd name="connsiteX2" fmla="*/ 4490390 w 4857888"/>
              <a:gd name="connsiteY2" fmla="*/ 3259393 h 3643116"/>
              <a:gd name="connsiteX3" fmla="*/ 4800106 w 4857888"/>
              <a:gd name="connsiteY3" fmla="*/ 1194619 h 3643116"/>
              <a:gd name="connsiteX4" fmla="*/ 4387151 w 4857888"/>
              <a:gd name="connsiteY4" fmla="*/ 589935 h 3643116"/>
              <a:gd name="connsiteX5" fmla="*/ 4623125 w 4857888"/>
              <a:gd name="connsiteY5" fmla="*/ 0 h 3643116"/>
              <a:gd name="connsiteX0" fmla="*/ 34109 w 4804375"/>
              <a:gd name="connsiteY0" fmla="*/ 2330245 h 3643116"/>
              <a:gd name="connsiteX1" fmla="*/ 1521862 w 4804375"/>
              <a:gd name="connsiteY1" fmla="*/ 3565864 h 3643116"/>
              <a:gd name="connsiteX2" fmla="*/ 3991260 w 4804375"/>
              <a:gd name="connsiteY2" fmla="*/ 3259394 h 3643116"/>
              <a:gd name="connsiteX3" fmla="*/ 4797838 w 4804375"/>
              <a:gd name="connsiteY3" fmla="*/ 1194619 h 3643116"/>
              <a:gd name="connsiteX4" fmla="*/ 4384883 w 4804375"/>
              <a:gd name="connsiteY4" fmla="*/ 589935 h 3643116"/>
              <a:gd name="connsiteX5" fmla="*/ 4620857 w 4804375"/>
              <a:gd name="connsiteY5" fmla="*/ 0 h 3643116"/>
              <a:gd name="connsiteX0" fmla="*/ 34109 w 4812764"/>
              <a:gd name="connsiteY0" fmla="*/ 2330245 h 3643116"/>
              <a:gd name="connsiteX1" fmla="*/ 1521862 w 4812764"/>
              <a:gd name="connsiteY1" fmla="*/ 3565864 h 3643116"/>
              <a:gd name="connsiteX2" fmla="*/ 3991260 w 4812764"/>
              <a:gd name="connsiteY2" fmla="*/ 3259394 h 3643116"/>
              <a:gd name="connsiteX3" fmla="*/ 4797838 w 4812764"/>
              <a:gd name="connsiteY3" fmla="*/ 1194619 h 3643116"/>
              <a:gd name="connsiteX4" fmla="*/ 4384883 w 4812764"/>
              <a:gd name="connsiteY4" fmla="*/ 589935 h 3643116"/>
              <a:gd name="connsiteX5" fmla="*/ 4620857 w 4812764"/>
              <a:gd name="connsiteY5" fmla="*/ 0 h 3643116"/>
              <a:gd name="connsiteX0" fmla="*/ 34109 w 4806248"/>
              <a:gd name="connsiteY0" fmla="*/ 2330245 h 3643116"/>
              <a:gd name="connsiteX1" fmla="*/ 1521862 w 4806248"/>
              <a:gd name="connsiteY1" fmla="*/ 3565864 h 3643116"/>
              <a:gd name="connsiteX2" fmla="*/ 3991260 w 4806248"/>
              <a:gd name="connsiteY2" fmla="*/ 3259394 h 3643116"/>
              <a:gd name="connsiteX3" fmla="*/ 4797838 w 4806248"/>
              <a:gd name="connsiteY3" fmla="*/ 1194619 h 3643116"/>
              <a:gd name="connsiteX4" fmla="*/ 4424632 w 4806248"/>
              <a:gd name="connsiteY4" fmla="*/ 391204 h 3643116"/>
              <a:gd name="connsiteX5" fmla="*/ 4620857 w 4806248"/>
              <a:gd name="connsiteY5" fmla="*/ 0 h 3643116"/>
              <a:gd name="connsiteX0" fmla="*/ 34109 w 4809152"/>
              <a:gd name="connsiteY0" fmla="*/ 2330245 h 3643116"/>
              <a:gd name="connsiteX1" fmla="*/ 1521862 w 4809152"/>
              <a:gd name="connsiteY1" fmla="*/ 3565864 h 3643116"/>
              <a:gd name="connsiteX2" fmla="*/ 3991260 w 4809152"/>
              <a:gd name="connsiteY2" fmla="*/ 3259394 h 3643116"/>
              <a:gd name="connsiteX3" fmla="*/ 4797838 w 4809152"/>
              <a:gd name="connsiteY3" fmla="*/ 1194619 h 3643116"/>
              <a:gd name="connsiteX4" fmla="*/ 4474319 w 4809152"/>
              <a:gd name="connsiteY4" fmla="*/ 391204 h 3643116"/>
              <a:gd name="connsiteX5" fmla="*/ 4620857 w 4809152"/>
              <a:gd name="connsiteY5" fmla="*/ 0 h 3643116"/>
              <a:gd name="connsiteX0" fmla="*/ 34109 w 4800110"/>
              <a:gd name="connsiteY0" fmla="*/ 2330245 h 3643116"/>
              <a:gd name="connsiteX1" fmla="*/ 1521862 w 4800110"/>
              <a:gd name="connsiteY1" fmla="*/ 3565864 h 3643116"/>
              <a:gd name="connsiteX2" fmla="*/ 3991260 w 4800110"/>
              <a:gd name="connsiteY2" fmla="*/ 3259394 h 3643116"/>
              <a:gd name="connsiteX3" fmla="*/ 4797838 w 4800110"/>
              <a:gd name="connsiteY3" fmla="*/ 1194619 h 3643116"/>
              <a:gd name="connsiteX4" fmla="*/ 4245763 w 4800110"/>
              <a:gd name="connsiteY4" fmla="*/ 748922 h 3643116"/>
              <a:gd name="connsiteX5" fmla="*/ 4620857 w 4800110"/>
              <a:gd name="connsiteY5" fmla="*/ 0 h 3643116"/>
              <a:gd name="connsiteX0" fmla="*/ 34109 w 4720963"/>
              <a:gd name="connsiteY0" fmla="*/ 2330245 h 3626308"/>
              <a:gd name="connsiteX1" fmla="*/ 1521862 w 4720963"/>
              <a:gd name="connsiteY1" fmla="*/ 3565864 h 3626308"/>
              <a:gd name="connsiteX2" fmla="*/ 3991260 w 4720963"/>
              <a:gd name="connsiteY2" fmla="*/ 3259394 h 3626308"/>
              <a:gd name="connsiteX3" fmla="*/ 4718340 w 4720963"/>
              <a:gd name="connsiteY3" fmla="*/ 1741132 h 3626308"/>
              <a:gd name="connsiteX4" fmla="*/ 4245763 w 4720963"/>
              <a:gd name="connsiteY4" fmla="*/ 748922 h 3626308"/>
              <a:gd name="connsiteX5" fmla="*/ 4620857 w 4720963"/>
              <a:gd name="connsiteY5" fmla="*/ 0 h 3626308"/>
              <a:gd name="connsiteX0" fmla="*/ 34109 w 4632080"/>
              <a:gd name="connsiteY0" fmla="*/ 2330245 h 3620739"/>
              <a:gd name="connsiteX1" fmla="*/ 1521862 w 4632080"/>
              <a:gd name="connsiteY1" fmla="*/ 3565864 h 3620739"/>
              <a:gd name="connsiteX2" fmla="*/ 3991260 w 4632080"/>
              <a:gd name="connsiteY2" fmla="*/ 3259394 h 3620739"/>
              <a:gd name="connsiteX3" fmla="*/ 4628905 w 4632080"/>
              <a:gd name="connsiteY3" fmla="*/ 1969674 h 3620739"/>
              <a:gd name="connsiteX4" fmla="*/ 4245763 w 4632080"/>
              <a:gd name="connsiteY4" fmla="*/ 748922 h 3620739"/>
              <a:gd name="connsiteX5" fmla="*/ 4620857 w 4632080"/>
              <a:gd name="connsiteY5" fmla="*/ 0 h 3620739"/>
              <a:gd name="connsiteX0" fmla="*/ 32952 w 4639503"/>
              <a:gd name="connsiteY0" fmla="*/ 2330245 h 3627716"/>
              <a:gd name="connsiteX1" fmla="*/ 1520705 w 4639503"/>
              <a:gd name="connsiteY1" fmla="*/ 3565864 h 3627716"/>
              <a:gd name="connsiteX2" fmla="*/ 3711860 w 4639503"/>
              <a:gd name="connsiteY2" fmla="*/ 3289204 h 3627716"/>
              <a:gd name="connsiteX3" fmla="*/ 4627748 w 4639503"/>
              <a:gd name="connsiteY3" fmla="*/ 1969674 h 3627716"/>
              <a:gd name="connsiteX4" fmla="*/ 4244606 w 4639503"/>
              <a:gd name="connsiteY4" fmla="*/ 748922 h 3627716"/>
              <a:gd name="connsiteX5" fmla="*/ 4619700 w 4639503"/>
              <a:gd name="connsiteY5" fmla="*/ 0 h 362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9503" h="3627716">
                <a:moveTo>
                  <a:pt x="32952" y="2330245"/>
                </a:moveTo>
                <a:cubicBezTo>
                  <a:pt x="-205480" y="2791132"/>
                  <a:pt x="907554" y="3406038"/>
                  <a:pt x="1520705" y="3565864"/>
                </a:cubicBezTo>
                <a:cubicBezTo>
                  <a:pt x="2133856" y="3725690"/>
                  <a:pt x="3194020" y="3555236"/>
                  <a:pt x="3711860" y="3289204"/>
                </a:cubicBezTo>
                <a:cubicBezTo>
                  <a:pt x="4229700" y="3023172"/>
                  <a:pt x="4538957" y="2393054"/>
                  <a:pt x="4627748" y="1969674"/>
                </a:cubicBezTo>
                <a:cubicBezTo>
                  <a:pt x="4716539" y="1546294"/>
                  <a:pt x="4274103" y="948025"/>
                  <a:pt x="4244606" y="748922"/>
                </a:cubicBezTo>
                <a:cubicBezTo>
                  <a:pt x="4215109" y="549819"/>
                  <a:pt x="4486964" y="195416"/>
                  <a:pt x="4619700" y="0"/>
                </a:cubicBezTo>
              </a:path>
            </a:pathLst>
          </a:custGeom>
          <a:ln w="190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6" name="Полилиния 75"/>
          <p:cNvSpPr/>
          <p:nvPr/>
        </p:nvSpPr>
        <p:spPr>
          <a:xfrm>
            <a:off x="3288513" y="1968519"/>
            <a:ext cx="3855099" cy="3451118"/>
          </a:xfrm>
          <a:custGeom>
            <a:avLst/>
            <a:gdLst>
              <a:gd name="connsiteX0" fmla="*/ 3603522 w 4144297"/>
              <a:gd name="connsiteY0" fmla="*/ 1273277 h 4729316"/>
              <a:gd name="connsiteX1" fmla="*/ 3662516 w 4144297"/>
              <a:gd name="connsiteY1" fmla="*/ 4326193 h 4729316"/>
              <a:gd name="connsiteX2" fmla="*/ 712838 w 4144297"/>
              <a:gd name="connsiteY2" fmla="*/ 3692013 h 4729316"/>
              <a:gd name="connsiteX3" fmla="*/ 49161 w 4144297"/>
              <a:gd name="connsiteY3" fmla="*/ 550606 h 4729316"/>
              <a:gd name="connsiteX4" fmla="*/ 417870 w 4144297"/>
              <a:gd name="connsiteY4" fmla="*/ 388374 h 4729316"/>
              <a:gd name="connsiteX5" fmla="*/ 417870 w 4144297"/>
              <a:gd name="connsiteY5" fmla="*/ 388374 h 4729316"/>
              <a:gd name="connsiteX0" fmla="*/ 3736115 w 4060343"/>
              <a:gd name="connsiteY0" fmla="*/ 906448 h 4114040"/>
              <a:gd name="connsiteX1" fmla="*/ 3795109 w 4060343"/>
              <a:gd name="connsiteY1" fmla="*/ 3959364 h 4114040"/>
              <a:gd name="connsiteX2" fmla="*/ 845431 w 4060343"/>
              <a:gd name="connsiteY2" fmla="*/ 3325184 h 4114040"/>
              <a:gd name="connsiteX3" fmla="*/ 2878 w 4060343"/>
              <a:gd name="connsiteY3" fmla="*/ 412384 h 4114040"/>
              <a:gd name="connsiteX4" fmla="*/ 550463 w 4060343"/>
              <a:gd name="connsiteY4" fmla="*/ 21545 h 4114040"/>
              <a:gd name="connsiteX5" fmla="*/ 550463 w 4060343"/>
              <a:gd name="connsiteY5" fmla="*/ 21545 h 4114040"/>
              <a:gd name="connsiteX0" fmla="*/ 3787528 w 4111757"/>
              <a:gd name="connsiteY0" fmla="*/ 890086 h 4097678"/>
              <a:gd name="connsiteX1" fmla="*/ 3846522 w 4111757"/>
              <a:gd name="connsiteY1" fmla="*/ 3943002 h 4097678"/>
              <a:gd name="connsiteX2" fmla="*/ 896844 w 4111757"/>
              <a:gd name="connsiteY2" fmla="*/ 3308822 h 4097678"/>
              <a:gd name="connsiteX3" fmla="*/ 54291 w 4111757"/>
              <a:gd name="connsiteY3" fmla="*/ 396022 h 4097678"/>
              <a:gd name="connsiteX4" fmla="*/ 601876 w 4111757"/>
              <a:gd name="connsiteY4" fmla="*/ 5183 h 4097678"/>
              <a:gd name="connsiteX5" fmla="*/ 601876 w 4111757"/>
              <a:gd name="connsiteY5" fmla="*/ 5183 h 4097678"/>
              <a:gd name="connsiteX0" fmla="*/ 3778548 w 3850503"/>
              <a:gd name="connsiteY0" fmla="*/ 890086 h 3773960"/>
              <a:gd name="connsiteX1" fmla="*/ 3022665 w 3850503"/>
              <a:gd name="connsiteY1" fmla="*/ 3525544 h 3773960"/>
              <a:gd name="connsiteX2" fmla="*/ 887864 w 3850503"/>
              <a:gd name="connsiteY2" fmla="*/ 3308822 h 3773960"/>
              <a:gd name="connsiteX3" fmla="*/ 45311 w 3850503"/>
              <a:gd name="connsiteY3" fmla="*/ 396022 h 3773960"/>
              <a:gd name="connsiteX4" fmla="*/ 592896 w 3850503"/>
              <a:gd name="connsiteY4" fmla="*/ 5183 h 3773960"/>
              <a:gd name="connsiteX5" fmla="*/ 592896 w 3850503"/>
              <a:gd name="connsiteY5" fmla="*/ 5183 h 3773960"/>
              <a:gd name="connsiteX0" fmla="*/ 3816378 w 3888333"/>
              <a:gd name="connsiteY0" fmla="*/ 884903 h 3726519"/>
              <a:gd name="connsiteX1" fmla="*/ 3060495 w 3888333"/>
              <a:gd name="connsiteY1" fmla="*/ 3520361 h 3726519"/>
              <a:gd name="connsiteX2" fmla="*/ 925694 w 3888333"/>
              <a:gd name="connsiteY2" fmla="*/ 3303639 h 3726519"/>
              <a:gd name="connsiteX3" fmla="*/ 43390 w 3888333"/>
              <a:gd name="connsiteY3" fmla="*/ 1305268 h 3726519"/>
              <a:gd name="connsiteX4" fmla="*/ 630726 w 3888333"/>
              <a:gd name="connsiteY4" fmla="*/ 0 h 3726519"/>
              <a:gd name="connsiteX5" fmla="*/ 630726 w 3888333"/>
              <a:gd name="connsiteY5" fmla="*/ 0 h 3726519"/>
              <a:gd name="connsiteX0" fmla="*/ 3773736 w 3845691"/>
              <a:gd name="connsiteY0" fmla="*/ 884903 h 3726520"/>
              <a:gd name="connsiteX1" fmla="*/ 3017853 w 3845691"/>
              <a:gd name="connsiteY1" fmla="*/ 3520361 h 3726520"/>
              <a:gd name="connsiteX2" fmla="*/ 883052 w 3845691"/>
              <a:gd name="connsiteY2" fmla="*/ 3303639 h 3726520"/>
              <a:gd name="connsiteX3" fmla="*/ 748 w 3845691"/>
              <a:gd name="connsiteY3" fmla="*/ 1305268 h 3726520"/>
              <a:gd name="connsiteX4" fmla="*/ 588084 w 3845691"/>
              <a:gd name="connsiteY4" fmla="*/ 0 h 3726520"/>
              <a:gd name="connsiteX5" fmla="*/ 588084 w 3845691"/>
              <a:gd name="connsiteY5" fmla="*/ 0 h 3726520"/>
              <a:gd name="connsiteX0" fmla="*/ 3753892 w 3825847"/>
              <a:gd name="connsiteY0" fmla="*/ 884903 h 3742555"/>
              <a:gd name="connsiteX1" fmla="*/ 2998009 w 3825847"/>
              <a:gd name="connsiteY1" fmla="*/ 3520361 h 3742555"/>
              <a:gd name="connsiteX2" fmla="*/ 863208 w 3825847"/>
              <a:gd name="connsiteY2" fmla="*/ 3303639 h 3742555"/>
              <a:gd name="connsiteX3" fmla="*/ 779 w 3825847"/>
              <a:gd name="connsiteY3" fmla="*/ 937508 h 3742555"/>
              <a:gd name="connsiteX4" fmla="*/ 568240 w 3825847"/>
              <a:gd name="connsiteY4" fmla="*/ 0 h 3742555"/>
              <a:gd name="connsiteX5" fmla="*/ 568240 w 3825847"/>
              <a:gd name="connsiteY5" fmla="*/ 0 h 3742555"/>
              <a:gd name="connsiteX0" fmla="*/ 3771595 w 3843550"/>
              <a:gd name="connsiteY0" fmla="*/ 884903 h 3742555"/>
              <a:gd name="connsiteX1" fmla="*/ 3015712 w 3843550"/>
              <a:gd name="connsiteY1" fmla="*/ 3520361 h 3742555"/>
              <a:gd name="connsiteX2" fmla="*/ 880911 w 3843550"/>
              <a:gd name="connsiteY2" fmla="*/ 3303639 h 3742555"/>
              <a:gd name="connsiteX3" fmla="*/ 18482 w 3843550"/>
              <a:gd name="connsiteY3" fmla="*/ 937508 h 3742555"/>
              <a:gd name="connsiteX4" fmla="*/ 585943 w 3843550"/>
              <a:gd name="connsiteY4" fmla="*/ 0 h 3742555"/>
              <a:gd name="connsiteX5" fmla="*/ 585943 w 3843550"/>
              <a:gd name="connsiteY5" fmla="*/ 0 h 3742555"/>
              <a:gd name="connsiteX0" fmla="*/ 3760592 w 3832547"/>
              <a:gd name="connsiteY0" fmla="*/ 884903 h 3742555"/>
              <a:gd name="connsiteX1" fmla="*/ 3004709 w 3832547"/>
              <a:gd name="connsiteY1" fmla="*/ 3520361 h 3742555"/>
              <a:gd name="connsiteX2" fmla="*/ 869908 w 3832547"/>
              <a:gd name="connsiteY2" fmla="*/ 3303639 h 3742555"/>
              <a:gd name="connsiteX3" fmla="*/ 7479 w 3832547"/>
              <a:gd name="connsiteY3" fmla="*/ 937508 h 3742555"/>
              <a:gd name="connsiteX4" fmla="*/ 574940 w 3832547"/>
              <a:gd name="connsiteY4" fmla="*/ 0 h 3742555"/>
              <a:gd name="connsiteX5" fmla="*/ 574940 w 3832547"/>
              <a:gd name="connsiteY5" fmla="*/ 0 h 3742555"/>
              <a:gd name="connsiteX0" fmla="*/ 3753438 w 3828235"/>
              <a:gd name="connsiteY0" fmla="*/ 884903 h 3675197"/>
              <a:gd name="connsiteX1" fmla="*/ 2997555 w 3828235"/>
              <a:gd name="connsiteY1" fmla="*/ 3520361 h 3675197"/>
              <a:gd name="connsiteX2" fmla="*/ 664004 w 3828235"/>
              <a:gd name="connsiteY2" fmla="*/ 3104850 h 3675197"/>
              <a:gd name="connsiteX3" fmla="*/ 325 w 3828235"/>
              <a:gd name="connsiteY3" fmla="*/ 937508 h 3675197"/>
              <a:gd name="connsiteX4" fmla="*/ 567786 w 3828235"/>
              <a:gd name="connsiteY4" fmla="*/ 0 h 3675197"/>
              <a:gd name="connsiteX5" fmla="*/ 567786 w 3828235"/>
              <a:gd name="connsiteY5" fmla="*/ 0 h 3675197"/>
              <a:gd name="connsiteX0" fmla="*/ 3753438 w 3828235"/>
              <a:gd name="connsiteY0" fmla="*/ 884903 h 3656935"/>
              <a:gd name="connsiteX1" fmla="*/ 2997555 w 3828235"/>
              <a:gd name="connsiteY1" fmla="*/ 3520361 h 3656935"/>
              <a:gd name="connsiteX2" fmla="*/ 664004 w 3828235"/>
              <a:gd name="connsiteY2" fmla="*/ 3104850 h 3656935"/>
              <a:gd name="connsiteX3" fmla="*/ 325 w 3828235"/>
              <a:gd name="connsiteY3" fmla="*/ 937508 h 3656935"/>
              <a:gd name="connsiteX4" fmla="*/ 567786 w 3828235"/>
              <a:gd name="connsiteY4" fmla="*/ 0 h 3656935"/>
              <a:gd name="connsiteX5" fmla="*/ 567786 w 3828235"/>
              <a:gd name="connsiteY5" fmla="*/ 0 h 3656935"/>
              <a:gd name="connsiteX0" fmla="*/ 3753438 w 3854480"/>
              <a:gd name="connsiteY0" fmla="*/ 884903 h 3451229"/>
              <a:gd name="connsiteX1" fmla="*/ 3206243 w 3854480"/>
              <a:gd name="connsiteY1" fmla="*/ 3222178 h 3451229"/>
              <a:gd name="connsiteX2" fmla="*/ 664004 w 3854480"/>
              <a:gd name="connsiteY2" fmla="*/ 3104850 h 3451229"/>
              <a:gd name="connsiteX3" fmla="*/ 325 w 3854480"/>
              <a:gd name="connsiteY3" fmla="*/ 937508 h 3451229"/>
              <a:gd name="connsiteX4" fmla="*/ 567786 w 3854480"/>
              <a:gd name="connsiteY4" fmla="*/ 0 h 3451229"/>
              <a:gd name="connsiteX5" fmla="*/ 567786 w 3854480"/>
              <a:gd name="connsiteY5" fmla="*/ 0 h 345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4480" h="3451229">
                <a:moveTo>
                  <a:pt x="3753438" y="884903"/>
                </a:moveTo>
                <a:cubicBezTo>
                  <a:pt x="4023825" y="2209799"/>
                  <a:pt x="3721149" y="2852187"/>
                  <a:pt x="3206243" y="3222178"/>
                </a:cubicBezTo>
                <a:cubicBezTo>
                  <a:pt x="2691337" y="3592169"/>
                  <a:pt x="1198324" y="3485628"/>
                  <a:pt x="664004" y="3104850"/>
                </a:cubicBezTo>
                <a:cubicBezTo>
                  <a:pt x="129684" y="2724072"/>
                  <a:pt x="16361" y="1454983"/>
                  <a:pt x="325" y="937508"/>
                </a:cubicBezTo>
                <a:cubicBezTo>
                  <a:pt x="-15711" y="420033"/>
                  <a:pt x="567786" y="0"/>
                  <a:pt x="567786" y="0"/>
                </a:cubicBezTo>
                <a:lnTo>
                  <a:pt x="567786" y="0"/>
                </a:lnTo>
              </a:path>
            </a:pathLst>
          </a:custGeom>
          <a:ln w="190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7" name="Полилиния 76"/>
          <p:cNvSpPr/>
          <p:nvPr/>
        </p:nvSpPr>
        <p:spPr>
          <a:xfrm>
            <a:off x="3645909" y="1997668"/>
            <a:ext cx="4883604" cy="3375885"/>
          </a:xfrm>
          <a:custGeom>
            <a:avLst/>
            <a:gdLst>
              <a:gd name="connsiteX0" fmla="*/ 5144729 w 5651091"/>
              <a:gd name="connsiteY0" fmla="*/ 884903 h 3778045"/>
              <a:gd name="connsiteX1" fmla="*/ 5174226 w 5651091"/>
              <a:gd name="connsiteY1" fmla="*/ 2861187 h 3778045"/>
              <a:gd name="connsiteX2" fmla="*/ 2283542 w 5651091"/>
              <a:gd name="connsiteY2" fmla="*/ 3480619 h 3778045"/>
              <a:gd name="connsiteX3" fmla="*/ 292510 w 5651091"/>
              <a:gd name="connsiteY3" fmla="*/ 1076632 h 3778045"/>
              <a:gd name="connsiteX4" fmla="*/ 528484 w 5651091"/>
              <a:gd name="connsiteY4" fmla="*/ 0 h 3778045"/>
              <a:gd name="connsiteX5" fmla="*/ 528484 w 5651091"/>
              <a:gd name="connsiteY5" fmla="*/ 0 h 3778045"/>
              <a:gd name="connsiteX6" fmla="*/ 528484 w 5651091"/>
              <a:gd name="connsiteY6" fmla="*/ 0 h 3778045"/>
              <a:gd name="connsiteX0" fmla="*/ 4830138 w 5128333"/>
              <a:gd name="connsiteY0" fmla="*/ 884903 h 3538381"/>
              <a:gd name="connsiteX1" fmla="*/ 4859635 w 5128333"/>
              <a:gd name="connsiteY1" fmla="*/ 2861187 h 3538381"/>
              <a:gd name="connsiteX2" fmla="*/ 1968951 w 5128333"/>
              <a:gd name="connsiteY2" fmla="*/ 3480619 h 3538381"/>
              <a:gd name="connsiteX3" fmla="*/ 107118 w 5128333"/>
              <a:gd name="connsiteY3" fmla="*/ 1603377 h 3538381"/>
              <a:gd name="connsiteX4" fmla="*/ 213893 w 5128333"/>
              <a:gd name="connsiteY4" fmla="*/ 0 h 3538381"/>
              <a:gd name="connsiteX5" fmla="*/ 213893 w 5128333"/>
              <a:gd name="connsiteY5" fmla="*/ 0 h 3538381"/>
              <a:gd name="connsiteX6" fmla="*/ 213893 w 5128333"/>
              <a:gd name="connsiteY6" fmla="*/ 0 h 3538381"/>
              <a:gd name="connsiteX0" fmla="*/ 4830138 w 4907119"/>
              <a:gd name="connsiteY0" fmla="*/ 884903 h 3536842"/>
              <a:gd name="connsiteX1" fmla="*/ 4193763 w 4907119"/>
              <a:gd name="connsiteY1" fmla="*/ 2851248 h 3536842"/>
              <a:gd name="connsiteX2" fmla="*/ 1968951 w 4907119"/>
              <a:gd name="connsiteY2" fmla="*/ 3480619 h 3536842"/>
              <a:gd name="connsiteX3" fmla="*/ 107118 w 4907119"/>
              <a:gd name="connsiteY3" fmla="*/ 1603377 h 3536842"/>
              <a:gd name="connsiteX4" fmla="*/ 213893 w 4907119"/>
              <a:gd name="connsiteY4" fmla="*/ 0 h 3536842"/>
              <a:gd name="connsiteX5" fmla="*/ 213893 w 4907119"/>
              <a:gd name="connsiteY5" fmla="*/ 0 h 3536842"/>
              <a:gd name="connsiteX6" fmla="*/ 213893 w 4907119"/>
              <a:gd name="connsiteY6" fmla="*/ 0 h 3536842"/>
              <a:gd name="connsiteX0" fmla="*/ 4797595 w 4883252"/>
              <a:gd name="connsiteY0" fmla="*/ 884903 h 3341406"/>
              <a:gd name="connsiteX1" fmla="*/ 4161220 w 4883252"/>
              <a:gd name="connsiteY1" fmla="*/ 2851248 h 3341406"/>
              <a:gd name="connsiteX2" fmla="*/ 1479242 w 4883252"/>
              <a:gd name="connsiteY2" fmla="*/ 3261970 h 3341406"/>
              <a:gd name="connsiteX3" fmla="*/ 74575 w 4883252"/>
              <a:gd name="connsiteY3" fmla="*/ 1603377 h 3341406"/>
              <a:gd name="connsiteX4" fmla="*/ 181350 w 4883252"/>
              <a:gd name="connsiteY4" fmla="*/ 0 h 3341406"/>
              <a:gd name="connsiteX5" fmla="*/ 181350 w 4883252"/>
              <a:gd name="connsiteY5" fmla="*/ 0 h 3341406"/>
              <a:gd name="connsiteX6" fmla="*/ 181350 w 4883252"/>
              <a:gd name="connsiteY6" fmla="*/ 0 h 3341406"/>
              <a:gd name="connsiteX0" fmla="*/ 4797595 w 4883251"/>
              <a:gd name="connsiteY0" fmla="*/ 884903 h 3299620"/>
              <a:gd name="connsiteX1" fmla="*/ 4161220 w 4883251"/>
              <a:gd name="connsiteY1" fmla="*/ 2851248 h 3299620"/>
              <a:gd name="connsiteX2" fmla="*/ 1479242 w 4883251"/>
              <a:gd name="connsiteY2" fmla="*/ 3261970 h 3299620"/>
              <a:gd name="connsiteX3" fmla="*/ 74575 w 4883251"/>
              <a:gd name="connsiteY3" fmla="*/ 1603377 h 3299620"/>
              <a:gd name="connsiteX4" fmla="*/ 181350 w 4883251"/>
              <a:gd name="connsiteY4" fmla="*/ 0 h 3299620"/>
              <a:gd name="connsiteX5" fmla="*/ 181350 w 4883251"/>
              <a:gd name="connsiteY5" fmla="*/ 0 h 3299620"/>
              <a:gd name="connsiteX6" fmla="*/ 181350 w 4883251"/>
              <a:gd name="connsiteY6" fmla="*/ 0 h 3299620"/>
              <a:gd name="connsiteX0" fmla="*/ 4797595 w 4883251"/>
              <a:gd name="connsiteY0" fmla="*/ 884903 h 3375702"/>
              <a:gd name="connsiteX1" fmla="*/ 4161220 w 4883251"/>
              <a:gd name="connsiteY1" fmla="*/ 2851248 h 3375702"/>
              <a:gd name="connsiteX2" fmla="*/ 1479242 w 4883251"/>
              <a:gd name="connsiteY2" fmla="*/ 3261970 h 3375702"/>
              <a:gd name="connsiteX3" fmla="*/ 74575 w 4883251"/>
              <a:gd name="connsiteY3" fmla="*/ 1603377 h 3375702"/>
              <a:gd name="connsiteX4" fmla="*/ 181350 w 4883251"/>
              <a:gd name="connsiteY4" fmla="*/ 0 h 3375702"/>
              <a:gd name="connsiteX5" fmla="*/ 181350 w 4883251"/>
              <a:gd name="connsiteY5" fmla="*/ 0 h 3375702"/>
              <a:gd name="connsiteX6" fmla="*/ 181350 w 4883251"/>
              <a:gd name="connsiteY6" fmla="*/ 0 h 337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83251" h="3375702">
                <a:moveTo>
                  <a:pt x="4797595" y="884903"/>
                </a:moveTo>
                <a:cubicBezTo>
                  <a:pt x="5050776" y="1656735"/>
                  <a:pt x="4714279" y="2455070"/>
                  <a:pt x="4161220" y="2851248"/>
                </a:cubicBezTo>
                <a:cubicBezTo>
                  <a:pt x="3608161" y="3247426"/>
                  <a:pt x="2249794" y="3549457"/>
                  <a:pt x="1479242" y="3261970"/>
                </a:cubicBezTo>
                <a:cubicBezTo>
                  <a:pt x="708690" y="2974483"/>
                  <a:pt x="290890" y="2147039"/>
                  <a:pt x="74575" y="1603377"/>
                </a:cubicBezTo>
                <a:cubicBezTo>
                  <a:pt x="-141740" y="1059715"/>
                  <a:pt x="181350" y="0"/>
                  <a:pt x="181350" y="0"/>
                </a:cubicBezTo>
                <a:lnTo>
                  <a:pt x="181350" y="0"/>
                </a:lnTo>
                <a:lnTo>
                  <a:pt x="181350" y="0"/>
                </a:lnTo>
              </a:path>
            </a:pathLst>
          </a:custGeom>
          <a:ln w="190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Oval 1"/>
          <p:cNvSpPr/>
          <p:nvPr/>
        </p:nvSpPr>
        <p:spPr>
          <a:xfrm>
            <a:off x="1457196" y="3138106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1457196" y="3851818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955356" y="2221907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1950871" y="2244474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980631" y="4624674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980191" y="4624674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2" idx="4"/>
            <a:endCxn id="71" idx="0"/>
          </p:cNvCxnSpPr>
          <p:nvPr/>
        </p:nvCxnSpPr>
        <p:spPr>
          <a:xfrm>
            <a:off x="1676581" y="3576876"/>
            <a:ext cx="0" cy="27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3" idx="4"/>
            <a:endCxn id="2" idx="1"/>
          </p:cNvCxnSpPr>
          <p:nvPr/>
        </p:nvCxnSpPr>
        <p:spPr>
          <a:xfrm>
            <a:off x="1174741" y="2660677"/>
            <a:ext cx="346711" cy="54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8" idx="4"/>
            <a:endCxn id="2" idx="7"/>
          </p:cNvCxnSpPr>
          <p:nvPr/>
        </p:nvCxnSpPr>
        <p:spPr>
          <a:xfrm flipH="1">
            <a:off x="1831710" y="2683244"/>
            <a:ext cx="338546" cy="51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5"/>
            <a:endCxn id="79" idx="0"/>
          </p:cNvCxnSpPr>
          <p:nvPr/>
        </p:nvCxnSpPr>
        <p:spPr>
          <a:xfrm>
            <a:off x="1831710" y="4226332"/>
            <a:ext cx="368306" cy="39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1" idx="3"/>
            <a:endCxn id="80" idx="0"/>
          </p:cNvCxnSpPr>
          <p:nvPr/>
        </p:nvCxnSpPr>
        <p:spPr>
          <a:xfrm flipH="1">
            <a:off x="1199576" y="4226332"/>
            <a:ext cx="321876" cy="39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81413" y="1986559"/>
            <a:ext cx="357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632376" y="1978666"/>
            <a:ext cx="357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96038" y="1997670"/>
            <a:ext cx="357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8281913" y="1999716"/>
            <a:ext cx="357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9624035" y="1999716"/>
            <a:ext cx="357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925100" y="1997670"/>
            <a:ext cx="357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94192" y="16751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655239" y="16869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036141" y="1670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327384" y="1674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652158" y="1661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0949747" y="1670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2131234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поиск в глубину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dfsData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, visitor,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visitorData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// ...</a:t>
            </a: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dfsData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, u, visitor,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visitorData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dfsData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, u, visitor,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visitorData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[u] = 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true</a:t>
            </a:r>
            <a:endParaRPr lang="ru-RU" sz="14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dfsData.StartTime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[u] =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dfsData.Time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++</a:t>
            </a:r>
          </a:p>
          <a:p>
            <a:pPr marL="0" lv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visitor.OnFind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(u,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visitorData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(u, v)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dfsData.Graph.Edges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visitor.OnArcFind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(u, v,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visitorData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ru-RU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[v]: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dfsData.Parent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[v] = u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dfsData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, v, visitor,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visitorData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ru-RU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visitor.OnArcFinish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(u, v,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visitorData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ru-RU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dfsData.EndTime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[u] =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dfsData.Time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++</a:t>
            </a:r>
          </a:p>
          <a:p>
            <a:pPr marL="0" lvl="0" indent="0">
              <a:buNone/>
            </a:pPr>
            <a:endParaRPr lang="ru-RU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visitor.OnFinish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(u,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visitorData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topSortData</a:t>
            </a:r>
            <a:r>
              <a:rPr lang="en-US" sz="1400" dirty="0">
                <a:latin typeface="Consolas" panose="020B0609020204030204" pitchFamily="49" charset="0"/>
              </a:rPr>
              <a:t> { Count, </a:t>
            </a:r>
            <a:r>
              <a:rPr lang="en-US" sz="1400" dirty="0" err="1">
                <a:latin typeface="Consolas" panose="020B0609020204030204" pitchFamily="49" charset="0"/>
              </a:rPr>
              <a:t>HaveCycle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TopSortNumber</a:t>
            </a:r>
            <a:r>
              <a:rPr lang="en-US" sz="1400" dirty="0">
                <a:latin typeface="Consolas" panose="020B0609020204030204" pitchFamily="49" charset="0"/>
              </a:rPr>
              <a:t>[] 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Lock(u, data): </a:t>
            </a:r>
            <a:r>
              <a:rPr lang="en-US" sz="1400" dirty="0" err="1">
                <a:latin typeface="Consolas" panose="020B0609020204030204" pitchFamily="49" charset="0"/>
              </a:rPr>
              <a:t>data.TopSortNumber</a:t>
            </a:r>
            <a:r>
              <a:rPr lang="en-US" sz="1400" dirty="0">
                <a:latin typeface="Consolas" panose="020B0609020204030204" pitchFamily="49" charset="0"/>
              </a:rPr>
              <a:t>[u] = '</a:t>
            </a:r>
            <a:r>
              <a:rPr lang="en-US" sz="1400" dirty="0" err="1">
                <a:latin typeface="Consolas" panose="020B0609020204030204" pitchFamily="49" charset="0"/>
              </a:rPr>
              <a:t>on_path</a:t>
            </a:r>
            <a:r>
              <a:rPr lang="en-US" sz="1400" dirty="0"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SetNumber</a:t>
            </a:r>
            <a:r>
              <a:rPr lang="en-US" sz="1400" dirty="0">
                <a:latin typeface="Consolas" panose="020B0609020204030204" pitchFamily="49" charset="0"/>
              </a:rPr>
              <a:t>(u, data):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data.TopSortNumber</a:t>
            </a:r>
            <a:r>
              <a:rPr lang="en-US" sz="1400" dirty="0">
                <a:latin typeface="Consolas" panose="020B0609020204030204" pitchFamily="49" charset="0"/>
              </a:rPr>
              <a:t>[u] = </a:t>
            </a:r>
            <a:r>
              <a:rPr lang="en-US" sz="1400" dirty="0" err="1">
                <a:latin typeface="Consolas" panose="020B0609020204030204" pitchFamily="49" charset="0"/>
              </a:rPr>
              <a:t>data.Count</a:t>
            </a:r>
            <a:r>
              <a:rPr lang="en-US" sz="1400" dirty="0"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CheckCycle</a:t>
            </a:r>
            <a:r>
              <a:rPr lang="en-US" sz="1400" dirty="0">
                <a:latin typeface="Consolas" panose="020B0609020204030204" pitchFamily="49" charset="0"/>
              </a:rPr>
              <a:t>(u, v, data):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data.HaveCycle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data.HaveCycle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or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data.TopSortNumber</a:t>
            </a:r>
            <a:r>
              <a:rPr lang="en-US" sz="1400">
                <a:latin typeface="Consolas" panose="020B0609020204030204" pitchFamily="49" charset="0"/>
              </a:rPr>
              <a:t>[v] </a:t>
            </a:r>
            <a:r>
              <a:rPr lang="en-US" sz="1400" dirty="0">
                <a:latin typeface="Consolas" panose="020B0609020204030204" pitchFamily="49" charset="0"/>
              </a:rPr>
              <a:t>== '</a:t>
            </a:r>
            <a:r>
              <a:rPr lang="en-US" sz="1400" dirty="0" err="1">
                <a:latin typeface="Consolas" panose="020B0609020204030204" pitchFamily="49" charset="0"/>
              </a:rPr>
              <a:t>on_path</a:t>
            </a:r>
            <a:r>
              <a:rPr lang="en-US" sz="1400" dirty="0"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Skip(u, v, data): </a:t>
            </a:r>
            <a:r>
              <a:rPr lang="en-US" sz="1400" b="1" dirty="0">
                <a:latin typeface="Consolas" panose="020B0609020204030204" pitchFamily="49" charset="0"/>
              </a:rPr>
              <a:t>pass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TopSort</a:t>
            </a:r>
            <a:r>
              <a:rPr lang="en-US" sz="1400" dirty="0">
                <a:latin typeface="Consolas" panose="020B0609020204030204" pitchFamily="49" charset="0"/>
              </a:rPr>
              <a:t>(graph):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dftData.Graph</a:t>
            </a:r>
            <a:r>
              <a:rPr lang="en-US" sz="1400" dirty="0">
                <a:latin typeface="Consolas" panose="020B0609020204030204" pitchFamily="49" charset="0"/>
              </a:rPr>
              <a:t> = graph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visitor = {Lock, </a:t>
            </a:r>
            <a:r>
              <a:rPr lang="en-US" sz="1400" dirty="0" err="1">
                <a:latin typeface="Consolas" panose="020B0609020204030204" pitchFamily="49" charset="0"/>
              </a:rPr>
              <a:t>SetNumber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CheckCycle</a:t>
            </a:r>
            <a:r>
              <a:rPr lang="en-US" sz="1400" dirty="0">
                <a:latin typeface="Consolas" panose="020B0609020204030204" pitchFamily="49" charset="0"/>
              </a:rPr>
              <a:t>, Skip}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visitorData</a:t>
            </a:r>
            <a:r>
              <a:rPr lang="en-US" sz="1400" dirty="0">
                <a:latin typeface="Consolas" panose="020B0609020204030204" pitchFamily="49" charset="0"/>
              </a:rPr>
              <a:t> = { 0, </a:t>
            </a:r>
            <a:r>
              <a:rPr lang="en-US" sz="1400" b="1" dirty="0">
                <a:latin typeface="Consolas" panose="020B0609020204030204" pitchFamily="49" charset="0"/>
              </a:rPr>
              <a:t>false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['</a:t>
            </a:r>
            <a:r>
              <a:rPr lang="en-US" sz="1400" dirty="0" err="1">
                <a:latin typeface="Consolas" panose="020B0609020204030204" pitchFamily="49" charset="0"/>
              </a:rPr>
              <a:t>not_sorted</a:t>
            </a:r>
            <a:r>
              <a:rPr lang="en-US" sz="1400" dirty="0">
                <a:latin typeface="Consolas" panose="020B0609020204030204" pitchFamily="49" charset="0"/>
              </a:rPr>
              <a:t>'] * </a:t>
            </a:r>
            <a:r>
              <a:rPr lang="en-US" sz="1400" dirty="0" err="1">
                <a:latin typeface="Consolas" panose="020B0609020204030204" pitchFamily="49" charset="0"/>
              </a:rPr>
              <a:t>len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graph.Vertices</a:t>
            </a:r>
            <a:r>
              <a:rPr lang="en-US" sz="1400" dirty="0">
                <a:latin typeface="Consolas" panose="020B0609020204030204" pitchFamily="49" charset="0"/>
              </a:rPr>
              <a:t>)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dfsData</a:t>
            </a:r>
            <a:r>
              <a:rPr lang="en-US" sz="1400" dirty="0">
                <a:latin typeface="Consolas" panose="020B0609020204030204" pitchFamily="49" charset="0"/>
              </a:rPr>
              <a:t>, visitor, </a:t>
            </a:r>
            <a:r>
              <a:rPr lang="en-US" sz="1400" dirty="0" err="1">
                <a:latin typeface="Consolas" panose="020B0609020204030204" pitchFamily="49" charset="0"/>
              </a:rPr>
              <a:t>visitorData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latin typeface="Consolas" panose="020B0609020204030204" pitchFamily="49" charset="0"/>
              </a:rPr>
              <a:t>assert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not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visitorData.HaveCycle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latin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visitorData.TopSortNumber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03512" y="3201313"/>
            <a:ext cx="648072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2049664" y="3796874"/>
            <a:ext cx="944488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2070339" y="5098459"/>
            <a:ext cx="1104579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1720139" y="5873921"/>
            <a:ext cx="792088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 rot="16200000">
            <a:off x="9486730" y="3540016"/>
            <a:ext cx="3545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Работающий пример на языке Си:</a:t>
            </a:r>
          </a:p>
          <a:p>
            <a:r>
              <a:rPr lang="ru-RU" dirty="0">
                <a:latin typeface="+mn-lt"/>
              </a:rPr>
              <a:t> </a:t>
            </a:r>
            <a:r>
              <a:rPr lang="en-US" dirty="0">
                <a:latin typeface="+mn-lt"/>
                <a:hlinkClick r:id="rId2"/>
              </a:rPr>
              <a:t>https://ideone.com/64twtq</a:t>
            </a:r>
            <a:r>
              <a:rPr lang="en-US" dirty="0">
                <a:latin typeface="+mn-lt"/>
              </a:rPr>
              <a:t> 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023938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Частичный и линейный порядок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Отношение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 множестве А является частичным порядком, если для любых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a, b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c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А выполняются соотношения: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R b,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 R c =&gt;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R c (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транзитивность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не верно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R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а (иррефлексивность)</a:t>
            </a:r>
          </a:p>
          <a:p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Частичный порядок является линейным порядком, если любые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из А сравнимы</a:t>
            </a:r>
          </a:p>
          <a:p>
            <a:pPr lvl="1">
              <a:defRPr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либо a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R b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 R a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Частичный и линейный порядок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Отношение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на множестве А является частичным порядком, если для любых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a, b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и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c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А выполняются соотношения: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R b,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 R c =&gt;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R c (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транзитивность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не верно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R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а (иррефлексивность)</a:t>
            </a:r>
          </a:p>
          <a:p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Частичный порядок является линейным порядком, если любые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из А сравнимы</a:t>
            </a:r>
          </a:p>
          <a:p>
            <a:pPr lvl="1">
              <a:defRPr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либо a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R b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 R a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3077613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Частичный и линейный порядок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Отношение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на множестве А является частичным порядком, если для любых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a, b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и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c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А выполняются соотношения: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b,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b R c =&gt;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c (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транзитивность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не верно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R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а (иррефлексивность)</a:t>
            </a:r>
          </a:p>
          <a:p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Частичный порядок является линейным порядком, если любые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из А сравнимы</a:t>
            </a:r>
          </a:p>
          <a:p>
            <a:pPr lvl="1">
              <a:defRPr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либо a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R b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 R a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8370340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Частичный и линейный порядок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Отношение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на множестве А является частичным порядком, если для любых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a, b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и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c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А выполняются соотношения: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b,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b R c =&gt;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c (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транзитивность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не 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а (иррефлексивность)</a:t>
            </a: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Частичный порядок является линейным порядком, если любые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из А сравнимы</a:t>
            </a:r>
          </a:p>
          <a:p>
            <a:pPr lvl="1">
              <a:defRPr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либо a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R b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 R a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4517142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Частичный и линейный порядок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Отношение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на множестве А является частичным порядком, если для любых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a, b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и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c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А выполняются соотношения: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b,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b R c =&gt;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c (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транзитивность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не 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а (иррефлексивность)</a:t>
            </a: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Частичный порядок является линейным порядком, если любые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из А сравнимы</a:t>
            </a:r>
          </a:p>
          <a:p>
            <a:pPr lvl="1">
              <a:defRPr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либо a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R b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 R a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3950371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Частичный и линейный порядок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Отношение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на множестве А является частичным порядком, если для любых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a, b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и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c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А выполняются соотношения: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b,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b R c =&gt;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c (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транзитивность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не 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а (иррефлексивность)</a:t>
            </a: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Частичный порядок является линейным порядком, если любые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из А сравнимы</a:t>
            </a:r>
          </a:p>
          <a:p>
            <a:pPr lvl="1">
              <a:defRPr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либо 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R b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b R a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b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9301551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частичных порядков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400" dirty="0"/>
              <a:t>Зависимость по записи/чтению данных между операторами в программе без циклов</a:t>
            </a:r>
          </a:p>
          <a:p>
            <a:endParaRPr lang="ru-RU" sz="2400" dirty="0"/>
          </a:p>
          <a:p>
            <a:pPr>
              <a:defRPr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Дуги ациклического графа задают частичный порядок на множестве вершин графа</a:t>
            </a:r>
          </a:p>
          <a:p>
            <a:pPr lvl="2">
              <a:defRPr/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1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&lt; 8, 1 &lt; 5, 5 &lt; 8,</a:t>
            </a:r>
          </a:p>
          <a:p>
            <a:pPr lvl="2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5 &lt; 9, 6 &lt; 9, 3 &lt; 6,</a:t>
            </a:r>
          </a:p>
          <a:p>
            <a:pPr lvl="2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3 &lt; 7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400" dirty="0"/>
          </a:p>
        </p:txBody>
      </p:sp>
      <p:sp>
        <p:nvSpPr>
          <p:cNvPr id="30" name="Овал 4"/>
          <p:cNvSpPr/>
          <p:nvPr/>
        </p:nvSpPr>
        <p:spPr>
          <a:xfrm>
            <a:off x="6743502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Овал 6"/>
          <p:cNvSpPr/>
          <p:nvPr/>
        </p:nvSpPr>
        <p:spPr>
          <a:xfrm>
            <a:off x="7957939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Овал 8"/>
          <p:cNvSpPr/>
          <p:nvPr/>
        </p:nvSpPr>
        <p:spPr>
          <a:xfrm>
            <a:off x="9172377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Овал 10"/>
          <p:cNvSpPr/>
          <p:nvPr/>
        </p:nvSpPr>
        <p:spPr>
          <a:xfrm>
            <a:off x="10458252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Овал 12"/>
          <p:cNvSpPr/>
          <p:nvPr/>
        </p:nvSpPr>
        <p:spPr>
          <a:xfrm>
            <a:off x="7315002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Овал 14"/>
          <p:cNvSpPr/>
          <p:nvPr/>
        </p:nvSpPr>
        <p:spPr>
          <a:xfrm>
            <a:off x="8672314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Овал 16"/>
          <p:cNvSpPr/>
          <p:nvPr/>
        </p:nvSpPr>
        <p:spPr>
          <a:xfrm>
            <a:off x="9815314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Овал 18"/>
          <p:cNvSpPr/>
          <p:nvPr/>
        </p:nvSpPr>
        <p:spPr>
          <a:xfrm>
            <a:off x="6672064" y="525562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8" name="Овал 20"/>
          <p:cNvSpPr/>
          <p:nvPr/>
        </p:nvSpPr>
        <p:spPr>
          <a:xfrm>
            <a:off x="7886502" y="525562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39" name="Shape 22"/>
          <p:cNvCxnSpPr>
            <a:stCxn id="32" idx="2"/>
            <a:endCxn id="35" idx="0"/>
          </p:cNvCxnSpPr>
          <p:nvPr/>
        </p:nvCxnSpPr>
        <p:spPr>
          <a:xfrm rot="10800000" flipV="1">
            <a:off x="8922515" y="4077071"/>
            <a:ext cx="249863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23"/>
          <p:cNvCxnSpPr>
            <a:stCxn id="35" idx="2"/>
            <a:endCxn id="38" idx="7"/>
          </p:cNvCxnSpPr>
          <p:nvPr/>
        </p:nvCxnSpPr>
        <p:spPr>
          <a:xfrm rot="10800000" flipV="1">
            <a:off x="8313620" y="4862884"/>
            <a:ext cx="358694" cy="466019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24"/>
          <p:cNvCxnSpPr>
            <a:stCxn id="34" idx="6"/>
            <a:endCxn id="38" idx="0"/>
          </p:cNvCxnSpPr>
          <p:nvPr/>
        </p:nvCxnSpPr>
        <p:spPr>
          <a:xfrm>
            <a:off x="7815402" y="4862885"/>
            <a:ext cx="321300" cy="392737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25"/>
          <p:cNvCxnSpPr>
            <a:stCxn id="34" idx="3"/>
            <a:endCxn id="37" idx="6"/>
          </p:cNvCxnSpPr>
          <p:nvPr/>
        </p:nvCxnSpPr>
        <p:spPr>
          <a:xfrm rot="5400000">
            <a:off x="7047365" y="5164902"/>
            <a:ext cx="466019" cy="215820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25"/>
          <p:cNvCxnSpPr>
            <a:stCxn id="30" idx="2"/>
            <a:endCxn id="37" idx="2"/>
          </p:cNvCxnSpPr>
          <p:nvPr/>
        </p:nvCxnSpPr>
        <p:spPr>
          <a:xfrm rot="10800000" flipV="1">
            <a:off x="6672064" y="4077072"/>
            <a:ext cx="71438" cy="1428750"/>
          </a:xfrm>
          <a:prstGeom prst="curvedConnector3">
            <a:avLst>
              <a:gd name="adj1" fmla="val 41999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27"/>
          <p:cNvCxnSpPr>
            <a:stCxn id="30" idx="6"/>
            <a:endCxn id="34" idx="1"/>
          </p:cNvCxnSpPr>
          <p:nvPr/>
        </p:nvCxnSpPr>
        <p:spPr>
          <a:xfrm>
            <a:off x="7243902" y="4077072"/>
            <a:ext cx="144382" cy="608895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28"/>
          <p:cNvCxnSpPr>
            <a:stCxn id="32" idx="6"/>
            <a:endCxn id="36" idx="0"/>
          </p:cNvCxnSpPr>
          <p:nvPr/>
        </p:nvCxnSpPr>
        <p:spPr>
          <a:xfrm>
            <a:off x="9672777" y="4077072"/>
            <a:ext cx="392737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09600" y="1340768"/>
            <a:ext cx="11319048" cy="4824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42819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частичных порядков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400" dirty="0"/>
              <a:t>Зависимость по записи/чтению данных между операторами в программе без циклов</a:t>
            </a:r>
          </a:p>
          <a:p>
            <a:endParaRPr lang="ru-RU" sz="2400" dirty="0"/>
          </a:p>
          <a:p>
            <a:pPr>
              <a:defRPr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Дуги ациклического графа задают частичный порядок на множестве вершин графа</a:t>
            </a:r>
          </a:p>
          <a:p>
            <a:pPr lvl="2">
              <a:defRPr/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1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&lt; 8, 1 &lt; 5, 5 &lt; 8,</a:t>
            </a:r>
          </a:p>
          <a:p>
            <a:pPr lvl="2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5 &lt; 9, 6 &lt; 9, 3 &lt; 6,</a:t>
            </a:r>
          </a:p>
          <a:p>
            <a:pPr lvl="2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3 &lt; 7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400" dirty="0"/>
          </a:p>
        </p:txBody>
      </p:sp>
      <p:sp>
        <p:nvSpPr>
          <p:cNvPr id="30" name="Овал 4"/>
          <p:cNvSpPr/>
          <p:nvPr/>
        </p:nvSpPr>
        <p:spPr>
          <a:xfrm>
            <a:off x="6743502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Овал 6"/>
          <p:cNvSpPr/>
          <p:nvPr/>
        </p:nvSpPr>
        <p:spPr>
          <a:xfrm>
            <a:off x="7957939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Овал 8"/>
          <p:cNvSpPr/>
          <p:nvPr/>
        </p:nvSpPr>
        <p:spPr>
          <a:xfrm>
            <a:off x="9172377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Овал 10"/>
          <p:cNvSpPr/>
          <p:nvPr/>
        </p:nvSpPr>
        <p:spPr>
          <a:xfrm>
            <a:off x="10458252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Овал 12"/>
          <p:cNvSpPr/>
          <p:nvPr/>
        </p:nvSpPr>
        <p:spPr>
          <a:xfrm>
            <a:off x="7315002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Овал 14"/>
          <p:cNvSpPr/>
          <p:nvPr/>
        </p:nvSpPr>
        <p:spPr>
          <a:xfrm>
            <a:off x="8672314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Овал 16"/>
          <p:cNvSpPr/>
          <p:nvPr/>
        </p:nvSpPr>
        <p:spPr>
          <a:xfrm>
            <a:off x="9815314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Овал 18"/>
          <p:cNvSpPr/>
          <p:nvPr/>
        </p:nvSpPr>
        <p:spPr>
          <a:xfrm>
            <a:off x="6672064" y="525562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8" name="Овал 20"/>
          <p:cNvSpPr/>
          <p:nvPr/>
        </p:nvSpPr>
        <p:spPr>
          <a:xfrm>
            <a:off x="7886502" y="525562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39" name="Shape 22"/>
          <p:cNvCxnSpPr>
            <a:stCxn id="32" idx="2"/>
            <a:endCxn id="35" idx="0"/>
          </p:cNvCxnSpPr>
          <p:nvPr/>
        </p:nvCxnSpPr>
        <p:spPr>
          <a:xfrm rot="10800000" flipV="1">
            <a:off x="8922515" y="4077071"/>
            <a:ext cx="249863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23"/>
          <p:cNvCxnSpPr>
            <a:stCxn id="35" idx="2"/>
            <a:endCxn id="38" idx="7"/>
          </p:cNvCxnSpPr>
          <p:nvPr/>
        </p:nvCxnSpPr>
        <p:spPr>
          <a:xfrm rot="10800000" flipV="1">
            <a:off x="8313620" y="4862884"/>
            <a:ext cx="358694" cy="466019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24"/>
          <p:cNvCxnSpPr>
            <a:stCxn id="34" idx="6"/>
            <a:endCxn id="38" idx="0"/>
          </p:cNvCxnSpPr>
          <p:nvPr/>
        </p:nvCxnSpPr>
        <p:spPr>
          <a:xfrm>
            <a:off x="7815402" y="4862885"/>
            <a:ext cx="321300" cy="392737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25"/>
          <p:cNvCxnSpPr>
            <a:stCxn id="34" idx="3"/>
            <a:endCxn id="37" idx="6"/>
          </p:cNvCxnSpPr>
          <p:nvPr/>
        </p:nvCxnSpPr>
        <p:spPr>
          <a:xfrm rot="5400000">
            <a:off x="7047365" y="5164902"/>
            <a:ext cx="466019" cy="215820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25"/>
          <p:cNvCxnSpPr>
            <a:stCxn id="30" idx="2"/>
            <a:endCxn id="37" idx="2"/>
          </p:cNvCxnSpPr>
          <p:nvPr/>
        </p:nvCxnSpPr>
        <p:spPr>
          <a:xfrm rot="10800000" flipV="1">
            <a:off x="6672064" y="4077072"/>
            <a:ext cx="71438" cy="1428750"/>
          </a:xfrm>
          <a:prstGeom prst="curvedConnector3">
            <a:avLst>
              <a:gd name="adj1" fmla="val 41999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27"/>
          <p:cNvCxnSpPr>
            <a:stCxn id="30" idx="6"/>
            <a:endCxn id="34" idx="1"/>
          </p:cNvCxnSpPr>
          <p:nvPr/>
        </p:nvCxnSpPr>
        <p:spPr>
          <a:xfrm>
            <a:off x="7243902" y="4077072"/>
            <a:ext cx="144382" cy="608895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28"/>
          <p:cNvCxnSpPr>
            <a:stCxn id="32" idx="6"/>
            <a:endCxn id="36" idx="0"/>
          </p:cNvCxnSpPr>
          <p:nvPr/>
        </p:nvCxnSpPr>
        <p:spPr>
          <a:xfrm>
            <a:off x="9672777" y="4077072"/>
            <a:ext cx="392737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09600" y="2636912"/>
            <a:ext cx="11319048" cy="3528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49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Кратчайший путь в графе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spcAft>
                <a:spcPct val="50000"/>
              </a:spcAft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Обозначим </a:t>
            </a:r>
            <a:r>
              <a:rPr lang="el-GR" sz="24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 min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{ w(p)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| p = (u, …, v)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}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– кратчайшее расстояние от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вершину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Считаем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минимум пустого множества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min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 = </a:t>
            </a:r>
            <a:endParaRPr lang="el-GR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Путь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вершины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в вершину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является кратчайшим, если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w(p)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l-GR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spcAft>
                <a:spcPct val="50000"/>
              </a:spcAft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Кратчайших путей может быть несколько</a:t>
            </a:r>
          </a:p>
        </p:txBody>
      </p:sp>
    </p:spTree>
    <p:extLst>
      <p:ext uri="{BB962C8B-B14F-4D97-AF65-F5344CB8AC3E}">
        <p14:creationId xmlns:p14="http://schemas.microsoft.com/office/powerpoint/2010/main" val="33467399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частичных порядков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400" dirty="0"/>
              <a:t>Зависимость по записи/чтению данных между операторами в программе без циклов</a:t>
            </a:r>
          </a:p>
          <a:p>
            <a:endParaRPr lang="ru-RU" sz="2400" dirty="0"/>
          </a:p>
          <a:p>
            <a:pPr>
              <a:defRPr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Дуги ациклического графа задают частичный порядок на множестве вершин графа</a:t>
            </a:r>
          </a:p>
          <a:p>
            <a:pPr lvl="2">
              <a:defRPr/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1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&lt; 8, 1 &lt; 5, 5 &lt; 8,</a:t>
            </a:r>
          </a:p>
          <a:p>
            <a:pPr lvl="2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5 &lt; 9, 6 &lt; 9, 3 &lt; 6,</a:t>
            </a:r>
          </a:p>
          <a:p>
            <a:pPr lvl="2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3 &lt; 7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400" dirty="0"/>
          </a:p>
        </p:txBody>
      </p:sp>
      <p:sp>
        <p:nvSpPr>
          <p:cNvPr id="30" name="Овал 4"/>
          <p:cNvSpPr/>
          <p:nvPr/>
        </p:nvSpPr>
        <p:spPr>
          <a:xfrm>
            <a:off x="6743502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Овал 6"/>
          <p:cNvSpPr/>
          <p:nvPr/>
        </p:nvSpPr>
        <p:spPr>
          <a:xfrm>
            <a:off x="7957939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Овал 8"/>
          <p:cNvSpPr/>
          <p:nvPr/>
        </p:nvSpPr>
        <p:spPr>
          <a:xfrm>
            <a:off x="9172377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Овал 10"/>
          <p:cNvSpPr/>
          <p:nvPr/>
        </p:nvSpPr>
        <p:spPr>
          <a:xfrm>
            <a:off x="10458252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Овал 12"/>
          <p:cNvSpPr/>
          <p:nvPr/>
        </p:nvSpPr>
        <p:spPr>
          <a:xfrm>
            <a:off x="7315002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Овал 14"/>
          <p:cNvSpPr/>
          <p:nvPr/>
        </p:nvSpPr>
        <p:spPr>
          <a:xfrm>
            <a:off x="8672314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Овал 16"/>
          <p:cNvSpPr/>
          <p:nvPr/>
        </p:nvSpPr>
        <p:spPr>
          <a:xfrm>
            <a:off x="9815314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Овал 18"/>
          <p:cNvSpPr/>
          <p:nvPr/>
        </p:nvSpPr>
        <p:spPr>
          <a:xfrm>
            <a:off x="6672064" y="525562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8" name="Овал 20"/>
          <p:cNvSpPr/>
          <p:nvPr/>
        </p:nvSpPr>
        <p:spPr>
          <a:xfrm>
            <a:off x="7886502" y="525562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39" name="Shape 22"/>
          <p:cNvCxnSpPr>
            <a:stCxn id="32" idx="2"/>
            <a:endCxn id="35" idx="0"/>
          </p:cNvCxnSpPr>
          <p:nvPr/>
        </p:nvCxnSpPr>
        <p:spPr>
          <a:xfrm rot="10800000" flipV="1">
            <a:off x="8922515" y="4077071"/>
            <a:ext cx="249863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23"/>
          <p:cNvCxnSpPr>
            <a:stCxn id="35" idx="2"/>
            <a:endCxn id="38" idx="7"/>
          </p:cNvCxnSpPr>
          <p:nvPr/>
        </p:nvCxnSpPr>
        <p:spPr>
          <a:xfrm rot="10800000" flipV="1">
            <a:off x="8313620" y="4862884"/>
            <a:ext cx="358694" cy="466019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24"/>
          <p:cNvCxnSpPr>
            <a:stCxn id="34" idx="6"/>
            <a:endCxn id="38" idx="0"/>
          </p:cNvCxnSpPr>
          <p:nvPr/>
        </p:nvCxnSpPr>
        <p:spPr>
          <a:xfrm>
            <a:off x="7815402" y="4862885"/>
            <a:ext cx="321300" cy="392737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25"/>
          <p:cNvCxnSpPr>
            <a:stCxn id="34" idx="3"/>
            <a:endCxn id="37" idx="6"/>
          </p:cNvCxnSpPr>
          <p:nvPr/>
        </p:nvCxnSpPr>
        <p:spPr>
          <a:xfrm rot="5400000">
            <a:off x="7047365" y="5164902"/>
            <a:ext cx="466019" cy="215820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25"/>
          <p:cNvCxnSpPr>
            <a:stCxn id="30" idx="2"/>
            <a:endCxn id="37" idx="2"/>
          </p:cNvCxnSpPr>
          <p:nvPr/>
        </p:nvCxnSpPr>
        <p:spPr>
          <a:xfrm rot="10800000" flipV="1">
            <a:off x="6672064" y="4077072"/>
            <a:ext cx="71438" cy="1428750"/>
          </a:xfrm>
          <a:prstGeom prst="curvedConnector3">
            <a:avLst>
              <a:gd name="adj1" fmla="val 41999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27"/>
          <p:cNvCxnSpPr>
            <a:stCxn id="30" idx="6"/>
            <a:endCxn id="34" idx="1"/>
          </p:cNvCxnSpPr>
          <p:nvPr/>
        </p:nvCxnSpPr>
        <p:spPr>
          <a:xfrm>
            <a:off x="7243902" y="4077072"/>
            <a:ext cx="144382" cy="608895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28"/>
          <p:cNvCxnSpPr>
            <a:stCxn id="32" idx="6"/>
            <a:endCxn id="36" idx="0"/>
          </p:cNvCxnSpPr>
          <p:nvPr/>
        </p:nvCxnSpPr>
        <p:spPr>
          <a:xfrm>
            <a:off x="9672777" y="4077072"/>
            <a:ext cx="392737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09600" y="3645024"/>
            <a:ext cx="11319048" cy="2520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4967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частичных порядков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400" dirty="0"/>
              <a:t>Зависимость по записи/чтению данных между операторами в программе без циклов</a:t>
            </a:r>
          </a:p>
          <a:p>
            <a:endParaRPr lang="ru-RU" sz="2400" dirty="0"/>
          </a:p>
          <a:p>
            <a:pPr>
              <a:defRPr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Дуги ациклического графа задают частичный порядок на множестве вершин графа</a:t>
            </a:r>
          </a:p>
          <a:p>
            <a:pPr lvl="2">
              <a:defRPr/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 8, 1 &lt; 5, 5 &lt; 8,</a:t>
            </a:r>
          </a:p>
          <a:p>
            <a:pPr lvl="2"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5 &lt; 9, 6 &lt; 9, 3 &lt; 6,</a:t>
            </a:r>
          </a:p>
          <a:p>
            <a:pPr lvl="2"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 &lt; 7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400" dirty="0"/>
          </a:p>
        </p:txBody>
      </p:sp>
      <p:sp>
        <p:nvSpPr>
          <p:cNvPr id="30" name="Овал 4"/>
          <p:cNvSpPr/>
          <p:nvPr/>
        </p:nvSpPr>
        <p:spPr>
          <a:xfrm>
            <a:off x="6743502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Овал 6"/>
          <p:cNvSpPr/>
          <p:nvPr/>
        </p:nvSpPr>
        <p:spPr>
          <a:xfrm>
            <a:off x="7957939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Овал 8"/>
          <p:cNvSpPr/>
          <p:nvPr/>
        </p:nvSpPr>
        <p:spPr>
          <a:xfrm>
            <a:off x="9172377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Овал 10"/>
          <p:cNvSpPr/>
          <p:nvPr/>
        </p:nvSpPr>
        <p:spPr>
          <a:xfrm>
            <a:off x="10458252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Овал 12"/>
          <p:cNvSpPr/>
          <p:nvPr/>
        </p:nvSpPr>
        <p:spPr>
          <a:xfrm>
            <a:off x="7315002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Овал 14"/>
          <p:cNvSpPr/>
          <p:nvPr/>
        </p:nvSpPr>
        <p:spPr>
          <a:xfrm>
            <a:off x="8672314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Овал 16"/>
          <p:cNvSpPr/>
          <p:nvPr/>
        </p:nvSpPr>
        <p:spPr>
          <a:xfrm>
            <a:off x="9815314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Овал 18"/>
          <p:cNvSpPr/>
          <p:nvPr/>
        </p:nvSpPr>
        <p:spPr>
          <a:xfrm>
            <a:off x="6672064" y="525562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8" name="Овал 20"/>
          <p:cNvSpPr/>
          <p:nvPr/>
        </p:nvSpPr>
        <p:spPr>
          <a:xfrm>
            <a:off x="7886502" y="525562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39" name="Shape 22"/>
          <p:cNvCxnSpPr>
            <a:stCxn id="32" idx="2"/>
            <a:endCxn id="35" idx="0"/>
          </p:cNvCxnSpPr>
          <p:nvPr/>
        </p:nvCxnSpPr>
        <p:spPr>
          <a:xfrm rot="10800000" flipV="1">
            <a:off x="8922515" y="4077071"/>
            <a:ext cx="249863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23"/>
          <p:cNvCxnSpPr>
            <a:stCxn id="35" idx="2"/>
            <a:endCxn id="38" idx="7"/>
          </p:cNvCxnSpPr>
          <p:nvPr/>
        </p:nvCxnSpPr>
        <p:spPr>
          <a:xfrm rot="10800000" flipV="1">
            <a:off x="8313620" y="4862884"/>
            <a:ext cx="358694" cy="466019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24"/>
          <p:cNvCxnSpPr>
            <a:stCxn id="34" idx="6"/>
            <a:endCxn id="38" idx="0"/>
          </p:cNvCxnSpPr>
          <p:nvPr/>
        </p:nvCxnSpPr>
        <p:spPr>
          <a:xfrm>
            <a:off x="7815402" y="4862885"/>
            <a:ext cx="321300" cy="392737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25"/>
          <p:cNvCxnSpPr>
            <a:stCxn id="34" idx="3"/>
            <a:endCxn id="37" idx="6"/>
          </p:cNvCxnSpPr>
          <p:nvPr/>
        </p:nvCxnSpPr>
        <p:spPr>
          <a:xfrm rot="5400000">
            <a:off x="7047365" y="5164902"/>
            <a:ext cx="466019" cy="215820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25"/>
          <p:cNvCxnSpPr>
            <a:stCxn id="30" idx="2"/>
            <a:endCxn id="37" idx="2"/>
          </p:cNvCxnSpPr>
          <p:nvPr/>
        </p:nvCxnSpPr>
        <p:spPr>
          <a:xfrm rot="10800000" flipV="1">
            <a:off x="6672064" y="4077072"/>
            <a:ext cx="71438" cy="1428750"/>
          </a:xfrm>
          <a:prstGeom prst="curvedConnector3">
            <a:avLst>
              <a:gd name="adj1" fmla="val 41999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27"/>
          <p:cNvCxnSpPr>
            <a:stCxn id="30" idx="6"/>
            <a:endCxn id="34" idx="1"/>
          </p:cNvCxnSpPr>
          <p:nvPr/>
        </p:nvCxnSpPr>
        <p:spPr>
          <a:xfrm>
            <a:off x="7243902" y="4077072"/>
            <a:ext cx="144382" cy="608895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28"/>
          <p:cNvCxnSpPr>
            <a:stCxn id="32" idx="6"/>
            <a:endCxn id="36" idx="0"/>
          </p:cNvCxnSpPr>
          <p:nvPr/>
        </p:nvCxnSpPr>
        <p:spPr>
          <a:xfrm>
            <a:off x="9672777" y="4077072"/>
            <a:ext cx="392737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87989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частичных порядков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400" dirty="0"/>
              <a:t>Зависимость по записи/чтению данных между операторами в программе без циклов</a:t>
            </a:r>
          </a:p>
          <a:p>
            <a:endParaRPr lang="ru-RU" sz="2400" dirty="0"/>
          </a:p>
          <a:p>
            <a:pPr>
              <a:defRPr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Дуги ациклического графа задают частичный порядок на множестве вершин графа</a:t>
            </a:r>
          </a:p>
          <a:p>
            <a:pPr lvl="2">
              <a:defRPr/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1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&lt; 8, 1 &lt; 5, 5 &lt; 8,</a:t>
            </a:r>
          </a:p>
          <a:p>
            <a:pPr lvl="2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5 &lt; 9, 6 &lt; 9, 3 &lt; 6,</a:t>
            </a:r>
          </a:p>
          <a:p>
            <a:pPr lvl="2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3 &lt; 7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400" dirty="0"/>
          </a:p>
        </p:txBody>
      </p:sp>
      <p:sp>
        <p:nvSpPr>
          <p:cNvPr id="30" name="Овал 4"/>
          <p:cNvSpPr/>
          <p:nvPr/>
        </p:nvSpPr>
        <p:spPr>
          <a:xfrm>
            <a:off x="6743502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Овал 6"/>
          <p:cNvSpPr/>
          <p:nvPr/>
        </p:nvSpPr>
        <p:spPr>
          <a:xfrm>
            <a:off x="7957939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Овал 8"/>
          <p:cNvSpPr/>
          <p:nvPr/>
        </p:nvSpPr>
        <p:spPr>
          <a:xfrm>
            <a:off x="9172377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Овал 10"/>
          <p:cNvSpPr/>
          <p:nvPr/>
        </p:nvSpPr>
        <p:spPr>
          <a:xfrm>
            <a:off x="10458252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Овал 12"/>
          <p:cNvSpPr/>
          <p:nvPr/>
        </p:nvSpPr>
        <p:spPr>
          <a:xfrm>
            <a:off x="7315002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Овал 14"/>
          <p:cNvSpPr/>
          <p:nvPr/>
        </p:nvSpPr>
        <p:spPr>
          <a:xfrm>
            <a:off x="8672314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Овал 16"/>
          <p:cNvSpPr/>
          <p:nvPr/>
        </p:nvSpPr>
        <p:spPr>
          <a:xfrm>
            <a:off x="9815314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Овал 18"/>
          <p:cNvSpPr/>
          <p:nvPr/>
        </p:nvSpPr>
        <p:spPr>
          <a:xfrm>
            <a:off x="6672064" y="525562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8" name="Овал 20"/>
          <p:cNvSpPr/>
          <p:nvPr/>
        </p:nvSpPr>
        <p:spPr>
          <a:xfrm>
            <a:off x="7886502" y="525562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39" name="Shape 22"/>
          <p:cNvCxnSpPr>
            <a:stCxn id="32" idx="2"/>
            <a:endCxn id="35" idx="0"/>
          </p:cNvCxnSpPr>
          <p:nvPr/>
        </p:nvCxnSpPr>
        <p:spPr>
          <a:xfrm rot="10800000" flipV="1">
            <a:off x="8922515" y="4077071"/>
            <a:ext cx="249863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23"/>
          <p:cNvCxnSpPr>
            <a:stCxn id="35" idx="2"/>
            <a:endCxn id="38" idx="7"/>
          </p:cNvCxnSpPr>
          <p:nvPr/>
        </p:nvCxnSpPr>
        <p:spPr>
          <a:xfrm rot="10800000" flipV="1">
            <a:off x="8313620" y="4862884"/>
            <a:ext cx="358694" cy="466019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24"/>
          <p:cNvCxnSpPr>
            <a:stCxn id="34" idx="6"/>
            <a:endCxn id="38" idx="0"/>
          </p:cNvCxnSpPr>
          <p:nvPr/>
        </p:nvCxnSpPr>
        <p:spPr>
          <a:xfrm>
            <a:off x="7815402" y="4862885"/>
            <a:ext cx="321300" cy="392737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25"/>
          <p:cNvCxnSpPr>
            <a:stCxn id="34" idx="3"/>
            <a:endCxn id="37" idx="6"/>
          </p:cNvCxnSpPr>
          <p:nvPr/>
        </p:nvCxnSpPr>
        <p:spPr>
          <a:xfrm rot="5400000">
            <a:off x="7047365" y="5164902"/>
            <a:ext cx="466019" cy="215820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25"/>
          <p:cNvCxnSpPr>
            <a:stCxn id="30" idx="2"/>
            <a:endCxn id="37" idx="2"/>
          </p:cNvCxnSpPr>
          <p:nvPr/>
        </p:nvCxnSpPr>
        <p:spPr>
          <a:xfrm rot="10800000" flipV="1">
            <a:off x="6672064" y="4077072"/>
            <a:ext cx="71438" cy="1428750"/>
          </a:xfrm>
          <a:prstGeom prst="curvedConnector3">
            <a:avLst>
              <a:gd name="adj1" fmla="val 41999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27"/>
          <p:cNvCxnSpPr>
            <a:stCxn id="30" idx="6"/>
            <a:endCxn id="34" idx="1"/>
          </p:cNvCxnSpPr>
          <p:nvPr/>
        </p:nvCxnSpPr>
        <p:spPr>
          <a:xfrm>
            <a:off x="7243902" y="4077072"/>
            <a:ext cx="144382" cy="608895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28"/>
          <p:cNvCxnSpPr>
            <a:stCxn id="32" idx="6"/>
            <a:endCxn id="36" idx="0"/>
          </p:cNvCxnSpPr>
          <p:nvPr/>
        </p:nvCxnSpPr>
        <p:spPr>
          <a:xfrm>
            <a:off x="9672777" y="4077072"/>
            <a:ext cx="392737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83904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Топологическая сортировка строит линейный порядок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Частичный порядок R вложен в частичный порядок R', если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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', т. е.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R b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влечет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R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'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b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для всех а и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из 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3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Алгоритм топологической сортировки находит линейный порядок, в который вложен частичный порядок, заданный графом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3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Топологическая сортировка строит линейный порядок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Частичный порядок R вложен в частичный порядок R', если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R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  <a:sym typeface="Symbol" pitchFamily="18" charset="2"/>
              </a:rPr>
              <a:t> </a:t>
            </a:r>
            <a:r>
              <a:rPr lang="en-US" dirty="0">
                <a:latin typeface="Calibri" pitchFamily="34" charset="0"/>
                <a:cs typeface="Calibri" pitchFamily="34" charset="0"/>
              </a:rPr>
              <a:t>R</a:t>
            </a:r>
            <a:r>
              <a:rPr lang="ru-RU" dirty="0">
                <a:latin typeface="Calibri" pitchFamily="34" charset="0"/>
                <a:cs typeface="Calibri" pitchFamily="34" charset="0"/>
              </a:rPr>
              <a:t>', т. е.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 R b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влечет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 R</a:t>
            </a:r>
            <a:r>
              <a:rPr lang="ru-RU" dirty="0">
                <a:latin typeface="Calibri" pitchFamily="34" charset="0"/>
                <a:cs typeface="Calibri" pitchFamily="34" charset="0"/>
              </a:rPr>
              <a:t>'</a:t>
            </a:r>
            <a:r>
              <a:rPr lang="en-US" dirty="0">
                <a:latin typeface="Calibri" pitchFamily="34" charset="0"/>
                <a:cs typeface="Calibri" pitchFamily="34" charset="0"/>
              </a:rPr>
              <a:t> b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для всех а 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из 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3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Алгоритм топологической сортировки находит линейный порядок, в который вложен частичный порядок, заданный графом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3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8238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Топологическая сортировка строит линейный порядок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Частичный порядок R вложен в частичный порядок R', если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R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  <a:sym typeface="Symbol" pitchFamily="18" charset="2"/>
              </a:rPr>
              <a:t> </a:t>
            </a:r>
            <a:r>
              <a:rPr lang="en-US" dirty="0">
                <a:latin typeface="Calibri" pitchFamily="34" charset="0"/>
                <a:cs typeface="Calibri" pitchFamily="34" charset="0"/>
              </a:rPr>
              <a:t>R</a:t>
            </a:r>
            <a:r>
              <a:rPr lang="ru-RU" dirty="0">
                <a:latin typeface="Calibri" pitchFamily="34" charset="0"/>
                <a:cs typeface="Calibri" pitchFamily="34" charset="0"/>
              </a:rPr>
              <a:t>', т. е.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 R b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влечет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 R</a:t>
            </a:r>
            <a:r>
              <a:rPr lang="ru-RU" dirty="0">
                <a:latin typeface="Calibri" pitchFamily="34" charset="0"/>
                <a:cs typeface="Calibri" pitchFamily="34" charset="0"/>
              </a:rPr>
              <a:t>'</a:t>
            </a:r>
            <a:r>
              <a:rPr lang="en-US" dirty="0">
                <a:latin typeface="Calibri" pitchFamily="34" charset="0"/>
                <a:cs typeface="Calibri" pitchFamily="34" charset="0"/>
              </a:rPr>
              <a:t> b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для всех а 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из 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3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000" dirty="0">
                <a:latin typeface="Calibri" pitchFamily="34" charset="0"/>
                <a:cs typeface="Calibri" pitchFamily="34" charset="0"/>
              </a:rPr>
              <a:t>Алгоритм топологической сортировки находит линейный порядок, в который вложен частичный порядок, заданный графом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3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34531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Кратчайшие пути</a:t>
            </a:r>
          </a:p>
          <a:p>
            <a:pPr lvl="1"/>
            <a:r>
              <a:rPr lang="ru-RU" dirty="0"/>
              <a:t>Алгоритмы Дейкстры, Беллмана-Форда, Флойда-Уоршелла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Топологическая сортировка</a:t>
            </a:r>
          </a:p>
          <a:p>
            <a:pPr lvl="1"/>
            <a:r>
              <a:rPr lang="ru-RU" dirty="0"/>
              <a:t>Алгоритм, связь с отношениями порядка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951608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4000" y="274639"/>
            <a:ext cx="8229600" cy="725487"/>
          </a:xfrm>
        </p:spPr>
        <p:txBody>
          <a:bodyPr/>
          <a:lstStyle/>
          <a:p>
            <a:r>
              <a:rPr lang="ru-RU" sz="4000"/>
              <a:t>Транзитивное замыкание графа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195514" y="1000125"/>
            <a:ext cx="8472487" cy="5126038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dirty="0"/>
          </a:p>
          <a:p>
            <a:pPr>
              <a:buFont typeface="Arial" charset="0"/>
              <a:buNone/>
            </a:pPr>
            <a:r>
              <a:rPr lang="ru-RU" dirty="0"/>
              <a:t>Пусть </a:t>
            </a:r>
            <a:r>
              <a:rPr lang="en-US" i="1" dirty="0"/>
              <a:t>G</a:t>
            </a:r>
            <a:r>
              <a:rPr lang="en-US" dirty="0"/>
              <a:t>= (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) </a:t>
            </a:r>
            <a:r>
              <a:rPr lang="ru-RU" dirty="0"/>
              <a:t>ориентированный граф. </a:t>
            </a:r>
            <a:r>
              <a:rPr lang="ru-RU" dirty="0">
                <a:solidFill>
                  <a:schemeClr val="hlink"/>
                </a:solidFill>
              </a:rPr>
              <a:t>Транзитивным замыканием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графа </a:t>
            </a:r>
            <a:r>
              <a:rPr lang="en-US" i="1" dirty="0"/>
              <a:t>G</a:t>
            </a:r>
            <a:r>
              <a:rPr lang="en-US" dirty="0"/>
              <a:t> </a:t>
            </a:r>
            <a:r>
              <a:rPr lang="ru-RU" dirty="0"/>
              <a:t> называется граф </a:t>
            </a:r>
            <a:r>
              <a:rPr lang="en-US" dirty="0"/>
              <a:t>G’= (V, E’)</a:t>
            </a:r>
            <a:r>
              <a:rPr lang="ru-RU" dirty="0"/>
              <a:t>, в котором</a:t>
            </a:r>
            <a:r>
              <a:rPr lang="en-US" dirty="0"/>
              <a:t> </a:t>
            </a:r>
            <a:r>
              <a:rPr lang="ru-RU" dirty="0"/>
              <a:t>из вершины </a:t>
            </a:r>
            <a:r>
              <a:rPr lang="en-US" i="1" dirty="0"/>
              <a:t>v</a:t>
            </a:r>
            <a:r>
              <a:rPr lang="en-US" dirty="0"/>
              <a:t> </a:t>
            </a:r>
            <a:r>
              <a:rPr lang="ru-RU" dirty="0"/>
              <a:t>в вершину </a:t>
            </a:r>
            <a:r>
              <a:rPr lang="en-US" i="1" dirty="0"/>
              <a:t>w</a:t>
            </a:r>
            <a:r>
              <a:rPr lang="ru-RU" dirty="0"/>
              <a:t> идет ребро </a:t>
            </a:r>
            <a:r>
              <a:rPr lang="ru-RU" dirty="0">
                <a:sym typeface="Symbol" pitchFamily="18" charset="2"/>
              </a:rPr>
              <a:t> существует путь</a:t>
            </a:r>
            <a:r>
              <a:rPr lang="en-US" dirty="0">
                <a:sym typeface="Symbol" pitchFamily="18" charset="2"/>
              </a:rPr>
              <a:t> (</a:t>
            </a:r>
            <a:r>
              <a:rPr lang="ru-RU" dirty="0">
                <a:sym typeface="Symbol" pitchFamily="18" charset="2"/>
              </a:rPr>
              <a:t>длины 0 или больше) из </a:t>
            </a:r>
            <a:r>
              <a:rPr lang="en-US" i="1" dirty="0"/>
              <a:t>v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i="1" dirty="0"/>
              <a:t>w</a:t>
            </a:r>
            <a:r>
              <a:rPr lang="ru-RU" dirty="0"/>
              <a:t> в графе </a:t>
            </a:r>
            <a:r>
              <a:rPr lang="en-US" i="1" dirty="0"/>
              <a:t>G</a:t>
            </a:r>
            <a:r>
              <a:rPr lang="en-US" dirty="0"/>
              <a:t>.</a:t>
            </a:r>
            <a:endParaRPr lang="ru-RU" dirty="0"/>
          </a:p>
          <a:p>
            <a:pPr>
              <a:buFont typeface="Arial" charset="0"/>
              <a:buNone/>
            </a:pPr>
            <a:r>
              <a:rPr lang="en-US" i="1" dirty="0"/>
              <a:t>E</a:t>
            </a:r>
            <a:r>
              <a:rPr lang="en-US" dirty="0"/>
              <a:t>’:</a:t>
            </a:r>
          </a:p>
          <a:p>
            <a:pPr>
              <a:buFont typeface="Arial" charset="0"/>
              <a:buNone/>
            </a:pP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)</a:t>
            </a:r>
            <a:r>
              <a:rPr lang="en-US" sz="2800" dirty="0">
                <a:sym typeface="Symbol" pitchFamily="18" charset="2"/>
              </a:rPr>
              <a:t></a:t>
            </a:r>
            <a:r>
              <a:rPr lang="en-US" sz="2800" i="1" dirty="0">
                <a:sym typeface="Symbol" pitchFamily="18" charset="2"/>
              </a:rPr>
              <a:t>E</a:t>
            </a:r>
            <a:r>
              <a:rPr lang="en-US" sz="2800" dirty="0">
                <a:sym typeface="Symbol" pitchFamily="18" charset="2"/>
              </a:rPr>
              <a:t> &amp; (</a:t>
            </a:r>
            <a:r>
              <a:rPr lang="en-US" sz="2800" i="1" dirty="0">
                <a:sym typeface="Symbol" pitchFamily="18" charset="2"/>
              </a:rPr>
              <a:t>b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i="1" dirty="0">
                <a:sym typeface="Symbol" pitchFamily="18" charset="2"/>
              </a:rPr>
              <a:t>c</a:t>
            </a:r>
            <a:r>
              <a:rPr lang="en-US" sz="2800" dirty="0">
                <a:sym typeface="Symbol" pitchFamily="18" charset="2"/>
              </a:rPr>
              <a:t>)  </a:t>
            </a:r>
            <a:r>
              <a:rPr lang="en-US" sz="2800" i="1" dirty="0">
                <a:sym typeface="Symbol" pitchFamily="18" charset="2"/>
              </a:rPr>
              <a:t>E</a:t>
            </a:r>
            <a:r>
              <a:rPr lang="en-US" sz="2800" dirty="0">
                <a:sym typeface="Symbol" pitchFamily="18" charset="2"/>
              </a:rPr>
              <a:t> </a:t>
            </a:r>
            <a:r>
              <a:rPr lang="en-US" sz="2800" dirty="0"/>
              <a:t> 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)</a:t>
            </a:r>
            <a:r>
              <a:rPr lang="en-US" sz="2800" dirty="0">
                <a:sym typeface="Symbol" pitchFamily="18" charset="2"/>
              </a:rPr>
              <a:t></a:t>
            </a:r>
            <a:r>
              <a:rPr lang="en-US" sz="2800" i="1" dirty="0">
                <a:sym typeface="Symbol" pitchFamily="18" charset="2"/>
              </a:rPr>
              <a:t>E</a:t>
            </a:r>
            <a:r>
              <a:rPr lang="en-US" sz="2800" dirty="0">
                <a:sym typeface="Symbol" pitchFamily="18" charset="2"/>
              </a:rPr>
              <a:t>’ &amp; (</a:t>
            </a:r>
            <a:r>
              <a:rPr lang="en-US" sz="2800" i="1" dirty="0">
                <a:sym typeface="Symbol" pitchFamily="18" charset="2"/>
              </a:rPr>
              <a:t>b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i="1" dirty="0">
                <a:sym typeface="Symbol" pitchFamily="18" charset="2"/>
              </a:rPr>
              <a:t>c</a:t>
            </a:r>
            <a:r>
              <a:rPr lang="en-US" sz="2800" dirty="0">
                <a:sym typeface="Symbol" pitchFamily="18" charset="2"/>
              </a:rPr>
              <a:t>)  </a:t>
            </a:r>
            <a:r>
              <a:rPr lang="en-US" sz="2800" i="1" dirty="0">
                <a:sym typeface="Symbol" pitchFamily="18" charset="2"/>
              </a:rPr>
              <a:t>E</a:t>
            </a:r>
            <a:r>
              <a:rPr lang="en-US" sz="2800" dirty="0">
                <a:sym typeface="Symbol" pitchFamily="18" charset="2"/>
              </a:rPr>
              <a:t>’ &amp; (</a:t>
            </a:r>
            <a:r>
              <a:rPr lang="en-US" sz="2800" i="1" dirty="0">
                <a:sym typeface="Symbol" pitchFamily="18" charset="2"/>
              </a:rPr>
              <a:t>a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i="1" dirty="0">
                <a:sym typeface="Symbol" pitchFamily="18" charset="2"/>
              </a:rPr>
              <a:t>c</a:t>
            </a:r>
            <a:r>
              <a:rPr lang="en-US" sz="2800" dirty="0">
                <a:sym typeface="Symbol" pitchFamily="18" charset="2"/>
              </a:rPr>
              <a:t>)  </a:t>
            </a:r>
            <a:r>
              <a:rPr lang="en-US" sz="2800" i="1" dirty="0">
                <a:sym typeface="Symbol" pitchFamily="18" charset="2"/>
              </a:rPr>
              <a:t>E</a:t>
            </a:r>
            <a:r>
              <a:rPr lang="en-US" sz="2800" dirty="0">
                <a:sym typeface="Symbol" pitchFamily="18" charset="2"/>
              </a:rPr>
              <a:t>’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40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4000"/>
              <a:t>Построение транзитивного замыкания графа. Пример</a:t>
            </a:r>
          </a:p>
        </p:txBody>
      </p:sp>
      <p:sp>
        <p:nvSpPr>
          <p:cNvPr id="4" name="Овал 3"/>
          <p:cNvSpPr/>
          <p:nvPr/>
        </p:nvSpPr>
        <p:spPr>
          <a:xfrm>
            <a:off x="2524125" y="2386014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667125" y="3028950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595689" y="1885950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738689" y="2457450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24126" y="23860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738689" y="245745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595689" y="188595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11" name="Shape 10"/>
          <p:cNvCxnSpPr>
            <a:stCxn id="8" idx="0"/>
            <a:endCxn id="10" idx="1"/>
          </p:cNvCxnSpPr>
          <p:nvPr/>
        </p:nvCxnSpPr>
        <p:spPr>
          <a:xfrm rot="5400000" flipH="1" flipV="1">
            <a:off x="2988469" y="1778794"/>
            <a:ext cx="300038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9" idx="2"/>
          </p:cNvCxnSpPr>
          <p:nvPr/>
        </p:nvCxnSpPr>
        <p:spPr>
          <a:xfrm rot="5400000">
            <a:off x="4264820" y="2616995"/>
            <a:ext cx="390525" cy="87153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24"/>
          <p:cNvCxnSpPr>
            <a:stCxn id="10" idx="2"/>
          </p:cNvCxnSpPr>
          <p:nvPr/>
        </p:nvCxnSpPr>
        <p:spPr>
          <a:xfrm rot="5400000">
            <a:off x="3338513" y="2686051"/>
            <a:ext cx="814388" cy="1428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endCxn id="9" idx="1"/>
          </p:cNvCxnSpPr>
          <p:nvPr/>
        </p:nvCxnSpPr>
        <p:spPr>
          <a:xfrm rot="5400000" flipH="1" flipV="1">
            <a:off x="4095751" y="2386013"/>
            <a:ext cx="371475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endCxn id="8" idx="2"/>
          </p:cNvCxnSpPr>
          <p:nvPr/>
        </p:nvCxnSpPr>
        <p:spPr>
          <a:xfrm rot="10800000">
            <a:off x="2681289" y="2786063"/>
            <a:ext cx="985837" cy="40005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6" idx="6"/>
            <a:endCxn id="9" idx="0"/>
          </p:cNvCxnSpPr>
          <p:nvPr/>
        </p:nvCxnSpPr>
        <p:spPr>
          <a:xfrm>
            <a:off x="3952876" y="2063750"/>
            <a:ext cx="942975" cy="3937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681414" y="300037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18" name="Овал 17"/>
          <p:cNvSpPr/>
          <p:nvPr/>
        </p:nvSpPr>
        <p:spPr>
          <a:xfrm>
            <a:off x="3667125" y="4143375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9" name="Shape 18"/>
          <p:cNvCxnSpPr>
            <a:stCxn id="4" idx="3"/>
            <a:endCxn id="18" idx="2"/>
          </p:cNvCxnSpPr>
          <p:nvPr/>
        </p:nvCxnSpPr>
        <p:spPr>
          <a:xfrm rot="16200000" flipH="1">
            <a:off x="2305844" y="2961482"/>
            <a:ext cx="1631950" cy="109061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20"/>
          <p:cNvCxnSpPr>
            <a:stCxn id="17" idx="2"/>
            <a:endCxn id="18" idx="0"/>
          </p:cNvCxnSpPr>
          <p:nvPr/>
        </p:nvCxnSpPr>
        <p:spPr>
          <a:xfrm rot="16200000" flipH="1">
            <a:off x="3470275" y="3768725"/>
            <a:ext cx="742950" cy="635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endCxn id="18" idx="6"/>
          </p:cNvCxnSpPr>
          <p:nvPr/>
        </p:nvCxnSpPr>
        <p:spPr>
          <a:xfrm rot="5400000">
            <a:off x="3756026" y="3054351"/>
            <a:ext cx="1536700" cy="100012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667126" y="414337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23" name="Овал 22"/>
          <p:cNvSpPr/>
          <p:nvPr/>
        </p:nvSpPr>
        <p:spPr>
          <a:xfrm>
            <a:off x="6667500" y="2814639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7810500" y="3457575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7739064" y="2314575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8882064" y="2886075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667501" y="281463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8882064" y="288607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739064" y="231457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30" name="Shape 29"/>
          <p:cNvCxnSpPr>
            <a:stCxn id="27" idx="0"/>
            <a:endCxn id="29" idx="1"/>
          </p:cNvCxnSpPr>
          <p:nvPr/>
        </p:nvCxnSpPr>
        <p:spPr>
          <a:xfrm rot="5400000" flipH="1" flipV="1">
            <a:off x="7131844" y="2207419"/>
            <a:ext cx="300038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28" idx="2"/>
          </p:cNvCxnSpPr>
          <p:nvPr/>
        </p:nvCxnSpPr>
        <p:spPr>
          <a:xfrm rot="5400000">
            <a:off x="8408195" y="3045620"/>
            <a:ext cx="390525" cy="87153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24"/>
          <p:cNvCxnSpPr>
            <a:stCxn id="29" idx="2"/>
          </p:cNvCxnSpPr>
          <p:nvPr/>
        </p:nvCxnSpPr>
        <p:spPr>
          <a:xfrm rot="5400000">
            <a:off x="7481888" y="3114676"/>
            <a:ext cx="814388" cy="1428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endCxn id="28" idx="1"/>
          </p:cNvCxnSpPr>
          <p:nvPr/>
        </p:nvCxnSpPr>
        <p:spPr>
          <a:xfrm rot="5400000" flipH="1" flipV="1">
            <a:off x="8239126" y="2814638"/>
            <a:ext cx="371475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endCxn id="27" idx="2"/>
          </p:cNvCxnSpPr>
          <p:nvPr/>
        </p:nvCxnSpPr>
        <p:spPr>
          <a:xfrm rot="10800000">
            <a:off x="6824664" y="3214688"/>
            <a:ext cx="985837" cy="40005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25" idx="6"/>
            <a:endCxn id="28" idx="0"/>
          </p:cNvCxnSpPr>
          <p:nvPr/>
        </p:nvCxnSpPr>
        <p:spPr>
          <a:xfrm>
            <a:off x="8096251" y="2492375"/>
            <a:ext cx="942975" cy="3937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824789" y="342900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37" name="Овал 36"/>
          <p:cNvSpPr/>
          <p:nvPr/>
        </p:nvSpPr>
        <p:spPr>
          <a:xfrm>
            <a:off x="7810500" y="4572000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38" name="Shape 37"/>
          <p:cNvCxnSpPr>
            <a:stCxn id="23" idx="3"/>
            <a:endCxn id="37" idx="2"/>
          </p:cNvCxnSpPr>
          <p:nvPr/>
        </p:nvCxnSpPr>
        <p:spPr>
          <a:xfrm rot="16200000" flipH="1">
            <a:off x="6449219" y="3390107"/>
            <a:ext cx="1631950" cy="109061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20"/>
          <p:cNvCxnSpPr>
            <a:stCxn id="36" idx="2"/>
            <a:endCxn id="37" idx="0"/>
          </p:cNvCxnSpPr>
          <p:nvPr/>
        </p:nvCxnSpPr>
        <p:spPr>
          <a:xfrm rot="16200000" flipH="1">
            <a:off x="7614444" y="4196556"/>
            <a:ext cx="742950" cy="793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endCxn id="37" idx="6"/>
          </p:cNvCxnSpPr>
          <p:nvPr/>
        </p:nvCxnSpPr>
        <p:spPr>
          <a:xfrm rot="5400000">
            <a:off x="7899401" y="3482976"/>
            <a:ext cx="1536700" cy="100012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810501" y="457200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cxnSp>
        <p:nvCxnSpPr>
          <p:cNvPr id="42" name="Shape 41"/>
          <p:cNvCxnSpPr>
            <a:stCxn id="29" idx="2"/>
          </p:cNvCxnSpPr>
          <p:nvPr/>
        </p:nvCxnSpPr>
        <p:spPr>
          <a:xfrm rot="5400000">
            <a:off x="7210426" y="2457451"/>
            <a:ext cx="428625" cy="942975"/>
          </a:xfrm>
          <a:prstGeom prst="curved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41"/>
          <p:cNvCxnSpPr>
            <a:stCxn id="27" idx="2"/>
            <a:endCxn id="27" idx="0"/>
          </p:cNvCxnSpPr>
          <p:nvPr/>
        </p:nvCxnSpPr>
        <p:spPr>
          <a:xfrm rot="5400000" flipH="1">
            <a:off x="6625432" y="3013870"/>
            <a:ext cx="400050" cy="1587"/>
          </a:xfrm>
          <a:prstGeom prst="curvedConnector5">
            <a:avLst>
              <a:gd name="adj1" fmla="val -57134"/>
              <a:gd name="adj2" fmla="val 53089122"/>
              <a:gd name="adj3" fmla="val 15713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hape 41"/>
          <p:cNvCxnSpPr>
            <a:stCxn id="27" idx="0"/>
            <a:endCxn id="36" idx="1"/>
          </p:cNvCxnSpPr>
          <p:nvPr/>
        </p:nvCxnSpPr>
        <p:spPr>
          <a:xfrm rot="16200000" flipH="1">
            <a:off x="6917533" y="2721770"/>
            <a:ext cx="814387" cy="1000125"/>
          </a:xfrm>
          <a:prstGeom prst="curvedConnector4">
            <a:avLst>
              <a:gd name="adj1" fmla="val -28067"/>
              <a:gd name="adj2" fmla="val 57862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41"/>
          <p:cNvCxnSpPr>
            <a:stCxn id="29" idx="0"/>
            <a:endCxn id="37" idx="6"/>
          </p:cNvCxnSpPr>
          <p:nvPr/>
        </p:nvCxnSpPr>
        <p:spPr>
          <a:xfrm rot="16200000" flipH="1">
            <a:off x="6813551" y="3397251"/>
            <a:ext cx="2436813" cy="271463"/>
          </a:xfrm>
          <a:prstGeom prst="curvedConnector4">
            <a:avLst>
              <a:gd name="adj1" fmla="val -9384"/>
              <a:gd name="adj2" fmla="val 18423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41"/>
          <p:cNvCxnSpPr>
            <a:stCxn id="27" idx="0"/>
          </p:cNvCxnSpPr>
          <p:nvPr/>
        </p:nvCxnSpPr>
        <p:spPr>
          <a:xfrm rot="16200000" flipH="1">
            <a:off x="7896226" y="1743076"/>
            <a:ext cx="223837" cy="2366962"/>
          </a:xfrm>
          <a:prstGeom prst="curvedConnector4">
            <a:avLst>
              <a:gd name="adj1" fmla="val -566343"/>
              <a:gd name="adj2" fmla="val 861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41"/>
          <p:cNvCxnSpPr>
            <a:stCxn id="25" idx="7"/>
            <a:endCxn id="29" idx="2"/>
          </p:cNvCxnSpPr>
          <p:nvPr/>
        </p:nvCxnSpPr>
        <p:spPr>
          <a:xfrm rot="16200000" flipH="1" flipV="1">
            <a:off x="7796213" y="2466975"/>
            <a:ext cx="347662" cy="147638"/>
          </a:xfrm>
          <a:prstGeom prst="curvedConnector5">
            <a:avLst>
              <a:gd name="adj1" fmla="val -180220"/>
              <a:gd name="adj2" fmla="val 381355"/>
              <a:gd name="adj3" fmla="val 102119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41"/>
          <p:cNvCxnSpPr>
            <a:stCxn id="28" idx="1"/>
            <a:endCxn id="25" idx="6"/>
          </p:cNvCxnSpPr>
          <p:nvPr/>
        </p:nvCxnSpPr>
        <p:spPr>
          <a:xfrm rot="10800000">
            <a:off x="8096251" y="2492376"/>
            <a:ext cx="785813" cy="59372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41"/>
          <p:cNvCxnSpPr>
            <a:stCxn id="28" idx="1"/>
            <a:endCxn id="23" idx="5"/>
          </p:cNvCxnSpPr>
          <p:nvPr/>
        </p:nvCxnSpPr>
        <p:spPr>
          <a:xfrm rot="10800000" flipV="1">
            <a:off x="6972301" y="3086100"/>
            <a:ext cx="1909763" cy="33338"/>
          </a:xfrm>
          <a:prstGeom prst="curvedConnector4">
            <a:avLst>
              <a:gd name="adj1" fmla="val 52491"/>
              <a:gd name="adj2" fmla="val 1283859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hape 41"/>
          <p:cNvCxnSpPr>
            <a:stCxn id="26" idx="1"/>
            <a:endCxn id="26" idx="6"/>
          </p:cNvCxnSpPr>
          <p:nvPr/>
        </p:nvCxnSpPr>
        <p:spPr>
          <a:xfrm rot="16200000" flipH="1">
            <a:off x="9024144" y="2848769"/>
            <a:ext cx="125412" cy="304800"/>
          </a:xfrm>
          <a:prstGeom prst="curvedConnector4">
            <a:avLst>
              <a:gd name="adj1" fmla="val -561117"/>
              <a:gd name="adj2" fmla="val 17498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hape 41"/>
          <p:cNvCxnSpPr>
            <a:stCxn id="24" idx="7"/>
          </p:cNvCxnSpPr>
          <p:nvPr/>
        </p:nvCxnSpPr>
        <p:spPr>
          <a:xfrm rot="16200000" flipV="1">
            <a:off x="7636670" y="3031333"/>
            <a:ext cx="866775" cy="90487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hape 41"/>
          <p:cNvCxnSpPr>
            <a:endCxn id="36" idx="2"/>
          </p:cNvCxnSpPr>
          <p:nvPr/>
        </p:nvCxnSpPr>
        <p:spPr>
          <a:xfrm rot="10800000" flipV="1">
            <a:off x="7981950" y="3786188"/>
            <a:ext cx="185738" cy="42862"/>
          </a:xfrm>
          <a:prstGeom prst="curvedConnector4">
            <a:avLst>
              <a:gd name="adj1" fmla="val -302352"/>
              <a:gd name="adj2" fmla="val 1354232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7" grpId="0"/>
      <p:bldP spid="18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6" grpId="0"/>
      <p:bldP spid="37" grpId="0" animBg="1"/>
      <p:bldP spid="41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524000" y="620714"/>
            <a:ext cx="8229600" cy="5197475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3000"/>
              <a:t>Обозначим через </a:t>
            </a:r>
            <a:r>
              <a:rPr lang="en-US" sz="3000"/>
              <a:t>t</a:t>
            </a:r>
            <a:r>
              <a:rPr lang="en-US" sz="3000" baseline="-25000"/>
              <a:t>ij</a:t>
            </a:r>
            <a:r>
              <a:rPr lang="en-US" sz="3000" baseline="30000"/>
              <a:t>(k)</a:t>
            </a:r>
            <a:r>
              <a:rPr lang="ru-RU" sz="3000" baseline="30000"/>
              <a:t> </a:t>
            </a:r>
            <a:r>
              <a:rPr lang="ru-RU" sz="3000"/>
              <a:t> наличие пути из вершины с номером </a:t>
            </a:r>
            <a:r>
              <a:rPr lang="en-US" sz="3000"/>
              <a:t>i </a:t>
            </a:r>
            <a:r>
              <a:rPr lang="ru-RU" sz="3000"/>
              <a:t>в вершину с номером </a:t>
            </a:r>
            <a:r>
              <a:rPr lang="en-US" sz="3000"/>
              <a:t>j</a:t>
            </a:r>
            <a:r>
              <a:rPr lang="ru-RU" sz="3000"/>
              <a:t> с промежуточными вершинами из множества </a:t>
            </a:r>
            <a:r>
              <a:rPr lang="en-US" sz="3000"/>
              <a:t>{1, 2, …, k}. M – </a:t>
            </a:r>
            <a:r>
              <a:rPr lang="ru-RU" sz="3000"/>
              <a:t>матрица смежностей графа </a:t>
            </a:r>
            <a:r>
              <a:rPr lang="en-US" sz="3000"/>
              <a:t>G.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/>
              <a:t>	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/>
              <a:t>			 M[i, j] , </a:t>
            </a:r>
            <a:r>
              <a:rPr lang="ru-RU" sz="3000"/>
              <a:t>если </a:t>
            </a:r>
            <a:r>
              <a:rPr lang="en-US" sz="3000"/>
              <a:t>k = 0,</a:t>
            </a:r>
            <a:endParaRPr lang="ru-RU" sz="300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/>
              <a:t>	t</a:t>
            </a:r>
            <a:r>
              <a:rPr lang="en-US" sz="3000" baseline="-25000"/>
              <a:t>ij</a:t>
            </a:r>
            <a:r>
              <a:rPr lang="en-US" sz="3000" baseline="30000"/>
              <a:t>(k) </a:t>
            </a:r>
            <a:r>
              <a:rPr lang="en-US" sz="3000"/>
              <a:t> = </a:t>
            </a:r>
            <a:r>
              <a:rPr lang="en-US" sz="3000" baseline="30000"/>
              <a:t>	</a:t>
            </a:r>
            <a:r>
              <a:rPr lang="en-US" sz="3000"/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/>
              <a:t>			t</a:t>
            </a:r>
            <a:r>
              <a:rPr lang="en-US" sz="3000" baseline="-25000"/>
              <a:t>ij</a:t>
            </a:r>
            <a:r>
              <a:rPr lang="en-US" sz="3000" baseline="30000"/>
              <a:t>(k-1)</a:t>
            </a:r>
            <a:r>
              <a:rPr lang="en-US" sz="3000"/>
              <a:t> </a:t>
            </a:r>
            <a:r>
              <a:rPr lang="en-US" sz="3000">
                <a:sym typeface="Symbol" pitchFamily="18" charset="2"/>
              </a:rPr>
              <a:t></a:t>
            </a:r>
            <a:r>
              <a:rPr lang="en-US" sz="3000"/>
              <a:t> (t</a:t>
            </a:r>
            <a:r>
              <a:rPr lang="en-US" sz="3000" baseline="-25000"/>
              <a:t>ik</a:t>
            </a:r>
            <a:r>
              <a:rPr lang="en-US" sz="3000" baseline="30000"/>
              <a:t>(k-1)</a:t>
            </a:r>
            <a:r>
              <a:rPr lang="en-US" sz="3000"/>
              <a:t> </a:t>
            </a:r>
            <a:r>
              <a:rPr lang="en-US" sz="3000">
                <a:sym typeface="Symbol" pitchFamily="18" charset="2"/>
              </a:rPr>
              <a:t></a:t>
            </a:r>
            <a:r>
              <a:rPr lang="en-US" sz="3000"/>
              <a:t> t</a:t>
            </a:r>
            <a:r>
              <a:rPr lang="en-US" sz="3000" baseline="-25000"/>
              <a:t>kj</a:t>
            </a:r>
            <a:r>
              <a:rPr lang="en-US" sz="3000" baseline="30000"/>
              <a:t>(k-1)</a:t>
            </a:r>
            <a:r>
              <a:rPr lang="ru-RU" sz="3000"/>
              <a:t> </a:t>
            </a:r>
            <a:r>
              <a:rPr lang="en-US" sz="3000"/>
              <a:t>)</a:t>
            </a:r>
            <a:r>
              <a:rPr lang="ru-RU" sz="3000"/>
              <a:t>, если </a:t>
            </a:r>
            <a:r>
              <a:rPr lang="en-US" sz="3000"/>
              <a:t>k</a:t>
            </a:r>
            <a:r>
              <a:rPr lang="en-US" sz="3000">
                <a:sym typeface="Symbol" pitchFamily="18" charset="2"/>
              </a:rPr>
              <a:t>1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3000">
              <a:sym typeface="Symbol" pitchFamily="18" charset="2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>
                <a:sym typeface="Symbol" pitchFamily="18" charset="2"/>
              </a:rPr>
              <a:t>T</a:t>
            </a:r>
            <a:r>
              <a:rPr lang="en-US" sz="3000" baseline="30000">
                <a:sym typeface="Symbol" pitchFamily="18" charset="2"/>
              </a:rPr>
              <a:t>(n) </a:t>
            </a:r>
            <a:r>
              <a:rPr lang="ru-RU" sz="3000">
                <a:sym typeface="Symbol" pitchFamily="18" charset="2"/>
              </a:rPr>
              <a:t>содержит искомое решение</a:t>
            </a:r>
            <a:r>
              <a:rPr lang="en-US" sz="3000"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3000"/>
          </a:p>
        </p:txBody>
      </p:sp>
      <p:sp>
        <p:nvSpPr>
          <p:cNvPr id="4" name="Левая фигурная скобка 3"/>
          <p:cNvSpPr/>
          <p:nvPr/>
        </p:nvSpPr>
        <p:spPr>
          <a:xfrm>
            <a:off x="3309939" y="3286126"/>
            <a:ext cx="428625" cy="1357313"/>
          </a:xfrm>
          <a:prstGeom prst="leftBrace">
            <a:avLst>
              <a:gd name="adj1" fmla="val 7026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Кратчайший путь в графе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spcAft>
                <a:spcPct val="50000"/>
              </a:spcAft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Обозначим </a:t>
            </a:r>
            <a:r>
              <a:rPr lang="el-GR" sz="24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 min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{ w(p)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| p = (u, …, v)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}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– кратчайшее расстояние от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вершину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Считаем </a:t>
            </a:r>
            <a:r>
              <a:rPr lang="ru-RU" sz="2000" dirty="0">
                <a:latin typeface="Calibri" pitchFamily="34" charset="0"/>
                <a:cs typeface="Calibri" pitchFamily="34" charset="0"/>
                <a:sym typeface="Symbol"/>
              </a:rPr>
              <a:t>минимум пустого множества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min </a:t>
            </a:r>
            <a:r>
              <a:rPr lang="en-US" sz="2000" dirty="0">
                <a:latin typeface="Calibri" pitchFamily="34" charset="0"/>
                <a:cs typeface="Calibri" pitchFamily="34" charset="0"/>
                <a:sym typeface="Symbol"/>
              </a:rPr>
              <a:t> = </a:t>
            </a:r>
            <a:endParaRPr lang="el-GR" sz="20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Путь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вершины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в вершину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является кратчайшим, если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w(p)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l-GR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spcAft>
                <a:spcPct val="50000"/>
              </a:spcAft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Кратчайших путей может быть несколько</a:t>
            </a:r>
          </a:p>
        </p:txBody>
      </p:sp>
    </p:spTree>
    <p:extLst>
      <p:ext uri="{BB962C8B-B14F-4D97-AF65-F5344CB8AC3E}">
        <p14:creationId xmlns:p14="http://schemas.microsoft.com/office/powerpoint/2010/main" val="3257687309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809750" y="274638"/>
            <a:ext cx="8858250" cy="654050"/>
          </a:xfrm>
        </p:spPr>
        <p:txBody>
          <a:bodyPr/>
          <a:lstStyle/>
          <a:p>
            <a:r>
              <a:rPr lang="ru-RU" sz="2900"/>
              <a:t>Алгоритм построения транзитивного замыкания графа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524000" y="1071563"/>
            <a:ext cx="8229600" cy="53403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/>
              <a:t>Tranzitive_Clusure(M, n)</a:t>
            </a:r>
            <a:endParaRPr lang="ru-RU"/>
          </a:p>
          <a:p>
            <a:pPr>
              <a:buFont typeface="Arial" charset="0"/>
              <a:buNone/>
            </a:pPr>
            <a:r>
              <a:rPr lang="en-US"/>
              <a:t>{</a:t>
            </a:r>
            <a:endParaRPr lang="ru-RU"/>
          </a:p>
          <a:p>
            <a:pPr>
              <a:buFont typeface="Arial" charset="0"/>
              <a:buNone/>
            </a:pPr>
            <a:r>
              <a:rPr lang="ru-RU"/>
              <a:t>	</a:t>
            </a:r>
            <a:r>
              <a:rPr lang="en-US"/>
              <a:t>T</a:t>
            </a:r>
            <a:r>
              <a:rPr lang="en-US" baseline="30000"/>
              <a:t>(0) </a:t>
            </a:r>
            <a:r>
              <a:rPr lang="en-US">
                <a:sym typeface="Symbol" pitchFamily="18" charset="2"/>
              </a:rPr>
              <a:t></a:t>
            </a:r>
            <a:r>
              <a:rPr lang="en-US"/>
              <a:t> M;</a:t>
            </a:r>
            <a:endParaRPr lang="ru-RU"/>
          </a:p>
          <a:p>
            <a:pPr>
              <a:buFont typeface="Arial" charset="0"/>
              <a:buNone/>
            </a:pPr>
            <a:r>
              <a:rPr lang="ru-RU"/>
              <a:t>	</a:t>
            </a:r>
            <a:r>
              <a:rPr lang="en-US"/>
              <a:t>for k </a:t>
            </a:r>
            <a:r>
              <a:rPr lang="en-US">
                <a:sym typeface="Symbol" pitchFamily="18" charset="2"/>
              </a:rPr>
              <a:t></a:t>
            </a:r>
            <a:r>
              <a:rPr lang="en-US"/>
              <a:t> 1 to n do</a:t>
            </a:r>
            <a:endParaRPr lang="ru-RU"/>
          </a:p>
          <a:p>
            <a:pPr>
              <a:buFont typeface="Arial" charset="0"/>
              <a:buNone/>
            </a:pPr>
            <a:r>
              <a:rPr lang="en-US"/>
              <a:t> </a:t>
            </a:r>
            <a:r>
              <a:rPr lang="ru-RU"/>
              <a:t>		</a:t>
            </a:r>
            <a:r>
              <a:rPr lang="en-US"/>
              <a:t>for i </a:t>
            </a:r>
            <a:r>
              <a:rPr lang="en-US">
                <a:sym typeface="Symbol" pitchFamily="18" charset="2"/>
              </a:rPr>
              <a:t></a:t>
            </a:r>
            <a:r>
              <a:rPr lang="en-US"/>
              <a:t>1 to n do </a:t>
            </a:r>
            <a:endParaRPr lang="ru-RU"/>
          </a:p>
          <a:p>
            <a:pPr>
              <a:buFont typeface="Arial" charset="0"/>
              <a:buNone/>
            </a:pPr>
            <a:r>
              <a:rPr lang="ru-RU"/>
              <a:t>			</a:t>
            </a:r>
            <a:r>
              <a:rPr lang="en-US"/>
              <a:t>for j </a:t>
            </a:r>
            <a:r>
              <a:rPr lang="en-US">
                <a:sym typeface="Symbol" pitchFamily="18" charset="2"/>
              </a:rPr>
              <a:t></a:t>
            </a:r>
            <a:r>
              <a:rPr lang="en-US"/>
              <a:t> 1 to n do</a:t>
            </a:r>
            <a:endParaRPr lang="ru-RU"/>
          </a:p>
          <a:p>
            <a:pPr>
              <a:buFont typeface="Arial" charset="0"/>
              <a:buNone/>
            </a:pPr>
            <a:r>
              <a:rPr lang="ru-RU"/>
              <a:t>				</a:t>
            </a:r>
            <a:r>
              <a:rPr lang="en-US"/>
              <a:t>t</a:t>
            </a:r>
            <a:r>
              <a:rPr lang="en-US" baseline="-25000"/>
              <a:t>ij</a:t>
            </a:r>
            <a:r>
              <a:rPr lang="en-US" baseline="30000"/>
              <a:t>(k) </a:t>
            </a:r>
            <a:r>
              <a:rPr lang="en-US">
                <a:sym typeface="Symbol" pitchFamily="18" charset="2"/>
              </a:rPr>
              <a:t></a:t>
            </a:r>
            <a:r>
              <a:rPr lang="en-US"/>
              <a:t> t</a:t>
            </a:r>
            <a:r>
              <a:rPr lang="en-US" baseline="-25000"/>
              <a:t>ij</a:t>
            </a:r>
            <a:r>
              <a:rPr lang="en-US" baseline="30000"/>
              <a:t>(k-1) </a:t>
            </a:r>
            <a:r>
              <a:rPr lang="en-US">
                <a:sym typeface="Symbol" pitchFamily="18" charset="2"/>
              </a:rPr>
              <a:t></a:t>
            </a:r>
            <a:r>
              <a:rPr lang="en-US"/>
              <a:t> (t</a:t>
            </a:r>
            <a:r>
              <a:rPr lang="en-US" baseline="-25000"/>
              <a:t>ik</a:t>
            </a:r>
            <a:r>
              <a:rPr lang="en-US" baseline="30000"/>
              <a:t>(k-1) </a:t>
            </a:r>
            <a:r>
              <a:rPr lang="en-US">
                <a:sym typeface="Symbol" pitchFamily="18" charset="2"/>
              </a:rPr>
              <a:t></a:t>
            </a:r>
            <a:r>
              <a:rPr lang="en-US"/>
              <a:t> t</a:t>
            </a:r>
            <a:r>
              <a:rPr lang="en-US" baseline="-25000"/>
              <a:t>kj</a:t>
            </a:r>
            <a:r>
              <a:rPr lang="en-US" baseline="30000"/>
              <a:t>(k-1) </a:t>
            </a:r>
            <a:r>
              <a:rPr lang="en-US"/>
              <a:t>);</a:t>
            </a:r>
            <a:endParaRPr lang="ru-RU"/>
          </a:p>
          <a:p>
            <a:pPr>
              <a:buFont typeface="Arial" charset="0"/>
              <a:buNone/>
            </a:pPr>
            <a:r>
              <a:rPr lang="ru-RU"/>
              <a:t>	</a:t>
            </a:r>
            <a:r>
              <a:rPr lang="en-US"/>
              <a:t>return T</a:t>
            </a:r>
            <a:r>
              <a:rPr lang="en-US" baseline="30000"/>
              <a:t>(n)</a:t>
            </a:r>
            <a:r>
              <a:rPr lang="en-US"/>
              <a:t>;</a:t>
            </a:r>
            <a:endParaRPr lang="ru-RU"/>
          </a:p>
          <a:p>
            <a:pPr>
              <a:buFont typeface="Arial" charset="0"/>
              <a:buNone/>
            </a:pPr>
            <a:r>
              <a:rPr lang="en-US"/>
              <a:t>}</a:t>
            </a:r>
            <a:endParaRPr lang="ru-RU"/>
          </a:p>
          <a:p>
            <a:pPr>
              <a:buFont typeface="Arial" charset="0"/>
              <a:buNone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/>
          </p:cNvSpPr>
          <p:nvPr>
            <p:ph idx="1"/>
          </p:nvPr>
        </p:nvSpPr>
        <p:spPr>
          <a:xfrm>
            <a:off x="1774826" y="260351"/>
            <a:ext cx="8893175" cy="590391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dirty="0"/>
              <a:t>Пусть </a:t>
            </a:r>
            <a:r>
              <a:rPr lang="en-US" sz="2400" i="1" dirty="0"/>
              <a:t>G</a:t>
            </a:r>
            <a:r>
              <a:rPr lang="en-US" sz="2400" dirty="0"/>
              <a:t> = (</a:t>
            </a:r>
            <a:r>
              <a:rPr lang="en-US" sz="2400" i="1" dirty="0"/>
              <a:t>V</a:t>
            </a:r>
            <a:r>
              <a:rPr lang="en-US" sz="2400" dirty="0"/>
              <a:t>, </a:t>
            </a:r>
            <a:r>
              <a:rPr lang="en-US" sz="2400" i="1" dirty="0"/>
              <a:t>E</a:t>
            </a:r>
            <a:r>
              <a:rPr lang="en-US" sz="2400" dirty="0"/>
              <a:t>) – </a:t>
            </a:r>
            <a:r>
              <a:rPr lang="ru-RU" sz="2400" dirty="0"/>
              <a:t>заданный граф. </a:t>
            </a:r>
            <a:endParaRPr lang="en-US" sz="2400" dirty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200" dirty="0"/>
              <a:t>Для каждой вершины </a:t>
            </a:r>
            <a:r>
              <a:rPr lang="en-US" sz="2200" i="1" dirty="0"/>
              <a:t>v</a:t>
            </a:r>
            <a:r>
              <a:rPr lang="en-US" sz="2200" dirty="0"/>
              <a:t> </a:t>
            </a:r>
            <a:r>
              <a:rPr lang="en-US" sz="2200" dirty="0">
                <a:sym typeface="Symbol" pitchFamily="18" charset="2"/>
              </a:rPr>
              <a:t> </a:t>
            </a:r>
            <a:r>
              <a:rPr lang="en-US" sz="2200" i="1" dirty="0"/>
              <a:t>V </a:t>
            </a:r>
            <a:r>
              <a:rPr lang="ru-RU" sz="2200" dirty="0"/>
              <a:t>мы</a:t>
            </a:r>
            <a:r>
              <a:rPr lang="ru-RU" sz="2200" i="1" dirty="0"/>
              <a:t> </a:t>
            </a:r>
            <a:r>
              <a:rPr lang="ru-RU" sz="2200" dirty="0"/>
              <a:t>будем помнить ее предшественника.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>
                <a:solidFill>
                  <a:schemeClr val="hlink"/>
                </a:solidFill>
              </a:rPr>
              <a:t>Релаксация</a:t>
            </a:r>
            <a:r>
              <a:rPr lang="ru-RU" sz="2400" dirty="0"/>
              <a:t> –  постепенное уточнение верхней оценки на вес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/>
              <a:t> кратчайшего пути в заданную вершину.</a:t>
            </a:r>
            <a:r>
              <a:rPr lang="en-US" sz="2400" dirty="0"/>
              <a:t> </a:t>
            </a:r>
            <a:endParaRPr lang="ru-RU" sz="2400" dirty="0"/>
          </a:p>
          <a:p>
            <a:pPr>
              <a:spcBef>
                <a:spcPct val="0"/>
              </a:spcBef>
              <a:buFont typeface="Arial" charset="0"/>
              <a:buNone/>
            </a:pPr>
            <a:endParaRPr lang="ru-RU" sz="2400" dirty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/>
              <a:t>Свойства оптимальности.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b="1" dirty="0"/>
              <a:t>Лемма 1</a:t>
            </a:r>
            <a:r>
              <a:rPr lang="ru-RU" sz="2400" dirty="0"/>
              <a:t>. Отрезки кратчайших путей являются кратчайшими</a:t>
            </a:r>
            <a:r>
              <a:rPr lang="en-US" sz="2400" dirty="0"/>
              <a:t>:</a:t>
            </a:r>
            <a:endParaRPr lang="ru-RU" sz="2400" dirty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/>
              <a:t>Если </a:t>
            </a: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v</a:t>
            </a:r>
            <a:r>
              <a:rPr lang="ru-RU" sz="2400" baseline="-25000" dirty="0"/>
              <a:t>1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i="1" dirty="0"/>
              <a:t>v</a:t>
            </a:r>
            <a:r>
              <a:rPr lang="ru-RU" sz="2400" baseline="-25000" dirty="0"/>
              <a:t>2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…</a:t>
            </a:r>
            <a:r>
              <a:rPr lang="ru-RU" sz="2400" dirty="0"/>
              <a:t> 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 err="1"/>
              <a:t>v</a:t>
            </a:r>
            <a:r>
              <a:rPr lang="en-US" sz="2400" i="1" baseline="-25000" dirty="0" err="1"/>
              <a:t>k</a:t>
            </a:r>
            <a:r>
              <a:rPr lang="en-US" sz="2400" dirty="0"/>
              <a:t>)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–</a:t>
            </a:r>
            <a:r>
              <a:rPr lang="ru-RU" sz="2400" dirty="0"/>
              <a:t> кратчайший путь из </a:t>
            </a:r>
            <a:r>
              <a:rPr lang="en-US" sz="2400" i="1" dirty="0"/>
              <a:t>v</a:t>
            </a:r>
            <a:r>
              <a:rPr lang="ru-RU" sz="2400" baseline="-25000" dirty="0"/>
              <a:t>1  </a:t>
            </a:r>
            <a:r>
              <a:rPr lang="ru-RU" sz="2400" dirty="0"/>
              <a:t>в </a:t>
            </a:r>
            <a:r>
              <a:rPr lang="en-US" sz="2400" i="1" dirty="0" err="1"/>
              <a:t>v</a:t>
            </a:r>
            <a:r>
              <a:rPr lang="en-US" sz="2400" baseline="-25000" dirty="0" err="1"/>
              <a:t>k</a:t>
            </a:r>
            <a:r>
              <a:rPr lang="ru-RU" sz="2400" baseline="-25000" dirty="0"/>
              <a:t>  </a:t>
            </a:r>
            <a:r>
              <a:rPr lang="ru-RU" sz="2400" dirty="0"/>
              <a:t>и 1</a:t>
            </a:r>
            <a:r>
              <a:rPr lang="en-US" sz="2400" dirty="0"/>
              <a:t> </a:t>
            </a:r>
            <a:r>
              <a:rPr lang="ru-RU" sz="2400" dirty="0"/>
              <a:t>≤</a:t>
            </a:r>
            <a:r>
              <a:rPr lang="en-US" sz="2400" dirty="0"/>
              <a:t> </a:t>
            </a:r>
            <a:r>
              <a:rPr lang="en-US" sz="2400" i="1" dirty="0"/>
              <a:t>i</a:t>
            </a:r>
            <a:r>
              <a:rPr lang="en-US" sz="2400" dirty="0"/>
              <a:t>  </a:t>
            </a:r>
            <a:r>
              <a:rPr lang="ru-RU" sz="2400" dirty="0"/>
              <a:t>≤</a:t>
            </a:r>
            <a:r>
              <a:rPr lang="en-US" sz="2400" dirty="0"/>
              <a:t> </a:t>
            </a:r>
            <a:r>
              <a:rPr lang="en-US" sz="2400" i="1" dirty="0"/>
              <a:t>j  </a:t>
            </a:r>
            <a:r>
              <a:rPr lang="ru-RU" sz="2400" dirty="0"/>
              <a:t>≤</a:t>
            </a:r>
            <a:r>
              <a:rPr lang="en-US" sz="2400" dirty="0"/>
              <a:t> </a:t>
            </a:r>
            <a:r>
              <a:rPr lang="en-US" sz="2400" i="1" dirty="0"/>
              <a:t>k</a:t>
            </a:r>
            <a:r>
              <a:rPr lang="ru-RU" sz="2400" dirty="0"/>
              <a:t>,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/>
              <a:t>то </a:t>
            </a:r>
            <a:r>
              <a:rPr lang="en-US" sz="2400" i="1" dirty="0" err="1"/>
              <a:t>p</a:t>
            </a:r>
            <a:r>
              <a:rPr lang="en-US" sz="2400" i="1" baseline="-25000" dirty="0" err="1"/>
              <a:t>ij</a:t>
            </a:r>
            <a:r>
              <a:rPr lang="en-US" sz="2400" i="1" baseline="-25000" dirty="0"/>
              <a:t> </a:t>
            </a:r>
            <a:r>
              <a:rPr lang="en-US" sz="2400" i="1" dirty="0"/>
              <a:t>=</a:t>
            </a:r>
            <a:r>
              <a:rPr lang="en-US" sz="2400" dirty="0"/>
              <a:t> (</a:t>
            </a:r>
            <a:r>
              <a:rPr lang="en-US" sz="2400" i="1" dirty="0"/>
              <a:t>v</a:t>
            </a:r>
            <a:r>
              <a:rPr lang="en-US" sz="2400" i="1" baseline="-25000" dirty="0"/>
              <a:t>i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i="1" dirty="0"/>
              <a:t>v</a:t>
            </a:r>
            <a:r>
              <a:rPr lang="en-US" sz="2400" i="1" baseline="-25000" dirty="0"/>
              <a:t>i</a:t>
            </a:r>
            <a:r>
              <a:rPr lang="en-US" sz="2400" baseline="-25000" dirty="0"/>
              <a:t>+1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…</a:t>
            </a:r>
            <a:r>
              <a:rPr lang="ru-RU" sz="2400" dirty="0"/>
              <a:t> 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 err="1"/>
              <a:t>v</a:t>
            </a:r>
            <a:r>
              <a:rPr lang="en-US" sz="2400" i="1" baseline="-25000" dirty="0" err="1"/>
              <a:t>j</a:t>
            </a:r>
            <a:r>
              <a:rPr lang="en-US" sz="2400" dirty="0"/>
              <a:t>)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есть кратчайший путь из </a:t>
            </a:r>
            <a:r>
              <a:rPr lang="en-US" sz="2400" i="1" dirty="0"/>
              <a:t>v</a:t>
            </a:r>
            <a:r>
              <a:rPr lang="en-US" sz="2400" i="1" baseline="-25000" dirty="0"/>
              <a:t>i</a:t>
            </a:r>
            <a:r>
              <a:rPr lang="ru-RU" sz="2400" i="1" baseline="-25000" dirty="0"/>
              <a:t> </a:t>
            </a:r>
            <a:r>
              <a:rPr lang="ru-RU" sz="2400" dirty="0"/>
              <a:t>в </a:t>
            </a:r>
            <a:r>
              <a:rPr lang="en-US" sz="2400" dirty="0" err="1"/>
              <a:t>v</a:t>
            </a:r>
            <a:r>
              <a:rPr lang="en-US" sz="2400" i="1" baseline="-25000" dirty="0" err="1"/>
              <a:t>j</a:t>
            </a:r>
            <a:endParaRPr lang="ru-RU" sz="2400" i="1" baseline="-25000" dirty="0"/>
          </a:p>
          <a:p>
            <a:pPr>
              <a:spcBef>
                <a:spcPct val="0"/>
              </a:spcBef>
              <a:buFont typeface="Arial" charset="0"/>
              <a:buNone/>
            </a:pPr>
            <a:endParaRPr lang="ru-RU" sz="2400" i="1" baseline="-25000" dirty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b="1" dirty="0"/>
              <a:t>Следствие 1</a:t>
            </a:r>
            <a:r>
              <a:rPr lang="ru-RU" sz="2400" dirty="0"/>
              <a:t>. Рассмотрим кратчайший путь 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ru-RU" sz="2400" dirty="0"/>
              <a:t>из  </a:t>
            </a:r>
            <a:r>
              <a:rPr lang="en-US" sz="2400" i="1" dirty="0"/>
              <a:t>s </a:t>
            </a:r>
            <a:r>
              <a:rPr lang="ru-RU" sz="2400" dirty="0"/>
              <a:t>в </a:t>
            </a:r>
            <a:r>
              <a:rPr lang="en-US" sz="2400" i="1" dirty="0"/>
              <a:t>v</a:t>
            </a:r>
            <a:r>
              <a:rPr lang="ru-RU" sz="2400" i="1" dirty="0"/>
              <a:t>. </a:t>
            </a:r>
            <a:r>
              <a:rPr lang="ru-RU" sz="2400" dirty="0"/>
              <a:t>Пусть (</a:t>
            </a:r>
            <a:r>
              <a:rPr lang="en-US" sz="2400" i="1" dirty="0" err="1"/>
              <a:t>u</a:t>
            </a:r>
            <a:r>
              <a:rPr lang="en-US" sz="2400" dirty="0" err="1"/>
              <a:t>,</a:t>
            </a:r>
            <a:r>
              <a:rPr lang="en-US" sz="2400" i="1" dirty="0" err="1"/>
              <a:t>v</a:t>
            </a:r>
            <a:r>
              <a:rPr lang="en-US" sz="2400" dirty="0"/>
              <a:t>) –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/>
              <a:t>последнее ребро</a:t>
            </a:r>
            <a:r>
              <a:rPr lang="en-US" sz="2400" dirty="0"/>
              <a:t> </a:t>
            </a:r>
            <a:r>
              <a:rPr lang="ru-RU" sz="2400" dirty="0"/>
              <a:t>этого пути. Тогда </a:t>
            </a:r>
            <a:r>
              <a:rPr lang="el-GR" sz="2400" dirty="0"/>
              <a:t>δ</a:t>
            </a:r>
            <a:r>
              <a:rPr lang="ru-RU" sz="2400" dirty="0"/>
              <a:t>(</a:t>
            </a:r>
            <a:r>
              <a:rPr lang="en-US" sz="2400" i="1" dirty="0" err="1"/>
              <a:t>s</a:t>
            </a:r>
            <a:r>
              <a:rPr lang="en-US" sz="2400" dirty="0" err="1"/>
              <a:t>,</a:t>
            </a:r>
            <a:r>
              <a:rPr lang="en-US" sz="2400" i="1" dirty="0" err="1"/>
              <a:t>v</a:t>
            </a:r>
            <a:r>
              <a:rPr lang="en-US" sz="2400" dirty="0"/>
              <a:t>) = </a:t>
            </a:r>
            <a:r>
              <a:rPr lang="el-GR" sz="2400" dirty="0"/>
              <a:t>δ</a:t>
            </a:r>
            <a:r>
              <a:rPr lang="ru-RU" sz="2400" dirty="0"/>
              <a:t>(</a:t>
            </a:r>
            <a:r>
              <a:rPr lang="en-US" sz="2400" i="1" dirty="0" err="1"/>
              <a:t>s</a:t>
            </a:r>
            <a:r>
              <a:rPr lang="en-US" sz="2400" dirty="0" err="1"/>
              <a:t>,</a:t>
            </a:r>
            <a:r>
              <a:rPr lang="en-US" sz="2400" i="1" dirty="0" err="1"/>
              <a:t>u</a:t>
            </a:r>
            <a:r>
              <a:rPr lang="en-US" sz="2400" dirty="0"/>
              <a:t>) +  </a:t>
            </a:r>
            <a:r>
              <a:rPr lang="en-US" sz="2400" i="1" dirty="0"/>
              <a:t>w</a:t>
            </a:r>
            <a:r>
              <a:rPr lang="ru-RU" sz="2400" dirty="0"/>
              <a:t>(</a:t>
            </a:r>
            <a:r>
              <a:rPr lang="en-US" sz="2400" i="1" dirty="0" err="1"/>
              <a:t>u</a:t>
            </a:r>
            <a:r>
              <a:rPr lang="en-US" sz="2400" dirty="0" err="1"/>
              <a:t>,</a:t>
            </a:r>
            <a:r>
              <a:rPr lang="en-US" sz="2400" i="1" dirty="0" err="1"/>
              <a:t>v</a:t>
            </a:r>
            <a:r>
              <a:rPr lang="en-US" sz="2400" dirty="0"/>
              <a:t>).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endParaRPr lang="ru-RU" sz="2400" b="1" dirty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b="1" dirty="0"/>
              <a:t>Следствие </a:t>
            </a:r>
            <a:r>
              <a:rPr lang="en-US" sz="2400" b="1" dirty="0"/>
              <a:t>2</a:t>
            </a:r>
            <a:r>
              <a:rPr lang="ru-RU" sz="2400" dirty="0"/>
              <a:t>. Для любого ребра (</a:t>
            </a:r>
            <a:r>
              <a:rPr lang="en-US" sz="2400" i="1" dirty="0" err="1"/>
              <a:t>u</a:t>
            </a:r>
            <a:r>
              <a:rPr lang="en-US" sz="2400" dirty="0" err="1"/>
              <a:t>,</a:t>
            </a:r>
            <a:r>
              <a:rPr lang="en-US" sz="2400" i="1" dirty="0" err="1"/>
              <a:t>v</a:t>
            </a:r>
            <a:r>
              <a:rPr lang="en-US" sz="2400" dirty="0"/>
              <a:t>) </a:t>
            </a:r>
            <a:r>
              <a:rPr lang="en-US" sz="2200" dirty="0">
                <a:sym typeface="Symbol" pitchFamily="18" charset="2"/>
              </a:rPr>
              <a:t> </a:t>
            </a:r>
            <a:r>
              <a:rPr lang="en-US" sz="2400" i="1" dirty="0"/>
              <a:t>E</a:t>
            </a:r>
            <a:r>
              <a:rPr lang="en-US" sz="2400" dirty="0"/>
              <a:t>  </a:t>
            </a:r>
            <a:r>
              <a:rPr lang="ru-RU" sz="2400" dirty="0"/>
              <a:t>справедливо</a:t>
            </a:r>
            <a:endParaRPr lang="en-US" sz="2400" dirty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/>
              <a:t>		</a:t>
            </a:r>
            <a:r>
              <a:rPr lang="el-GR" sz="2400" dirty="0"/>
              <a:t>δ</a:t>
            </a:r>
            <a:r>
              <a:rPr lang="ru-RU" sz="2400" dirty="0"/>
              <a:t>(</a:t>
            </a:r>
            <a:r>
              <a:rPr lang="en-US" sz="2400" i="1" dirty="0" err="1"/>
              <a:t>s</a:t>
            </a:r>
            <a:r>
              <a:rPr lang="en-US" sz="2400" dirty="0" err="1"/>
              <a:t>,</a:t>
            </a:r>
            <a:r>
              <a:rPr lang="en-US" sz="2400" i="1" dirty="0" err="1"/>
              <a:t>v</a:t>
            </a:r>
            <a:r>
              <a:rPr lang="en-US" sz="2400" dirty="0"/>
              <a:t>) </a:t>
            </a:r>
            <a:r>
              <a:rPr lang="ru-RU" sz="2400" dirty="0"/>
              <a:t>≤</a:t>
            </a:r>
            <a:r>
              <a:rPr lang="en-US" sz="2400" dirty="0"/>
              <a:t> </a:t>
            </a:r>
            <a:r>
              <a:rPr lang="el-GR" sz="2400" dirty="0"/>
              <a:t>δ</a:t>
            </a:r>
            <a:r>
              <a:rPr lang="ru-RU" sz="2400" dirty="0"/>
              <a:t>(</a:t>
            </a:r>
            <a:r>
              <a:rPr lang="en-US" sz="2400" i="1" dirty="0" err="1"/>
              <a:t>s</a:t>
            </a:r>
            <a:r>
              <a:rPr lang="en-US" sz="2400" dirty="0" err="1"/>
              <a:t>,</a:t>
            </a:r>
            <a:r>
              <a:rPr lang="en-US" sz="2400" i="1" dirty="0" err="1"/>
              <a:t>u</a:t>
            </a:r>
            <a:r>
              <a:rPr lang="en-US" sz="2400" dirty="0"/>
              <a:t>) +  </a:t>
            </a:r>
            <a:r>
              <a:rPr lang="en-US" sz="2400" i="1" dirty="0"/>
              <a:t>w</a:t>
            </a:r>
            <a:r>
              <a:rPr lang="ru-RU" sz="2400" dirty="0"/>
              <a:t>(</a:t>
            </a:r>
            <a:r>
              <a:rPr lang="en-US" sz="2400" i="1" dirty="0" err="1"/>
              <a:t>u</a:t>
            </a:r>
            <a:r>
              <a:rPr lang="en-US" sz="2400" dirty="0" err="1"/>
              <a:t>,</a:t>
            </a:r>
            <a:r>
              <a:rPr lang="en-US" sz="2400" i="1" dirty="0" err="1"/>
              <a:t>v</a:t>
            </a:r>
            <a:r>
              <a:rPr lang="en-US" sz="2400" dirty="0"/>
              <a:t>).</a:t>
            </a:r>
            <a:endParaRPr lang="ru-RU" sz="2400" dirty="0"/>
          </a:p>
          <a:p>
            <a:pPr>
              <a:spcBef>
                <a:spcPct val="0"/>
              </a:spcBef>
              <a:buFont typeface="Arial" charset="0"/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9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9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9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9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9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9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06437"/>
          </a:xfrm>
        </p:spPr>
        <p:txBody>
          <a:bodyPr/>
          <a:lstStyle/>
          <a:p>
            <a:pPr algn="l"/>
            <a:r>
              <a:rPr lang="ru-RU" sz="2400" b="1">
                <a:latin typeface="Arial" charset="0"/>
              </a:rPr>
              <a:t>Техника релаксации</a:t>
            </a:r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>
          <a:xfrm>
            <a:off x="1847850" y="1052513"/>
            <a:ext cx="8229600" cy="525621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>
                <a:latin typeface="Arial" charset="0"/>
              </a:rPr>
              <a:t>Для каждого ребра (</a:t>
            </a:r>
            <a:r>
              <a:rPr lang="en-US" sz="2400" i="1">
                <a:latin typeface="Arial" charset="0"/>
              </a:rPr>
              <a:t>u</a:t>
            </a:r>
            <a:r>
              <a:rPr lang="en-US" sz="2400">
                <a:latin typeface="Arial" charset="0"/>
              </a:rPr>
              <a:t>,</a:t>
            </a:r>
            <a:r>
              <a:rPr lang="en-US" sz="2400" i="1">
                <a:latin typeface="Arial" charset="0"/>
              </a:rPr>
              <a:t>v</a:t>
            </a:r>
            <a:r>
              <a:rPr lang="en-US" sz="2400">
                <a:latin typeface="Arial" charset="0"/>
              </a:rPr>
              <a:t>) </a:t>
            </a:r>
            <a:r>
              <a:rPr lang="ru-RU" sz="2400">
                <a:latin typeface="Arial" charset="0"/>
              </a:rPr>
              <a:t>храним </a:t>
            </a:r>
            <a:r>
              <a:rPr lang="en-US" sz="2400" i="1">
                <a:latin typeface="Arial" charset="0"/>
              </a:rPr>
              <a:t>d</a:t>
            </a:r>
            <a:r>
              <a:rPr lang="en-US" sz="2400">
                <a:latin typeface="Arial" charset="0"/>
              </a:rPr>
              <a:t>[</a:t>
            </a:r>
            <a:r>
              <a:rPr lang="en-US" sz="2400" i="1">
                <a:latin typeface="Arial" charset="0"/>
              </a:rPr>
              <a:t>v</a:t>
            </a:r>
            <a:r>
              <a:rPr lang="en-US" sz="2400">
                <a:latin typeface="Arial" charset="0"/>
              </a:rPr>
              <a:t>] </a:t>
            </a:r>
            <a:r>
              <a:rPr lang="en-US" sz="2400">
                <a:latin typeface="Arial" charset="0"/>
                <a:cs typeface="Arial" charset="0"/>
              </a:rPr>
              <a:t>– </a:t>
            </a:r>
            <a:r>
              <a:rPr lang="ru-RU" sz="2400">
                <a:latin typeface="Arial" charset="0"/>
                <a:cs typeface="Arial" charset="0"/>
              </a:rPr>
              <a:t>верхнюю оценку</a:t>
            </a:r>
          </a:p>
          <a:p>
            <a:pPr>
              <a:buFont typeface="Arial" charset="0"/>
              <a:buNone/>
            </a:pPr>
            <a:r>
              <a:rPr lang="ru-RU" sz="2400">
                <a:latin typeface="Arial" charset="0"/>
                <a:cs typeface="Arial" charset="0"/>
              </a:rPr>
              <a:t>кратчайшего пути из </a:t>
            </a:r>
            <a:r>
              <a:rPr lang="en-US" sz="2400" i="1">
                <a:latin typeface="Arial" charset="0"/>
                <a:cs typeface="Arial" charset="0"/>
              </a:rPr>
              <a:t>s</a:t>
            </a:r>
            <a:r>
              <a:rPr lang="en-US" sz="2400">
                <a:latin typeface="Arial" charset="0"/>
                <a:cs typeface="Arial" charset="0"/>
              </a:rPr>
              <a:t> </a:t>
            </a:r>
            <a:r>
              <a:rPr lang="ru-RU" sz="2400">
                <a:latin typeface="Arial" charset="0"/>
                <a:cs typeface="Arial" charset="0"/>
              </a:rPr>
              <a:t>в </a:t>
            </a:r>
            <a:r>
              <a:rPr lang="en-US" sz="2400" i="1">
                <a:latin typeface="Arial" charset="0"/>
                <a:cs typeface="Arial" charset="0"/>
              </a:rPr>
              <a:t>v</a:t>
            </a:r>
            <a:r>
              <a:rPr lang="ru-RU" sz="2400">
                <a:latin typeface="Arial" charset="0"/>
                <a:cs typeface="Arial" charset="0"/>
              </a:rPr>
              <a:t>. </a:t>
            </a:r>
          </a:p>
          <a:p>
            <a:pPr>
              <a:buFont typeface="Arial" charset="0"/>
              <a:buNone/>
            </a:pPr>
            <a:endParaRPr lang="en-US" sz="2400">
              <a:latin typeface="Courier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  <a:cs typeface="Arial" charset="0"/>
              </a:rPr>
              <a:t>Initialize (G,s){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     </a:t>
            </a:r>
            <a:r>
              <a:rPr lang="ru-RU" sz="2400">
                <a:latin typeface="Courier"/>
              </a:rPr>
              <a:t>for </a:t>
            </a:r>
            <a:r>
              <a:rPr lang="en-US" sz="2400">
                <a:latin typeface="Courier"/>
              </a:rPr>
              <a:t>(</a:t>
            </a:r>
            <a:r>
              <a:rPr lang="ru-RU" sz="2400">
                <a:latin typeface="Courier"/>
              </a:rPr>
              <a:t>для</a:t>
            </a:r>
            <a:r>
              <a:rPr lang="en-US" sz="2400">
                <a:latin typeface="Courier"/>
              </a:rPr>
              <a:t> </a:t>
            </a:r>
            <a:r>
              <a:rPr lang="en-US" sz="2400">
                <a:latin typeface="Courier"/>
                <a:sym typeface="Symbol" pitchFamily="18" charset="2"/>
              </a:rPr>
              <a:t></a:t>
            </a:r>
            <a:r>
              <a:rPr lang="en-US" sz="2400">
                <a:latin typeface="Courier"/>
              </a:rPr>
              <a:t>v </a:t>
            </a:r>
            <a:r>
              <a:rPr lang="en-US" sz="2400">
                <a:latin typeface="Courier"/>
                <a:sym typeface="Symbol" pitchFamily="18" charset="2"/>
              </a:rPr>
              <a:t></a:t>
            </a:r>
            <a:r>
              <a:rPr lang="en-US" sz="2400">
                <a:solidFill>
                  <a:schemeClr val="accent2"/>
                </a:solidFill>
                <a:latin typeface="Courier"/>
              </a:rPr>
              <a:t> </a:t>
            </a:r>
            <a:r>
              <a:rPr lang="en-US" sz="2400">
                <a:latin typeface="Courier"/>
              </a:rPr>
              <a:t>V) {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 		      d[v] ← ∞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  </a:t>
            </a:r>
            <a:r>
              <a:rPr lang="ru-RU" sz="2400">
                <a:latin typeface="Arial" charset="0"/>
              </a:rPr>
              <a:t>               </a:t>
            </a:r>
            <a:r>
              <a:rPr lang="el-GR" sz="2400">
                <a:latin typeface="Courier"/>
              </a:rPr>
              <a:t>Π</a:t>
            </a:r>
            <a:r>
              <a:rPr lang="en-US" sz="2400">
                <a:latin typeface="Courier"/>
              </a:rPr>
              <a:t>[v] ← NULL;</a:t>
            </a:r>
            <a:endParaRPr lang="ru-RU" sz="2400">
              <a:latin typeface="Courier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latin typeface="Courier"/>
              </a:rPr>
              <a:t>    }</a:t>
            </a:r>
            <a:endParaRPr lang="ru-RU" sz="24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latin typeface="Courier"/>
              </a:rPr>
              <a:t>	d[s] ←</a:t>
            </a:r>
            <a:r>
              <a:rPr lang="en-US" sz="2400" i="1">
                <a:latin typeface="Courier"/>
              </a:rPr>
              <a:t> </a:t>
            </a:r>
            <a:r>
              <a:rPr lang="en-US" sz="2400">
                <a:latin typeface="Courier"/>
              </a:rPr>
              <a:t>0</a:t>
            </a:r>
            <a:r>
              <a:rPr lang="en-US" sz="2400" i="1">
                <a:latin typeface="Courier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latin typeface="Courier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5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/>
          <p:cNvSpPr>
            <a:spLocks noGrp="1"/>
          </p:cNvSpPr>
          <p:nvPr>
            <p:ph idx="1"/>
          </p:nvPr>
        </p:nvSpPr>
        <p:spPr>
          <a:xfrm>
            <a:off x="1847850" y="476251"/>
            <a:ext cx="82296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sz="2400"/>
              <a:t>Релаксация ребра (</a:t>
            </a:r>
            <a:r>
              <a:rPr lang="en-US" sz="2400" i="1"/>
              <a:t>u</a:t>
            </a:r>
            <a:r>
              <a:rPr lang="en-US" sz="2400"/>
              <a:t>,</a:t>
            </a:r>
            <a:r>
              <a:rPr lang="en-US" sz="2400" i="1"/>
              <a:t>v</a:t>
            </a:r>
            <a:r>
              <a:rPr lang="en-US" sz="2400"/>
              <a:t>):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sz="2400"/>
              <a:t>значение </a:t>
            </a:r>
            <a:r>
              <a:rPr lang="en-US" sz="2400" i="1"/>
              <a:t>d</a:t>
            </a:r>
            <a:r>
              <a:rPr lang="en-US" sz="2400"/>
              <a:t>[</a:t>
            </a:r>
            <a:r>
              <a:rPr lang="en-US" sz="2400" i="1"/>
              <a:t>v</a:t>
            </a:r>
            <a:r>
              <a:rPr lang="en-US" sz="2400"/>
              <a:t>]</a:t>
            </a:r>
            <a:r>
              <a:rPr lang="ru-RU" sz="2400"/>
              <a:t> уменьшается до</a:t>
            </a:r>
            <a:r>
              <a:rPr lang="en-US" sz="2400"/>
              <a:t> </a:t>
            </a:r>
            <a:r>
              <a:rPr lang="en-US" sz="2400" i="1"/>
              <a:t>d</a:t>
            </a:r>
            <a:r>
              <a:rPr lang="en-US" sz="2400"/>
              <a:t>[</a:t>
            </a:r>
            <a:r>
              <a:rPr lang="en-US" sz="2400" i="1"/>
              <a:t>v</a:t>
            </a:r>
            <a:r>
              <a:rPr lang="ru-RU" sz="2400" i="1"/>
              <a:t>+</a:t>
            </a:r>
            <a:r>
              <a:rPr lang="en-US" sz="2400" i="1"/>
              <a:t>w(u,v)</a:t>
            </a:r>
            <a:r>
              <a:rPr lang="en-US" sz="2400"/>
              <a:t>]</a:t>
            </a:r>
            <a:r>
              <a:rPr lang="ru-RU" sz="2400"/>
              <a:t> </a:t>
            </a:r>
            <a:endParaRPr 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sz="2000">
                <a:latin typeface="Arial" charset="0"/>
              </a:rPr>
              <a:t>(если второе второе значение меньше первого)</a:t>
            </a:r>
            <a:endParaRPr lang="en-US" sz="2000">
              <a:latin typeface="Courier"/>
            </a:endParaRPr>
          </a:p>
          <a:p>
            <a:pPr>
              <a:buFont typeface="Arial" charset="0"/>
              <a:buNone/>
            </a:pPr>
            <a:endParaRPr lang="en-US" sz="2400">
              <a:latin typeface="Courier"/>
            </a:endParaRP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Relax (u, v, w) {</a:t>
            </a:r>
          </a:p>
          <a:p>
            <a:pPr>
              <a:buFont typeface="Arial" charset="0"/>
              <a:buNone/>
            </a:pPr>
            <a:r>
              <a:rPr lang="en-US" sz="2400"/>
              <a:t>	</a:t>
            </a:r>
            <a:r>
              <a:rPr lang="en-US" sz="2400">
                <a:latin typeface="Courier"/>
              </a:rPr>
              <a:t>If (d[v] &gt;  d[u] +w(u,v)){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		d[v] = d[ u] +w(u,v)</a:t>
            </a:r>
            <a:r>
              <a:rPr lang="en-US" sz="2400">
                <a:latin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		</a:t>
            </a:r>
            <a:r>
              <a:rPr lang="el-GR" sz="2400">
                <a:latin typeface="Courier"/>
              </a:rPr>
              <a:t>Π</a:t>
            </a:r>
            <a:r>
              <a:rPr lang="en-US" sz="2400">
                <a:latin typeface="Courier"/>
              </a:rPr>
              <a:t>[v] ← u;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	}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}</a:t>
            </a:r>
            <a:endParaRPr lang="en-US" sz="2400"/>
          </a:p>
          <a:p>
            <a:pPr>
              <a:buFont typeface="Arial" charset="0"/>
              <a:buNone/>
            </a:pP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2"/>
          <p:cNvSpPr txBox="1">
            <a:spLocks noChangeArrowheads="1"/>
          </p:cNvSpPr>
          <p:nvPr/>
        </p:nvSpPr>
        <p:spPr bwMode="auto">
          <a:xfrm>
            <a:off x="2100263" y="333376"/>
            <a:ext cx="541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Релаксация ребра при поиске кратчайших путей.</a:t>
            </a:r>
          </a:p>
        </p:txBody>
      </p:sp>
      <p:sp>
        <p:nvSpPr>
          <p:cNvPr id="51202" name="Oval 3"/>
          <p:cNvSpPr>
            <a:spLocks noChangeArrowheads="1"/>
          </p:cNvSpPr>
          <p:nvPr/>
        </p:nvSpPr>
        <p:spPr bwMode="auto">
          <a:xfrm>
            <a:off x="2100263" y="2205038"/>
            <a:ext cx="360362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10</a:t>
            </a:r>
          </a:p>
        </p:txBody>
      </p:sp>
      <p:sp>
        <p:nvSpPr>
          <p:cNvPr id="51203" name="Oval 4"/>
          <p:cNvSpPr>
            <a:spLocks noChangeArrowheads="1"/>
          </p:cNvSpPr>
          <p:nvPr/>
        </p:nvSpPr>
        <p:spPr bwMode="auto">
          <a:xfrm>
            <a:off x="3216276" y="119697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51204" name="Oval 5"/>
          <p:cNvSpPr>
            <a:spLocks noChangeArrowheads="1"/>
          </p:cNvSpPr>
          <p:nvPr/>
        </p:nvSpPr>
        <p:spPr bwMode="auto">
          <a:xfrm>
            <a:off x="3216276" y="22050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51205" name="Oval 6"/>
          <p:cNvSpPr>
            <a:spLocks noChangeArrowheads="1"/>
          </p:cNvSpPr>
          <p:nvPr/>
        </p:nvSpPr>
        <p:spPr bwMode="auto">
          <a:xfrm>
            <a:off x="3216276" y="324961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51206" name="Oval 7"/>
          <p:cNvSpPr>
            <a:spLocks noChangeArrowheads="1"/>
          </p:cNvSpPr>
          <p:nvPr/>
        </p:nvSpPr>
        <p:spPr bwMode="auto">
          <a:xfrm>
            <a:off x="5124451" y="119697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51207" name="Oval 8"/>
          <p:cNvSpPr>
            <a:spLocks noChangeArrowheads="1"/>
          </p:cNvSpPr>
          <p:nvPr/>
        </p:nvSpPr>
        <p:spPr bwMode="auto">
          <a:xfrm>
            <a:off x="5124451" y="22050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51208" name="Oval 9"/>
          <p:cNvSpPr>
            <a:spLocks noChangeArrowheads="1"/>
          </p:cNvSpPr>
          <p:nvPr/>
        </p:nvSpPr>
        <p:spPr bwMode="auto">
          <a:xfrm>
            <a:off x="4116388" y="2205038"/>
            <a:ext cx="360362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51209" name="Oval 10"/>
          <p:cNvSpPr>
            <a:spLocks noChangeArrowheads="1"/>
          </p:cNvSpPr>
          <p:nvPr/>
        </p:nvSpPr>
        <p:spPr bwMode="auto">
          <a:xfrm>
            <a:off x="5124451" y="324961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51210" name="Oval 11"/>
          <p:cNvSpPr>
            <a:spLocks noChangeArrowheads="1"/>
          </p:cNvSpPr>
          <p:nvPr/>
        </p:nvSpPr>
        <p:spPr bwMode="auto">
          <a:xfrm>
            <a:off x="6311901" y="119697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51211" name="Oval 12"/>
          <p:cNvSpPr>
            <a:spLocks noChangeArrowheads="1"/>
          </p:cNvSpPr>
          <p:nvPr/>
        </p:nvSpPr>
        <p:spPr bwMode="auto">
          <a:xfrm>
            <a:off x="6311901" y="22050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9</a:t>
            </a:r>
          </a:p>
        </p:txBody>
      </p:sp>
      <p:cxnSp>
        <p:nvCxnSpPr>
          <p:cNvPr id="54285" name="AutoShape 13"/>
          <p:cNvCxnSpPr>
            <a:cxnSpLocks noChangeShapeType="1"/>
            <a:stCxn id="51202" idx="7"/>
            <a:endCxn id="51203" idx="3"/>
          </p:cNvCxnSpPr>
          <p:nvPr/>
        </p:nvCxnSpPr>
        <p:spPr bwMode="auto">
          <a:xfrm flipV="1">
            <a:off x="2408239" y="1504951"/>
            <a:ext cx="8604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13" name="AutoShape 14"/>
          <p:cNvCxnSpPr>
            <a:cxnSpLocks noChangeShapeType="1"/>
            <a:stCxn id="51202" idx="6"/>
            <a:endCxn id="51204" idx="2"/>
          </p:cNvCxnSpPr>
          <p:nvPr/>
        </p:nvCxnSpPr>
        <p:spPr bwMode="auto">
          <a:xfrm>
            <a:off x="2460625" y="2386013"/>
            <a:ext cx="7556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87" name="AutoShape 15"/>
          <p:cNvCxnSpPr>
            <a:cxnSpLocks noChangeShapeType="1"/>
            <a:stCxn id="51202" idx="5"/>
            <a:endCxn id="51205" idx="1"/>
          </p:cNvCxnSpPr>
          <p:nvPr/>
        </p:nvCxnSpPr>
        <p:spPr bwMode="auto">
          <a:xfrm>
            <a:off x="2408239" y="2513014"/>
            <a:ext cx="860425" cy="788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15" name="AutoShape 16"/>
          <p:cNvCxnSpPr>
            <a:cxnSpLocks noChangeShapeType="1"/>
            <a:stCxn id="51205" idx="7"/>
            <a:endCxn id="51208" idx="3"/>
          </p:cNvCxnSpPr>
          <p:nvPr/>
        </p:nvCxnSpPr>
        <p:spPr bwMode="auto">
          <a:xfrm flipV="1">
            <a:off x="3524251" y="2513014"/>
            <a:ext cx="644525" cy="788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89" name="AutoShape 17"/>
          <p:cNvCxnSpPr>
            <a:cxnSpLocks noChangeShapeType="1"/>
            <a:stCxn id="51205" idx="6"/>
            <a:endCxn id="51209" idx="2"/>
          </p:cNvCxnSpPr>
          <p:nvPr/>
        </p:nvCxnSpPr>
        <p:spPr bwMode="auto">
          <a:xfrm>
            <a:off x="3576638" y="3430588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17" name="AutoShape 18"/>
          <p:cNvCxnSpPr>
            <a:cxnSpLocks noChangeShapeType="1"/>
            <a:stCxn id="51204" idx="0"/>
            <a:endCxn id="51203" idx="4"/>
          </p:cNvCxnSpPr>
          <p:nvPr/>
        </p:nvCxnSpPr>
        <p:spPr bwMode="auto">
          <a:xfrm flipV="1">
            <a:off x="3397250" y="1557338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91" name="AutoShape 19"/>
          <p:cNvCxnSpPr>
            <a:cxnSpLocks noChangeShapeType="1"/>
            <a:stCxn id="51207" idx="4"/>
            <a:endCxn id="51209" idx="0"/>
          </p:cNvCxnSpPr>
          <p:nvPr/>
        </p:nvCxnSpPr>
        <p:spPr bwMode="auto">
          <a:xfrm>
            <a:off x="5305425" y="2565401"/>
            <a:ext cx="0" cy="684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19" name="AutoShape 20"/>
          <p:cNvCxnSpPr>
            <a:cxnSpLocks noChangeShapeType="1"/>
            <a:stCxn id="51208" idx="1"/>
            <a:endCxn id="51203" idx="5"/>
          </p:cNvCxnSpPr>
          <p:nvPr/>
        </p:nvCxnSpPr>
        <p:spPr bwMode="auto">
          <a:xfrm flipH="1" flipV="1">
            <a:off x="3524251" y="1504951"/>
            <a:ext cx="6445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0" name="AutoShape 21"/>
          <p:cNvCxnSpPr>
            <a:cxnSpLocks noChangeShapeType="1"/>
            <a:stCxn id="51206" idx="6"/>
            <a:endCxn id="51210" idx="2"/>
          </p:cNvCxnSpPr>
          <p:nvPr/>
        </p:nvCxnSpPr>
        <p:spPr bwMode="auto">
          <a:xfrm>
            <a:off x="5484814" y="1377950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94" name="AutoShape 22"/>
          <p:cNvCxnSpPr>
            <a:cxnSpLocks noChangeShapeType="1"/>
            <a:stCxn id="51207" idx="1"/>
            <a:endCxn id="51203" idx="5"/>
          </p:cNvCxnSpPr>
          <p:nvPr/>
        </p:nvCxnSpPr>
        <p:spPr bwMode="auto">
          <a:xfrm flipH="1" flipV="1">
            <a:off x="3524250" y="1504951"/>
            <a:ext cx="1652588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2" name="AutoShape 23"/>
          <p:cNvCxnSpPr>
            <a:cxnSpLocks noChangeShapeType="1"/>
            <a:stCxn id="51203" idx="6"/>
            <a:endCxn id="51206" idx="2"/>
          </p:cNvCxnSpPr>
          <p:nvPr/>
        </p:nvCxnSpPr>
        <p:spPr bwMode="auto">
          <a:xfrm>
            <a:off x="3576638" y="1377950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3" name="AutoShape 24"/>
          <p:cNvCxnSpPr>
            <a:cxnSpLocks noChangeShapeType="1"/>
            <a:stCxn id="51207" idx="7"/>
            <a:endCxn id="51210" idx="3"/>
          </p:cNvCxnSpPr>
          <p:nvPr/>
        </p:nvCxnSpPr>
        <p:spPr bwMode="auto">
          <a:xfrm flipV="1">
            <a:off x="5432426" y="1504951"/>
            <a:ext cx="931863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4" name="AutoShape 25"/>
          <p:cNvCxnSpPr>
            <a:cxnSpLocks noChangeShapeType="1"/>
            <a:stCxn id="51207" idx="6"/>
            <a:endCxn id="51211" idx="2"/>
          </p:cNvCxnSpPr>
          <p:nvPr/>
        </p:nvCxnSpPr>
        <p:spPr bwMode="auto">
          <a:xfrm>
            <a:off x="5484814" y="2386013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5" name="AutoShape 26"/>
          <p:cNvCxnSpPr>
            <a:cxnSpLocks noChangeShapeType="1"/>
            <a:stCxn id="51210" idx="4"/>
            <a:endCxn id="51211" idx="0"/>
          </p:cNvCxnSpPr>
          <p:nvPr/>
        </p:nvCxnSpPr>
        <p:spPr bwMode="auto">
          <a:xfrm>
            <a:off x="6492875" y="1557338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6" name="AutoShape 27"/>
          <p:cNvCxnSpPr>
            <a:cxnSpLocks noChangeShapeType="1"/>
            <a:stCxn id="51205" idx="0"/>
            <a:endCxn id="51204" idx="4"/>
          </p:cNvCxnSpPr>
          <p:nvPr/>
        </p:nvCxnSpPr>
        <p:spPr bwMode="auto">
          <a:xfrm flipV="1">
            <a:off x="3397250" y="2565401"/>
            <a:ext cx="0" cy="684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1227" name="Text Box 28"/>
          <p:cNvSpPr txBox="1">
            <a:spLocks noChangeArrowheads="1"/>
          </p:cNvSpPr>
          <p:nvPr/>
        </p:nvSpPr>
        <p:spPr bwMode="auto">
          <a:xfrm>
            <a:off x="4260850" y="11604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51228" name="Text Box 29"/>
          <p:cNvSpPr txBox="1">
            <a:spLocks noChangeArrowheads="1"/>
          </p:cNvSpPr>
          <p:nvPr/>
        </p:nvSpPr>
        <p:spPr bwMode="auto">
          <a:xfrm>
            <a:off x="5880100" y="21685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51229" name="Text Box 30"/>
          <p:cNvSpPr txBox="1">
            <a:spLocks noChangeArrowheads="1"/>
          </p:cNvSpPr>
          <p:nvPr/>
        </p:nvSpPr>
        <p:spPr bwMode="auto">
          <a:xfrm>
            <a:off x="3179763" y="26733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51230" name="Text Box 31"/>
          <p:cNvSpPr txBox="1">
            <a:spLocks noChangeArrowheads="1"/>
          </p:cNvSpPr>
          <p:nvPr/>
        </p:nvSpPr>
        <p:spPr bwMode="auto">
          <a:xfrm>
            <a:off x="3863975" y="177323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51231" name="Text Box 32"/>
          <p:cNvSpPr txBox="1">
            <a:spLocks noChangeArrowheads="1"/>
          </p:cNvSpPr>
          <p:nvPr/>
        </p:nvSpPr>
        <p:spPr bwMode="auto">
          <a:xfrm>
            <a:off x="5340350" y="27447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51232" name="Text Box 33"/>
          <p:cNvSpPr txBox="1">
            <a:spLocks noChangeArrowheads="1"/>
          </p:cNvSpPr>
          <p:nvPr/>
        </p:nvSpPr>
        <p:spPr bwMode="auto">
          <a:xfrm>
            <a:off x="2681288" y="16525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51233" name="Text Box 34"/>
          <p:cNvSpPr txBox="1">
            <a:spLocks noChangeArrowheads="1"/>
          </p:cNvSpPr>
          <p:nvPr/>
        </p:nvSpPr>
        <p:spPr bwMode="auto">
          <a:xfrm>
            <a:off x="5772150" y="11604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3</a:t>
            </a:r>
          </a:p>
        </p:txBody>
      </p:sp>
      <p:sp>
        <p:nvSpPr>
          <p:cNvPr id="51234" name="Text Box 35"/>
          <p:cNvSpPr txBox="1">
            <a:spLocks noChangeArrowheads="1"/>
          </p:cNvSpPr>
          <p:nvPr/>
        </p:nvSpPr>
        <p:spPr bwMode="auto">
          <a:xfrm>
            <a:off x="3648075" y="27098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4</a:t>
            </a:r>
            <a:endParaRPr lang="ru-RU" sz="900"/>
          </a:p>
        </p:txBody>
      </p:sp>
      <p:sp>
        <p:nvSpPr>
          <p:cNvPr id="51235" name="Text Box 36"/>
          <p:cNvSpPr txBox="1">
            <a:spLocks noChangeArrowheads="1"/>
          </p:cNvSpPr>
          <p:nvPr/>
        </p:nvSpPr>
        <p:spPr bwMode="auto">
          <a:xfrm>
            <a:off x="6240463" y="177323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3</a:t>
            </a:r>
          </a:p>
        </p:txBody>
      </p:sp>
      <p:sp>
        <p:nvSpPr>
          <p:cNvPr id="51236" name="Text Box 37"/>
          <p:cNvSpPr txBox="1">
            <a:spLocks noChangeArrowheads="1"/>
          </p:cNvSpPr>
          <p:nvPr/>
        </p:nvSpPr>
        <p:spPr bwMode="auto">
          <a:xfrm>
            <a:off x="2747963" y="21685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3</a:t>
            </a:r>
            <a:endParaRPr lang="ru-RU" sz="900"/>
          </a:p>
        </p:txBody>
      </p:sp>
      <p:sp>
        <p:nvSpPr>
          <p:cNvPr id="51237" name="Text Box 38"/>
          <p:cNvSpPr txBox="1">
            <a:spLocks noChangeArrowheads="1"/>
          </p:cNvSpPr>
          <p:nvPr/>
        </p:nvSpPr>
        <p:spPr bwMode="auto">
          <a:xfrm>
            <a:off x="4481513" y="170180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4</a:t>
            </a:r>
          </a:p>
        </p:txBody>
      </p:sp>
      <p:sp>
        <p:nvSpPr>
          <p:cNvPr id="51238" name="Text Box 39"/>
          <p:cNvSpPr txBox="1">
            <a:spLocks noChangeArrowheads="1"/>
          </p:cNvSpPr>
          <p:nvPr/>
        </p:nvSpPr>
        <p:spPr bwMode="auto">
          <a:xfrm>
            <a:off x="4332288" y="320040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4</a:t>
            </a:r>
          </a:p>
        </p:txBody>
      </p:sp>
      <p:sp>
        <p:nvSpPr>
          <p:cNvPr id="51239" name="Text Box 40"/>
          <p:cNvSpPr txBox="1">
            <a:spLocks noChangeArrowheads="1"/>
          </p:cNvSpPr>
          <p:nvPr/>
        </p:nvSpPr>
        <p:spPr bwMode="auto">
          <a:xfrm>
            <a:off x="3179763" y="18097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51240" name="Text Box 41"/>
          <p:cNvSpPr txBox="1">
            <a:spLocks noChangeArrowheads="1"/>
          </p:cNvSpPr>
          <p:nvPr/>
        </p:nvSpPr>
        <p:spPr bwMode="auto">
          <a:xfrm>
            <a:off x="2752725" y="27098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51241" name="Text Box 42"/>
          <p:cNvSpPr txBox="1">
            <a:spLocks noChangeArrowheads="1"/>
          </p:cNvSpPr>
          <p:nvPr/>
        </p:nvSpPr>
        <p:spPr bwMode="auto">
          <a:xfrm>
            <a:off x="5629275" y="170180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54315" name="Text Box 43"/>
          <p:cNvSpPr txBox="1">
            <a:spLocks noChangeArrowheads="1"/>
          </p:cNvSpPr>
          <p:nvPr/>
        </p:nvSpPr>
        <p:spPr bwMode="auto">
          <a:xfrm>
            <a:off x="7191375" y="1160463"/>
            <a:ext cx="31369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Пусть уже найдены оценки</a:t>
            </a:r>
            <a:br>
              <a:rPr lang="ru-RU" sz="1600"/>
            </a:br>
            <a:r>
              <a:rPr lang="ru-RU" sz="1600"/>
              <a:t>кратчайших путей для вершин,</a:t>
            </a:r>
            <a:br>
              <a:rPr lang="ru-RU" sz="1600"/>
            </a:br>
            <a:r>
              <a:rPr lang="ru-RU" sz="1600"/>
              <a:t>соединенных красным ребром.</a:t>
            </a:r>
          </a:p>
        </p:txBody>
      </p:sp>
      <p:sp>
        <p:nvSpPr>
          <p:cNvPr id="54316" name="Text Box 44"/>
          <p:cNvSpPr txBox="1">
            <a:spLocks noChangeArrowheads="1"/>
          </p:cNvSpPr>
          <p:nvPr/>
        </p:nvSpPr>
        <p:spPr bwMode="auto">
          <a:xfrm>
            <a:off x="5411789" y="3465514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 b="1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54317" name="Text Box 45"/>
          <p:cNvSpPr txBox="1">
            <a:spLocks noChangeArrowheads="1"/>
          </p:cNvSpPr>
          <p:nvPr/>
        </p:nvSpPr>
        <p:spPr bwMode="auto">
          <a:xfrm>
            <a:off x="5087939" y="1952625"/>
            <a:ext cx="2682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4318" name="Text Box 46"/>
          <p:cNvSpPr txBox="1">
            <a:spLocks noChangeArrowheads="1"/>
          </p:cNvSpPr>
          <p:nvPr/>
        </p:nvSpPr>
        <p:spPr bwMode="auto">
          <a:xfrm>
            <a:off x="7227889" y="2109789"/>
            <a:ext cx="12842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Lucida Console" pitchFamily="49" charset="0"/>
              </a:rPr>
              <a:t>d[8] = 6;</a:t>
            </a:r>
            <a:br>
              <a:rPr lang="en-US" sz="1600">
                <a:latin typeface="Lucida Console" pitchFamily="49" charset="0"/>
              </a:rPr>
            </a:br>
            <a:r>
              <a:rPr lang="en-US" sz="1600">
                <a:latin typeface="Lucida Console" pitchFamily="49" charset="0"/>
              </a:rPr>
              <a:t>d[7] = 9</a:t>
            </a:r>
            <a:endParaRPr lang="ru-RU" sz="1600">
              <a:latin typeface="Lucida Console" pitchFamily="49" charset="0"/>
            </a:endParaRPr>
          </a:p>
        </p:txBody>
      </p:sp>
      <p:sp>
        <p:nvSpPr>
          <p:cNvPr id="54319" name="Text Box 47"/>
          <p:cNvSpPr txBox="1">
            <a:spLocks noChangeArrowheads="1"/>
          </p:cNvSpPr>
          <p:nvPr/>
        </p:nvSpPr>
        <p:spPr bwMode="auto">
          <a:xfrm>
            <a:off x="2116139" y="3976689"/>
            <a:ext cx="51831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Релаксация ребра (</a:t>
            </a:r>
            <a:r>
              <a:rPr lang="en-US" sz="1600"/>
              <a:t>u</a:t>
            </a:r>
            <a:r>
              <a:rPr lang="ru-RU" sz="1600"/>
              <a:t>, </a:t>
            </a:r>
            <a:r>
              <a:rPr lang="en-US" sz="1600"/>
              <a:t>v</a:t>
            </a:r>
            <a:r>
              <a:rPr lang="ru-RU" sz="1600"/>
              <a:t>):</a:t>
            </a:r>
            <a:r>
              <a:rPr lang="en-US" sz="1600"/>
              <a:t>  </a:t>
            </a:r>
            <a:br>
              <a:rPr lang="en-US" sz="1600"/>
            </a:br>
            <a:r>
              <a:rPr lang="en-US" sz="1400">
                <a:latin typeface="Lucida Console" pitchFamily="49" charset="0"/>
              </a:rPr>
              <a:t>if (d[u] + w(u,v) &lt; d[v]) d[v] = d[u] + w(u,v);</a:t>
            </a:r>
            <a:endParaRPr lang="ru-RU" sz="1400">
              <a:latin typeface="Lucida Console" pitchFamily="49" charset="0"/>
            </a:endParaRPr>
          </a:p>
        </p:txBody>
      </p:sp>
      <p:sp>
        <p:nvSpPr>
          <p:cNvPr id="54320" name="Text Box 48"/>
          <p:cNvSpPr txBox="1">
            <a:spLocks noChangeArrowheads="1"/>
          </p:cNvSpPr>
          <p:nvPr/>
        </p:nvSpPr>
        <p:spPr bwMode="auto">
          <a:xfrm>
            <a:off x="2100263" y="4616451"/>
            <a:ext cx="26352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Релаксация ребра (</a:t>
            </a:r>
            <a:r>
              <a:rPr lang="en-US" sz="1600"/>
              <a:t>7</a:t>
            </a:r>
            <a:r>
              <a:rPr lang="ru-RU" sz="1600"/>
              <a:t>, </a:t>
            </a:r>
            <a:r>
              <a:rPr lang="en-US" sz="1600"/>
              <a:t>8</a:t>
            </a:r>
            <a:r>
              <a:rPr lang="ru-RU" sz="1600"/>
              <a:t>):</a:t>
            </a:r>
            <a:r>
              <a:rPr lang="en-US" sz="1600"/>
              <a:t>  </a:t>
            </a:r>
            <a:br>
              <a:rPr lang="en-US" sz="1600"/>
            </a:br>
            <a:r>
              <a:rPr lang="en-US" sz="1400">
                <a:latin typeface="Lucida Console" pitchFamily="49" charset="0"/>
              </a:rPr>
              <a:t>9 + 2 &gt; 6</a:t>
            </a:r>
            <a:endParaRPr lang="ru-RU" sz="1400">
              <a:latin typeface="Lucida Console" pitchFamily="49" charset="0"/>
            </a:endParaRPr>
          </a:p>
        </p:txBody>
      </p:sp>
      <p:sp>
        <p:nvSpPr>
          <p:cNvPr id="54321" name="Text Box 49"/>
          <p:cNvSpPr txBox="1">
            <a:spLocks noChangeArrowheads="1"/>
          </p:cNvSpPr>
          <p:nvPr/>
        </p:nvSpPr>
        <p:spPr bwMode="auto">
          <a:xfrm>
            <a:off x="2063750" y="5229226"/>
            <a:ext cx="2806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Релаксация ребра (</a:t>
            </a:r>
            <a:r>
              <a:rPr lang="en-US" sz="1600"/>
              <a:t>8</a:t>
            </a:r>
            <a:r>
              <a:rPr lang="ru-RU" sz="1600"/>
              <a:t>, </a:t>
            </a:r>
            <a:r>
              <a:rPr lang="en-US" sz="1600"/>
              <a:t>7</a:t>
            </a:r>
            <a:r>
              <a:rPr lang="ru-RU" sz="1600"/>
              <a:t>):</a:t>
            </a:r>
            <a:r>
              <a:rPr lang="en-US" sz="1600"/>
              <a:t>  </a:t>
            </a:r>
            <a:br>
              <a:rPr lang="en-US" sz="1600"/>
            </a:br>
            <a:r>
              <a:rPr lang="en-US" sz="1400">
                <a:latin typeface="Lucida Console" pitchFamily="49" charset="0"/>
              </a:rPr>
              <a:t>6 + 2 &lt; 9   </a:t>
            </a:r>
            <a:r>
              <a:rPr lang="en-US" sz="1400">
                <a:latin typeface="Lucida Console" pitchFamily="49" charset="0"/>
                <a:sym typeface="Symbol" pitchFamily="18" charset="2"/>
              </a:rPr>
              <a:t>   d[7] = 8</a:t>
            </a:r>
          </a:p>
        </p:txBody>
      </p:sp>
      <p:sp>
        <p:nvSpPr>
          <p:cNvPr id="54322" name="Text Box 50"/>
          <p:cNvSpPr txBox="1">
            <a:spLocks noChangeArrowheads="1"/>
          </p:cNvSpPr>
          <p:nvPr/>
        </p:nvSpPr>
        <p:spPr bwMode="auto">
          <a:xfrm>
            <a:off x="5411789" y="3465514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8</a:t>
            </a:r>
            <a:endParaRPr lang="ru-RU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4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15" grpId="0"/>
      <p:bldP spid="54316" grpId="0"/>
      <p:bldP spid="54316" grpId="1"/>
      <p:bldP spid="54317" grpId="0"/>
      <p:bldP spid="54318" grpId="0"/>
      <p:bldP spid="54319" grpId="0"/>
      <p:bldP spid="54320" grpId="0"/>
      <p:bldP spid="54321" grpId="0"/>
      <p:bldP spid="54322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06437"/>
          </a:xfrm>
        </p:spPr>
        <p:txBody>
          <a:bodyPr/>
          <a:lstStyle/>
          <a:p>
            <a:pPr algn="l"/>
            <a:r>
              <a:rPr lang="ru-RU" sz="2400" b="1"/>
              <a:t>Алгоритм Дейкстры</a:t>
            </a:r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>
          <a:xfrm>
            <a:off x="1847850" y="981076"/>
            <a:ext cx="8229600" cy="4784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  <a:cs typeface="Arial" charset="0"/>
              </a:rPr>
              <a:t>Dijkstra(G,w,s){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  <a:cs typeface="Arial" charset="0"/>
              </a:rPr>
              <a:t>	Initialize(G,s</a:t>
            </a:r>
            <a:r>
              <a:rPr lang="ru-RU" sz="2400">
                <a:latin typeface="Courier"/>
                <a:cs typeface="Arial" charset="0"/>
              </a:rPr>
              <a:t>)</a:t>
            </a:r>
            <a:r>
              <a:rPr lang="en-US" sz="2400">
                <a:latin typeface="Courier"/>
                <a:cs typeface="Arial" charset="0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  <a:cs typeface="Arial" charset="0"/>
              </a:rPr>
              <a:t>	S </a:t>
            </a:r>
            <a:r>
              <a:rPr lang="en-US" sz="2400">
                <a:latin typeface="Courier"/>
              </a:rPr>
              <a:t>← </a:t>
            </a:r>
            <a:r>
              <a:rPr lang="en-US" sz="2400"/>
              <a:t>ø</a:t>
            </a:r>
            <a:r>
              <a:rPr lang="en-US" sz="2400">
                <a:latin typeface="Courier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</a:rPr>
              <a:t>	Q ← V;  </a:t>
            </a:r>
            <a:r>
              <a:rPr lang="ru-RU" sz="2400">
                <a:latin typeface="Courier"/>
              </a:rPr>
              <a:t>  </a:t>
            </a:r>
            <a:r>
              <a:rPr lang="en-US" sz="2400">
                <a:latin typeface="Courier"/>
              </a:rPr>
              <a:t>        //</a:t>
            </a:r>
            <a:r>
              <a:rPr lang="ru-RU" sz="1800">
                <a:latin typeface="Courier"/>
              </a:rPr>
              <a:t>очередь с приоритетами</a:t>
            </a:r>
            <a:endParaRPr lang="en-US" sz="1800">
              <a:latin typeface="Courier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</a:rPr>
              <a:t>	While (Q ≠ </a:t>
            </a:r>
            <a:r>
              <a:rPr lang="en-US" sz="2400"/>
              <a:t>ø</a:t>
            </a:r>
            <a:r>
              <a:rPr lang="en-US" sz="2400">
                <a:latin typeface="Courier"/>
              </a:rPr>
              <a:t>){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</a:rPr>
              <a:t>		 </a:t>
            </a:r>
            <a:r>
              <a:rPr lang="en-US" sz="2400">
                <a:solidFill>
                  <a:schemeClr val="hlink"/>
                </a:solidFill>
                <a:latin typeface="Courier"/>
              </a:rPr>
              <a:t>u ← Exstract_min(Q);</a:t>
            </a:r>
            <a:r>
              <a:rPr lang="en-US" sz="2400">
                <a:latin typeface="Courier"/>
              </a:rPr>
              <a:t> //</a:t>
            </a:r>
            <a:r>
              <a:rPr lang="ru-RU" sz="1800">
                <a:latin typeface="Courier"/>
              </a:rPr>
              <a:t>выбрать ближайшую </a:t>
            </a:r>
            <a:r>
              <a:rPr lang="en-US" sz="1800">
                <a:latin typeface="Courier"/>
              </a:rPr>
              <a:t>	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1800">
                <a:latin typeface="Courier"/>
              </a:rPr>
              <a:t>		 </a:t>
            </a:r>
            <a:r>
              <a:rPr lang="en-US" sz="2400">
                <a:latin typeface="Courier"/>
                <a:cs typeface="Arial" charset="0"/>
              </a:rPr>
              <a:t>S </a:t>
            </a:r>
            <a:r>
              <a:rPr lang="en-US" sz="2400">
                <a:latin typeface="Courier"/>
              </a:rPr>
              <a:t>←  S </a:t>
            </a:r>
            <a:r>
              <a:rPr lang="en-US" sz="2800">
                <a:latin typeface="Courier"/>
              </a:rPr>
              <a:t>U</a:t>
            </a:r>
            <a:r>
              <a:rPr lang="en-US" sz="2400">
                <a:latin typeface="Courier"/>
              </a:rPr>
              <a:t> {u};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</a:rPr>
              <a:t>		 </a:t>
            </a:r>
            <a:r>
              <a:rPr lang="ru-RU" sz="2400">
                <a:latin typeface="Courier"/>
              </a:rPr>
              <a:t>for </a:t>
            </a:r>
            <a:r>
              <a:rPr lang="en-US" sz="2400">
                <a:latin typeface="Courier"/>
              </a:rPr>
              <a:t>(</a:t>
            </a:r>
            <a:r>
              <a:rPr lang="ru-RU" sz="2400">
                <a:latin typeface="Courier"/>
              </a:rPr>
              <a:t>для</a:t>
            </a:r>
            <a:r>
              <a:rPr lang="en-US" sz="2400">
                <a:latin typeface="Courier"/>
              </a:rPr>
              <a:t> </a:t>
            </a:r>
            <a:r>
              <a:rPr lang="en-US" sz="2400">
                <a:latin typeface="Courier"/>
                <a:sym typeface="Symbol" pitchFamily="18" charset="2"/>
              </a:rPr>
              <a:t></a:t>
            </a:r>
            <a:r>
              <a:rPr lang="en-US" sz="2400">
                <a:latin typeface="Courier"/>
              </a:rPr>
              <a:t>v </a:t>
            </a:r>
            <a:r>
              <a:rPr lang="en-US" sz="2400">
                <a:latin typeface="Courier"/>
                <a:sym typeface="Symbol" pitchFamily="18" charset="2"/>
              </a:rPr>
              <a:t> </a:t>
            </a:r>
            <a:r>
              <a:rPr lang="en-US" sz="2400">
                <a:latin typeface="Courier"/>
              </a:rPr>
              <a:t>Adj[u])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</a:rPr>
              <a:t>			Relax ( u, v, w);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</a:rPr>
              <a:t>	}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</a:rPr>
              <a:t>}</a:t>
            </a:r>
            <a:endParaRPr lang="en-US" sz="240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7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2"/>
          <p:cNvSpPr txBox="1">
            <a:spLocks noChangeArrowheads="1"/>
          </p:cNvSpPr>
          <p:nvPr/>
        </p:nvSpPr>
        <p:spPr bwMode="auto">
          <a:xfrm>
            <a:off x="2100263" y="333376"/>
            <a:ext cx="1136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>
                <a:latin typeface="Calibri" pitchFamily="34" charset="0"/>
              </a:rPr>
              <a:t>Пример.</a:t>
            </a:r>
          </a:p>
        </p:txBody>
      </p:sp>
      <p:sp>
        <p:nvSpPr>
          <p:cNvPr id="69634" name="Text Box 3"/>
          <p:cNvSpPr txBox="1">
            <a:spLocks noChangeArrowheads="1"/>
          </p:cNvSpPr>
          <p:nvPr/>
        </p:nvSpPr>
        <p:spPr bwMode="auto">
          <a:xfrm>
            <a:off x="1774825" y="765176"/>
            <a:ext cx="879144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Реализация с использованием очереди с приоритетами. Приоритет </a:t>
            </a:r>
            <a:r>
              <a:rPr lang="ru-RU" sz="2000" dirty="0"/>
              <a:t>–</a:t>
            </a:r>
            <a:r>
              <a:rPr lang="ru-RU" sz="2000" dirty="0">
                <a:latin typeface="Calibri" pitchFamily="34" charset="0"/>
              </a:rPr>
              <a:t> текущая </a:t>
            </a:r>
          </a:p>
          <a:p>
            <a:r>
              <a:rPr lang="ru-RU" sz="2000" dirty="0">
                <a:latin typeface="Calibri" pitchFamily="34" charset="0"/>
              </a:rPr>
              <a:t>величина найденного расстояния от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 начальной вершины. Релаксации </a:t>
            </a:r>
          </a:p>
          <a:p>
            <a:r>
              <a:rPr lang="ru-RU" sz="2000" dirty="0">
                <a:latin typeface="Calibri" pitchFamily="34" charset="0"/>
              </a:rPr>
              <a:t>подвергаются прямые и обратные ребра.</a:t>
            </a:r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2135188" y="2794001"/>
            <a:ext cx="3603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10</a:t>
            </a:r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3251201" y="17859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3251201" y="279400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3251201" y="383857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5159376" y="17859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5159376" y="279400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4151313" y="2794001"/>
            <a:ext cx="3603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5159376" y="383857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6346826" y="17859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6346826" y="279400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9</a:t>
            </a:r>
          </a:p>
        </p:txBody>
      </p:sp>
      <p:cxnSp>
        <p:nvCxnSpPr>
          <p:cNvPr id="56334" name="AutoShape 14"/>
          <p:cNvCxnSpPr>
            <a:cxnSpLocks noChangeShapeType="1"/>
            <a:stCxn id="56324" idx="7"/>
            <a:endCxn id="56325" idx="3"/>
          </p:cNvCxnSpPr>
          <p:nvPr/>
        </p:nvCxnSpPr>
        <p:spPr bwMode="auto">
          <a:xfrm flipV="1">
            <a:off x="2443164" y="2093914"/>
            <a:ext cx="8604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46" name="AutoShape 15"/>
          <p:cNvCxnSpPr>
            <a:cxnSpLocks noChangeShapeType="1"/>
            <a:stCxn id="56324" idx="6"/>
            <a:endCxn id="56326" idx="2"/>
          </p:cNvCxnSpPr>
          <p:nvPr/>
        </p:nvCxnSpPr>
        <p:spPr bwMode="auto">
          <a:xfrm>
            <a:off x="2495550" y="2974975"/>
            <a:ext cx="7556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36" name="AutoShape 16"/>
          <p:cNvCxnSpPr>
            <a:cxnSpLocks noChangeShapeType="1"/>
            <a:stCxn id="56324" idx="5"/>
            <a:endCxn id="56327" idx="1"/>
          </p:cNvCxnSpPr>
          <p:nvPr/>
        </p:nvCxnSpPr>
        <p:spPr bwMode="auto">
          <a:xfrm>
            <a:off x="2443164" y="3101975"/>
            <a:ext cx="860425" cy="788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48" name="AutoShape 17"/>
          <p:cNvCxnSpPr>
            <a:cxnSpLocks noChangeShapeType="1"/>
            <a:stCxn id="56327" idx="7"/>
            <a:endCxn id="56330" idx="3"/>
          </p:cNvCxnSpPr>
          <p:nvPr/>
        </p:nvCxnSpPr>
        <p:spPr bwMode="auto">
          <a:xfrm flipV="1">
            <a:off x="3559176" y="3101975"/>
            <a:ext cx="644525" cy="788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49" name="AutoShape 18"/>
          <p:cNvCxnSpPr>
            <a:cxnSpLocks noChangeShapeType="1"/>
            <a:stCxn id="56327" idx="6"/>
            <a:endCxn id="56331" idx="2"/>
          </p:cNvCxnSpPr>
          <p:nvPr/>
        </p:nvCxnSpPr>
        <p:spPr bwMode="auto">
          <a:xfrm>
            <a:off x="3611563" y="4019550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39" name="AutoShape 19"/>
          <p:cNvCxnSpPr>
            <a:cxnSpLocks noChangeShapeType="1"/>
            <a:stCxn id="56326" idx="0"/>
            <a:endCxn id="56325" idx="4"/>
          </p:cNvCxnSpPr>
          <p:nvPr/>
        </p:nvCxnSpPr>
        <p:spPr bwMode="auto">
          <a:xfrm flipV="1">
            <a:off x="3432175" y="2146300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40" name="AutoShape 20"/>
          <p:cNvCxnSpPr>
            <a:cxnSpLocks noChangeShapeType="1"/>
            <a:stCxn id="56329" idx="4"/>
            <a:endCxn id="56331" idx="0"/>
          </p:cNvCxnSpPr>
          <p:nvPr/>
        </p:nvCxnSpPr>
        <p:spPr bwMode="auto">
          <a:xfrm>
            <a:off x="5340350" y="3154363"/>
            <a:ext cx="0" cy="684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2" name="AutoShape 21"/>
          <p:cNvCxnSpPr>
            <a:cxnSpLocks noChangeShapeType="1"/>
            <a:stCxn id="56330" idx="1"/>
            <a:endCxn id="56325" idx="5"/>
          </p:cNvCxnSpPr>
          <p:nvPr/>
        </p:nvCxnSpPr>
        <p:spPr bwMode="auto">
          <a:xfrm flipH="1" flipV="1">
            <a:off x="3559176" y="2093914"/>
            <a:ext cx="6445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42" name="AutoShape 22"/>
          <p:cNvCxnSpPr>
            <a:cxnSpLocks noChangeShapeType="1"/>
            <a:stCxn id="56328" idx="6"/>
            <a:endCxn id="56332" idx="2"/>
          </p:cNvCxnSpPr>
          <p:nvPr/>
        </p:nvCxnSpPr>
        <p:spPr bwMode="auto">
          <a:xfrm>
            <a:off x="5519739" y="1966913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4" name="AutoShape 23"/>
          <p:cNvCxnSpPr>
            <a:cxnSpLocks noChangeShapeType="1"/>
            <a:stCxn id="56329" idx="1"/>
            <a:endCxn id="56325" idx="5"/>
          </p:cNvCxnSpPr>
          <p:nvPr/>
        </p:nvCxnSpPr>
        <p:spPr bwMode="auto">
          <a:xfrm flipH="1" flipV="1">
            <a:off x="3559175" y="2093914"/>
            <a:ext cx="1652588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5" name="AutoShape 24"/>
          <p:cNvCxnSpPr>
            <a:cxnSpLocks noChangeShapeType="1"/>
            <a:stCxn id="56325" idx="6"/>
            <a:endCxn id="56328" idx="2"/>
          </p:cNvCxnSpPr>
          <p:nvPr/>
        </p:nvCxnSpPr>
        <p:spPr bwMode="auto">
          <a:xfrm>
            <a:off x="3611563" y="1966913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6" name="AutoShape 25"/>
          <p:cNvCxnSpPr>
            <a:cxnSpLocks noChangeShapeType="1"/>
            <a:stCxn id="56329" idx="7"/>
            <a:endCxn id="56332" idx="3"/>
          </p:cNvCxnSpPr>
          <p:nvPr/>
        </p:nvCxnSpPr>
        <p:spPr bwMode="auto">
          <a:xfrm flipV="1">
            <a:off x="5467351" y="2093914"/>
            <a:ext cx="931863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7" name="AutoShape 26"/>
          <p:cNvCxnSpPr>
            <a:cxnSpLocks noChangeShapeType="1"/>
            <a:stCxn id="56329" idx="6"/>
            <a:endCxn id="56333" idx="2"/>
          </p:cNvCxnSpPr>
          <p:nvPr/>
        </p:nvCxnSpPr>
        <p:spPr bwMode="auto">
          <a:xfrm>
            <a:off x="5519739" y="2974975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47" name="AutoShape 27"/>
          <p:cNvCxnSpPr>
            <a:cxnSpLocks noChangeShapeType="1"/>
            <a:stCxn id="56332" idx="4"/>
            <a:endCxn id="56333" idx="0"/>
          </p:cNvCxnSpPr>
          <p:nvPr/>
        </p:nvCxnSpPr>
        <p:spPr bwMode="auto">
          <a:xfrm>
            <a:off x="6527800" y="2146300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9" name="AutoShape 28"/>
          <p:cNvCxnSpPr>
            <a:cxnSpLocks noChangeShapeType="1"/>
            <a:stCxn id="56327" idx="0"/>
            <a:endCxn id="56326" idx="4"/>
          </p:cNvCxnSpPr>
          <p:nvPr/>
        </p:nvCxnSpPr>
        <p:spPr bwMode="auto">
          <a:xfrm flipV="1">
            <a:off x="3432175" y="3154363"/>
            <a:ext cx="0" cy="684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9660" name="Text Box 29"/>
          <p:cNvSpPr txBox="1">
            <a:spLocks noChangeArrowheads="1"/>
          </p:cNvSpPr>
          <p:nvPr/>
        </p:nvSpPr>
        <p:spPr bwMode="auto">
          <a:xfrm>
            <a:off x="4295775" y="17494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2</a:t>
            </a:r>
            <a:endParaRPr lang="ru-RU" sz="900"/>
          </a:p>
        </p:txBody>
      </p:sp>
      <p:sp>
        <p:nvSpPr>
          <p:cNvPr id="69661" name="Text Box 30"/>
          <p:cNvSpPr txBox="1">
            <a:spLocks noChangeArrowheads="1"/>
          </p:cNvSpPr>
          <p:nvPr/>
        </p:nvSpPr>
        <p:spPr bwMode="auto">
          <a:xfrm>
            <a:off x="5915025" y="27574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3</a:t>
            </a:r>
            <a:endParaRPr lang="ru-RU" sz="900"/>
          </a:p>
        </p:txBody>
      </p:sp>
      <p:sp>
        <p:nvSpPr>
          <p:cNvPr id="69662" name="Text Box 31"/>
          <p:cNvSpPr txBox="1">
            <a:spLocks noChangeArrowheads="1"/>
          </p:cNvSpPr>
          <p:nvPr/>
        </p:nvSpPr>
        <p:spPr bwMode="auto">
          <a:xfrm>
            <a:off x="3214688" y="326231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69663" name="Text Box 32"/>
          <p:cNvSpPr txBox="1">
            <a:spLocks noChangeArrowheads="1"/>
          </p:cNvSpPr>
          <p:nvPr/>
        </p:nvSpPr>
        <p:spPr bwMode="auto">
          <a:xfrm>
            <a:off x="3898900" y="236220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1</a:t>
            </a:r>
            <a:endParaRPr lang="ru-RU" sz="900"/>
          </a:p>
        </p:txBody>
      </p:sp>
      <p:sp>
        <p:nvSpPr>
          <p:cNvPr id="69664" name="Text Box 33"/>
          <p:cNvSpPr txBox="1">
            <a:spLocks noChangeArrowheads="1"/>
          </p:cNvSpPr>
          <p:nvPr/>
        </p:nvSpPr>
        <p:spPr bwMode="auto">
          <a:xfrm>
            <a:off x="5375275" y="33337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1</a:t>
            </a:r>
            <a:endParaRPr lang="ru-RU" sz="900"/>
          </a:p>
        </p:txBody>
      </p:sp>
      <p:sp>
        <p:nvSpPr>
          <p:cNvPr id="69665" name="Text Box 34"/>
          <p:cNvSpPr txBox="1">
            <a:spLocks noChangeArrowheads="1"/>
          </p:cNvSpPr>
          <p:nvPr/>
        </p:nvSpPr>
        <p:spPr bwMode="auto">
          <a:xfrm>
            <a:off x="2716213" y="22415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6</a:t>
            </a:r>
            <a:endParaRPr lang="ru-RU" sz="900"/>
          </a:p>
        </p:txBody>
      </p:sp>
      <p:sp>
        <p:nvSpPr>
          <p:cNvPr id="69666" name="Text Box 35"/>
          <p:cNvSpPr txBox="1">
            <a:spLocks noChangeArrowheads="1"/>
          </p:cNvSpPr>
          <p:nvPr/>
        </p:nvSpPr>
        <p:spPr bwMode="auto">
          <a:xfrm>
            <a:off x="5807075" y="17494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3</a:t>
            </a:r>
          </a:p>
        </p:txBody>
      </p:sp>
      <p:sp>
        <p:nvSpPr>
          <p:cNvPr id="69667" name="Text Box 36"/>
          <p:cNvSpPr txBox="1">
            <a:spLocks noChangeArrowheads="1"/>
          </p:cNvSpPr>
          <p:nvPr/>
        </p:nvSpPr>
        <p:spPr bwMode="auto">
          <a:xfrm>
            <a:off x="3683000" y="32988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1</a:t>
            </a:r>
            <a:endParaRPr lang="ru-RU" sz="900"/>
          </a:p>
        </p:txBody>
      </p:sp>
      <p:sp>
        <p:nvSpPr>
          <p:cNvPr id="69668" name="Text Box 37"/>
          <p:cNvSpPr txBox="1">
            <a:spLocks noChangeArrowheads="1"/>
          </p:cNvSpPr>
          <p:nvPr/>
        </p:nvSpPr>
        <p:spPr bwMode="auto">
          <a:xfrm>
            <a:off x="6275388" y="236220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4</a:t>
            </a:r>
            <a:endParaRPr lang="ru-RU" sz="900"/>
          </a:p>
        </p:txBody>
      </p:sp>
      <p:sp>
        <p:nvSpPr>
          <p:cNvPr id="69669" name="Text Box 38"/>
          <p:cNvSpPr txBox="1">
            <a:spLocks noChangeArrowheads="1"/>
          </p:cNvSpPr>
          <p:nvPr/>
        </p:nvSpPr>
        <p:spPr bwMode="auto">
          <a:xfrm>
            <a:off x="2782888" y="27574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1</a:t>
            </a:r>
            <a:endParaRPr lang="ru-RU" sz="900"/>
          </a:p>
        </p:txBody>
      </p:sp>
      <p:sp>
        <p:nvSpPr>
          <p:cNvPr id="69670" name="Text Box 39"/>
          <p:cNvSpPr txBox="1">
            <a:spLocks noChangeArrowheads="1"/>
          </p:cNvSpPr>
          <p:nvPr/>
        </p:nvSpPr>
        <p:spPr bwMode="auto">
          <a:xfrm>
            <a:off x="4516438" y="22907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3</a:t>
            </a:r>
            <a:endParaRPr lang="ru-RU" sz="900"/>
          </a:p>
        </p:txBody>
      </p:sp>
      <p:sp>
        <p:nvSpPr>
          <p:cNvPr id="69671" name="Text Box 40"/>
          <p:cNvSpPr txBox="1">
            <a:spLocks noChangeArrowheads="1"/>
          </p:cNvSpPr>
          <p:nvPr/>
        </p:nvSpPr>
        <p:spPr bwMode="auto">
          <a:xfrm>
            <a:off x="4367213" y="37893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4</a:t>
            </a:r>
          </a:p>
        </p:txBody>
      </p:sp>
      <p:sp>
        <p:nvSpPr>
          <p:cNvPr id="69672" name="Text Box 41"/>
          <p:cNvSpPr txBox="1">
            <a:spLocks noChangeArrowheads="1"/>
          </p:cNvSpPr>
          <p:nvPr/>
        </p:nvSpPr>
        <p:spPr bwMode="auto">
          <a:xfrm>
            <a:off x="3214688" y="239871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4</a:t>
            </a:r>
            <a:endParaRPr lang="ru-RU" sz="900"/>
          </a:p>
        </p:txBody>
      </p:sp>
      <p:sp>
        <p:nvSpPr>
          <p:cNvPr id="69673" name="Text Box 42"/>
          <p:cNvSpPr txBox="1">
            <a:spLocks noChangeArrowheads="1"/>
          </p:cNvSpPr>
          <p:nvPr/>
        </p:nvSpPr>
        <p:spPr bwMode="auto">
          <a:xfrm>
            <a:off x="2787650" y="32988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3</a:t>
            </a:r>
            <a:endParaRPr lang="ru-RU" sz="900"/>
          </a:p>
        </p:txBody>
      </p:sp>
      <p:sp>
        <p:nvSpPr>
          <p:cNvPr id="69674" name="Text Box 43"/>
          <p:cNvSpPr txBox="1">
            <a:spLocks noChangeArrowheads="1"/>
          </p:cNvSpPr>
          <p:nvPr/>
        </p:nvSpPr>
        <p:spPr bwMode="auto">
          <a:xfrm>
            <a:off x="5664200" y="22907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1</a:t>
            </a:r>
            <a:endParaRPr lang="ru-RU" sz="900"/>
          </a:p>
        </p:txBody>
      </p:sp>
      <p:grpSp>
        <p:nvGrpSpPr>
          <p:cNvPr id="56364" name="Group 44"/>
          <p:cNvGrpSpPr>
            <a:grpSpLocks/>
          </p:cNvGrpSpPr>
          <p:nvPr/>
        </p:nvGrpSpPr>
        <p:grpSpPr bwMode="auto">
          <a:xfrm>
            <a:off x="8183564" y="1736726"/>
            <a:ext cx="1152525" cy="4321175"/>
            <a:chOff x="4195" y="1094"/>
            <a:chExt cx="726" cy="2722"/>
          </a:xfrm>
        </p:grpSpPr>
        <p:sp>
          <p:nvSpPr>
            <p:cNvPr id="69770" name="Line 45"/>
            <p:cNvSpPr>
              <a:spLocks noChangeShapeType="1"/>
            </p:cNvSpPr>
            <p:nvPr/>
          </p:nvSpPr>
          <p:spPr bwMode="auto">
            <a:xfrm flipV="1">
              <a:off x="4195" y="1321"/>
              <a:ext cx="0" cy="2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771" name="Line 46"/>
            <p:cNvSpPr>
              <a:spLocks noChangeShapeType="1"/>
            </p:cNvSpPr>
            <p:nvPr/>
          </p:nvSpPr>
          <p:spPr bwMode="auto">
            <a:xfrm flipV="1">
              <a:off x="4921" y="1321"/>
              <a:ext cx="0" cy="2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772" name="Line 47"/>
            <p:cNvSpPr>
              <a:spLocks noChangeShapeType="1"/>
            </p:cNvSpPr>
            <p:nvPr/>
          </p:nvSpPr>
          <p:spPr bwMode="auto">
            <a:xfrm>
              <a:off x="4195" y="1321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773" name="Line 48"/>
            <p:cNvSpPr>
              <a:spLocks noChangeShapeType="1"/>
            </p:cNvSpPr>
            <p:nvPr/>
          </p:nvSpPr>
          <p:spPr bwMode="auto">
            <a:xfrm>
              <a:off x="4195" y="3816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774" name="Text Box 49"/>
            <p:cNvSpPr txBox="1">
              <a:spLocks noChangeArrowheads="1"/>
            </p:cNvSpPr>
            <p:nvPr/>
          </p:nvSpPr>
          <p:spPr bwMode="auto">
            <a:xfrm>
              <a:off x="4309" y="1094"/>
              <a:ext cx="50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200"/>
                <a:t>Очередь</a:t>
              </a:r>
            </a:p>
          </p:txBody>
        </p:sp>
      </p:grpSp>
      <p:grpSp>
        <p:nvGrpSpPr>
          <p:cNvPr id="56370" name="Group 50"/>
          <p:cNvGrpSpPr>
            <a:grpSpLocks/>
          </p:cNvGrpSpPr>
          <p:nvPr/>
        </p:nvGrpSpPr>
        <p:grpSpPr bwMode="auto">
          <a:xfrm>
            <a:off x="2495551" y="4868863"/>
            <a:ext cx="3675063" cy="971550"/>
            <a:chOff x="610" y="3067"/>
            <a:chExt cx="2315" cy="612"/>
          </a:xfrm>
        </p:grpSpPr>
        <p:sp>
          <p:nvSpPr>
            <p:cNvPr id="69737" name="Rectangle 51"/>
            <p:cNvSpPr>
              <a:spLocks noChangeArrowheads="1"/>
            </p:cNvSpPr>
            <p:nvPr/>
          </p:nvSpPr>
          <p:spPr bwMode="auto">
            <a:xfrm>
              <a:off x="884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1</a:t>
              </a:r>
            </a:p>
          </p:txBody>
        </p:sp>
        <p:sp>
          <p:nvSpPr>
            <p:cNvPr id="69738" name="Rectangle 52"/>
            <p:cNvSpPr>
              <a:spLocks noChangeArrowheads="1"/>
            </p:cNvSpPr>
            <p:nvPr/>
          </p:nvSpPr>
          <p:spPr bwMode="auto">
            <a:xfrm>
              <a:off x="884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39" name="Rectangle 53"/>
            <p:cNvSpPr>
              <a:spLocks noChangeArrowheads="1"/>
            </p:cNvSpPr>
            <p:nvPr/>
          </p:nvSpPr>
          <p:spPr bwMode="auto">
            <a:xfrm>
              <a:off x="1088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2</a:t>
              </a:r>
            </a:p>
          </p:txBody>
        </p:sp>
        <p:sp>
          <p:nvSpPr>
            <p:cNvPr id="69740" name="Rectangle 54"/>
            <p:cNvSpPr>
              <a:spLocks noChangeArrowheads="1"/>
            </p:cNvSpPr>
            <p:nvPr/>
          </p:nvSpPr>
          <p:spPr bwMode="auto">
            <a:xfrm>
              <a:off x="1088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41" name="Rectangle 55"/>
            <p:cNvSpPr>
              <a:spLocks noChangeArrowheads="1"/>
            </p:cNvSpPr>
            <p:nvPr/>
          </p:nvSpPr>
          <p:spPr bwMode="auto">
            <a:xfrm>
              <a:off x="1292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3</a:t>
              </a:r>
            </a:p>
          </p:txBody>
        </p:sp>
        <p:sp>
          <p:nvSpPr>
            <p:cNvPr id="69742" name="Rectangle 56"/>
            <p:cNvSpPr>
              <a:spLocks noChangeArrowheads="1"/>
            </p:cNvSpPr>
            <p:nvPr/>
          </p:nvSpPr>
          <p:spPr bwMode="auto">
            <a:xfrm>
              <a:off x="1292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43" name="Rectangle 57"/>
            <p:cNvSpPr>
              <a:spLocks noChangeArrowheads="1"/>
            </p:cNvSpPr>
            <p:nvPr/>
          </p:nvSpPr>
          <p:spPr bwMode="auto">
            <a:xfrm>
              <a:off x="1496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4</a:t>
              </a:r>
            </a:p>
          </p:txBody>
        </p:sp>
        <p:sp>
          <p:nvSpPr>
            <p:cNvPr id="69744" name="Rectangle 58"/>
            <p:cNvSpPr>
              <a:spLocks noChangeArrowheads="1"/>
            </p:cNvSpPr>
            <p:nvPr/>
          </p:nvSpPr>
          <p:spPr bwMode="auto">
            <a:xfrm>
              <a:off x="1496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45" name="Rectangle 59"/>
            <p:cNvSpPr>
              <a:spLocks noChangeArrowheads="1"/>
            </p:cNvSpPr>
            <p:nvPr/>
          </p:nvSpPr>
          <p:spPr bwMode="auto">
            <a:xfrm>
              <a:off x="1700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5</a:t>
              </a:r>
            </a:p>
          </p:txBody>
        </p:sp>
        <p:sp>
          <p:nvSpPr>
            <p:cNvPr id="69746" name="Rectangle 60"/>
            <p:cNvSpPr>
              <a:spLocks noChangeArrowheads="1"/>
            </p:cNvSpPr>
            <p:nvPr/>
          </p:nvSpPr>
          <p:spPr bwMode="auto">
            <a:xfrm>
              <a:off x="1700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47" name="Rectangle 61"/>
            <p:cNvSpPr>
              <a:spLocks noChangeArrowheads="1"/>
            </p:cNvSpPr>
            <p:nvPr/>
          </p:nvSpPr>
          <p:spPr bwMode="auto">
            <a:xfrm>
              <a:off x="1904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6</a:t>
              </a:r>
            </a:p>
          </p:txBody>
        </p:sp>
        <p:sp>
          <p:nvSpPr>
            <p:cNvPr id="69748" name="Rectangle 62"/>
            <p:cNvSpPr>
              <a:spLocks noChangeArrowheads="1"/>
            </p:cNvSpPr>
            <p:nvPr/>
          </p:nvSpPr>
          <p:spPr bwMode="auto">
            <a:xfrm>
              <a:off x="1904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49" name="Rectangle 63"/>
            <p:cNvSpPr>
              <a:spLocks noChangeArrowheads="1"/>
            </p:cNvSpPr>
            <p:nvPr/>
          </p:nvSpPr>
          <p:spPr bwMode="auto">
            <a:xfrm>
              <a:off x="2108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7</a:t>
              </a:r>
            </a:p>
          </p:txBody>
        </p:sp>
        <p:sp>
          <p:nvSpPr>
            <p:cNvPr id="69750" name="Rectangle 64"/>
            <p:cNvSpPr>
              <a:spLocks noChangeArrowheads="1"/>
            </p:cNvSpPr>
            <p:nvPr/>
          </p:nvSpPr>
          <p:spPr bwMode="auto">
            <a:xfrm>
              <a:off x="2108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51" name="Rectangle 65"/>
            <p:cNvSpPr>
              <a:spLocks noChangeArrowheads="1"/>
            </p:cNvSpPr>
            <p:nvPr/>
          </p:nvSpPr>
          <p:spPr bwMode="auto">
            <a:xfrm>
              <a:off x="2312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8</a:t>
              </a:r>
            </a:p>
          </p:txBody>
        </p:sp>
        <p:sp>
          <p:nvSpPr>
            <p:cNvPr id="69752" name="Rectangle 66"/>
            <p:cNvSpPr>
              <a:spLocks noChangeArrowheads="1"/>
            </p:cNvSpPr>
            <p:nvPr/>
          </p:nvSpPr>
          <p:spPr bwMode="auto">
            <a:xfrm>
              <a:off x="2312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53" name="Text Box 67"/>
            <p:cNvSpPr txBox="1">
              <a:spLocks noChangeArrowheads="1"/>
            </p:cNvSpPr>
            <p:nvPr/>
          </p:nvSpPr>
          <p:spPr bwMode="auto">
            <a:xfrm>
              <a:off x="610" y="3067"/>
              <a:ext cx="1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Lucida Console" pitchFamily="49" charset="0"/>
                </a:rPr>
                <a:t>n</a:t>
              </a:r>
              <a:endParaRPr lang="ru-RU" sz="1400">
                <a:latin typeface="Lucida Console" pitchFamily="49" charset="0"/>
              </a:endParaRPr>
            </a:p>
          </p:txBody>
        </p:sp>
        <p:sp>
          <p:nvSpPr>
            <p:cNvPr id="69754" name="Text Box 68"/>
            <p:cNvSpPr txBox="1">
              <a:spLocks noChangeArrowheads="1"/>
            </p:cNvSpPr>
            <p:nvPr/>
          </p:nvSpPr>
          <p:spPr bwMode="auto">
            <a:xfrm>
              <a:off x="612" y="3271"/>
              <a:ext cx="1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sz="1400">
                  <a:latin typeface="Lucida Console" pitchFamily="49" charset="0"/>
                </a:rPr>
                <a:t>π</a:t>
              </a:r>
            </a:p>
          </p:txBody>
        </p:sp>
        <p:sp>
          <p:nvSpPr>
            <p:cNvPr id="69755" name="Text Box 69"/>
            <p:cNvSpPr txBox="1">
              <a:spLocks noChangeArrowheads="1"/>
            </p:cNvSpPr>
            <p:nvPr/>
          </p:nvSpPr>
          <p:spPr bwMode="auto">
            <a:xfrm>
              <a:off x="612" y="3475"/>
              <a:ext cx="1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Lucida Console" pitchFamily="49" charset="0"/>
                </a:rPr>
                <a:t>d</a:t>
              </a:r>
              <a:endParaRPr lang="el-GR" sz="1400">
                <a:latin typeface="Lucida Console" pitchFamily="49" charset="0"/>
              </a:endParaRPr>
            </a:p>
          </p:txBody>
        </p:sp>
        <p:sp>
          <p:nvSpPr>
            <p:cNvPr id="69756" name="Rectangle 70"/>
            <p:cNvSpPr>
              <a:spLocks noChangeArrowheads="1"/>
            </p:cNvSpPr>
            <p:nvPr/>
          </p:nvSpPr>
          <p:spPr bwMode="auto">
            <a:xfrm>
              <a:off x="884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57" name="Rectangle 71"/>
            <p:cNvSpPr>
              <a:spLocks noChangeArrowheads="1"/>
            </p:cNvSpPr>
            <p:nvPr/>
          </p:nvSpPr>
          <p:spPr bwMode="auto">
            <a:xfrm>
              <a:off x="1088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58" name="Rectangle 72"/>
            <p:cNvSpPr>
              <a:spLocks noChangeArrowheads="1"/>
            </p:cNvSpPr>
            <p:nvPr/>
          </p:nvSpPr>
          <p:spPr bwMode="auto">
            <a:xfrm>
              <a:off x="1292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59" name="Rectangle 73"/>
            <p:cNvSpPr>
              <a:spLocks noChangeArrowheads="1"/>
            </p:cNvSpPr>
            <p:nvPr/>
          </p:nvSpPr>
          <p:spPr bwMode="auto">
            <a:xfrm>
              <a:off x="1496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0" name="Rectangle 74"/>
            <p:cNvSpPr>
              <a:spLocks noChangeArrowheads="1"/>
            </p:cNvSpPr>
            <p:nvPr/>
          </p:nvSpPr>
          <p:spPr bwMode="auto">
            <a:xfrm>
              <a:off x="1700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1" name="Rectangle 75"/>
            <p:cNvSpPr>
              <a:spLocks noChangeArrowheads="1"/>
            </p:cNvSpPr>
            <p:nvPr/>
          </p:nvSpPr>
          <p:spPr bwMode="auto">
            <a:xfrm>
              <a:off x="1904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2" name="Rectangle 76"/>
            <p:cNvSpPr>
              <a:spLocks noChangeArrowheads="1"/>
            </p:cNvSpPr>
            <p:nvPr/>
          </p:nvSpPr>
          <p:spPr bwMode="auto">
            <a:xfrm>
              <a:off x="2108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3" name="Rectangle 77"/>
            <p:cNvSpPr>
              <a:spLocks noChangeArrowheads="1"/>
            </p:cNvSpPr>
            <p:nvPr/>
          </p:nvSpPr>
          <p:spPr bwMode="auto">
            <a:xfrm>
              <a:off x="2312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4" name="Rectangle 78"/>
            <p:cNvSpPr>
              <a:spLocks noChangeArrowheads="1"/>
            </p:cNvSpPr>
            <p:nvPr/>
          </p:nvSpPr>
          <p:spPr bwMode="auto">
            <a:xfrm>
              <a:off x="2517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9</a:t>
              </a:r>
            </a:p>
          </p:txBody>
        </p:sp>
        <p:sp>
          <p:nvSpPr>
            <p:cNvPr id="69765" name="Rectangle 79"/>
            <p:cNvSpPr>
              <a:spLocks noChangeArrowheads="1"/>
            </p:cNvSpPr>
            <p:nvPr/>
          </p:nvSpPr>
          <p:spPr bwMode="auto">
            <a:xfrm>
              <a:off x="2517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6" name="Rectangle 80"/>
            <p:cNvSpPr>
              <a:spLocks noChangeArrowheads="1"/>
            </p:cNvSpPr>
            <p:nvPr/>
          </p:nvSpPr>
          <p:spPr bwMode="auto">
            <a:xfrm>
              <a:off x="2721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10</a:t>
              </a:r>
            </a:p>
          </p:txBody>
        </p:sp>
        <p:sp>
          <p:nvSpPr>
            <p:cNvPr id="69767" name="Rectangle 81"/>
            <p:cNvSpPr>
              <a:spLocks noChangeArrowheads="1"/>
            </p:cNvSpPr>
            <p:nvPr/>
          </p:nvSpPr>
          <p:spPr bwMode="auto">
            <a:xfrm>
              <a:off x="2721" y="3271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8" name="Rectangle 82"/>
            <p:cNvSpPr>
              <a:spLocks noChangeArrowheads="1"/>
            </p:cNvSpPr>
            <p:nvPr/>
          </p:nvSpPr>
          <p:spPr bwMode="auto">
            <a:xfrm>
              <a:off x="2517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9" name="Rectangle 83"/>
            <p:cNvSpPr>
              <a:spLocks noChangeArrowheads="1"/>
            </p:cNvSpPr>
            <p:nvPr/>
          </p:nvSpPr>
          <p:spPr bwMode="auto">
            <a:xfrm>
              <a:off x="2721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56404" name="Rectangle 84"/>
          <p:cNvSpPr>
            <a:spLocks noChangeArrowheads="1"/>
          </p:cNvSpPr>
          <p:nvPr/>
        </p:nvSpPr>
        <p:spPr bwMode="auto">
          <a:xfrm>
            <a:off x="422433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6</a:t>
            </a:r>
          </a:p>
        </p:txBody>
      </p:sp>
      <p:grpSp>
        <p:nvGrpSpPr>
          <p:cNvPr id="56405" name="Group 85"/>
          <p:cNvGrpSpPr>
            <a:grpSpLocks/>
          </p:cNvGrpSpPr>
          <p:nvPr/>
        </p:nvGrpSpPr>
        <p:grpSpPr bwMode="auto">
          <a:xfrm>
            <a:off x="2927350" y="5516563"/>
            <a:ext cx="3240088" cy="323850"/>
            <a:chOff x="884" y="3475"/>
            <a:chExt cx="2041" cy="204"/>
          </a:xfrm>
        </p:grpSpPr>
        <p:sp>
          <p:nvSpPr>
            <p:cNvPr id="69727" name="Rectangle 86"/>
            <p:cNvSpPr>
              <a:spLocks noChangeArrowheads="1"/>
            </p:cNvSpPr>
            <p:nvPr/>
          </p:nvSpPr>
          <p:spPr bwMode="auto">
            <a:xfrm>
              <a:off x="1292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28" name="Rectangle 87"/>
            <p:cNvSpPr>
              <a:spLocks noChangeArrowheads="1"/>
            </p:cNvSpPr>
            <p:nvPr/>
          </p:nvSpPr>
          <p:spPr bwMode="auto">
            <a:xfrm>
              <a:off x="2721" y="347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0</a:t>
              </a:r>
            </a:p>
          </p:txBody>
        </p:sp>
        <p:sp>
          <p:nvSpPr>
            <p:cNvPr id="69729" name="Rectangle 88"/>
            <p:cNvSpPr>
              <a:spLocks noChangeArrowheads="1"/>
            </p:cNvSpPr>
            <p:nvPr/>
          </p:nvSpPr>
          <p:spPr bwMode="auto">
            <a:xfrm>
              <a:off x="1497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0" name="Rectangle 89"/>
            <p:cNvSpPr>
              <a:spLocks noChangeArrowheads="1"/>
            </p:cNvSpPr>
            <p:nvPr/>
          </p:nvSpPr>
          <p:spPr bwMode="auto">
            <a:xfrm>
              <a:off x="1701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1" name="Rectangle 90"/>
            <p:cNvSpPr>
              <a:spLocks noChangeArrowheads="1"/>
            </p:cNvSpPr>
            <p:nvPr/>
          </p:nvSpPr>
          <p:spPr bwMode="auto">
            <a:xfrm>
              <a:off x="1905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2" name="Rectangle 91"/>
            <p:cNvSpPr>
              <a:spLocks noChangeArrowheads="1"/>
            </p:cNvSpPr>
            <p:nvPr/>
          </p:nvSpPr>
          <p:spPr bwMode="auto">
            <a:xfrm>
              <a:off x="2109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3" name="Rectangle 92"/>
            <p:cNvSpPr>
              <a:spLocks noChangeArrowheads="1"/>
            </p:cNvSpPr>
            <p:nvPr/>
          </p:nvSpPr>
          <p:spPr bwMode="auto">
            <a:xfrm>
              <a:off x="2313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4" name="Rectangle 93"/>
            <p:cNvSpPr>
              <a:spLocks noChangeArrowheads="1"/>
            </p:cNvSpPr>
            <p:nvPr/>
          </p:nvSpPr>
          <p:spPr bwMode="auto">
            <a:xfrm>
              <a:off x="2517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5" name="Rectangle 94"/>
            <p:cNvSpPr>
              <a:spLocks noChangeArrowheads="1"/>
            </p:cNvSpPr>
            <p:nvPr/>
          </p:nvSpPr>
          <p:spPr bwMode="auto">
            <a:xfrm>
              <a:off x="884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6" name="Rectangle 95"/>
            <p:cNvSpPr>
              <a:spLocks noChangeArrowheads="1"/>
            </p:cNvSpPr>
            <p:nvPr/>
          </p:nvSpPr>
          <p:spPr bwMode="auto">
            <a:xfrm>
              <a:off x="1088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</p:grpSp>
      <p:sp>
        <p:nvSpPr>
          <p:cNvPr id="56416" name="Rectangle 96"/>
          <p:cNvSpPr>
            <a:spLocks noChangeArrowheads="1"/>
          </p:cNvSpPr>
          <p:nvPr/>
        </p:nvSpPr>
        <p:spPr bwMode="auto">
          <a:xfrm>
            <a:off x="8183564" y="2097089"/>
            <a:ext cx="1152525" cy="287337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10</a:t>
            </a:r>
          </a:p>
        </p:txBody>
      </p:sp>
      <p:cxnSp>
        <p:nvCxnSpPr>
          <p:cNvPr id="56417" name="AutoShape 97"/>
          <p:cNvCxnSpPr>
            <a:cxnSpLocks noChangeShapeType="1"/>
            <a:stCxn id="56324" idx="7"/>
            <a:endCxn id="56325" idx="3"/>
          </p:cNvCxnSpPr>
          <p:nvPr/>
        </p:nvCxnSpPr>
        <p:spPr bwMode="auto">
          <a:xfrm flipV="1">
            <a:off x="2443164" y="2093914"/>
            <a:ext cx="860425" cy="752475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18" name="AutoShape 98"/>
          <p:cNvCxnSpPr>
            <a:cxnSpLocks noChangeShapeType="1"/>
            <a:stCxn id="56324" idx="6"/>
            <a:endCxn id="56326" idx="2"/>
          </p:cNvCxnSpPr>
          <p:nvPr/>
        </p:nvCxnSpPr>
        <p:spPr bwMode="auto">
          <a:xfrm>
            <a:off x="2495550" y="2974975"/>
            <a:ext cx="755650" cy="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19" name="AutoShape 99"/>
          <p:cNvCxnSpPr>
            <a:cxnSpLocks noChangeShapeType="1"/>
            <a:stCxn id="56324" idx="5"/>
            <a:endCxn id="56327" idx="1"/>
          </p:cNvCxnSpPr>
          <p:nvPr/>
        </p:nvCxnSpPr>
        <p:spPr bwMode="auto">
          <a:xfrm>
            <a:off x="2443164" y="3101975"/>
            <a:ext cx="860425" cy="788988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20" name="Rectangle 100"/>
          <p:cNvSpPr>
            <a:spLocks noChangeArrowheads="1"/>
          </p:cNvSpPr>
          <p:nvPr/>
        </p:nvSpPr>
        <p:spPr bwMode="auto">
          <a:xfrm>
            <a:off x="8183564" y="2673350"/>
            <a:ext cx="1152525" cy="28733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56421" name="Rectangle 101"/>
          <p:cNvSpPr>
            <a:spLocks noChangeArrowheads="1"/>
          </p:cNvSpPr>
          <p:nvPr/>
        </p:nvSpPr>
        <p:spPr bwMode="auto">
          <a:xfrm>
            <a:off x="8183564" y="2133600"/>
            <a:ext cx="1152525" cy="28733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56422" name="Rectangle 102"/>
          <p:cNvSpPr>
            <a:spLocks noChangeArrowheads="1"/>
          </p:cNvSpPr>
          <p:nvPr/>
        </p:nvSpPr>
        <p:spPr bwMode="auto">
          <a:xfrm>
            <a:off x="8183564" y="2384425"/>
            <a:ext cx="11525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6</a:t>
            </a:r>
          </a:p>
        </p:txBody>
      </p:sp>
      <p:sp>
        <p:nvSpPr>
          <p:cNvPr id="56423" name="Rectangle 103"/>
          <p:cNvSpPr>
            <a:spLocks noChangeArrowheads="1"/>
          </p:cNvSpPr>
          <p:nvPr/>
        </p:nvSpPr>
        <p:spPr bwMode="auto">
          <a:xfrm>
            <a:off x="4548188" y="55165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3</a:t>
            </a:r>
          </a:p>
        </p:txBody>
      </p:sp>
      <p:sp>
        <p:nvSpPr>
          <p:cNvPr id="56424" name="Rectangle 104"/>
          <p:cNvSpPr>
            <a:spLocks noChangeArrowheads="1"/>
          </p:cNvSpPr>
          <p:nvPr/>
        </p:nvSpPr>
        <p:spPr bwMode="auto">
          <a:xfrm>
            <a:off x="3575050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</a:t>
            </a:r>
          </a:p>
        </p:txBody>
      </p:sp>
      <p:sp>
        <p:nvSpPr>
          <p:cNvPr id="56425" name="Rectangle 105"/>
          <p:cNvSpPr>
            <a:spLocks noChangeArrowheads="1"/>
          </p:cNvSpPr>
          <p:nvPr/>
        </p:nvSpPr>
        <p:spPr bwMode="auto">
          <a:xfrm>
            <a:off x="3251200" y="55165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6</a:t>
            </a:r>
          </a:p>
        </p:txBody>
      </p:sp>
      <p:sp>
        <p:nvSpPr>
          <p:cNvPr id="56426" name="Rectangle 106"/>
          <p:cNvSpPr>
            <a:spLocks noChangeArrowheads="1"/>
          </p:cNvSpPr>
          <p:nvPr/>
        </p:nvSpPr>
        <p:spPr bwMode="auto">
          <a:xfrm>
            <a:off x="3251200" y="519271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10</a:t>
            </a:r>
          </a:p>
        </p:txBody>
      </p:sp>
      <p:sp>
        <p:nvSpPr>
          <p:cNvPr id="56427" name="Rectangle 107"/>
          <p:cNvSpPr>
            <a:spLocks noChangeArrowheads="1"/>
          </p:cNvSpPr>
          <p:nvPr/>
        </p:nvSpPr>
        <p:spPr bwMode="auto">
          <a:xfrm>
            <a:off x="3575050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10</a:t>
            </a:r>
          </a:p>
        </p:txBody>
      </p:sp>
      <p:sp>
        <p:nvSpPr>
          <p:cNvPr id="56428" name="Rectangle 108"/>
          <p:cNvSpPr>
            <a:spLocks noChangeArrowheads="1"/>
          </p:cNvSpPr>
          <p:nvPr/>
        </p:nvSpPr>
        <p:spPr bwMode="auto">
          <a:xfrm>
            <a:off x="4548188" y="519271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10</a:t>
            </a:r>
          </a:p>
        </p:txBody>
      </p:sp>
      <p:cxnSp>
        <p:nvCxnSpPr>
          <p:cNvPr id="56429" name="AutoShape 109"/>
          <p:cNvCxnSpPr>
            <a:cxnSpLocks noChangeShapeType="1"/>
            <a:stCxn id="56326" idx="0"/>
            <a:endCxn id="56325" idx="4"/>
          </p:cNvCxnSpPr>
          <p:nvPr/>
        </p:nvCxnSpPr>
        <p:spPr bwMode="auto">
          <a:xfrm flipV="1">
            <a:off x="3432175" y="2146300"/>
            <a:ext cx="0" cy="64770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30" name="AutoShape 110"/>
          <p:cNvCxnSpPr>
            <a:cxnSpLocks noChangeShapeType="1"/>
            <a:stCxn id="56326" idx="4"/>
            <a:endCxn id="56327" idx="0"/>
          </p:cNvCxnSpPr>
          <p:nvPr/>
        </p:nvCxnSpPr>
        <p:spPr bwMode="auto">
          <a:xfrm>
            <a:off x="3432175" y="3154363"/>
            <a:ext cx="0" cy="684212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31" name="Rectangle 111"/>
          <p:cNvSpPr>
            <a:spLocks noChangeArrowheads="1"/>
          </p:cNvSpPr>
          <p:nvPr/>
        </p:nvSpPr>
        <p:spPr bwMode="auto">
          <a:xfrm>
            <a:off x="3251200" y="55165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5</a:t>
            </a:r>
          </a:p>
        </p:txBody>
      </p:sp>
      <p:sp>
        <p:nvSpPr>
          <p:cNvPr id="56432" name="Rectangle 112"/>
          <p:cNvSpPr>
            <a:spLocks noChangeArrowheads="1"/>
          </p:cNvSpPr>
          <p:nvPr/>
        </p:nvSpPr>
        <p:spPr bwMode="auto">
          <a:xfrm>
            <a:off x="454818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2</a:t>
            </a:r>
          </a:p>
        </p:txBody>
      </p:sp>
      <p:sp>
        <p:nvSpPr>
          <p:cNvPr id="56433" name="Rectangle 113"/>
          <p:cNvSpPr>
            <a:spLocks noChangeArrowheads="1"/>
          </p:cNvSpPr>
          <p:nvPr/>
        </p:nvSpPr>
        <p:spPr bwMode="auto">
          <a:xfrm>
            <a:off x="454818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3</a:t>
            </a:r>
          </a:p>
        </p:txBody>
      </p:sp>
      <p:sp>
        <p:nvSpPr>
          <p:cNvPr id="56434" name="Rectangle 114"/>
          <p:cNvSpPr>
            <a:spLocks noChangeArrowheads="1"/>
          </p:cNvSpPr>
          <p:nvPr/>
        </p:nvSpPr>
        <p:spPr bwMode="auto">
          <a:xfrm>
            <a:off x="3251200" y="519271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3</a:t>
            </a:r>
          </a:p>
        </p:txBody>
      </p:sp>
      <p:sp>
        <p:nvSpPr>
          <p:cNvPr id="56435" name="Rectangle 115"/>
          <p:cNvSpPr>
            <a:spLocks noChangeArrowheads="1"/>
          </p:cNvSpPr>
          <p:nvPr/>
        </p:nvSpPr>
        <p:spPr bwMode="auto">
          <a:xfrm>
            <a:off x="8183564" y="2384426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5</a:t>
            </a:r>
          </a:p>
        </p:txBody>
      </p:sp>
      <p:sp>
        <p:nvSpPr>
          <p:cNvPr id="56436" name="Rectangle 116"/>
          <p:cNvSpPr>
            <a:spLocks noChangeArrowheads="1"/>
          </p:cNvSpPr>
          <p:nvPr/>
        </p:nvSpPr>
        <p:spPr bwMode="auto">
          <a:xfrm>
            <a:off x="8183564" y="2960689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7</a:t>
            </a:r>
          </a:p>
        </p:txBody>
      </p:sp>
      <p:sp>
        <p:nvSpPr>
          <p:cNvPr id="56437" name="Rectangle 117"/>
          <p:cNvSpPr>
            <a:spLocks noChangeArrowheads="1"/>
          </p:cNvSpPr>
          <p:nvPr/>
        </p:nvSpPr>
        <p:spPr bwMode="auto">
          <a:xfrm>
            <a:off x="487203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6</a:t>
            </a:r>
          </a:p>
        </p:txBody>
      </p:sp>
      <p:sp>
        <p:nvSpPr>
          <p:cNvPr id="56438" name="Rectangle 118"/>
          <p:cNvSpPr>
            <a:spLocks noChangeArrowheads="1"/>
          </p:cNvSpPr>
          <p:nvPr/>
        </p:nvSpPr>
        <p:spPr bwMode="auto">
          <a:xfrm>
            <a:off x="422433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3</a:t>
            </a:r>
          </a:p>
        </p:txBody>
      </p:sp>
      <p:sp>
        <p:nvSpPr>
          <p:cNvPr id="56439" name="Rectangle 119"/>
          <p:cNvSpPr>
            <a:spLocks noChangeArrowheads="1"/>
          </p:cNvSpPr>
          <p:nvPr/>
        </p:nvSpPr>
        <p:spPr bwMode="auto">
          <a:xfrm>
            <a:off x="487203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6</a:t>
            </a:r>
          </a:p>
        </p:txBody>
      </p:sp>
      <p:cxnSp>
        <p:nvCxnSpPr>
          <p:cNvPr id="56440" name="AutoShape 120"/>
          <p:cNvCxnSpPr>
            <a:cxnSpLocks noChangeShapeType="1"/>
            <a:stCxn id="56327" idx="7"/>
            <a:endCxn id="56330" idx="3"/>
          </p:cNvCxnSpPr>
          <p:nvPr/>
        </p:nvCxnSpPr>
        <p:spPr bwMode="auto">
          <a:xfrm flipV="1">
            <a:off x="3559176" y="3101975"/>
            <a:ext cx="644525" cy="788988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41" name="AutoShape 121"/>
          <p:cNvCxnSpPr>
            <a:cxnSpLocks noChangeShapeType="1"/>
            <a:stCxn id="56327" idx="6"/>
            <a:endCxn id="56331" idx="2"/>
          </p:cNvCxnSpPr>
          <p:nvPr/>
        </p:nvCxnSpPr>
        <p:spPr bwMode="auto">
          <a:xfrm>
            <a:off x="3611563" y="4019550"/>
            <a:ext cx="1547812" cy="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42" name="AutoShape 122"/>
          <p:cNvCxnSpPr>
            <a:cxnSpLocks noChangeShapeType="1"/>
            <a:stCxn id="56330" idx="1"/>
            <a:endCxn id="56325" idx="5"/>
          </p:cNvCxnSpPr>
          <p:nvPr/>
        </p:nvCxnSpPr>
        <p:spPr bwMode="auto">
          <a:xfrm flipH="1" flipV="1">
            <a:off x="3559176" y="2093914"/>
            <a:ext cx="644525" cy="752475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43" name="Rectangle 123"/>
          <p:cNvSpPr>
            <a:spLocks noChangeArrowheads="1"/>
          </p:cNvSpPr>
          <p:nvPr/>
        </p:nvSpPr>
        <p:spPr bwMode="auto">
          <a:xfrm>
            <a:off x="3216276" y="5516563"/>
            <a:ext cx="3587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4</a:t>
            </a:r>
          </a:p>
        </p:txBody>
      </p:sp>
      <p:sp>
        <p:nvSpPr>
          <p:cNvPr id="56444" name="Rectangle 124"/>
          <p:cNvSpPr>
            <a:spLocks noChangeArrowheads="1"/>
          </p:cNvSpPr>
          <p:nvPr/>
        </p:nvSpPr>
        <p:spPr bwMode="auto">
          <a:xfrm>
            <a:off x="3251200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5</a:t>
            </a:r>
          </a:p>
        </p:txBody>
      </p:sp>
      <p:cxnSp>
        <p:nvCxnSpPr>
          <p:cNvPr id="56445" name="AutoShape 125"/>
          <p:cNvCxnSpPr>
            <a:cxnSpLocks noChangeShapeType="1"/>
            <a:stCxn id="56325" idx="6"/>
            <a:endCxn id="56328" idx="2"/>
          </p:cNvCxnSpPr>
          <p:nvPr/>
        </p:nvCxnSpPr>
        <p:spPr bwMode="auto">
          <a:xfrm>
            <a:off x="3611563" y="1966913"/>
            <a:ext cx="1547812" cy="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46" name="AutoShape 126"/>
          <p:cNvCxnSpPr>
            <a:cxnSpLocks noChangeShapeType="1"/>
            <a:stCxn id="56325" idx="5"/>
            <a:endCxn id="56329" idx="1"/>
          </p:cNvCxnSpPr>
          <p:nvPr/>
        </p:nvCxnSpPr>
        <p:spPr bwMode="auto">
          <a:xfrm>
            <a:off x="3559175" y="2093914"/>
            <a:ext cx="1652588" cy="752475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47" name="Rectangle 127"/>
          <p:cNvSpPr>
            <a:spLocks noChangeArrowheads="1"/>
          </p:cNvSpPr>
          <p:nvPr/>
        </p:nvSpPr>
        <p:spPr bwMode="auto">
          <a:xfrm>
            <a:off x="2927350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6</a:t>
            </a:r>
          </a:p>
        </p:txBody>
      </p:sp>
      <p:sp>
        <p:nvSpPr>
          <p:cNvPr id="56448" name="Rectangle 128"/>
          <p:cNvSpPr>
            <a:spLocks noChangeArrowheads="1"/>
          </p:cNvSpPr>
          <p:nvPr/>
        </p:nvSpPr>
        <p:spPr bwMode="auto">
          <a:xfrm>
            <a:off x="519588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7</a:t>
            </a:r>
          </a:p>
        </p:txBody>
      </p:sp>
      <p:sp>
        <p:nvSpPr>
          <p:cNvPr id="56449" name="Rectangle 129"/>
          <p:cNvSpPr>
            <a:spLocks noChangeArrowheads="1"/>
          </p:cNvSpPr>
          <p:nvPr/>
        </p:nvSpPr>
        <p:spPr bwMode="auto">
          <a:xfrm>
            <a:off x="519588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2</a:t>
            </a:r>
          </a:p>
        </p:txBody>
      </p:sp>
      <p:sp>
        <p:nvSpPr>
          <p:cNvPr id="56450" name="Rectangle 130"/>
          <p:cNvSpPr>
            <a:spLocks noChangeArrowheads="1"/>
          </p:cNvSpPr>
          <p:nvPr/>
        </p:nvSpPr>
        <p:spPr bwMode="auto">
          <a:xfrm>
            <a:off x="2927350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2</a:t>
            </a:r>
          </a:p>
        </p:txBody>
      </p:sp>
      <p:sp>
        <p:nvSpPr>
          <p:cNvPr id="56451" name="Rectangle 131"/>
          <p:cNvSpPr>
            <a:spLocks noChangeArrowheads="1"/>
          </p:cNvSpPr>
          <p:nvPr/>
        </p:nvSpPr>
        <p:spPr bwMode="auto">
          <a:xfrm>
            <a:off x="8183564" y="3249614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56452" name="Rectangle 132"/>
          <p:cNvSpPr>
            <a:spLocks noChangeArrowheads="1"/>
          </p:cNvSpPr>
          <p:nvPr/>
        </p:nvSpPr>
        <p:spPr bwMode="auto">
          <a:xfrm>
            <a:off x="8183564" y="3536951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8</a:t>
            </a:r>
          </a:p>
        </p:txBody>
      </p:sp>
      <p:cxnSp>
        <p:nvCxnSpPr>
          <p:cNvPr id="56453" name="AutoShape 133"/>
          <p:cNvCxnSpPr>
            <a:cxnSpLocks noChangeShapeType="1"/>
            <a:stCxn id="56328" idx="6"/>
            <a:endCxn id="56332" idx="2"/>
          </p:cNvCxnSpPr>
          <p:nvPr/>
        </p:nvCxnSpPr>
        <p:spPr bwMode="auto">
          <a:xfrm>
            <a:off x="5519739" y="1966913"/>
            <a:ext cx="827087" cy="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54" name="Rectangle 134"/>
          <p:cNvSpPr>
            <a:spLocks noChangeArrowheads="1"/>
          </p:cNvSpPr>
          <p:nvPr/>
        </p:nvSpPr>
        <p:spPr bwMode="auto">
          <a:xfrm>
            <a:off x="3900488" y="519271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</a:t>
            </a:r>
          </a:p>
        </p:txBody>
      </p:sp>
      <p:sp>
        <p:nvSpPr>
          <p:cNvPr id="56455" name="Rectangle 135"/>
          <p:cNvSpPr>
            <a:spLocks noChangeArrowheads="1"/>
          </p:cNvSpPr>
          <p:nvPr/>
        </p:nvSpPr>
        <p:spPr bwMode="auto">
          <a:xfrm>
            <a:off x="3900488" y="55165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9</a:t>
            </a:r>
          </a:p>
        </p:txBody>
      </p:sp>
      <p:sp>
        <p:nvSpPr>
          <p:cNvPr id="56456" name="Rectangle 136"/>
          <p:cNvSpPr>
            <a:spLocks noChangeArrowheads="1"/>
          </p:cNvSpPr>
          <p:nvPr/>
        </p:nvSpPr>
        <p:spPr bwMode="auto">
          <a:xfrm>
            <a:off x="8183564" y="3824289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cxnSp>
        <p:nvCxnSpPr>
          <p:cNvPr id="56457" name="AutoShape 137"/>
          <p:cNvCxnSpPr>
            <a:cxnSpLocks noChangeShapeType="1"/>
            <a:stCxn id="56329" idx="7"/>
            <a:endCxn id="56332" idx="3"/>
          </p:cNvCxnSpPr>
          <p:nvPr/>
        </p:nvCxnSpPr>
        <p:spPr bwMode="auto">
          <a:xfrm flipV="1">
            <a:off x="5467351" y="2093914"/>
            <a:ext cx="931863" cy="752475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58" name="AutoShape 138"/>
          <p:cNvCxnSpPr>
            <a:cxnSpLocks noChangeShapeType="1"/>
            <a:stCxn id="56329" idx="6"/>
            <a:endCxn id="56333" idx="2"/>
          </p:cNvCxnSpPr>
          <p:nvPr/>
        </p:nvCxnSpPr>
        <p:spPr bwMode="auto">
          <a:xfrm>
            <a:off x="5519739" y="2974975"/>
            <a:ext cx="827087" cy="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59" name="Rectangle 139"/>
          <p:cNvSpPr>
            <a:spLocks noChangeArrowheads="1"/>
          </p:cNvSpPr>
          <p:nvPr/>
        </p:nvSpPr>
        <p:spPr bwMode="auto">
          <a:xfrm>
            <a:off x="551973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10</a:t>
            </a:r>
          </a:p>
        </p:txBody>
      </p:sp>
      <p:sp>
        <p:nvSpPr>
          <p:cNvPr id="56460" name="Rectangle 140"/>
          <p:cNvSpPr>
            <a:spLocks noChangeArrowheads="1"/>
          </p:cNvSpPr>
          <p:nvPr/>
        </p:nvSpPr>
        <p:spPr bwMode="auto">
          <a:xfrm>
            <a:off x="551973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8</a:t>
            </a:r>
          </a:p>
        </p:txBody>
      </p:sp>
      <p:sp>
        <p:nvSpPr>
          <p:cNvPr id="56461" name="Rectangle 141"/>
          <p:cNvSpPr>
            <a:spLocks noChangeArrowheads="1"/>
          </p:cNvSpPr>
          <p:nvPr/>
        </p:nvSpPr>
        <p:spPr bwMode="auto">
          <a:xfrm>
            <a:off x="8183564" y="4113214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9</a:t>
            </a:r>
          </a:p>
        </p:txBody>
      </p:sp>
      <p:sp>
        <p:nvSpPr>
          <p:cNvPr id="56462" name="Rectangle 142"/>
          <p:cNvSpPr>
            <a:spLocks noChangeArrowheads="1"/>
          </p:cNvSpPr>
          <p:nvPr/>
        </p:nvSpPr>
        <p:spPr bwMode="auto">
          <a:xfrm>
            <a:off x="390048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8</a:t>
            </a:r>
          </a:p>
        </p:txBody>
      </p:sp>
      <p:sp>
        <p:nvSpPr>
          <p:cNvPr id="56463" name="Rectangle 143"/>
          <p:cNvSpPr>
            <a:spLocks noChangeArrowheads="1"/>
          </p:cNvSpPr>
          <p:nvPr/>
        </p:nvSpPr>
        <p:spPr bwMode="auto">
          <a:xfrm>
            <a:off x="390048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56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56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564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564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56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56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56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2000" fill="hold"/>
                                        <p:tgtEl>
                                          <p:spTgt spid="564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564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5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5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0" dur="500"/>
                                        <p:tgtEl>
                                          <p:spTgt spid="56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500"/>
                                        <p:tgtEl>
                                          <p:spTgt spid="56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2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5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2000" fill="hold"/>
                                        <p:tgtEl>
                                          <p:spTgt spid="564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564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5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5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56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3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9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2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2000" fill="hold"/>
                                        <p:tgtEl>
                                          <p:spTgt spid="564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5" dur="2000" fill="hold"/>
                                        <p:tgtEl>
                                          <p:spTgt spid="564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5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5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38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5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5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5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5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5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5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1" dur="500"/>
                                        <p:tgtEl>
                                          <p:spTgt spid="56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2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2000" fill="hold"/>
                                        <p:tgtEl>
                                          <p:spTgt spid="564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564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8" dur="500"/>
                                        <p:tgtEl>
                                          <p:spTgt spid="56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82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3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2000" fill="hold"/>
                                        <p:tgtEl>
                                          <p:spTgt spid="564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564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5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94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5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5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5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5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8" dur="500"/>
                                        <p:tgtEl>
                                          <p:spTgt spid="56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1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12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3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7" dur="2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8" dur="2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2000" fill="hold"/>
                                        <p:tgtEl>
                                          <p:spTgt spid="564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1" dur="2000" fill="hold"/>
                                        <p:tgtEl>
                                          <p:spTgt spid="564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5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5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9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30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1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5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5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5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5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5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8" dur="500"/>
                                        <p:tgtEl>
                                          <p:spTgt spid="56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1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52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6" dur="500"/>
                                        <p:tgtEl>
                                          <p:spTgt spid="56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9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60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1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5" dur="20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66" dur="20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2000" fill="hold"/>
                                        <p:tgtEl>
                                          <p:spTgt spid="564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9" dur="2000" fill="hold"/>
                                        <p:tgtEl>
                                          <p:spTgt spid="564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1" dur="2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2" dur="2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6" dur="500"/>
                                        <p:tgtEl>
                                          <p:spTgt spid="56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9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80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1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5" dur="20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6" dur="20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2000" fill="hold"/>
                                        <p:tgtEl>
                                          <p:spTgt spid="564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9" dur="2000" fill="hold"/>
                                        <p:tgtEl>
                                          <p:spTgt spid="564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04" grpId="0" animBg="1"/>
      <p:bldP spid="56416" grpId="0" animBg="1"/>
      <p:bldP spid="56416" grpId="1" animBg="1"/>
      <p:bldP spid="56420" grpId="0" animBg="1"/>
      <p:bldP spid="56420" grpId="1" animBg="1"/>
      <p:bldP spid="56421" grpId="0" animBg="1"/>
      <p:bldP spid="56421" grpId="1" animBg="1"/>
      <p:bldP spid="56422" grpId="0" animBg="1"/>
      <p:bldP spid="56422" grpId="1" animBg="1"/>
      <p:bldP spid="56423" grpId="0" animBg="1"/>
      <p:bldP spid="56424" grpId="0" animBg="1"/>
      <p:bldP spid="56425" grpId="0" animBg="1"/>
      <p:bldP spid="56426" grpId="0" animBg="1"/>
      <p:bldP spid="56427" grpId="0" animBg="1"/>
      <p:bldP spid="56428" grpId="0" animBg="1"/>
      <p:bldP spid="56431" grpId="0" animBg="1"/>
      <p:bldP spid="56432" grpId="0" animBg="1"/>
      <p:bldP spid="56433" grpId="0" animBg="1"/>
      <p:bldP spid="56434" grpId="0" animBg="1"/>
      <p:bldP spid="56435" grpId="0" animBg="1"/>
      <p:bldP spid="56435" grpId="1" animBg="1"/>
      <p:bldP spid="56436" grpId="0" animBg="1"/>
      <p:bldP spid="56436" grpId="1" animBg="1"/>
      <p:bldP spid="56437" grpId="0" animBg="1"/>
      <p:bldP spid="56438" grpId="0" animBg="1"/>
      <p:bldP spid="56439" grpId="0" animBg="1"/>
      <p:bldP spid="56443" grpId="0" animBg="1"/>
      <p:bldP spid="56444" grpId="0" animBg="1"/>
      <p:bldP spid="56447" grpId="0" animBg="1"/>
      <p:bldP spid="56448" grpId="0" animBg="1"/>
      <p:bldP spid="56449" grpId="0" animBg="1"/>
      <p:bldP spid="56450" grpId="0" animBg="1"/>
      <p:bldP spid="56451" grpId="0" animBg="1"/>
      <p:bldP spid="56451" grpId="1" animBg="1"/>
      <p:bldP spid="56452" grpId="0" animBg="1"/>
      <p:bldP spid="56452" grpId="1" animBg="1"/>
      <p:bldP spid="56454" grpId="0" animBg="1"/>
      <p:bldP spid="56455" grpId="0" animBg="1"/>
      <p:bldP spid="56456" grpId="0" animBg="1"/>
      <p:bldP spid="56456" grpId="1" animBg="1"/>
      <p:bldP spid="56459" grpId="0" animBg="1"/>
      <p:bldP spid="56460" grpId="0" animBg="1"/>
      <p:bldP spid="56461" grpId="0" animBg="1"/>
      <p:bldP spid="56461" grpId="1" animBg="1"/>
      <p:bldP spid="56462" grpId="0" animBg="1"/>
      <p:bldP spid="56463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4000" y="260351"/>
            <a:ext cx="8642350" cy="1209675"/>
          </a:xfrm>
        </p:spPr>
        <p:txBody>
          <a:bodyPr/>
          <a:lstStyle/>
          <a:p>
            <a:pPr algn="l"/>
            <a:r>
              <a:rPr lang="ru-RU" sz="2800" b="1"/>
              <a:t>Реализация с дополнительным массивом</a:t>
            </a:r>
            <a:r>
              <a:rPr lang="ru-RU" sz="2400" b="1"/>
              <a:t> - </a:t>
            </a:r>
            <a:r>
              <a:rPr lang="en-US" sz="2400" i="1"/>
              <a:t>O</a:t>
            </a:r>
            <a:r>
              <a:rPr lang="en-US" sz="2400"/>
              <a:t>(</a:t>
            </a:r>
            <a:r>
              <a:rPr lang="en-US" sz="2400" i="1"/>
              <a:t>n</a:t>
            </a:r>
            <a:r>
              <a:rPr lang="en-US" sz="2400" baseline="30000"/>
              <a:t>2</a:t>
            </a:r>
            <a:r>
              <a:rPr lang="en-US" sz="2400"/>
              <a:t>)</a:t>
            </a:r>
            <a:r>
              <a:rPr lang="ru-RU" sz="2400" b="1"/>
              <a:t>  </a:t>
            </a:r>
            <a:endParaRPr lang="ru-RU" sz="240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524000" y="1660526"/>
            <a:ext cx="8229600" cy="51974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>
                <a:sym typeface="Symbol" pitchFamily="18" charset="2"/>
              </a:rPr>
              <a:t>Массив </a:t>
            </a:r>
            <a:r>
              <a:rPr lang="en-US" i="1">
                <a:sym typeface="Symbol" pitchFamily="18" charset="2"/>
              </a:rPr>
              <a:t>D</a:t>
            </a:r>
            <a:r>
              <a:rPr lang="en-US">
                <a:sym typeface="Symbol" pitchFamily="18" charset="2"/>
              </a:rPr>
              <a:t>[</a:t>
            </a:r>
            <a:r>
              <a:rPr lang="en-US" i="1">
                <a:sym typeface="Symbol" pitchFamily="18" charset="2"/>
              </a:rPr>
              <a:t>v</a:t>
            </a:r>
            <a:r>
              <a:rPr lang="en-US">
                <a:sym typeface="Symbol" pitchFamily="18" charset="2"/>
              </a:rPr>
              <a:t>] </a:t>
            </a:r>
            <a:r>
              <a:rPr lang="ru-RU">
                <a:sym typeface="Symbol" pitchFamily="18" charset="2"/>
              </a:rPr>
              <a:t>содержит стоимость текущего </a:t>
            </a:r>
          </a:p>
          <a:p>
            <a:pPr>
              <a:buFont typeface="Arial" charset="0"/>
              <a:buNone/>
            </a:pPr>
            <a:r>
              <a:rPr lang="ru-RU">
                <a:sym typeface="Symbol" pitchFamily="18" charset="2"/>
              </a:rPr>
              <a:t>кратчайшего пути из </a:t>
            </a:r>
            <a:r>
              <a:rPr lang="en-US" i="1"/>
              <a:t>s</a:t>
            </a:r>
            <a:r>
              <a:rPr lang="ru-RU" baseline="-25000"/>
              <a:t> </a:t>
            </a:r>
            <a:r>
              <a:rPr lang="ru-RU"/>
              <a:t>в </a:t>
            </a:r>
            <a:r>
              <a:rPr lang="en-US" i="1"/>
              <a:t>v</a:t>
            </a:r>
            <a:r>
              <a:rPr lang="ru-RU" i="1"/>
              <a:t>.</a:t>
            </a:r>
            <a:r>
              <a:rPr lang="ru-RU">
                <a:sym typeface="Symbol" pitchFamily="18" charset="2"/>
              </a:rPr>
              <a:t> 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Заголовок 1"/>
          <p:cNvSpPr>
            <a:spLocks noGrp="1"/>
          </p:cNvSpPr>
          <p:nvPr>
            <p:ph type="title" idx="4294967295"/>
          </p:nvPr>
        </p:nvSpPr>
        <p:spPr>
          <a:xfrm>
            <a:off x="5410200" y="274639"/>
            <a:ext cx="5257800" cy="511175"/>
          </a:xfrm>
        </p:spPr>
        <p:txBody>
          <a:bodyPr>
            <a:normAutofit fontScale="90000"/>
          </a:bodyPr>
          <a:lstStyle/>
          <a:p>
            <a:r>
              <a:rPr lang="ru-RU" sz="320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524000" y="3000375"/>
            <a:ext cx="8229600" cy="3125788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3000"/>
              <a:t>№ 	</a:t>
            </a:r>
            <a:r>
              <a:rPr lang="en-US" sz="3000"/>
              <a:t>S		u	D[u]	D[1]	D[2]	D[3]	D[4]</a:t>
            </a:r>
            <a:endParaRPr lang="ru-RU" sz="300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/>
              <a:t>0	   {0}		-	-	2	+∞	 +∞	10</a:t>
            </a:r>
          </a:p>
          <a:p>
            <a:pPr>
              <a:lnSpc>
                <a:spcPct val="90000"/>
              </a:lnSpc>
              <a:buFont typeface="Arial" charset="0"/>
              <a:buAutoNum type="arabicPlain"/>
            </a:pPr>
            <a:r>
              <a:rPr lang="en-US" sz="3000"/>
              <a:t>{0, 1}		1	2	2	5	 +∞	9</a:t>
            </a:r>
          </a:p>
          <a:p>
            <a:pPr>
              <a:lnSpc>
                <a:spcPct val="90000"/>
              </a:lnSpc>
              <a:buFont typeface="Arial" charset="0"/>
              <a:buAutoNum type="arabicPlain" startAt="2"/>
            </a:pPr>
            <a:r>
              <a:rPr lang="en-US" sz="3000"/>
              <a:t>{0, 1, 2}		2	5	2	5	9	9</a:t>
            </a:r>
          </a:p>
          <a:p>
            <a:pPr>
              <a:lnSpc>
                <a:spcPct val="90000"/>
              </a:lnSpc>
              <a:buFont typeface="Arial" charset="0"/>
              <a:buAutoNum type="arabicPlain" startAt="3"/>
            </a:pPr>
            <a:r>
              <a:rPr lang="en-US" sz="3000"/>
              <a:t>{0, 1, 2, 3}	3	9	2	5	9	9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/>
              <a:t>4	 {0, 1, 2, 3, 4}	4	9	2	5	9	9</a:t>
            </a:r>
          </a:p>
          <a:p>
            <a:pPr>
              <a:lnSpc>
                <a:spcPct val="90000"/>
              </a:lnSpc>
              <a:buFont typeface="Arial" charset="0"/>
              <a:buAutoNum type="arabicPlain" startAt="2"/>
            </a:pPr>
            <a:endParaRPr lang="ru-RU" sz="3000"/>
          </a:p>
        </p:txBody>
      </p:sp>
      <p:sp>
        <p:nvSpPr>
          <p:cNvPr id="4" name="Овал 3"/>
          <p:cNvSpPr/>
          <p:nvPr/>
        </p:nvSpPr>
        <p:spPr>
          <a:xfrm>
            <a:off x="1881189" y="742950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024189" y="1385889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952750" y="242889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095750" y="814389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881189" y="74295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0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095751" y="81438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952751" y="24288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1</a:t>
            </a:r>
          </a:p>
        </p:txBody>
      </p:sp>
      <p:cxnSp>
        <p:nvCxnSpPr>
          <p:cNvPr id="11" name="Shape 10"/>
          <p:cNvCxnSpPr>
            <a:stCxn id="8" idx="0"/>
            <a:endCxn id="10" idx="1"/>
          </p:cNvCxnSpPr>
          <p:nvPr/>
        </p:nvCxnSpPr>
        <p:spPr>
          <a:xfrm rot="5400000" flipH="1" flipV="1">
            <a:off x="2345532" y="135732"/>
            <a:ext cx="300037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24"/>
          <p:cNvCxnSpPr>
            <a:stCxn id="10" idx="2"/>
          </p:cNvCxnSpPr>
          <p:nvPr/>
        </p:nvCxnSpPr>
        <p:spPr>
          <a:xfrm rot="5400000">
            <a:off x="2695576" y="1042988"/>
            <a:ext cx="814387" cy="1428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endCxn id="9" idx="1"/>
          </p:cNvCxnSpPr>
          <p:nvPr/>
        </p:nvCxnSpPr>
        <p:spPr>
          <a:xfrm rot="5400000" flipH="1" flipV="1">
            <a:off x="3452813" y="742951"/>
            <a:ext cx="371475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8" idx="2"/>
            <a:endCxn id="17" idx="1"/>
          </p:cNvCxnSpPr>
          <p:nvPr/>
        </p:nvCxnSpPr>
        <p:spPr>
          <a:xfrm rot="16200000" flipH="1">
            <a:off x="2331244" y="850107"/>
            <a:ext cx="414338" cy="100012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6" idx="6"/>
            <a:endCxn id="9" idx="0"/>
          </p:cNvCxnSpPr>
          <p:nvPr/>
        </p:nvCxnSpPr>
        <p:spPr>
          <a:xfrm>
            <a:off x="3309939" y="420688"/>
            <a:ext cx="942975" cy="3937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038476" y="13573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3024189" y="2500314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024189" y="25003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cxnSp>
        <p:nvCxnSpPr>
          <p:cNvPr id="21" name="Shape 20"/>
          <p:cNvCxnSpPr>
            <a:stCxn id="19" idx="0"/>
            <a:endCxn id="17" idx="2"/>
          </p:cNvCxnSpPr>
          <p:nvPr/>
        </p:nvCxnSpPr>
        <p:spPr>
          <a:xfrm rot="5400000" flipH="1" flipV="1">
            <a:off x="2817019" y="2121694"/>
            <a:ext cx="742950" cy="1428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endCxn id="18" idx="6"/>
          </p:cNvCxnSpPr>
          <p:nvPr/>
        </p:nvCxnSpPr>
        <p:spPr>
          <a:xfrm rot="5400000">
            <a:off x="3113882" y="1410495"/>
            <a:ext cx="1535113" cy="100012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095501" y="2143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881439" y="2143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310064" y="171450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881314" y="19288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381250" y="1143000"/>
            <a:ext cx="44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10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809876" y="7858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7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595689" y="100012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7" grpId="0"/>
      <p:bldP spid="18" grpId="0" animBg="1"/>
      <p:bldP spid="19" grpId="0"/>
      <p:bldP spid="23" grpId="0"/>
      <p:bldP spid="24" grpId="0"/>
      <p:bldP spid="25" grpId="0"/>
      <p:bldP spid="26" grpId="0"/>
      <p:bldP spid="30" grpId="0"/>
      <p:bldP spid="35" grpId="0"/>
      <p:bldP spid="36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/>
          </p:cNvSpPr>
          <p:nvPr>
            <p:ph idx="1"/>
          </p:nvPr>
        </p:nvSpPr>
        <p:spPr>
          <a:xfrm>
            <a:off x="1919288" y="476250"/>
            <a:ext cx="8229600" cy="61214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ru-RU" sz="18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Компьютерная сеть была названа ARPANET, все работы</a:t>
            </a:r>
            <a:r>
              <a:rPr lang="en-US" sz="2000"/>
              <a:t> </a:t>
            </a:r>
            <a:r>
              <a:rPr lang="ru-RU" sz="2000"/>
              <a:t>финансировались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за счёт Министерства</a:t>
            </a:r>
            <a:r>
              <a:rPr lang="en-US" sz="2000"/>
              <a:t> </a:t>
            </a:r>
            <a:r>
              <a:rPr lang="ru-RU" sz="2000"/>
              <a:t>обороны США. Затем сеть ARPANET</a:t>
            </a:r>
            <a:r>
              <a:rPr lang="en-US" sz="2000"/>
              <a:t> </a:t>
            </a:r>
            <a:r>
              <a:rPr lang="ru-RU" sz="2000"/>
              <a:t>начала активно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расти и развиваться, её</a:t>
            </a:r>
            <a:r>
              <a:rPr lang="en-US" sz="2000"/>
              <a:t> </a:t>
            </a:r>
            <a:r>
              <a:rPr lang="ru-RU" sz="2000"/>
              <a:t>начали использовать учёные из</a:t>
            </a:r>
            <a:r>
              <a:rPr lang="en-US" sz="2000"/>
              <a:t> </a:t>
            </a:r>
            <a:r>
              <a:rPr lang="ru-RU" sz="2000"/>
              <a:t>разных областей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науки. В 1973 году к сети</a:t>
            </a:r>
            <a:r>
              <a:rPr lang="en-US" sz="2000"/>
              <a:t> </a:t>
            </a:r>
            <a:r>
              <a:rPr lang="ru-RU" sz="2000"/>
              <a:t>были подключены первые иностранные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организации из Великобритании и</a:t>
            </a:r>
            <a:r>
              <a:rPr lang="en-US" sz="2000"/>
              <a:t> </a:t>
            </a:r>
            <a:r>
              <a:rPr lang="ru-RU" sz="2000"/>
              <a:t>Норвегии, сеть стала международной.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Стоимость пересылки электронного</a:t>
            </a:r>
            <a:r>
              <a:rPr lang="en-US" sz="2000"/>
              <a:t> </a:t>
            </a:r>
            <a:r>
              <a:rPr lang="ru-RU" sz="2000"/>
              <a:t>письма по сети ARPANET составляла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50 центов.</a:t>
            </a:r>
            <a:r>
              <a:rPr lang="en-US" sz="2000"/>
              <a:t> </a:t>
            </a:r>
            <a:endParaRPr lang="ru-RU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В 1984 году у сети ARPANET появился серьёзный</a:t>
            </a:r>
            <a:r>
              <a:rPr lang="en-US" sz="2000"/>
              <a:t> </a:t>
            </a:r>
            <a:r>
              <a:rPr lang="ru-RU" sz="2000"/>
              <a:t>соперник,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Национальный фонд науки США</a:t>
            </a:r>
            <a:r>
              <a:rPr lang="en-US" sz="2000"/>
              <a:t> </a:t>
            </a:r>
            <a:r>
              <a:rPr lang="ru-RU" sz="2000"/>
              <a:t>(NSF) основал обширную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Межуниверситетскую</a:t>
            </a:r>
            <a:r>
              <a:rPr lang="en-US" sz="2000"/>
              <a:t> </a:t>
            </a:r>
            <a:r>
              <a:rPr lang="ru-RU" sz="2000"/>
              <a:t>сеть NSFNet, которая имела гораздо бо́льшую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пропускную способность (56 кбит/с), нежели</a:t>
            </a:r>
            <a:r>
              <a:rPr lang="en-US" sz="2000"/>
              <a:t> </a:t>
            </a:r>
            <a:r>
              <a:rPr lang="ru-RU" sz="2000"/>
              <a:t>ARPANET. 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В 1990 году сеть ARPANET прекратила своё</a:t>
            </a:r>
            <a:r>
              <a:rPr lang="en-US" sz="2000"/>
              <a:t> </a:t>
            </a:r>
            <a:r>
              <a:rPr lang="ru-RU" sz="2000"/>
              <a:t>существование, полностью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проиграв</a:t>
            </a:r>
            <a:r>
              <a:rPr lang="en-US" sz="2000"/>
              <a:t> </a:t>
            </a:r>
            <a:r>
              <a:rPr lang="ru-RU" sz="2000"/>
              <a:t>конкуренцию NSFNet.</a:t>
            </a:r>
          </a:p>
          <a:p>
            <a:pPr>
              <a:lnSpc>
                <a:spcPct val="80000"/>
              </a:lnSpc>
            </a:pPr>
            <a:endParaRPr lang="ru-RU" sz="200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0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0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0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0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Кратчайший путь в графе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spcAft>
                <a:spcPct val="50000"/>
              </a:spcAft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Обозначим </a:t>
            </a:r>
            <a:r>
              <a:rPr lang="el-GR" sz="24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 min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{ w(p)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| p = (u, …, v)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}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– кратчайшее расстояние от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вершину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Считаем </a:t>
            </a:r>
            <a:r>
              <a:rPr lang="ru-RU" sz="2000" dirty="0">
                <a:latin typeface="Calibri" pitchFamily="34" charset="0"/>
                <a:cs typeface="Calibri" pitchFamily="34" charset="0"/>
                <a:sym typeface="Symbol"/>
              </a:rPr>
              <a:t>минимум пустого множества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min </a:t>
            </a:r>
            <a:r>
              <a:rPr lang="en-US" sz="2000" dirty="0">
                <a:latin typeface="Calibri" pitchFamily="34" charset="0"/>
                <a:cs typeface="Calibri" pitchFamily="34" charset="0"/>
                <a:sym typeface="Symbol"/>
              </a:rPr>
              <a:t> = </a:t>
            </a:r>
            <a:endParaRPr lang="el-GR" sz="20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Путь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p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из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в вершину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является кратчайшим, если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w(p)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= </a:t>
            </a:r>
            <a:r>
              <a:rPr lang="el-GR" sz="24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>
              <a:spcAft>
                <a:spcPct val="50000"/>
              </a:spcAft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Кратчайших путей может быть несколько</a:t>
            </a:r>
          </a:p>
        </p:txBody>
      </p:sp>
    </p:spTree>
    <p:extLst>
      <p:ext uri="{BB962C8B-B14F-4D97-AF65-F5344CB8AC3E}">
        <p14:creationId xmlns:p14="http://schemas.microsoft.com/office/powerpoint/2010/main" val="150933945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2"/>
          <p:cNvSpPr txBox="1">
            <a:spLocks noChangeArrowheads="1"/>
          </p:cNvSpPr>
          <p:nvPr/>
        </p:nvSpPr>
        <p:spPr bwMode="auto">
          <a:xfrm>
            <a:off x="2100263" y="333376"/>
            <a:ext cx="4894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Кратчайшие пути в ориентированном графе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043113" y="736601"/>
            <a:ext cx="79359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1600"/>
              <a:t>Если в ориентированном графе нет дуг с отрицательным весом, то алгоритм </a:t>
            </a:r>
            <a:br>
              <a:rPr lang="ru-RU" sz="1600"/>
            </a:br>
            <a:r>
              <a:rPr lang="ru-RU" sz="1600"/>
              <a:t>Дейкстры работает точно так же, как и в случае неориентированных графов.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063751" y="1412876"/>
            <a:ext cx="73628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 startAt="2"/>
            </a:pPr>
            <a:r>
              <a:rPr lang="ru-RU" sz="1600"/>
              <a:t>Если в ориентированном графе нет циклов с отрицательным весом, то </a:t>
            </a:r>
            <a:br>
              <a:rPr lang="ru-RU" sz="1600"/>
            </a:br>
            <a:r>
              <a:rPr lang="ru-RU" sz="1600"/>
              <a:t>можно применить алгоритм Беллмана – Форда.</a:t>
            </a:r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2459038" y="37893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58374" name="Oval 6"/>
          <p:cNvSpPr>
            <a:spLocks noChangeArrowheads="1"/>
          </p:cNvSpPr>
          <p:nvPr/>
        </p:nvSpPr>
        <p:spPr bwMode="auto">
          <a:xfrm>
            <a:off x="3143251" y="29241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58375" name="Oval 7"/>
          <p:cNvSpPr>
            <a:spLocks noChangeArrowheads="1"/>
          </p:cNvSpPr>
          <p:nvPr/>
        </p:nvSpPr>
        <p:spPr bwMode="auto">
          <a:xfrm>
            <a:off x="4151313" y="23844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5122863" y="29241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5807076" y="3789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4151313" y="37893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58379" name="Oval 11"/>
          <p:cNvSpPr>
            <a:spLocks noChangeArrowheads="1"/>
          </p:cNvSpPr>
          <p:nvPr/>
        </p:nvSpPr>
        <p:spPr bwMode="auto">
          <a:xfrm>
            <a:off x="3178176" y="47244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58380" name="Oval 12"/>
          <p:cNvSpPr>
            <a:spLocks noChangeArrowheads="1"/>
          </p:cNvSpPr>
          <p:nvPr/>
        </p:nvSpPr>
        <p:spPr bwMode="auto">
          <a:xfrm>
            <a:off x="5122863" y="472440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58381" name="Oval 13"/>
          <p:cNvSpPr>
            <a:spLocks noChangeArrowheads="1"/>
          </p:cNvSpPr>
          <p:nvPr/>
        </p:nvSpPr>
        <p:spPr bwMode="auto">
          <a:xfrm>
            <a:off x="4151313" y="53371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9</a:t>
            </a:r>
          </a:p>
        </p:txBody>
      </p:sp>
      <p:cxnSp>
        <p:nvCxnSpPr>
          <p:cNvPr id="58382" name="AutoShape 14"/>
          <p:cNvCxnSpPr>
            <a:cxnSpLocks noChangeShapeType="1"/>
            <a:stCxn id="58373" idx="0"/>
            <a:endCxn id="58374" idx="2"/>
          </p:cNvCxnSpPr>
          <p:nvPr/>
        </p:nvCxnSpPr>
        <p:spPr bwMode="auto">
          <a:xfrm rot="-5400000">
            <a:off x="2549526" y="3195639"/>
            <a:ext cx="684213" cy="5032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3" name="AutoShape 15"/>
          <p:cNvCxnSpPr>
            <a:cxnSpLocks noChangeShapeType="1"/>
            <a:stCxn id="58374" idx="0"/>
            <a:endCxn id="58375" idx="2"/>
          </p:cNvCxnSpPr>
          <p:nvPr/>
        </p:nvCxnSpPr>
        <p:spPr bwMode="auto">
          <a:xfrm rot="-5400000">
            <a:off x="3558382" y="2331244"/>
            <a:ext cx="358775" cy="8270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4" name="AutoShape 16"/>
          <p:cNvCxnSpPr>
            <a:cxnSpLocks noChangeShapeType="1"/>
            <a:stCxn id="58375" idx="4"/>
            <a:endCxn id="58378" idx="0"/>
          </p:cNvCxnSpPr>
          <p:nvPr/>
        </p:nvCxnSpPr>
        <p:spPr bwMode="auto">
          <a:xfrm rot="5400000">
            <a:off x="3810001" y="3267076"/>
            <a:ext cx="1044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5" name="AutoShape 17"/>
          <p:cNvCxnSpPr>
            <a:cxnSpLocks noChangeShapeType="1"/>
            <a:stCxn id="58378" idx="3"/>
            <a:endCxn id="58379" idx="7"/>
          </p:cNvCxnSpPr>
          <p:nvPr/>
        </p:nvCxnSpPr>
        <p:spPr bwMode="auto">
          <a:xfrm rot="5400000">
            <a:off x="3505200" y="4078288"/>
            <a:ext cx="679450" cy="717550"/>
          </a:xfrm>
          <a:prstGeom prst="curvedConnector3">
            <a:avLst>
              <a:gd name="adj1" fmla="val 4976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6" name="AutoShape 18"/>
          <p:cNvCxnSpPr>
            <a:cxnSpLocks noChangeShapeType="1"/>
            <a:stCxn id="58379" idx="2"/>
            <a:endCxn id="58373" idx="4"/>
          </p:cNvCxnSpPr>
          <p:nvPr/>
        </p:nvCxnSpPr>
        <p:spPr bwMode="auto">
          <a:xfrm rot="10800000">
            <a:off x="2640013" y="4149725"/>
            <a:ext cx="538162" cy="7556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7" name="AutoShape 19"/>
          <p:cNvCxnSpPr>
            <a:cxnSpLocks noChangeShapeType="1"/>
            <a:stCxn id="58373" idx="7"/>
            <a:endCxn id="58375" idx="3"/>
          </p:cNvCxnSpPr>
          <p:nvPr/>
        </p:nvCxnSpPr>
        <p:spPr bwMode="auto">
          <a:xfrm rot="-5400000">
            <a:off x="2910682" y="2548732"/>
            <a:ext cx="1149350" cy="1436687"/>
          </a:xfrm>
          <a:prstGeom prst="curvedConnector3">
            <a:avLst>
              <a:gd name="adj1" fmla="val 4170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8" name="AutoShape 20"/>
          <p:cNvCxnSpPr>
            <a:cxnSpLocks noChangeShapeType="1"/>
            <a:stCxn id="58373" idx="6"/>
            <a:endCxn id="58378" idx="2"/>
          </p:cNvCxnSpPr>
          <p:nvPr/>
        </p:nvCxnSpPr>
        <p:spPr bwMode="auto">
          <a:xfrm>
            <a:off x="2819401" y="3970338"/>
            <a:ext cx="13319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9" name="AutoShape 21"/>
          <p:cNvCxnSpPr>
            <a:cxnSpLocks noChangeShapeType="1"/>
            <a:stCxn id="58373" idx="3"/>
            <a:endCxn id="58381" idx="2"/>
          </p:cNvCxnSpPr>
          <p:nvPr/>
        </p:nvCxnSpPr>
        <p:spPr bwMode="auto">
          <a:xfrm rot="16200000" flipH="1">
            <a:off x="2620963" y="3987800"/>
            <a:ext cx="1420812" cy="16398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0" name="AutoShape 22"/>
          <p:cNvCxnSpPr>
            <a:cxnSpLocks noChangeShapeType="1"/>
            <a:stCxn id="58381" idx="0"/>
            <a:endCxn id="58378" idx="4"/>
          </p:cNvCxnSpPr>
          <p:nvPr/>
        </p:nvCxnSpPr>
        <p:spPr bwMode="auto">
          <a:xfrm rot="-5400000">
            <a:off x="3738563" y="4743450"/>
            <a:ext cx="1187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1" name="AutoShape 23"/>
          <p:cNvCxnSpPr>
            <a:cxnSpLocks noChangeShapeType="1"/>
            <a:stCxn id="58379" idx="5"/>
            <a:endCxn id="58381" idx="1"/>
          </p:cNvCxnSpPr>
          <p:nvPr/>
        </p:nvCxnSpPr>
        <p:spPr bwMode="auto">
          <a:xfrm rot="16200000" flipH="1">
            <a:off x="3666331" y="4852194"/>
            <a:ext cx="357188" cy="717550"/>
          </a:xfrm>
          <a:prstGeom prst="curvedConnector3">
            <a:avLst>
              <a:gd name="adj1" fmla="val 4977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2" name="AutoShape 24"/>
          <p:cNvCxnSpPr>
            <a:cxnSpLocks noChangeShapeType="1"/>
            <a:stCxn id="58375" idx="5"/>
            <a:endCxn id="58376" idx="2"/>
          </p:cNvCxnSpPr>
          <p:nvPr/>
        </p:nvCxnSpPr>
        <p:spPr bwMode="auto">
          <a:xfrm rot="16200000" flipH="1">
            <a:off x="4584701" y="2566988"/>
            <a:ext cx="412750" cy="663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3" name="AutoShape 25"/>
          <p:cNvCxnSpPr>
            <a:cxnSpLocks noChangeShapeType="1"/>
            <a:stCxn id="58376" idx="0"/>
            <a:endCxn id="58375" idx="6"/>
          </p:cNvCxnSpPr>
          <p:nvPr/>
        </p:nvCxnSpPr>
        <p:spPr bwMode="auto">
          <a:xfrm rot="5400000" flipH="1">
            <a:off x="4728370" y="2348707"/>
            <a:ext cx="358775" cy="7921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4" name="AutoShape 26"/>
          <p:cNvCxnSpPr>
            <a:cxnSpLocks noChangeShapeType="1"/>
            <a:stCxn id="58376" idx="3"/>
            <a:endCxn id="58378" idx="7"/>
          </p:cNvCxnSpPr>
          <p:nvPr/>
        </p:nvCxnSpPr>
        <p:spPr bwMode="auto">
          <a:xfrm rot="5400000">
            <a:off x="4512469" y="3178969"/>
            <a:ext cx="609600" cy="715962"/>
          </a:xfrm>
          <a:prstGeom prst="curvedConnector3">
            <a:avLst>
              <a:gd name="adj1" fmla="val 4974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5" name="AutoShape 27"/>
          <p:cNvCxnSpPr>
            <a:cxnSpLocks noChangeShapeType="1"/>
            <a:stCxn id="58375" idx="7"/>
            <a:endCxn id="58377" idx="0"/>
          </p:cNvCxnSpPr>
          <p:nvPr/>
        </p:nvCxnSpPr>
        <p:spPr bwMode="auto">
          <a:xfrm rot="5400000" flipV="1">
            <a:off x="4547394" y="2348707"/>
            <a:ext cx="1352550" cy="1528762"/>
          </a:xfrm>
          <a:prstGeom prst="curvedConnector3">
            <a:avLst>
              <a:gd name="adj1" fmla="val 739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6" name="AutoShape 28"/>
          <p:cNvCxnSpPr>
            <a:cxnSpLocks noChangeShapeType="1"/>
            <a:stCxn id="58381" idx="6"/>
            <a:endCxn id="58380" idx="4"/>
          </p:cNvCxnSpPr>
          <p:nvPr/>
        </p:nvCxnSpPr>
        <p:spPr bwMode="auto">
          <a:xfrm flipV="1">
            <a:off x="4511676" y="5084764"/>
            <a:ext cx="792163" cy="4333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7" name="AutoShape 29"/>
          <p:cNvCxnSpPr>
            <a:cxnSpLocks noChangeShapeType="1"/>
            <a:stCxn id="58378" idx="5"/>
            <a:endCxn id="58380" idx="2"/>
          </p:cNvCxnSpPr>
          <p:nvPr/>
        </p:nvCxnSpPr>
        <p:spPr bwMode="auto">
          <a:xfrm rot="16200000" flipH="1">
            <a:off x="4387058" y="4169570"/>
            <a:ext cx="808037" cy="663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8" name="AutoShape 30"/>
          <p:cNvCxnSpPr>
            <a:cxnSpLocks noChangeShapeType="1"/>
            <a:stCxn id="58380" idx="0"/>
            <a:endCxn id="58376" idx="4"/>
          </p:cNvCxnSpPr>
          <p:nvPr/>
        </p:nvCxnSpPr>
        <p:spPr bwMode="auto">
          <a:xfrm rot="-5400000">
            <a:off x="4583907" y="4004469"/>
            <a:ext cx="14398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9" name="AutoShape 31"/>
          <p:cNvCxnSpPr>
            <a:cxnSpLocks noChangeShapeType="1"/>
            <a:stCxn id="58380" idx="7"/>
            <a:endCxn id="58377" idx="2"/>
          </p:cNvCxnSpPr>
          <p:nvPr/>
        </p:nvCxnSpPr>
        <p:spPr bwMode="auto">
          <a:xfrm rot="-5400000">
            <a:off x="5215732" y="4185445"/>
            <a:ext cx="806450" cy="3762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00" name="AutoShape 32"/>
          <p:cNvCxnSpPr>
            <a:cxnSpLocks noChangeShapeType="1"/>
            <a:stCxn id="58377" idx="4"/>
            <a:endCxn id="58380" idx="6"/>
          </p:cNvCxnSpPr>
          <p:nvPr/>
        </p:nvCxnSpPr>
        <p:spPr bwMode="auto">
          <a:xfrm rot="5400000">
            <a:off x="5357813" y="4275138"/>
            <a:ext cx="755650" cy="5048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01" name="Text Box 33"/>
          <p:cNvSpPr txBox="1">
            <a:spLocks noChangeArrowheads="1"/>
          </p:cNvSpPr>
          <p:nvPr/>
        </p:nvSpPr>
        <p:spPr bwMode="auto">
          <a:xfrm>
            <a:off x="2495551" y="3284539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3467101" y="2420939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03" name="Text Box 35"/>
          <p:cNvSpPr txBox="1">
            <a:spLocks noChangeArrowheads="1"/>
          </p:cNvSpPr>
          <p:nvPr/>
        </p:nvSpPr>
        <p:spPr bwMode="auto">
          <a:xfrm>
            <a:off x="3575051" y="3068639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3</a:t>
            </a:r>
          </a:p>
        </p:txBody>
      </p:sp>
      <p:sp>
        <p:nvSpPr>
          <p:cNvPr id="58404" name="Text Box 36"/>
          <p:cNvSpPr txBox="1">
            <a:spLocks noChangeArrowheads="1"/>
          </p:cNvSpPr>
          <p:nvPr/>
        </p:nvSpPr>
        <p:spPr bwMode="auto">
          <a:xfrm>
            <a:off x="4043363" y="3105151"/>
            <a:ext cx="3603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-3</a:t>
            </a:r>
          </a:p>
        </p:txBody>
      </p:sp>
      <p:sp>
        <p:nvSpPr>
          <p:cNvPr id="58405" name="Text Box 37"/>
          <p:cNvSpPr txBox="1">
            <a:spLocks noChangeArrowheads="1"/>
          </p:cNvSpPr>
          <p:nvPr/>
        </p:nvSpPr>
        <p:spPr bwMode="auto">
          <a:xfrm>
            <a:off x="4618038" y="2781301"/>
            <a:ext cx="2524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06" name="Text Box 38"/>
          <p:cNvSpPr txBox="1">
            <a:spLocks noChangeArrowheads="1"/>
          </p:cNvSpPr>
          <p:nvPr/>
        </p:nvSpPr>
        <p:spPr bwMode="auto">
          <a:xfrm>
            <a:off x="4799013" y="2636839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-1</a:t>
            </a:r>
          </a:p>
        </p:txBody>
      </p:sp>
      <p:sp>
        <p:nvSpPr>
          <p:cNvPr id="58407" name="Text Box 39"/>
          <p:cNvSpPr txBox="1">
            <a:spLocks noChangeArrowheads="1"/>
          </p:cNvSpPr>
          <p:nvPr/>
        </p:nvSpPr>
        <p:spPr bwMode="auto">
          <a:xfrm>
            <a:off x="5591176" y="2565401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3</a:t>
            </a:r>
          </a:p>
        </p:txBody>
      </p:sp>
      <p:sp>
        <p:nvSpPr>
          <p:cNvPr id="58408" name="Text Box 40"/>
          <p:cNvSpPr txBox="1">
            <a:spLocks noChangeArrowheads="1"/>
          </p:cNvSpPr>
          <p:nvPr/>
        </p:nvSpPr>
        <p:spPr bwMode="auto">
          <a:xfrm>
            <a:off x="4691063" y="3284539"/>
            <a:ext cx="2524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09" name="Text Box 41"/>
          <p:cNvSpPr txBox="1">
            <a:spLocks noChangeArrowheads="1"/>
          </p:cNvSpPr>
          <p:nvPr/>
        </p:nvSpPr>
        <p:spPr bwMode="auto">
          <a:xfrm>
            <a:off x="5051426" y="3824289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10" name="Text Box 42"/>
          <p:cNvSpPr txBox="1">
            <a:spLocks noChangeArrowheads="1"/>
          </p:cNvSpPr>
          <p:nvPr/>
        </p:nvSpPr>
        <p:spPr bwMode="auto">
          <a:xfrm>
            <a:off x="5483225" y="4184651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-1</a:t>
            </a:r>
          </a:p>
        </p:txBody>
      </p:sp>
      <p:sp>
        <p:nvSpPr>
          <p:cNvPr id="58411" name="Text Box 43"/>
          <p:cNvSpPr txBox="1">
            <a:spLocks noChangeArrowheads="1"/>
          </p:cNvSpPr>
          <p:nvPr/>
        </p:nvSpPr>
        <p:spPr bwMode="auto">
          <a:xfrm>
            <a:off x="5843588" y="4508501"/>
            <a:ext cx="2524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12" name="Text Box 44"/>
          <p:cNvSpPr txBox="1">
            <a:spLocks noChangeArrowheads="1"/>
          </p:cNvSpPr>
          <p:nvPr/>
        </p:nvSpPr>
        <p:spPr bwMode="auto">
          <a:xfrm>
            <a:off x="4619626" y="4437064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4</a:t>
            </a:r>
          </a:p>
        </p:txBody>
      </p:sp>
      <p:sp>
        <p:nvSpPr>
          <p:cNvPr id="58413" name="Text Box 45"/>
          <p:cNvSpPr txBox="1">
            <a:spLocks noChangeArrowheads="1"/>
          </p:cNvSpPr>
          <p:nvPr/>
        </p:nvSpPr>
        <p:spPr bwMode="auto">
          <a:xfrm>
            <a:off x="4691063" y="5200651"/>
            <a:ext cx="3603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-1</a:t>
            </a:r>
          </a:p>
        </p:txBody>
      </p:sp>
      <p:sp>
        <p:nvSpPr>
          <p:cNvPr id="58414" name="Text Box 46"/>
          <p:cNvSpPr txBox="1">
            <a:spLocks noChangeArrowheads="1"/>
          </p:cNvSpPr>
          <p:nvPr/>
        </p:nvSpPr>
        <p:spPr bwMode="auto">
          <a:xfrm>
            <a:off x="4114801" y="4689476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15" name="Text Box 47"/>
          <p:cNvSpPr txBox="1">
            <a:spLocks noChangeArrowheads="1"/>
          </p:cNvSpPr>
          <p:nvPr/>
        </p:nvSpPr>
        <p:spPr bwMode="auto">
          <a:xfrm>
            <a:off x="3683001" y="4221164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1</a:t>
            </a:r>
          </a:p>
        </p:txBody>
      </p:sp>
      <p:sp>
        <p:nvSpPr>
          <p:cNvPr id="58416" name="Text Box 48"/>
          <p:cNvSpPr txBox="1">
            <a:spLocks noChangeArrowheads="1"/>
          </p:cNvSpPr>
          <p:nvPr/>
        </p:nvSpPr>
        <p:spPr bwMode="auto">
          <a:xfrm>
            <a:off x="3286125" y="3752851"/>
            <a:ext cx="361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-2</a:t>
            </a:r>
          </a:p>
        </p:txBody>
      </p:sp>
      <p:sp>
        <p:nvSpPr>
          <p:cNvPr id="58417" name="Text Box 49"/>
          <p:cNvSpPr txBox="1">
            <a:spLocks noChangeArrowheads="1"/>
          </p:cNvSpPr>
          <p:nvPr/>
        </p:nvSpPr>
        <p:spPr bwMode="auto">
          <a:xfrm>
            <a:off x="2746376" y="4473576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3</a:t>
            </a:r>
          </a:p>
        </p:txBody>
      </p:sp>
      <p:sp>
        <p:nvSpPr>
          <p:cNvPr id="58418" name="Text Box 50"/>
          <p:cNvSpPr txBox="1">
            <a:spLocks noChangeArrowheads="1"/>
          </p:cNvSpPr>
          <p:nvPr/>
        </p:nvSpPr>
        <p:spPr bwMode="auto">
          <a:xfrm>
            <a:off x="3683001" y="4976814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19" name="Text Box 51"/>
          <p:cNvSpPr txBox="1">
            <a:spLocks noChangeArrowheads="1"/>
          </p:cNvSpPr>
          <p:nvPr/>
        </p:nvSpPr>
        <p:spPr bwMode="auto">
          <a:xfrm>
            <a:off x="2927351" y="5121276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grpSp>
        <p:nvGrpSpPr>
          <p:cNvPr id="58420" name="Group 52"/>
          <p:cNvGrpSpPr>
            <a:grpSpLocks/>
          </p:cNvGrpSpPr>
          <p:nvPr/>
        </p:nvGrpSpPr>
        <p:grpSpPr bwMode="auto">
          <a:xfrm>
            <a:off x="6708776" y="3068638"/>
            <a:ext cx="3275013" cy="971550"/>
            <a:chOff x="3266" y="1933"/>
            <a:chExt cx="2063" cy="612"/>
          </a:xfrm>
        </p:grpSpPr>
        <p:sp>
          <p:nvSpPr>
            <p:cNvPr id="90194" name="Rectangle 53"/>
            <p:cNvSpPr>
              <a:spLocks noChangeArrowheads="1"/>
            </p:cNvSpPr>
            <p:nvPr/>
          </p:nvSpPr>
          <p:spPr bwMode="auto">
            <a:xfrm>
              <a:off x="3492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1</a:t>
              </a:r>
            </a:p>
          </p:txBody>
        </p:sp>
        <p:sp>
          <p:nvSpPr>
            <p:cNvPr id="90195" name="Rectangle 54"/>
            <p:cNvSpPr>
              <a:spLocks noChangeArrowheads="1"/>
            </p:cNvSpPr>
            <p:nvPr/>
          </p:nvSpPr>
          <p:spPr bwMode="auto">
            <a:xfrm>
              <a:off x="3696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2</a:t>
              </a:r>
            </a:p>
          </p:txBody>
        </p:sp>
        <p:sp>
          <p:nvSpPr>
            <p:cNvPr id="90196" name="Rectangle 55"/>
            <p:cNvSpPr>
              <a:spLocks noChangeArrowheads="1"/>
            </p:cNvSpPr>
            <p:nvPr/>
          </p:nvSpPr>
          <p:spPr bwMode="auto">
            <a:xfrm>
              <a:off x="3900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3</a:t>
              </a:r>
            </a:p>
          </p:txBody>
        </p:sp>
        <p:sp>
          <p:nvSpPr>
            <p:cNvPr id="90197" name="Rectangle 56"/>
            <p:cNvSpPr>
              <a:spLocks noChangeArrowheads="1"/>
            </p:cNvSpPr>
            <p:nvPr/>
          </p:nvSpPr>
          <p:spPr bwMode="auto">
            <a:xfrm>
              <a:off x="4104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4</a:t>
              </a:r>
            </a:p>
          </p:txBody>
        </p:sp>
        <p:sp>
          <p:nvSpPr>
            <p:cNvPr id="90198" name="Rectangle 57"/>
            <p:cNvSpPr>
              <a:spLocks noChangeArrowheads="1"/>
            </p:cNvSpPr>
            <p:nvPr/>
          </p:nvSpPr>
          <p:spPr bwMode="auto">
            <a:xfrm>
              <a:off x="4309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5</a:t>
              </a:r>
            </a:p>
          </p:txBody>
        </p:sp>
        <p:sp>
          <p:nvSpPr>
            <p:cNvPr id="90199" name="Rectangle 58"/>
            <p:cNvSpPr>
              <a:spLocks noChangeArrowheads="1"/>
            </p:cNvSpPr>
            <p:nvPr/>
          </p:nvSpPr>
          <p:spPr bwMode="auto">
            <a:xfrm>
              <a:off x="4513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6</a:t>
              </a:r>
            </a:p>
          </p:txBody>
        </p:sp>
        <p:sp>
          <p:nvSpPr>
            <p:cNvPr id="90200" name="Rectangle 59"/>
            <p:cNvSpPr>
              <a:spLocks noChangeArrowheads="1"/>
            </p:cNvSpPr>
            <p:nvPr/>
          </p:nvSpPr>
          <p:spPr bwMode="auto">
            <a:xfrm>
              <a:off x="4717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7</a:t>
              </a:r>
            </a:p>
          </p:txBody>
        </p:sp>
        <p:sp>
          <p:nvSpPr>
            <p:cNvPr id="90201" name="Rectangle 60"/>
            <p:cNvSpPr>
              <a:spLocks noChangeArrowheads="1"/>
            </p:cNvSpPr>
            <p:nvPr/>
          </p:nvSpPr>
          <p:spPr bwMode="auto">
            <a:xfrm>
              <a:off x="4921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8</a:t>
              </a:r>
            </a:p>
          </p:txBody>
        </p:sp>
        <p:sp>
          <p:nvSpPr>
            <p:cNvPr id="90202" name="Rectangle 61"/>
            <p:cNvSpPr>
              <a:spLocks noChangeArrowheads="1"/>
            </p:cNvSpPr>
            <p:nvPr/>
          </p:nvSpPr>
          <p:spPr bwMode="auto">
            <a:xfrm>
              <a:off x="5125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9</a:t>
              </a:r>
            </a:p>
          </p:txBody>
        </p:sp>
        <p:sp>
          <p:nvSpPr>
            <p:cNvPr id="90203" name="Rectangle 62"/>
            <p:cNvSpPr>
              <a:spLocks noChangeArrowheads="1"/>
            </p:cNvSpPr>
            <p:nvPr/>
          </p:nvSpPr>
          <p:spPr bwMode="auto">
            <a:xfrm>
              <a:off x="3492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>
                <a:cs typeface="Arial" charset="0"/>
              </a:endParaRPr>
            </a:p>
          </p:txBody>
        </p:sp>
        <p:sp>
          <p:nvSpPr>
            <p:cNvPr id="90204" name="Rectangle 63"/>
            <p:cNvSpPr>
              <a:spLocks noChangeArrowheads="1"/>
            </p:cNvSpPr>
            <p:nvPr/>
          </p:nvSpPr>
          <p:spPr bwMode="auto">
            <a:xfrm>
              <a:off x="3696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05" name="Rectangle 64"/>
            <p:cNvSpPr>
              <a:spLocks noChangeArrowheads="1"/>
            </p:cNvSpPr>
            <p:nvPr/>
          </p:nvSpPr>
          <p:spPr bwMode="auto">
            <a:xfrm>
              <a:off x="3900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06" name="Rectangle 65"/>
            <p:cNvSpPr>
              <a:spLocks noChangeArrowheads="1"/>
            </p:cNvSpPr>
            <p:nvPr/>
          </p:nvSpPr>
          <p:spPr bwMode="auto">
            <a:xfrm>
              <a:off x="4104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0207" name="Rectangle 66"/>
            <p:cNvSpPr>
              <a:spLocks noChangeArrowheads="1"/>
            </p:cNvSpPr>
            <p:nvPr/>
          </p:nvSpPr>
          <p:spPr bwMode="auto">
            <a:xfrm>
              <a:off x="4309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08" name="Rectangle 67"/>
            <p:cNvSpPr>
              <a:spLocks noChangeArrowheads="1"/>
            </p:cNvSpPr>
            <p:nvPr/>
          </p:nvSpPr>
          <p:spPr bwMode="auto">
            <a:xfrm>
              <a:off x="4513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09" name="Rectangle 68"/>
            <p:cNvSpPr>
              <a:spLocks noChangeArrowheads="1"/>
            </p:cNvSpPr>
            <p:nvPr/>
          </p:nvSpPr>
          <p:spPr bwMode="auto">
            <a:xfrm>
              <a:off x="4717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10" name="Rectangle 69"/>
            <p:cNvSpPr>
              <a:spLocks noChangeArrowheads="1"/>
            </p:cNvSpPr>
            <p:nvPr/>
          </p:nvSpPr>
          <p:spPr bwMode="auto">
            <a:xfrm>
              <a:off x="4921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11" name="Rectangle 70"/>
            <p:cNvSpPr>
              <a:spLocks noChangeArrowheads="1"/>
            </p:cNvSpPr>
            <p:nvPr/>
          </p:nvSpPr>
          <p:spPr bwMode="auto">
            <a:xfrm>
              <a:off x="5125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12" name="Rectangle 71"/>
            <p:cNvSpPr>
              <a:spLocks noChangeArrowheads="1"/>
            </p:cNvSpPr>
            <p:nvPr/>
          </p:nvSpPr>
          <p:spPr bwMode="auto">
            <a:xfrm>
              <a:off x="3492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0213" name="Rectangle 72"/>
            <p:cNvSpPr>
              <a:spLocks noChangeArrowheads="1"/>
            </p:cNvSpPr>
            <p:nvPr/>
          </p:nvSpPr>
          <p:spPr bwMode="auto">
            <a:xfrm>
              <a:off x="3696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14" name="Rectangle 73"/>
            <p:cNvSpPr>
              <a:spLocks noChangeArrowheads="1"/>
            </p:cNvSpPr>
            <p:nvPr/>
          </p:nvSpPr>
          <p:spPr bwMode="auto">
            <a:xfrm>
              <a:off x="3900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15" name="Rectangle 74"/>
            <p:cNvSpPr>
              <a:spLocks noChangeArrowheads="1"/>
            </p:cNvSpPr>
            <p:nvPr/>
          </p:nvSpPr>
          <p:spPr bwMode="auto">
            <a:xfrm>
              <a:off x="4104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0</a:t>
              </a:r>
            </a:p>
          </p:txBody>
        </p:sp>
        <p:sp>
          <p:nvSpPr>
            <p:cNvPr id="90216" name="Rectangle 75"/>
            <p:cNvSpPr>
              <a:spLocks noChangeArrowheads="1"/>
            </p:cNvSpPr>
            <p:nvPr/>
          </p:nvSpPr>
          <p:spPr bwMode="auto">
            <a:xfrm>
              <a:off x="4309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17" name="Rectangle 76"/>
            <p:cNvSpPr>
              <a:spLocks noChangeArrowheads="1"/>
            </p:cNvSpPr>
            <p:nvPr/>
          </p:nvSpPr>
          <p:spPr bwMode="auto">
            <a:xfrm>
              <a:off x="4513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18" name="Rectangle 77"/>
            <p:cNvSpPr>
              <a:spLocks noChangeArrowheads="1"/>
            </p:cNvSpPr>
            <p:nvPr/>
          </p:nvSpPr>
          <p:spPr bwMode="auto">
            <a:xfrm>
              <a:off x="4717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19" name="Rectangle 78"/>
            <p:cNvSpPr>
              <a:spLocks noChangeArrowheads="1"/>
            </p:cNvSpPr>
            <p:nvPr/>
          </p:nvSpPr>
          <p:spPr bwMode="auto">
            <a:xfrm>
              <a:off x="4921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20" name="Rectangle 79"/>
            <p:cNvSpPr>
              <a:spLocks noChangeArrowheads="1"/>
            </p:cNvSpPr>
            <p:nvPr/>
          </p:nvSpPr>
          <p:spPr bwMode="auto">
            <a:xfrm>
              <a:off x="5125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21" name="Text Box 80"/>
            <p:cNvSpPr txBox="1">
              <a:spLocks noChangeArrowheads="1"/>
            </p:cNvSpPr>
            <p:nvPr/>
          </p:nvSpPr>
          <p:spPr bwMode="auto">
            <a:xfrm>
              <a:off x="3266" y="1942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n</a:t>
              </a:r>
              <a:endParaRPr lang="ru-RU" sz="1200"/>
            </a:p>
          </p:txBody>
        </p:sp>
        <p:sp>
          <p:nvSpPr>
            <p:cNvPr id="90222" name="Text Box 81"/>
            <p:cNvSpPr txBox="1">
              <a:spLocks noChangeArrowheads="1"/>
            </p:cNvSpPr>
            <p:nvPr/>
          </p:nvSpPr>
          <p:spPr bwMode="auto">
            <a:xfrm>
              <a:off x="3266" y="2146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sz="1200">
                  <a:cs typeface="Arial" charset="0"/>
                </a:rPr>
                <a:t>π</a:t>
              </a:r>
            </a:p>
          </p:txBody>
        </p:sp>
        <p:sp>
          <p:nvSpPr>
            <p:cNvPr id="90223" name="Text Box 82"/>
            <p:cNvSpPr txBox="1">
              <a:spLocks noChangeArrowheads="1"/>
            </p:cNvSpPr>
            <p:nvPr/>
          </p:nvSpPr>
          <p:spPr bwMode="auto">
            <a:xfrm>
              <a:off x="3266" y="2341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d</a:t>
              </a:r>
              <a:endParaRPr lang="ru-RU" sz="1200"/>
            </a:p>
          </p:txBody>
        </p:sp>
      </p:grpSp>
      <p:sp>
        <p:nvSpPr>
          <p:cNvPr id="58451" name="Rectangle 83"/>
          <p:cNvSpPr>
            <a:spLocks noChangeArrowheads="1"/>
          </p:cNvSpPr>
          <p:nvPr/>
        </p:nvSpPr>
        <p:spPr bwMode="auto">
          <a:xfrm>
            <a:off x="7391400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58452" name="Rectangle 84"/>
          <p:cNvSpPr>
            <a:spLocks noChangeArrowheads="1"/>
          </p:cNvSpPr>
          <p:nvPr/>
        </p:nvSpPr>
        <p:spPr bwMode="auto">
          <a:xfrm>
            <a:off x="7391400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58453" name="Rectangle 85"/>
          <p:cNvSpPr>
            <a:spLocks noChangeArrowheads="1"/>
          </p:cNvSpPr>
          <p:nvPr/>
        </p:nvSpPr>
        <p:spPr bwMode="auto">
          <a:xfrm>
            <a:off x="7067550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58454" name="Rectangle 86"/>
          <p:cNvSpPr>
            <a:spLocks noChangeArrowheads="1"/>
          </p:cNvSpPr>
          <p:nvPr/>
        </p:nvSpPr>
        <p:spPr bwMode="auto">
          <a:xfrm>
            <a:off x="7067550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3</a:t>
            </a:r>
            <a:endParaRPr lang="ru-RU" sz="1600"/>
          </a:p>
        </p:txBody>
      </p:sp>
      <p:sp>
        <p:nvSpPr>
          <p:cNvPr id="58455" name="Rectangle 87"/>
          <p:cNvSpPr>
            <a:spLocks noChangeArrowheads="1"/>
          </p:cNvSpPr>
          <p:nvPr/>
        </p:nvSpPr>
        <p:spPr bwMode="auto">
          <a:xfrm>
            <a:off x="83645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58456" name="Rectangle 88"/>
          <p:cNvSpPr>
            <a:spLocks noChangeArrowheads="1"/>
          </p:cNvSpPr>
          <p:nvPr/>
        </p:nvSpPr>
        <p:spPr bwMode="auto">
          <a:xfrm>
            <a:off x="83645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-2</a:t>
            </a:r>
            <a:endParaRPr lang="ru-RU" sz="1600"/>
          </a:p>
        </p:txBody>
      </p:sp>
      <p:sp>
        <p:nvSpPr>
          <p:cNvPr id="58457" name="Rectangle 89"/>
          <p:cNvSpPr>
            <a:spLocks noChangeArrowheads="1"/>
          </p:cNvSpPr>
          <p:nvPr/>
        </p:nvSpPr>
        <p:spPr bwMode="auto">
          <a:xfrm>
            <a:off x="96599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58458" name="Rectangle 90"/>
          <p:cNvSpPr>
            <a:spLocks noChangeArrowheads="1"/>
          </p:cNvSpPr>
          <p:nvPr/>
        </p:nvSpPr>
        <p:spPr bwMode="auto">
          <a:xfrm>
            <a:off x="96599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58459" name="Rectangle 91"/>
          <p:cNvSpPr>
            <a:spLocks noChangeArrowheads="1"/>
          </p:cNvSpPr>
          <p:nvPr/>
        </p:nvSpPr>
        <p:spPr bwMode="auto">
          <a:xfrm>
            <a:off x="77168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58460" name="Rectangle 92"/>
          <p:cNvSpPr>
            <a:spLocks noChangeArrowheads="1"/>
          </p:cNvSpPr>
          <p:nvPr/>
        </p:nvSpPr>
        <p:spPr bwMode="auto">
          <a:xfrm>
            <a:off x="77168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58461" name="Rectangle 93"/>
          <p:cNvSpPr>
            <a:spLocks noChangeArrowheads="1"/>
          </p:cNvSpPr>
          <p:nvPr/>
        </p:nvSpPr>
        <p:spPr bwMode="auto">
          <a:xfrm>
            <a:off x="868838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58462" name="Rectangle 94"/>
          <p:cNvSpPr>
            <a:spLocks noChangeArrowheads="1"/>
          </p:cNvSpPr>
          <p:nvPr/>
        </p:nvSpPr>
        <p:spPr bwMode="auto">
          <a:xfrm>
            <a:off x="86883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6</a:t>
            </a:r>
            <a:endParaRPr lang="ru-RU" sz="1600"/>
          </a:p>
        </p:txBody>
      </p:sp>
      <p:sp>
        <p:nvSpPr>
          <p:cNvPr id="58463" name="Rectangle 95"/>
          <p:cNvSpPr>
            <a:spLocks noChangeArrowheads="1"/>
          </p:cNvSpPr>
          <p:nvPr/>
        </p:nvSpPr>
        <p:spPr bwMode="auto">
          <a:xfrm>
            <a:off x="90122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58464" name="Rectangle 96"/>
          <p:cNvSpPr>
            <a:spLocks noChangeArrowheads="1"/>
          </p:cNvSpPr>
          <p:nvPr/>
        </p:nvSpPr>
        <p:spPr bwMode="auto">
          <a:xfrm>
            <a:off x="90122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-1</a:t>
            </a:r>
            <a:endParaRPr lang="ru-RU" sz="1600"/>
          </a:p>
        </p:txBody>
      </p:sp>
      <p:sp>
        <p:nvSpPr>
          <p:cNvPr id="58465" name="Rectangle 97"/>
          <p:cNvSpPr>
            <a:spLocks noChangeArrowheads="1"/>
          </p:cNvSpPr>
          <p:nvPr/>
        </p:nvSpPr>
        <p:spPr bwMode="auto">
          <a:xfrm>
            <a:off x="933608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58466" name="Rectangle 98"/>
          <p:cNvSpPr>
            <a:spLocks noChangeArrowheads="1"/>
          </p:cNvSpPr>
          <p:nvPr/>
        </p:nvSpPr>
        <p:spPr bwMode="auto">
          <a:xfrm>
            <a:off x="93360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58467" name="Rectangle 99"/>
          <p:cNvSpPr>
            <a:spLocks noChangeArrowheads="1"/>
          </p:cNvSpPr>
          <p:nvPr/>
        </p:nvSpPr>
        <p:spPr bwMode="auto">
          <a:xfrm>
            <a:off x="933608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9</a:t>
            </a:r>
            <a:endParaRPr lang="ru-RU" sz="1600"/>
          </a:p>
        </p:txBody>
      </p:sp>
      <p:sp>
        <p:nvSpPr>
          <p:cNvPr id="58468" name="Rectangle 100"/>
          <p:cNvSpPr>
            <a:spLocks noChangeArrowheads="1"/>
          </p:cNvSpPr>
          <p:nvPr/>
        </p:nvSpPr>
        <p:spPr bwMode="auto">
          <a:xfrm>
            <a:off x="93360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58469" name="Rectangle 101"/>
          <p:cNvSpPr>
            <a:spLocks noChangeArrowheads="1"/>
          </p:cNvSpPr>
          <p:nvPr/>
        </p:nvSpPr>
        <p:spPr bwMode="auto">
          <a:xfrm>
            <a:off x="96599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7</a:t>
            </a:r>
            <a:endParaRPr lang="ru-RU" sz="1600"/>
          </a:p>
        </p:txBody>
      </p:sp>
      <p:sp>
        <p:nvSpPr>
          <p:cNvPr id="58470" name="Rectangle 102"/>
          <p:cNvSpPr>
            <a:spLocks noChangeArrowheads="1"/>
          </p:cNvSpPr>
          <p:nvPr/>
        </p:nvSpPr>
        <p:spPr bwMode="auto">
          <a:xfrm>
            <a:off x="96599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58471" name="Rectangle 103"/>
          <p:cNvSpPr>
            <a:spLocks noChangeArrowheads="1"/>
          </p:cNvSpPr>
          <p:nvPr/>
        </p:nvSpPr>
        <p:spPr bwMode="auto">
          <a:xfrm>
            <a:off x="77168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8</a:t>
            </a:r>
            <a:endParaRPr lang="ru-RU" sz="1600"/>
          </a:p>
        </p:txBody>
      </p:sp>
      <p:sp>
        <p:nvSpPr>
          <p:cNvPr id="58472" name="Rectangle 104"/>
          <p:cNvSpPr>
            <a:spLocks noChangeArrowheads="1"/>
          </p:cNvSpPr>
          <p:nvPr/>
        </p:nvSpPr>
        <p:spPr bwMode="auto">
          <a:xfrm>
            <a:off x="77168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3</a:t>
            </a:r>
            <a:endParaRPr lang="ru-RU" sz="1600"/>
          </a:p>
        </p:txBody>
      </p:sp>
      <p:sp>
        <p:nvSpPr>
          <p:cNvPr id="58473" name="Rectangle 105"/>
          <p:cNvSpPr>
            <a:spLocks noChangeArrowheads="1"/>
          </p:cNvSpPr>
          <p:nvPr/>
        </p:nvSpPr>
        <p:spPr bwMode="auto">
          <a:xfrm>
            <a:off x="868838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8</a:t>
            </a:r>
            <a:endParaRPr lang="ru-RU" sz="1600"/>
          </a:p>
        </p:txBody>
      </p:sp>
      <p:sp>
        <p:nvSpPr>
          <p:cNvPr id="58474" name="Rectangle 106"/>
          <p:cNvSpPr>
            <a:spLocks noChangeArrowheads="1"/>
          </p:cNvSpPr>
          <p:nvPr/>
        </p:nvSpPr>
        <p:spPr bwMode="auto">
          <a:xfrm>
            <a:off x="86883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0</a:t>
            </a:r>
            <a:endParaRPr lang="ru-RU" sz="1600"/>
          </a:p>
        </p:txBody>
      </p:sp>
      <p:sp>
        <p:nvSpPr>
          <p:cNvPr id="58475" name="Rectangle 107"/>
          <p:cNvSpPr>
            <a:spLocks noChangeArrowheads="1"/>
          </p:cNvSpPr>
          <p:nvPr/>
        </p:nvSpPr>
        <p:spPr bwMode="auto">
          <a:xfrm>
            <a:off x="93360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0</a:t>
            </a:r>
            <a:endParaRPr lang="ru-RU" sz="1600"/>
          </a:p>
        </p:txBody>
      </p:sp>
      <p:sp>
        <p:nvSpPr>
          <p:cNvPr id="58476" name="Text Box 108"/>
          <p:cNvSpPr txBox="1">
            <a:spLocks noChangeArrowheads="1"/>
          </p:cNvSpPr>
          <p:nvPr/>
        </p:nvSpPr>
        <p:spPr bwMode="auto">
          <a:xfrm>
            <a:off x="6796088" y="5092701"/>
            <a:ext cx="28559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И так далее… </a:t>
            </a:r>
            <a:br>
              <a:rPr lang="ru-RU" sz="1600"/>
            </a:br>
            <a:r>
              <a:rPr lang="ru-RU" sz="1600"/>
              <a:t>В конце концов получится…</a:t>
            </a:r>
          </a:p>
        </p:txBody>
      </p:sp>
      <p:sp>
        <p:nvSpPr>
          <p:cNvPr id="58477" name="Rectangle 109"/>
          <p:cNvSpPr>
            <a:spLocks noChangeArrowheads="1"/>
          </p:cNvSpPr>
          <p:nvPr/>
        </p:nvSpPr>
        <p:spPr bwMode="auto">
          <a:xfrm>
            <a:off x="7067550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58478" name="Rectangle 110"/>
          <p:cNvSpPr>
            <a:spLocks noChangeArrowheads="1"/>
          </p:cNvSpPr>
          <p:nvPr/>
        </p:nvSpPr>
        <p:spPr bwMode="auto">
          <a:xfrm>
            <a:off x="7067550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58479" name="Rectangle 111"/>
          <p:cNvSpPr>
            <a:spLocks noChangeArrowheads="1"/>
          </p:cNvSpPr>
          <p:nvPr/>
        </p:nvSpPr>
        <p:spPr bwMode="auto">
          <a:xfrm>
            <a:off x="77168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58480" name="Rectangle 112"/>
          <p:cNvSpPr>
            <a:spLocks noChangeArrowheads="1"/>
          </p:cNvSpPr>
          <p:nvPr/>
        </p:nvSpPr>
        <p:spPr bwMode="auto">
          <a:xfrm>
            <a:off x="86883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5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5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5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5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5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1000" fill="hold"/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5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5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10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5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5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6" dur="10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5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5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7" dur="1000" fill="hold"/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5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5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8" dur="1000" fill="hold"/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5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5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9" dur="10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5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5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0" dur="10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000"/>
                            </p:stCondLst>
                            <p:childTnLst>
                              <p:par>
                                <p:cTn id="2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5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5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1" dur="1000" fill="hold"/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000"/>
                            </p:stCondLst>
                            <p:childTnLst>
                              <p:par>
                                <p:cTn id="2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5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5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2" dur="10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000"/>
                            </p:stCondLst>
                            <p:childTnLst>
                              <p:par>
                                <p:cTn id="2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5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5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3" dur="10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00"/>
                            </p:stCondLst>
                            <p:childTnLst>
                              <p:par>
                                <p:cTn id="2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5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5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4" dur="1000" fill="hold"/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000"/>
                            </p:stCondLst>
                            <p:childTnLst>
                              <p:par>
                                <p:cTn id="2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5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5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5" dur="10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2000"/>
                            </p:stCondLst>
                            <p:childTnLst>
                              <p:par>
                                <p:cTn id="2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5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5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6" dur="10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000"/>
                            </p:stCondLst>
                            <p:childTnLst>
                              <p:par>
                                <p:cTn id="2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5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5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5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5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5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5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1" dur="20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2" dur="20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4" dur="20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5" dur="20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7" dur="2000" fill="hold"/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8" dur="2000" fill="hold"/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20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1" dur="20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3" dur="20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4" dur="20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20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7" dur="20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9" dur="20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0" dur="20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2" dur="20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3" dur="20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  <p:bldP spid="58372" grpId="0"/>
      <p:bldP spid="58373" grpId="0" animBg="1"/>
      <p:bldP spid="58374" grpId="0" animBg="1"/>
      <p:bldP spid="58375" grpId="0" animBg="1"/>
      <p:bldP spid="58376" grpId="0" animBg="1"/>
      <p:bldP spid="58377" grpId="0" animBg="1"/>
      <p:bldP spid="58378" grpId="0" animBg="1"/>
      <p:bldP spid="58379" grpId="0" animBg="1"/>
      <p:bldP spid="58380" grpId="0" animBg="1"/>
      <p:bldP spid="58381" grpId="0" animBg="1"/>
      <p:bldP spid="58401" grpId="0"/>
      <p:bldP spid="58402" grpId="0"/>
      <p:bldP spid="58403" grpId="0"/>
      <p:bldP spid="58404" grpId="0"/>
      <p:bldP spid="58405" grpId="0"/>
      <p:bldP spid="58406" grpId="0"/>
      <p:bldP spid="58407" grpId="0"/>
      <p:bldP spid="58408" grpId="0"/>
      <p:bldP spid="58409" grpId="0"/>
      <p:bldP spid="58410" grpId="0"/>
      <p:bldP spid="58411" grpId="0"/>
      <p:bldP spid="58412" grpId="0"/>
      <p:bldP spid="58413" grpId="0"/>
      <p:bldP spid="58414" grpId="0"/>
      <p:bldP spid="58415" grpId="0"/>
      <p:bldP spid="58416" grpId="0"/>
      <p:bldP spid="58417" grpId="0"/>
      <p:bldP spid="58418" grpId="0"/>
      <p:bldP spid="58419" grpId="0"/>
      <p:bldP spid="58451" grpId="0" animBg="1"/>
      <p:bldP spid="58452" grpId="0" animBg="1"/>
      <p:bldP spid="58453" grpId="0" animBg="1"/>
      <p:bldP spid="58454" grpId="0" animBg="1"/>
      <p:bldP spid="58455" grpId="0" animBg="1"/>
      <p:bldP spid="58456" grpId="0" animBg="1"/>
      <p:bldP spid="58457" grpId="0" animBg="1"/>
      <p:bldP spid="58458" grpId="0" animBg="1"/>
      <p:bldP spid="58459" grpId="0" animBg="1"/>
      <p:bldP spid="58460" grpId="0" animBg="1"/>
      <p:bldP spid="58461" grpId="0" animBg="1"/>
      <p:bldP spid="58462" grpId="0" animBg="1"/>
      <p:bldP spid="58463" grpId="0" animBg="1"/>
      <p:bldP spid="58464" grpId="0" animBg="1"/>
      <p:bldP spid="58465" grpId="0" animBg="1"/>
      <p:bldP spid="58466" grpId="0" animBg="1"/>
      <p:bldP spid="58467" grpId="0" animBg="1"/>
      <p:bldP spid="58468" grpId="0" animBg="1"/>
      <p:bldP spid="58469" grpId="0" animBg="1"/>
      <p:bldP spid="58470" grpId="0" animBg="1"/>
      <p:bldP spid="58471" grpId="0" animBg="1"/>
      <p:bldP spid="58472" grpId="0" animBg="1"/>
      <p:bldP spid="58473" grpId="0" animBg="1"/>
      <p:bldP spid="58474" grpId="0" animBg="1"/>
      <p:bldP spid="58475" grpId="0" animBg="1"/>
      <p:bldP spid="58476" grpId="0"/>
      <p:bldP spid="58477" grpId="0" animBg="1"/>
      <p:bldP spid="58478" grpId="0" animBg="1"/>
      <p:bldP spid="58479" grpId="0" animBg="1"/>
      <p:bldP spid="58480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524001" y="549276"/>
            <a:ext cx="8715375" cy="526891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/>
              <a:t>Floyd-Warshall(M, n) {</a:t>
            </a:r>
            <a:endParaRPr lang="ru-RU"/>
          </a:p>
          <a:p>
            <a:pPr>
              <a:buFont typeface="Arial" charset="0"/>
              <a:buNone/>
            </a:pPr>
            <a:r>
              <a:rPr lang="ru-RU"/>
              <a:t>	</a:t>
            </a:r>
            <a:r>
              <a:rPr lang="en-US"/>
              <a:t>D</a:t>
            </a:r>
            <a:r>
              <a:rPr lang="en-US" baseline="30000"/>
              <a:t>(0) </a:t>
            </a:r>
            <a:r>
              <a:rPr lang="en-US">
                <a:sym typeface="Symbol" pitchFamily="18" charset="2"/>
              </a:rPr>
              <a:t></a:t>
            </a:r>
            <a:r>
              <a:rPr lang="en-US"/>
              <a:t> M;</a:t>
            </a:r>
            <a:endParaRPr lang="ru-RU"/>
          </a:p>
          <a:p>
            <a:pPr>
              <a:buFont typeface="Arial" charset="0"/>
              <a:buNone/>
            </a:pPr>
            <a:r>
              <a:rPr lang="ru-RU"/>
              <a:t>	</a:t>
            </a:r>
            <a:r>
              <a:rPr lang="en-US"/>
              <a:t>for k </a:t>
            </a:r>
            <a:r>
              <a:rPr lang="en-US">
                <a:sym typeface="Symbol" pitchFamily="18" charset="2"/>
              </a:rPr>
              <a:t></a:t>
            </a:r>
            <a:r>
              <a:rPr lang="en-US"/>
              <a:t> 1 to n do</a:t>
            </a:r>
            <a:endParaRPr lang="ru-RU"/>
          </a:p>
          <a:p>
            <a:pPr>
              <a:buFont typeface="Arial" charset="0"/>
              <a:buNone/>
            </a:pPr>
            <a:r>
              <a:rPr lang="en-US"/>
              <a:t> </a:t>
            </a:r>
            <a:r>
              <a:rPr lang="ru-RU"/>
              <a:t>		</a:t>
            </a:r>
            <a:r>
              <a:rPr lang="en-US"/>
              <a:t>for i </a:t>
            </a:r>
            <a:r>
              <a:rPr lang="en-US">
                <a:sym typeface="Symbol" pitchFamily="18" charset="2"/>
              </a:rPr>
              <a:t></a:t>
            </a:r>
            <a:r>
              <a:rPr lang="en-US"/>
              <a:t>1 to n do </a:t>
            </a:r>
            <a:endParaRPr lang="ru-RU"/>
          </a:p>
          <a:p>
            <a:pPr>
              <a:buFont typeface="Arial" charset="0"/>
              <a:buNone/>
            </a:pPr>
            <a:r>
              <a:rPr lang="ru-RU"/>
              <a:t>			</a:t>
            </a:r>
            <a:r>
              <a:rPr lang="en-US"/>
              <a:t>for j </a:t>
            </a:r>
            <a:r>
              <a:rPr lang="en-US">
                <a:sym typeface="Symbol" pitchFamily="18" charset="2"/>
              </a:rPr>
              <a:t></a:t>
            </a:r>
            <a:r>
              <a:rPr lang="en-US"/>
              <a:t> 1 to n do</a:t>
            </a:r>
            <a:endParaRPr lang="ru-RU"/>
          </a:p>
          <a:p>
            <a:pPr>
              <a:buFont typeface="Arial" charset="0"/>
              <a:buNone/>
            </a:pPr>
            <a:r>
              <a:rPr lang="ru-RU"/>
              <a:t>				</a:t>
            </a:r>
            <a:r>
              <a:rPr lang="en-US"/>
              <a:t>d</a:t>
            </a:r>
            <a:r>
              <a:rPr lang="en-US" baseline="-25000"/>
              <a:t>ij</a:t>
            </a:r>
            <a:r>
              <a:rPr lang="en-US" baseline="30000"/>
              <a:t>(k) </a:t>
            </a:r>
            <a:r>
              <a:rPr lang="en-US">
                <a:sym typeface="Symbol" pitchFamily="18" charset="2"/>
              </a:rPr>
              <a:t></a:t>
            </a:r>
            <a:r>
              <a:rPr lang="en-US"/>
              <a:t> min(d</a:t>
            </a:r>
            <a:r>
              <a:rPr lang="en-US" baseline="-25000"/>
              <a:t>ij</a:t>
            </a:r>
            <a:r>
              <a:rPr lang="en-US" baseline="30000"/>
              <a:t>(k-1)</a:t>
            </a:r>
            <a:r>
              <a:rPr lang="en-US"/>
              <a:t>, d</a:t>
            </a:r>
            <a:r>
              <a:rPr lang="en-US" baseline="-25000"/>
              <a:t>ik</a:t>
            </a:r>
            <a:r>
              <a:rPr lang="en-US" baseline="30000"/>
              <a:t>(k-1) </a:t>
            </a:r>
            <a:r>
              <a:rPr lang="en-US"/>
              <a:t>+ d</a:t>
            </a:r>
            <a:r>
              <a:rPr lang="en-US" baseline="-25000"/>
              <a:t>kj</a:t>
            </a:r>
            <a:r>
              <a:rPr lang="en-US" baseline="30000"/>
              <a:t>(k-1) </a:t>
            </a:r>
            <a:r>
              <a:rPr lang="en-US"/>
              <a:t>);</a:t>
            </a:r>
            <a:endParaRPr lang="ru-RU"/>
          </a:p>
          <a:p>
            <a:pPr>
              <a:buFont typeface="Arial" charset="0"/>
              <a:buNone/>
            </a:pPr>
            <a:r>
              <a:rPr lang="ru-RU"/>
              <a:t>	</a:t>
            </a:r>
            <a:r>
              <a:rPr lang="en-US"/>
              <a:t>return D</a:t>
            </a:r>
            <a:r>
              <a:rPr lang="en-US" baseline="30000"/>
              <a:t>(n)</a:t>
            </a:r>
            <a:r>
              <a:rPr lang="en-US"/>
              <a:t>;</a:t>
            </a:r>
            <a:endParaRPr lang="ru-RU"/>
          </a:p>
          <a:p>
            <a:pPr>
              <a:buFont typeface="Arial" charset="0"/>
              <a:buNone/>
            </a:pPr>
            <a:r>
              <a:rPr lang="en-US"/>
              <a:t>}</a:t>
            </a:r>
            <a:endParaRPr lang="ru-RU"/>
          </a:p>
          <a:p>
            <a:pPr>
              <a:buFont typeface="Arial" charset="0"/>
              <a:buNone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2"/>
          <p:cNvGrpSpPr>
            <a:grpSpLocks/>
          </p:cNvGrpSpPr>
          <p:nvPr/>
        </p:nvGrpSpPr>
        <p:grpSpPr bwMode="auto">
          <a:xfrm>
            <a:off x="2243138" y="5373688"/>
            <a:ext cx="3275012" cy="971550"/>
            <a:chOff x="3266" y="1933"/>
            <a:chExt cx="2063" cy="612"/>
          </a:xfrm>
        </p:grpSpPr>
        <p:sp>
          <p:nvSpPr>
            <p:cNvPr id="106612" name="Rectangle 3"/>
            <p:cNvSpPr>
              <a:spLocks noChangeArrowheads="1"/>
            </p:cNvSpPr>
            <p:nvPr/>
          </p:nvSpPr>
          <p:spPr bwMode="auto">
            <a:xfrm>
              <a:off x="3492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1</a:t>
              </a:r>
            </a:p>
          </p:txBody>
        </p:sp>
        <p:sp>
          <p:nvSpPr>
            <p:cNvPr id="106613" name="Rectangle 4"/>
            <p:cNvSpPr>
              <a:spLocks noChangeArrowheads="1"/>
            </p:cNvSpPr>
            <p:nvPr/>
          </p:nvSpPr>
          <p:spPr bwMode="auto">
            <a:xfrm>
              <a:off x="3696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2</a:t>
              </a:r>
            </a:p>
          </p:txBody>
        </p:sp>
        <p:sp>
          <p:nvSpPr>
            <p:cNvPr id="106614" name="Rectangle 5"/>
            <p:cNvSpPr>
              <a:spLocks noChangeArrowheads="1"/>
            </p:cNvSpPr>
            <p:nvPr/>
          </p:nvSpPr>
          <p:spPr bwMode="auto">
            <a:xfrm>
              <a:off x="3900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3</a:t>
              </a:r>
            </a:p>
          </p:txBody>
        </p:sp>
        <p:sp>
          <p:nvSpPr>
            <p:cNvPr id="106615" name="Rectangle 6"/>
            <p:cNvSpPr>
              <a:spLocks noChangeArrowheads="1"/>
            </p:cNvSpPr>
            <p:nvPr/>
          </p:nvSpPr>
          <p:spPr bwMode="auto">
            <a:xfrm>
              <a:off x="4104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4</a:t>
              </a:r>
            </a:p>
          </p:txBody>
        </p:sp>
        <p:sp>
          <p:nvSpPr>
            <p:cNvPr id="106616" name="Rectangle 7"/>
            <p:cNvSpPr>
              <a:spLocks noChangeArrowheads="1"/>
            </p:cNvSpPr>
            <p:nvPr/>
          </p:nvSpPr>
          <p:spPr bwMode="auto">
            <a:xfrm>
              <a:off x="4309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5</a:t>
              </a:r>
            </a:p>
          </p:txBody>
        </p:sp>
        <p:sp>
          <p:nvSpPr>
            <p:cNvPr id="106617" name="Rectangle 8"/>
            <p:cNvSpPr>
              <a:spLocks noChangeArrowheads="1"/>
            </p:cNvSpPr>
            <p:nvPr/>
          </p:nvSpPr>
          <p:spPr bwMode="auto">
            <a:xfrm>
              <a:off x="4513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6</a:t>
              </a:r>
            </a:p>
          </p:txBody>
        </p:sp>
        <p:sp>
          <p:nvSpPr>
            <p:cNvPr id="106618" name="Rectangle 9"/>
            <p:cNvSpPr>
              <a:spLocks noChangeArrowheads="1"/>
            </p:cNvSpPr>
            <p:nvPr/>
          </p:nvSpPr>
          <p:spPr bwMode="auto">
            <a:xfrm>
              <a:off x="4717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7</a:t>
              </a:r>
            </a:p>
          </p:txBody>
        </p:sp>
        <p:sp>
          <p:nvSpPr>
            <p:cNvPr id="106619" name="Rectangle 10"/>
            <p:cNvSpPr>
              <a:spLocks noChangeArrowheads="1"/>
            </p:cNvSpPr>
            <p:nvPr/>
          </p:nvSpPr>
          <p:spPr bwMode="auto">
            <a:xfrm>
              <a:off x="4921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8</a:t>
              </a:r>
            </a:p>
          </p:txBody>
        </p:sp>
        <p:sp>
          <p:nvSpPr>
            <p:cNvPr id="106620" name="Rectangle 11"/>
            <p:cNvSpPr>
              <a:spLocks noChangeArrowheads="1"/>
            </p:cNvSpPr>
            <p:nvPr/>
          </p:nvSpPr>
          <p:spPr bwMode="auto">
            <a:xfrm>
              <a:off x="5125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9</a:t>
              </a:r>
            </a:p>
          </p:txBody>
        </p:sp>
        <p:sp>
          <p:nvSpPr>
            <p:cNvPr id="106621" name="Rectangle 12"/>
            <p:cNvSpPr>
              <a:spLocks noChangeArrowheads="1"/>
            </p:cNvSpPr>
            <p:nvPr/>
          </p:nvSpPr>
          <p:spPr bwMode="auto">
            <a:xfrm>
              <a:off x="3492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>
                <a:cs typeface="Arial" charset="0"/>
              </a:endParaRPr>
            </a:p>
          </p:txBody>
        </p:sp>
        <p:sp>
          <p:nvSpPr>
            <p:cNvPr id="106622" name="Rectangle 13"/>
            <p:cNvSpPr>
              <a:spLocks noChangeArrowheads="1"/>
            </p:cNvSpPr>
            <p:nvPr/>
          </p:nvSpPr>
          <p:spPr bwMode="auto">
            <a:xfrm>
              <a:off x="3696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3" name="Rectangle 14"/>
            <p:cNvSpPr>
              <a:spLocks noChangeArrowheads="1"/>
            </p:cNvSpPr>
            <p:nvPr/>
          </p:nvSpPr>
          <p:spPr bwMode="auto">
            <a:xfrm>
              <a:off x="3900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4" name="Rectangle 15"/>
            <p:cNvSpPr>
              <a:spLocks noChangeArrowheads="1"/>
            </p:cNvSpPr>
            <p:nvPr/>
          </p:nvSpPr>
          <p:spPr bwMode="auto">
            <a:xfrm>
              <a:off x="4104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106625" name="Rectangle 16"/>
            <p:cNvSpPr>
              <a:spLocks noChangeArrowheads="1"/>
            </p:cNvSpPr>
            <p:nvPr/>
          </p:nvSpPr>
          <p:spPr bwMode="auto">
            <a:xfrm>
              <a:off x="4309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6" name="Rectangle 17"/>
            <p:cNvSpPr>
              <a:spLocks noChangeArrowheads="1"/>
            </p:cNvSpPr>
            <p:nvPr/>
          </p:nvSpPr>
          <p:spPr bwMode="auto">
            <a:xfrm>
              <a:off x="4513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7" name="Rectangle 18"/>
            <p:cNvSpPr>
              <a:spLocks noChangeArrowheads="1"/>
            </p:cNvSpPr>
            <p:nvPr/>
          </p:nvSpPr>
          <p:spPr bwMode="auto">
            <a:xfrm>
              <a:off x="4717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8" name="Rectangle 19"/>
            <p:cNvSpPr>
              <a:spLocks noChangeArrowheads="1"/>
            </p:cNvSpPr>
            <p:nvPr/>
          </p:nvSpPr>
          <p:spPr bwMode="auto">
            <a:xfrm>
              <a:off x="4921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9" name="Rectangle 20"/>
            <p:cNvSpPr>
              <a:spLocks noChangeArrowheads="1"/>
            </p:cNvSpPr>
            <p:nvPr/>
          </p:nvSpPr>
          <p:spPr bwMode="auto">
            <a:xfrm>
              <a:off x="5125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30" name="Rectangle 21"/>
            <p:cNvSpPr>
              <a:spLocks noChangeArrowheads="1"/>
            </p:cNvSpPr>
            <p:nvPr/>
          </p:nvSpPr>
          <p:spPr bwMode="auto">
            <a:xfrm>
              <a:off x="3492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106631" name="Rectangle 22"/>
            <p:cNvSpPr>
              <a:spLocks noChangeArrowheads="1"/>
            </p:cNvSpPr>
            <p:nvPr/>
          </p:nvSpPr>
          <p:spPr bwMode="auto">
            <a:xfrm>
              <a:off x="3696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2" name="Rectangle 23"/>
            <p:cNvSpPr>
              <a:spLocks noChangeArrowheads="1"/>
            </p:cNvSpPr>
            <p:nvPr/>
          </p:nvSpPr>
          <p:spPr bwMode="auto">
            <a:xfrm>
              <a:off x="3900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3" name="Rectangle 24"/>
            <p:cNvSpPr>
              <a:spLocks noChangeArrowheads="1"/>
            </p:cNvSpPr>
            <p:nvPr/>
          </p:nvSpPr>
          <p:spPr bwMode="auto">
            <a:xfrm>
              <a:off x="4104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0</a:t>
              </a:r>
            </a:p>
          </p:txBody>
        </p:sp>
        <p:sp>
          <p:nvSpPr>
            <p:cNvPr id="106634" name="Rectangle 25"/>
            <p:cNvSpPr>
              <a:spLocks noChangeArrowheads="1"/>
            </p:cNvSpPr>
            <p:nvPr/>
          </p:nvSpPr>
          <p:spPr bwMode="auto">
            <a:xfrm>
              <a:off x="4309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5" name="Rectangle 26"/>
            <p:cNvSpPr>
              <a:spLocks noChangeArrowheads="1"/>
            </p:cNvSpPr>
            <p:nvPr/>
          </p:nvSpPr>
          <p:spPr bwMode="auto">
            <a:xfrm>
              <a:off x="4513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6" name="Rectangle 27"/>
            <p:cNvSpPr>
              <a:spLocks noChangeArrowheads="1"/>
            </p:cNvSpPr>
            <p:nvPr/>
          </p:nvSpPr>
          <p:spPr bwMode="auto">
            <a:xfrm>
              <a:off x="4717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7" name="Rectangle 28"/>
            <p:cNvSpPr>
              <a:spLocks noChangeArrowheads="1"/>
            </p:cNvSpPr>
            <p:nvPr/>
          </p:nvSpPr>
          <p:spPr bwMode="auto">
            <a:xfrm>
              <a:off x="4921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8" name="Rectangle 29"/>
            <p:cNvSpPr>
              <a:spLocks noChangeArrowheads="1"/>
            </p:cNvSpPr>
            <p:nvPr/>
          </p:nvSpPr>
          <p:spPr bwMode="auto">
            <a:xfrm>
              <a:off x="5125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9" name="Text Box 30"/>
            <p:cNvSpPr txBox="1">
              <a:spLocks noChangeArrowheads="1"/>
            </p:cNvSpPr>
            <p:nvPr/>
          </p:nvSpPr>
          <p:spPr bwMode="auto">
            <a:xfrm>
              <a:off x="3266" y="1942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n</a:t>
              </a:r>
              <a:endParaRPr lang="ru-RU" sz="1200"/>
            </a:p>
          </p:txBody>
        </p:sp>
        <p:sp>
          <p:nvSpPr>
            <p:cNvPr id="106640" name="Text Box 31"/>
            <p:cNvSpPr txBox="1">
              <a:spLocks noChangeArrowheads="1"/>
            </p:cNvSpPr>
            <p:nvPr/>
          </p:nvSpPr>
          <p:spPr bwMode="auto">
            <a:xfrm>
              <a:off x="3266" y="2146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sz="1200">
                  <a:cs typeface="Arial" charset="0"/>
                </a:rPr>
                <a:t>π</a:t>
              </a:r>
            </a:p>
          </p:txBody>
        </p:sp>
        <p:sp>
          <p:nvSpPr>
            <p:cNvPr id="106641" name="Text Box 32"/>
            <p:cNvSpPr txBox="1">
              <a:spLocks noChangeArrowheads="1"/>
            </p:cNvSpPr>
            <p:nvPr/>
          </p:nvSpPr>
          <p:spPr bwMode="auto">
            <a:xfrm>
              <a:off x="3266" y="2341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d</a:t>
              </a:r>
              <a:endParaRPr lang="ru-RU" sz="1200"/>
            </a:p>
          </p:txBody>
        </p:sp>
      </p:grpSp>
      <p:sp>
        <p:nvSpPr>
          <p:cNvPr id="106498" name="Text Box 33"/>
          <p:cNvSpPr txBox="1">
            <a:spLocks noChangeArrowheads="1"/>
          </p:cNvSpPr>
          <p:nvPr/>
        </p:nvSpPr>
        <p:spPr bwMode="auto">
          <a:xfrm>
            <a:off x="2100263" y="333376"/>
            <a:ext cx="4894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Кратчайшие пути в ориентированном графе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2043114" y="736600"/>
            <a:ext cx="81295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 startAt="3"/>
            </a:pPr>
            <a:r>
              <a:rPr lang="ru-RU" sz="1600"/>
              <a:t>Если в ориентированном графе нет циклов, то можно провести топологическую</a:t>
            </a:r>
            <a:br>
              <a:rPr lang="ru-RU" sz="1600"/>
            </a:br>
            <a:r>
              <a:rPr lang="ru-RU" sz="1600"/>
              <a:t>сортировку вершин, после чего выполнить релаксацию исходящих дуг</a:t>
            </a:r>
            <a:br>
              <a:rPr lang="ru-RU" sz="1600"/>
            </a:br>
            <a:r>
              <a:rPr lang="ru-RU" sz="1600"/>
              <a:t>в порядке возрастания номеров вершин.</a:t>
            </a:r>
          </a:p>
        </p:txBody>
      </p:sp>
      <p:sp>
        <p:nvSpPr>
          <p:cNvPr id="60451" name="Oval 35"/>
          <p:cNvSpPr>
            <a:spLocks noChangeArrowheads="1"/>
          </p:cNvSpPr>
          <p:nvPr/>
        </p:nvSpPr>
        <p:spPr bwMode="auto">
          <a:xfrm>
            <a:off x="5124450" y="1665289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60452" name="Oval 36"/>
          <p:cNvSpPr>
            <a:spLocks noChangeArrowheads="1"/>
          </p:cNvSpPr>
          <p:nvPr/>
        </p:nvSpPr>
        <p:spPr bwMode="auto">
          <a:xfrm>
            <a:off x="5124450" y="2565400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60453" name="Oval 37"/>
          <p:cNvSpPr>
            <a:spLocks noChangeArrowheads="1"/>
          </p:cNvSpPr>
          <p:nvPr/>
        </p:nvSpPr>
        <p:spPr bwMode="auto">
          <a:xfrm>
            <a:off x="5124450" y="3538539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9</a:t>
            </a:r>
          </a:p>
        </p:txBody>
      </p:sp>
      <p:sp>
        <p:nvSpPr>
          <p:cNvPr id="60454" name="Oval 38"/>
          <p:cNvSpPr>
            <a:spLocks noChangeArrowheads="1"/>
          </p:cNvSpPr>
          <p:nvPr/>
        </p:nvSpPr>
        <p:spPr bwMode="auto">
          <a:xfrm>
            <a:off x="3790950" y="2062164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60455" name="Oval 39"/>
          <p:cNvSpPr>
            <a:spLocks noChangeArrowheads="1"/>
          </p:cNvSpPr>
          <p:nvPr/>
        </p:nvSpPr>
        <p:spPr bwMode="auto">
          <a:xfrm>
            <a:off x="3790950" y="3035300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60456" name="Oval 40"/>
          <p:cNvSpPr>
            <a:spLocks noChangeArrowheads="1"/>
          </p:cNvSpPr>
          <p:nvPr/>
        </p:nvSpPr>
        <p:spPr bwMode="auto">
          <a:xfrm>
            <a:off x="6383339" y="206216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60457" name="Oval 41"/>
          <p:cNvSpPr>
            <a:spLocks noChangeArrowheads="1"/>
          </p:cNvSpPr>
          <p:nvPr/>
        </p:nvSpPr>
        <p:spPr bwMode="auto">
          <a:xfrm>
            <a:off x="6383339" y="303530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60458" name="Oval 42"/>
          <p:cNvSpPr>
            <a:spLocks noChangeArrowheads="1"/>
          </p:cNvSpPr>
          <p:nvPr/>
        </p:nvSpPr>
        <p:spPr bwMode="auto">
          <a:xfrm>
            <a:off x="2495550" y="2565400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60459" name="Oval 43"/>
          <p:cNvSpPr>
            <a:spLocks noChangeArrowheads="1"/>
          </p:cNvSpPr>
          <p:nvPr/>
        </p:nvSpPr>
        <p:spPr bwMode="auto">
          <a:xfrm>
            <a:off x="7607300" y="2493964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cxnSp>
        <p:nvCxnSpPr>
          <p:cNvPr id="60460" name="AutoShape 44"/>
          <p:cNvCxnSpPr>
            <a:cxnSpLocks noChangeShapeType="1"/>
            <a:stCxn id="60458" idx="7"/>
            <a:endCxn id="60454" idx="2"/>
          </p:cNvCxnSpPr>
          <p:nvPr/>
        </p:nvCxnSpPr>
        <p:spPr bwMode="auto">
          <a:xfrm flipV="1">
            <a:off x="2833688" y="2260600"/>
            <a:ext cx="957262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1" name="AutoShape 45"/>
          <p:cNvCxnSpPr>
            <a:cxnSpLocks noChangeShapeType="1"/>
            <a:stCxn id="60458" idx="5"/>
            <a:endCxn id="60455" idx="2"/>
          </p:cNvCxnSpPr>
          <p:nvPr/>
        </p:nvCxnSpPr>
        <p:spPr bwMode="auto">
          <a:xfrm>
            <a:off x="2833688" y="2903538"/>
            <a:ext cx="957262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2" name="AutoShape 46"/>
          <p:cNvCxnSpPr>
            <a:cxnSpLocks noChangeShapeType="1"/>
            <a:stCxn id="60454" idx="4"/>
            <a:endCxn id="60455" idx="0"/>
          </p:cNvCxnSpPr>
          <p:nvPr/>
        </p:nvCxnSpPr>
        <p:spPr bwMode="auto">
          <a:xfrm>
            <a:off x="3989388" y="2457450"/>
            <a:ext cx="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3" name="AutoShape 47"/>
          <p:cNvCxnSpPr>
            <a:cxnSpLocks noChangeShapeType="1"/>
            <a:stCxn id="60454" idx="7"/>
            <a:endCxn id="60451" idx="2"/>
          </p:cNvCxnSpPr>
          <p:nvPr/>
        </p:nvCxnSpPr>
        <p:spPr bwMode="auto">
          <a:xfrm flipV="1">
            <a:off x="4129088" y="1863725"/>
            <a:ext cx="995362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4" name="AutoShape 48"/>
          <p:cNvCxnSpPr>
            <a:cxnSpLocks noChangeShapeType="1"/>
            <a:stCxn id="60454" idx="6"/>
            <a:endCxn id="60452" idx="1"/>
          </p:cNvCxnSpPr>
          <p:nvPr/>
        </p:nvCxnSpPr>
        <p:spPr bwMode="auto">
          <a:xfrm>
            <a:off x="4186238" y="2260600"/>
            <a:ext cx="995362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5" name="AutoShape 49"/>
          <p:cNvCxnSpPr>
            <a:cxnSpLocks noChangeShapeType="1"/>
            <a:stCxn id="60455" idx="6"/>
            <a:endCxn id="60452" idx="3"/>
          </p:cNvCxnSpPr>
          <p:nvPr/>
        </p:nvCxnSpPr>
        <p:spPr bwMode="auto">
          <a:xfrm flipV="1">
            <a:off x="4186238" y="2903538"/>
            <a:ext cx="995362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6" name="AutoShape 50"/>
          <p:cNvCxnSpPr>
            <a:cxnSpLocks noChangeShapeType="1"/>
            <a:stCxn id="60455" idx="5"/>
            <a:endCxn id="60453" idx="2"/>
          </p:cNvCxnSpPr>
          <p:nvPr/>
        </p:nvCxnSpPr>
        <p:spPr bwMode="auto">
          <a:xfrm>
            <a:off x="4129088" y="3373439"/>
            <a:ext cx="995362" cy="363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7" name="AutoShape 51"/>
          <p:cNvCxnSpPr>
            <a:cxnSpLocks noChangeShapeType="1"/>
            <a:stCxn id="60453" idx="0"/>
            <a:endCxn id="60452" idx="4"/>
          </p:cNvCxnSpPr>
          <p:nvPr/>
        </p:nvCxnSpPr>
        <p:spPr bwMode="auto">
          <a:xfrm flipV="1">
            <a:off x="5322888" y="2960688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8" name="AutoShape 52"/>
          <p:cNvCxnSpPr>
            <a:cxnSpLocks noChangeShapeType="1"/>
            <a:stCxn id="60451" idx="6"/>
            <a:endCxn id="60456" idx="1"/>
          </p:cNvCxnSpPr>
          <p:nvPr/>
        </p:nvCxnSpPr>
        <p:spPr bwMode="auto">
          <a:xfrm>
            <a:off x="5519738" y="1863725"/>
            <a:ext cx="920750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9" name="AutoShape 53"/>
          <p:cNvCxnSpPr>
            <a:cxnSpLocks noChangeShapeType="1"/>
            <a:stCxn id="60452" idx="6"/>
            <a:endCxn id="60456" idx="3"/>
          </p:cNvCxnSpPr>
          <p:nvPr/>
        </p:nvCxnSpPr>
        <p:spPr bwMode="auto">
          <a:xfrm flipV="1">
            <a:off x="5519738" y="2400300"/>
            <a:ext cx="920750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70" name="AutoShape 54"/>
          <p:cNvCxnSpPr>
            <a:cxnSpLocks noChangeShapeType="1"/>
            <a:stCxn id="60453" idx="6"/>
            <a:endCxn id="60457" idx="3"/>
          </p:cNvCxnSpPr>
          <p:nvPr/>
        </p:nvCxnSpPr>
        <p:spPr bwMode="auto">
          <a:xfrm flipV="1">
            <a:off x="5519738" y="3373439"/>
            <a:ext cx="920750" cy="363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71" name="AutoShape 55"/>
          <p:cNvCxnSpPr>
            <a:cxnSpLocks noChangeShapeType="1"/>
            <a:stCxn id="60456" idx="4"/>
            <a:endCxn id="60457" idx="0"/>
          </p:cNvCxnSpPr>
          <p:nvPr/>
        </p:nvCxnSpPr>
        <p:spPr bwMode="auto">
          <a:xfrm>
            <a:off x="6581775" y="2457450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72" name="AutoShape 56"/>
          <p:cNvCxnSpPr>
            <a:cxnSpLocks noChangeShapeType="1"/>
            <a:stCxn id="60456" idx="6"/>
            <a:endCxn id="60459" idx="1"/>
          </p:cNvCxnSpPr>
          <p:nvPr/>
        </p:nvCxnSpPr>
        <p:spPr bwMode="auto">
          <a:xfrm>
            <a:off x="6778626" y="2260601"/>
            <a:ext cx="885825" cy="2905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73" name="AutoShape 57"/>
          <p:cNvCxnSpPr>
            <a:cxnSpLocks noChangeShapeType="1"/>
            <a:stCxn id="60457" idx="6"/>
            <a:endCxn id="60459" idx="3"/>
          </p:cNvCxnSpPr>
          <p:nvPr/>
        </p:nvCxnSpPr>
        <p:spPr bwMode="auto">
          <a:xfrm flipV="1">
            <a:off x="6778626" y="2832100"/>
            <a:ext cx="885825" cy="4016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60474" name="Group 58"/>
          <p:cNvGrpSpPr>
            <a:grpSpLocks/>
          </p:cNvGrpSpPr>
          <p:nvPr/>
        </p:nvGrpSpPr>
        <p:grpSpPr bwMode="auto">
          <a:xfrm>
            <a:off x="2100264" y="4113213"/>
            <a:ext cx="7488237" cy="863600"/>
            <a:chOff x="431" y="3385"/>
            <a:chExt cx="4717" cy="544"/>
          </a:xfrm>
        </p:grpSpPr>
        <p:sp>
          <p:nvSpPr>
            <p:cNvPr id="106565" name="Oval 59"/>
            <p:cNvSpPr>
              <a:spLocks noChangeArrowheads="1"/>
            </p:cNvSpPr>
            <p:nvPr/>
          </p:nvSpPr>
          <p:spPr bwMode="auto">
            <a:xfrm>
              <a:off x="680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06566" name="Oval 60"/>
            <p:cNvSpPr>
              <a:spLocks noChangeArrowheads="1"/>
            </p:cNvSpPr>
            <p:nvPr/>
          </p:nvSpPr>
          <p:spPr bwMode="auto">
            <a:xfrm>
              <a:off x="1179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106567" name="Oval 61"/>
            <p:cNvSpPr>
              <a:spLocks noChangeArrowheads="1"/>
            </p:cNvSpPr>
            <p:nvPr/>
          </p:nvSpPr>
          <p:spPr bwMode="auto">
            <a:xfrm>
              <a:off x="1678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06568" name="Oval 62"/>
            <p:cNvSpPr>
              <a:spLocks noChangeArrowheads="1"/>
            </p:cNvSpPr>
            <p:nvPr/>
          </p:nvSpPr>
          <p:spPr bwMode="auto">
            <a:xfrm>
              <a:off x="215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9</a:t>
              </a:r>
            </a:p>
          </p:txBody>
        </p:sp>
        <p:sp>
          <p:nvSpPr>
            <p:cNvPr id="106569" name="Oval 63"/>
            <p:cNvSpPr>
              <a:spLocks noChangeArrowheads="1"/>
            </p:cNvSpPr>
            <p:nvPr/>
          </p:nvSpPr>
          <p:spPr bwMode="auto">
            <a:xfrm>
              <a:off x="367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106570" name="Oval 64"/>
            <p:cNvSpPr>
              <a:spLocks noChangeArrowheads="1"/>
            </p:cNvSpPr>
            <p:nvPr/>
          </p:nvSpPr>
          <p:spPr bwMode="auto">
            <a:xfrm>
              <a:off x="2653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sp>
          <p:nvSpPr>
            <p:cNvPr id="106571" name="Oval 65"/>
            <p:cNvSpPr>
              <a:spLocks noChangeArrowheads="1"/>
            </p:cNvSpPr>
            <p:nvPr/>
          </p:nvSpPr>
          <p:spPr bwMode="auto">
            <a:xfrm>
              <a:off x="3152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06572" name="Oval 66"/>
            <p:cNvSpPr>
              <a:spLocks noChangeArrowheads="1"/>
            </p:cNvSpPr>
            <p:nvPr/>
          </p:nvSpPr>
          <p:spPr bwMode="auto">
            <a:xfrm>
              <a:off x="469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sp>
          <p:nvSpPr>
            <p:cNvPr id="106573" name="Oval 67"/>
            <p:cNvSpPr>
              <a:spLocks noChangeArrowheads="1"/>
            </p:cNvSpPr>
            <p:nvPr/>
          </p:nvSpPr>
          <p:spPr bwMode="auto">
            <a:xfrm>
              <a:off x="4172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8</a:t>
              </a:r>
            </a:p>
          </p:txBody>
        </p:sp>
        <p:cxnSp>
          <p:nvCxnSpPr>
            <p:cNvPr id="106574" name="AutoShape 68"/>
            <p:cNvCxnSpPr>
              <a:cxnSpLocks noChangeShapeType="1"/>
              <a:endCxn id="106565" idx="2"/>
            </p:cNvCxnSpPr>
            <p:nvPr/>
          </p:nvCxnSpPr>
          <p:spPr bwMode="auto">
            <a:xfrm>
              <a:off x="431" y="3645"/>
              <a:ext cx="24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75" name="AutoShape 69"/>
            <p:cNvCxnSpPr>
              <a:cxnSpLocks noChangeShapeType="1"/>
              <a:stCxn id="106565" idx="6"/>
              <a:endCxn id="106566" idx="2"/>
            </p:cNvCxnSpPr>
            <p:nvPr/>
          </p:nvCxnSpPr>
          <p:spPr bwMode="auto">
            <a:xfrm>
              <a:off x="929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76" name="AutoShape 70"/>
            <p:cNvCxnSpPr>
              <a:cxnSpLocks noChangeShapeType="1"/>
              <a:stCxn id="106566" idx="6"/>
              <a:endCxn id="106567" idx="2"/>
            </p:cNvCxnSpPr>
            <p:nvPr/>
          </p:nvCxnSpPr>
          <p:spPr bwMode="auto">
            <a:xfrm>
              <a:off x="1428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77" name="AutoShape 71"/>
            <p:cNvCxnSpPr>
              <a:cxnSpLocks noChangeShapeType="1"/>
              <a:stCxn id="106567" idx="6"/>
              <a:endCxn id="106568" idx="2"/>
            </p:cNvCxnSpPr>
            <p:nvPr/>
          </p:nvCxnSpPr>
          <p:spPr bwMode="auto">
            <a:xfrm>
              <a:off x="1927" y="3646"/>
              <a:ext cx="2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78" name="AutoShape 72"/>
            <p:cNvCxnSpPr>
              <a:cxnSpLocks noChangeShapeType="1"/>
              <a:stCxn id="106568" idx="6"/>
              <a:endCxn id="106570" idx="2"/>
            </p:cNvCxnSpPr>
            <p:nvPr/>
          </p:nvCxnSpPr>
          <p:spPr bwMode="auto">
            <a:xfrm>
              <a:off x="2403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79" name="AutoShape 73"/>
            <p:cNvCxnSpPr>
              <a:cxnSpLocks noChangeShapeType="1"/>
              <a:stCxn id="106570" idx="6"/>
              <a:endCxn id="106571" idx="2"/>
            </p:cNvCxnSpPr>
            <p:nvPr/>
          </p:nvCxnSpPr>
          <p:spPr bwMode="auto">
            <a:xfrm>
              <a:off x="2902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80" name="AutoShape 74"/>
            <p:cNvCxnSpPr>
              <a:cxnSpLocks noChangeShapeType="1"/>
              <a:stCxn id="106571" idx="6"/>
              <a:endCxn id="106569" idx="2"/>
            </p:cNvCxnSpPr>
            <p:nvPr/>
          </p:nvCxnSpPr>
          <p:spPr bwMode="auto">
            <a:xfrm>
              <a:off x="3401" y="3646"/>
              <a:ext cx="2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81" name="AutoShape 75"/>
            <p:cNvCxnSpPr>
              <a:cxnSpLocks noChangeShapeType="1"/>
              <a:stCxn id="106569" idx="6"/>
              <a:endCxn id="106573" idx="2"/>
            </p:cNvCxnSpPr>
            <p:nvPr/>
          </p:nvCxnSpPr>
          <p:spPr bwMode="auto">
            <a:xfrm>
              <a:off x="3923" y="3646"/>
              <a:ext cx="24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82" name="AutoShape 76"/>
            <p:cNvCxnSpPr>
              <a:cxnSpLocks noChangeShapeType="1"/>
              <a:stCxn id="106573" idx="6"/>
              <a:endCxn id="106572" idx="2"/>
            </p:cNvCxnSpPr>
            <p:nvPr/>
          </p:nvCxnSpPr>
          <p:spPr bwMode="auto">
            <a:xfrm>
              <a:off x="4421" y="3646"/>
              <a:ext cx="2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83" name="AutoShape 77"/>
            <p:cNvCxnSpPr>
              <a:cxnSpLocks noChangeShapeType="1"/>
              <a:stCxn id="106572" idx="6"/>
            </p:cNvCxnSpPr>
            <p:nvPr/>
          </p:nvCxnSpPr>
          <p:spPr bwMode="auto">
            <a:xfrm flipV="1">
              <a:off x="4943" y="3645"/>
              <a:ext cx="205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84" name="AutoShape 78"/>
            <p:cNvCxnSpPr>
              <a:cxnSpLocks noChangeShapeType="1"/>
              <a:stCxn id="106565" idx="7"/>
            </p:cNvCxnSpPr>
            <p:nvPr/>
          </p:nvCxnSpPr>
          <p:spPr bwMode="auto">
            <a:xfrm rot="-5400000">
              <a:off x="938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85" name="AutoShape 79"/>
            <p:cNvCxnSpPr>
              <a:cxnSpLocks noChangeShapeType="1"/>
              <a:endCxn id="106566" idx="1"/>
            </p:cNvCxnSpPr>
            <p:nvPr/>
          </p:nvCxnSpPr>
          <p:spPr bwMode="auto">
            <a:xfrm>
              <a:off x="1043" y="3498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86" name="AutoShape 80"/>
            <p:cNvCxnSpPr>
              <a:cxnSpLocks noChangeShapeType="1"/>
              <a:stCxn id="106565" idx="0"/>
            </p:cNvCxnSpPr>
            <p:nvPr/>
          </p:nvCxnSpPr>
          <p:spPr bwMode="auto">
            <a:xfrm rot="-5400000">
              <a:off x="1003" y="3209"/>
              <a:ext cx="114" cy="51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87" name="AutoShape 81"/>
            <p:cNvCxnSpPr>
              <a:cxnSpLocks noChangeShapeType="1"/>
              <a:endCxn id="106567" idx="1"/>
            </p:cNvCxnSpPr>
            <p:nvPr/>
          </p:nvCxnSpPr>
          <p:spPr bwMode="auto">
            <a:xfrm>
              <a:off x="1315" y="3407"/>
              <a:ext cx="39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88" name="AutoShape 82"/>
            <p:cNvCxnSpPr>
              <a:cxnSpLocks noChangeShapeType="1"/>
              <a:stCxn id="106566" idx="5"/>
            </p:cNvCxnSpPr>
            <p:nvPr/>
          </p:nvCxnSpPr>
          <p:spPr bwMode="auto">
            <a:xfrm rot="16200000" flipH="1">
              <a:off x="1437" y="3689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89" name="AutoShape 83"/>
            <p:cNvCxnSpPr>
              <a:cxnSpLocks noChangeShapeType="1"/>
              <a:endCxn id="106567" idx="3"/>
            </p:cNvCxnSpPr>
            <p:nvPr/>
          </p:nvCxnSpPr>
          <p:spPr bwMode="auto">
            <a:xfrm flipV="1">
              <a:off x="1542" y="3734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90" name="AutoShape 84"/>
            <p:cNvCxnSpPr>
              <a:cxnSpLocks noChangeShapeType="1"/>
              <a:stCxn id="106566" idx="5"/>
            </p:cNvCxnSpPr>
            <p:nvPr/>
          </p:nvCxnSpPr>
          <p:spPr bwMode="auto">
            <a:xfrm rot="16200000" flipH="1">
              <a:off x="1653" y="3473"/>
              <a:ext cx="127" cy="64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91" name="AutoShape 85"/>
            <p:cNvCxnSpPr>
              <a:cxnSpLocks noChangeShapeType="1"/>
              <a:endCxn id="106570" idx="3"/>
            </p:cNvCxnSpPr>
            <p:nvPr/>
          </p:nvCxnSpPr>
          <p:spPr bwMode="auto">
            <a:xfrm flipV="1">
              <a:off x="2041" y="3734"/>
              <a:ext cx="648" cy="1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92" name="AutoShape 86"/>
            <p:cNvCxnSpPr>
              <a:cxnSpLocks noChangeShapeType="1"/>
              <a:stCxn id="106566" idx="4"/>
            </p:cNvCxnSpPr>
            <p:nvPr/>
          </p:nvCxnSpPr>
          <p:spPr bwMode="auto">
            <a:xfrm rot="16200000" flipH="1">
              <a:off x="1717" y="3357"/>
              <a:ext cx="159" cy="98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93" name="AutoShape 87"/>
            <p:cNvCxnSpPr>
              <a:cxnSpLocks noChangeShapeType="1"/>
              <a:endCxn id="106571" idx="3"/>
            </p:cNvCxnSpPr>
            <p:nvPr/>
          </p:nvCxnSpPr>
          <p:spPr bwMode="auto">
            <a:xfrm flipV="1">
              <a:off x="2290" y="3734"/>
              <a:ext cx="898" cy="19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94" name="AutoShape 88"/>
            <p:cNvCxnSpPr>
              <a:cxnSpLocks noChangeShapeType="1"/>
              <a:stCxn id="106567" idx="7"/>
            </p:cNvCxnSpPr>
            <p:nvPr/>
          </p:nvCxnSpPr>
          <p:spPr bwMode="auto">
            <a:xfrm rot="-5400000">
              <a:off x="1936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95" name="AutoShape 89"/>
            <p:cNvCxnSpPr>
              <a:cxnSpLocks noChangeShapeType="1"/>
              <a:endCxn id="106568" idx="1"/>
            </p:cNvCxnSpPr>
            <p:nvPr/>
          </p:nvCxnSpPr>
          <p:spPr bwMode="auto">
            <a:xfrm>
              <a:off x="2041" y="3498"/>
              <a:ext cx="149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96" name="AutoShape 90"/>
            <p:cNvCxnSpPr>
              <a:cxnSpLocks noChangeShapeType="1"/>
              <a:stCxn id="106568" idx="7"/>
            </p:cNvCxnSpPr>
            <p:nvPr/>
          </p:nvCxnSpPr>
          <p:spPr bwMode="auto">
            <a:xfrm rot="-5400000">
              <a:off x="2412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97" name="AutoShape 91"/>
            <p:cNvCxnSpPr>
              <a:cxnSpLocks noChangeShapeType="1"/>
              <a:endCxn id="106570" idx="1"/>
            </p:cNvCxnSpPr>
            <p:nvPr/>
          </p:nvCxnSpPr>
          <p:spPr bwMode="auto">
            <a:xfrm>
              <a:off x="2517" y="3498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98" name="AutoShape 92"/>
            <p:cNvCxnSpPr>
              <a:cxnSpLocks noChangeShapeType="1"/>
              <a:stCxn id="106567" idx="7"/>
            </p:cNvCxnSpPr>
            <p:nvPr/>
          </p:nvCxnSpPr>
          <p:spPr bwMode="auto">
            <a:xfrm rot="-5400000">
              <a:off x="2005" y="3271"/>
              <a:ext cx="172" cy="39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99" name="AutoShape 93"/>
            <p:cNvCxnSpPr>
              <a:cxnSpLocks noChangeShapeType="1"/>
              <a:endCxn id="106570" idx="1"/>
            </p:cNvCxnSpPr>
            <p:nvPr/>
          </p:nvCxnSpPr>
          <p:spPr bwMode="auto">
            <a:xfrm>
              <a:off x="2290" y="3385"/>
              <a:ext cx="399" cy="17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00" name="AutoShape 94"/>
            <p:cNvCxnSpPr>
              <a:cxnSpLocks noChangeShapeType="1"/>
              <a:stCxn id="106571" idx="7"/>
            </p:cNvCxnSpPr>
            <p:nvPr/>
          </p:nvCxnSpPr>
          <p:spPr bwMode="auto">
            <a:xfrm rot="-5400000">
              <a:off x="3410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01" name="AutoShape 95"/>
            <p:cNvCxnSpPr>
              <a:cxnSpLocks noChangeShapeType="1"/>
              <a:endCxn id="106569" idx="1"/>
            </p:cNvCxnSpPr>
            <p:nvPr/>
          </p:nvCxnSpPr>
          <p:spPr bwMode="auto">
            <a:xfrm>
              <a:off x="3515" y="3498"/>
              <a:ext cx="195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02" name="AutoShape 96"/>
            <p:cNvCxnSpPr>
              <a:cxnSpLocks noChangeShapeType="1"/>
              <a:stCxn id="106570" idx="7"/>
            </p:cNvCxnSpPr>
            <p:nvPr/>
          </p:nvCxnSpPr>
          <p:spPr bwMode="auto">
            <a:xfrm rot="-5400000">
              <a:off x="2991" y="3282"/>
              <a:ext cx="150" cy="4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03" name="AutoShape 97"/>
            <p:cNvCxnSpPr>
              <a:cxnSpLocks noChangeShapeType="1"/>
              <a:endCxn id="106569" idx="0"/>
            </p:cNvCxnSpPr>
            <p:nvPr/>
          </p:nvCxnSpPr>
          <p:spPr bwMode="auto">
            <a:xfrm>
              <a:off x="3266" y="3407"/>
              <a:ext cx="533" cy="11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04" name="AutoShape 98"/>
            <p:cNvCxnSpPr>
              <a:cxnSpLocks noChangeShapeType="1"/>
              <a:stCxn id="106568" idx="5"/>
            </p:cNvCxnSpPr>
            <p:nvPr/>
          </p:nvCxnSpPr>
          <p:spPr bwMode="auto">
            <a:xfrm rot="16200000" flipH="1">
              <a:off x="2753" y="3348"/>
              <a:ext cx="150" cy="92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05" name="AutoShape 99"/>
            <p:cNvCxnSpPr>
              <a:cxnSpLocks noChangeShapeType="1"/>
              <a:endCxn id="106573" idx="3"/>
            </p:cNvCxnSpPr>
            <p:nvPr/>
          </p:nvCxnSpPr>
          <p:spPr bwMode="auto">
            <a:xfrm flipV="1">
              <a:off x="3288" y="3734"/>
              <a:ext cx="920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06" name="AutoShape 100"/>
            <p:cNvCxnSpPr>
              <a:cxnSpLocks noChangeShapeType="1"/>
              <a:stCxn id="106569" idx="7"/>
            </p:cNvCxnSpPr>
            <p:nvPr/>
          </p:nvCxnSpPr>
          <p:spPr bwMode="auto">
            <a:xfrm rot="-5400000">
              <a:off x="3932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07" name="AutoShape 101"/>
            <p:cNvCxnSpPr>
              <a:cxnSpLocks noChangeShapeType="1"/>
              <a:endCxn id="106573" idx="1"/>
            </p:cNvCxnSpPr>
            <p:nvPr/>
          </p:nvCxnSpPr>
          <p:spPr bwMode="auto">
            <a:xfrm>
              <a:off x="4037" y="3498"/>
              <a:ext cx="171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08" name="AutoShape 102"/>
            <p:cNvCxnSpPr>
              <a:cxnSpLocks noChangeShapeType="1"/>
              <a:stCxn id="106569" idx="7"/>
            </p:cNvCxnSpPr>
            <p:nvPr/>
          </p:nvCxnSpPr>
          <p:spPr bwMode="auto">
            <a:xfrm rot="-5400000">
              <a:off x="4023" y="3294"/>
              <a:ext cx="127" cy="39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09" name="AutoShape 103"/>
            <p:cNvCxnSpPr>
              <a:cxnSpLocks noChangeShapeType="1"/>
              <a:endCxn id="106572" idx="1"/>
            </p:cNvCxnSpPr>
            <p:nvPr/>
          </p:nvCxnSpPr>
          <p:spPr bwMode="auto">
            <a:xfrm>
              <a:off x="4286" y="3430"/>
              <a:ext cx="444" cy="1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10" name="AutoShape 104"/>
            <p:cNvCxnSpPr>
              <a:cxnSpLocks noChangeShapeType="1"/>
              <a:stCxn id="106573" idx="5"/>
            </p:cNvCxnSpPr>
            <p:nvPr/>
          </p:nvCxnSpPr>
          <p:spPr bwMode="auto">
            <a:xfrm rot="16200000" flipH="1">
              <a:off x="4453" y="3666"/>
              <a:ext cx="59" cy="19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11" name="AutoShape 105"/>
            <p:cNvCxnSpPr>
              <a:cxnSpLocks noChangeShapeType="1"/>
              <a:endCxn id="106572" idx="3"/>
            </p:cNvCxnSpPr>
            <p:nvPr/>
          </p:nvCxnSpPr>
          <p:spPr bwMode="auto">
            <a:xfrm flipV="1">
              <a:off x="4581" y="3734"/>
              <a:ext cx="149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60522" name="Text Box 106"/>
          <p:cNvSpPr txBox="1">
            <a:spLocks noChangeArrowheads="1"/>
          </p:cNvSpPr>
          <p:nvPr/>
        </p:nvSpPr>
        <p:spPr bwMode="auto">
          <a:xfrm>
            <a:off x="3143250" y="2205039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2</a:t>
            </a:r>
            <a:endParaRPr lang="ru-RU" sz="1000"/>
          </a:p>
        </p:txBody>
      </p:sp>
      <p:sp>
        <p:nvSpPr>
          <p:cNvPr id="60523" name="Text Box 107"/>
          <p:cNvSpPr txBox="1">
            <a:spLocks noChangeArrowheads="1"/>
          </p:cNvSpPr>
          <p:nvPr/>
        </p:nvSpPr>
        <p:spPr bwMode="auto">
          <a:xfrm>
            <a:off x="4403725" y="1773239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  <a:endParaRPr lang="ru-RU" sz="1000"/>
          </a:p>
        </p:txBody>
      </p:sp>
      <p:sp>
        <p:nvSpPr>
          <p:cNvPr id="60524" name="Text Box 108"/>
          <p:cNvSpPr txBox="1">
            <a:spLocks noChangeArrowheads="1"/>
          </p:cNvSpPr>
          <p:nvPr/>
        </p:nvSpPr>
        <p:spPr bwMode="auto">
          <a:xfrm>
            <a:off x="5843588" y="1736726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3</a:t>
            </a:r>
            <a:endParaRPr lang="ru-RU" sz="1000"/>
          </a:p>
        </p:txBody>
      </p:sp>
      <p:sp>
        <p:nvSpPr>
          <p:cNvPr id="60525" name="Text Box 109"/>
          <p:cNvSpPr txBox="1">
            <a:spLocks noChangeArrowheads="1"/>
          </p:cNvSpPr>
          <p:nvPr/>
        </p:nvSpPr>
        <p:spPr bwMode="auto">
          <a:xfrm>
            <a:off x="7104063" y="2168526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5</a:t>
            </a:r>
            <a:endParaRPr lang="ru-RU" sz="1000"/>
          </a:p>
        </p:txBody>
      </p:sp>
      <p:sp>
        <p:nvSpPr>
          <p:cNvPr id="60526" name="Text Box 110"/>
          <p:cNvSpPr txBox="1">
            <a:spLocks noChangeArrowheads="1"/>
          </p:cNvSpPr>
          <p:nvPr/>
        </p:nvSpPr>
        <p:spPr bwMode="auto">
          <a:xfrm>
            <a:off x="5735638" y="2349501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  <a:endParaRPr lang="ru-RU" sz="1000"/>
          </a:p>
        </p:txBody>
      </p:sp>
      <p:sp>
        <p:nvSpPr>
          <p:cNvPr id="60527" name="Text Box 111"/>
          <p:cNvSpPr txBox="1">
            <a:spLocks noChangeArrowheads="1"/>
          </p:cNvSpPr>
          <p:nvPr/>
        </p:nvSpPr>
        <p:spPr bwMode="auto">
          <a:xfrm>
            <a:off x="4548188" y="2205039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6</a:t>
            </a:r>
            <a:endParaRPr lang="ru-RU" sz="1000"/>
          </a:p>
        </p:txBody>
      </p:sp>
      <p:sp>
        <p:nvSpPr>
          <p:cNvPr id="60528" name="Text Box 112"/>
          <p:cNvSpPr txBox="1">
            <a:spLocks noChangeArrowheads="1"/>
          </p:cNvSpPr>
          <p:nvPr/>
        </p:nvSpPr>
        <p:spPr bwMode="auto">
          <a:xfrm>
            <a:off x="3756025" y="2600326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2</a:t>
            </a:r>
            <a:endParaRPr lang="ru-RU" sz="1000"/>
          </a:p>
        </p:txBody>
      </p:sp>
      <p:sp>
        <p:nvSpPr>
          <p:cNvPr id="60529" name="Text Box 113"/>
          <p:cNvSpPr txBox="1">
            <a:spLocks noChangeArrowheads="1"/>
          </p:cNvSpPr>
          <p:nvPr/>
        </p:nvSpPr>
        <p:spPr bwMode="auto">
          <a:xfrm>
            <a:off x="3216275" y="2852739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3</a:t>
            </a:r>
            <a:endParaRPr lang="ru-RU" sz="1000"/>
          </a:p>
        </p:txBody>
      </p:sp>
      <p:sp>
        <p:nvSpPr>
          <p:cNvPr id="60530" name="Text Box 114"/>
          <p:cNvSpPr txBox="1">
            <a:spLocks noChangeArrowheads="1"/>
          </p:cNvSpPr>
          <p:nvPr/>
        </p:nvSpPr>
        <p:spPr bwMode="auto">
          <a:xfrm>
            <a:off x="4475163" y="2852739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4</a:t>
            </a:r>
            <a:endParaRPr lang="ru-RU" sz="1000"/>
          </a:p>
        </p:txBody>
      </p:sp>
      <p:sp>
        <p:nvSpPr>
          <p:cNvPr id="60531" name="Text Box 115"/>
          <p:cNvSpPr txBox="1">
            <a:spLocks noChangeArrowheads="1"/>
          </p:cNvSpPr>
          <p:nvPr/>
        </p:nvSpPr>
        <p:spPr bwMode="auto">
          <a:xfrm>
            <a:off x="4475163" y="3321051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2</a:t>
            </a:r>
            <a:endParaRPr lang="ru-RU" sz="1000"/>
          </a:p>
        </p:txBody>
      </p:sp>
      <p:sp>
        <p:nvSpPr>
          <p:cNvPr id="60532" name="Text Box 116"/>
          <p:cNvSpPr txBox="1">
            <a:spLocks noChangeArrowheads="1"/>
          </p:cNvSpPr>
          <p:nvPr/>
        </p:nvSpPr>
        <p:spPr bwMode="auto">
          <a:xfrm>
            <a:off x="5772150" y="3321051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5</a:t>
            </a:r>
            <a:endParaRPr lang="ru-RU" sz="1000"/>
          </a:p>
        </p:txBody>
      </p:sp>
      <p:sp>
        <p:nvSpPr>
          <p:cNvPr id="60533" name="Text Box 117"/>
          <p:cNvSpPr txBox="1">
            <a:spLocks noChangeArrowheads="1"/>
          </p:cNvSpPr>
          <p:nvPr/>
        </p:nvSpPr>
        <p:spPr bwMode="auto">
          <a:xfrm>
            <a:off x="6564313" y="2636839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2</a:t>
            </a:r>
            <a:endParaRPr lang="ru-RU" sz="1000"/>
          </a:p>
        </p:txBody>
      </p:sp>
      <p:sp>
        <p:nvSpPr>
          <p:cNvPr id="60534" name="Text Box 118"/>
          <p:cNvSpPr txBox="1">
            <a:spLocks noChangeArrowheads="1"/>
          </p:cNvSpPr>
          <p:nvPr/>
        </p:nvSpPr>
        <p:spPr bwMode="auto">
          <a:xfrm>
            <a:off x="6994525" y="2816226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  <a:endParaRPr lang="ru-RU" sz="1000"/>
          </a:p>
        </p:txBody>
      </p:sp>
      <p:sp>
        <p:nvSpPr>
          <p:cNvPr id="60535" name="Text Box 119"/>
          <p:cNvSpPr txBox="1">
            <a:spLocks noChangeArrowheads="1"/>
          </p:cNvSpPr>
          <p:nvPr/>
        </p:nvSpPr>
        <p:spPr bwMode="auto">
          <a:xfrm>
            <a:off x="5303838" y="3141664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  <a:endParaRPr lang="ru-RU" sz="1000"/>
          </a:p>
        </p:txBody>
      </p:sp>
      <p:sp>
        <p:nvSpPr>
          <p:cNvPr id="60536" name="Rectangle 120"/>
          <p:cNvSpPr>
            <a:spLocks noChangeArrowheads="1"/>
          </p:cNvSpPr>
          <p:nvPr/>
        </p:nvSpPr>
        <p:spPr bwMode="auto">
          <a:xfrm>
            <a:off x="422275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11</a:t>
            </a:r>
            <a:endParaRPr lang="ru-RU" sz="1600">
              <a:cs typeface="Arial" charset="0"/>
            </a:endParaRPr>
          </a:p>
        </p:txBody>
      </p:sp>
      <p:sp>
        <p:nvSpPr>
          <p:cNvPr id="60537" name="Rectangle 121"/>
          <p:cNvSpPr>
            <a:spLocks noChangeArrowheads="1"/>
          </p:cNvSpPr>
          <p:nvPr/>
        </p:nvSpPr>
        <p:spPr bwMode="auto">
          <a:xfrm>
            <a:off x="292735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4</a:t>
            </a:r>
            <a:endParaRPr lang="ru-RU" sz="1600">
              <a:cs typeface="Arial" charset="0"/>
            </a:endParaRPr>
          </a:p>
        </p:txBody>
      </p:sp>
      <p:sp>
        <p:nvSpPr>
          <p:cNvPr id="60538" name="Rectangle 122"/>
          <p:cNvSpPr>
            <a:spLocks noChangeArrowheads="1"/>
          </p:cNvSpPr>
          <p:nvPr/>
        </p:nvSpPr>
        <p:spPr bwMode="auto">
          <a:xfrm>
            <a:off x="45466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4</a:t>
            </a:r>
            <a:endParaRPr lang="ru-RU" sz="1600">
              <a:cs typeface="Arial" charset="0"/>
            </a:endParaRPr>
          </a:p>
        </p:txBody>
      </p:sp>
      <p:sp>
        <p:nvSpPr>
          <p:cNvPr id="60539" name="Rectangle 123"/>
          <p:cNvSpPr>
            <a:spLocks noChangeArrowheads="1"/>
          </p:cNvSpPr>
          <p:nvPr/>
        </p:nvSpPr>
        <p:spPr bwMode="auto">
          <a:xfrm>
            <a:off x="292735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2</a:t>
            </a:r>
            <a:endParaRPr lang="ru-RU" sz="1600">
              <a:cs typeface="Arial" charset="0"/>
            </a:endParaRPr>
          </a:p>
        </p:txBody>
      </p:sp>
      <p:sp>
        <p:nvSpPr>
          <p:cNvPr id="60540" name="Rectangle 124"/>
          <p:cNvSpPr>
            <a:spLocks noChangeArrowheads="1"/>
          </p:cNvSpPr>
          <p:nvPr/>
        </p:nvSpPr>
        <p:spPr bwMode="auto">
          <a:xfrm>
            <a:off x="45466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3</a:t>
            </a:r>
            <a:endParaRPr lang="ru-RU" sz="1600">
              <a:cs typeface="Arial" charset="0"/>
            </a:endParaRPr>
          </a:p>
        </p:txBody>
      </p:sp>
      <p:sp>
        <p:nvSpPr>
          <p:cNvPr id="60541" name="Rectangle 125"/>
          <p:cNvSpPr>
            <a:spLocks noChangeArrowheads="1"/>
          </p:cNvSpPr>
          <p:nvPr/>
        </p:nvSpPr>
        <p:spPr bwMode="auto">
          <a:xfrm>
            <a:off x="26035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2</a:t>
            </a:r>
            <a:endParaRPr lang="ru-RU" sz="1600">
              <a:cs typeface="Arial" charset="0"/>
            </a:endParaRPr>
          </a:p>
        </p:txBody>
      </p:sp>
      <p:sp>
        <p:nvSpPr>
          <p:cNvPr id="60542" name="Rectangle 126"/>
          <p:cNvSpPr>
            <a:spLocks noChangeArrowheads="1"/>
          </p:cNvSpPr>
          <p:nvPr/>
        </p:nvSpPr>
        <p:spPr bwMode="auto">
          <a:xfrm>
            <a:off x="26035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3</a:t>
            </a:r>
            <a:endParaRPr lang="ru-RU" sz="1600">
              <a:cs typeface="Arial" charset="0"/>
            </a:endParaRPr>
          </a:p>
        </p:txBody>
      </p:sp>
      <p:sp>
        <p:nvSpPr>
          <p:cNvPr id="60543" name="Rectangle 127"/>
          <p:cNvSpPr>
            <a:spLocks noChangeArrowheads="1"/>
          </p:cNvSpPr>
          <p:nvPr/>
        </p:nvSpPr>
        <p:spPr bwMode="auto">
          <a:xfrm>
            <a:off x="51943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7</a:t>
            </a:r>
            <a:endParaRPr lang="ru-RU" sz="1600">
              <a:cs typeface="Arial" charset="0"/>
            </a:endParaRPr>
          </a:p>
        </p:txBody>
      </p:sp>
      <p:sp>
        <p:nvSpPr>
          <p:cNvPr id="60544" name="Rectangle 128"/>
          <p:cNvSpPr>
            <a:spLocks noChangeArrowheads="1"/>
          </p:cNvSpPr>
          <p:nvPr/>
        </p:nvSpPr>
        <p:spPr bwMode="auto">
          <a:xfrm>
            <a:off x="51943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60545" name="Rectangle 129"/>
          <p:cNvSpPr>
            <a:spLocks noChangeArrowheads="1"/>
          </p:cNvSpPr>
          <p:nvPr/>
        </p:nvSpPr>
        <p:spPr bwMode="auto">
          <a:xfrm>
            <a:off x="487045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9</a:t>
            </a:r>
            <a:endParaRPr lang="ru-RU" sz="1600">
              <a:cs typeface="Arial" charset="0"/>
            </a:endParaRPr>
          </a:p>
        </p:txBody>
      </p:sp>
      <p:sp>
        <p:nvSpPr>
          <p:cNvPr id="60546" name="Rectangle 130"/>
          <p:cNvSpPr>
            <a:spLocks noChangeArrowheads="1"/>
          </p:cNvSpPr>
          <p:nvPr/>
        </p:nvSpPr>
        <p:spPr bwMode="auto">
          <a:xfrm>
            <a:off x="487045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10</a:t>
            </a:r>
            <a:endParaRPr lang="ru-RU" sz="1600">
              <a:cs typeface="Arial" charset="0"/>
            </a:endParaRPr>
          </a:p>
        </p:txBody>
      </p:sp>
      <p:sp>
        <p:nvSpPr>
          <p:cNvPr id="60547" name="Rectangle 131"/>
          <p:cNvSpPr>
            <a:spLocks noChangeArrowheads="1"/>
          </p:cNvSpPr>
          <p:nvPr/>
        </p:nvSpPr>
        <p:spPr bwMode="auto">
          <a:xfrm>
            <a:off x="32512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60548" name="Rectangle 132"/>
          <p:cNvSpPr>
            <a:spLocks noChangeArrowheads="1"/>
          </p:cNvSpPr>
          <p:nvPr/>
        </p:nvSpPr>
        <p:spPr bwMode="auto">
          <a:xfrm>
            <a:off x="32512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7</a:t>
            </a:r>
            <a:endParaRPr lang="ru-RU" sz="1600">
              <a:cs typeface="Arial" charset="0"/>
            </a:endParaRPr>
          </a:p>
        </p:txBody>
      </p:sp>
      <p:sp>
        <p:nvSpPr>
          <p:cNvPr id="60549" name="Rectangle 133"/>
          <p:cNvSpPr>
            <a:spLocks noChangeArrowheads="1"/>
          </p:cNvSpPr>
          <p:nvPr/>
        </p:nvSpPr>
        <p:spPr bwMode="auto">
          <a:xfrm>
            <a:off x="32512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1</a:t>
            </a:r>
            <a:endParaRPr lang="ru-RU" sz="1600">
              <a:cs typeface="Arial" charset="0"/>
            </a:endParaRPr>
          </a:p>
        </p:txBody>
      </p:sp>
      <p:sp>
        <p:nvSpPr>
          <p:cNvPr id="60550" name="Rectangle 134"/>
          <p:cNvSpPr>
            <a:spLocks noChangeArrowheads="1"/>
          </p:cNvSpPr>
          <p:nvPr/>
        </p:nvSpPr>
        <p:spPr bwMode="auto">
          <a:xfrm>
            <a:off x="32512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6</a:t>
            </a:r>
            <a:endParaRPr lang="ru-RU" sz="1600">
              <a:cs typeface="Arial" charset="0"/>
            </a:endParaRPr>
          </a:p>
        </p:txBody>
      </p:sp>
      <p:sp>
        <p:nvSpPr>
          <p:cNvPr id="60551" name="Rectangle 135"/>
          <p:cNvSpPr>
            <a:spLocks noChangeArrowheads="1"/>
          </p:cNvSpPr>
          <p:nvPr/>
        </p:nvSpPr>
        <p:spPr bwMode="auto">
          <a:xfrm>
            <a:off x="487045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3</a:t>
            </a:r>
            <a:endParaRPr lang="ru-RU" sz="1600">
              <a:cs typeface="Arial" charset="0"/>
            </a:endParaRPr>
          </a:p>
        </p:txBody>
      </p:sp>
      <p:sp>
        <p:nvSpPr>
          <p:cNvPr id="60552" name="Rectangle 136"/>
          <p:cNvSpPr>
            <a:spLocks noChangeArrowheads="1"/>
          </p:cNvSpPr>
          <p:nvPr/>
        </p:nvSpPr>
        <p:spPr bwMode="auto">
          <a:xfrm>
            <a:off x="487045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8</a:t>
            </a:r>
            <a:endParaRPr lang="ru-RU" sz="1600">
              <a:cs typeface="Arial" charset="0"/>
            </a:endParaRPr>
          </a:p>
        </p:txBody>
      </p:sp>
      <p:sp>
        <p:nvSpPr>
          <p:cNvPr id="60553" name="Rectangle 137"/>
          <p:cNvSpPr>
            <a:spLocks noChangeArrowheads="1"/>
          </p:cNvSpPr>
          <p:nvPr/>
        </p:nvSpPr>
        <p:spPr bwMode="auto">
          <a:xfrm>
            <a:off x="422275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3</a:t>
            </a:r>
            <a:endParaRPr lang="ru-RU" sz="1600">
              <a:cs typeface="Arial" charset="0"/>
            </a:endParaRPr>
          </a:p>
        </p:txBody>
      </p:sp>
      <p:sp>
        <p:nvSpPr>
          <p:cNvPr id="60554" name="Rectangle 138"/>
          <p:cNvSpPr>
            <a:spLocks noChangeArrowheads="1"/>
          </p:cNvSpPr>
          <p:nvPr/>
        </p:nvSpPr>
        <p:spPr bwMode="auto">
          <a:xfrm>
            <a:off x="422275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9</a:t>
            </a:r>
            <a:endParaRPr lang="ru-RU" sz="1600">
              <a:cs typeface="Arial" charset="0"/>
            </a:endParaRPr>
          </a:p>
        </p:txBody>
      </p:sp>
      <p:sp>
        <p:nvSpPr>
          <p:cNvPr id="60555" name="Rectangle 139"/>
          <p:cNvSpPr>
            <a:spLocks noChangeArrowheads="1"/>
          </p:cNvSpPr>
          <p:nvPr/>
        </p:nvSpPr>
        <p:spPr bwMode="auto">
          <a:xfrm>
            <a:off x="422275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8</a:t>
            </a:r>
            <a:endParaRPr lang="ru-RU" sz="1600">
              <a:cs typeface="Arial" charset="0"/>
            </a:endParaRPr>
          </a:p>
        </p:txBody>
      </p:sp>
      <p:sp>
        <p:nvSpPr>
          <p:cNvPr id="60556" name="Rectangle 140"/>
          <p:cNvSpPr>
            <a:spLocks noChangeArrowheads="1"/>
          </p:cNvSpPr>
          <p:nvPr/>
        </p:nvSpPr>
        <p:spPr bwMode="auto">
          <a:xfrm>
            <a:off x="38989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2</a:t>
            </a:r>
            <a:endParaRPr lang="ru-RU" sz="1600">
              <a:cs typeface="Arial" charset="0"/>
            </a:endParaRPr>
          </a:p>
        </p:txBody>
      </p:sp>
      <p:sp>
        <p:nvSpPr>
          <p:cNvPr id="60557" name="Rectangle 141"/>
          <p:cNvSpPr>
            <a:spLocks noChangeArrowheads="1"/>
          </p:cNvSpPr>
          <p:nvPr/>
        </p:nvSpPr>
        <p:spPr bwMode="auto">
          <a:xfrm>
            <a:off x="38989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8</a:t>
            </a:r>
            <a:endParaRPr lang="ru-RU" sz="1600">
              <a:cs typeface="Arial" charset="0"/>
            </a:endParaRPr>
          </a:p>
        </p:txBody>
      </p:sp>
      <p:sp>
        <p:nvSpPr>
          <p:cNvPr id="60558" name="Rectangle 142"/>
          <p:cNvSpPr>
            <a:spLocks noChangeArrowheads="1"/>
          </p:cNvSpPr>
          <p:nvPr/>
        </p:nvSpPr>
        <p:spPr bwMode="auto">
          <a:xfrm>
            <a:off x="38989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7</a:t>
            </a:r>
            <a:endParaRPr lang="ru-RU" sz="1600">
              <a:cs typeface="Arial" charset="0"/>
            </a:endParaRPr>
          </a:p>
        </p:txBody>
      </p:sp>
      <p:sp>
        <p:nvSpPr>
          <p:cNvPr id="60559" name="Rectangle 143"/>
          <p:cNvSpPr>
            <a:spLocks noChangeArrowheads="1"/>
          </p:cNvSpPr>
          <p:nvPr/>
        </p:nvSpPr>
        <p:spPr bwMode="auto">
          <a:xfrm>
            <a:off x="38989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7</a:t>
            </a:r>
            <a:endParaRPr lang="ru-RU" sz="1600">
              <a:cs typeface="Arial" charset="0"/>
            </a:endParaRPr>
          </a:p>
        </p:txBody>
      </p:sp>
      <p:sp>
        <p:nvSpPr>
          <p:cNvPr id="60560" name="Rectangle 144"/>
          <p:cNvSpPr>
            <a:spLocks noChangeArrowheads="1"/>
          </p:cNvSpPr>
          <p:nvPr/>
        </p:nvSpPr>
        <p:spPr bwMode="auto">
          <a:xfrm>
            <a:off x="38989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9</a:t>
            </a:r>
            <a:endParaRPr lang="ru-RU" sz="1600">
              <a:cs typeface="Arial" charset="0"/>
            </a:endParaRPr>
          </a:p>
        </p:txBody>
      </p:sp>
      <p:sp>
        <p:nvSpPr>
          <p:cNvPr id="60561" name="Rectangle 145"/>
          <p:cNvSpPr>
            <a:spLocks noChangeArrowheads="1"/>
          </p:cNvSpPr>
          <p:nvPr/>
        </p:nvSpPr>
        <p:spPr bwMode="auto">
          <a:xfrm>
            <a:off x="38989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6</a:t>
            </a:r>
            <a:endParaRPr lang="ru-RU" sz="1600">
              <a:cs typeface="Arial" charset="0"/>
            </a:endParaRPr>
          </a:p>
        </p:txBody>
      </p:sp>
      <p:sp>
        <p:nvSpPr>
          <p:cNvPr id="60562" name="Text Box 146"/>
          <p:cNvSpPr txBox="1">
            <a:spLocks noChangeArrowheads="1"/>
          </p:cNvSpPr>
          <p:nvPr/>
        </p:nvSpPr>
        <p:spPr bwMode="auto">
          <a:xfrm>
            <a:off x="6024564" y="5368926"/>
            <a:ext cx="43132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Один из вариантов применения алгоритма:</a:t>
            </a:r>
            <a:br>
              <a:rPr lang="ru-RU" sz="1600"/>
            </a:br>
            <a:r>
              <a:rPr lang="ru-RU" sz="1600"/>
              <a:t>нахождение критического пути.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6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6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2000" fill="hold"/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0" dur="2000" fill="hold"/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2000" fill="hold"/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6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6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6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6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2000" fill="hold"/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6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6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6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6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2000" fill="hold"/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2000" fill="hold"/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6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6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6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6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2000" fill="hold"/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6" dur="2000" fill="hold"/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6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6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2000" fill="hold"/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6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6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2000" fill="hold"/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6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6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6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6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2000" fill="hold"/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6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6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6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50" grpId="0"/>
      <p:bldP spid="60451" grpId="0" animBg="1"/>
      <p:bldP spid="60452" grpId="0" animBg="1"/>
      <p:bldP spid="60453" grpId="0" animBg="1"/>
      <p:bldP spid="60454" grpId="0" animBg="1"/>
      <p:bldP spid="60455" grpId="0" animBg="1"/>
      <p:bldP spid="60456" grpId="0" animBg="1"/>
      <p:bldP spid="60457" grpId="0" animBg="1"/>
      <p:bldP spid="60458" grpId="0" animBg="1"/>
      <p:bldP spid="60459" grpId="0" animBg="1"/>
      <p:bldP spid="60522" grpId="0"/>
      <p:bldP spid="60523" grpId="0"/>
      <p:bldP spid="60524" grpId="0"/>
      <p:bldP spid="60525" grpId="0"/>
      <p:bldP spid="60526" grpId="0"/>
      <p:bldP spid="60527" grpId="0"/>
      <p:bldP spid="60528" grpId="0"/>
      <p:bldP spid="60529" grpId="0"/>
      <p:bldP spid="60530" grpId="0"/>
      <p:bldP spid="60531" grpId="0"/>
      <p:bldP spid="60532" grpId="0"/>
      <p:bldP spid="60533" grpId="0"/>
      <p:bldP spid="60534" grpId="0"/>
      <p:bldP spid="60535" grpId="0"/>
      <p:bldP spid="60536" grpId="0" animBg="1"/>
      <p:bldP spid="60537" grpId="0" animBg="1"/>
      <p:bldP spid="60538" grpId="0" animBg="1"/>
      <p:bldP spid="60539" grpId="0" animBg="1"/>
      <p:bldP spid="60540" grpId="0" animBg="1"/>
      <p:bldP spid="60541" grpId="0" animBg="1"/>
      <p:bldP spid="60542" grpId="0" animBg="1"/>
      <p:bldP spid="60543" grpId="0" animBg="1"/>
      <p:bldP spid="60544" grpId="0" animBg="1"/>
      <p:bldP spid="60545" grpId="0" animBg="1"/>
      <p:bldP spid="60546" grpId="0" animBg="1"/>
      <p:bldP spid="60547" grpId="0" animBg="1"/>
      <p:bldP spid="60548" grpId="0" animBg="1"/>
      <p:bldP spid="60549" grpId="0" animBg="1"/>
      <p:bldP spid="60550" grpId="0" animBg="1"/>
      <p:bldP spid="60551" grpId="0" animBg="1"/>
      <p:bldP spid="60552" grpId="0" animBg="1"/>
      <p:bldP spid="60553" grpId="0" animBg="1"/>
      <p:bldP spid="60554" grpId="0" animBg="1"/>
      <p:bldP spid="60555" grpId="0" animBg="1"/>
      <p:bldP spid="60556" grpId="0" animBg="1"/>
      <p:bldP spid="60557" grpId="0" animBg="1"/>
      <p:bldP spid="60558" grpId="0" animBg="1"/>
      <p:bldP spid="60559" grpId="0" animBg="1"/>
      <p:bldP spid="60560" grpId="0" animBg="1"/>
      <p:bldP spid="60561" grpId="0" animBg="1"/>
      <p:bldP spid="60562" grpId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ext Box 2"/>
          <p:cNvSpPr txBox="1">
            <a:spLocks noChangeArrowheads="1"/>
          </p:cNvSpPr>
          <p:nvPr/>
        </p:nvSpPr>
        <p:spPr bwMode="auto">
          <a:xfrm>
            <a:off x="2100264" y="333376"/>
            <a:ext cx="3597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Алгоритм «умножения матриц».</a:t>
            </a: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2243139" y="1016000"/>
            <a:ext cx="1330325" cy="1619250"/>
            <a:chOff x="499" y="2568"/>
            <a:chExt cx="838" cy="1020"/>
          </a:xfrm>
        </p:grpSpPr>
        <p:sp>
          <p:nvSpPr>
            <p:cNvPr id="108640" name="Oval 4"/>
            <p:cNvSpPr>
              <a:spLocks noChangeArrowheads="1"/>
            </p:cNvSpPr>
            <p:nvPr/>
          </p:nvSpPr>
          <p:spPr bwMode="auto">
            <a:xfrm>
              <a:off x="1088" y="2568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08641" name="Oval 5"/>
            <p:cNvSpPr>
              <a:spLocks noChangeArrowheads="1"/>
            </p:cNvSpPr>
            <p:nvPr/>
          </p:nvSpPr>
          <p:spPr bwMode="auto">
            <a:xfrm>
              <a:off x="499" y="2908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108642" name="Oval 6"/>
            <p:cNvSpPr>
              <a:spLocks noChangeArrowheads="1"/>
            </p:cNvSpPr>
            <p:nvPr/>
          </p:nvSpPr>
          <p:spPr bwMode="auto">
            <a:xfrm>
              <a:off x="1088" y="3339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cxnSp>
          <p:nvCxnSpPr>
            <p:cNvPr id="108643" name="AutoShape 7"/>
            <p:cNvCxnSpPr>
              <a:cxnSpLocks noChangeShapeType="1"/>
              <a:stCxn id="108641" idx="7"/>
              <a:endCxn id="108640" idx="3"/>
            </p:cNvCxnSpPr>
            <p:nvPr/>
          </p:nvCxnSpPr>
          <p:spPr bwMode="auto">
            <a:xfrm flipV="1">
              <a:off x="712" y="2781"/>
              <a:ext cx="412" cy="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44" name="AutoShape 8"/>
            <p:cNvCxnSpPr>
              <a:cxnSpLocks noChangeShapeType="1"/>
              <a:stCxn id="108640" idx="4"/>
              <a:endCxn id="108642" idx="0"/>
            </p:cNvCxnSpPr>
            <p:nvPr/>
          </p:nvCxnSpPr>
          <p:spPr bwMode="auto">
            <a:xfrm>
              <a:off x="1213" y="2817"/>
              <a:ext cx="0" cy="5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45" name="AutoShape 9"/>
            <p:cNvCxnSpPr>
              <a:cxnSpLocks noChangeShapeType="1"/>
              <a:stCxn id="108642" idx="1"/>
              <a:endCxn id="108641" idx="5"/>
            </p:cNvCxnSpPr>
            <p:nvPr/>
          </p:nvCxnSpPr>
          <p:spPr bwMode="auto">
            <a:xfrm flipH="1" flipV="1">
              <a:off x="712" y="3121"/>
              <a:ext cx="412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4522" name="Group 10"/>
          <p:cNvGrpSpPr>
            <a:grpSpLocks/>
          </p:cNvGrpSpPr>
          <p:nvPr/>
        </p:nvGrpSpPr>
        <p:grpSpPr bwMode="auto">
          <a:xfrm>
            <a:off x="4114801" y="1016000"/>
            <a:ext cx="2339975" cy="1619250"/>
            <a:chOff x="1678" y="2568"/>
            <a:chExt cx="1474" cy="1020"/>
          </a:xfrm>
        </p:grpSpPr>
        <p:sp>
          <p:nvSpPr>
            <p:cNvPr id="108631" name="Oval 11"/>
            <p:cNvSpPr>
              <a:spLocks noChangeArrowheads="1"/>
            </p:cNvSpPr>
            <p:nvPr/>
          </p:nvSpPr>
          <p:spPr bwMode="auto">
            <a:xfrm>
              <a:off x="1678" y="2908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08632" name="Oval 12"/>
            <p:cNvSpPr>
              <a:spLocks noChangeArrowheads="1"/>
            </p:cNvSpPr>
            <p:nvPr/>
          </p:nvSpPr>
          <p:spPr bwMode="auto">
            <a:xfrm>
              <a:off x="2268" y="2568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108633" name="Oval 13"/>
            <p:cNvSpPr>
              <a:spLocks noChangeArrowheads="1"/>
            </p:cNvSpPr>
            <p:nvPr/>
          </p:nvSpPr>
          <p:spPr bwMode="auto">
            <a:xfrm>
              <a:off x="2268" y="3339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08634" name="Oval 14"/>
            <p:cNvSpPr>
              <a:spLocks noChangeArrowheads="1"/>
            </p:cNvSpPr>
            <p:nvPr/>
          </p:nvSpPr>
          <p:spPr bwMode="auto">
            <a:xfrm>
              <a:off x="2903" y="2908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cxnSp>
          <p:nvCxnSpPr>
            <p:cNvPr id="108635" name="AutoShape 15"/>
            <p:cNvCxnSpPr>
              <a:cxnSpLocks noChangeShapeType="1"/>
              <a:stCxn id="108631" idx="7"/>
              <a:endCxn id="108632" idx="3"/>
            </p:cNvCxnSpPr>
            <p:nvPr/>
          </p:nvCxnSpPr>
          <p:spPr bwMode="auto">
            <a:xfrm flipV="1">
              <a:off x="1891" y="2781"/>
              <a:ext cx="413" cy="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36" name="AutoShape 16"/>
            <p:cNvCxnSpPr>
              <a:cxnSpLocks noChangeShapeType="1"/>
              <a:stCxn id="108632" idx="4"/>
              <a:endCxn id="108633" idx="0"/>
            </p:cNvCxnSpPr>
            <p:nvPr/>
          </p:nvCxnSpPr>
          <p:spPr bwMode="auto">
            <a:xfrm>
              <a:off x="2393" y="2817"/>
              <a:ext cx="0" cy="5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37" name="AutoShape 17"/>
            <p:cNvCxnSpPr>
              <a:cxnSpLocks noChangeShapeType="1"/>
              <a:stCxn id="108631" idx="5"/>
              <a:endCxn id="108633" idx="1"/>
            </p:cNvCxnSpPr>
            <p:nvPr/>
          </p:nvCxnSpPr>
          <p:spPr bwMode="auto">
            <a:xfrm>
              <a:off x="1891" y="3121"/>
              <a:ext cx="413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38" name="AutoShape 18"/>
            <p:cNvCxnSpPr>
              <a:cxnSpLocks noChangeShapeType="1"/>
              <a:stCxn id="108632" idx="5"/>
              <a:endCxn id="108634" idx="1"/>
            </p:cNvCxnSpPr>
            <p:nvPr/>
          </p:nvCxnSpPr>
          <p:spPr bwMode="auto">
            <a:xfrm>
              <a:off x="2481" y="2781"/>
              <a:ext cx="458" cy="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39" name="AutoShape 19"/>
            <p:cNvCxnSpPr>
              <a:cxnSpLocks noChangeShapeType="1"/>
              <a:stCxn id="108633" idx="7"/>
              <a:endCxn id="108634" idx="3"/>
            </p:cNvCxnSpPr>
            <p:nvPr/>
          </p:nvCxnSpPr>
          <p:spPr bwMode="auto">
            <a:xfrm flipV="1">
              <a:off x="2481" y="3121"/>
              <a:ext cx="458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aphicFrame>
        <p:nvGraphicFramePr>
          <p:cNvPr id="64532" name="Group 20"/>
          <p:cNvGraphicFramePr>
            <a:graphicFrameLocks noGrp="1"/>
          </p:cNvGraphicFramePr>
          <p:nvPr>
            <p:ph idx="4294967295"/>
          </p:nvPr>
        </p:nvGraphicFramePr>
        <p:xfrm>
          <a:off x="7670800" y="1233488"/>
          <a:ext cx="2997200" cy="2259015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7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4598" name="Text Box 86"/>
          <p:cNvSpPr txBox="1">
            <a:spLocks noChangeArrowheads="1"/>
          </p:cNvSpPr>
          <p:nvPr/>
        </p:nvSpPr>
        <p:spPr bwMode="auto">
          <a:xfrm>
            <a:off x="6888164" y="1566864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2</a:t>
            </a:r>
          </a:p>
        </p:txBody>
      </p:sp>
      <p:sp>
        <p:nvSpPr>
          <p:cNvPr id="64599" name="Text Box 87"/>
          <p:cNvSpPr txBox="1">
            <a:spLocks noChangeArrowheads="1"/>
          </p:cNvSpPr>
          <p:nvPr/>
        </p:nvSpPr>
        <p:spPr bwMode="auto">
          <a:xfrm>
            <a:off x="6888164" y="1233489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1</a:t>
            </a:r>
          </a:p>
        </p:txBody>
      </p:sp>
      <p:sp>
        <p:nvSpPr>
          <p:cNvPr id="64600" name="Text Box 88"/>
          <p:cNvSpPr txBox="1">
            <a:spLocks noChangeArrowheads="1"/>
          </p:cNvSpPr>
          <p:nvPr/>
        </p:nvSpPr>
        <p:spPr bwMode="auto">
          <a:xfrm>
            <a:off x="6888164" y="2241550"/>
            <a:ext cx="2682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4</a:t>
            </a:r>
          </a:p>
        </p:txBody>
      </p:sp>
      <p:sp>
        <p:nvSpPr>
          <p:cNvPr id="64601" name="Text Box 89"/>
          <p:cNvSpPr txBox="1">
            <a:spLocks noChangeArrowheads="1"/>
          </p:cNvSpPr>
          <p:nvPr/>
        </p:nvSpPr>
        <p:spPr bwMode="auto">
          <a:xfrm>
            <a:off x="6888164" y="1916114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3</a:t>
            </a:r>
          </a:p>
        </p:txBody>
      </p:sp>
      <p:sp>
        <p:nvSpPr>
          <p:cNvPr id="64602" name="Text Box 90"/>
          <p:cNvSpPr txBox="1">
            <a:spLocks noChangeArrowheads="1"/>
          </p:cNvSpPr>
          <p:nvPr/>
        </p:nvSpPr>
        <p:spPr bwMode="auto">
          <a:xfrm>
            <a:off x="6888164" y="2852739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6</a:t>
            </a:r>
          </a:p>
        </p:txBody>
      </p:sp>
      <p:sp>
        <p:nvSpPr>
          <p:cNvPr id="64603" name="Text Box 91"/>
          <p:cNvSpPr txBox="1">
            <a:spLocks noChangeArrowheads="1"/>
          </p:cNvSpPr>
          <p:nvPr/>
        </p:nvSpPr>
        <p:spPr bwMode="auto">
          <a:xfrm>
            <a:off x="6888164" y="2528889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5</a:t>
            </a:r>
          </a:p>
        </p:txBody>
      </p:sp>
      <p:sp>
        <p:nvSpPr>
          <p:cNvPr id="64604" name="Text Box 92"/>
          <p:cNvSpPr txBox="1">
            <a:spLocks noChangeArrowheads="1"/>
          </p:cNvSpPr>
          <p:nvPr/>
        </p:nvSpPr>
        <p:spPr bwMode="auto">
          <a:xfrm>
            <a:off x="6888164" y="3176589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7</a:t>
            </a:r>
          </a:p>
        </p:txBody>
      </p:sp>
      <p:sp>
        <p:nvSpPr>
          <p:cNvPr id="64605" name="Text Box 93"/>
          <p:cNvSpPr txBox="1">
            <a:spLocks noChangeArrowheads="1"/>
          </p:cNvSpPr>
          <p:nvPr/>
        </p:nvSpPr>
        <p:spPr bwMode="auto">
          <a:xfrm>
            <a:off x="7319964" y="944564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1</a:t>
            </a:r>
          </a:p>
        </p:txBody>
      </p:sp>
      <p:sp>
        <p:nvSpPr>
          <p:cNvPr id="64606" name="Text Box 94"/>
          <p:cNvSpPr txBox="1">
            <a:spLocks noChangeArrowheads="1"/>
          </p:cNvSpPr>
          <p:nvPr/>
        </p:nvSpPr>
        <p:spPr bwMode="auto">
          <a:xfrm>
            <a:off x="7751764" y="944564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2</a:t>
            </a:r>
          </a:p>
        </p:txBody>
      </p:sp>
      <p:sp>
        <p:nvSpPr>
          <p:cNvPr id="64607" name="Text Box 95"/>
          <p:cNvSpPr txBox="1">
            <a:spLocks noChangeArrowheads="1"/>
          </p:cNvSpPr>
          <p:nvPr/>
        </p:nvSpPr>
        <p:spPr bwMode="auto">
          <a:xfrm>
            <a:off x="8183564" y="944564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3</a:t>
            </a:r>
          </a:p>
        </p:txBody>
      </p:sp>
      <p:sp>
        <p:nvSpPr>
          <p:cNvPr id="64608" name="Text Box 96"/>
          <p:cNvSpPr txBox="1">
            <a:spLocks noChangeArrowheads="1"/>
          </p:cNvSpPr>
          <p:nvPr/>
        </p:nvSpPr>
        <p:spPr bwMode="auto">
          <a:xfrm>
            <a:off x="8616950" y="944564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4</a:t>
            </a:r>
          </a:p>
        </p:txBody>
      </p:sp>
      <p:sp>
        <p:nvSpPr>
          <p:cNvPr id="64609" name="Text Box 97"/>
          <p:cNvSpPr txBox="1">
            <a:spLocks noChangeArrowheads="1"/>
          </p:cNvSpPr>
          <p:nvPr/>
        </p:nvSpPr>
        <p:spPr bwMode="auto">
          <a:xfrm>
            <a:off x="9048750" y="944564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5</a:t>
            </a:r>
          </a:p>
        </p:txBody>
      </p:sp>
      <p:sp>
        <p:nvSpPr>
          <p:cNvPr id="64610" name="Text Box 98"/>
          <p:cNvSpPr txBox="1">
            <a:spLocks noChangeArrowheads="1"/>
          </p:cNvSpPr>
          <p:nvPr/>
        </p:nvSpPr>
        <p:spPr bwMode="auto">
          <a:xfrm>
            <a:off x="9480550" y="944564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6</a:t>
            </a:r>
          </a:p>
        </p:txBody>
      </p:sp>
      <p:sp>
        <p:nvSpPr>
          <p:cNvPr id="64611" name="Text Box 99"/>
          <p:cNvSpPr txBox="1">
            <a:spLocks noChangeArrowheads="1"/>
          </p:cNvSpPr>
          <p:nvPr/>
        </p:nvSpPr>
        <p:spPr bwMode="auto">
          <a:xfrm>
            <a:off x="9912350" y="944564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7</a:t>
            </a:r>
          </a:p>
        </p:txBody>
      </p:sp>
      <p:sp>
        <p:nvSpPr>
          <p:cNvPr id="64612" name="Text Box 100"/>
          <p:cNvSpPr txBox="1">
            <a:spLocks noChangeArrowheads="1"/>
          </p:cNvSpPr>
          <p:nvPr/>
        </p:nvSpPr>
        <p:spPr bwMode="auto">
          <a:xfrm>
            <a:off x="2063751" y="3033713"/>
            <a:ext cx="392906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Пусть матрица </a:t>
            </a: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en-US" sz="1600" baseline="30000">
                <a:latin typeface="Monotype Corsiva" pitchFamily="66" charset="0"/>
              </a:rPr>
              <a:t>l</a:t>
            </a:r>
            <a:r>
              <a:rPr lang="en-US" sz="1600" baseline="30000"/>
              <a:t>)</a:t>
            </a:r>
            <a:r>
              <a:rPr lang="en-US" sz="1600"/>
              <a:t> </a:t>
            </a:r>
            <a:r>
              <a:rPr lang="ru-RU" sz="1600"/>
              <a:t>представляет собой</a:t>
            </a:r>
            <a:br>
              <a:rPr lang="ru-RU" sz="1600"/>
            </a:br>
            <a:r>
              <a:rPr lang="ru-RU" sz="1600"/>
              <a:t>граф путей длиной </a:t>
            </a:r>
            <a:r>
              <a:rPr lang="en-US" sz="1600">
                <a:latin typeface="Monotype Corsiva" pitchFamily="66" charset="0"/>
              </a:rPr>
              <a:t>l</a:t>
            </a:r>
            <a:r>
              <a:rPr lang="en-US" sz="1600"/>
              <a:t> (</a:t>
            </a:r>
            <a:r>
              <a:rPr lang="ru-RU" sz="1600"/>
              <a:t>то есть в матрице</a:t>
            </a:r>
            <a:br>
              <a:rPr lang="ru-RU" sz="1600"/>
            </a:br>
            <a:r>
              <a:rPr lang="ru-RU" sz="1600"/>
              <a:t>единица находится в ячейке (</a:t>
            </a:r>
            <a:r>
              <a:rPr lang="en-US" sz="1600"/>
              <a:t>u,v), </a:t>
            </a:r>
            <a:r>
              <a:rPr lang="ru-RU" sz="1600"/>
              <a:t>если</a:t>
            </a:r>
            <a:br>
              <a:rPr lang="ru-RU" sz="1600"/>
            </a:br>
            <a:r>
              <a:rPr lang="ru-RU" sz="1600"/>
              <a:t>в исходном графе существовал путь из</a:t>
            </a:r>
            <a:br>
              <a:rPr lang="ru-RU" sz="1600"/>
            </a:br>
            <a:r>
              <a:rPr lang="en-US" sz="1600"/>
              <a:t>u </a:t>
            </a:r>
            <a:r>
              <a:rPr lang="ru-RU" sz="1600"/>
              <a:t>в </a:t>
            </a:r>
            <a:r>
              <a:rPr lang="en-US" sz="1600"/>
              <a:t>v </a:t>
            </a:r>
            <a:r>
              <a:rPr lang="ru-RU" sz="1600"/>
              <a:t>длиной не больше </a:t>
            </a:r>
            <a:r>
              <a:rPr lang="en-US" sz="1600">
                <a:latin typeface="Monotype Corsiva" pitchFamily="66" charset="0"/>
              </a:rPr>
              <a:t>l </a:t>
            </a:r>
            <a:r>
              <a:rPr lang="en-US" sz="1600"/>
              <a:t>).</a:t>
            </a:r>
            <a:endParaRPr lang="ru-RU" sz="1600"/>
          </a:p>
        </p:txBody>
      </p:sp>
      <p:sp>
        <p:nvSpPr>
          <p:cNvPr id="64613" name="Text Box 101"/>
          <p:cNvSpPr txBox="1">
            <a:spLocks noChangeArrowheads="1"/>
          </p:cNvSpPr>
          <p:nvPr/>
        </p:nvSpPr>
        <p:spPr bwMode="auto">
          <a:xfrm>
            <a:off x="2063751" y="4400550"/>
            <a:ext cx="83089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Тогда матрица </a:t>
            </a: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ru-RU" sz="1600" i="1" baseline="30000"/>
              <a:t>1</a:t>
            </a:r>
            <a:r>
              <a:rPr lang="en-US" sz="1600" baseline="30000"/>
              <a:t>)</a:t>
            </a:r>
            <a:r>
              <a:rPr lang="en-US" sz="1600"/>
              <a:t> </a:t>
            </a:r>
            <a:r>
              <a:rPr lang="ru-RU" sz="1600"/>
              <a:t>– это матрица смежности исходного графа</a:t>
            </a:r>
            <a:r>
              <a:rPr lang="en-US" sz="1600"/>
              <a:t> G</a:t>
            </a:r>
            <a:r>
              <a:rPr lang="ru-RU" sz="1600"/>
              <a:t>, </a:t>
            </a:r>
            <a:br>
              <a:rPr lang="en-US" sz="1600"/>
            </a:b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en-US" sz="1600" i="1" baseline="30000"/>
              <a:t>n</a:t>
            </a:r>
            <a:r>
              <a:rPr lang="en-US" sz="1600" baseline="30000"/>
              <a:t>)</a:t>
            </a:r>
            <a:r>
              <a:rPr lang="ru-RU" sz="1600"/>
              <a:t> – матрица</a:t>
            </a:r>
            <a:r>
              <a:rPr lang="en-US" sz="1600"/>
              <a:t> </a:t>
            </a:r>
            <a:r>
              <a:rPr lang="ru-RU" sz="1600"/>
              <a:t>смежности его транзитивного замыкания (очевидно, что если в графе </a:t>
            </a:r>
            <a:br>
              <a:rPr lang="en-US" sz="1600"/>
            </a:br>
            <a:r>
              <a:rPr lang="ru-RU" sz="1600"/>
              <a:t>существует</a:t>
            </a:r>
            <a:r>
              <a:rPr lang="en-US" sz="1600"/>
              <a:t> </a:t>
            </a:r>
            <a:r>
              <a:rPr lang="ru-RU" sz="1600"/>
              <a:t>путь длины, большей </a:t>
            </a:r>
            <a:r>
              <a:rPr lang="en-US" sz="1600" i="1"/>
              <a:t>n</a:t>
            </a:r>
            <a:r>
              <a:rPr lang="en-US" sz="1600"/>
              <a:t>, </a:t>
            </a:r>
            <a:r>
              <a:rPr lang="ru-RU" sz="1600"/>
              <a:t>то существует и путь, длины не большей </a:t>
            </a:r>
            <a:r>
              <a:rPr lang="en-US" sz="1600" i="1"/>
              <a:t>n</a:t>
            </a:r>
            <a:r>
              <a:rPr lang="en-US" sz="1600"/>
              <a:t>).</a:t>
            </a:r>
            <a:endParaRPr lang="ru-RU" sz="1600"/>
          </a:p>
        </p:txBody>
      </p:sp>
      <p:sp>
        <p:nvSpPr>
          <p:cNvPr id="64614" name="Text Box 102"/>
          <p:cNvSpPr txBox="1">
            <a:spLocks noChangeArrowheads="1"/>
          </p:cNvSpPr>
          <p:nvPr/>
        </p:nvSpPr>
        <p:spPr bwMode="auto">
          <a:xfrm>
            <a:off x="2063751" y="5276850"/>
            <a:ext cx="845502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Алгоритм нахождения транзитивного замыкания: если удается вычислить </a:t>
            </a: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en-US" sz="1600" baseline="30000">
                <a:latin typeface="Monotype Corsiva" pitchFamily="66" charset="0"/>
              </a:rPr>
              <a:t>l</a:t>
            </a:r>
            <a:r>
              <a:rPr lang="ru-RU" sz="1600" baseline="30000">
                <a:latin typeface="Monotype Corsiva" pitchFamily="66" charset="0"/>
              </a:rPr>
              <a:t>+1</a:t>
            </a:r>
            <a:r>
              <a:rPr lang="en-US" sz="1600" baseline="30000"/>
              <a:t>)</a:t>
            </a:r>
            <a:r>
              <a:rPr lang="en-US" sz="1600"/>
              <a:t> </a:t>
            </a:r>
            <a:r>
              <a:rPr lang="ru-RU" sz="1600"/>
              <a:t>по </a:t>
            </a: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en-US" sz="1600" baseline="30000">
                <a:latin typeface="Monotype Corsiva" pitchFamily="66" charset="0"/>
              </a:rPr>
              <a:t>l</a:t>
            </a:r>
            <a:r>
              <a:rPr lang="en-US" sz="1600" baseline="30000"/>
              <a:t>)</a:t>
            </a:r>
            <a:r>
              <a:rPr lang="ru-RU"/>
              <a:t>,</a:t>
            </a:r>
            <a:r>
              <a:rPr lang="en-US" sz="1600"/>
              <a:t> </a:t>
            </a:r>
            <a:br>
              <a:rPr lang="ru-RU" sz="1600"/>
            </a:br>
            <a:r>
              <a:rPr lang="ru-RU" sz="1600"/>
              <a:t>то можно, начав с матрицы </a:t>
            </a:r>
            <a:r>
              <a:rPr lang="en-US" sz="1600"/>
              <a:t>G</a:t>
            </a:r>
            <a:r>
              <a:rPr lang="ru-RU" sz="1600"/>
              <a:t>,</a:t>
            </a:r>
            <a:r>
              <a:rPr lang="en-US" sz="1600"/>
              <a:t> </a:t>
            </a:r>
            <a:r>
              <a:rPr lang="ru-RU" sz="1600"/>
              <a:t>за </a:t>
            </a:r>
            <a:r>
              <a:rPr lang="en-US" sz="1600" i="1"/>
              <a:t>n </a:t>
            </a:r>
            <a:r>
              <a:rPr lang="ru-RU" sz="1600"/>
              <a:t>шагов получить матрицу </a:t>
            </a: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en-US" sz="1600" i="1" baseline="30000"/>
              <a:t>n</a:t>
            </a:r>
            <a:r>
              <a:rPr lang="en-US" sz="1600" baseline="30000"/>
              <a:t>)</a:t>
            </a:r>
            <a:r>
              <a:rPr lang="ru-RU" sz="16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98" grpId="0"/>
      <p:bldP spid="64599" grpId="0"/>
      <p:bldP spid="64600" grpId="0"/>
      <p:bldP spid="64601" grpId="0"/>
      <p:bldP spid="64602" grpId="0"/>
      <p:bldP spid="64603" grpId="0"/>
      <p:bldP spid="64604" grpId="0"/>
      <p:bldP spid="64605" grpId="0"/>
      <p:bldP spid="64606" grpId="0"/>
      <p:bldP spid="64607" grpId="0"/>
      <p:bldP spid="64608" grpId="0"/>
      <p:bldP spid="64609" grpId="0"/>
      <p:bldP spid="64610" grpId="0"/>
      <p:bldP spid="64611" grpId="0"/>
      <p:bldP spid="64612" grpId="0"/>
      <p:bldP spid="64613" grpId="0"/>
      <p:bldP spid="646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Кратчайшие пути в графе</a:t>
            </a:r>
            <a:br>
              <a:rPr lang="ru-RU" dirty="0"/>
            </a:br>
            <a:r>
              <a:rPr lang="ru-RU" dirty="0"/>
              <a:t>Топологическая сортировка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лекции 17 и 18</a:t>
            </a:r>
          </a:p>
        </p:txBody>
      </p:sp>
    </p:spTree>
    <p:extLst>
      <p:ext uri="{BB962C8B-B14F-4D97-AF65-F5344CB8AC3E}">
        <p14:creationId xmlns:p14="http://schemas.microsoft.com/office/powerpoint/2010/main" val="1692487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Кратчайший путь в графе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spcAft>
                <a:spcPct val="50000"/>
              </a:spcAft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Обозначим </a:t>
            </a:r>
            <a:r>
              <a:rPr lang="el-GR" sz="24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 min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{ w(p)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| p = (u, …, v)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}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– кратчайшее расстояние от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вершину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Считаем </a:t>
            </a:r>
            <a:r>
              <a:rPr lang="ru-RU" sz="2000" dirty="0">
                <a:latin typeface="Calibri" pitchFamily="34" charset="0"/>
                <a:cs typeface="Calibri" pitchFamily="34" charset="0"/>
                <a:sym typeface="Symbol"/>
              </a:rPr>
              <a:t>минимум пустого множества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min </a:t>
            </a:r>
            <a:r>
              <a:rPr lang="en-US" sz="2000" dirty="0">
                <a:latin typeface="Calibri" pitchFamily="34" charset="0"/>
                <a:cs typeface="Calibri" pitchFamily="34" charset="0"/>
                <a:sym typeface="Symbol"/>
              </a:rPr>
              <a:t> = </a:t>
            </a:r>
            <a:endParaRPr lang="el-GR" sz="20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Путь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p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из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в вершину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является кратчайшим, если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w(p)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= </a:t>
            </a:r>
            <a:r>
              <a:rPr lang="el-GR" sz="24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>
              <a:spcAft>
                <a:spcPct val="50000"/>
              </a:spcAft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Кратчайших путей может быть несколько</a:t>
            </a:r>
          </a:p>
        </p:txBody>
      </p:sp>
    </p:spTree>
    <p:extLst>
      <p:ext uri="{BB962C8B-B14F-4D97-AF65-F5344CB8AC3E}">
        <p14:creationId xmlns:p14="http://schemas.microsoft.com/office/powerpoint/2010/main" val="4172810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7764087" y="2813180"/>
            <a:ext cx="1329856" cy="804527"/>
          </a:xfrm>
          <a:custGeom>
            <a:avLst/>
            <a:gdLst>
              <a:gd name="connsiteX0" fmla="*/ 0 w 1280160"/>
              <a:gd name="connsiteY0" fmla="*/ 764771 h 764771"/>
              <a:gd name="connsiteX1" fmla="*/ 349135 w 1280160"/>
              <a:gd name="connsiteY1" fmla="*/ 656706 h 764771"/>
              <a:gd name="connsiteX2" fmla="*/ 573578 w 1280160"/>
              <a:gd name="connsiteY2" fmla="*/ 390698 h 764771"/>
              <a:gd name="connsiteX3" fmla="*/ 1030778 w 1280160"/>
              <a:gd name="connsiteY3" fmla="*/ 191193 h 764771"/>
              <a:gd name="connsiteX4" fmla="*/ 1280160 w 1280160"/>
              <a:gd name="connsiteY4" fmla="*/ 0 h 764771"/>
              <a:gd name="connsiteX0" fmla="*/ 0 w 1280160"/>
              <a:gd name="connsiteY0" fmla="*/ 764771 h 764771"/>
              <a:gd name="connsiteX1" fmla="*/ 349135 w 1280160"/>
              <a:gd name="connsiteY1" fmla="*/ 656706 h 764771"/>
              <a:gd name="connsiteX2" fmla="*/ 583517 w 1280160"/>
              <a:gd name="connsiteY2" fmla="*/ 410576 h 764771"/>
              <a:gd name="connsiteX3" fmla="*/ 1030778 w 1280160"/>
              <a:gd name="connsiteY3" fmla="*/ 191193 h 764771"/>
              <a:gd name="connsiteX4" fmla="*/ 1280160 w 1280160"/>
              <a:gd name="connsiteY4" fmla="*/ 0 h 764771"/>
              <a:gd name="connsiteX0" fmla="*/ 0 w 1329856"/>
              <a:gd name="connsiteY0" fmla="*/ 804527 h 804527"/>
              <a:gd name="connsiteX1" fmla="*/ 349135 w 1329856"/>
              <a:gd name="connsiteY1" fmla="*/ 696462 h 804527"/>
              <a:gd name="connsiteX2" fmla="*/ 583517 w 1329856"/>
              <a:gd name="connsiteY2" fmla="*/ 450332 h 804527"/>
              <a:gd name="connsiteX3" fmla="*/ 1030778 w 1329856"/>
              <a:gd name="connsiteY3" fmla="*/ 230949 h 804527"/>
              <a:gd name="connsiteX4" fmla="*/ 1329856 w 1329856"/>
              <a:gd name="connsiteY4" fmla="*/ 0 h 80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856" h="804527">
                <a:moveTo>
                  <a:pt x="0" y="804527"/>
                </a:moveTo>
                <a:lnTo>
                  <a:pt x="349135" y="696462"/>
                </a:lnTo>
                <a:lnTo>
                  <a:pt x="583517" y="450332"/>
                </a:lnTo>
                <a:lnTo>
                  <a:pt x="1030778" y="230949"/>
                </a:lnTo>
                <a:lnTo>
                  <a:pt x="1329856" y="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Nantes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Paris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min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{ </a:t>
            </a:r>
          </a:p>
          <a:p>
            <a:pPr marL="0" lv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  w(p)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| p = (</a:t>
            </a:r>
            <a:r>
              <a:rPr lang="en-US" sz="2000" dirty="0">
                <a:solidFill>
                  <a:prstClr val="black"/>
                </a:solidFill>
              </a:rPr>
              <a:t>Nantes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000" dirty="0">
                <a:solidFill>
                  <a:prstClr val="black"/>
                </a:solidFill>
              </a:rPr>
              <a:t>Paris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G</a:t>
            </a:r>
          </a:p>
          <a:p>
            <a:pPr marL="0" lv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}</a:t>
            </a: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Nantes, Angers, Le Mans, Chartres, Paris -&gt; 391</a:t>
            </a: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Nantes, Angers, Le Mans, </a:t>
            </a:r>
            <a:r>
              <a:rPr lang="en-US" sz="2000" dirty="0" err="1">
                <a:solidFill>
                  <a:prstClr val="black"/>
                </a:solidFill>
              </a:rPr>
              <a:t>Alencon</a:t>
            </a:r>
            <a:r>
              <a:rPr lang="en-US" sz="2000" dirty="0">
                <a:solidFill>
                  <a:prstClr val="black"/>
                </a:solidFill>
              </a:rPr>
              <a:t>, </a:t>
            </a:r>
            <a:r>
              <a:rPr lang="en-US" sz="2000" dirty="0" err="1">
                <a:solidFill>
                  <a:prstClr val="black"/>
                </a:solidFill>
              </a:rPr>
              <a:t>Verneuil</a:t>
            </a:r>
            <a:r>
              <a:rPr lang="en-US" sz="2000" dirty="0">
                <a:solidFill>
                  <a:prstClr val="black"/>
                </a:solidFill>
              </a:rPr>
              <a:t>, Paris -&gt; 411</a:t>
            </a: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Nantes, La Rochelle, </a:t>
            </a:r>
            <a:r>
              <a:rPr lang="en-US" sz="2000" dirty="0" err="1">
                <a:solidFill>
                  <a:prstClr val="black"/>
                </a:solidFill>
              </a:rPr>
              <a:t>Royen</a:t>
            </a:r>
            <a:r>
              <a:rPr lang="en-US" sz="2000" dirty="0">
                <a:solidFill>
                  <a:prstClr val="black"/>
                </a:solidFill>
              </a:rPr>
              <a:t>, Bordeaux, …, Strasbourg, Nancy, Paris -&gt; 2000+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087722" y="25099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4</a:t>
            </a:r>
            <a:endParaRPr lang="ru-RU" b="1" baseline="-25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96679" y="3508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0</a:t>
            </a:r>
            <a:endParaRPr lang="ru-RU" b="1" baseline="-25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http://frenchtrip.ru</a:t>
            </a:r>
            <a:r>
              <a:rPr lang="en-US" sz="1600" dirty="0"/>
              <a:t> </a:t>
            </a:r>
            <a:endParaRPr lang="ru-RU" sz="1600" dirty="0"/>
          </a:p>
        </p:txBody>
      </p:sp>
      <p:sp>
        <p:nvSpPr>
          <p:cNvPr id="3" name="Freeform 2"/>
          <p:cNvSpPr/>
          <p:nvPr/>
        </p:nvSpPr>
        <p:spPr>
          <a:xfrm>
            <a:off x="7742245" y="2800806"/>
            <a:ext cx="1321904" cy="775252"/>
          </a:xfrm>
          <a:custGeom>
            <a:avLst/>
            <a:gdLst>
              <a:gd name="connsiteX0" fmla="*/ 1321904 w 1321904"/>
              <a:gd name="connsiteY0" fmla="*/ 0 h 775252"/>
              <a:gd name="connsiteX1" fmla="*/ 844826 w 1321904"/>
              <a:gd name="connsiteY1" fmla="*/ 59634 h 775252"/>
              <a:gd name="connsiteX2" fmla="*/ 576469 w 1321904"/>
              <a:gd name="connsiteY2" fmla="*/ 188843 h 775252"/>
              <a:gd name="connsiteX3" fmla="*/ 586408 w 1321904"/>
              <a:gd name="connsiteY3" fmla="*/ 397565 h 775252"/>
              <a:gd name="connsiteX4" fmla="*/ 347869 w 1321904"/>
              <a:gd name="connsiteY4" fmla="*/ 646043 h 775252"/>
              <a:gd name="connsiteX5" fmla="*/ 0 w 1321904"/>
              <a:gd name="connsiteY5" fmla="*/ 775252 h 77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1904" h="775252">
                <a:moveTo>
                  <a:pt x="1321904" y="0"/>
                </a:moveTo>
                <a:lnTo>
                  <a:pt x="844826" y="59634"/>
                </a:lnTo>
                <a:lnTo>
                  <a:pt x="576469" y="188843"/>
                </a:lnTo>
                <a:lnTo>
                  <a:pt x="586408" y="397565"/>
                </a:lnTo>
                <a:lnTo>
                  <a:pt x="347869" y="646043"/>
                </a:lnTo>
                <a:lnTo>
                  <a:pt x="0" y="77525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7752522" y="2812774"/>
            <a:ext cx="3061252" cy="2852530"/>
          </a:xfrm>
          <a:custGeom>
            <a:avLst/>
            <a:gdLst>
              <a:gd name="connsiteX0" fmla="*/ 0 w 3061252"/>
              <a:gd name="connsiteY0" fmla="*/ 785191 h 2852530"/>
              <a:gd name="connsiteX1" fmla="*/ 119269 w 3061252"/>
              <a:gd name="connsiteY1" fmla="*/ 1331843 h 2852530"/>
              <a:gd name="connsiteX2" fmla="*/ 327991 w 3061252"/>
              <a:gd name="connsiteY2" fmla="*/ 1997765 h 2852530"/>
              <a:gd name="connsiteX3" fmla="*/ 1003852 w 3061252"/>
              <a:gd name="connsiteY3" fmla="*/ 2623930 h 2852530"/>
              <a:gd name="connsiteX4" fmla="*/ 1580321 w 3061252"/>
              <a:gd name="connsiteY4" fmla="*/ 2852530 h 2852530"/>
              <a:gd name="connsiteX5" fmla="*/ 1669774 w 3061252"/>
              <a:gd name="connsiteY5" fmla="*/ 2763078 h 2852530"/>
              <a:gd name="connsiteX6" fmla="*/ 1878495 w 3061252"/>
              <a:gd name="connsiteY6" fmla="*/ 2613991 h 2852530"/>
              <a:gd name="connsiteX7" fmla="*/ 2117035 w 3061252"/>
              <a:gd name="connsiteY7" fmla="*/ 2633869 h 2852530"/>
              <a:gd name="connsiteX8" fmla="*/ 2464904 w 3061252"/>
              <a:gd name="connsiteY8" fmla="*/ 2753139 h 2852530"/>
              <a:gd name="connsiteX9" fmla="*/ 2494721 w 3061252"/>
              <a:gd name="connsiteY9" fmla="*/ 2574235 h 2852530"/>
              <a:gd name="connsiteX10" fmla="*/ 2633869 w 3061252"/>
              <a:gd name="connsiteY10" fmla="*/ 2146852 h 2852530"/>
              <a:gd name="connsiteX11" fmla="*/ 2464904 w 3061252"/>
              <a:gd name="connsiteY11" fmla="*/ 1798983 h 2852530"/>
              <a:gd name="connsiteX12" fmla="*/ 2365513 w 3061252"/>
              <a:gd name="connsiteY12" fmla="*/ 1461052 h 2852530"/>
              <a:gd name="connsiteX13" fmla="*/ 2305878 w 3061252"/>
              <a:gd name="connsiteY13" fmla="*/ 1292087 h 2852530"/>
              <a:gd name="connsiteX14" fmla="*/ 2435087 w 3061252"/>
              <a:gd name="connsiteY14" fmla="*/ 1083365 h 2852530"/>
              <a:gd name="connsiteX15" fmla="*/ 2534478 w 3061252"/>
              <a:gd name="connsiteY15" fmla="*/ 745435 h 2852530"/>
              <a:gd name="connsiteX16" fmla="*/ 2822713 w 3061252"/>
              <a:gd name="connsiteY16" fmla="*/ 566530 h 2852530"/>
              <a:gd name="connsiteX17" fmla="*/ 2961861 w 3061252"/>
              <a:gd name="connsiteY17" fmla="*/ 337930 h 2852530"/>
              <a:gd name="connsiteX18" fmla="*/ 3061252 w 3061252"/>
              <a:gd name="connsiteY18" fmla="*/ 79513 h 2852530"/>
              <a:gd name="connsiteX19" fmla="*/ 2584174 w 3061252"/>
              <a:gd name="connsiteY19" fmla="*/ 49696 h 2852530"/>
              <a:gd name="connsiteX20" fmla="*/ 1341782 w 3061252"/>
              <a:gd name="connsiteY20" fmla="*/ 0 h 285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61252" h="2852530">
                <a:moveTo>
                  <a:pt x="0" y="785191"/>
                </a:moveTo>
                <a:lnTo>
                  <a:pt x="119269" y="1331843"/>
                </a:lnTo>
                <a:lnTo>
                  <a:pt x="327991" y="1997765"/>
                </a:lnTo>
                <a:lnTo>
                  <a:pt x="1003852" y="2623930"/>
                </a:lnTo>
                <a:lnTo>
                  <a:pt x="1580321" y="2852530"/>
                </a:lnTo>
                <a:lnTo>
                  <a:pt x="1669774" y="2763078"/>
                </a:lnTo>
                <a:lnTo>
                  <a:pt x="1878495" y="2613991"/>
                </a:lnTo>
                <a:lnTo>
                  <a:pt x="2117035" y="2633869"/>
                </a:lnTo>
                <a:lnTo>
                  <a:pt x="2464904" y="2753139"/>
                </a:lnTo>
                <a:lnTo>
                  <a:pt x="2494721" y="2574235"/>
                </a:lnTo>
                <a:lnTo>
                  <a:pt x="2633869" y="2146852"/>
                </a:lnTo>
                <a:lnTo>
                  <a:pt x="2464904" y="1798983"/>
                </a:lnTo>
                <a:lnTo>
                  <a:pt x="2365513" y="1461052"/>
                </a:lnTo>
                <a:lnTo>
                  <a:pt x="2305878" y="1292087"/>
                </a:lnTo>
                <a:lnTo>
                  <a:pt x="2435087" y="1083365"/>
                </a:lnTo>
                <a:lnTo>
                  <a:pt x="2534478" y="745435"/>
                </a:lnTo>
                <a:lnTo>
                  <a:pt x="2822713" y="566530"/>
                </a:lnTo>
                <a:lnTo>
                  <a:pt x="2961861" y="337930"/>
                </a:lnTo>
                <a:lnTo>
                  <a:pt x="3061252" y="79513"/>
                </a:lnTo>
                <a:lnTo>
                  <a:pt x="2584174" y="49696"/>
                </a:lnTo>
                <a:lnTo>
                  <a:pt x="1341782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335360" y="1417638"/>
            <a:ext cx="11593288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514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l-GR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Nantes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Paris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min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 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w(p)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| p = (</a:t>
            </a:r>
            <a:r>
              <a:rPr lang="en-US" sz="2000" dirty="0">
                <a:solidFill>
                  <a:schemeClr val="bg1"/>
                </a:solidFill>
              </a:rPr>
              <a:t>Nantes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000" dirty="0">
                <a:solidFill>
                  <a:schemeClr val="bg1"/>
                </a:solidFill>
              </a:rPr>
              <a:t>Paris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Nantes, Angers, Le Mans, Chartres, Paris -&gt; 391</a:t>
            </a:r>
          </a:p>
          <a:p>
            <a:pPr marL="0" lv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Nantes, Angers, Le Mans, </a:t>
            </a:r>
            <a:r>
              <a:rPr lang="en-US" sz="2000" dirty="0" err="1">
                <a:solidFill>
                  <a:schemeClr val="bg1"/>
                </a:solidFill>
              </a:rPr>
              <a:t>Alencon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Verneuil</a:t>
            </a:r>
            <a:r>
              <a:rPr lang="en-US" sz="2000" dirty="0">
                <a:solidFill>
                  <a:schemeClr val="bg1"/>
                </a:solidFill>
              </a:rPr>
              <a:t>, Paris -&gt; 411</a:t>
            </a:r>
          </a:p>
          <a:p>
            <a:pPr marL="0" lv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Nantes, La Rochelle, </a:t>
            </a:r>
            <a:r>
              <a:rPr lang="en-US" sz="2000" dirty="0" err="1">
                <a:solidFill>
                  <a:schemeClr val="bg1"/>
                </a:solidFill>
              </a:rPr>
              <a:t>Royen</a:t>
            </a:r>
            <a:r>
              <a:rPr lang="en-US" sz="2000" dirty="0">
                <a:solidFill>
                  <a:schemeClr val="bg1"/>
                </a:solidFill>
              </a:rPr>
              <a:t>, Bordeaux, …, Strasbourg, Nancy, Paris -&gt; 2000+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http://frenchtrip.ru</a:t>
            </a:r>
            <a:r>
              <a:rPr lang="en-US" sz="1600" dirty="0"/>
              <a:t>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12936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Nantes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Paris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min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{ </a:t>
            </a:r>
          </a:p>
          <a:p>
            <a:pPr marL="0" lv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  w(p)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| p = (</a:t>
            </a:r>
            <a:r>
              <a:rPr lang="en-US" sz="2000" dirty="0">
                <a:solidFill>
                  <a:prstClr val="black"/>
                </a:solidFill>
              </a:rPr>
              <a:t>Nantes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000" dirty="0">
                <a:solidFill>
                  <a:prstClr val="black"/>
                </a:solidFill>
              </a:rPr>
              <a:t>Paris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G</a:t>
            </a:r>
          </a:p>
          <a:p>
            <a:pPr marL="0" lv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}</a:t>
            </a: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Nantes, Angers, Le Mans, Chartres, Paris -&gt; 391</a:t>
            </a:r>
          </a:p>
          <a:p>
            <a:pPr marL="0" lv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Nantes, Angers, Le Mans, </a:t>
            </a:r>
            <a:r>
              <a:rPr lang="en-US" sz="2000" dirty="0" err="1">
                <a:solidFill>
                  <a:schemeClr val="bg1"/>
                </a:solidFill>
              </a:rPr>
              <a:t>Alencon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Verneuil</a:t>
            </a:r>
            <a:r>
              <a:rPr lang="en-US" sz="2000" dirty="0">
                <a:solidFill>
                  <a:schemeClr val="bg1"/>
                </a:solidFill>
              </a:rPr>
              <a:t>, Paris -&gt; 411</a:t>
            </a:r>
          </a:p>
          <a:p>
            <a:pPr marL="0" lv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Nantes, La Rochelle, </a:t>
            </a:r>
            <a:r>
              <a:rPr lang="en-US" sz="2000" dirty="0" err="1">
                <a:solidFill>
                  <a:schemeClr val="bg1"/>
                </a:solidFill>
              </a:rPr>
              <a:t>Royen</a:t>
            </a:r>
            <a:r>
              <a:rPr lang="en-US" sz="2000" dirty="0">
                <a:solidFill>
                  <a:schemeClr val="bg1"/>
                </a:solidFill>
              </a:rPr>
              <a:t>, Bordeaux, …, Strasbourg, Nancy, Paris -&gt; 2000+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http://frenchtrip.ru</a:t>
            </a:r>
            <a:r>
              <a:rPr lang="en-US" sz="1600" dirty="0"/>
              <a:t> </a:t>
            </a:r>
            <a:endParaRPr lang="ru-R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9087722" y="25099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4</a:t>
            </a:r>
            <a:endParaRPr lang="ru-RU" b="1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6679" y="3508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0</a:t>
            </a:r>
            <a:endParaRPr lang="ru-RU" b="1" baseline="-25000" dirty="0">
              <a:latin typeface="+mn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7435363" y="364502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860629" y="2780928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080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Nantes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Paris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min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{ </a:t>
            </a:r>
          </a:p>
          <a:p>
            <a:pPr marL="0" lv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  w(p)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| p = (</a:t>
            </a:r>
            <a:r>
              <a:rPr lang="en-US" sz="2000" dirty="0">
                <a:solidFill>
                  <a:prstClr val="black"/>
                </a:solidFill>
              </a:rPr>
              <a:t>Nantes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000" dirty="0">
                <a:solidFill>
                  <a:prstClr val="black"/>
                </a:solidFill>
              </a:rPr>
              <a:t>Paris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G</a:t>
            </a:r>
          </a:p>
          <a:p>
            <a:pPr marL="0" lv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}</a:t>
            </a: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Nantes, Angers, Le Mans, Chartres, Paris -&gt; 391</a:t>
            </a:r>
          </a:p>
          <a:p>
            <a:pPr marL="0" lv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Nantes, Angers, Le Mans, </a:t>
            </a:r>
            <a:r>
              <a:rPr lang="en-US" sz="2000" dirty="0" err="1">
                <a:solidFill>
                  <a:schemeClr val="bg1"/>
                </a:solidFill>
              </a:rPr>
              <a:t>Alencon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Verneuil</a:t>
            </a:r>
            <a:r>
              <a:rPr lang="en-US" sz="2000" dirty="0">
                <a:solidFill>
                  <a:schemeClr val="bg1"/>
                </a:solidFill>
              </a:rPr>
              <a:t>, Paris -&gt; 411</a:t>
            </a: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Nantes, La Rochelle, </a:t>
            </a:r>
            <a:r>
              <a:rPr lang="en-US" sz="2000" dirty="0" err="1">
                <a:solidFill>
                  <a:prstClr val="black"/>
                </a:solidFill>
              </a:rPr>
              <a:t>Royen</a:t>
            </a:r>
            <a:r>
              <a:rPr lang="en-US" sz="2000" dirty="0">
                <a:solidFill>
                  <a:prstClr val="black"/>
                </a:solidFill>
              </a:rPr>
              <a:t>, Bordeaux, …, Strasbourg, Nancy, Paris -&gt; 2000+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http://frenchtrip.ru</a:t>
            </a:r>
            <a:r>
              <a:rPr lang="en-US" sz="1600" dirty="0"/>
              <a:t> </a:t>
            </a:r>
            <a:endParaRPr lang="ru-RU" sz="1600" dirty="0"/>
          </a:p>
        </p:txBody>
      </p:sp>
      <p:sp>
        <p:nvSpPr>
          <p:cNvPr id="9" name="Freeform 8"/>
          <p:cNvSpPr/>
          <p:nvPr/>
        </p:nvSpPr>
        <p:spPr>
          <a:xfrm>
            <a:off x="7752522" y="2812774"/>
            <a:ext cx="3061252" cy="2852530"/>
          </a:xfrm>
          <a:custGeom>
            <a:avLst/>
            <a:gdLst>
              <a:gd name="connsiteX0" fmla="*/ 0 w 3061252"/>
              <a:gd name="connsiteY0" fmla="*/ 785191 h 2852530"/>
              <a:gd name="connsiteX1" fmla="*/ 119269 w 3061252"/>
              <a:gd name="connsiteY1" fmla="*/ 1331843 h 2852530"/>
              <a:gd name="connsiteX2" fmla="*/ 327991 w 3061252"/>
              <a:gd name="connsiteY2" fmla="*/ 1997765 h 2852530"/>
              <a:gd name="connsiteX3" fmla="*/ 1003852 w 3061252"/>
              <a:gd name="connsiteY3" fmla="*/ 2623930 h 2852530"/>
              <a:gd name="connsiteX4" fmla="*/ 1580321 w 3061252"/>
              <a:gd name="connsiteY4" fmla="*/ 2852530 h 2852530"/>
              <a:gd name="connsiteX5" fmla="*/ 1669774 w 3061252"/>
              <a:gd name="connsiteY5" fmla="*/ 2763078 h 2852530"/>
              <a:gd name="connsiteX6" fmla="*/ 1878495 w 3061252"/>
              <a:gd name="connsiteY6" fmla="*/ 2613991 h 2852530"/>
              <a:gd name="connsiteX7" fmla="*/ 2117035 w 3061252"/>
              <a:gd name="connsiteY7" fmla="*/ 2633869 h 2852530"/>
              <a:gd name="connsiteX8" fmla="*/ 2464904 w 3061252"/>
              <a:gd name="connsiteY8" fmla="*/ 2753139 h 2852530"/>
              <a:gd name="connsiteX9" fmla="*/ 2494721 w 3061252"/>
              <a:gd name="connsiteY9" fmla="*/ 2574235 h 2852530"/>
              <a:gd name="connsiteX10" fmla="*/ 2633869 w 3061252"/>
              <a:gd name="connsiteY10" fmla="*/ 2146852 h 2852530"/>
              <a:gd name="connsiteX11" fmla="*/ 2464904 w 3061252"/>
              <a:gd name="connsiteY11" fmla="*/ 1798983 h 2852530"/>
              <a:gd name="connsiteX12" fmla="*/ 2365513 w 3061252"/>
              <a:gd name="connsiteY12" fmla="*/ 1461052 h 2852530"/>
              <a:gd name="connsiteX13" fmla="*/ 2305878 w 3061252"/>
              <a:gd name="connsiteY13" fmla="*/ 1292087 h 2852530"/>
              <a:gd name="connsiteX14" fmla="*/ 2435087 w 3061252"/>
              <a:gd name="connsiteY14" fmla="*/ 1083365 h 2852530"/>
              <a:gd name="connsiteX15" fmla="*/ 2534478 w 3061252"/>
              <a:gd name="connsiteY15" fmla="*/ 745435 h 2852530"/>
              <a:gd name="connsiteX16" fmla="*/ 2822713 w 3061252"/>
              <a:gd name="connsiteY16" fmla="*/ 566530 h 2852530"/>
              <a:gd name="connsiteX17" fmla="*/ 2961861 w 3061252"/>
              <a:gd name="connsiteY17" fmla="*/ 337930 h 2852530"/>
              <a:gd name="connsiteX18" fmla="*/ 3061252 w 3061252"/>
              <a:gd name="connsiteY18" fmla="*/ 79513 h 2852530"/>
              <a:gd name="connsiteX19" fmla="*/ 2584174 w 3061252"/>
              <a:gd name="connsiteY19" fmla="*/ 49696 h 2852530"/>
              <a:gd name="connsiteX20" fmla="*/ 1341782 w 3061252"/>
              <a:gd name="connsiteY20" fmla="*/ 0 h 285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61252" h="2852530">
                <a:moveTo>
                  <a:pt x="0" y="785191"/>
                </a:moveTo>
                <a:lnTo>
                  <a:pt x="119269" y="1331843"/>
                </a:lnTo>
                <a:lnTo>
                  <a:pt x="327991" y="1997765"/>
                </a:lnTo>
                <a:lnTo>
                  <a:pt x="1003852" y="2623930"/>
                </a:lnTo>
                <a:lnTo>
                  <a:pt x="1580321" y="2852530"/>
                </a:lnTo>
                <a:lnTo>
                  <a:pt x="1669774" y="2763078"/>
                </a:lnTo>
                <a:lnTo>
                  <a:pt x="1878495" y="2613991"/>
                </a:lnTo>
                <a:lnTo>
                  <a:pt x="2117035" y="2633869"/>
                </a:lnTo>
                <a:lnTo>
                  <a:pt x="2464904" y="2753139"/>
                </a:lnTo>
                <a:lnTo>
                  <a:pt x="2494721" y="2574235"/>
                </a:lnTo>
                <a:lnTo>
                  <a:pt x="2633869" y="2146852"/>
                </a:lnTo>
                <a:lnTo>
                  <a:pt x="2464904" y="1798983"/>
                </a:lnTo>
                <a:lnTo>
                  <a:pt x="2365513" y="1461052"/>
                </a:lnTo>
                <a:lnTo>
                  <a:pt x="2305878" y="1292087"/>
                </a:lnTo>
                <a:lnTo>
                  <a:pt x="2435087" y="1083365"/>
                </a:lnTo>
                <a:lnTo>
                  <a:pt x="2534478" y="745435"/>
                </a:lnTo>
                <a:lnTo>
                  <a:pt x="2822713" y="566530"/>
                </a:lnTo>
                <a:lnTo>
                  <a:pt x="2961861" y="337930"/>
                </a:lnTo>
                <a:lnTo>
                  <a:pt x="3061252" y="79513"/>
                </a:lnTo>
                <a:lnTo>
                  <a:pt x="2584174" y="49696"/>
                </a:lnTo>
                <a:lnTo>
                  <a:pt x="1341782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9087722" y="25099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4</a:t>
            </a:r>
            <a:endParaRPr lang="ru-RU" b="1" baseline="-250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96679" y="3508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0</a:t>
            </a:r>
            <a:endParaRPr lang="ru-RU" b="1" baseline="-25000" dirty="0">
              <a:latin typeface="+mn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7435363" y="364502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860629" y="2780928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666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Nantes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Paris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min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{ </a:t>
            </a:r>
          </a:p>
          <a:p>
            <a:pPr marL="0" lv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  w(p)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| p = (</a:t>
            </a:r>
            <a:r>
              <a:rPr lang="en-US" sz="2000" dirty="0">
                <a:solidFill>
                  <a:prstClr val="black"/>
                </a:solidFill>
              </a:rPr>
              <a:t>Nantes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000" dirty="0">
                <a:solidFill>
                  <a:prstClr val="black"/>
                </a:solidFill>
              </a:rPr>
              <a:t>Paris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G</a:t>
            </a:r>
          </a:p>
          <a:p>
            <a:pPr marL="0" lv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}</a:t>
            </a: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Nantes, Angers, Le Mans, Chartres, Paris -&gt; 391</a:t>
            </a: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Nantes, Angers, Le Mans, </a:t>
            </a:r>
            <a:r>
              <a:rPr lang="en-US" sz="2000" dirty="0" err="1">
                <a:solidFill>
                  <a:prstClr val="black"/>
                </a:solidFill>
              </a:rPr>
              <a:t>Alencon</a:t>
            </a:r>
            <a:r>
              <a:rPr lang="en-US" sz="2000" dirty="0">
                <a:solidFill>
                  <a:prstClr val="black"/>
                </a:solidFill>
              </a:rPr>
              <a:t>, </a:t>
            </a:r>
            <a:r>
              <a:rPr lang="en-US" sz="2000" dirty="0" err="1">
                <a:solidFill>
                  <a:prstClr val="black"/>
                </a:solidFill>
              </a:rPr>
              <a:t>Verneuil</a:t>
            </a:r>
            <a:r>
              <a:rPr lang="en-US" sz="2000" dirty="0">
                <a:solidFill>
                  <a:prstClr val="black"/>
                </a:solidFill>
              </a:rPr>
              <a:t>, Paris -&gt; 411</a:t>
            </a: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Nantes, La Rochelle, </a:t>
            </a:r>
            <a:r>
              <a:rPr lang="en-US" sz="2000" dirty="0" err="1">
                <a:solidFill>
                  <a:prstClr val="black"/>
                </a:solidFill>
              </a:rPr>
              <a:t>Royen</a:t>
            </a:r>
            <a:r>
              <a:rPr lang="en-US" sz="2000" dirty="0">
                <a:solidFill>
                  <a:prstClr val="black"/>
                </a:solidFill>
              </a:rPr>
              <a:t>, Bordeaux, …, Strasbourg, Nancy, Paris -&gt; 2000+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http://frenchtrip.ru</a:t>
            </a:r>
            <a:r>
              <a:rPr lang="en-US" sz="1600" dirty="0"/>
              <a:t> </a:t>
            </a:r>
            <a:endParaRPr lang="ru-RU" sz="1600" dirty="0"/>
          </a:p>
        </p:txBody>
      </p:sp>
      <p:sp>
        <p:nvSpPr>
          <p:cNvPr id="3" name="Freeform 2"/>
          <p:cNvSpPr/>
          <p:nvPr/>
        </p:nvSpPr>
        <p:spPr>
          <a:xfrm>
            <a:off x="7742245" y="2800806"/>
            <a:ext cx="1321904" cy="775252"/>
          </a:xfrm>
          <a:custGeom>
            <a:avLst/>
            <a:gdLst>
              <a:gd name="connsiteX0" fmla="*/ 1321904 w 1321904"/>
              <a:gd name="connsiteY0" fmla="*/ 0 h 775252"/>
              <a:gd name="connsiteX1" fmla="*/ 844826 w 1321904"/>
              <a:gd name="connsiteY1" fmla="*/ 59634 h 775252"/>
              <a:gd name="connsiteX2" fmla="*/ 576469 w 1321904"/>
              <a:gd name="connsiteY2" fmla="*/ 188843 h 775252"/>
              <a:gd name="connsiteX3" fmla="*/ 586408 w 1321904"/>
              <a:gd name="connsiteY3" fmla="*/ 397565 h 775252"/>
              <a:gd name="connsiteX4" fmla="*/ 347869 w 1321904"/>
              <a:gd name="connsiteY4" fmla="*/ 646043 h 775252"/>
              <a:gd name="connsiteX5" fmla="*/ 0 w 1321904"/>
              <a:gd name="connsiteY5" fmla="*/ 775252 h 77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1904" h="775252">
                <a:moveTo>
                  <a:pt x="1321904" y="0"/>
                </a:moveTo>
                <a:lnTo>
                  <a:pt x="844826" y="59634"/>
                </a:lnTo>
                <a:lnTo>
                  <a:pt x="576469" y="188843"/>
                </a:lnTo>
                <a:lnTo>
                  <a:pt x="586408" y="397565"/>
                </a:lnTo>
                <a:lnTo>
                  <a:pt x="347869" y="646043"/>
                </a:lnTo>
                <a:lnTo>
                  <a:pt x="0" y="77525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7752522" y="2812774"/>
            <a:ext cx="3061252" cy="2852530"/>
          </a:xfrm>
          <a:custGeom>
            <a:avLst/>
            <a:gdLst>
              <a:gd name="connsiteX0" fmla="*/ 0 w 3061252"/>
              <a:gd name="connsiteY0" fmla="*/ 785191 h 2852530"/>
              <a:gd name="connsiteX1" fmla="*/ 119269 w 3061252"/>
              <a:gd name="connsiteY1" fmla="*/ 1331843 h 2852530"/>
              <a:gd name="connsiteX2" fmla="*/ 327991 w 3061252"/>
              <a:gd name="connsiteY2" fmla="*/ 1997765 h 2852530"/>
              <a:gd name="connsiteX3" fmla="*/ 1003852 w 3061252"/>
              <a:gd name="connsiteY3" fmla="*/ 2623930 h 2852530"/>
              <a:gd name="connsiteX4" fmla="*/ 1580321 w 3061252"/>
              <a:gd name="connsiteY4" fmla="*/ 2852530 h 2852530"/>
              <a:gd name="connsiteX5" fmla="*/ 1669774 w 3061252"/>
              <a:gd name="connsiteY5" fmla="*/ 2763078 h 2852530"/>
              <a:gd name="connsiteX6" fmla="*/ 1878495 w 3061252"/>
              <a:gd name="connsiteY6" fmla="*/ 2613991 h 2852530"/>
              <a:gd name="connsiteX7" fmla="*/ 2117035 w 3061252"/>
              <a:gd name="connsiteY7" fmla="*/ 2633869 h 2852530"/>
              <a:gd name="connsiteX8" fmla="*/ 2464904 w 3061252"/>
              <a:gd name="connsiteY8" fmla="*/ 2753139 h 2852530"/>
              <a:gd name="connsiteX9" fmla="*/ 2494721 w 3061252"/>
              <a:gd name="connsiteY9" fmla="*/ 2574235 h 2852530"/>
              <a:gd name="connsiteX10" fmla="*/ 2633869 w 3061252"/>
              <a:gd name="connsiteY10" fmla="*/ 2146852 h 2852530"/>
              <a:gd name="connsiteX11" fmla="*/ 2464904 w 3061252"/>
              <a:gd name="connsiteY11" fmla="*/ 1798983 h 2852530"/>
              <a:gd name="connsiteX12" fmla="*/ 2365513 w 3061252"/>
              <a:gd name="connsiteY12" fmla="*/ 1461052 h 2852530"/>
              <a:gd name="connsiteX13" fmla="*/ 2305878 w 3061252"/>
              <a:gd name="connsiteY13" fmla="*/ 1292087 h 2852530"/>
              <a:gd name="connsiteX14" fmla="*/ 2435087 w 3061252"/>
              <a:gd name="connsiteY14" fmla="*/ 1083365 h 2852530"/>
              <a:gd name="connsiteX15" fmla="*/ 2534478 w 3061252"/>
              <a:gd name="connsiteY15" fmla="*/ 745435 h 2852530"/>
              <a:gd name="connsiteX16" fmla="*/ 2822713 w 3061252"/>
              <a:gd name="connsiteY16" fmla="*/ 566530 h 2852530"/>
              <a:gd name="connsiteX17" fmla="*/ 2961861 w 3061252"/>
              <a:gd name="connsiteY17" fmla="*/ 337930 h 2852530"/>
              <a:gd name="connsiteX18" fmla="*/ 3061252 w 3061252"/>
              <a:gd name="connsiteY18" fmla="*/ 79513 h 2852530"/>
              <a:gd name="connsiteX19" fmla="*/ 2584174 w 3061252"/>
              <a:gd name="connsiteY19" fmla="*/ 49696 h 2852530"/>
              <a:gd name="connsiteX20" fmla="*/ 1341782 w 3061252"/>
              <a:gd name="connsiteY20" fmla="*/ 0 h 285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61252" h="2852530">
                <a:moveTo>
                  <a:pt x="0" y="785191"/>
                </a:moveTo>
                <a:lnTo>
                  <a:pt x="119269" y="1331843"/>
                </a:lnTo>
                <a:lnTo>
                  <a:pt x="327991" y="1997765"/>
                </a:lnTo>
                <a:lnTo>
                  <a:pt x="1003852" y="2623930"/>
                </a:lnTo>
                <a:lnTo>
                  <a:pt x="1580321" y="2852530"/>
                </a:lnTo>
                <a:lnTo>
                  <a:pt x="1669774" y="2763078"/>
                </a:lnTo>
                <a:lnTo>
                  <a:pt x="1878495" y="2613991"/>
                </a:lnTo>
                <a:lnTo>
                  <a:pt x="2117035" y="2633869"/>
                </a:lnTo>
                <a:lnTo>
                  <a:pt x="2464904" y="2753139"/>
                </a:lnTo>
                <a:lnTo>
                  <a:pt x="2494721" y="2574235"/>
                </a:lnTo>
                <a:lnTo>
                  <a:pt x="2633869" y="2146852"/>
                </a:lnTo>
                <a:lnTo>
                  <a:pt x="2464904" y="1798983"/>
                </a:lnTo>
                <a:lnTo>
                  <a:pt x="2365513" y="1461052"/>
                </a:lnTo>
                <a:lnTo>
                  <a:pt x="2305878" y="1292087"/>
                </a:lnTo>
                <a:lnTo>
                  <a:pt x="2435087" y="1083365"/>
                </a:lnTo>
                <a:lnTo>
                  <a:pt x="2534478" y="745435"/>
                </a:lnTo>
                <a:lnTo>
                  <a:pt x="2822713" y="566530"/>
                </a:lnTo>
                <a:lnTo>
                  <a:pt x="2961861" y="337930"/>
                </a:lnTo>
                <a:lnTo>
                  <a:pt x="3061252" y="79513"/>
                </a:lnTo>
                <a:lnTo>
                  <a:pt x="2584174" y="49696"/>
                </a:lnTo>
                <a:lnTo>
                  <a:pt x="1341782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9087722" y="25099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4</a:t>
            </a:r>
            <a:endParaRPr lang="ru-RU" b="1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6679" y="3508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0</a:t>
            </a:r>
            <a:endParaRPr lang="ru-RU" b="1" baseline="-25000" dirty="0">
              <a:latin typeface="+mn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7435363" y="364502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860629" y="2780928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5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7764087" y="2813180"/>
            <a:ext cx="1329856" cy="804527"/>
          </a:xfrm>
          <a:custGeom>
            <a:avLst/>
            <a:gdLst>
              <a:gd name="connsiteX0" fmla="*/ 0 w 1280160"/>
              <a:gd name="connsiteY0" fmla="*/ 764771 h 764771"/>
              <a:gd name="connsiteX1" fmla="*/ 349135 w 1280160"/>
              <a:gd name="connsiteY1" fmla="*/ 656706 h 764771"/>
              <a:gd name="connsiteX2" fmla="*/ 573578 w 1280160"/>
              <a:gd name="connsiteY2" fmla="*/ 390698 h 764771"/>
              <a:gd name="connsiteX3" fmla="*/ 1030778 w 1280160"/>
              <a:gd name="connsiteY3" fmla="*/ 191193 h 764771"/>
              <a:gd name="connsiteX4" fmla="*/ 1280160 w 1280160"/>
              <a:gd name="connsiteY4" fmla="*/ 0 h 764771"/>
              <a:gd name="connsiteX0" fmla="*/ 0 w 1280160"/>
              <a:gd name="connsiteY0" fmla="*/ 764771 h 764771"/>
              <a:gd name="connsiteX1" fmla="*/ 349135 w 1280160"/>
              <a:gd name="connsiteY1" fmla="*/ 656706 h 764771"/>
              <a:gd name="connsiteX2" fmla="*/ 583517 w 1280160"/>
              <a:gd name="connsiteY2" fmla="*/ 410576 h 764771"/>
              <a:gd name="connsiteX3" fmla="*/ 1030778 w 1280160"/>
              <a:gd name="connsiteY3" fmla="*/ 191193 h 764771"/>
              <a:gd name="connsiteX4" fmla="*/ 1280160 w 1280160"/>
              <a:gd name="connsiteY4" fmla="*/ 0 h 764771"/>
              <a:gd name="connsiteX0" fmla="*/ 0 w 1329856"/>
              <a:gd name="connsiteY0" fmla="*/ 804527 h 804527"/>
              <a:gd name="connsiteX1" fmla="*/ 349135 w 1329856"/>
              <a:gd name="connsiteY1" fmla="*/ 696462 h 804527"/>
              <a:gd name="connsiteX2" fmla="*/ 583517 w 1329856"/>
              <a:gd name="connsiteY2" fmla="*/ 450332 h 804527"/>
              <a:gd name="connsiteX3" fmla="*/ 1030778 w 1329856"/>
              <a:gd name="connsiteY3" fmla="*/ 230949 h 804527"/>
              <a:gd name="connsiteX4" fmla="*/ 1329856 w 1329856"/>
              <a:gd name="connsiteY4" fmla="*/ 0 h 80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856" h="804527">
                <a:moveTo>
                  <a:pt x="0" y="804527"/>
                </a:moveTo>
                <a:lnTo>
                  <a:pt x="349135" y="696462"/>
                </a:lnTo>
                <a:lnTo>
                  <a:pt x="583517" y="450332"/>
                </a:lnTo>
                <a:lnTo>
                  <a:pt x="1030778" y="230949"/>
                </a:lnTo>
                <a:lnTo>
                  <a:pt x="1329856" y="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Nantes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Paris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min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{ </a:t>
            </a:r>
          </a:p>
          <a:p>
            <a:pPr marL="0" lv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  w(p)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| p = (</a:t>
            </a:r>
            <a:r>
              <a:rPr lang="en-US" sz="2000" dirty="0">
                <a:solidFill>
                  <a:prstClr val="black"/>
                </a:solidFill>
              </a:rPr>
              <a:t>Nantes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000" dirty="0">
                <a:solidFill>
                  <a:prstClr val="black"/>
                </a:solidFill>
              </a:rPr>
              <a:t>Paris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G</a:t>
            </a:r>
          </a:p>
          <a:p>
            <a:pPr marL="0" lv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}</a:t>
            </a: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Nantes, Angers, Le Mans, Chartres, Paris -&gt; 391</a:t>
            </a: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Nantes, Angers, Le Mans, </a:t>
            </a:r>
            <a:r>
              <a:rPr lang="en-US" sz="2000" dirty="0" err="1">
                <a:solidFill>
                  <a:prstClr val="black"/>
                </a:solidFill>
              </a:rPr>
              <a:t>Alencon</a:t>
            </a:r>
            <a:r>
              <a:rPr lang="en-US" sz="2000" dirty="0">
                <a:solidFill>
                  <a:prstClr val="black"/>
                </a:solidFill>
              </a:rPr>
              <a:t>, </a:t>
            </a:r>
            <a:r>
              <a:rPr lang="en-US" sz="2000" dirty="0" err="1">
                <a:solidFill>
                  <a:prstClr val="black"/>
                </a:solidFill>
              </a:rPr>
              <a:t>Verneuil</a:t>
            </a:r>
            <a:r>
              <a:rPr lang="en-US" sz="2000" dirty="0">
                <a:solidFill>
                  <a:prstClr val="black"/>
                </a:solidFill>
              </a:rPr>
              <a:t>, Paris -&gt; 411</a:t>
            </a: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Nantes, La Rochelle, </a:t>
            </a:r>
            <a:r>
              <a:rPr lang="en-US" sz="2000" dirty="0" err="1">
                <a:solidFill>
                  <a:prstClr val="black"/>
                </a:solidFill>
              </a:rPr>
              <a:t>Royen</a:t>
            </a:r>
            <a:r>
              <a:rPr lang="en-US" sz="2000" dirty="0">
                <a:solidFill>
                  <a:prstClr val="black"/>
                </a:solidFill>
              </a:rPr>
              <a:t>, Bordeaux, …, Strasbourg, Nancy, Paris -&gt; 2000+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http://frenchtrip.ru</a:t>
            </a:r>
            <a:r>
              <a:rPr lang="en-US" sz="1600" dirty="0"/>
              <a:t> </a:t>
            </a:r>
            <a:endParaRPr lang="ru-RU" sz="1600" dirty="0"/>
          </a:p>
        </p:txBody>
      </p:sp>
      <p:sp>
        <p:nvSpPr>
          <p:cNvPr id="3" name="Freeform 2"/>
          <p:cNvSpPr/>
          <p:nvPr/>
        </p:nvSpPr>
        <p:spPr>
          <a:xfrm>
            <a:off x="7742245" y="2800806"/>
            <a:ext cx="1321904" cy="775252"/>
          </a:xfrm>
          <a:custGeom>
            <a:avLst/>
            <a:gdLst>
              <a:gd name="connsiteX0" fmla="*/ 1321904 w 1321904"/>
              <a:gd name="connsiteY0" fmla="*/ 0 h 775252"/>
              <a:gd name="connsiteX1" fmla="*/ 844826 w 1321904"/>
              <a:gd name="connsiteY1" fmla="*/ 59634 h 775252"/>
              <a:gd name="connsiteX2" fmla="*/ 576469 w 1321904"/>
              <a:gd name="connsiteY2" fmla="*/ 188843 h 775252"/>
              <a:gd name="connsiteX3" fmla="*/ 586408 w 1321904"/>
              <a:gd name="connsiteY3" fmla="*/ 397565 h 775252"/>
              <a:gd name="connsiteX4" fmla="*/ 347869 w 1321904"/>
              <a:gd name="connsiteY4" fmla="*/ 646043 h 775252"/>
              <a:gd name="connsiteX5" fmla="*/ 0 w 1321904"/>
              <a:gd name="connsiteY5" fmla="*/ 775252 h 77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1904" h="775252">
                <a:moveTo>
                  <a:pt x="1321904" y="0"/>
                </a:moveTo>
                <a:lnTo>
                  <a:pt x="844826" y="59634"/>
                </a:lnTo>
                <a:lnTo>
                  <a:pt x="576469" y="188843"/>
                </a:lnTo>
                <a:lnTo>
                  <a:pt x="586408" y="397565"/>
                </a:lnTo>
                <a:lnTo>
                  <a:pt x="347869" y="646043"/>
                </a:lnTo>
                <a:lnTo>
                  <a:pt x="0" y="77525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7752522" y="2812774"/>
            <a:ext cx="3061252" cy="2852530"/>
          </a:xfrm>
          <a:custGeom>
            <a:avLst/>
            <a:gdLst>
              <a:gd name="connsiteX0" fmla="*/ 0 w 3061252"/>
              <a:gd name="connsiteY0" fmla="*/ 785191 h 2852530"/>
              <a:gd name="connsiteX1" fmla="*/ 119269 w 3061252"/>
              <a:gd name="connsiteY1" fmla="*/ 1331843 h 2852530"/>
              <a:gd name="connsiteX2" fmla="*/ 327991 w 3061252"/>
              <a:gd name="connsiteY2" fmla="*/ 1997765 h 2852530"/>
              <a:gd name="connsiteX3" fmla="*/ 1003852 w 3061252"/>
              <a:gd name="connsiteY3" fmla="*/ 2623930 h 2852530"/>
              <a:gd name="connsiteX4" fmla="*/ 1580321 w 3061252"/>
              <a:gd name="connsiteY4" fmla="*/ 2852530 h 2852530"/>
              <a:gd name="connsiteX5" fmla="*/ 1669774 w 3061252"/>
              <a:gd name="connsiteY5" fmla="*/ 2763078 h 2852530"/>
              <a:gd name="connsiteX6" fmla="*/ 1878495 w 3061252"/>
              <a:gd name="connsiteY6" fmla="*/ 2613991 h 2852530"/>
              <a:gd name="connsiteX7" fmla="*/ 2117035 w 3061252"/>
              <a:gd name="connsiteY7" fmla="*/ 2633869 h 2852530"/>
              <a:gd name="connsiteX8" fmla="*/ 2464904 w 3061252"/>
              <a:gd name="connsiteY8" fmla="*/ 2753139 h 2852530"/>
              <a:gd name="connsiteX9" fmla="*/ 2494721 w 3061252"/>
              <a:gd name="connsiteY9" fmla="*/ 2574235 h 2852530"/>
              <a:gd name="connsiteX10" fmla="*/ 2633869 w 3061252"/>
              <a:gd name="connsiteY10" fmla="*/ 2146852 h 2852530"/>
              <a:gd name="connsiteX11" fmla="*/ 2464904 w 3061252"/>
              <a:gd name="connsiteY11" fmla="*/ 1798983 h 2852530"/>
              <a:gd name="connsiteX12" fmla="*/ 2365513 w 3061252"/>
              <a:gd name="connsiteY12" fmla="*/ 1461052 h 2852530"/>
              <a:gd name="connsiteX13" fmla="*/ 2305878 w 3061252"/>
              <a:gd name="connsiteY13" fmla="*/ 1292087 h 2852530"/>
              <a:gd name="connsiteX14" fmla="*/ 2435087 w 3061252"/>
              <a:gd name="connsiteY14" fmla="*/ 1083365 h 2852530"/>
              <a:gd name="connsiteX15" fmla="*/ 2534478 w 3061252"/>
              <a:gd name="connsiteY15" fmla="*/ 745435 h 2852530"/>
              <a:gd name="connsiteX16" fmla="*/ 2822713 w 3061252"/>
              <a:gd name="connsiteY16" fmla="*/ 566530 h 2852530"/>
              <a:gd name="connsiteX17" fmla="*/ 2961861 w 3061252"/>
              <a:gd name="connsiteY17" fmla="*/ 337930 h 2852530"/>
              <a:gd name="connsiteX18" fmla="*/ 3061252 w 3061252"/>
              <a:gd name="connsiteY18" fmla="*/ 79513 h 2852530"/>
              <a:gd name="connsiteX19" fmla="*/ 2584174 w 3061252"/>
              <a:gd name="connsiteY19" fmla="*/ 49696 h 2852530"/>
              <a:gd name="connsiteX20" fmla="*/ 1341782 w 3061252"/>
              <a:gd name="connsiteY20" fmla="*/ 0 h 285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61252" h="2852530">
                <a:moveTo>
                  <a:pt x="0" y="785191"/>
                </a:moveTo>
                <a:lnTo>
                  <a:pt x="119269" y="1331843"/>
                </a:lnTo>
                <a:lnTo>
                  <a:pt x="327991" y="1997765"/>
                </a:lnTo>
                <a:lnTo>
                  <a:pt x="1003852" y="2623930"/>
                </a:lnTo>
                <a:lnTo>
                  <a:pt x="1580321" y="2852530"/>
                </a:lnTo>
                <a:lnTo>
                  <a:pt x="1669774" y="2763078"/>
                </a:lnTo>
                <a:lnTo>
                  <a:pt x="1878495" y="2613991"/>
                </a:lnTo>
                <a:lnTo>
                  <a:pt x="2117035" y="2633869"/>
                </a:lnTo>
                <a:lnTo>
                  <a:pt x="2464904" y="2753139"/>
                </a:lnTo>
                <a:lnTo>
                  <a:pt x="2494721" y="2574235"/>
                </a:lnTo>
                <a:lnTo>
                  <a:pt x="2633869" y="2146852"/>
                </a:lnTo>
                <a:lnTo>
                  <a:pt x="2464904" y="1798983"/>
                </a:lnTo>
                <a:lnTo>
                  <a:pt x="2365513" y="1461052"/>
                </a:lnTo>
                <a:lnTo>
                  <a:pt x="2305878" y="1292087"/>
                </a:lnTo>
                <a:lnTo>
                  <a:pt x="2435087" y="1083365"/>
                </a:lnTo>
                <a:lnTo>
                  <a:pt x="2534478" y="745435"/>
                </a:lnTo>
                <a:lnTo>
                  <a:pt x="2822713" y="566530"/>
                </a:lnTo>
                <a:lnTo>
                  <a:pt x="2961861" y="337930"/>
                </a:lnTo>
                <a:lnTo>
                  <a:pt x="3061252" y="79513"/>
                </a:lnTo>
                <a:lnTo>
                  <a:pt x="2584174" y="49696"/>
                </a:lnTo>
                <a:lnTo>
                  <a:pt x="1341782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9087722" y="25099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4</a:t>
            </a:r>
            <a:endParaRPr lang="ru-RU" b="1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6679" y="3508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0</a:t>
            </a:r>
            <a:endParaRPr lang="ru-RU" b="1" baseline="-25000" dirty="0">
              <a:latin typeface="+mn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7435363" y="364502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860629" y="2780928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69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0585924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2" name="Rectangle 91"/>
          <p:cNvSpPr/>
          <p:nvPr/>
        </p:nvSpPr>
        <p:spPr>
          <a:xfrm>
            <a:off x="335360" y="1417638"/>
            <a:ext cx="11593288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0585924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6089650" y="1417638"/>
            <a:ext cx="5838998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734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6918546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74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Кратчайшие пути</a:t>
            </a:r>
          </a:p>
          <a:p>
            <a:pPr lvl="1"/>
            <a:r>
              <a:rPr lang="ru-RU" dirty="0"/>
              <a:t>Алгоритм Дейкстры</a:t>
            </a:r>
            <a:endParaRPr lang="en-US" dirty="0"/>
          </a:p>
          <a:p>
            <a:pPr lvl="1"/>
            <a:r>
              <a:rPr lang="ru-RU" dirty="0"/>
              <a:t>Алгоритм Беллмана-Форда</a:t>
            </a:r>
            <a:endParaRPr lang="en-US" dirty="0"/>
          </a:p>
          <a:p>
            <a:pPr lvl="1"/>
            <a:r>
              <a:rPr lang="ru-RU" dirty="0"/>
              <a:t>Алгоритм Флойда-Уоршелла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Топологическая сортировка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561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8349064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88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70797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184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123905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465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816939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849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6998012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386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8128065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893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93882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138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048693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942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0585924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16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  <a:r>
              <a:rPr lang="en-US" dirty="0"/>
              <a:t> </a:t>
            </a:r>
            <a:r>
              <a:rPr lang="ru-RU" dirty="0" err="1"/>
              <a:t>Дейкстры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Построение кратчайшего пути за </a:t>
            </a:r>
            <a:r>
              <a:rPr lang="en-US" dirty="0">
                <a:solidFill>
                  <a:schemeClr val="bg1"/>
                </a:solidFill>
              </a:rPr>
              <a:t>O(|V|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действий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Dijkstra, E. W. (1959). "A note on two problems in connection with graphs". </a:t>
            </a:r>
            <a:r>
              <a:rPr lang="en-US" dirty="0" err="1">
                <a:solidFill>
                  <a:schemeClr val="bg1"/>
                </a:solidFill>
              </a:rPr>
              <a:t>Numerische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Mathematik</a:t>
            </a:r>
            <a:r>
              <a:rPr lang="en-US" dirty="0">
                <a:solidFill>
                  <a:schemeClr val="bg1"/>
                </a:solidFill>
              </a:rPr>
              <a:t> 1: 269–271.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Длина пути в графе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= (V, E) –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ориентированный граф</a:t>
            </a:r>
          </a:p>
          <a:p>
            <a:pPr marL="68580" indent="0">
              <a:buNone/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Пусть функция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: E  R</a:t>
            </a:r>
            <a:r>
              <a:rPr lang="en-US" sz="2800" baseline="30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[0, )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задает длины дуг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G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Значение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(e)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называется длиной дуги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e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…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– путь в графе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Сумма ∑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w(v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i-1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длин дуг, входящих в путь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длиной пути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обозначается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w(p)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  <a:r>
              <a:rPr lang="en-US" dirty="0"/>
              <a:t> </a:t>
            </a:r>
            <a:r>
              <a:rPr lang="ru-RU" dirty="0" err="1"/>
              <a:t>Дейкстры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Построение кратчайшего пути за </a:t>
            </a:r>
            <a:r>
              <a:rPr lang="en-US" dirty="0">
                <a:solidFill>
                  <a:schemeClr val="bg1"/>
                </a:solidFill>
              </a:rPr>
              <a:t>O(|V|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действий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Dijkstra, E. W. (1959). "A note on two problems in connection with graphs". </a:t>
            </a:r>
            <a:r>
              <a:rPr lang="en-US" dirty="0" err="1">
                <a:solidFill>
                  <a:schemeClr val="bg1"/>
                </a:solidFill>
              </a:rPr>
              <a:t>Numerische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Mathematik</a:t>
            </a:r>
            <a:r>
              <a:rPr lang="en-US" dirty="0">
                <a:solidFill>
                  <a:schemeClr val="bg1"/>
                </a:solidFill>
              </a:rPr>
              <a:t> 1: 269–271.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6825551" y="1600201"/>
            <a:ext cx="4128897" cy="4637111"/>
            <a:chOff x="6545247" y="1600201"/>
            <a:chExt cx="4128897" cy="463711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5247" y="1600201"/>
              <a:ext cx="3390233" cy="4525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 rot="16200000">
              <a:off x="8288588" y="3851756"/>
              <a:ext cx="40324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err="1"/>
                <a:t>Э́дсгер</a:t>
              </a:r>
              <a:r>
                <a:rPr lang="ru-RU" sz="1400" dirty="0"/>
                <a:t> </a:t>
              </a:r>
              <a:r>
                <a:rPr lang="ru-RU" sz="1400" dirty="0" err="1"/>
                <a:t>Ви́бе</a:t>
              </a:r>
              <a:r>
                <a:rPr lang="ru-RU" sz="1400" dirty="0"/>
                <a:t> </a:t>
              </a:r>
              <a:r>
                <a:rPr lang="ru-RU" sz="1400" dirty="0" err="1"/>
                <a:t>Де́йкстра</a:t>
              </a:r>
              <a:r>
                <a:rPr lang="en-US" sz="1400" dirty="0"/>
                <a:t> </a:t>
              </a:r>
              <a:r>
                <a:rPr lang="ru-RU" sz="1400" dirty="0"/>
                <a:t>1930–2002</a:t>
              </a:r>
            </a:p>
            <a:p>
              <a:r>
                <a:rPr lang="en-US" sz="1400" dirty="0"/>
                <a:t>Turing Award 1972</a:t>
              </a:r>
            </a:p>
            <a:p>
              <a:r>
                <a:rPr lang="en-US" sz="1400" dirty="0">
                  <a:hlinkClick r:id="rId4"/>
                </a:rPr>
                <a:t>https://en.wikipedia.org/wiki/Edsger_W._Dijkstra</a:t>
              </a:r>
              <a:r>
                <a:rPr lang="en-US" sz="1400" dirty="0"/>
                <a:t> 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9079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  <a:r>
              <a:rPr lang="en-US" dirty="0"/>
              <a:t> </a:t>
            </a:r>
            <a:r>
              <a:rPr lang="ru-RU" dirty="0" err="1"/>
              <a:t>Дейкстры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Построение кратчайшего пути за </a:t>
            </a:r>
            <a:r>
              <a:rPr lang="en-US" dirty="0"/>
              <a:t>O(|V|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ru-RU" dirty="0"/>
              <a:t>действий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Dijkstra, E. W. (1959). "A note on two problems in connection with graphs". </a:t>
            </a:r>
            <a:r>
              <a:rPr lang="en-US" dirty="0" err="1">
                <a:solidFill>
                  <a:schemeClr val="bg1"/>
                </a:solidFill>
              </a:rPr>
              <a:t>Numerische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Mathematik</a:t>
            </a:r>
            <a:r>
              <a:rPr lang="en-US" dirty="0">
                <a:solidFill>
                  <a:schemeClr val="bg1"/>
                </a:solidFill>
              </a:rPr>
              <a:t> 1: 269–271.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6825551" y="1600201"/>
            <a:ext cx="4128897" cy="4637111"/>
            <a:chOff x="6545247" y="1600201"/>
            <a:chExt cx="4128897" cy="463711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5247" y="1600201"/>
              <a:ext cx="3390233" cy="4525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 rot="16200000">
              <a:off x="8288588" y="3851756"/>
              <a:ext cx="40324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err="1"/>
                <a:t>Э́дсгер</a:t>
              </a:r>
              <a:r>
                <a:rPr lang="ru-RU" sz="1400" dirty="0"/>
                <a:t> </a:t>
              </a:r>
              <a:r>
                <a:rPr lang="ru-RU" sz="1400" dirty="0" err="1"/>
                <a:t>Ви́бе</a:t>
              </a:r>
              <a:r>
                <a:rPr lang="ru-RU" sz="1400" dirty="0"/>
                <a:t> </a:t>
              </a:r>
              <a:r>
                <a:rPr lang="ru-RU" sz="1400" dirty="0" err="1"/>
                <a:t>Де́йкстра</a:t>
              </a:r>
              <a:r>
                <a:rPr lang="en-US" sz="1400" dirty="0"/>
                <a:t> </a:t>
              </a:r>
              <a:r>
                <a:rPr lang="ru-RU" sz="1400" dirty="0"/>
                <a:t>1930–2002</a:t>
              </a:r>
            </a:p>
            <a:p>
              <a:r>
                <a:rPr lang="en-US" sz="1400" dirty="0"/>
                <a:t>Turing Award 1972</a:t>
              </a:r>
            </a:p>
            <a:p>
              <a:r>
                <a:rPr lang="en-US" sz="1400" dirty="0">
                  <a:hlinkClick r:id="rId4"/>
                </a:rPr>
                <a:t>https://en.wikipedia.org/wiki/Edsger_W._Dijkstra</a:t>
              </a:r>
              <a:r>
                <a:rPr lang="en-US" sz="1400" dirty="0"/>
                <a:t> 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1019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  <a:r>
              <a:rPr lang="en-US" dirty="0"/>
              <a:t> </a:t>
            </a:r>
            <a:r>
              <a:rPr lang="ru-RU" dirty="0" err="1"/>
              <a:t>Дейкстры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Построение кратчайшего пути за </a:t>
            </a:r>
            <a:r>
              <a:rPr lang="en-US" dirty="0"/>
              <a:t>O(|V|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ru-RU" dirty="0"/>
              <a:t>действий</a:t>
            </a:r>
            <a:endParaRPr lang="en-US" dirty="0"/>
          </a:p>
          <a:p>
            <a:endParaRPr lang="en-US" dirty="0"/>
          </a:p>
          <a:p>
            <a:r>
              <a:rPr lang="en-US" dirty="0"/>
              <a:t>Dijkstra, E. W. (1959). "A note on two problems in connection with graphs". </a:t>
            </a:r>
            <a:r>
              <a:rPr lang="en-US" dirty="0" err="1"/>
              <a:t>Numerische</a:t>
            </a:r>
            <a:r>
              <a:rPr lang="en-US" dirty="0"/>
              <a:t> </a:t>
            </a:r>
            <a:r>
              <a:rPr lang="en-US" dirty="0" err="1"/>
              <a:t>Mathematik</a:t>
            </a:r>
            <a:r>
              <a:rPr lang="en-US" dirty="0"/>
              <a:t> 1: 269–271.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6825551" y="1600201"/>
            <a:ext cx="4128897" cy="4637111"/>
            <a:chOff x="6545247" y="1600201"/>
            <a:chExt cx="4128897" cy="463711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5247" y="1600201"/>
              <a:ext cx="3390233" cy="4525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 rot="16200000">
              <a:off x="8288588" y="3851756"/>
              <a:ext cx="40324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err="1"/>
                <a:t>Э́дсгер</a:t>
              </a:r>
              <a:r>
                <a:rPr lang="ru-RU" sz="1400" dirty="0"/>
                <a:t> </a:t>
              </a:r>
              <a:r>
                <a:rPr lang="ru-RU" sz="1400" dirty="0" err="1"/>
                <a:t>Ви́бе</a:t>
              </a:r>
              <a:r>
                <a:rPr lang="ru-RU" sz="1400" dirty="0"/>
                <a:t> </a:t>
              </a:r>
              <a:r>
                <a:rPr lang="ru-RU" sz="1400" dirty="0" err="1"/>
                <a:t>Де́йкстра</a:t>
              </a:r>
              <a:r>
                <a:rPr lang="en-US" sz="1400" dirty="0"/>
                <a:t> </a:t>
              </a:r>
              <a:r>
                <a:rPr lang="ru-RU" sz="1400" dirty="0"/>
                <a:t>1930–2002</a:t>
              </a:r>
            </a:p>
            <a:p>
              <a:r>
                <a:rPr lang="en-US" sz="1400" dirty="0"/>
                <a:t>Turing Award 1972</a:t>
              </a:r>
            </a:p>
            <a:p>
              <a:r>
                <a:rPr lang="en-US" sz="1400" dirty="0">
                  <a:hlinkClick r:id="rId4"/>
                </a:rPr>
                <a:t>https://en.wikipedia.org/wiki/Edsger_W._Dijkstra</a:t>
              </a:r>
              <a:r>
                <a:rPr lang="en-US" sz="1400" dirty="0"/>
                <a:t> 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3187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  <a:r>
              <a:rPr lang="en-US" dirty="0"/>
              <a:t> </a:t>
            </a:r>
            <a:r>
              <a:rPr lang="ru-RU" dirty="0" err="1"/>
              <a:t>Дейкстры</a:t>
            </a:r>
            <a:endParaRPr lang="ru-RU" dirty="0"/>
          </a:p>
        </p:txBody>
      </p:sp>
      <p:sp>
        <p:nvSpPr>
          <p:cNvPr id="4300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Дан граф </a:t>
            </a:r>
            <a:r>
              <a:rPr lang="en-US" sz="2800" dirty="0">
                <a:solidFill>
                  <a:schemeClr val="bg1"/>
                </a:solidFill>
              </a:rPr>
              <a:t>G = (V, E)</a:t>
            </a:r>
            <a:r>
              <a:rPr lang="ru-RU" sz="2800" dirty="0">
                <a:solidFill>
                  <a:schemeClr val="bg1"/>
                </a:solidFill>
              </a:rPr>
              <a:t>, длины ребер</a:t>
            </a:r>
            <a:r>
              <a:rPr lang="en-US" sz="2800" dirty="0">
                <a:solidFill>
                  <a:schemeClr val="bg1"/>
                </a:solidFill>
              </a:rPr>
              <a:t> w:E-&gt;R</a:t>
            </a:r>
            <a:r>
              <a:rPr lang="en-US" sz="2800" baseline="30000" dirty="0">
                <a:solidFill>
                  <a:schemeClr val="bg1"/>
                </a:solidFill>
              </a:rPr>
              <a:t>+</a:t>
            </a:r>
            <a:r>
              <a:rPr lang="ru-RU" sz="2800" dirty="0">
                <a:solidFill>
                  <a:schemeClr val="bg1"/>
                </a:solidFill>
              </a:rPr>
              <a:t>, вершины </a:t>
            </a:r>
            <a:r>
              <a:rPr lang="en-US" sz="2800" dirty="0">
                <a:solidFill>
                  <a:schemeClr val="bg1"/>
                </a:solidFill>
              </a:rPr>
              <a:t>s (</a:t>
            </a:r>
            <a:r>
              <a:rPr lang="ru-RU" sz="2800" dirty="0">
                <a:solidFill>
                  <a:schemeClr val="bg1"/>
                </a:solidFill>
              </a:rPr>
              <a:t>старт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и </a:t>
            </a:r>
            <a:r>
              <a:rPr lang="en-US" sz="2800" dirty="0">
                <a:solidFill>
                  <a:schemeClr val="bg1"/>
                </a:solidFill>
              </a:rPr>
              <a:t>f (</a:t>
            </a:r>
            <a:r>
              <a:rPr lang="ru-RU" sz="2800" dirty="0">
                <a:solidFill>
                  <a:schemeClr val="bg1"/>
                </a:solidFill>
              </a:rPr>
              <a:t>финиш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Найти кратчайшее расстояние от </a:t>
            </a:r>
            <a:r>
              <a:rPr lang="en-US" sz="2800" dirty="0">
                <a:solidFill>
                  <a:schemeClr val="bg1"/>
                </a:solidFill>
              </a:rPr>
              <a:t>s </a:t>
            </a:r>
            <a:r>
              <a:rPr lang="ru-RU" sz="2800" dirty="0">
                <a:solidFill>
                  <a:schemeClr val="bg1"/>
                </a:solidFill>
              </a:rPr>
              <a:t>до </a:t>
            </a:r>
            <a:r>
              <a:rPr lang="en-US" sz="2800" dirty="0">
                <a:solidFill>
                  <a:schemeClr val="bg1"/>
                </a:solidFill>
              </a:rPr>
              <a:t>f</a:t>
            </a:r>
            <a:endParaRPr lang="ru-RU" sz="28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Вместо одного кратчайшего расстояния вычисляем расстояния от </a:t>
            </a:r>
            <a:r>
              <a:rPr lang="en-US" sz="2800" dirty="0">
                <a:solidFill>
                  <a:schemeClr val="bg1"/>
                </a:solidFill>
              </a:rPr>
              <a:t>s </a:t>
            </a:r>
            <a:r>
              <a:rPr lang="ru-RU" sz="2800" dirty="0">
                <a:solidFill>
                  <a:schemeClr val="bg1"/>
                </a:solidFill>
              </a:rPr>
              <a:t>до всех остальных вершин </a:t>
            </a:r>
          </a:p>
          <a:p>
            <a:r>
              <a:rPr lang="ru-RU" sz="2800" dirty="0">
                <a:solidFill>
                  <a:schemeClr val="bg1"/>
                </a:solidFill>
              </a:rPr>
              <a:t>Строим множество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ru-RU" sz="2800" dirty="0">
                <a:solidFill>
                  <a:schemeClr val="bg1"/>
                </a:solidFill>
              </a:rPr>
              <a:t> вершин графа, для которых найдено кратчайшее расстояние от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</a:p>
          <a:p>
            <a:r>
              <a:rPr lang="ru-RU" sz="2800" dirty="0">
                <a:solidFill>
                  <a:schemeClr val="bg1"/>
                </a:solidFill>
              </a:rPr>
              <a:t>Пока </a:t>
            </a:r>
            <a:r>
              <a:rPr lang="en-US" sz="2800" dirty="0">
                <a:solidFill>
                  <a:schemeClr val="bg1"/>
                </a:solidFill>
              </a:rPr>
              <a:t>V != S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добавляем в </a:t>
            </a:r>
            <a:r>
              <a:rPr lang="en-US" sz="2400" dirty="0">
                <a:solidFill>
                  <a:schemeClr val="bg1"/>
                </a:solidFill>
              </a:rPr>
              <a:t>S </a:t>
            </a:r>
            <a:r>
              <a:rPr lang="ru-RU" sz="2400" dirty="0">
                <a:solidFill>
                  <a:schemeClr val="bg1"/>
                </a:solidFill>
              </a:rPr>
              <a:t>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ru-RU" sz="2400" dirty="0">
                <a:solidFill>
                  <a:schemeClr val="bg1"/>
                </a:solidFill>
              </a:rPr>
              <a:t>, которая ближе всего к </a:t>
            </a:r>
            <a:r>
              <a:rPr lang="en-US" sz="2400" dirty="0">
                <a:solidFill>
                  <a:schemeClr val="bg1"/>
                </a:solidFill>
              </a:rPr>
              <a:t>s </a:t>
            </a:r>
            <a:r>
              <a:rPr lang="ru-RU" sz="2400" dirty="0">
                <a:solidFill>
                  <a:schemeClr val="bg1"/>
                </a:solidFill>
              </a:rPr>
              <a:t>среди оставшихся вершин </a:t>
            </a:r>
            <a:r>
              <a:rPr lang="en-US" sz="2400" dirty="0">
                <a:solidFill>
                  <a:schemeClr val="bg1"/>
                </a:solidFill>
              </a:rPr>
              <a:t>V \ S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обновляем расстояния от </a:t>
            </a:r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ru-RU" sz="2400" dirty="0">
                <a:solidFill>
                  <a:schemeClr val="bg1"/>
                </a:solidFill>
              </a:rPr>
              <a:t> до соседей 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KAAdwMBIgACEQEDEQH/xAAbAAACAgMBAAAAAAAAAAAAAAAEBQMGAQIHAP/EADoQAAIBAwMBBQUFBwQDAAAAAAECAwAEEQUSITETIkFRYQZCcYGhMpGxwdEHFCNSYvDxFSRDgjNy4f/EABkBAAMBAQEAAAAAAAAAAAAAAAECAwQABf/EACYRAAICAgICAQMFAAAAAAAAAAABAhEDIRIxBEEiE2FxBSMyQlH/2gAMAwEAAhEDEQA/AEVvaAeFGLAAKKSLArYrXiMuCGOtClGFajZKUIGyVGyUYyVtFZTTuEjQk4zz0AoBFxWo2Wn6aMI+/dXEOAeY43JY/PaRUU/+k78LE55xhJevoM9adY2dYgZa1K1Y4tDhvFY27zRnwWVQfwx+FKLyzltZCjjocZ8KDjJKwppgBWtGFTsKjYVyCQMKjYVORUbCnTAQOgNYqUivU9gLzs9Kwy0RisMtSaEQNt9K1ZaJ2VgRgv3iFUfaJ8q6ggE6MNqgYLeNYtw8kiZ6LkqmMKo6ZPr1+tESXluy7opMhQQr5xkjrgeQ/vpQLaorOVgAV2ZUGD0QY/v5VVKghN1Lus0tt2wuVY4PKIfP+o45+I8qmOqWNjaxxJbRmdu6Anu+rvyfgB40PNA00EkpyZiQEOep6cfCtLbSV7IBSX2ngnnJ4/8AtBTKLE2LLnVpdr7oIFB6d1Wb8vpSy2v7o3JV5BIOgEhJYenqPmat66IghCQoWc8sSgI+XlUum+ytu1xmZAwJzjGOaopWqC8dFddMgMBjI6ZqBlq2+0ejCwJcYEJAERH83kfLjxqsOmDWaceLFBWFRsKIYVGwrkzgdhXq3YVinsU6FsrBSp9tYK0SZCI6rntBqDdi0ELEL73mCfH4dPvq1Ktc3SeS9vNQDA8fZ+R/RaaMfYTTUL5XZ0RhsVNiADr8Pp91T6OJXDySDc74C+nPP4VLFpkLb5i/O0lYyMZPl8xn5in+n28Ebw5BBIB6Yx16/cKebVUFdhht5IIoH7EswBOB4UTZl5FiSOMhU658TR7TJJ4AYJH0qBVAfukYHPHU1nqmbYO0TxPOBnCgev6VNBM2/ILMxPWJUH1Nb2sA7Mu6jGeWbkD8qll1S1ROzeVdoOFYgYJ9BVo67C2ZvY31C1kgnjdQw95gSD4Hg1zueJo5GRuGUkEeoq/x65HCmJez255KjGarPtJBE1493asGilOWA91sc5pMtNWiM0yustRMtFutQOKgiYKwrNbsOaxVLBR0fFYIqbFYK1WiRCVrnGq2T6V7R3IVd0U7GZBjpuz+YNdN21X/AGmktbK4gvJrKG5dl7Ne1HdAzmipcR8cecqK7ahT2Z3DHPTr1P60Zc3nZELklduCT4eX+fWg7tbDVCXtlksLgc7YH7h9eelQW9rO0LLJebgowBIAxJ6fEClpNdlZw4sfWF1JJjcc46n+/hT2OeOCMSuB6ZpDotqXfsp5mhkzhSAu1h6Ejr6UTrFrdAL2ZNyq4yGTAUf9ajTsutRJdX1h54coTFaBtpZu6rMPXxqm32oK91GUu4ZSOFWMvgenK03l0Y6grR3DssfZ4WOP3T44+fnQT6RZ6bHObWJ5ML/zkb0PkK0QUKtsXk1LSC72ed9OttuV3Nyw90efwrfTLyG40pYYRKxV2DSyAjd8B+tFex0C3LNZXUIkjfvHu5wfA041HSZrOAkqpaIlWYLjKH7JH3UkkuDoOZNFbbb4EnzOMCoZBRTpt4qBxWczArCvVs4r1McdJxXitSYrxHNaSJHgUq9otPjv7IRuT/DbeCPrTjGKnntr59Mjm0VLVrhtwkEwG7GeGUnj0o8eQYupJnK9V066h1eJWVltSBsdM7SCfPp0ojVrZLeYRRsTn388mm0t3d6dEbdlHZTDcY3G5M+IHzqvX8zGVgSgyQRGvRQcDio3ej0HG1Y5s5u0gKsQVLedHaf7QnTxIk38deqluePI0mt48xgAcHr9OameJjGUxwOhz1pHpjpJqh3H+63zu1tIYuO9uOKB1xIbe2WOONu9gZkOCxPXA8vU/dUOj/7N3lc7mAwvpWZlGol5piNn2EyevmR86ZHS4xGPs9cppLS3MjA90KojGMedFazrKahaqsG9cHz6jxFUm40MqweG4btZG7u5s4+NWNNi6VErJ/GU94/zGmk6jSZGc4tAMg4oZ6KkoZz1qBmB3616sP1r1Mjjp1B3OoRQnBOccVpqOoC2Xs4yDIfpSbPaEsTu86fJkrSNHj+MmuUw+71UNCREjBzx0px7Cavvlksbz/yqd0LE5yD1Hx/Wqs/H2eRUaytHKskLlJkOVOfGlx5pRnyNM/Gg8bghx7Xww6ebxbmMmE/xI3X3SeBx5dRXNIgZJ92eW6t6V1qYQ+2mhPbs4ivlXAOercZB9DgY8q5VdWlxp928E0bRSIcMrcFTWjilbXTIQk64S7Q2tZ12Myk7GHXxNSRySbf6ccADoKQyzyWocnJVsNz4GibW8E0YdTnA54xzU5QfaOi/TDb2Ux2ztGSAVz8KVpqt9LCqxWpKAYXDbcURK7TK8auMLwAD1x/ipIhvCiPulN25T1+VNGoraBJ26I7ddWnlDmGOIN1dpCxAz5CrFpyiCCWO6YzEuDu24yPlQkRCbDjbt72POml68Dac7J3ZU5DY8MjgfWklLlqgp7SALpQjd05U8jNBvT3TNJk1jR7qezy09m2ShGN6EeHqCCfWkb8cHrSODXZnyJRm0gcjmvVsa9QEGa3cl0huI7S7lhJ5nELFT65rK3SkExvn0z0Pliu0Q7VhCRqFULgKBwOnhST2h9k9O1lXdYxbXZPFxEm0nj3vMVtl4Oriy2P9Q3U1o5l27lQQe/165z8agF0twGTOyZDgqMitdQsruwu5LK8Uxyx5GQeHA94eYpXevJA63A4ZDh/UVk+l69npKakrRYNCupE1SB45mjdnEZI45PCk/PrVs1+20v2j0SW5vZorC9tVP+4k4CHOMOPEE8Y6g1zuzvltdTtbhhujDrIVPQ4OSKv/ALVaL+9Tf6hZ7ZNOuoc3SM4VeOkgJPXGM/AGtGG1FmHy181JHL3cs7QzoAQcYI4+I9PKvLZFOYicDzp1q8tvqGgL2GJbiz29lKo5KZ7wJ+HOOnFJornIUbuvp0oPrQY/NWRoHR13DuA9eua3gkaJsliOcnHNbRzCecRK2fgeBQOpXy5kt7YHAB3OfE0YxcnVHONB379kpGikHPDE9ann1DdaSp2hJyFYg4xzVRgZi6SMzHYcYzTUtjthnh5t3wyCfzqksCiHFLltnV/2SSj911YklhmMcDno+aXe3Gmiw1gyxKBDcgyLt6bve/I/9qI/Y62LW/cn/lRevU4OBj5/SrJ7TWa6po8ioo7WBe2h/wCvDL934CmlDljoyZn+62cyVe9WalxzmvVjSQDt0ErPHuTGw9D5+H5VE169rJtvsRgnCuOVJ8vTitrVdsTJ1K7hyfI1PKglR0bYUbBwVzkV66tq0Y9CP2q0GLX7PauI71MtBPjyzxny/WuPTowMsFxFsmjJSWM9QfEf38q7Sqvp8ghZnktdxVCesfiKov7TNKRWi1u3UjOI7j1GcK35E+orLmjy2uzf4eVwfB9M52Cf3T7RLQPtJHB8qE1F57iSOSSaaSLaAqNIxRQPdx4D0otlJnnjGAGTd8+n5VBbuvZMGXOOoqcXTtHoSipKpDPR3aKMTWkLPCvEsavueIj06kVBcwRWkss8Dh7aQloyDnZnw+VbWU5sbuK4jJAwA+3xXwP4061jRre/ie6hGwMjM7K2M4GeaW9mR3iYhhkjsrGW6PfkVcqPDefs/Xn5UhiBJ5JJOcnzpp7USbbi3sVxshTeQP5iPyH4ml0CncvzrRCNRv8A06MnN2D268vn4ij3wqAk9dp/GhLVM97x6U4srA6hdWlt0V5e+R4KOT+lGb2Uh8YHS/2c2pstGgd1w1wxlPnjov05+dW6OUieJj0Zz4cYPh+IpNYEKoVcBV49OgIzTScE20LgnO9uT4dDU07VmKTt2UDXrL/TtXurXGFRyU/9TyPpXqsv7QrPK2epoB317KTA6HqPz+6vVnyR4yaBF2i52hxITwCXOc8+Hh91E97s+CchPKgI5WQuY9uMg5Pp1AqaC62yCOVXBDHLNx15/SvQhJdMzNElyFkVo54tykg5GOPCq/q1iL3TrzTT3kmR1QtztbqPrT+USBCQxI2jPPlSm9zG+9Q6hck8/DwzS5Ox8ejg0iy2+pLBOjRyqrK6eIINDQkCdgccdfhVz/abpqw61YapDnbcoY5MjHfXHPzB+lUXftusnBBOMVHievCfKNsLglGxoyctGxXb5j/FWDRNQEUE1jKd0MqkK5HgRjFVJpOy1E7iP4ig8efT8qcxsqxkHlCOCPdP6UmRVsNLKmn6N/bq1Ca8mzaV/dUAx14LdaT20ZEiL5U0wJ2DTNluz2AnnIHT8agVQnaH+hiOfSn+ppIWGLiLLE71PmOasvs3IIblpDnKjNVmAGNlYfAinemvsmBAyGwP80M3R39Gjp2ly/wos+9jw6Y4OKdzuDp8QLAkNn4cGq5pAZ9mc8/5HypxcS4jReoG5seAHjSRfxPPa2Pp7GLWdFFncHCOFOfIgg8V6pNNLLBCoxnZ48k/2K9WrhCSTaIcmnozbtjdnHfJGfHkCpbmIXEZcBt20MCxwM5qvezmvRbv3a7IDK3dfz4xirVGqFVAOQyEDmjjqSA9AEMxj3QXIQDdjOfOob+EAOMZDE9G9KYXQttrPKUXKg5Pxpe91FIzxF0Zd2FJ6jihJVpjR7tFL9tLb980O4GCZIHE6ZH8vB+ma45dHE5P9Vd61CIdq8b7gsilDxkHPWuC6ghhuZIm+0jlSfMg4qeP+RtxS+DRtqWDDazDrkrRdvOQFJOVYYYedCTjfpnQkowP5VpZP3cZJpnG4/gvF1kf3GpUqxAYFDyDmtie45PI2mtEfCDPXGDWHO2B8nP+az+zQ2BScOMUysXCTxEE4dwOB40sY8jA+NG2ph3xLcStFl+4y+frVZq0Rm6izqWk4aJFHAwMgHw9fhR0m559vB6L6A+lV7SrmIgASBj5DofOn9oyx/7iVieO6fBh51BNUYH2WWDONiEqQMDHWvUji1pIjtXPAwMelYqyyxFcJH//2Q=="/>
          <p:cNvSpPr>
            <a:spLocks noChangeAspect="1" noChangeArrowheads="1"/>
          </p:cNvSpPr>
          <p:nvPr/>
        </p:nvSpPr>
        <p:spPr bwMode="auto">
          <a:xfrm>
            <a:off x="1524001" y="-731838"/>
            <a:ext cx="1133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279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  <a:r>
              <a:rPr lang="en-US" dirty="0"/>
              <a:t> </a:t>
            </a:r>
            <a:r>
              <a:rPr lang="ru-RU" dirty="0" err="1"/>
              <a:t>Дейкстры</a:t>
            </a:r>
            <a:endParaRPr lang="ru-RU" dirty="0"/>
          </a:p>
        </p:txBody>
      </p:sp>
      <p:sp>
        <p:nvSpPr>
          <p:cNvPr id="4300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/>
              <a:t>Дан граф </a:t>
            </a:r>
            <a:r>
              <a:rPr lang="en-US" sz="2800" dirty="0"/>
              <a:t>G = (V, E)</a:t>
            </a:r>
            <a:r>
              <a:rPr lang="ru-RU" sz="2800" dirty="0"/>
              <a:t>, длины ребер</a:t>
            </a:r>
            <a:r>
              <a:rPr lang="en-US" sz="2800" dirty="0"/>
              <a:t> w:E-&gt;R</a:t>
            </a:r>
            <a:r>
              <a:rPr lang="en-US" sz="2800" baseline="30000" dirty="0"/>
              <a:t>+</a:t>
            </a:r>
            <a:r>
              <a:rPr lang="ru-RU" sz="2800" dirty="0"/>
              <a:t>, вершины </a:t>
            </a:r>
            <a:r>
              <a:rPr lang="en-US" sz="2800" dirty="0"/>
              <a:t>s (</a:t>
            </a:r>
            <a:r>
              <a:rPr lang="ru-RU" sz="2800" dirty="0"/>
              <a:t>старт</a:t>
            </a:r>
            <a:r>
              <a:rPr lang="en-US" sz="2800" dirty="0"/>
              <a:t>)</a:t>
            </a:r>
            <a:r>
              <a:rPr lang="ru-RU" sz="2800" dirty="0"/>
              <a:t> и </a:t>
            </a:r>
            <a:r>
              <a:rPr lang="en-US" sz="2800" dirty="0"/>
              <a:t>f (</a:t>
            </a:r>
            <a:r>
              <a:rPr lang="ru-RU" sz="2800" dirty="0"/>
              <a:t>финиш</a:t>
            </a:r>
            <a:r>
              <a:rPr lang="en-US" sz="2800" dirty="0"/>
              <a:t>)</a:t>
            </a:r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Найти кратчайшее расстояние от </a:t>
            </a:r>
            <a:r>
              <a:rPr lang="en-US" sz="2800" dirty="0">
                <a:solidFill>
                  <a:schemeClr val="bg1"/>
                </a:solidFill>
              </a:rPr>
              <a:t>s </a:t>
            </a:r>
            <a:r>
              <a:rPr lang="ru-RU" sz="2800" dirty="0">
                <a:solidFill>
                  <a:schemeClr val="bg1"/>
                </a:solidFill>
              </a:rPr>
              <a:t>до </a:t>
            </a:r>
            <a:r>
              <a:rPr lang="en-US" sz="2800" dirty="0">
                <a:solidFill>
                  <a:schemeClr val="bg1"/>
                </a:solidFill>
              </a:rPr>
              <a:t>f</a:t>
            </a:r>
            <a:endParaRPr lang="ru-RU" sz="28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Вместо одного кратчайшего расстояния вычисляем расстояния от </a:t>
            </a:r>
            <a:r>
              <a:rPr lang="en-US" sz="2800" dirty="0">
                <a:solidFill>
                  <a:schemeClr val="bg1"/>
                </a:solidFill>
              </a:rPr>
              <a:t>s </a:t>
            </a:r>
            <a:r>
              <a:rPr lang="ru-RU" sz="2800" dirty="0">
                <a:solidFill>
                  <a:schemeClr val="bg1"/>
                </a:solidFill>
              </a:rPr>
              <a:t>до всех остальных вершин </a:t>
            </a:r>
          </a:p>
          <a:p>
            <a:r>
              <a:rPr lang="ru-RU" sz="2800" dirty="0">
                <a:solidFill>
                  <a:schemeClr val="bg1"/>
                </a:solidFill>
              </a:rPr>
              <a:t>Строим множество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ru-RU" sz="2800" dirty="0">
                <a:solidFill>
                  <a:schemeClr val="bg1"/>
                </a:solidFill>
              </a:rPr>
              <a:t> вершин графа, для которых найдено кратчайшее расстояние от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</a:p>
          <a:p>
            <a:r>
              <a:rPr lang="ru-RU" sz="2800" dirty="0">
                <a:solidFill>
                  <a:schemeClr val="bg1"/>
                </a:solidFill>
              </a:rPr>
              <a:t>Пока </a:t>
            </a:r>
            <a:r>
              <a:rPr lang="en-US" sz="2800" dirty="0">
                <a:solidFill>
                  <a:schemeClr val="bg1"/>
                </a:solidFill>
              </a:rPr>
              <a:t>V != S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добавляем в </a:t>
            </a:r>
            <a:r>
              <a:rPr lang="en-US" sz="2400" dirty="0">
                <a:solidFill>
                  <a:schemeClr val="bg1"/>
                </a:solidFill>
              </a:rPr>
              <a:t>S </a:t>
            </a:r>
            <a:r>
              <a:rPr lang="ru-RU" sz="2400" dirty="0">
                <a:solidFill>
                  <a:schemeClr val="bg1"/>
                </a:solidFill>
              </a:rPr>
              <a:t>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ru-RU" sz="2400" dirty="0">
                <a:solidFill>
                  <a:schemeClr val="bg1"/>
                </a:solidFill>
              </a:rPr>
              <a:t>, которая ближе всего к </a:t>
            </a:r>
            <a:r>
              <a:rPr lang="en-US" sz="2400" dirty="0">
                <a:solidFill>
                  <a:schemeClr val="bg1"/>
                </a:solidFill>
              </a:rPr>
              <a:t>s </a:t>
            </a:r>
            <a:r>
              <a:rPr lang="ru-RU" sz="2400" dirty="0">
                <a:solidFill>
                  <a:schemeClr val="bg1"/>
                </a:solidFill>
              </a:rPr>
              <a:t>среди оставшихся вершин </a:t>
            </a:r>
            <a:r>
              <a:rPr lang="en-US" sz="2400" dirty="0">
                <a:solidFill>
                  <a:schemeClr val="bg1"/>
                </a:solidFill>
              </a:rPr>
              <a:t>V \ S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обновляем расстояния от </a:t>
            </a:r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ru-RU" sz="2400" dirty="0">
                <a:solidFill>
                  <a:schemeClr val="bg1"/>
                </a:solidFill>
              </a:rPr>
              <a:t> до соседей 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KAAdwMBIgACEQEDEQH/xAAbAAACAgMBAAAAAAAAAAAAAAAEBQMGAQIHAP/EADoQAAIBAwMBBQUFBwQDAAAAAAECAwAEEQUSITETIkFRYQZCcYGhMpGxwdEHFCNSYvDxFSRDgjNy4f/EABkBAAMBAQEAAAAAAAAAAAAAAAECAwQABf/EACYRAAICAgICAQMFAAAAAAAAAAABAhEDIRIxBEEiE2FxBSMyQlH/2gAMAwEAAhEDEQA/AEVvaAeFGLAAKKSLArYrXiMuCGOtClGFajZKUIGyVGyUYyVtFZTTuEjQk4zz0AoBFxWo2Wn6aMI+/dXEOAeY43JY/PaRUU/+k78LE55xhJevoM9adY2dYgZa1K1Y4tDhvFY27zRnwWVQfwx+FKLyzltZCjjocZ8KDjJKwppgBWtGFTsKjYVyCQMKjYVORUbCnTAQOgNYqUivU9gLzs9Kwy0RisMtSaEQNt9K1ZaJ2VgRgv3iFUfaJ8q6ggE6MNqgYLeNYtw8kiZ6LkqmMKo6ZPr1+tESXluy7opMhQQr5xkjrgeQ/vpQLaorOVgAV2ZUGD0QY/v5VVKghN1Lus0tt2wuVY4PKIfP+o45+I8qmOqWNjaxxJbRmdu6Anu+rvyfgB40PNA00EkpyZiQEOep6cfCtLbSV7IBSX2ngnnJ4/8AtBTKLE2LLnVpdr7oIFB6d1Wb8vpSy2v7o3JV5BIOgEhJYenqPmat66IghCQoWc8sSgI+XlUum+ytu1xmZAwJzjGOaopWqC8dFddMgMBjI6ZqBlq2+0ejCwJcYEJAERH83kfLjxqsOmDWaceLFBWFRsKIYVGwrkzgdhXq3YVinsU6FsrBSp9tYK0SZCI6rntBqDdi0ELEL73mCfH4dPvq1Ktc3SeS9vNQDA8fZ+R/RaaMfYTTUL5XZ0RhsVNiADr8Pp91T6OJXDySDc74C+nPP4VLFpkLb5i/O0lYyMZPl8xn5in+n28Ebw5BBIB6Yx16/cKebVUFdhht5IIoH7EswBOB4UTZl5FiSOMhU658TR7TJJ4AYJH0qBVAfukYHPHU1nqmbYO0TxPOBnCgev6VNBM2/ILMxPWJUH1Nb2sA7Mu6jGeWbkD8qll1S1ROzeVdoOFYgYJ9BVo67C2ZvY31C1kgnjdQw95gSD4Hg1zueJo5GRuGUkEeoq/x65HCmJez255KjGarPtJBE1493asGilOWA91sc5pMtNWiM0yustRMtFutQOKgiYKwrNbsOaxVLBR0fFYIqbFYK1WiRCVrnGq2T6V7R3IVd0U7GZBjpuz+YNdN21X/AGmktbK4gvJrKG5dl7Ne1HdAzmipcR8cecqK7ahT2Z3DHPTr1P60Zc3nZELklduCT4eX+fWg7tbDVCXtlksLgc7YH7h9eelQW9rO0LLJebgowBIAxJ6fEClpNdlZw4sfWF1JJjcc46n+/hT2OeOCMSuB6ZpDotqXfsp5mhkzhSAu1h6Ejr6UTrFrdAL2ZNyq4yGTAUf9ajTsutRJdX1h54coTFaBtpZu6rMPXxqm32oK91GUu4ZSOFWMvgenK03l0Y6grR3DssfZ4WOP3T44+fnQT6RZ6bHObWJ5ML/zkb0PkK0QUKtsXk1LSC72ed9OttuV3Nyw90efwrfTLyG40pYYRKxV2DSyAjd8B+tFex0C3LNZXUIkjfvHu5wfA041HSZrOAkqpaIlWYLjKH7JH3UkkuDoOZNFbbb4EnzOMCoZBRTpt4qBxWczArCvVs4r1McdJxXitSYrxHNaSJHgUq9otPjv7IRuT/DbeCPrTjGKnntr59Mjm0VLVrhtwkEwG7GeGUnj0o8eQYupJnK9V066h1eJWVltSBsdM7SCfPp0ojVrZLeYRRsTn388mm0t3d6dEbdlHZTDcY3G5M+IHzqvX8zGVgSgyQRGvRQcDio3ej0HG1Y5s5u0gKsQVLedHaf7QnTxIk38deqluePI0mt48xgAcHr9OameJjGUxwOhz1pHpjpJqh3H+63zu1tIYuO9uOKB1xIbe2WOONu9gZkOCxPXA8vU/dUOj/7N3lc7mAwvpWZlGol5piNn2EyevmR86ZHS4xGPs9cppLS3MjA90KojGMedFazrKahaqsG9cHz6jxFUm40MqweG4btZG7u5s4+NWNNi6VErJ/GU94/zGmk6jSZGc4tAMg4oZ6KkoZz1qBmB3616sP1r1Mjjp1B3OoRQnBOccVpqOoC2Xs4yDIfpSbPaEsTu86fJkrSNHj+MmuUw+71UNCREjBzx0px7Cavvlksbz/yqd0LE5yD1Hx/Wqs/H2eRUaytHKskLlJkOVOfGlx5pRnyNM/Gg8bghx7Xww6ebxbmMmE/xI3X3SeBx5dRXNIgZJ92eW6t6V1qYQ+2mhPbs4ivlXAOercZB9DgY8q5VdWlxp928E0bRSIcMrcFTWjilbXTIQk64S7Q2tZ12Myk7GHXxNSRySbf6ccADoKQyzyWocnJVsNz4GibW8E0YdTnA54xzU5QfaOi/TDb2Ux2ztGSAVz8KVpqt9LCqxWpKAYXDbcURK7TK8auMLwAD1x/ipIhvCiPulN25T1+VNGoraBJ26I7ddWnlDmGOIN1dpCxAz5CrFpyiCCWO6YzEuDu24yPlQkRCbDjbt72POml68Dac7J3ZU5DY8MjgfWklLlqgp7SALpQjd05U8jNBvT3TNJk1jR7qezy09m2ShGN6EeHqCCfWkb8cHrSODXZnyJRm0gcjmvVsa9QEGa3cl0huI7S7lhJ5nELFT65rK3SkExvn0z0Pliu0Q7VhCRqFULgKBwOnhST2h9k9O1lXdYxbXZPFxEm0nj3vMVtl4Oriy2P9Q3U1o5l27lQQe/165z8agF0twGTOyZDgqMitdQsruwu5LK8Uxyx5GQeHA94eYpXevJA63A4ZDh/UVk+l69npKakrRYNCupE1SB45mjdnEZI45PCk/PrVs1+20v2j0SW5vZorC9tVP+4k4CHOMOPEE8Y6g1zuzvltdTtbhhujDrIVPQ4OSKv/ALVaL+9Tf6hZ7ZNOuoc3SM4VeOkgJPXGM/AGtGG1FmHy181JHL3cs7QzoAQcYI4+I9PKvLZFOYicDzp1q8tvqGgL2GJbiz29lKo5KZ7wJ+HOOnFJornIUbuvp0oPrQY/NWRoHR13DuA9eua3gkaJsliOcnHNbRzCecRK2fgeBQOpXy5kt7YHAB3OfE0YxcnVHONB379kpGikHPDE9ann1DdaSp2hJyFYg4xzVRgZi6SMzHYcYzTUtjthnh5t3wyCfzqksCiHFLltnV/2SSj911YklhmMcDno+aXe3Gmiw1gyxKBDcgyLt6bve/I/9qI/Y62LW/cn/lRevU4OBj5/SrJ7TWa6po8ioo7WBe2h/wCvDL934CmlDljoyZn+62cyVe9WalxzmvVjSQDt0ErPHuTGw9D5+H5VE169rJtvsRgnCuOVJ8vTitrVdsTJ1K7hyfI1PKglR0bYUbBwVzkV66tq0Y9CP2q0GLX7PauI71MtBPjyzxny/WuPTowMsFxFsmjJSWM9QfEf38q7Sqvp8ghZnktdxVCesfiKov7TNKRWi1u3UjOI7j1GcK35E+orLmjy2uzf4eVwfB9M52Cf3T7RLQPtJHB8qE1F57iSOSSaaSLaAqNIxRQPdx4D0otlJnnjGAGTd8+n5VBbuvZMGXOOoqcXTtHoSipKpDPR3aKMTWkLPCvEsavueIj06kVBcwRWkss8Dh7aQloyDnZnw+VbWU5sbuK4jJAwA+3xXwP4061jRre/ie6hGwMjM7K2M4GeaW9mR3iYhhkjsrGW6PfkVcqPDefs/Xn5UhiBJ5JJOcnzpp7USbbi3sVxshTeQP5iPyH4ml0CncvzrRCNRv8A06MnN2D268vn4ij3wqAk9dp/GhLVM97x6U4srA6hdWlt0V5e+R4KOT+lGb2Uh8YHS/2c2pstGgd1w1wxlPnjov05+dW6OUieJj0Zz4cYPh+IpNYEKoVcBV49OgIzTScE20LgnO9uT4dDU07VmKTt2UDXrL/TtXurXGFRyU/9TyPpXqsv7QrPK2epoB317KTA6HqPz+6vVnyR4yaBF2i52hxITwCXOc8+Hh91E97s+CchPKgI5WQuY9uMg5Pp1AqaC62yCOVXBDHLNx15/SvQhJdMzNElyFkVo54tykg5GOPCq/q1iL3TrzTT3kmR1QtztbqPrT+USBCQxI2jPPlSm9zG+9Q6hck8/DwzS5Ox8ejg0iy2+pLBOjRyqrK6eIINDQkCdgccdfhVz/abpqw61YapDnbcoY5MjHfXHPzB+lUXftusnBBOMVHievCfKNsLglGxoyctGxXb5j/FWDRNQEUE1jKd0MqkK5HgRjFVJpOy1E7iP4ig8efT8qcxsqxkHlCOCPdP6UmRVsNLKmn6N/bq1Ca8mzaV/dUAx14LdaT20ZEiL5U0wJ2DTNluz2AnnIHT8agVQnaH+hiOfSn+ppIWGLiLLE71PmOasvs3IIblpDnKjNVmAGNlYfAinemvsmBAyGwP80M3R39Gjp2ly/wos+9jw6Y4OKdzuDp8QLAkNn4cGq5pAZ9mc8/5HypxcS4jReoG5seAHjSRfxPPa2Pp7GLWdFFncHCOFOfIgg8V6pNNLLBCoxnZ48k/2K9WrhCSTaIcmnozbtjdnHfJGfHkCpbmIXEZcBt20MCxwM5qvezmvRbv3a7IDK3dfz4xirVGqFVAOQyEDmjjqSA9AEMxj3QXIQDdjOfOob+EAOMZDE9G9KYXQttrPKUXKg5Pxpe91FIzxF0Zd2FJ6jihJVpjR7tFL9tLb980O4GCZIHE6ZH8vB+ma45dHE5P9Vd61CIdq8b7gsilDxkHPWuC6ghhuZIm+0jlSfMg4qeP+RtxS+DRtqWDDazDrkrRdvOQFJOVYYYedCTjfpnQkowP5VpZP3cZJpnG4/gvF1kf3GpUqxAYFDyDmtie45PI2mtEfCDPXGDWHO2B8nP+az+zQ2BScOMUysXCTxEE4dwOB40sY8jA+NG2ph3xLcStFl+4y+frVZq0Rm6izqWk4aJFHAwMgHw9fhR0m559vB6L6A+lV7SrmIgASBj5DofOn9oyx/7iVieO6fBh51BNUYH2WWDONiEqQMDHWvUji1pIjtXPAwMelYqyyxFcJH//2Q=="/>
          <p:cNvSpPr>
            <a:spLocks noChangeAspect="1" noChangeArrowheads="1"/>
          </p:cNvSpPr>
          <p:nvPr/>
        </p:nvSpPr>
        <p:spPr bwMode="auto">
          <a:xfrm>
            <a:off x="1524001" y="-731838"/>
            <a:ext cx="1133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9957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  <a:r>
              <a:rPr lang="en-US" dirty="0"/>
              <a:t> </a:t>
            </a:r>
            <a:r>
              <a:rPr lang="ru-RU" dirty="0" err="1"/>
              <a:t>Дейкстры</a:t>
            </a:r>
            <a:endParaRPr lang="ru-RU" dirty="0"/>
          </a:p>
        </p:txBody>
      </p:sp>
      <p:sp>
        <p:nvSpPr>
          <p:cNvPr id="4300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/>
              <a:t>Дан граф </a:t>
            </a:r>
            <a:r>
              <a:rPr lang="en-US" sz="2800" dirty="0"/>
              <a:t>G = (V, E)</a:t>
            </a:r>
            <a:r>
              <a:rPr lang="ru-RU" sz="2800" dirty="0"/>
              <a:t>, длины ребер</a:t>
            </a:r>
            <a:r>
              <a:rPr lang="en-US" sz="2800" dirty="0"/>
              <a:t> w:E-&gt;R</a:t>
            </a:r>
            <a:r>
              <a:rPr lang="en-US" sz="2800" baseline="30000" dirty="0"/>
              <a:t>+</a:t>
            </a:r>
            <a:r>
              <a:rPr lang="ru-RU" sz="2800" dirty="0"/>
              <a:t>, вершины </a:t>
            </a:r>
            <a:r>
              <a:rPr lang="en-US" sz="2800" dirty="0"/>
              <a:t>s (</a:t>
            </a:r>
            <a:r>
              <a:rPr lang="ru-RU" sz="2800" dirty="0"/>
              <a:t>старт</a:t>
            </a:r>
            <a:r>
              <a:rPr lang="en-US" sz="2800" dirty="0"/>
              <a:t>)</a:t>
            </a:r>
            <a:r>
              <a:rPr lang="ru-RU" sz="2800" dirty="0"/>
              <a:t> и </a:t>
            </a:r>
            <a:r>
              <a:rPr lang="en-US" sz="2800" dirty="0"/>
              <a:t>f (</a:t>
            </a:r>
            <a:r>
              <a:rPr lang="ru-RU" sz="2800" dirty="0"/>
              <a:t>финиш</a:t>
            </a:r>
            <a:r>
              <a:rPr lang="en-US" sz="2800" dirty="0"/>
              <a:t>)</a:t>
            </a:r>
            <a:endParaRPr lang="ru-RU" sz="2800" dirty="0"/>
          </a:p>
          <a:p>
            <a:r>
              <a:rPr lang="ru-RU" sz="2800" dirty="0"/>
              <a:t>Найти кратчайшее расстояние от </a:t>
            </a:r>
            <a:r>
              <a:rPr lang="en-US" sz="2800" dirty="0"/>
              <a:t>s </a:t>
            </a:r>
            <a:r>
              <a:rPr lang="ru-RU" sz="2800" dirty="0"/>
              <a:t>до </a:t>
            </a:r>
            <a:r>
              <a:rPr lang="en-US" sz="2800" dirty="0"/>
              <a:t>f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Вместо одного кратчайшего расстояния вычисляем расстояния от </a:t>
            </a:r>
            <a:r>
              <a:rPr lang="en-US" sz="2800" dirty="0">
                <a:solidFill>
                  <a:schemeClr val="bg1"/>
                </a:solidFill>
              </a:rPr>
              <a:t>s </a:t>
            </a:r>
            <a:r>
              <a:rPr lang="ru-RU" sz="2800" dirty="0">
                <a:solidFill>
                  <a:schemeClr val="bg1"/>
                </a:solidFill>
              </a:rPr>
              <a:t>до всех остальных вершин </a:t>
            </a:r>
          </a:p>
          <a:p>
            <a:r>
              <a:rPr lang="ru-RU" sz="2800" dirty="0">
                <a:solidFill>
                  <a:schemeClr val="bg1"/>
                </a:solidFill>
              </a:rPr>
              <a:t>Строим множество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ru-RU" sz="2800" dirty="0">
                <a:solidFill>
                  <a:schemeClr val="bg1"/>
                </a:solidFill>
              </a:rPr>
              <a:t> вершин графа, для которых найдено кратчайшее расстояние от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</a:p>
          <a:p>
            <a:r>
              <a:rPr lang="ru-RU" sz="2800" dirty="0">
                <a:solidFill>
                  <a:schemeClr val="bg1"/>
                </a:solidFill>
              </a:rPr>
              <a:t>Пока </a:t>
            </a:r>
            <a:r>
              <a:rPr lang="en-US" sz="2800" dirty="0">
                <a:solidFill>
                  <a:schemeClr val="bg1"/>
                </a:solidFill>
              </a:rPr>
              <a:t>V != S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добавляем в </a:t>
            </a:r>
            <a:r>
              <a:rPr lang="en-US" sz="2400" dirty="0">
                <a:solidFill>
                  <a:schemeClr val="bg1"/>
                </a:solidFill>
              </a:rPr>
              <a:t>S </a:t>
            </a:r>
            <a:r>
              <a:rPr lang="ru-RU" sz="2400" dirty="0">
                <a:solidFill>
                  <a:schemeClr val="bg1"/>
                </a:solidFill>
              </a:rPr>
              <a:t>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ru-RU" sz="2400" dirty="0">
                <a:solidFill>
                  <a:schemeClr val="bg1"/>
                </a:solidFill>
              </a:rPr>
              <a:t>, которая ближе всего к </a:t>
            </a:r>
            <a:r>
              <a:rPr lang="en-US" sz="2400" dirty="0">
                <a:solidFill>
                  <a:schemeClr val="bg1"/>
                </a:solidFill>
              </a:rPr>
              <a:t>s </a:t>
            </a:r>
            <a:r>
              <a:rPr lang="ru-RU" sz="2400" dirty="0">
                <a:solidFill>
                  <a:schemeClr val="bg1"/>
                </a:solidFill>
              </a:rPr>
              <a:t>среди оставшихся вершин </a:t>
            </a:r>
            <a:r>
              <a:rPr lang="en-US" sz="2400" dirty="0">
                <a:solidFill>
                  <a:schemeClr val="bg1"/>
                </a:solidFill>
              </a:rPr>
              <a:t>V \ S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обновляем расстояния от </a:t>
            </a:r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ru-RU" sz="2400" dirty="0">
                <a:solidFill>
                  <a:schemeClr val="bg1"/>
                </a:solidFill>
              </a:rPr>
              <a:t> до соседей 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KAAdwMBIgACEQEDEQH/xAAbAAACAgMBAAAAAAAAAAAAAAAEBQMGAQIHAP/EADoQAAIBAwMBBQUFBwQDAAAAAAECAwAEEQUSITETIkFRYQZCcYGhMpGxwdEHFCNSYvDxFSRDgjNy4f/EABkBAAMBAQEAAAAAAAAAAAAAAAECAwQABf/EACYRAAICAgICAQMFAAAAAAAAAAABAhEDIRIxBEEiE2FxBSMyQlH/2gAMAwEAAhEDEQA/AEVvaAeFGLAAKKSLArYrXiMuCGOtClGFajZKUIGyVGyUYyVtFZTTuEjQk4zz0AoBFxWo2Wn6aMI+/dXEOAeY43JY/PaRUU/+k78LE55xhJevoM9adY2dYgZa1K1Y4tDhvFY27zRnwWVQfwx+FKLyzltZCjjocZ8KDjJKwppgBWtGFTsKjYVyCQMKjYVORUbCnTAQOgNYqUivU9gLzs9Kwy0RisMtSaEQNt9K1ZaJ2VgRgv3iFUfaJ8q6ggE6MNqgYLeNYtw8kiZ6LkqmMKo6ZPr1+tESXluy7opMhQQr5xkjrgeQ/vpQLaorOVgAV2ZUGD0QY/v5VVKghN1Lus0tt2wuVY4PKIfP+o45+I8qmOqWNjaxxJbRmdu6Anu+rvyfgB40PNA00EkpyZiQEOep6cfCtLbSV7IBSX2ngnnJ4/8AtBTKLE2LLnVpdr7oIFB6d1Wb8vpSy2v7o3JV5BIOgEhJYenqPmat66IghCQoWc8sSgI+XlUum+ytu1xmZAwJzjGOaopWqC8dFddMgMBjI6ZqBlq2+0ejCwJcYEJAERH83kfLjxqsOmDWaceLFBWFRsKIYVGwrkzgdhXq3YVinsU6FsrBSp9tYK0SZCI6rntBqDdi0ELEL73mCfH4dPvq1Ktc3SeS9vNQDA8fZ+R/RaaMfYTTUL5XZ0RhsVNiADr8Pp91T6OJXDySDc74C+nPP4VLFpkLb5i/O0lYyMZPl8xn5in+n28Ebw5BBIB6Yx16/cKebVUFdhht5IIoH7EswBOB4UTZl5FiSOMhU658TR7TJJ4AYJH0qBVAfukYHPHU1nqmbYO0TxPOBnCgev6VNBM2/ILMxPWJUH1Nb2sA7Mu6jGeWbkD8qll1S1ROzeVdoOFYgYJ9BVo67C2ZvY31C1kgnjdQw95gSD4Hg1zueJo5GRuGUkEeoq/x65HCmJez255KjGarPtJBE1493asGilOWA91sc5pMtNWiM0yustRMtFutQOKgiYKwrNbsOaxVLBR0fFYIqbFYK1WiRCVrnGq2T6V7R3IVd0U7GZBjpuz+YNdN21X/AGmktbK4gvJrKG5dl7Ne1HdAzmipcR8cecqK7ahT2Z3DHPTr1P60Zc3nZELklduCT4eX+fWg7tbDVCXtlksLgc7YH7h9eelQW9rO0LLJebgowBIAxJ6fEClpNdlZw4sfWF1JJjcc46n+/hT2OeOCMSuB6ZpDotqXfsp5mhkzhSAu1h6Ejr6UTrFrdAL2ZNyq4yGTAUf9ajTsutRJdX1h54coTFaBtpZu6rMPXxqm32oK91GUu4ZSOFWMvgenK03l0Y6grR3DssfZ4WOP3T44+fnQT6RZ6bHObWJ5ML/zkb0PkK0QUKtsXk1LSC72ed9OttuV3Nyw90efwrfTLyG40pYYRKxV2DSyAjd8B+tFex0C3LNZXUIkjfvHu5wfA041HSZrOAkqpaIlWYLjKH7JH3UkkuDoOZNFbbb4EnzOMCoZBRTpt4qBxWczArCvVs4r1McdJxXitSYrxHNaSJHgUq9otPjv7IRuT/DbeCPrTjGKnntr59Mjm0VLVrhtwkEwG7GeGUnj0o8eQYupJnK9V066h1eJWVltSBsdM7SCfPp0ojVrZLeYRRsTn388mm0t3d6dEbdlHZTDcY3G5M+IHzqvX8zGVgSgyQRGvRQcDio3ej0HG1Y5s5u0gKsQVLedHaf7QnTxIk38deqluePI0mt48xgAcHr9OameJjGUxwOhz1pHpjpJqh3H+63zu1tIYuO9uOKB1xIbe2WOONu9gZkOCxPXA8vU/dUOj/7N3lc7mAwvpWZlGol5piNn2EyevmR86ZHS4xGPs9cppLS3MjA90KojGMedFazrKahaqsG9cHz6jxFUm40MqweG4btZG7u5s4+NWNNi6VErJ/GU94/zGmk6jSZGc4tAMg4oZ6KkoZz1qBmB3616sP1r1Mjjp1B3OoRQnBOccVpqOoC2Xs4yDIfpSbPaEsTu86fJkrSNHj+MmuUw+71UNCREjBzx0px7Cavvlksbz/yqd0LE5yD1Hx/Wqs/H2eRUaytHKskLlJkOVOfGlx5pRnyNM/Gg8bghx7Xww6ebxbmMmE/xI3X3SeBx5dRXNIgZJ92eW6t6V1qYQ+2mhPbs4ivlXAOercZB9DgY8q5VdWlxp928E0bRSIcMrcFTWjilbXTIQk64S7Q2tZ12Myk7GHXxNSRySbf6ccADoKQyzyWocnJVsNz4GibW8E0YdTnA54xzU5QfaOi/TDb2Ux2ztGSAVz8KVpqt9LCqxWpKAYXDbcURK7TK8auMLwAD1x/ipIhvCiPulN25T1+VNGoraBJ26I7ddWnlDmGOIN1dpCxAz5CrFpyiCCWO6YzEuDu24yPlQkRCbDjbt72POml68Dac7J3ZU5DY8MjgfWklLlqgp7SALpQjd05U8jNBvT3TNJk1jR7qezy09m2ShGN6EeHqCCfWkb8cHrSODXZnyJRm0gcjmvVsa9QEGa3cl0huI7S7lhJ5nELFT65rK3SkExvn0z0Pliu0Q7VhCRqFULgKBwOnhST2h9k9O1lXdYxbXZPFxEm0nj3vMVtl4Oriy2P9Q3U1o5l27lQQe/165z8agF0twGTOyZDgqMitdQsruwu5LK8Uxyx5GQeHA94eYpXevJA63A4ZDh/UVk+l69npKakrRYNCupE1SB45mjdnEZI45PCk/PrVs1+20v2j0SW5vZorC9tVP+4k4CHOMOPEE8Y6g1zuzvltdTtbhhujDrIVPQ4OSKv/ALVaL+9Tf6hZ7ZNOuoc3SM4VeOkgJPXGM/AGtGG1FmHy181JHL3cs7QzoAQcYI4+I9PKvLZFOYicDzp1q8tvqGgL2GJbiz29lKo5KZ7wJ+HOOnFJornIUbuvp0oPrQY/NWRoHR13DuA9eua3gkaJsliOcnHNbRzCecRK2fgeBQOpXy5kt7YHAB3OfE0YxcnVHONB379kpGikHPDE9ann1DdaSp2hJyFYg4xzVRgZi6SMzHYcYzTUtjthnh5t3wyCfzqksCiHFLltnV/2SSj911YklhmMcDno+aXe3Gmiw1gyxKBDcgyLt6bve/I/9qI/Y62LW/cn/lRevU4OBj5/SrJ7TWa6po8ioo7WBe2h/wCvDL934CmlDljoyZn+62cyVe9WalxzmvVjSQDt0ErPHuTGw9D5+H5VE169rJtvsRgnCuOVJ8vTitrVdsTJ1K7hyfI1PKglR0bYUbBwVzkV66tq0Y9CP2q0GLX7PauI71MtBPjyzxny/WuPTowMsFxFsmjJSWM9QfEf38q7Sqvp8ghZnktdxVCesfiKov7TNKRWi1u3UjOI7j1GcK35E+orLmjy2uzf4eVwfB9M52Cf3T7RLQPtJHB8qE1F57iSOSSaaSLaAqNIxRQPdx4D0otlJnnjGAGTd8+n5VBbuvZMGXOOoqcXTtHoSipKpDPR3aKMTWkLPCvEsavueIj06kVBcwRWkss8Dh7aQloyDnZnw+VbWU5sbuK4jJAwA+3xXwP4061jRre/ie6hGwMjM7K2M4GeaW9mR3iYhhkjsrGW6PfkVcqPDefs/Xn5UhiBJ5JJOcnzpp7USbbi3sVxshTeQP5iPyH4ml0CncvzrRCNRv8A06MnN2D268vn4ij3wqAk9dp/GhLVM97x6U4srA6hdWlt0V5e+R4KOT+lGb2Uh8YHS/2c2pstGgd1w1wxlPnjov05+dW6OUieJj0Zz4cYPh+IpNYEKoVcBV49OgIzTScE20LgnO9uT4dDU07VmKTt2UDXrL/TtXurXGFRyU/9TyPpXqsv7QrPK2epoB317KTA6HqPz+6vVnyR4yaBF2i52hxITwCXOc8+Hh91E97s+CchPKgI5WQuY9uMg5Pp1AqaC62yCOVXBDHLNx15/SvQhJdMzNElyFkVo54tykg5GOPCq/q1iL3TrzTT3kmR1QtztbqPrT+USBCQxI2jPPlSm9zG+9Q6hck8/DwzS5Ox8ejg0iy2+pLBOjRyqrK6eIINDQkCdgccdfhVz/abpqw61YapDnbcoY5MjHfXHPzB+lUXftusnBBOMVHievCfKNsLglGxoyctGxXb5j/FWDRNQEUE1jKd0MqkK5HgRjFVJpOy1E7iP4ig8efT8qcxsqxkHlCOCPdP6UmRVsNLKmn6N/bq1Ca8mzaV/dUAx14LdaT20ZEiL5U0wJ2DTNluz2AnnIHT8agVQnaH+hiOfSn+ppIWGLiLLE71PmOasvs3IIblpDnKjNVmAGNlYfAinemvsmBAyGwP80M3R39Gjp2ly/wos+9jw6Y4OKdzuDp8QLAkNn4cGq5pAZ9mc8/5HypxcS4jReoG5seAHjSRfxPPa2Pp7GLWdFFncHCOFOfIgg8V6pNNLLBCoxnZ48k/2K9WrhCSTaIcmnozbtjdnHfJGfHkCpbmIXEZcBt20MCxwM5qvezmvRbv3a7IDK3dfz4xirVGqFVAOQyEDmjjqSA9AEMxj3QXIQDdjOfOob+EAOMZDE9G9KYXQttrPKUXKg5Pxpe91FIzxF0Zd2FJ6jihJVpjR7tFL9tLb980O4GCZIHE6ZH8vB+ma45dHE5P9Vd61CIdq8b7gsilDxkHPWuC6ghhuZIm+0jlSfMg4qeP+RtxS+DRtqWDDazDrkrRdvOQFJOVYYYedCTjfpnQkowP5VpZP3cZJpnG4/gvF1kf3GpUqxAYFDyDmtie45PI2mtEfCDPXGDWHO2B8nP+az+zQ2BScOMUysXCTxEE4dwOB40sY8jA+NG2ph3xLcStFl+4y+frVZq0Rm6izqWk4aJFHAwMgHw9fhR0m559vB6L6A+lV7SrmIgASBj5DofOn9oyx/7iVieO6fBh51BNUYH2WWDONiEqQMDHWvUji1pIjtXPAwMelYqyyxFcJH//2Q=="/>
          <p:cNvSpPr>
            <a:spLocks noChangeAspect="1" noChangeArrowheads="1"/>
          </p:cNvSpPr>
          <p:nvPr/>
        </p:nvSpPr>
        <p:spPr bwMode="auto">
          <a:xfrm>
            <a:off x="1524001" y="-731838"/>
            <a:ext cx="1133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3171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  <a:r>
              <a:rPr lang="en-US" dirty="0"/>
              <a:t> </a:t>
            </a:r>
            <a:r>
              <a:rPr lang="ru-RU" dirty="0" err="1"/>
              <a:t>Дейкстры</a:t>
            </a:r>
            <a:endParaRPr lang="ru-RU" dirty="0"/>
          </a:p>
        </p:txBody>
      </p:sp>
      <p:sp>
        <p:nvSpPr>
          <p:cNvPr id="4300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/>
              <a:t>Дан граф </a:t>
            </a:r>
            <a:r>
              <a:rPr lang="en-US" sz="2800" dirty="0"/>
              <a:t>G = (V, E)</a:t>
            </a:r>
            <a:r>
              <a:rPr lang="ru-RU" sz="2800" dirty="0"/>
              <a:t>, длины ребер</a:t>
            </a:r>
            <a:r>
              <a:rPr lang="en-US" sz="2800" dirty="0"/>
              <a:t> w:E-&gt;R</a:t>
            </a:r>
            <a:r>
              <a:rPr lang="en-US" sz="2800" baseline="30000" dirty="0"/>
              <a:t>+</a:t>
            </a:r>
            <a:r>
              <a:rPr lang="ru-RU" sz="2800" dirty="0"/>
              <a:t>, вершины </a:t>
            </a:r>
            <a:r>
              <a:rPr lang="en-US" sz="2800" dirty="0"/>
              <a:t>s (</a:t>
            </a:r>
            <a:r>
              <a:rPr lang="ru-RU" sz="2800" dirty="0"/>
              <a:t>старт</a:t>
            </a:r>
            <a:r>
              <a:rPr lang="en-US" sz="2800" dirty="0"/>
              <a:t>)</a:t>
            </a:r>
            <a:r>
              <a:rPr lang="ru-RU" sz="2800" dirty="0"/>
              <a:t> и </a:t>
            </a:r>
            <a:r>
              <a:rPr lang="en-US" sz="2800" dirty="0"/>
              <a:t>f (</a:t>
            </a:r>
            <a:r>
              <a:rPr lang="ru-RU" sz="2800" dirty="0"/>
              <a:t>финиш</a:t>
            </a:r>
            <a:r>
              <a:rPr lang="en-US" sz="2800" dirty="0"/>
              <a:t>)</a:t>
            </a:r>
            <a:endParaRPr lang="ru-RU" sz="2800" dirty="0"/>
          </a:p>
          <a:p>
            <a:r>
              <a:rPr lang="ru-RU" sz="2800" dirty="0"/>
              <a:t>Найти кратчайшее расстояние от </a:t>
            </a:r>
            <a:r>
              <a:rPr lang="en-US" sz="2800" dirty="0"/>
              <a:t>s </a:t>
            </a:r>
            <a:r>
              <a:rPr lang="ru-RU" sz="2800" dirty="0"/>
              <a:t>до </a:t>
            </a:r>
            <a:r>
              <a:rPr lang="en-US" sz="2800" dirty="0"/>
              <a:t>f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Вместо одного кратчайшего расстояния вычисляем расстояния от </a:t>
            </a:r>
            <a:r>
              <a:rPr lang="en-US" sz="2800" dirty="0"/>
              <a:t>s </a:t>
            </a:r>
            <a:r>
              <a:rPr lang="ru-RU" sz="2800" dirty="0"/>
              <a:t>до всех остальных вершин </a:t>
            </a:r>
          </a:p>
          <a:p>
            <a:r>
              <a:rPr lang="ru-RU" sz="2800" dirty="0">
                <a:solidFill>
                  <a:schemeClr val="bg1"/>
                </a:solidFill>
              </a:rPr>
              <a:t>Строим множество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ru-RU" sz="2800" dirty="0">
                <a:solidFill>
                  <a:schemeClr val="bg1"/>
                </a:solidFill>
              </a:rPr>
              <a:t> вершин графа, для которых найдено кратчайшее расстояние от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</a:p>
          <a:p>
            <a:r>
              <a:rPr lang="ru-RU" sz="2800" dirty="0">
                <a:solidFill>
                  <a:schemeClr val="bg1"/>
                </a:solidFill>
              </a:rPr>
              <a:t>Пока </a:t>
            </a:r>
            <a:r>
              <a:rPr lang="en-US" sz="2800" dirty="0">
                <a:solidFill>
                  <a:schemeClr val="bg1"/>
                </a:solidFill>
              </a:rPr>
              <a:t>V != S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добавляем в </a:t>
            </a:r>
            <a:r>
              <a:rPr lang="en-US" sz="2400" dirty="0">
                <a:solidFill>
                  <a:schemeClr val="bg1"/>
                </a:solidFill>
              </a:rPr>
              <a:t>S </a:t>
            </a:r>
            <a:r>
              <a:rPr lang="ru-RU" sz="2400" dirty="0">
                <a:solidFill>
                  <a:schemeClr val="bg1"/>
                </a:solidFill>
              </a:rPr>
              <a:t>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ru-RU" sz="2400" dirty="0">
                <a:solidFill>
                  <a:schemeClr val="bg1"/>
                </a:solidFill>
              </a:rPr>
              <a:t>, которая ближе всего к </a:t>
            </a:r>
            <a:r>
              <a:rPr lang="en-US" sz="2400" dirty="0">
                <a:solidFill>
                  <a:schemeClr val="bg1"/>
                </a:solidFill>
              </a:rPr>
              <a:t>s </a:t>
            </a:r>
            <a:r>
              <a:rPr lang="ru-RU" sz="2400" dirty="0">
                <a:solidFill>
                  <a:schemeClr val="bg1"/>
                </a:solidFill>
              </a:rPr>
              <a:t>среди оставшихся вершин </a:t>
            </a:r>
            <a:r>
              <a:rPr lang="en-US" sz="2400" dirty="0">
                <a:solidFill>
                  <a:schemeClr val="bg1"/>
                </a:solidFill>
              </a:rPr>
              <a:t>V \ S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обновляем расстояния от </a:t>
            </a:r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ru-RU" sz="2400" dirty="0">
                <a:solidFill>
                  <a:schemeClr val="bg1"/>
                </a:solidFill>
              </a:rPr>
              <a:t> до соседей 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KAAdwMBIgACEQEDEQH/xAAbAAACAgMBAAAAAAAAAAAAAAAEBQMGAQIHAP/EADoQAAIBAwMBBQUFBwQDAAAAAAECAwAEEQUSITETIkFRYQZCcYGhMpGxwdEHFCNSYvDxFSRDgjNy4f/EABkBAAMBAQEAAAAAAAAAAAAAAAECAwQABf/EACYRAAICAgICAQMFAAAAAAAAAAABAhEDIRIxBEEiE2FxBSMyQlH/2gAMAwEAAhEDEQA/AEVvaAeFGLAAKKSLArYrXiMuCGOtClGFajZKUIGyVGyUYyVtFZTTuEjQk4zz0AoBFxWo2Wn6aMI+/dXEOAeY43JY/PaRUU/+k78LE55xhJevoM9adY2dYgZa1K1Y4tDhvFY27zRnwWVQfwx+FKLyzltZCjjocZ8KDjJKwppgBWtGFTsKjYVyCQMKjYVORUbCnTAQOgNYqUivU9gLzs9Kwy0RisMtSaEQNt9K1ZaJ2VgRgv3iFUfaJ8q6ggE6MNqgYLeNYtw8kiZ6LkqmMKo6ZPr1+tESXluy7opMhQQr5xkjrgeQ/vpQLaorOVgAV2ZUGD0QY/v5VVKghN1Lus0tt2wuVY4PKIfP+o45+I8qmOqWNjaxxJbRmdu6Anu+rvyfgB40PNA00EkpyZiQEOep6cfCtLbSV7IBSX2ngnnJ4/8AtBTKLE2LLnVpdr7oIFB6d1Wb8vpSy2v7o3JV5BIOgEhJYenqPmat66IghCQoWc8sSgI+XlUum+ytu1xmZAwJzjGOaopWqC8dFddMgMBjI6ZqBlq2+0ejCwJcYEJAERH83kfLjxqsOmDWaceLFBWFRsKIYVGwrkzgdhXq3YVinsU6FsrBSp9tYK0SZCI6rntBqDdi0ELEL73mCfH4dPvq1Ktc3SeS9vNQDA8fZ+R/RaaMfYTTUL5XZ0RhsVNiADr8Pp91T6OJXDySDc74C+nPP4VLFpkLb5i/O0lYyMZPl8xn5in+n28Ebw5BBIB6Yx16/cKebVUFdhht5IIoH7EswBOB4UTZl5FiSOMhU658TR7TJJ4AYJH0qBVAfukYHPHU1nqmbYO0TxPOBnCgev6VNBM2/ILMxPWJUH1Nb2sA7Mu6jGeWbkD8qll1S1ROzeVdoOFYgYJ9BVo67C2ZvY31C1kgnjdQw95gSD4Hg1zueJo5GRuGUkEeoq/x65HCmJez255KjGarPtJBE1493asGilOWA91sc5pMtNWiM0yustRMtFutQOKgiYKwrNbsOaxVLBR0fFYIqbFYK1WiRCVrnGq2T6V7R3IVd0U7GZBjpuz+YNdN21X/AGmktbK4gvJrKG5dl7Ne1HdAzmipcR8cecqK7ahT2Z3DHPTr1P60Zc3nZELklduCT4eX+fWg7tbDVCXtlksLgc7YH7h9eelQW9rO0LLJebgowBIAxJ6fEClpNdlZw4sfWF1JJjcc46n+/hT2OeOCMSuB6ZpDotqXfsp5mhkzhSAu1h6Ejr6UTrFrdAL2ZNyq4yGTAUf9ajTsutRJdX1h54coTFaBtpZu6rMPXxqm32oK91GUu4ZSOFWMvgenK03l0Y6grR3DssfZ4WOP3T44+fnQT6RZ6bHObWJ5ML/zkb0PkK0QUKtsXk1LSC72ed9OttuV3Nyw90efwrfTLyG40pYYRKxV2DSyAjd8B+tFex0C3LNZXUIkjfvHu5wfA041HSZrOAkqpaIlWYLjKH7JH3UkkuDoOZNFbbb4EnzOMCoZBRTpt4qBxWczArCvVs4r1McdJxXitSYrxHNaSJHgUq9otPjv7IRuT/DbeCPrTjGKnntr59Mjm0VLVrhtwkEwG7GeGUnj0o8eQYupJnK9V066h1eJWVltSBsdM7SCfPp0ojVrZLeYRRsTn388mm0t3d6dEbdlHZTDcY3G5M+IHzqvX8zGVgSgyQRGvRQcDio3ej0HG1Y5s5u0gKsQVLedHaf7QnTxIk38deqluePI0mt48xgAcHr9OameJjGUxwOhz1pHpjpJqh3H+63zu1tIYuO9uOKB1xIbe2WOONu9gZkOCxPXA8vU/dUOj/7N3lc7mAwvpWZlGol5piNn2EyevmR86ZHS4xGPs9cppLS3MjA90KojGMedFazrKahaqsG9cHz6jxFUm40MqweG4btZG7u5s4+NWNNi6VErJ/GU94/zGmk6jSZGc4tAMg4oZ6KkoZz1qBmB3616sP1r1Mjjp1B3OoRQnBOccVpqOoC2Xs4yDIfpSbPaEsTu86fJkrSNHj+MmuUw+71UNCREjBzx0px7Cavvlksbz/yqd0LE5yD1Hx/Wqs/H2eRUaytHKskLlJkOVOfGlx5pRnyNM/Gg8bghx7Xww6ebxbmMmE/xI3X3SeBx5dRXNIgZJ92eW6t6V1qYQ+2mhPbs4ivlXAOercZB9DgY8q5VdWlxp928E0bRSIcMrcFTWjilbXTIQk64S7Q2tZ12Myk7GHXxNSRySbf6ccADoKQyzyWocnJVsNz4GibW8E0YdTnA54xzU5QfaOi/TDb2Ux2ztGSAVz8KVpqt9LCqxWpKAYXDbcURK7TK8auMLwAD1x/ipIhvCiPulN25T1+VNGoraBJ26I7ddWnlDmGOIN1dpCxAz5CrFpyiCCWO6YzEuDu24yPlQkRCbDjbt72POml68Dac7J3ZU5DY8MjgfWklLlqgp7SALpQjd05U8jNBvT3TNJk1jR7qezy09m2ShGN6EeHqCCfWkb8cHrSODXZnyJRm0gcjmvVsa9QEGa3cl0huI7S7lhJ5nELFT65rK3SkExvn0z0Pliu0Q7VhCRqFULgKBwOnhST2h9k9O1lXdYxbXZPFxEm0nj3vMVtl4Oriy2P9Q3U1o5l27lQQe/165z8agF0twGTOyZDgqMitdQsruwu5LK8Uxyx5GQeHA94eYpXevJA63A4ZDh/UVk+l69npKakrRYNCupE1SB45mjdnEZI45PCk/PrVs1+20v2j0SW5vZorC9tVP+4k4CHOMOPEE8Y6g1zuzvltdTtbhhujDrIVPQ4OSKv/ALVaL+9Tf6hZ7ZNOuoc3SM4VeOkgJPXGM/AGtGG1FmHy181JHL3cs7QzoAQcYI4+I9PKvLZFOYicDzp1q8tvqGgL2GJbiz29lKo5KZ7wJ+HOOnFJornIUbuvp0oPrQY/NWRoHR13DuA9eua3gkaJsliOcnHNbRzCecRK2fgeBQOpXy5kt7YHAB3OfE0YxcnVHONB379kpGikHPDE9ann1DdaSp2hJyFYg4xzVRgZi6SMzHYcYzTUtjthnh5t3wyCfzqksCiHFLltnV/2SSj911YklhmMcDno+aXe3Gmiw1gyxKBDcgyLt6bve/I/9qI/Y62LW/cn/lRevU4OBj5/SrJ7TWa6po8ioo7WBe2h/wCvDL934CmlDljoyZn+62cyVe9WalxzmvVjSQDt0ErPHuTGw9D5+H5VE169rJtvsRgnCuOVJ8vTitrVdsTJ1K7hyfI1PKglR0bYUbBwVzkV66tq0Y9CP2q0GLX7PauI71MtBPjyzxny/WuPTowMsFxFsmjJSWM9QfEf38q7Sqvp8ghZnktdxVCesfiKov7TNKRWi1u3UjOI7j1GcK35E+orLmjy2uzf4eVwfB9M52Cf3T7RLQPtJHB8qE1F57iSOSSaaSLaAqNIxRQPdx4D0otlJnnjGAGTd8+n5VBbuvZMGXOOoqcXTtHoSipKpDPR3aKMTWkLPCvEsavueIj06kVBcwRWkss8Dh7aQloyDnZnw+VbWU5sbuK4jJAwA+3xXwP4061jRre/ie6hGwMjM7K2M4GeaW9mR3iYhhkjsrGW6PfkVcqPDefs/Xn5UhiBJ5JJOcnzpp7USbbi3sVxshTeQP5iPyH4ml0CncvzrRCNRv8A06MnN2D268vn4ij3wqAk9dp/GhLVM97x6U4srA6hdWlt0V5e+R4KOT+lGb2Uh8YHS/2c2pstGgd1w1wxlPnjov05+dW6OUieJj0Zz4cYPh+IpNYEKoVcBV49OgIzTScE20LgnO9uT4dDU07VmKTt2UDXrL/TtXurXGFRyU/9TyPpXqsv7QrPK2epoB317KTA6HqPz+6vVnyR4yaBF2i52hxITwCXOc8+Hh91E97s+CchPKgI5WQuY9uMg5Pp1AqaC62yCOVXBDHLNx15/SvQhJdMzNElyFkVo54tykg5GOPCq/q1iL3TrzTT3kmR1QtztbqPrT+USBCQxI2jPPlSm9zG+9Q6hck8/DwzS5Ox8ejg0iy2+pLBOjRyqrK6eIINDQkCdgccdfhVz/abpqw61YapDnbcoY5MjHfXHPzB+lUXftusnBBOMVHievCfKNsLglGxoyctGxXb5j/FWDRNQEUE1jKd0MqkK5HgRjFVJpOy1E7iP4ig8efT8qcxsqxkHlCOCPdP6UmRVsNLKmn6N/bq1Ca8mzaV/dUAx14LdaT20ZEiL5U0wJ2DTNluz2AnnIHT8agVQnaH+hiOfSn+ppIWGLiLLE71PmOasvs3IIblpDnKjNVmAGNlYfAinemvsmBAyGwP80M3R39Gjp2ly/wos+9jw6Y4OKdzuDp8QLAkNn4cGq5pAZ9mc8/5HypxcS4jReoG5seAHjSRfxPPa2Pp7GLWdFFncHCOFOfIgg8V6pNNLLBCoxnZ48k/2K9WrhCSTaIcmnozbtjdnHfJGfHkCpbmIXEZcBt20MCxwM5qvezmvRbv3a7IDK3dfz4xirVGqFVAOQyEDmjjqSA9AEMxj3QXIQDdjOfOob+EAOMZDE9G9KYXQttrPKUXKg5Pxpe91FIzxF0Zd2FJ6jihJVpjR7tFL9tLb980O4GCZIHE6ZH8vB+ma45dHE5P9Vd61CIdq8b7gsilDxkHPWuC6ghhuZIm+0jlSfMg4qeP+RtxS+DRtqWDDazDrkrRdvOQFJOVYYYedCTjfpnQkowP5VpZP3cZJpnG4/gvF1kf3GpUqxAYFDyDmtie45PI2mtEfCDPXGDWHO2B8nP+az+zQ2BScOMUysXCTxEE4dwOB40sY8jA+NG2ph3xLcStFl+4y+frVZq0Rm6izqWk4aJFHAwMgHw9fhR0m559vB6L6A+lV7SrmIgASBj5DofOn9oyx/7iVieO6fBh51BNUYH2WWDONiEqQMDHWvUji1pIjtXPAwMelYqyyxFcJH//2Q=="/>
          <p:cNvSpPr>
            <a:spLocks noChangeAspect="1" noChangeArrowheads="1"/>
          </p:cNvSpPr>
          <p:nvPr/>
        </p:nvSpPr>
        <p:spPr bwMode="auto">
          <a:xfrm>
            <a:off x="1524001" y="-731838"/>
            <a:ext cx="1133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9064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  <a:r>
              <a:rPr lang="en-US" dirty="0"/>
              <a:t> </a:t>
            </a:r>
            <a:r>
              <a:rPr lang="ru-RU" dirty="0" err="1"/>
              <a:t>Дейкстры</a:t>
            </a:r>
            <a:endParaRPr lang="ru-RU" dirty="0"/>
          </a:p>
        </p:txBody>
      </p:sp>
      <p:sp>
        <p:nvSpPr>
          <p:cNvPr id="4300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/>
              <a:t>Дан граф </a:t>
            </a:r>
            <a:r>
              <a:rPr lang="en-US" sz="2800" dirty="0"/>
              <a:t>G = (V, E)</a:t>
            </a:r>
            <a:r>
              <a:rPr lang="ru-RU" sz="2800" dirty="0"/>
              <a:t>, длины ребер</a:t>
            </a:r>
            <a:r>
              <a:rPr lang="en-US" sz="2800" dirty="0"/>
              <a:t> w:E-&gt;R</a:t>
            </a:r>
            <a:r>
              <a:rPr lang="en-US" sz="2800" baseline="30000" dirty="0"/>
              <a:t>+</a:t>
            </a:r>
            <a:r>
              <a:rPr lang="ru-RU" sz="2800" dirty="0"/>
              <a:t>, вершины </a:t>
            </a:r>
            <a:r>
              <a:rPr lang="en-US" sz="2800" dirty="0"/>
              <a:t>s (</a:t>
            </a:r>
            <a:r>
              <a:rPr lang="ru-RU" sz="2800" dirty="0"/>
              <a:t>старт</a:t>
            </a:r>
            <a:r>
              <a:rPr lang="en-US" sz="2800" dirty="0"/>
              <a:t>)</a:t>
            </a:r>
            <a:r>
              <a:rPr lang="ru-RU" sz="2800" dirty="0"/>
              <a:t> и </a:t>
            </a:r>
            <a:r>
              <a:rPr lang="en-US" sz="2800" dirty="0"/>
              <a:t>f (</a:t>
            </a:r>
            <a:r>
              <a:rPr lang="ru-RU" sz="2800" dirty="0"/>
              <a:t>финиш</a:t>
            </a:r>
            <a:r>
              <a:rPr lang="en-US" sz="2800" dirty="0"/>
              <a:t>)</a:t>
            </a:r>
            <a:endParaRPr lang="ru-RU" sz="2800" dirty="0"/>
          </a:p>
          <a:p>
            <a:r>
              <a:rPr lang="ru-RU" sz="2800" dirty="0"/>
              <a:t>Найти кратчайшее расстояние от </a:t>
            </a:r>
            <a:r>
              <a:rPr lang="en-US" sz="2800" dirty="0"/>
              <a:t>s </a:t>
            </a:r>
            <a:r>
              <a:rPr lang="ru-RU" sz="2800" dirty="0"/>
              <a:t>до </a:t>
            </a:r>
            <a:r>
              <a:rPr lang="en-US" sz="2800" dirty="0"/>
              <a:t>f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Вместо одного кратчайшего расстояния вычисляем расстояния от </a:t>
            </a:r>
            <a:r>
              <a:rPr lang="en-US" sz="2800" dirty="0"/>
              <a:t>s </a:t>
            </a:r>
            <a:r>
              <a:rPr lang="ru-RU" sz="2800" dirty="0"/>
              <a:t>до всех остальных вершин </a:t>
            </a:r>
          </a:p>
          <a:p>
            <a:r>
              <a:rPr lang="ru-RU" sz="2800" dirty="0"/>
              <a:t>Строим множество </a:t>
            </a:r>
            <a:r>
              <a:rPr lang="en-US" sz="2800" dirty="0"/>
              <a:t>S</a:t>
            </a:r>
            <a:r>
              <a:rPr lang="ru-RU" sz="2800" dirty="0"/>
              <a:t> вершин графа, для которых найдено кратчайшее расстояние от </a:t>
            </a:r>
            <a:r>
              <a:rPr lang="en-US" sz="2800" dirty="0"/>
              <a:t>s</a:t>
            </a:r>
          </a:p>
          <a:p>
            <a:r>
              <a:rPr lang="ru-RU" sz="2800" dirty="0">
                <a:solidFill>
                  <a:schemeClr val="bg1"/>
                </a:solidFill>
              </a:rPr>
              <a:t>Пока </a:t>
            </a:r>
            <a:r>
              <a:rPr lang="en-US" sz="2800" dirty="0">
                <a:solidFill>
                  <a:schemeClr val="bg1"/>
                </a:solidFill>
              </a:rPr>
              <a:t>V != S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добавляем в </a:t>
            </a:r>
            <a:r>
              <a:rPr lang="en-US" sz="2400" dirty="0">
                <a:solidFill>
                  <a:schemeClr val="bg1"/>
                </a:solidFill>
              </a:rPr>
              <a:t>S </a:t>
            </a:r>
            <a:r>
              <a:rPr lang="ru-RU" sz="2400" dirty="0">
                <a:solidFill>
                  <a:schemeClr val="bg1"/>
                </a:solidFill>
              </a:rPr>
              <a:t>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ru-RU" sz="2400" dirty="0">
                <a:solidFill>
                  <a:schemeClr val="bg1"/>
                </a:solidFill>
              </a:rPr>
              <a:t>, которая ближе всего к </a:t>
            </a:r>
            <a:r>
              <a:rPr lang="en-US" sz="2400" dirty="0">
                <a:solidFill>
                  <a:schemeClr val="bg1"/>
                </a:solidFill>
              </a:rPr>
              <a:t>s </a:t>
            </a:r>
            <a:r>
              <a:rPr lang="ru-RU" sz="2400" dirty="0">
                <a:solidFill>
                  <a:schemeClr val="bg1"/>
                </a:solidFill>
              </a:rPr>
              <a:t>среди оставшихся вершин </a:t>
            </a:r>
            <a:r>
              <a:rPr lang="en-US" sz="2400" dirty="0">
                <a:solidFill>
                  <a:schemeClr val="bg1"/>
                </a:solidFill>
              </a:rPr>
              <a:t>V \ S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обновляем расстояния от </a:t>
            </a:r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ru-RU" sz="2400" dirty="0">
                <a:solidFill>
                  <a:schemeClr val="bg1"/>
                </a:solidFill>
              </a:rPr>
              <a:t> до соседей 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KAAdwMBIgACEQEDEQH/xAAbAAACAgMBAAAAAAAAAAAAAAAEBQMGAQIHAP/EADoQAAIBAwMBBQUFBwQDAAAAAAECAwAEEQUSITETIkFRYQZCcYGhMpGxwdEHFCNSYvDxFSRDgjNy4f/EABkBAAMBAQEAAAAAAAAAAAAAAAECAwQABf/EACYRAAICAgICAQMFAAAAAAAAAAABAhEDIRIxBEEiE2FxBSMyQlH/2gAMAwEAAhEDEQA/AEVvaAeFGLAAKKSLArYrXiMuCGOtClGFajZKUIGyVGyUYyVtFZTTuEjQk4zz0AoBFxWo2Wn6aMI+/dXEOAeY43JY/PaRUU/+k78LE55xhJevoM9adY2dYgZa1K1Y4tDhvFY27zRnwWVQfwx+FKLyzltZCjjocZ8KDjJKwppgBWtGFTsKjYVyCQMKjYVORUbCnTAQOgNYqUivU9gLzs9Kwy0RisMtSaEQNt9K1ZaJ2VgRgv3iFUfaJ8q6ggE6MNqgYLeNYtw8kiZ6LkqmMKo6ZPr1+tESXluy7opMhQQr5xkjrgeQ/vpQLaorOVgAV2ZUGD0QY/v5VVKghN1Lus0tt2wuVY4PKIfP+o45+I8qmOqWNjaxxJbRmdu6Anu+rvyfgB40PNA00EkpyZiQEOep6cfCtLbSV7IBSX2ngnnJ4/8AtBTKLE2LLnVpdr7oIFB6d1Wb8vpSy2v7o3JV5BIOgEhJYenqPmat66IghCQoWc8sSgI+XlUum+ytu1xmZAwJzjGOaopWqC8dFddMgMBjI6ZqBlq2+0ejCwJcYEJAERH83kfLjxqsOmDWaceLFBWFRsKIYVGwrkzgdhXq3YVinsU6FsrBSp9tYK0SZCI6rntBqDdi0ELEL73mCfH4dPvq1Ktc3SeS9vNQDA8fZ+R/RaaMfYTTUL5XZ0RhsVNiADr8Pp91T6OJXDySDc74C+nPP4VLFpkLb5i/O0lYyMZPl8xn5in+n28Ebw5BBIB6Yx16/cKebVUFdhht5IIoH7EswBOB4UTZl5FiSOMhU658TR7TJJ4AYJH0qBVAfukYHPHU1nqmbYO0TxPOBnCgev6VNBM2/ILMxPWJUH1Nb2sA7Mu6jGeWbkD8qll1S1ROzeVdoOFYgYJ9BVo67C2ZvY31C1kgnjdQw95gSD4Hg1zueJo5GRuGUkEeoq/x65HCmJez255KjGarPtJBE1493asGilOWA91sc5pMtNWiM0yustRMtFutQOKgiYKwrNbsOaxVLBR0fFYIqbFYK1WiRCVrnGq2T6V7R3IVd0U7GZBjpuz+YNdN21X/AGmktbK4gvJrKG5dl7Ne1HdAzmipcR8cecqK7ahT2Z3DHPTr1P60Zc3nZELklduCT4eX+fWg7tbDVCXtlksLgc7YH7h9eelQW9rO0LLJebgowBIAxJ6fEClpNdlZw4sfWF1JJjcc46n+/hT2OeOCMSuB6ZpDotqXfsp5mhkzhSAu1h6Ejr6UTrFrdAL2ZNyq4yGTAUf9ajTsutRJdX1h54coTFaBtpZu6rMPXxqm32oK91GUu4ZSOFWMvgenK03l0Y6grR3DssfZ4WOP3T44+fnQT6RZ6bHObWJ5ML/zkb0PkK0QUKtsXk1LSC72ed9OttuV3Nyw90efwrfTLyG40pYYRKxV2DSyAjd8B+tFex0C3LNZXUIkjfvHu5wfA041HSZrOAkqpaIlWYLjKH7JH3UkkuDoOZNFbbb4EnzOMCoZBRTpt4qBxWczArCvVs4r1McdJxXitSYrxHNaSJHgUq9otPjv7IRuT/DbeCPrTjGKnntr59Mjm0VLVrhtwkEwG7GeGUnj0o8eQYupJnK9V066h1eJWVltSBsdM7SCfPp0ojVrZLeYRRsTn388mm0t3d6dEbdlHZTDcY3G5M+IHzqvX8zGVgSgyQRGvRQcDio3ej0HG1Y5s5u0gKsQVLedHaf7QnTxIk38deqluePI0mt48xgAcHr9OameJjGUxwOhz1pHpjpJqh3H+63zu1tIYuO9uOKB1xIbe2WOONu9gZkOCxPXA8vU/dUOj/7N3lc7mAwvpWZlGol5piNn2EyevmR86ZHS4xGPs9cppLS3MjA90KojGMedFazrKahaqsG9cHz6jxFUm40MqweG4btZG7u5s4+NWNNi6VErJ/GU94/zGmk6jSZGc4tAMg4oZ6KkoZz1qBmB3616sP1r1Mjjp1B3OoRQnBOccVpqOoC2Xs4yDIfpSbPaEsTu86fJkrSNHj+MmuUw+71UNCREjBzx0px7Cavvlksbz/yqd0LE5yD1Hx/Wqs/H2eRUaytHKskLlJkOVOfGlx5pRnyNM/Gg8bghx7Xww6ebxbmMmE/xI3X3SeBx5dRXNIgZJ92eW6t6V1qYQ+2mhPbs4ivlXAOercZB9DgY8q5VdWlxp928E0bRSIcMrcFTWjilbXTIQk64S7Q2tZ12Myk7GHXxNSRySbf6ccADoKQyzyWocnJVsNz4GibW8E0YdTnA54xzU5QfaOi/TDb2Ux2ztGSAVz8KVpqt9LCqxWpKAYXDbcURK7TK8auMLwAD1x/ipIhvCiPulN25T1+VNGoraBJ26I7ddWnlDmGOIN1dpCxAz5CrFpyiCCWO6YzEuDu24yPlQkRCbDjbt72POml68Dac7J3ZU5DY8MjgfWklLlqgp7SALpQjd05U8jNBvT3TNJk1jR7qezy09m2ShGN6EeHqCCfWkb8cHrSODXZnyJRm0gcjmvVsa9QEGa3cl0huI7S7lhJ5nELFT65rK3SkExvn0z0Pliu0Q7VhCRqFULgKBwOnhST2h9k9O1lXdYxbXZPFxEm0nj3vMVtl4Oriy2P9Q3U1o5l27lQQe/165z8agF0twGTOyZDgqMitdQsruwu5LK8Uxyx5GQeHA94eYpXevJA63A4ZDh/UVk+l69npKakrRYNCupE1SB45mjdnEZI45PCk/PrVs1+20v2j0SW5vZorC9tVP+4k4CHOMOPEE8Y6g1zuzvltdTtbhhujDrIVPQ4OSKv/ALVaL+9Tf6hZ7ZNOuoc3SM4VeOkgJPXGM/AGtGG1FmHy181JHL3cs7QzoAQcYI4+I9PKvLZFOYicDzp1q8tvqGgL2GJbiz29lKo5KZ7wJ+HOOnFJornIUbuvp0oPrQY/NWRoHR13DuA9eua3gkaJsliOcnHNbRzCecRK2fgeBQOpXy5kt7YHAB3OfE0YxcnVHONB379kpGikHPDE9ann1DdaSp2hJyFYg4xzVRgZi6SMzHYcYzTUtjthnh5t3wyCfzqksCiHFLltnV/2SSj911YklhmMcDno+aXe3Gmiw1gyxKBDcgyLt6bve/I/9qI/Y62LW/cn/lRevU4OBj5/SrJ7TWa6po8ioo7WBe2h/wCvDL934CmlDljoyZn+62cyVe9WalxzmvVjSQDt0ErPHuTGw9D5+H5VE169rJtvsRgnCuOVJ8vTitrVdsTJ1K7hyfI1PKglR0bYUbBwVzkV66tq0Y9CP2q0GLX7PauI71MtBPjyzxny/WuPTowMsFxFsmjJSWM9QfEf38q7Sqvp8ghZnktdxVCesfiKov7TNKRWi1u3UjOI7j1GcK35E+orLmjy2uzf4eVwfB9M52Cf3T7RLQPtJHB8qE1F57iSOSSaaSLaAqNIxRQPdx4D0otlJnnjGAGTd8+n5VBbuvZMGXOOoqcXTtHoSipKpDPR3aKMTWkLPCvEsavueIj06kVBcwRWkss8Dh7aQloyDnZnw+VbWU5sbuK4jJAwA+3xXwP4061jRre/ie6hGwMjM7K2M4GeaW9mR3iYhhkjsrGW6PfkVcqPDefs/Xn5UhiBJ5JJOcnzpp7USbbi3sVxshTeQP5iPyH4ml0CncvzrRCNRv8A06MnN2D268vn4ij3wqAk9dp/GhLVM97x6U4srA6hdWlt0V5e+R4KOT+lGb2Uh8YHS/2c2pstGgd1w1wxlPnjov05+dW6OUieJj0Zz4cYPh+IpNYEKoVcBV49OgIzTScE20LgnO9uT4dDU07VmKTt2UDXrL/TtXurXGFRyU/9TyPpXqsv7QrPK2epoB317KTA6HqPz+6vVnyR4yaBF2i52hxITwCXOc8+Hh91E97s+CchPKgI5WQuY9uMg5Pp1AqaC62yCOVXBDHLNx15/SvQhJdMzNElyFkVo54tykg5GOPCq/q1iL3TrzTT3kmR1QtztbqPrT+USBCQxI2jPPlSm9zG+9Q6hck8/DwzS5Ox8ejg0iy2+pLBOjRyqrK6eIINDQkCdgccdfhVz/abpqw61YapDnbcoY5MjHfXHPzB+lUXftusnBBOMVHievCfKNsLglGxoyctGxXb5j/FWDRNQEUE1jKd0MqkK5HgRjFVJpOy1E7iP4ig8efT8qcxsqxkHlCOCPdP6UmRVsNLKmn6N/bq1Ca8mzaV/dUAx14LdaT20ZEiL5U0wJ2DTNluz2AnnIHT8agVQnaH+hiOfSn+ppIWGLiLLE71PmOasvs3IIblpDnKjNVmAGNlYfAinemvsmBAyGwP80M3R39Gjp2ly/wos+9jw6Y4OKdzuDp8QLAkNn4cGq5pAZ9mc8/5HypxcS4jReoG5seAHjSRfxPPa2Pp7GLWdFFncHCOFOfIgg8V6pNNLLBCoxnZ48k/2K9WrhCSTaIcmnozbtjdnHfJGfHkCpbmIXEZcBt20MCxwM5qvezmvRbv3a7IDK3dfz4xirVGqFVAOQyEDmjjqSA9AEMxj3QXIQDdjOfOob+EAOMZDE9G9KYXQttrPKUXKg5Pxpe91FIzxF0Zd2FJ6jihJVpjR7tFL9tLb980O4GCZIHE6ZH8vB+ma45dHE5P9Vd61CIdq8b7gsilDxkHPWuC6ghhuZIm+0jlSfMg4qeP+RtxS+DRtqWDDazDrkrRdvOQFJOVYYYedCTjfpnQkowP5VpZP3cZJpnG4/gvF1kf3GpUqxAYFDyDmtie45PI2mtEfCDPXGDWHO2B8nP+az+zQ2BScOMUysXCTxEE4dwOB40sY8jA+NG2ph3xLcStFl+4y+frVZq0Rm6izqWk4aJFHAwMgHw9fhR0m559vB6L6A+lV7SrmIgASBj5DofOn9oyx/7iVieO6fBh51BNUYH2WWDONiEqQMDHWvUji1pIjtXPAwMelYqyyxFcJH//2Q=="/>
          <p:cNvSpPr>
            <a:spLocks noChangeAspect="1" noChangeArrowheads="1"/>
          </p:cNvSpPr>
          <p:nvPr/>
        </p:nvSpPr>
        <p:spPr bwMode="auto">
          <a:xfrm>
            <a:off x="1524001" y="-731838"/>
            <a:ext cx="1133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600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  <a:r>
              <a:rPr lang="en-US" dirty="0"/>
              <a:t> </a:t>
            </a:r>
            <a:r>
              <a:rPr lang="ru-RU" dirty="0" err="1"/>
              <a:t>Дейкстры</a:t>
            </a:r>
            <a:endParaRPr lang="ru-RU" dirty="0"/>
          </a:p>
        </p:txBody>
      </p:sp>
      <p:sp>
        <p:nvSpPr>
          <p:cNvPr id="4300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/>
              <a:t>Дан граф </a:t>
            </a:r>
            <a:r>
              <a:rPr lang="en-US" sz="2800" dirty="0"/>
              <a:t>G = (V, E)</a:t>
            </a:r>
            <a:r>
              <a:rPr lang="ru-RU" sz="2800" dirty="0"/>
              <a:t>, длины ребер</a:t>
            </a:r>
            <a:r>
              <a:rPr lang="en-US" sz="2800" dirty="0"/>
              <a:t> w:E-&gt;R</a:t>
            </a:r>
            <a:r>
              <a:rPr lang="en-US" sz="2800" baseline="30000" dirty="0"/>
              <a:t>+</a:t>
            </a:r>
            <a:r>
              <a:rPr lang="ru-RU" sz="2800" dirty="0"/>
              <a:t>, вершины </a:t>
            </a:r>
            <a:r>
              <a:rPr lang="en-US" sz="2800" dirty="0"/>
              <a:t>s (</a:t>
            </a:r>
            <a:r>
              <a:rPr lang="ru-RU" sz="2800" dirty="0"/>
              <a:t>старт</a:t>
            </a:r>
            <a:r>
              <a:rPr lang="en-US" sz="2800" dirty="0"/>
              <a:t>)</a:t>
            </a:r>
            <a:r>
              <a:rPr lang="ru-RU" sz="2800" dirty="0"/>
              <a:t> и </a:t>
            </a:r>
            <a:r>
              <a:rPr lang="en-US" sz="2800" dirty="0"/>
              <a:t>f (</a:t>
            </a:r>
            <a:r>
              <a:rPr lang="ru-RU" sz="2800" dirty="0"/>
              <a:t>финиш</a:t>
            </a:r>
            <a:r>
              <a:rPr lang="en-US" sz="2800" dirty="0"/>
              <a:t>)</a:t>
            </a:r>
            <a:endParaRPr lang="ru-RU" sz="2800" dirty="0"/>
          </a:p>
          <a:p>
            <a:r>
              <a:rPr lang="ru-RU" sz="2800" dirty="0"/>
              <a:t>Найти кратчайшее расстояние от </a:t>
            </a:r>
            <a:r>
              <a:rPr lang="en-US" sz="2800" dirty="0"/>
              <a:t>s </a:t>
            </a:r>
            <a:r>
              <a:rPr lang="ru-RU" sz="2800" dirty="0"/>
              <a:t>до </a:t>
            </a:r>
            <a:r>
              <a:rPr lang="en-US" sz="2800" dirty="0"/>
              <a:t>f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Вместо одного кратчайшего расстояния вычисляем расстояния от </a:t>
            </a:r>
            <a:r>
              <a:rPr lang="en-US" sz="2800" dirty="0"/>
              <a:t>s </a:t>
            </a:r>
            <a:r>
              <a:rPr lang="ru-RU" sz="2800" dirty="0"/>
              <a:t>до всех остальных вершин </a:t>
            </a:r>
          </a:p>
          <a:p>
            <a:r>
              <a:rPr lang="ru-RU" sz="2800" dirty="0"/>
              <a:t>Строим множество </a:t>
            </a:r>
            <a:r>
              <a:rPr lang="en-US" sz="2800" dirty="0"/>
              <a:t>S</a:t>
            </a:r>
            <a:r>
              <a:rPr lang="ru-RU" sz="2800" dirty="0"/>
              <a:t> вершин графа, для которых найдено кратчайшее расстояние от </a:t>
            </a:r>
            <a:r>
              <a:rPr lang="en-US" sz="2800" dirty="0"/>
              <a:t>s</a:t>
            </a:r>
          </a:p>
          <a:p>
            <a:r>
              <a:rPr lang="ru-RU" sz="2800" dirty="0"/>
              <a:t>Пока </a:t>
            </a:r>
            <a:r>
              <a:rPr lang="en-US" sz="2800" dirty="0"/>
              <a:t>V != S</a:t>
            </a:r>
            <a:endParaRPr lang="ru-RU" sz="28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добавляем в </a:t>
            </a:r>
            <a:r>
              <a:rPr lang="en-US" sz="2400" dirty="0">
                <a:solidFill>
                  <a:schemeClr val="bg1"/>
                </a:solidFill>
              </a:rPr>
              <a:t>S </a:t>
            </a:r>
            <a:r>
              <a:rPr lang="ru-RU" sz="2400" dirty="0">
                <a:solidFill>
                  <a:schemeClr val="bg1"/>
                </a:solidFill>
              </a:rPr>
              <a:t>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ru-RU" sz="2400" dirty="0">
                <a:solidFill>
                  <a:schemeClr val="bg1"/>
                </a:solidFill>
              </a:rPr>
              <a:t>, которая ближе всего к </a:t>
            </a:r>
            <a:r>
              <a:rPr lang="en-US" sz="2400" dirty="0">
                <a:solidFill>
                  <a:schemeClr val="bg1"/>
                </a:solidFill>
              </a:rPr>
              <a:t>s </a:t>
            </a:r>
            <a:r>
              <a:rPr lang="ru-RU" sz="2400" dirty="0">
                <a:solidFill>
                  <a:schemeClr val="bg1"/>
                </a:solidFill>
              </a:rPr>
              <a:t>среди оставшихся вершин </a:t>
            </a:r>
            <a:r>
              <a:rPr lang="en-US" sz="2400" dirty="0">
                <a:solidFill>
                  <a:schemeClr val="bg1"/>
                </a:solidFill>
              </a:rPr>
              <a:t>V \ S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обновляем расстояния от </a:t>
            </a:r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ru-RU" sz="2400" dirty="0">
                <a:solidFill>
                  <a:schemeClr val="bg1"/>
                </a:solidFill>
              </a:rPr>
              <a:t> до соседей 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KAAdwMBIgACEQEDEQH/xAAbAAACAgMBAAAAAAAAAAAAAAAEBQMGAQIHAP/EADoQAAIBAwMBBQUFBwQDAAAAAAECAwAEEQUSITETIkFRYQZCcYGhMpGxwdEHFCNSYvDxFSRDgjNy4f/EABkBAAMBAQEAAAAAAAAAAAAAAAECAwQABf/EACYRAAICAgICAQMFAAAAAAAAAAABAhEDIRIxBEEiE2FxBSMyQlH/2gAMAwEAAhEDEQA/AEVvaAeFGLAAKKSLArYrXiMuCGOtClGFajZKUIGyVGyUYyVtFZTTuEjQk4zz0AoBFxWo2Wn6aMI+/dXEOAeY43JY/PaRUU/+k78LE55xhJevoM9adY2dYgZa1K1Y4tDhvFY27zRnwWVQfwx+FKLyzltZCjjocZ8KDjJKwppgBWtGFTsKjYVyCQMKjYVORUbCnTAQOgNYqUivU9gLzs9Kwy0RisMtSaEQNt9K1ZaJ2VgRgv3iFUfaJ8q6ggE6MNqgYLeNYtw8kiZ6LkqmMKo6ZPr1+tESXluy7opMhQQr5xkjrgeQ/vpQLaorOVgAV2ZUGD0QY/v5VVKghN1Lus0tt2wuVY4PKIfP+o45+I8qmOqWNjaxxJbRmdu6Anu+rvyfgB40PNA00EkpyZiQEOep6cfCtLbSV7IBSX2ngnnJ4/8AtBTKLE2LLnVpdr7oIFB6d1Wb8vpSy2v7o3JV5BIOgEhJYenqPmat66IghCQoWc8sSgI+XlUum+ytu1xmZAwJzjGOaopWqC8dFddMgMBjI6ZqBlq2+0ejCwJcYEJAERH83kfLjxqsOmDWaceLFBWFRsKIYVGwrkzgdhXq3YVinsU6FsrBSp9tYK0SZCI6rntBqDdi0ELEL73mCfH4dPvq1Ktc3SeS9vNQDA8fZ+R/RaaMfYTTUL5XZ0RhsVNiADr8Pp91T6OJXDySDc74C+nPP4VLFpkLb5i/O0lYyMZPl8xn5in+n28Ebw5BBIB6Yx16/cKebVUFdhht5IIoH7EswBOB4UTZl5FiSOMhU658TR7TJJ4AYJH0qBVAfukYHPHU1nqmbYO0TxPOBnCgev6VNBM2/ILMxPWJUH1Nb2sA7Mu6jGeWbkD8qll1S1ROzeVdoOFYgYJ9BVo67C2ZvY31C1kgnjdQw95gSD4Hg1zueJo5GRuGUkEeoq/x65HCmJez255KjGarPtJBE1493asGilOWA91sc5pMtNWiM0yustRMtFutQOKgiYKwrNbsOaxVLBR0fFYIqbFYK1WiRCVrnGq2T6V7R3IVd0U7GZBjpuz+YNdN21X/AGmktbK4gvJrKG5dl7Ne1HdAzmipcR8cecqK7ahT2Z3DHPTr1P60Zc3nZELklduCT4eX+fWg7tbDVCXtlksLgc7YH7h9eelQW9rO0LLJebgowBIAxJ6fEClpNdlZw4sfWF1JJjcc46n+/hT2OeOCMSuB6ZpDotqXfsp5mhkzhSAu1h6Ejr6UTrFrdAL2ZNyq4yGTAUf9ajTsutRJdX1h54coTFaBtpZu6rMPXxqm32oK91GUu4ZSOFWMvgenK03l0Y6grR3DssfZ4WOP3T44+fnQT6RZ6bHObWJ5ML/zkb0PkK0QUKtsXk1LSC72ed9OttuV3Nyw90efwrfTLyG40pYYRKxV2DSyAjd8B+tFex0C3LNZXUIkjfvHu5wfA041HSZrOAkqpaIlWYLjKH7JH3UkkuDoOZNFbbb4EnzOMCoZBRTpt4qBxWczArCvVs4r1McdJxXitSYrxHNaSJHgUq9otPjv7IRuT/DbeCPrTjGKnntr59Mjm0VLVrhtwkEwG7GeGUnj0o8eQYupJnK9V066h1eJWVltSBsdM7SCfPp0ojVrZLeYRRsTn388mm0t3d6dEbdlHZTDcY3G5M+IHzqvX8zGVgSgyQRGvRQcDio3ej0HG1Y5s5u0gKsQVLedHaf7QnTxIk38deqluePI0mt48xgAcHr9OameJjGUxwOhz1pHpjpJqh3H+63zu1tIYuO9uOKB1xIbe2WOONu9gZkOCxPXA8vU/dUOj/7N3lc7mAwvpWZlGol5piNn2EyevmR86ZHS4xGPs9cppLS3MjA90KojGMedFazrKahaqsG9cHz6jxFUm40MqweG4btZG7u5s4+NWNNi6VErJ/GU94/zGmk6jSZGc4tAMg4oZ6KkoZz1qBmB3616sP1r1Mjjp1B3OoRQnBOccVpqOoC2Xs4yDIfpSbPaEsTu86fJkrSNHj+MmuUw+71UNCREjBzx0px7Cavvlksbz/yqd0LE5yD1Hx/Wqs/H2eRUaytHKskLlJkOVOfGlx5pRnyNM/Gg8bghx7Xww6ebxbmMmE/xI3X3SeBx5dRXNIgZJ92eW6t6V1qYQ+2mhPbs4ivlXAOercZB9DgY8q5VdWlxp928E0bRSIcMrcFTWjilbXTIQk64S7Q2tZ12Myk7GHXxNSRySbf6ccADoKQyzyWocnJVsNz4GibW8E0YdTnA54xzU5QfaOi/TDb2Ux2ztGSAVz8KVpqt9LCqxWpKAYXDbcURK7TK8auMLwAD1x/ipIhvCiPulN25T1+VNGoraBJ26I7ddWnlDmGOIN1dpCxAz5CrFpyiCCWO6YzEuDu24yPlQkRCbDjbt72POml68Dac7J3ZU5DY8MjgfWklLlqgp7SALpQjd05U8jNBvT3TNJk1jR7qezy09m2ShGN6EeHqCCfWkb8cHrSODXZnyJRm0gcjmvVsa9QEGa3cl0huI7S7lhJ5nELFT65rK3SkExvn0z0Pliu0Q7VhCRqFULgKBwOnhST2h9k9O1lXdYxbXZPFxEm0nj3vMVtl4Oriy2P9Q3U1o5l27lQQe/165z8agF0twGTOyZDgqMitdQsruwu5LK8Uxyx5GQeHA94eYpXevJA63A4ZDh/UVk+l69npKakrRYNCupE1SB45mjdnEZI45PCk/PrVs1+20v2j0SW5vZorC9tVP+4k4CHOMOPEE8Y6g1zuzvltdTtbhhujDrIVPQ4OSKv/ALVaL+9Tf6hZ7ZNOuoc3SM4VeOkgJPXGM/AGtGG1FmHy181JHL3cs7QzoAQcYI4+I9PKvLZFOYicDzp1q8tvqGgL2GJbiz29lKo5KZ7wJ+HOOnFJornIUbuvp0oPrQY/NWRoHR13DuA9eua3gkaJsliOcnHNbRzCecRK2fgeBQOpXy5kt7YHAB3OfE0YxcnVHONB379kpGikHPDE9ann1DdaSp2hJyFYg4xzVRgZi6SMzHYcYzTUtjthnh5t3wyCfzqksCiHFLltnV/2SSj911YklhmMcDno+aXe3Gmiw1gyxKBDcgyLt6bve/I/9qI/Y62LW/cn/lRevU4OBj5/SrJ7TWa6po8ioo7WBe2h/wCvDL934CmlDljoyZn+62cyVe9WalxzmvVjSQDt0ErPHuTGw9D5+H5VE169rJtvsRgnCuOVJ8vTitrVdsTJ1K7hyfI1PKglR0bYUbBwVzkV66tq0Y9CP2q0GLX7PauI71MtBPjyzxny/WuPTowMsFxFsmjJSWM9QfEf38q7Sqvp8ghZnktdxVCesfiKov7TNKRWi1u3UjOI7j1GcK35E+orLmjy2uzf4eVwfB9M52Cf3T7RLQPtJHB8qE1F57iSOSSaaSLaAqNIxRQPdx4D0otlJnnjGAGTd8+n5VBbuvZMGXOOoqcXTtHoSipKpDPR3aKMTWkLPCvEsavueIj06kVBcwRWkss8Dh7aQloyDnZnw+VbWU5sbuK4jJAwA+3xXwP4061jRre/ie6hGwMjM7K2M4GeaW9mR3iYhhkjsrGW6PfkVcqPDefs/Xn5UhiBJ5JJOcnzpp7USbbi3sVxshTeQP5iPyH4ml0CncvzrRCNRv8A06MnN2D268vn4ij3wqAk9dp/GhLVM97x6U4srA6hdWlt0V5e+R4KOT+lGb2Uh8YHS/2c2pstGgd1w1wxlPnjov05+dW6OUieJj0Zz4cYPh+IpNYEKoVcBV49OgIzTScE20LgnO9uT4dDU07VmKTt2UDXrL/TtXurXGFRyU/9TyPpXqsv7QrPK2epoB317KTA6HqPz+6vVnyR4yaBF2i52hxITwCXOc8+Hh91E97s+CchPKgI5WQuY9uMg5Pp1AqaC62yCOVXBDHLNx15/SvQhJdMzNElyFkVo54tykg5GOPCq/q1iL3TrzTT3kmR1QtztbqPrT+USBCQxI2jPPlSm9zG+9Q6hck8/DwzS5Ox8ejg0iy2+pLBOjRyqrK6eIINDQkCdgccdfhVz/abpqw61YapDnbcoY5MjHfXHPzB+lUXftusnBBOMVHievCfKNsLglGxoyctGxXb5j/FWDRNQEUE1jKd0MqkK5HgRjFVJpOy1E7iP4ig8efT8qcxsqxkHlCOCPdP6UmRVsNLKmn6N/bq1Ca8mzaV/dUAx14LdaT20ZEiL5U0wJ2DTNluz2AnnIHT8agVQnaH+hiOfSn+ppIWGLiLLE71PmOasvs3IIblpDnKjNVmAGNlYfAinemvsmBAyGwP80M3R39Gjp2ly/wos+9jw6Y4OKdzuDp8QLAkNn4cGq5pAZ9mc8/5HypxcS4jReoG5seAHjSRfxPPa2Pp7GLWdFFncHCOFOfIgg8V6pNNLLBCoxnZ48k/2K9WrhCSTaIcmnozbtjdnHfJGfHkCpbmIXEZcBt20MCxwM5qvezmvRbv3a7IDK3dfz4xirVGqFVAOQyEDmjjqSA9AEMxj3QXIQDdjOfOob+EAOMZDE9G9KYXQttrPKUXKg5Pxpe91FIzxF0Zd2FJ6jihJVpjR7tFL9tLb980O4GCZIHE6ZH8vB+ma45dHE5P9Vd61CIdq8b7gsilDxkHPWuC6ghhuZIm+0jlSfMg4qeP+RtxS+DRtqWDDazDrkrRdvOQFJOVYYYedCTjfpnQkowP5VpZP3cZJpnG4/gvF1kf3GpUqxAYFDyDmtie45PI2mtEfCDPXGDWHO2B8nP+az+zQ2BScOMUysXCTxEE4dwOB40sY8jA+NG2ph3xLcStFl+4y+frVZq0Rm6izqWk4aJFHAwMgHw9fhR0m559vB6L6A+lV7SrmIgASBj5DofOn9oyx/7iVieO6fBh51BNUYH2WWDONiEqQMDHWvUji1pIjtXPAwMelYqyyxFcJH//2Q=="/>
          <p:cNvSpPr>
            <a:spLocks noChangeAspect="1" noChangeArrowheads="1"/>
          </p:cNvSpPr>
          <p:nvPr/>
        </p:nvSpPr>
        <p:spPr bwMode="auto">
          <a:xfrm>
            <a:off x="1524001" y="-731838"/>
            <a:ext cx="1133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2444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  <a:r>
              <a:rPr lang="en-US" dirty="0"/>
              <a:t> </a:t>
            </a:r>
            <a:r>
              <a:rPr lang="ru-RU" dirty="0" err="1"/>
              <a:t>Дейкстры</a:t>
            </a:r>
            <a:endParaRPr lang="ru-RU" dirty="0"/>
          </a:p>
        </p:txBody>
      </p:sp>
      <p:sp>
        <p:nvSpPr>
          <p:cNvPr id="4300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/>
              <a:t>Дан граф </a:t>
            </a:r>
            <a:r>
              <a:rPr lang="en-US" sz="2800" dirty="0"/>
              <a:t>G = (V, E)</a:t>
            </a:r>
            <a:r>
              <a:rPr lang="ru-RU" sz="2800" dirty="0"/>
              <a:t>, длины ребер</a:t>
            </a:r>
            <a:r>
              <a:rPr lang="en-US" sz="2800" dirty="0"/>
              <a:t> w:E-&gt;R</a:t>
            </a:r>
            <a:r>
              <a:rPr lang="en-US" sz="2800" baseline="30000" dirty="0"/>
              <a:t>+</a:t>
            </a:r>
            <a:r>
              <a:rPr lang="ru-RU" sz="2800" dirty="0"/>
              <a:t>, вершины </a:t>
            </a:r>
            <a:r>
              <a:rPr lang="en-US" sz="2800" dirty="0"/>
              <a:t>s (</a:t>
            </a:r>
            <a:r>
              <a:rPr lang="ru-RU" sz="2800" dirty="0"/>
              <a:t>старт</a:t>
            </a:r>
            <a:r>
              <a:rPr lang="en-US" sz="2800" dirty="0"/>
              <a:t>)</a:t>
            </a:r>
            <a:r>
              <a:rPr lang="ru-RU" sz="2800" dirty="0"/>
              <a:t> и </a:t>
            </a:r>
            <a:r>
              <a:rPr lang="en-US" sz="2800" dirty="0"/>
              <a:t>f (</a:t>
            </a:r>
            <a:r>
              <a:rPr lang="ru-RU" sz="2800" dirty="0"/>
              <a:t>финиш</a:t>
            </a:r>
            <a:r>
              <a:rPr lang="en-US" sz="2800" dirty="0"/>
              <a:t>)</a:t>
            </a:r>
            <a:endParaRPr lang="ru-RU" sz="2800" dirty="0"/>
          </a:p>
          <a:p>
            <a:r>
              <a:rPr lang="ru-RU" sz="2800" dirty="0"/>
              <a:t>Найти кратчайшее расстояние от </a:t>
            </a:r>
            <a:r>
              <a:rPr lang="en-US" sz="2800" dirty="0"/>
              <a:t>s </a:t>
            </a:r>
            <a:r>
              <a:rPr lang="ru-RU" sz="2800" dirty="0"/>
              <a:t>до </a:t>
            </a:r>
            <a:r>
              <a:rPr lang="en-US" sz="2800" dirty="0"/>
              <a:t>f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Вместо одного кратчайшего расстояния вычисляем расстояния от </a:t>
            </a:r>
            <a:r>
              <a:rPr lang="en-US" sz="2800" dirty="0"/>
              <a:t>s </a:t>
            </a:r>
            <a:r>
              <a:rPr lang="ru-RU" sz="2800" dirty="0"/>
              <a:t>до всех остальных вершин </a:t>
            </a:r>
          </a:p>
          <a:p>
            <a:r>
              <a:rPr lang="ru-RU" sz="2800" dirty="0"/>
              <a:t>Строим множество </a:t>
            </a:r>
            <a:r>
              <a:rPr lang="en-US" sz="2800" dirty="0"/>
              <a:t>S</a:t>
            </a:r>
            <a:r>
              <a:rPr lang="ru-RU" sz="2800" dirty="0"/>
              <a:t> вершин графа, для которых найдено кратчайшее расстояние от </a:t>
            </a:r>
            <a:r>
              <a:rPr lang="en-US" sz="2800" dirty="0"/>
              <a:t>s</a:t>
            </a:r>
          </a:p>
          <a:p>
            <a:r>
              <a:rPr lang="ru-RU" sz="2800" dirty="0"/>
              <a:t>Пока </a:t>
            </a:r>
            <a:r>
              <a:rPr lang="en-US" sz="2800" dirty="0"/>
              <a:t>V != S</a:t>
            </a:r>
            <a:endParaRPr lang="ru-RU" sz="2800" dirty="0"/>
          </a:p>
          <a:p>
            <a:pPr lvl="1"/>
            <a:r>
              <a:rPr lang="ru-RU" sz="2400" dirty="0"/>
              <a:t>добавляем в </a:t>
            </a:r>
            <a:r>
              <a:rPr lang="en-US" sz="2400" dirty="0"/>
              <a:t>S </a:t>
            </a:r>
            <a:r>
              <a:rPr lang="ru-RU" sz="2400" dirty="0"/>
              <a:t>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ru-RU" sz="2400" dirty="0"/>
              <a:t>, которая ближе всего к </a:t>
            </a:r>
            <a:r>
              <a:rPr lang="en-US" sz="2400" dirty="0"/>
              <a:t>s </a:t>
            </a:r>
            <a:r>
              <a:rPr lang="ru-RU" sz="2400" dirty="0"/>
              <a:t>среди оставшихся вершин </a:t>
            </a:r>
            <a:r>
              <a:rPr lang="en-US" sz="2400" dirty="0"/>
              <a:t>V \ S</a:t>
            </a:r>
            <a:endParaRPr lang="ru-RU" sz="24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обновляем расстояния от </a:t>
            </a:r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ru-RU" sz="2400" dirty="0">
                <a:solidFill>
                  <a:schemeClr val="bg1"/>
                </a:solidFill>
              </a:rPr>
              <a:t> до соседей 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KAAdwMBIgACEQEDEQH/xAAbAAACAgMBAAAAAAAAAAAAAAAEBQMGAQIHAP/EADoQAAIBAwMBBQUFBwQDAAAAAAECAwAEEQUSITETIkFRYQZCcYGhMpGxwdEHFCNSYvDxFSRDgjNy4f/EABkBAAMBAQEAAAAAAAAAAAAAAAECAwQABf/EACYRAAICAgICAQMFAAAAAAAAAAABAhEDIRIxBEEiE2FxBSMyQlH/2gAMAwEAAhEDEQA/AEVvaAeFGLAAKKSLArYrXiMuCGOtClGFajZKUIGyVGyUYyVtFZTTuEjQk4zz0AoBFxWo2Wn6aMI+/dXEOAeY43JY/PaRUU/+k78LE55xhJevoM9adY2dYgZa1K1Y4tDhvFY27zRnwWVQfwx+FKLyzltZCjjocZ8KDjJKwppgBWtGFTsKjYVyCQMKjYVORUbCnTAQOgNYqUivU9gLzs9Kwy0RisMtSaEQNt9K1ZaJ2VgRgv3iFUfaJ8q6ggE6MNqgYLeNYtw8kiZ6LkqmMKo6ZPr1+tESXluy7opMhQQr5xkjrgeQ/vpQLaorOVgAV2ZUGD0QY/v5VVKghN1Lus0tt2wuVY4PKIfP+o45+I8qmOqWNjaxxJbRmdu6Anu+rvyfgB40PNA00EkpyZiQEOep6cfCtLbSV7IBSX2ngnnJ4/8AtBTKLE2LLnVpdr7oIFB6d1Wb8vpSy2v7o3JV5BIOgEhJYenqPmat66IghCQoWc8sSgI+XlUum+ytu1xmZAwJzjGOaopWqC8dFddMgMBjI6ZqBlq2+0ejCwJcYEJAERH83kfLjxqsOmDWaceLFBWFRsKIYVGwrkzgdhXq3YVinsU6FsrBSp9tYK0SZCI6rntBqDdi0ELEL73mCfH4dPvq1Ktc3SeS9vNQDA8fZ+R/RaaMfYTTUL5XZ0RhsVNiADr8Pp91T6OJXDySDc74C+nPP4VLFpkLb5i/O0lYyMZPl8xn5in+n28Ebw5BBIB6Yx16/cKebVUFdhht5IIoH7EswBOB4UTZl5FiSOMhU658TR7TJJ4AYJH0qBVAfukYHPHU1nqmbYO0TxPOBnCgev6VNBM2/ILMxPWJUH1Nb2sA7Mu6jGeWbkD8qll1S1ROzeVdoOFYgYJ9BVo67C2ZvY31C1kgnjdQw95gSD4Hg1zueJo5GRuGUkEeoq/x65HCmJez255KjGarPtJBE1493asGilOWA91sc5pMtNWiM0yustRMtFutQOKgiYKwrNbsOaxVLBR0fFYIqbFYK1WiRCVrnGq2T6V7R3IVd0U7GZBjpuz+YNdN21X/AGmktbK4gvJrKG5dl7Ne1HdAzmipcR8cecqK7ahT2Z3DHPTr1P60Zc3nZELklduCT4eX+fWg7tbDVCXtlksLgc7YH7h9eelQW9rO0LLJebgowBIAxJ6fEClpNdlZw4sfWF1JJjcc46n+/hT2OeOCMSuB6ZpDotqXfsp5mhkzhSAu1h6Ejr6UTrFrdAL2ZNyq4yGTAUf9ajTsutRJdX1h54coTFaBtpZu6rMPXxqm32oK91GUu4ZSOFWMvgenK03l0Y6grR3DssfZ4WOP3T44+fnQT6RZ6bHObWJ5ML/zkb0PkK0QUKtsXk1LSC72ed9OttuV3Nyw90efwrfTLyG40pYYRKxV2DSyAjd8B+tFex0C3LNZXUIkjfvHu5wfA041HSZrOAkqpaIlWYLjKH7JH3UkkuDoOZNFbbb4EnzOMCoZBRTpt4qBxWczArCvVs4r1McdJxXitSYrxHNaSJHgUq9otPjv7IRuT/DbeCPrTjGKnntr59Mjm0VLVrhtwkEwG7GeGUnj0o8eQYupJnK9V066h1eJWVltSBsdM7SCfPp0ojVrZLeYRRsTn388mm0t3d6dEbdlHZTDcY3G5M+IHzqvX8zGVgSgyQRGvRQcDio3ej0HG1Y5s5u0gKsQVLedHaf7QnTxIk38deqluePI0mt48xgAcHr9OameJjGUxwOhz1pHpjpJqh3H+63zu1tIYuO9uOKB1xIbe2WOONu9gZkOCxPXA8vU/dUOj/7N3lc7mAwvpWZlGol5piNn2EyevmR86ZHS4xGPs9cppLS3MjA90KojGMedFazrKahaqsG9cHz6jxFUm40MqweG4btZG7u5s4+NWNNi6VErJ/GU94/zGmk6jSZGc4tAMg4oZ6KkoZz1qBmB3616sP1r1Mjjp1B3OoRQnBOccVpqOoC2Xs4yDIfpSbPaEsTu86fJkrSNHj+MmuUw+71UNCREjBzx0px7Cavvlksbz/yqd0LE5yD1Hx/Wqs/H2eRUaytHKskLlJkOVOfGlx5pRnyNM/Gg8bghx7Xww6ebxbmMmE/xI3X3SeBx5dRXNIgZJ92eW6t6V1qYQ+2mhPbs4ivlXAOercZB9DgY8q5VdWlxp928E0bRSIcMrcFTWjilbXTIQk64S7Q2tZ12Myk7GHXxNSRySbf6ccADoKQyzyWocnJVsNz4GibW8E0YdTnA54xzU5QfaOi/TDb2Ux2ztGSAVz8KVpqt9LCqxWpKAYXDbcURK7TK8auMLwAD1x/ipIhvCiPulN25T1+VNGoraBJ26I7ddWnlDmGOIN1dpCxAz5CrFpyiCCWO6YzEuDu24yPlQkRCbDjbt72POml68Dac7J3ZU5DY8MjgfWklLlqgp7SALpQjd05U8jNBvT3TNJk1jR7qezy09m2ShGN6EeHqCCfWkb8cHrSODXZnyJRm0gcjmvVsa9QEGa3cl0huI7S7lhJ5nELFT65rK3SkExvn0z0Pliu0Q7VhCRqFULgKBwOnhST2h9k9O1lXdYxbXZPFxEm0nj3vMVtl4Oriy2P9Q3U1o5l27lQQe/165z8agF0twGTOyZDgqMitdQsruwu5LK8Uxyx5GQeHA94eYpXevJA63A4ZDh/UVk+l69npKakrRYNCupE1SB45mjdnEZI45PCk/PrVs1+20v2j0SW5vZorC9tVP+4k4CHOMOPEE8Y6g1zuzvltdTtbhhujDrIVPQ4OSKv/ALVaL+9Tf6hZ7ZNOuoc3SM4VeOkgJPXGM/AGtGG1FmHy181JHL3cs7QzoAQcYI4+I9PKvLZFOYicDzp1q8tvqGgL2GJbiz29lKo5KZ7wJ+HOOnFJornIUbuvp0oPrQY/NWRoHR13DuA9eua3gkaJsliOcnHNbRzCecRK2fgeBQOpXy5kt7YHAB3OfE0YxcnVHONB379kpGikHPDE9ann1DdaSp2hJyFYg4xzVRgZi6SMzHYcYzTUtjthnh5t3wyCfzqksCiHFLltnV/2SSj911YklhmMcDno+aXe3Gmiw1gyxKBDcgyLt6bve/I/9qI/Y62LW/cn/lRevU4OBj5/SrJ7TWa6po8ioo7WBe2h/wCvDL934CmlDljoyZn+62cyVe9WalxzmvVjSQDt0ErPHuTGw9D5+H5VE169rJtvsRgnCuOVJ8vTitrVdsTJ1K7hyfI1PKglR0bYUbBwVzkV66tq0Y9CP2q0GLX7PauI71MtBPjyzxny/WuPTowMsFxFsmjJSWM9QfEf38q7Sqvp8ghZnktdxVCesfiKov7TNKRWi1u3UjOI7j1GcK35E+orLmjy2uzf4eVwfB9M52Cf3T7RLQPtJHB8qE1F57iSOSSaaSLaAqNIxRQPdx4D0otlJnnjGAGTd8+n5VBbuvZMGXOOoqcXTtHoSipKpDPR3aKMTWkLPCvEsavueIj06kVBcwRWkss8Dh7aQloyDnZnw+VbWU5sbuK4jJAwA+3xXwP4061jRre/ie6hGwMjM7K2M4GeaW9mR3iYhhkjsrGW6PfkVcqPDefs/Xn5UhiBJ5JJOcnzpp7USbbi3sVxshTeQP5iPyH4ml0CncvzrRCNRv8A06MnN2D268vn4ij3wqAk9dp/GhLVM97x6U4srA6hdWlt0V5e+R4KOT+lGb2Uh8YHS/2c2pstGgd1w1wxlPnjov05+dW6OUieJj0Zz4cYPh+IpNYEKoVcBV49OgIzTScE20LgnO9uT4dDU07VmKTt2UDXrL/TtXurXGFRyU/9TyPpXqsv7QrPK2epoB317KTA6HqPz+6vVnyR4yaBF2i52hxITwCXOc8+Hh91E97s+CchPKgI5WQuY9uMg5Pp1AqaC62yCOVXBDHLNx15/SvQhJdMzNElyFkVo54tykg5GOPCq/q1iL3TrzTT3kmR1QtztbqPrT+USBCQxI2jPPlSm9zG+9Q6hck8/DwzS5Ox8ejg0iy2+pLBOjRyqrK6eIINDQkCdgccdfhVz/abpqw61YapDnbcoY5MjHfXHPzB+lUXftusnBBOMVHievCfKNsLglGxoyctGxXb5j/FWDRNQEUE1jKd0MqkK5HgRjFVJpOy1E7iP4ig8efT8qcxsqxkHlCOCPdP6UmRVsNLKmn6N/bq1Ca8mzaV/dUAx14LdaT20ZEiL5U0wJ2DTNluz2AnnIHT8agVQnaH+hiOfSn+ppIWGLiLLE71PmOasvs3IIblpDnKjNVmAGNlYfAinemvsmBAyGwP80M3R39Gjp2ly/wos+9jw6Y4OKdzuDp8QLAkNn4cGq5pAZ9mc8/5HypxcS4jReoG5seAHjSRfxPPa2Pp7GLWdFFncHCOFOfIgg8V6pNNLLBCoxnZ48k/2K9WrhCSTaIcmnozbtjdnHfJGfHkCpbmIXEZcBt20MCxwM5qvezmvRbv3a7IDK3dfz4xirVGqFVAOQyEDmjjqSA9AEMxj3QXIQDdjOfOob+EAOMZDE9G9KYXQttrPKUXKg5Pxpe91FIzxF0Zd2FJ6jihJVpjR7tFL9tLb980O4GCZIHE6ZH8vB+ma45dHE5P9Vd61CIdq8b7gsilDxkHPWuC6ghhuZIm+0jlSfMg4qeP+RtxS+DRtqWDDazDrkrRdvOQFJOVYYYedCTjfpnQkowP5VpZP3cZJpnG4/gvF1kf3GpUqxAYFDyDmtie45PI2mtEfCDPXGDWHO2B8nP+az+zQ2BScOMUysXCTxEE4dwOB40sY8jA+NG2ph3xLcStFl+4y+frVZq0Rm6izqWk4aJFHAwMgHw9fhR0m559vB6L6A+lV7SrmIgASBj5DofOn9oyx/7iVieO6fBh51BNUYH2WWDONiEqQMDHWvUji1pIjtXPAwMelYqyyxFcJH//2Q=="/>
          <p:cNvSpPr>
            <a:spLocks noChangeAspect="1" noChangeArrowheads="1"/>
          </p:cNvSpPr>
          <p:nvPr/>
        </p:nvSpPr>
        <p:spPr bwMode="auto">
          <a:xfrm>
            <a:off x="1524001" y="-731838"/>
            <a:ext cx="1133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9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Длина пути в графе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 E) –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ориентированный граф</a:t>
            </a:r>
          </a:p>
          <a:p>
            <a:pPr marL="68580" indent="0"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Пусть функция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: E  R</a:t>
            </a:r>
            <a:r>
              <a:rPr lang="en-US" sz="2800" baseline="30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[0, )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задает длины дуг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G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Значение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(e)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называется длиной дуги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e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…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– путь в графе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Сумма ∑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w(v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i-1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длин дуг, входящих в путь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длиной пути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обозначается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w(p)</a:t>
            </a:r>
          </a:p>
        </p:txBody>
      </p:sp>
    </p:spTree>
    <p:extLst>
      <p:ext uri="{BB962C8B-B14F-4D97-AF65-F5344CB8AC3E}">
        <p14:creationId xmlns:p14="http://schemas.microsoft.com/office/powerpoint/2010/main" val="31536583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  <a:r>
              <a:rPr lang="en-US" dirty="0"/>
              <a:t> </a:t>
            </a:r>
            <a:r>
              <a:rPr lang="ru-RU" dirty="0" err="1"/>
              <a:t>Дейкстры</a:t>
            </a:r>
            <a:endParaRPr lang="ru-RU" dirty="0"/>
          </a:p>
        </p:txBody>
      </p:sp>
      <p:sp>
        <p:nvSpPr>
          <p:cNvPr id="4300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/>
              <a:t>Дан граф </a:t>
            </a:r>
            <a:r>
              <a:rPr lang="en-US" sz="2800" dirty="0"/>
              <a:t>G = (V, E)</a:t>
            </a:r>
            <a:r>
              <a:rPr lang="ru-RU" sz="2800" dirty="0"/>
              <a:t>, длины ребер</a:t>
            </a:r>
            <a:r>
              <a:rPr lang="en-US" sz="2800" dirty="0"/>
              <a:t> w:E-&gt;R</a:t>
            </a:r>
            <a:r>
              <a:rPr lang="en-US" sz="2800" baseline="30000" dirty="0"/>
              <a:t>+</a:t>
            </a:r>
            <a:r>
              <a:rPr lang="ru-RU" sz="2800" dirty="0"/>
              <a:t>, вершины </a:t>
            </a:r>
            <a:r>
              <a:rPr lang="en-US" sz="2800" dirty="0"/>
              <a:t>s (</a:t>
            </a:r>
            <a:r>
              <a:rPr lang="ru-RU" sz="2800" dirty="0"/>
              <a:t>старт</a:t>
            </a:r>
            <a:r>
              <a:rPr lang="en-US" sz="2800" dirty="0"/>
              <a:t>)</a:t>
            </a:r>
            <a:r>
              <a:rPr lang="ru-RU" sz="2800" dirty="0"/>
              <a:t> и </a:t>
            </a:r>
            <a:r>
              <a:rPr lang="en-US" sz="2800" dirty="0"/>
              <a:t>f (</a:t>
            </a:r>
            <a:r>
              <a:rPr lang="ru-RU" sz="2800" dirty="0"/>
              <a:t>финиш</a:t>
            </a:r>
            <a:r>
              <a:rPr lang="en-US" sz="2800" dirty="0"/>
              <a:t>)</a:t>
            </a:r>
            <a:endParaRPr lang="ru-RU" sz="2800" dirty="0"/>
          </a:p>
          <a:p>
            <a:r>
              <a:rPr lang="ru-RU" sz="2800" dirty="0"/>
              <a:t>Найти кратчайшее расстояние от </a:t>
            </a:r>
            <a:r>
              <a:rPr lang="en-US" sz="2800" dirty="0"/>
              <a:t>s </a:t>
            </a:r>
            <a:r>
              <a:rPr lang="ru-RU" sz="2800" dirty="0"/>
              <a:t>до </a:t>
            </a:r>
            <a:r>
              <a:rPr lang="en-US" sz="2800" dirty="0"/>
              <a:t>f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Вместо одного кратчайшего расстояния вычисляем расстояния от </a:t>
            </a:r>
            <a:r>
              <a:rPr lang="en-US" sz="2800" dirty="0"/>
              <a:t>s </a:t>
            </a:r>
            <a:r>
              <a:rPr lang="ru-RU" sz="2800" dirty="0"/>
              <a:t>до всех остальных вершин </a:t>
            </a:r>
          </a:p>
          <a:p>
            <a:r>
              <a:rPr lang="ru-RU" sz="2800" dirty="0"/>
              <a:t>Строим множество </a:t>
            </a:r>
            <a:r>
              <a:rPr lang="en-US" sz="2800" dirty="0"/>
              <a:t>S</a:t>
            </a:r>
            <a:r>
              <a:rPr lang="ru-RU" sz="2800" dirty="0"/>
              <a:t> вершин графа, для которых найдено кратчайшее расстояние от </a:t>
            </a:r>
            <a:r>
              <a:rPr lang="en-US" sz="2800" dirty="0"/>
              <a:t>s</a:t>
            </a:r>
          </a:p>
          <a:p>
            <a:r>
              <a:rPr lang="ru-RU" sz="2800" dirty="0"/>
              <a:t>Пока </a:t>
            </a:r>
            <a:r>
              <a:rPr lang="en-US" sz="2800" dirty="0"/>
              <a:t>V != S</a:t>
            </a:r>
            <a:endParaRPr lang="ru-RU" sz="2800" dirty="0"/>
          </a:p>
          <a:p>
            <a:pPr lvl="1"/>
            <a:r>
              <a:rPr lang="ru-RU" sz="2400" dirty="0"/>
              <a:t>добавляем в </a:t>
            </a:r>
            <a:r>
              <a:rPr lang="en-US" sz="2400" dirty="0"/>
              <a:t>S </a:t>
            </a:r>
            <a:r>
              <a:rPr lang="ru-RU" sz="2400" dirty="0"/>
              <a:t>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ru-RU" sz="2400" dirty="0"/>
              <a:t>, которая ближе всего к </a:t>
            </a:r>
            <a:r>
              <a:rPr lang="en-US" sz="2400" dirty="0"/>
              <a:t>s </a:t>
            </a:r>
            <a:r>
              <a:rPr lang="ru-RU" sz="2400" dirty="0"/>
              <a:t>среди оставшихся вершин </a:t>
            </a:r>
            <a:r>
              <a:rPr lang="en-US" sz="2400" dirty="0"/>
              <a:t>V \ S</a:t>
            </a:r>
            <a:endParaRPr lang="ru-RU" sz="2400" dirty="0"/>
          </a:p>
          <a:p>
            <a:pPr lvl="1"/>
            <a:r>
              <a:rPr lang="ru-RU" sz="2400" dirty="0"/>
              <a:t>обновляем расстояния от </a:t>
            </a:r>
            <a:r>
              <a:rPr lang="en-US" sz="2400" dirty="0"/>
              <a:t>s</a:t>
            </a:r>
            <a:r>
              <a:rPr lang="ru-RU" sz="2400" dirty="0"/>
              <a:t> до соседей вершины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endParaRPr lang="ru-RU" sz="2400" dirty="0"/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KAAdwMBIgACEQEDEQH/xAAbAAACAgMBAAAAAAAAAAAAAAAEBQMGAQIHAP/EADoQAAIBAwMBBQUFBwQDAAAAAAECAwAEEQUSITETIkFRYQZCcYGhMpGxwdEHFCNSYvDxFSRDgjNy4f/EABkBAAMBAQEAAAAAAAAAAAAAAAECAwQABf/EACYRAAICAgICAQMFAAAAAAAAAAABAhEDIRIxBEEiE2FxBSMyQlH/2gAMAwEAAhEDEQA/AEVvaAeFGLAAKKSLArYrXiMuCGOtClGFajZKUIGyVGyUYyVtFZTTuEjQk4zz0AoBFxWo2Wn6aMI+/dXEOAeY43JY/PaRUU/+k78LE55xhJevoM9adY2dYgZa1K1Y4tDhvFY27zRnwWVQfwx+FKLyzltZCjjocZ8KDjJKwppgBWtGFTsKjYVyCQMKjYVORUbCnTAQOgNYqUivU9gLzs9Kwy0RisMtSaEQNt9K1ZaJ2VgRgv3iFUfaJ8q6ggE6MNqgYLeNYtw8kiZ6LkqmMKo6ZPr1+tESXluy7opMhQQr5xkjrgeQ/vpQLaorOVgAV2ZUGD0QY/v5VVKghN1Lus0tt2wuVY4PKIfP+o45+I8qmOqWNjaxxJbRmdu6Anu+rvyfgB40PNA00EkpyZiQEOep6cfCtLbSV7IBSX2ngnnJ4/8AtBTKLE2LLnVpdr7oIFB6d1Wb8vpSy2v7o3JV5BIOgEhJYenqPmat66IghCQoWc8sSgI+XlUum+ytu1xmZAwJzjGOaopWqC8dFddMgMBjI6ZqBlq2+0ejCwJcYEJAERH83kfLjxqsOmDWaceLFBWFRsKIYVGwrkzgdhXq3YVinsU6FsrBSp9tYK0SZCI6rntBqDdi0ELEL73mCfH4dPvq1Ktc3SeS9vNQDA8fZ+R/RaaMfYTTUL5XZ0RhsVNiADr8Pp91T6OJXDySDc74C+nPP4VLFpkLb5i/O0lYyMZPl8xn5in+n28Ebw5BBIB6Yx16/cKebVUFdhht5IIoH7EswBOB4UTZl5FiSOMhU658TR7TJJ4AYJH0qBVAfukYHPHU1nqmbYO0TxPOBnCgev6VNBM2/ILMxPWJUH1Nb2sA7Mu6jGeWbkD8qll1S1ROzeVdoOFYgYJ9BVo67C2ZvY31C1kgnjdQw95gSD4Hg1zueJo5GRuGUkEeoq/x65HCmJez255KjGarPtJBE1493asGilOWA91sc5pMtNWiM0yustRMtFutQOKgiYKwrNbsOaxVLBR0fFYIqbFYK1WiRCVrnGq2T6V7R3IVd0U7GZBjpuz+YNdN21X/AGmktbK4gvJrKG5dl7Ne1HdAzmipcR8cecqK7ahT2Z3DHPTr1P60Zc3nZELklduCT4eX+fWg7tbDVCXtlksLgc7YH7h9eelQW9rO0LLJebgowBIAxJ6fEClpNdlZw4sfWF1JJjcc46n+/hT2OeOCMSuB6ZpDotqXfsp5mhkzhSAu1h6Ejr6UTrFrdAL2ZNyq4yGTAUf9ajTsutRJdX1h54coTFaBtpZu6rMPXxqm32oK91GUu4ZSOFWMvgenK03l0Y6grR3DssfZ4WOP3T44+fnQT6RZ6bHObWJ5ML/zkb0PkK0QUKtsXk1LSC72ed9OttuV3Nyw90efwrfTLyG40pYYRKxV2DSyAjd8B+tFex0C3LNZXUIkjfvHu5wfA041HSZrOAkqpaIlWYLjKH7JH3UkkuDoOZNFbbb4EnzOMCoZBRTpt4qBxWczArCvVs4r1McdJxXitSYrxHNaSJHgUq9otPjv7IRuT/DbeCPrTjGKnntr59Mjm0VLVrhtwkEwG7GeGUnj0o8eQYupJnK9V066h1eJWVltSBsdM7SCfPp0ojVrZLeYRRsTn388mm0t3d6dEbdlHZTDcY3G5M+IHzqvX8zGVgSgyQRGvRQcDio3ej0HG1Y5s5u0gKsQVLedHaf7QnTxIk38deqluePI0mt48xgAcHr9OameJjGUxwOhz1pHpjpJqh3H+63zu1tIYuO9uOKB1xIbe2WOONu9gZkOCxPXA8vU/dUOj/7N3lc7mAwvpWZlGol5piNn2EyevmR86ZHS4xGPs9cppLS3MjA90KojGMedFazrKahaqsG9cHz6jxFUm40MqweG4btZG7u5s4+NWNNi6VErJ/GU94/zGmk6jSZGc4tAMg4oZ6KkoZz1qBmB3616sP1r1Mjjp1B3OoRQnBOccVpqOoC2Xs4yDIfpSbPaEsTu86fJkrSNHj+MmuUw+71UNCREjBzx0px7Cavvlksbz/yqd0LE5yD1Hx/Wqs/H2eRUaytHKskLlJkOVOfGlx5pRnyNM/Gg8bghx7Xww6ebxbmMmE/xI3X3SeBx5dRXNIgZJ92eW6t6V1qYQ+2mhPbs4ivlXAOercZB9DgY8q5VdWlxp928E0bRSIcMrcFTWjilbXTIQk64S7Q2tZ12Myk7GHXxNSRySbf6ccADoKQyzyWocnJVsNz4GibW8E0YdTnA54xzU5QfaOi/TDb2Ux2ztGSAVz8KVpqt9LCqxWpKAYXDbcURK7TK8auMLwAD1x/ipIhvCiPulN25T1+VNGoraBJ26I7ddWnlDmGOIN1dpCxAz5CrFpyiCCWO6YzEuDu24yPlQkRCbDjbt72POml68Dac7J3ZU5DY8MjgfWklLlqgp7SALpQjd05U8jNBvT3TNJk1jR7qezy09m2ShGN6EeHqCCfWkb8cHrSODXZnyJRm0gcjmvVsa9QEGa3cl0huI7S7lhJ5nELFT65rK3SkExvn0z0Pliu0Q7VhCRqFULgKBwOnhST2h9k9O1lXdYxbXZPFxEm0nj3vMVtl4Oriy2P9Q3U1o5l27lQQe/165z8agF0twGTOyZDgqMitdQsruwu5LK8Uxyx5GQeHA94eYpXevJA63A4ZDh/UVk+l69npKakrRYNCupE1SB45mjdnEZI45PCk/PrVs1+20v2j0SW5vZorC9tVP+4k4CHOMOPEE8Y6g1zuzvltdTtbhhujDrIVPQ4OSKv/ALVaL+9Tf6hZ7ZNOuoc3SM4VeOkgJPXGM/AGtGG1FmHy181JHL3cs7QzoAQcYI4+I9PKvLZFOYicDzp1q8tvqGgL2GJbiz29lKo5KZ7wJ+HOOnFJornIUbuvp0oPrQY/NWRoHR13DuA9eua3gkaJsliOcnHNbRzCecRK2fgeBQOpXy5kt7YHAB3OfE0YxcnVHONB379kpGikHPDE9ann1DdaSp2hJyFYg4xzVRgZi6SMzHYcYzTUtjthnh5t3wyCfzqksCiHFLltnV/2SSj911YklhmMcDno+aXe3Gmiw1gyxKBDcgyLt6bve/I/9qI/Y62LW/cn/lRevU4OBj5/SrJ7TWa6po8ioo7WBe2h/wCvDL934CmlDljoyZn+62cyVe9WalxzmvVjSQDt0ErPHuTGw9D5+H5VE169rJtvsRgnCuOVJ8vTitrVdsTJ1K7hyfI1PKglR0bYUbBwVzkV66tq0Y9CP2q0GLX7PauI71MtBPjyzxny/WuPTowMsFxFsmjJSWM9QfEf38q7Sqvp8ghZnktdxVCesfiKov7TNKRWi1u3UjOI7j1GcK35E+orLmjy2uzf4eVwfB9M52Cf3T7RLQPtJHB8qE1F57iSOSSaaSLaAqNIxRQPdx4D0otlJnnjGAGTd8+n5VBbuvZMGXOOoqcXTtHoSipKpDPR3aKMTWkLPCvEsavueIj06kVBcwRWkss8Dh7aQloyDnZnw+VbWU5sbuK4jJAwA+3xXwP4061jRre/ie6hGwMjM7K2M4GeaW9mR3iYhhkjsrGW6PfkVcqPDefs/Xn5UhiBJ5JJOcnzpp7USbbi3sVxshTeQP5iPyH4ml0CncvzrRCNRv8A06MnN2D268vn4ij3wqAk9dp/GhLVM97x6U4srA6hdWlt0V5e+R4KOT+lGb2Uh8YHS/2c2pstGgd1w1wxlPnjov05+dW6OUieJj0Zz4cYPh+IpNYEKoVcBV49OgIzTScE20LgnO9uT4dDU07VmKTt2UDXrL/TtXurXGFRyU/9TyPpXqsv7QrPK2epoB317KTA6HqPz+6vVnyR4yaBF2i52hxITwCXOc8+Hh91E97s+CchPKgI5WQuY9uMg5Pp1AqaC62yCOVXBDHLNx15/SvQhJdMzNElyFkVo54tykg5GOPCq/q1iL3TrzTT3kmR1QtztbqPrT+USBCQxI2jPPlSm9zG+9Q6hck8/DwzS5Ox8ejg0iy2+pLBOjRyqrK6eIINDQkCdgccdfhVz/abpqw61YapDnbcoY5MjHfXHPzB+lUXftusnBBOMVHievCfKNsLglGxoyctGxXb5j/FWDRNQEUE1jKd0MqkK5HgRjFVJpOy1E7iP4ig8efT8qcxsqxkHlCOCPdP6UmRVsNLKmn6N/bq1Ca8mzaV/dUAx14LdaT20ZEiL5U0wJ2DTNluz2AnnIHT8agVQnaH+hiOfSn+ppIWGLiLLE71PmOasvs3IIblpDnKjNVmAGNlYfAinemvsmBAyGwP80M3R39Gjp2ly/wos+9jw6Y4OKdzuDp8QLAkNn4cGq5pAZ9mc8/5HypxcS4jReoG5seAHjSRfxPPa2Pp7GLWdFFncHCOFOfIgg8V6pNNLLBCoxnZ48k/2K9WrhCSTaIcmnozbtjdnHfJGfHkCpbmIXEZcBt20MCxwM5qvezmvRbv3a7IDK3dfz4xirVGqFVAOQyEDmjjqSA9AEMxj3QXIQDdjOfOob+EAOMZDE9G9KYXQttrPKUXKg5Pxpe91FIzxF0Zd2FJ6jihJVpjR7tFL9tLb980O4GCZIHE6ZH8vB+ma45dHE5P9Vd61CIdq8b7gsilDxkHPWuC6ghhuZIm+0jlSfMg4qeP+RtxS+DRtqWDDazDrkrRdvOQFJOVYYYedCTjfpnQkowP5VpZP3cZJpnG4/gvF1kf3GpUqxAYFDyDmtie45PI2mtEfCDPXGDWHO2B8nP+az+zQ2BScOMUysXCTxEE4dwOB40sY8jA+NG2ph3xLcStFl+4y+frVZq0Rm6izqWk4aJFHAwMgHw9fhR0m559vB6L6A+lV7SrmIgASBj5DofOn9oyx/7iVieO6fBh51BNUYH2WWDONiEqQMDHWvUji1pIjtXPAwMelYqyyxFcJH//2Q=="/>
          <p:cNvSpPr>
            <a:spLocks noChangeAspect="1" noChangeArrowheads="1"/>
          </p:cNvSpPr>
          <p:nvPr/>
        </p:nvSpPr>
        <p:spPr bwMode="auto">
          <a:xfrm>
            <a:off x="1524001" y="-731838"/>
            <a:ext cx="1133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9396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(Википедия) – шаг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20000" y="4320000"/>
            <a:ext cx="7772400" cy="235049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S = 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 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==&gt;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1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S = {1}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14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023620" y="2565400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dirty="0">
                <a:sym typeface="Symbol" pitchFamily="18" charset="2"/>
              </a:rPr>
              <a:t>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шаг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000" y="4320000"/>
            <a:ext cx="7772400" cy="207883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S = {1},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14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==&gt;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2</a:t>
            </a:r>
            <a:endParaRPr lang="en-US" sz="2800" dirty="0">
              <a:latin typeface="Calibri" pitchFamily="34" charset="0"/>
              <a:cs typeface="Calibri" pitchFamily="34" charset="0"/>
              <a:sym typeface="Symbol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S = {1, 2}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9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22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14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21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шаг 3</a:t>
            </a:r>
          </a:p>
        </p:txBody>
      </p:sp>
      <p:sp>
        <p:nvSpPr>
          <p:cNvPr id="94211" name="Rectangle 3"/>
          <p:cNvSpPr>
            <a:spLocks noGrp="1"/>
          </p:cNvSpPr>
          <p:nvPr>
            <p:ph idx="1"/>
          </p:nvPr>
        </p:nvSpPr>
        <p:spPr>
          <a:xfrm>
            <a:off x="2520000" y="4319999"/>
            <a:ext cx="7772400" cy="20808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24"/>
              </a:spcBef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S = {1, 2},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22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14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</a:p>
          <a:p>
            <a:pPr>
              <a:lnSpc>
                <a:spcPct val="120000"/>
              </a:lnSpc>
              <a:spcBef>
                <a:spcPts val="24"/>
              </a:spcBef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==&gt;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3</a:t>
            </a:r>
            <a:endParaRPr lang="en-US" sz="2800" dirty="0">
              <a:latin typeface="Calibri" pitchFamily="34" charset="0"/>
              <a:cs typeface="Calibri" pitchFamily="34" charset="0"/>
              <a:sym typeface="Symbol"/>
            </a:endParaRPr>
          </a:p>
          <a:p>
            <a:pPr>
              <a:lnSpc>
                <a:spcPct val="120000"/>
              </a:lnSpc>
              <a:spcBef>
                <a:spcPts val="24"/>
              </a:spcBef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==&gt; S = {1, 2, 3}</a:t>
            </a:r>
          </a:p>
          <a:p>
            <a:pPr>
              <a:lnSpc>
                <a:spcPct val="120000"/>
              </a:lnSpc>
              <a:spcBef>
                <a:spcPts val="24"/>
              </a:spcBef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==&gt;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6023620" y="2565400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dirty="0">
                <a:sym typeface="Symbol" pitchFamily="18" charset="2"/>
              </a:rPr>
              <a:t>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шаг 4</a:t>
            </a:r>
          </a:p>
        </p:txBody>
      </p:sp>
      <p:sp>
        <p:nvSpPr>
          <p:cNvPr id="96259" name="Rectangle 3"/>
          <p:cNvSpPr>
            <a:spLocks noGrp="1"/>
          </p:cNvSpPr>
          <p:nvPr>
            <p:ph idx="1"/>
          </p:nvPr>
        </p:nvSpPr>
        <p:spPr>
          <a:xfrm>
            <a:off x="2520000" y="4320000"/>
            <a:ext cx="7772400" cy="224665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S = {1, 2, 3},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20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==&gt;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6</a:t>
            </a:r>
            <a:endParaRPr lang="en-US" sz="2800" dirty="0">
              <a:latin typeface="Calibri" pitchFamily="34" charset="0"/>
              <a:cs typeface="Calibri" pitchFamily="34" charset="0"/>
              <a:sym typeface="Symbol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S = {1, 2, 3, 6}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шаг 5</a:t>
            </a:r>
          </a:p>
        </p:txBody>
      </p:sp>
      <p:sp>
        <p:nvSpPr>
          <p:cNvPr id="98307" name="Rectangle 3"/>
          <p:cNvSpPr>
            <a:spLocks noGrp="1"/>
          </p:cNvSpPr>
          <p:nvPr>
            <p:ph idx="1"/>
          </p:nvPr>
        </p:nvSpPr>
        <p:spPr>
          <a:xfrm>
            <a:off x="2520000" y="4320000"/>
            <a:ext cx="7772400" cy="2246657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S = {1, 2, 3, 6},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==&gt;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4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зависит от того, как мы ищем минимум)</a:t>
            </a:r>
            <a:endParaRPr lang="en-US" sz="2400" dirty="0">
              <a:latin typeface="Calibri" pitchFamily="34" charset="0"/>
              <a:cs typeface="Calibri" pitchFamily="34" charset="0"/>
              <a:sym typeface="Symbol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S = {1, 2, 3,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4,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6}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Symbol"/>
              </a:rPr>
              <a:t>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endParaRPr lang="ru-RU" sz="28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023620" y="2565400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dirty="0">
                <a:sym typeface="Symbol" pitchFamily="18" charset="2"/>
              </a:rPr>
              <a:t>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шаг 6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>
          <a:xfrm>
            <a:off x="2520000" y="4320000"/>
            <a:ext cx="7772400" cy="220648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S = {1, 2, 3, 4, 6},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Symbol"/>
              </a:rPr>
              <a:t>20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==&gt;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5</a:t>
            </a:r>
            <a:endParaRPr lang="en-US" sz="2800" dirty="0">
              <a:latin typeface="Calibri" pitchFamily="34" charset="0"/>
              <a:cs typeface="Calibri" pitchFamily="34" charset="0"/>
              <a:sym typeface="Symbol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S = {1, 2, 3,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4, 5,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6}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Symbol"/>
              </a:rPr>
              <a:t>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20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endParaRPr lang="ru-RU" sz="2800" dirty="0"/>
          </a:p>
        </p:txBody>
      </p:sp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10035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Дейкстры</a:t>
            </a:r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// S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 v | min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расстояние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l-GR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уже найдено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}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// d[v] &gt;= </a:t>
            </a:r>
            <a:r>
              <a:rPr lang="el-GR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s, v)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/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Пока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!= V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Выбираем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V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\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 c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наименьшим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Добавляем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к множеству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1338834" lvl="2" indent="-609600"/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Почему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расстояние от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</a:t>
            </a:r>
            <a:r>
              <a:rPr lang="en-US" sz="2000" dirty="0" err="1">
                <a:solidFill>
                  <a:schemeClr val="bg1"/>
                </a:solidFill>
              </a:rPr>
              <a:t>v</a:t>
            </a:r>
            <a:r>
              <a:rPr lang="en-US" sz="2000" baseline="-25000" dirty="0" err="1">
                <a:solidFill>
                  <a:schemeClr val="bg1"/>
                </a:solidFill>
              </a:rPr>
              <a:t>min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не уменьшится, даже если рассматривать пути по всем вершинам графа?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Обновляем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всех соседей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189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Дейкстры</a:t>
            </a:r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v | min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расстояние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l-GR" sz="28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s,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v)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уже найдено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// d[v] &gt;= </a:t>
            </a:r>
            <a:r>
              <a:rPr lang="el-GR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s, v)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/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Пока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!= V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Выбираем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V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\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 c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наименьшим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Добавляем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к множеству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1338834" lvl="2" indent="-609600"/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Почему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расстояние от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</a:t>
            </a:r>
            <a:r>
              <a:rPr lang="en-US" sz="2000" dirty="0" err="1">
                <a:solidFill>
                  <a:schemeClr val="bg1"/>
                </a:solidFill>
              </a:rPr>
              <a:t>v</a:t>
            </a:r>
            <a:r>
              <a:rPr lang="en-US" sz="2000" baseline="-25000" dirty="0" err="1">
                <a:solidFill>
                  <a:schemeClr val="bg1"/>
                </a:solidFill>
              </a:rPr>
              <a:t>min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не уменьшится, даже если рассматривать пути по всем вершинам графа?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Обновляем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всех соседей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4546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Дейкстры</a:t>
            </a:r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v | min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расстояние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l-GR" sz="28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s,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v)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уже найдено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d[v] &gt;= </a:t>
            </a:r>
            <a:r>
              <a:rPr lang="el-GR" sz="28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s, v)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/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Пока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!= V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Выбираем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V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\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 c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наименьшим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Добавляем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к множеству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1338834" lvl="2" indent="-609600"/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Почему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расстояние от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</a:t>
            </a:r>
            <a:r>
              <a:rPr lang="en-US" sz="2000" dirty="0" err="1">
                <a:solidFill>
                  <a:schemeClr val="bg1"/>
                </a:solidFill>
              </a:rPr>
              <a:t>v</a:t>
            </a:r>
            <a:r>
              <a:rPr lang="en-US" sz="2000" baseline="-25000" dirty="0" err="1">
                <a:solidFill>
                  <a:schemeClr val="bg1"/>
                </a:solidFill>
              </a:rPr>
              <a:t>min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не уменьшится, даже если рассматривать пути по всем вершинам графа?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Обновляем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всех соседей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02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Длина пути в графе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 E) –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ориентированный граф</a:t>
            </a:r>
          </a:p>
          <a:p>
            <a:pPr marL="68580" indent="0"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Пусть функция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: E  R</a:t>
            </a:r>
            <a:r>
              <a:rPr lang="en-US" sz="2800" baseline="30000" dirty="0">
                <a:latin typeface="Calibri" pitchFamily="34" charset="0"/>
                <a:cs typeface="Calibri" pitchFamily="34" charset="0"/>
                <a:sym typeface="Symbol" pitchFamily="18" charset="2"/>
              </a:rPr>
              <a:t>+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[0, )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задает длины дуг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G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Значение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(e)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называется длиной дуги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e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…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– путь в графе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Сумма ∑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w(v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i-1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длин дуг, входящих в путь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длиной пути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обозначается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w(p)</a:t>
            </a:r>
          </a:p>
        </p:txBody>
      </p:sp>
    </p:spTree>
    <p:extLst>
      <p:ext uri="{BB962C8B-B14F-4D97-AF65-F5344CB8AC3E}">
        <p14:creationId xmlns:p14="http://schemas.microsoft.com/office/powerpoint/2010/main" val="42788393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Дейкстры</a:t>
            </a:r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v | min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расстояние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l-GR" sz="28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s,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v)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уже найдено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d[v] &gt;= </a:t>
            </a:r>
            <a:r>
              <a:rPr lang="el-GR" sz="28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s, v)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/>
            <a:r>
              <a:rPr lang="ru-RU" sz="2800" dirty="0">
                <a:latin typeface="Calibri" pitchFamily="34" charset="0"/>
                <a:cs typeface="Calibri" pitchFamily="34" charset="0"/>
              </a:rPr>
              <a:t>Пока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!= V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Выбираем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V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\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 c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наименьшим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Добавляем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к множеству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1338834" lvl="2" indent="-609600"/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Почему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расстояние от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</a:t>
            </a:r>
            <a:r>
              <a:rPr lang="en-US" sz="2000" dirty="0" err="1">
                <a:solidFill>
                  <a:schemeClr val="bg1"/>
                </a:solidFill>
              </a:rPr>
              <a:t>v</a:t>
            </a:r>
            <a:r>
              <a:rPr lang="en-US" sz="2000" baseline="-25000" dirty="0" err="1">
                <a:solidFill>
                  <a:schemeClr val="bg1"/>
                </a:solidFill>
              </a:rPr>
              <a:t>min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не уменьшится, даже если рассматривать пути по всем вершинам графа?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Обновляем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всех соседей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6928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Дейкстры</a:t>
            </a:r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v | min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расстояние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l-GR" sz="28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s,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v)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уже найдено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d[v] &gt;= </a:t>
            </a:r>
            <a:r>
              <a:rPr lang="el-GR" sz="28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s, v)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/>
            <a:r>
              <a:rPr lang="ru-RU" sz="2800" dirty="0">
                <a:latin typeface="Calibri" pitchFamily="34" charset="0"/>
                <a:cs typeface="Calibri" pitchFamily="34" charset="0"/>
              </a:rPr>
              <a:t>Пока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!= V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latin typeface="Calibri" pitchFamily="34" charset="0"/>
                <a:cs typeface="Calibri" pitchFamily="34" charset="0"/>
              </a:rPr>
              <a:t>Выбираем 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V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\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S c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наименьшим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]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Добавляем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к множеству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1338834" lvl="2" indent="-609600"/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Почему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расстояние от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</a:t>
            </a:r>
            <a:r>
              <a:rPr lang="en-US" sz="2000" dirty="0" err="1">
                <a:solidFill>
                  <a:schemeClr val="bg1"/>
                </a:solidFill>
              </a:rPr>
              <a:t>v</a:t>
            </a:r>
            <a:r>
              <a:rPr lang="en-US" sz="2000" baseline="-25000" dirty="0" err="1">
                <a:solidFill>
                  <a:schemeClr val="bg1"/>
                </a:solidFill>
              </a:rPr>
              <a:t>min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не уменьшится, даже если рассматривать пути по всем вершинам графа?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Обновляем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всех соседей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4525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Дейкстры</a:t>
            </a:r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v | min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расстояние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l-GR" sz="28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s,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v)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уже найдено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d[v] &gt;= </a:t>
            </a:r>
            <a:r>
              <a:rPr lang="el-GR" sz="28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s, v)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/>
            <a:r>
              <a:rPr lang="ru-RU" sz="2800" dirty="0">
                <a:latin typeface="Calibri" pitchFamily="34" charset="0"/>
                <a:cs typeface="Calibri" pitchFamily="34" charset="0"/>
              </a:rPr>
              <a:t>Пока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!= V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latin typeface="Calibri" pitchFamily="34" charset="0"/>
                <a:cs typeface="Calibri" pitchFamily="34" charset="0"/>
              </a:rPr>
              <a:t>Выбираем 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V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\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S c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наименьшим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]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938784" lvl="1" indent="-609600"/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Добавляем 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к множеству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S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1338834" lvl="2" indent="-609600"/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Почему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расстояние от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</a:t>
            </a:r>
            <a:r>
              <a:rPr lang="en-US" sz="2000" dirty="0" err="1">
                <a:solidFill>
                  <a:schemeClr val="bg1"/>
                </a:solidFill>
              </a:rPr>
              <a:t>v</a:t>
            </a:r>
            <a:r>
              <a:rPr lang="en-US" sz="2000" baseline="-25000" dirty="0" err="1">
                <a:solidFill>
                  <a:schemeClr val="bg1"/>
                </a:solidFill>
              </a:rPr>
              <a:t>min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не уменьшится, даже если рассматривать пути по всем вершинам графа?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Обновляем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всех соседей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9300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Дейкстры</a:t>
            </a:r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v | min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расстояние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l-GR" sz="28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s,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v)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уже найдено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d[v] &gt;= </a:t>
            </a:r>
            <a:r>
              <a:rPr lang="el-GR" sz="28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s, v)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/>
            <a:r>
              <a:rPr lang="ru-RU" sz="2800" dirty="0">
                <a:latin typeface="Calibri" pitchFamily="34" charset="0"/>
                <a:cs typeface="Calibri" pitchFamily="34" charset="0"/>
              </a:rPr>
              <a:t>Пока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!= V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latin typeface="Calibri" pitchFamily="34" charset="0"/>
                <a:cs typeface="Calibri" pitchFamily="34" charset="0"/>
              </a:rPr>
              <a:t>Выбираем 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V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\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S c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наименьшим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]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938784" lvl="1" indent="-609600"/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Добавляем 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к множеству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S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1338834" lvl="2" indent="-609600"/>
            <a:r>
              <a:rPr lang="ru-RU" sz="2000" dirty="0">
                <a:latin typeface="Calibri" pitchFamily="34" charset="0"/>
                <a:cs typeface="Calibri" pitchFamily="34" charset="0"/>
              </a:rPr>
              <a:t>Почему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расстояние от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до </a:t>
            </a:r>
            <a:r>
              <a:rPr lang="en-US" sz="2000" dirty="0" err="1"/>
              <a:t>v</a:t>
            </a:r>
            <a:r>
              <a:rPr lang="en-US" sz="2000" baseline="-25000" dirty="0" err="1"/>
              <a:t>min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не уменьшится, даже если рассматривать пути по всем вершинам графа?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Обновляем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всех соседей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00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Дейкстры</a:t>
            </a:r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v | min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расстояние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l-GR" sz="28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s,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v)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уже найдено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d[v] &gt;= </a:t>
            </a:r>
            <a:r>
              <a:rPr lang="el-GR" sz="28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s, v)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/>
            <a:r>
              <a:rPr lang="ru-RU" sz="2800" dirty="0">
                <a:latin typeface="Calibri" pitchFamily="34" charset="0"/>
                <a:cs typeface="Calibri" pitchFamily="34" charset="0"/>
              </a:rPr>
              <a:t>Пока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!= V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latin typeface="Calibri" pitchFamily="34" charset="0"/>
                <a:cs typeface="Calibri" pitchFamily="34" charset="0"/>
              </a:rPr>
              <a:t>Выбираем 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V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\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S c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наименьшим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]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938784" lvl="1" indent="-609600"/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Добавляем 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к множеству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S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1338834" lvl="2" indent="-609600"/>
            <a:r>
              <a:rPr lang="ru-RU" sz="2000" dirty="0">
                <a:latin typeface="Calibri" pitchFamily="34" charset="0"/>
                <a:cs typeface="Calibri" pitchFamily="34" charset="0"/>
              </a:rPr>
              <a:t>Почему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расстояние от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до </a:t>
            </a:r>
            <a:r>
              <a:rPr lang="en-US" sz="2000" dirty="0" err="1"/>
              <a:t>v</a:t>
            </a:r>
            <a:r>
              <a:rPr lang="en-US" sz="2000" baseline="-25000" dirty="0" err="1"/>
              <a:t>min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не уменьшится, даже если рассматривать пути по всем вершинам графа?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latin typeface="Calibri" pitchFamily="34" charset="0"/>
                <a:cs typeface="Calibri" pitchFamily="34" charset="0"/>
              </a:rPr>
              <a:t>Обновляем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d[u]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для всех соседей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вершины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3256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Дейкстры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Dijkstra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= (V,E),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= {s}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d[s] = 0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d[v] = w (s, v)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всех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v != s</a:t>
            </a:r>
          </a:p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пока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 ≠ V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выбрать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 V \ S,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которого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d[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принимает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наименьшее значение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добавить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каждого соседа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d[u] = min (d[u], d[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+ w(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, u))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вернуть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Дейкстры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Dijkstra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(V,E),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= {s}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d[s] = 0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d[v] = w (s, v)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всех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v != s</a:t>
            </a:r>
          </a:p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пока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 ≠ V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выбрать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 V \ S,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которого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d[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принимает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наименьшее значение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добавить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каждого соседа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d[u] = min (d[u], d[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+ w(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, u))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вернуть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109180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Дейкстры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Dijkstra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(V,E),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= {s}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d[s] = 0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d[v] = w (s, v)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всех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v != s</a:t>
            </a:r>
          </a:p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пока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 ≠ V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выбрать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 V \ S,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которого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d[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принимает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наименьшее значение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добавить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каждого соседа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d[u] = min (d[u], d[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+ w(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, u))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вернуть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357661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Дейкстры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Dijkstra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(V,E),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= {s}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d[s] = 0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d[v] = w (s, v)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всех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v != s</a:t>
            </a:r>
          </a:p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пока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 ≠ V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выбрать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 V \ S,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которого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d[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принимает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наименьшее значение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добавить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каждого соседа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d[u] = min (d[u], d[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+ w(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, u))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вернуть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9907993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Дейкстры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Dijkstra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(V,E),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= {s}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d[s] = 0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d[v] = w (s, v)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всех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v != s</a:t>
            </a:r>
          </a:p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пока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 ≠ V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выбрать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 V \ S,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которого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d[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принимает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наименьшее значение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добавить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каждого соседа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d[u] = min (d[u], d[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+ w(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, u))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вернуть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840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Длина пути в графе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 E) –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ориентированный граф</a:t>
            </a:r>
          </a:p>
          <a:p>
            <a:pPr marL="68580" indent="0"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Пусть функция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: E  R</a:t>
            </a:r>
            <a:r>
              <a:rPr lang="en-US" sz="2800" baseline="30000" dirty="0">
                <a:latin typeface="Calibri" pitchFamily="34" charset="0"/>
                <a:cs typeface="Calibri" pitchFamily="34" charset="0"/>
                <a:sym typeface="Symbol" pitchFamily="18" charset="2"/>
              </a:rPr>
              <a:t>+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[0, )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задает длины дуг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G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Значение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(e)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называется длиной дуги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e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…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– путь в графе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Сумма ∑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w(v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i-1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длин дуг, входящих в путь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длиной пути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обозначается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w(p)</a:t>
            </a:r>
          </a:p>
        </p:txBody>
      </p:sp>
    </p:spTree>
    <p:extLst>
      <p:ext uri="{BB962C8B-B14F-4D97-AF65-F5344CB8AC3E}">
        <p14:creationId xmlns:p14="http://schemas.microsoft.com/office/powerpoint/2010/main" val="844911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Дейкстры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Dijkstra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(V,E),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= {s}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d[s] = 0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d[v] = w (s, v)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всех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v != s</a:t>
            </a: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пока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S ≠ V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выбрать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 V \ S,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которого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d[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принимает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наименьшее значение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добавить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каждого соседа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d[u] = min (d[u], d[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+ w(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, u))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вернуть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738017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Дейкстры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Dijkstra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(V,E),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= {s}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d[s] = 0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d[v] = w (s, v)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всех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v != s</a:t>
            </a: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пока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S ≠ V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выбрать 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 V \ S,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которого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d[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принимает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наименьшее значение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добавить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каждого соседа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d[u] = min (d[u], d[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+ w(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, u))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вернуть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084384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Дейкстры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Dijkstra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(V,E),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= {s}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d[s] = 0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d[v] = w (s, v)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всех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v != s</a:t>
            </a: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пока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S ≠ V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выбрать 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 V \ S,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которого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d[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принимает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наименьшее значение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добавить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к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каждого соседа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d[u] = min (d[u], d[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+ w(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, u))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вернуть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078888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Дейкстры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Dijkstra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(V,E),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= {s}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d[s] = 0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d[v] = w (s, v)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всех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v != s</a:t>
            </a: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пока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S ≠ V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выбрать 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 V \ S,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которого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d[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принимает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наименьшее значение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добавить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к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каждого соседа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d[u] = min (d[u], d[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+ w(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, u))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вернуть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04298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Дейкстры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Dijkstra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(V,E),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= {s}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d[s] = 0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d[v] = w (s, v)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всех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v != s</a:t>
            </a: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пока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S ≠ V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выбрать 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 V \ S,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которого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d[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принимает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наименьшее значение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добавить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к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каждого соседа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dirty="0">
                <a:latin typeface="Calibri" pitchFamily="34" charset="0"/>
                <a:cs typeface="Calibri" pitchFamily="34" charset="0"/>
                <a:sym typeface="Symbol" pitchFamily="18" charset="2"/>
              </a:rPr>
              <a:t>d[u] = min (d[u], d[</a:t>
            </a:r>
            <a:r>
              <a:rPr lang="en-US" dirty="0" err="1"/>
              <a:t>v</a:t>
            </a:r>
            <a:r>
              <a:rPr lang="en-US" baseline="-25000" dirty="0" err="1"/>
              <a:t>min</a:t>
            </a:r>
            <a:r>
              <a:rPr lang="en-US" dirty="0">
                <a:latin typeface="Calibri" pitchFamily="34" charset="0"/>
                <a:cs typeface="Calibri" pitchFamily="34" charset="0"/>
                <a:sym typeface="Symbol" pitchFamily="18" charset="2"/>
              </a:rPr>
              <a:t>] + w(</a:t>
            </a:r>
            <a:r>
              <a:rPr lang="en-US" dirty="0" err="1"/>
              <a:t>v</a:t>
            </a:r>
            <a:r>
              <a:rPr lang="en-US" baseline="-25000" dirty="0" err="1"/>
              <a:t>min</a:t>
            </a:r>
            <a:r>
              <a:rPr lang="en-US" dirty="0">
                <a:latin typeface="Calibri" pitchFamily="34" charset="0"/>
                <a:cs typeface="Calibri" pitchFamily="34" charset="0"/>
                <a:sym typeface="Symbol" pitchFamily="18" charset="2"/>
              </a:rPr>
              <a:t>, u))</a:t>
            </a:r>
            <a:endParaRPr lang="ru-RU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вернуть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335972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операций в алгоритме </a:t>
            </a:r>
            <a:r>
              <a:rPr lang="ru-RU" dirty="0" err="1"/>
              <a:t>Дейкстры</a:t>
            </a:r>
            <a:endParaRPr lang="ru-RU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#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операций в алгоритме </a:t>
            </a:r>
            <a:r>
              <a:rPr lang="ru-RU" sz="2400" dirty="0" err="1">
                <a:latin typeface="Calibri" pitchFamily="34" charset="0"/>
                <a:cs typeface="Calibri" pitchFamily="34" charset="0"/>
              </a:rPr>
              <a:t>Дейкстры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= 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= #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операций на поиск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контейнере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d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+</a:t>
            </a: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	+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#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операций на обновление контейнера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d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 err="1">
                <a:latin typeface="Calibri" pitchFamily="34" charset="0"/>
                <a:cs typeface="Calibri" pitchFamily="34" charset="0"/>
              </a:rPr>
              <a:t>Fredman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, Michael Lawrence;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Tarjan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, Robert E. (July 1987). "Fibonacci heaps and their uses in improved network optimization algorithms". Journal of the Association for Computing Machinery. 34 (3): 596–615. doi:10.1145/28869.28874</a:t>
            </a:r>
            <a:endParaRPr lang="ru-RU" sz="16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>
                <a:latin typeface="Calibri" pitchFamily="34" charset="0"/>
                <a:cs typeface="Calibri" pitchFamily="34" charset="0"/>
                <a:hlinkClick r:id="rId3"/>
              </a:rPr>
              <a:t>http://bioinfo.ict.ac.cn/~dbu/AlgorithmCourses/Lectures/Fibonacci-Heap-Tarjan.pdf</a:t>
            </a:r>
            <a:endParaRPr lang="ru-RU" sz="16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51520"/>
              </p:ext>
            </p:extLst>
          </p:nvPr>
        </p:nvGraphicFramePr>
        <p:xfrm>
          <a:off x="609599" y="2924944"/>
          <a:ext cx="1097280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6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291">
                <a:tc>
                  <a:txBody>
                    <a:bodyPr/>
                    <a:lstStyle/>
                    <a:p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Массив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Пирамида (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Heap</a:t>
                      </a:r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err="1">
                          <a:latin typeface="Calibri" pitchFamily="34" charset="0"/>
                          <a:cs typeface="Calibri" pitchFamily="34" charset="0"/>
                        </a:rPr>
                        <a:t>Фибоначчиева</a:t>
                      </a:r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 куча (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Fibonacci heap</a:t>
                      </a:r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Поиск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min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О(1)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 O(N)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Один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 O(N log</a:t>
                      </a:r>
                      <a:r>
                        <a:rPr lang="en-US" sz="1800" baseline="0" dirty="0"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75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Обновление элемента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</a:t>
                      </a:r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 O(M log</a:t>
                      </a:r>
                      <a:r>
                        <a:rPr lang="en-US" sz="1800" baseline="0" dirty="0"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O(1)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 O(M)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Весь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алгоритм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+M)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O(N+M log 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O(N log N+M)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5360" y="1417638"/>
            <a:ext cx="11593288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операций в алгоритме </a:t>
            </a:r>
            <a:r>
              <a:rPr lang="ru-RU" dirty="0" err="1"/>
              <a:t>Дейкстры</a:t>
            </a:r>
            <a:endParaRPr lang="ru-RU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#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операций в алгоритме </a:t>
            </a:r>
            <a:r>
              <a:rPr lang="ru-RU" sz="2400" dirty="0" err="1">
                <a:latin typeface="Calibri" pitchFamily="34" charset="0"/>
                <a:cs typeface="Calibri" pitchFamily="34" charset="0"/>
              </a:rPr>
              <a:t>Дейкстры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= 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= #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операций на поиск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min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контейнере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+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#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операций на обновление контейнера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5383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операций в алгоритме </a:t>
            </a:r>
            <a:r>
              <a:rPr lang="ru-RU" dirty="0" err="1"/>
              <a:t>Дейкстры</a:t>
            </a:r>
            <a:endParaRPr lang="ru-RU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#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операций в алгоритме </a:t>
            </a:r>
            <a:r>
              <a:rPr lang="ru-RU" sz="2400" dirty="0" err="1">
                <a:latin typeface="Calibri" pitchFamily="34" charset="0"/>
                <a:cs typeface="Calibri" pitchFamily="34" charset="0"/>
              </a:rPr>
              <a:t>Дейкстры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= 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= #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операций на поиск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контейнере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d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+</a:t>
            </a: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#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операций на обновление контейнера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Fredman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Michael Lawrence; </a:t>
            </a:r>
            <a:r>
              <a:rPr lang="en-US" sz="16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Tarjan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Robert E. (July 1987). "Fibonacci heaps and their uses in improved network optimization algorithms". Journal of the Association for Computing Machinery. 34 (3): 596–615. doi:10.1145/28869.28874</a:t>
            </a:r>
            <a:endParaRPr lang="ru-RU" sz="1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hlinkClick r:id="rId3"/>
              </a:rPr>
              <a:t>http://bioinfo.ict.ac.cn/~dbu/AlgorithmCourses/Lectures/Fibonacci-Heap-Tarjan.pdf</a:t>
            </a:r>
            <a:endParaRPr lang="ru-RU" sz="1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360" y="5877272"/>
            <a:ext cx="1159328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4834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операций в алгоритме </a:t>
            </a:r>
            <a:r>
              <a:rPr lang="ru-RU" dirty="0" err="1"/>
              <a:t>Дейкстры</a:t>
            </a:r>
            <a:endParaRPr lang="ru-RU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#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операций в алгоритме </a:t>
            </a:r>
            <a:r>
              <a:rPr lang="ru-RU" sz="2400" dirty="0" err="1">
                <a:latin typeface="Calibri" pitchFamily="34" charset="0"/>
                <a:cs typeface="Calibri" pitchFamily="34" charset="0"/>
              </a:rPr>
              <a:t>Дейкстры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= 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= #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операций на поиск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контейнере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d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+</a:t>
            </a: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	+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#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операций на обновление контейнера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d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Fredman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Michael Lawrence; </a:t>
            </a:r>
            <a:r>
              <a:rPr lang="en-US" sz="16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Tarjan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Robert E. (July 1987). "Fibonacci heaps and their uses in improved network optimization algorithms". Journal of the Association for Computing Machinery. 34 (3): 596–615. doi:10.1145/28869.28874</a:t>
            </a:r>
            <a:endParaRPr lang="ru-RU" sz="1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hlinkClick r:id="rId3"/>
              </a:rPr>
              <a:t>http://bioinfo.ict.ac.cn/~dbu/AlgorithmCourses/Lectures/Fibonacci-Heap-Tarjan.pdf</a:t>
            </a:r>
            <a:endParaRPr lang="ru-RU" sz="1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360" y="5877272"/>
            <a:ext cx="1159328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88367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операций в алгоритме </a:t>
            </a:r>
            <a:r>
              <a:rPr lang="ru-RU" dirty="0" err="1"/>
              <a:t>Дейкстры</a:t>
            </a:r>
            <a:endParaRPr lang="ru-RU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#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операций в алгоритме </a:t>
            </a:r>
            <a:r>
              <a:rPr lang="ru-RU" sz="2400" dirty="0" err="1">
                <a:latin typeface="Calibri" pitchFamily="34" charset="0"/>
                <a:cs typeface="Calibri" pitchFamily="34" charset="0"/>
              </a:rPr>
              <a:t>Дейкстры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= 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= #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операций на поиск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контейнере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d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+</a:t>
            </a: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	+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#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операций на обновление контейнера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d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Fredman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Michael Lawrence; </a:t>
            </a:r>
            <a:r>
              <a:rPr lang="en-US" sz="16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Tarjan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Robert E. (July 1987). "Fibonacci heaps and their uses in improved network optimization algorithms". Journal of the Association for Computing Machinery. 34 (3): 596–615. doi:10.1145/28869.28874</a:t>
            </a:r>
            <a:endParaRPr lang="ru-RU" sz="1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hlinkClick r:id="rId3"/>
              </a:rPr>
              <a:t>http://bioinfo.ict.ac.cn/~dbu/AlgorithmCourses/Lectures/Fibonacci-Heap-Tarjan.pdf</a:t>
            </a:r>
            <a:endParaRPr lang="ru-RU" sz="1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202576"/>
              </p:ext>
            </p:extLst>
          </p:nvPr>
        </p:nvGraphicFramePr>
        <p:xfrm>
          <a:off x="609599" y="2924944"/>
          <a:ext cx="1097280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6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291">
                <a:tc>
                  <a:txBody>
                    <a:bodyPr/>
                    <a:lstStyle/>
                    <a:p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Массив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Пирамида (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Heap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Фибоначчиева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куча (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Fibonacci heap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Поиск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min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O(N)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О(1)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O(N)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O(N log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75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Обновление элемента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O(M)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O(M log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O(1)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O(M)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Весь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алгоритм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+M)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O(N+M log N)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O(N log N+M)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5360" y="5877272"/>
            <a:ext cx="1159328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12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Длина пути в графе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 E) –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ориентированный граф</a:t>
            </a:r>
          </a:p>
          <a:p>
            <a:pPr marL="68580" indent="0"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Пусть функция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: E  R</a:t>
            </a:r>
            <a:r>
              <a:rPr lang="en-US" sz="2800" baseline="30000" dirty="0">
                <a:latin typeface="Calibri" pitchFamily="34" charset="0"/>
                <a:cs typeface="Calibri" pitchFamily="34" charset="0"/>
                <a:sym typeface="Symbol" pitchFamily="18" charset="2"/>
              </a:rPr>
              <a:t>+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[0, )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задает длины дуг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G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Значение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(e)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называется длиной дуги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e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(v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…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k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– путь в графе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Сумма ∑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w(v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i-1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длин дуг, входящих в путь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длиной пути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обозначается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w(p)</a:t>
            </a:r>
          </a:p>
        </p:txBody>
      </p:sp>
    </p:spTree>
    <p:extLst>
      <p:ext uri="{BB962C8B-B14F-4D97-AF65-F5344CB8AC3E}">
        <p14:creationId xmlns:p14="http://schemas.microsoft.com/office/powerpoint/2010/main" val="20156145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операций в алгоритме </a:t>
            </a:r>
            <a:r>
              <a:rPr lang="ru-RU" dirty="0" err="1"/>
              <a:t>Дейкстры</a:t>
            </a:r>
            <a:endParaRPr lang="ru-RU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#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операций в алгоритме </a:t>
            </a:r>
            <a:r>
              <a:rPr lang="ru-RU" sz="2400" dirty="0" err="1">
                <a:latin typeface="Calibri" pitchFamily="34" charset="0"/>
                <a:cs typeface="Calibri" pitchFamily="34" charset="0"/>
              </a:rPr>
              <a:t>Дейкстры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= 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= #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операций на поиск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контейнере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d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+</a:t>
            </a: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	+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#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операций на обновление контейнера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d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Fredman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Michael Lawrence; </a:t>
            </a:r>
            <a:r>
              <a:rPr lang="en-US" sz="16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Tarjan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Robert E. (July 1987). "Fibonacci heaps and their uses in improved network optimization algorithms". Journal of the Association for Computing Machinery. 34 (3): 596–615. doi:10.1145/28869.28874</a:t>
            </a:r>
            <a:endParaRPr lang="ru-RU" sz="1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hlinkClick r:id="rId3"/>
              </a:rPr>
              <a:t>http://bioinfo.ict.ac.cn/~dbu/AlgorithmCourses/Lectures/Fibonacci-Heap-Tarjan.pdf</a:t>
            </a:r>
            <a:endParaRPr lang="ru-RU" sz="1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527007"/>
              </p:ext>
            </p:extLst>
          </p:nvPr>
        </p:nvGraphicFramePr>
        <p:xfrm>
          <a:off x="609599" y="2924944"/>
          <a:ext cx="1097280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6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291">
                <a:tc>
                  <a:txBody>
                    <a:bodyPr/>
                    <a:lstStyle/>
                    <a:p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Массив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Пирамида (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Heap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Фибоначчиева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куча (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Fibonacci heap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Поиск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min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О(1)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O(N)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O(N log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75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Обновление элемента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</a:t>
                      </a:r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O(M log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O(1)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O(M)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Весь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алгоритм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+M)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O(N+M log N)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O(N log N+M)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5360" y="5877272"/>
            <a:ext cx="1159328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74124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операций в алгоритме </a:t>
            </a:r>
            <a:r>
              <a:rPr lang="ru-RU" dirty="0" err="1"/>
              <a:t>Дейкстры</a:t>
            </a:r>
            <a:endParaRPr lang="ru-RU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#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операций в алгоритме </a:t>
            </a:r>
            <a:r>
              <a:rPr lang="ru-RU" sz="2400" dirty="0" err="1">
                <a:latin typeface="Calibri" pitchFamily="34" charset="0"/>
                <a:cs typeface="Calibri" pitchFamily="34" charset="0"/>
              </a:rPr>
              <a:t>Дейкстры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= 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= #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операций на поиск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контейнере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d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+</a:t>
            </a: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	+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#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операций на обновление контейнера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d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Fredman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Michael Lawrence; </a:t>
            </a:r>
            <a:r>
              <a:rPr lang="en-US" sz="16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Tarjan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Robert E. (July 1987). "Fibonacci heaps and their uses in improved network optimization algorithms". Journal of the Association for Computing Machinery. 34 (3): 596–615. doi:10.1145/28869.28874</a:t>
            </a:r>
            <a:endParaRPr lang="ru-RU" sz="1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hlinkClick r:id="rId3"/>
              </a:rPr>
              <a:t>http://bioinfo.ict.ac.cn/~dbu/AlgorithmCourses/Lectures/Fibonacci-Heap-Tarjan.pdf</a:t>
            </a:r>
            <a:endParaRPr lang="ru-RU" sz="1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667796"/>
              </p:ext>
            </p:extLst>
          </p:nvPr>
        </p:nvGraphicFramePr>
        <p:xfrm>
          <a:off x="609599" y="2924944"/>
          <a:ext cx="1097280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6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291">
                <a:tc>
                  <a:txBody>
                    <a:bodyPr/>
                    <a:lstStyle/>
                    <a:p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Массив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Пирамида (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Heap</a:t>
                      </a:r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err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Фибоначчиева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куча (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Fibonacci heap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Поиск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min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О(1)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 O(N)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O(N log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75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Обновление элемента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</a:t>
                      </a:r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 O(M log</a:t>
                      </a:r>
                      <a:r>
                        <a:rPr lang="en-US" sz="1800" baseline="0" dirty="0"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O(1)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O(M)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Весь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алгоритм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+M)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O(N+M log 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O(N log N+M)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5360" y="5877272"/>
            <a:ext cx="1159328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235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операций в алгоритме </a:t>
            </a:r>
            <a:r>
              <a:rPr lang="ru-RU" dirty="0" err="1"/>
              <a:t>Дейкстры</a:t>
            </a:r>
            <a:endParaRPr lang="ru-RU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#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операций в алгоритме </a:t>
            </a:r>
            <a:r>
              <a:rPr lang="ru-RU" sz="2400" dirty="0" err="1">
                <a:latin typeface="Calibri" pitchFamily="34" charset="0"/>
                <a:cs typeface="Calibri" pitchFamily="34" charset="0"/>
              </a:rPr>
              <a:t>Дейкстры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= 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= #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операций на поиск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контейнере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d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+</a:t>
            </a: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	+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#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операций на обновление контейнера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d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Fredman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Michael Lawrence; </a:t>
            </a:r>
            <a:r>
              <a:rPr lang="en-US" sz="16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Tarjan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Robert E. (July 1987). "Fibonacci heaps and their uses in improved network optimization algorithms". Journal of the Association for Computing Machinery. 34 (3): 596–615. doi:10.1145/28869.28874</a:t>
            </a:r>
            <a:endParaRPr lang="ru-RU" sz="1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hlinkClick r:id="rId3"/>
              </a:rPr>
              <a:t>http://bioinfo.ict.ac.cn/~dbu/AlgorithmCourses/Lectures/Fibonacci-Heap-Tarjan.pdf</a:t>
            </a:r>
            <a:endParaRPr lang="ru-RU" sz="1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51520"/>
              </p:ext>
            </p:extLst>
          </p:nvPr>
        </p:nvGraphicFramePr>
        <p:xfrm>
          <a:off x="609599" y="2924944"/>
          <a:ext cx="1097280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6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291">
                <a:tc>
                  <a:txBody>
                    <a:bodyPr/>
                    <a:lstStyle/>
                    <a:p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Массив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Пирамида (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Heap</a:t>
                      </a:r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err="1">
                          <a:latin typeface="Calibri" pitchFamily="34" charset="0"/>
                          <a:cs typeface="Calibri" pitchFamily="34" charset="0"/>
                        </a:rPr>
                        <a:t>Фибоначчиева</a:t>
                      </a:r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 куча (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Fibonacci heap</a:t>
                      </a:r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Поиск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min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О(1)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 O(N)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Один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 O(N log</a:t>
                      </a:r>
                      <a:r>
                        <a:rPr lang="en-US" sz="1800" baseline="0" dirty="0"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75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Обновление элемента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</a:t>
                      </a:r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 O(M log</a:t>
                      </a:r>
                      <a:r>
                        <a:rPr lang="en-US" sz="1800" baseline="0" dirty="0"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O(1)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 O(M)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Весь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алгоритм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+M)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O(N+M log 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O(N log N+M)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5360" y="5877272"/>
            <a:ext cx="1159328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9418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операций в алгоритме </a:t>
            </a:r>
            <a:r>
              <a:rPr lang="ru-RU" dirty="0" err="1"/>
              <a:t>Дейкстры</a:t>
            </a:r>
            <a:endParaRPr lang="ru-RU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#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операций в алгоритме </a:t>
            </a:r>
            <a:r>
              <a:rPr lang="ru-RU" sz="2400" dirty="0" err="1">
                <a:latin typeface="Calibri" pitchFamily="34" charset="0"/>
                <a:cs typeface="Calibri" pitchFamily="34" charset="0"/>
              </a:rPr>
              <a:t>Дейкстры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= 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= #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операций на поиск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контейнере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d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+</a:t>
            </a: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	+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#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операций на обновление контейнера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d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 err="1">
                <a:latin typeface="Calibri" pitchFamily="34" charset="0"/>
                <a:cs typeface="Calibri" pitchFamily="34" charset="0"/>
              </a:rPr>
              <a:t>Fredman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, Michael Lawrence;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Tarjan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, Robert E. (July 1987). "Fibonacci heaps and their uses in improved network optimization algorithms". Journal of the Association for Computing Machinery. 34 (3): 596–615. doi:10.1145/28869.28874</a:t>
            </a:r>
            <a:endParaRPr lang="ru-RU" sz="16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>
                <a:latin typeface="Calibri" pitchFamily="34" charset="0"/>
                <a:cs typeface="Calibri" pitchFamily="34" charset="0"/>
                <a:hlinkClick r:id="rId3"/>
              </a:rPr>
              <a:t>http://bioinfo.ict.ac.cn/~dbu/AlgorithmCourses/Lectures/Fibonacci-Heap-Tarjan.pdf</a:t>
            </a:r>
            <a:endParaRPr lang="ru-RU" sz="16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51520"/>
              </p:ext>
            </p:extLst>
          </p:nvPr>
        </p:nvGraphicFramePr>
        <p:xfrm>
          <a:off x="609599" y="2924944"/>
          <a:ext cx="1097280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6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291">
                <a:tc>
                  <a:txBody>
                    <a:bodyPr/>
                    <a:lstStyle/>
                    <a:p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Массив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Пирамида (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Heap</a:t>
                      </a:r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err="1">
                          <a:latin typeface="Calibri" pitchFamily="34" charset="0"/>
                          <a:cs typeface="Calibri" pitchFamily="34" charset="0"/>
                        </a:rPr>
                        <a:t>Фибоначчиева</a:t>
                      </a:r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 куча (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Fibonacci heap</a:t>
                      </a:r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Поиск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min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О(1)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 O(N)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Один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 O(N log</a:t>
                      </a:r>
                      <a:r>
                        <a:rPr lang="en-US" sz="1800" baseline="0" dirty="0"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75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Обновление элемента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</a:t>
                      </a:r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 O(M log</a:t>
                      </a:r>
                      <a:r>
                        <a:rPr lang="en-US" sz="1800" baseline="0" dirty="0"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O(1)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 O(M)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Весь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алгоритм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+M)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O(N+M log 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O(N log N+M)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3454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длины</a:t>
            </a:r>
            <a:r>
              <a:rPr lang="en-US" dirty="0"/>
              <a:t> &lt; 0</a:t>
            </a:r>
            <a:endParaRPr lang="ru-RU" dirty="0"/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Условие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w(e) &gt;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0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можно заменить на условие отсутствия в графе циклов отрицательной длины</a:t>
            </a:r>
          </a:p>
          <a:p>
            <a:pPr>
              <a:spcBef>
                <a:spcPct val="0"/>
              </a:spcBef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в графе нет циклов отрицательной длины, то расстояние между вершинами графа определено корректно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Кратчайший путь не содержит циклов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Путей без циклов конечное число</a:t>
            </a:r>
          </a:p>
          <a:p>
            <a:pPr>
              <a:spcBef>
                <a:spcPct val="0"/>
              </a:spcBef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есть цикл отрицательной длины, то для любых вершин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из такого цикла </a:t>
            </a:r>
            <a:r>
              <a:rPr lang="el-GR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, но кратчайшего пути нет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длину любого пути из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u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в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v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можно уменьшить, обойдя цикл ещё один раз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spcBef>
                <a:spcPct val="0"/>
              </a:spcBef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длины</a:t>
            </a:r>
            <a:r>
              <a:rPr lang="en-US" dirty="0"/>
              <a:t> &lt; 0</a:t>
            </a:r>
            <a:endParaRPr lang="ru-RU" dirty="0"/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w(e) &gt;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=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0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можно заменить на условие отсутствия в графе циклов отрицательной длины</a:t>
            </a:r>
          </a:p>
          <a:p>
            <a:pPr>
              <a:spcBef>
                <a:spcPct val="0"/>
              </a:spcBef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в графе нет циклов отрицательной длины, то расстояние между вершинами графа определено корректно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Кратчайший путь не содержит циклов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Путей без циклов конечное число</a:t>
            </a:r>
          </a:p>
          <a:p>
            <a:pPr>
              <a:spcBef>
                <a:spcPct val="0"/>
              </a:spcBef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есть цикл отрицательной длины, то для любых вершин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из такого цикла </a:t>
            </a:r>
            <a:r>
              <a:rPr lang="el-GR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, но кратчайшего пути нет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длину любого пути из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u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в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v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можно уменьшить, обойдя цикл ещё один раз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spcBef>
                <a:spcPct val="0"/>
              </a:spcBef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937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длины</a:t>
            </a:r>
            <a:r>
              <a:rPr lang="en-US" dirty="0"/>
              <a:t> &lt; 0</a:t>
            </a:r>
            <a:endParaRPr lang="ru-RU" dirty="0"/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w(e) &gt;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=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0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можно заменить на условие отсутствия в графе циклов отрицательной длины</a:t>
            </a:r>
          </a:p>
          <a:p>
            <a:pPr>
              <a:spcBef>
                <a:spcPct val="0"/>
              </a:spcBef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Если в графе нет циклов отрицательной длины, то расстояние между вершинами графа определено корректно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Кратчайший путь не содержит циклов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Путей без циклов конечное число</a:t>
            </a:r>
          </a:p>
          <a:p>
            <a:pPr>
              <a:spcBef>
                <a:spcPct val="0"/>
              </a:spcBef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есть цикл отрицательной длины, то для любых вершин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из такого цикла </a:t>
            </a:r>
            <a:r>
              <a:rPr lang="el-GR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, но кратчайшего пути нет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длину любого пути из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u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в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v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можно уменьшить, обойдя цикл ещё один раз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spcBef>
                <a:spcPct val="0"/>
              </a:spcBef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7982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длины</a:t>
            </a:r>
            <a:r>
              <a:rPr lang="en-US" dirty="0"/>
              <a:t> &lt; 0</a:t>
            </a:r>
            <a:endParaRPr lang="ru-RU" dirty="0"/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w(e) &gt;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=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0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можно заменить на условие отсутствия в графе циклов отрицательной длины</a:t>
            </a:r>
          </a:p>
          <a:p>
            <a:pPr>
              <a:spcBef>
                <a:spcPct val="0"/>
              </a:spcBef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Если в графе нет циклов отрицательной длины, то расстояние между вершинами графа определено корректно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Кратчайший путь не содержит циклов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Путей без циклов конечное число</a:t>
            </a:r>
          </a:p>
          <a:p>
            <a:pPr>
              <a:spcBef>
                <a:spcPct val="0"/>
              </a:spcBef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есть цикл отрицательной длины, то для любых вершин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из такого цикла </a:t>
            </a:r>
            <a:r>
              <a:rPr lang="el-GR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, но кратчайшего пути нет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длину любого пути из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u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в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v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можно уменьшить, обойдя цикл ещё один раз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spcBef>
                <a:spcPct val="0"/>
              </a:spcBef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3897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длины</a:t>
            </a:r>
            <a:r>
              <a:rPr lang="en-US" dirty="0"/>
              <a:t> &lt; 0</a:t>
            </a:r>
            <a:endParaRPr lang="ru-RU" dirty="0"/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w(e) &gt;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=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0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можно заменить на условие отсутствия в графе циклов отрицательной длины</a:t>
            </a:r>
          </a:p>
          <a:p>
            <a:pPr>
              <a:spcBef>
                <a:spcPct val="0"/>
              </a:spcBef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Если в графе нет циклов отрицательной длины, то расстояние между вершинами графа определено корректно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Кратчайший путь не содержит циклов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Путей без циклов конечное число</a:t>
            </a:r>
          </a:p>
          <a:p>
            <a:pPr>
              <a:spcBef>
                <a:spcPct val="0"/>
              </a:spcBef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есть цикл отрицательной длины, то для любых вершин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из такого цикла </a:t>
            </a:r>
            <a:r>
              <a:rPr lang="el-GR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, но кратчайшего пути нет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длину любого пути из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u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в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v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можно уменьшить, обойдя цикл ещё один раз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spcBef>
                <a:spcPct val="0"/>
              </a:spcBef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79383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длины</a:t>
            </a:r>
            <a:r>
              <a:rPr lang="en-US" dirty="0"/>
              <a:t> &lt; 0</a:t>
            </a:r>
            <a:endParaRPr lang="ru-RU" dirty="0"/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w(e) &gt;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=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0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можно заменить на условие отсутствия в графе циклов отрицательной длины</a:t>
            </a:r>
          </a:p>
          <a:p>
            <a:pPr>
              <a:spcBef>
                <a:spcPct val="0"/>
              </a:spcBef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Если в графе нет циклов отрицательной длины, то расстояние между вершинами графа определено корректно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Кратчайший путь не содержит циклов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Путей без циклов конечное число</a:t>
            </a:r>
          </a:p>
          <a:p>
            <a:pPr>
              <a:spcBef>
                <a:spcPct val="0"/>
              </a:spcBef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Если есть цикл отрицательной длины, то для любых вершин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из такого цикла </a:t>
            </a:r>
            <a:r>
              <a:rPr lang="el-GR" sz="24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/>
              </a:rPr>
              <a:t>, но кратчайшего пути нет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длину любого пути из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u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в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v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можно уменьшить, обойдя цикл ещё один раз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spcBef>
                <a:spcPct val="0"/>
              </a:spcBef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27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Длина пути в графе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 E) –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ориентированный граф</a:t>
            </a:r>
          </a:p>
          <a:p>
            <a:pPr marL="68580" indent="0"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Пусть функция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: E  R</a:t>
            </a:r>
            <a:r>
              <a:rPr lang="en-US" sz="2800" baseline="30000" dirty="0">
                <a:latin typeface="Calibri" pitchFamily="34" charset="0"/>
                <a:cs typeface="Calibri" pitchFamily="34" charset="0"/>
                <a:sym typeface="Symbol" pitchFamily="18" charset="2"/>
              </a:rPr>
              <a:t>+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[0, )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задает длины дуг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G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Значение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(e)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называется длиной дуги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e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(v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…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k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– путь в графе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Сумма ∑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w(v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i-1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i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длин дуг, входящих в путь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называется длиной пути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p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 обозначается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w(p)</a:t>
            </a:r>
          </a:p>
        </p:txBody>
      </p:sp>
    </p:spTree>
    <p:extLst>
      <p:ext uri="{BB962C8B-B14F-4D97-AF65-F5344CB8AC3E}">
        <p14:creationId xmlns:p14="http://schemas.microsoft.com/office/powerpoint/2010/main" val="7699790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длины</a:t>
            </a:r>
            <a:r>
              <a:rPr lang="en-US" dirty="0"/>
              <a:t> &lt; 0</a:t>
            </a:r>
            <a:endParaRPr lang="ru-RU" dirty="0"/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w(e) &gt;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=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0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можно заменить на условие отсутствия в графе циклов отрицательной длины</a:t>
            </a:r>
          </a:p>
          <a:p>
            <a:pPr>
              <a:spcBef>
                <a:spcPct val="0"/>
              </a:spcBef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Если в графе нет циклов отрицательной длины, то расстояние между вершинами графа определено корректно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Кратчайший путь не содержит циклов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Путей без циклов конечное число</a:t>
            </a:r>
          </a:p>
          <a:p>
            <a:pPr>
              <a:spcBef>
                <a:spcPct val="0"/>
              </a:spcBef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Если есть цикл отрицательной длины, то для любых вершин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из такого цикла </a:t>
            </a:r>
            <a:r>
              <a:rPr lang="el-GR" sz="24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/>
              </a:rPr>
              <a:t>, но кратчайшего пути нет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latin typeface="Calibri" pitchFamily="34" charset="0"/>
                <a:cs typeface="Calibri" pitchFamily="34" charset="0"/>
                <a:sym typeface="Symbol"/>
              </a:rPr>
              <a:t>длину любого пути из </a:t>
            </a:r>
            <a:r>
              <a:rPr lang="en-US" sz="2000" dirty="0">
                <a:latin typeface="Calibri" pitchFamily="34" charset="0"/>
                <a:cs typeface="Calibri" pitchFamily="34" charset="0"/>
                <a:sym typeface="Symbol"/>
              </a:rPr>
              <a:t>u </a:t>
            </a:r>
            <a:r>
              <a:rPr lang="ru-RU" sz="2000" dirty="0">
                <a:latin typeface="Calibri" pitchFamily="34" charset="0"/>
                <a:cs typeface="Calibri" pitchFamily="34" charset="0"/>
                <a:sym typeface="Symbol"/>
              </a:rPr>
              <a:t>в </a:t>
            </a:r>
            <a:r>
              <a:rPr lang="en-US" sz="2000" dirty="0">
                <a:latin typeface="Calibri" pitchFamily="34" charset="0"/>
                <a:cs typeface="Calibri" pitchFamily="34" charset="0"/>
                <a:sym typeface="Symbol"/>
              </a:rPr>
              <a:t>v </a:t>
            </a:r>
            <a:r>
              <a:rPr lang="ru-RU" sz="2000" dirty="0">
                <a:latin typeface="Calibri" pitchFamily="34" charset="0"/>
                <a:cs typeface="Calibri" pitchFamily="34" charset="0"/>
                <a:sym typeface="Symbol"/>
              </a:rPr>
              <a:t>можно уменьшить, обойдя цикл ещё один раз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spcBef>
                <a:spcPct val="0"/>
              </a:spcBef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5999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длины</a:t>
            </a:r>
            <a:r>
              <a:rPr lang="en-US" dirty="0"/>
              <a:t> &lt; 0</a:t>
            </a:r>
            <a:endParaRPr lang="ru-RU" dirty="0"/>
          </a:p>
        </p:txBody>
      </p:sp>
      <p:sp>
        <p:nvSpPr>
          <p:cNvPr id="10854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Если есть дуги длины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&lt; 0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то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алгоритм Дейкстры может вычислить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d[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] &gt; </a:t>
            </a:r>
            <a:r>
              <a:rPr lang="el-GR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>
                <a:latin typeface="Calibri" pitchFamily="34" charset="0"/>
                <a:cs typeface="Calibri" pitchFamily="34" charset="0"/>
              </a:rPr>
              <a:t>s,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если путь с дугами длины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&lt; 0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</a:t>
            </a:r>
            <a:r>
              <a:rPr lang="ru-RU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и в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по вершинам </a:t>
            </a:r>
            <a:r>
              <a:rPr lang="en-US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\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 –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см. рисунок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Как вычислять кратчайшие пути в этом случае?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8" name="Group 27"/>
          <p:cNvGrpSpPr/>
          <p:nvPr/>
        </p:nvGrpSpPr>
        <p:grpSpPr>
          <a:xfrm>
            <a:off x="7516071" y="2492896"/>
            <a:ext cx="2586380" cy="3012654"/>
            <a:chOff x="7516071" y="2492896"/>
            <a:chExt cx="2586380" cy="3012654"/>
          </a:xfrm>
        </p:grpSpPr>
        <p:grpSp>
          <p:nvGrpSpPr>
            <p:cNvPr id="20" name="Group 19"/>
            <p:cNvGrpSpPr/>
            <p:nvPr/>
          </p:nvGrpSpPr>
          <p:grpSpPr>
            <a:xfrm>
              <a:off x="7677549" y="2492896"/>
              <a:ext cx="2424902" cy="2550989"/>
              <a:chOff x="9690457" y="3575175"/>
              <a:chExt cx="2424902" cy="255098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9883111" y="35751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712579" y="54633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 err="1">
                    <a:latin typeface="Calibri" pitchFamily="34" charset="0"/>
                    <a:cs typeface="Calibri" pitchFamily="34" charset="0"/>
                  </a:rPr>
                  <a:t>v</a:t>
                </a:r>
                <a:r>
                  <a:rPr lang="en-US" sz="1400" baseline="-25000" dirty="0" err="1">
                    <a:latin typeface="Calibri" pitchFamily="34" charset="0"/>
                    <a:cs typeface="Calibri" pitchFamily="34" charset="0"/>
                  </a:rPr>
                  <a:t>min</a:t>
                </a:r>
                <a:endParaRPr lang="ru-RU" sz="1400" baseline="-25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9883111" y="54633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s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5" name="Elbow Connector 4"/>
              <p:cNvCxnSpPr>
                <a:stCxn id="3" idx="4"/>
                <a:endCxn id="8" idx="0"/>
              </p:cNvCxnSpPr>
              <p:nvPr/>
            </p:nvCxnSpPr>
            <p:spPr>
              <a:xfrm>
                <a:off x="10084501" y="3978375"/>
                <a:ext cx="0" cy="1485000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>
                <a:stCxn id="8" idx="6"/>
                <a:endCxn id="7" idx="2"/>
              </p:cNvCxnSpPr>
              <p:nvPr/>
            </p:nvCxnSpPr>
            <p:spPr>
              <a:xfrm>
                <a:off x="10285891" y="5664975"/>
                <a:ext cx="1426688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lbow Connector 15"/>
              <p:cNvCxnSpPr>
                <a:stCxn id="3" idx="5"/>
                <a:endCxn id="7" idx="1"/>
              </p:cNvCxnSpPr>
              <p:nvPr/>
            </p:nvCxnSpPr>
            <p:spPr>
              <a:xfrm>
                <a:off x="10226905" y="3919328"/>
                <a:ext cx="1544660" cy="160309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0999235" y="4213205"/>
                <a:ext cx="4347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-2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0457" y="453276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562676" y="566449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2</a:t>
                </a: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7531703" y="4218929"/>
              <a:ext cx="1018066" cy="782765"/>
            </a:xfrm>
            <a:custGeom>
              <a:avLst/>
              <a:gdLst>
                <a:gd name="connsiteX0" fmla="*/ 235494 w 2299927"/>
                <a:gd name="connsiteY0" fmla="*/ 610106 h 666961"/>
                <a:gd name="connsiteX1" fmla="*/ 146042 w 2299927"/>
                <a:gd name="connsiteY1" fmla="*/ 103210 h 666961"/>
                <a:gd name="connsiteX2" fmla="*/ 1279103 w 2299927"/>
                <a:gd name="connsiteY2" fmla="*/ 13758 h 666961"/>
                <a:gd name="connsiteX3" fmla="*/ 2074233 w 2299927"/>
                <a:gd name="connsiteY3" fmla="*/ 63454 h 666961"/>
                <a:gd name="connsiteX4" fmla="*/ 2153747 w 2299927"/>
                <a:gd name="connsiteY4" fmla="*/ 590228 h 666961"/>
                <a:gd name="connsiteX5" fmla="*/ 235494 w 2299927"/>
                <a:gd name="connsiteY5" fmla="*/ 610106 h 66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9927" h="666961">
                  <a:moveTo>
                    <a:pt x="235494" y="610106"/>
                  </a:moveTo>
                  <a:cubicBezTo>
                    <a:pt x="-99123" y="528936"/>
                    <a:pt x="-27893" y="202601"/>
                    <a:pt x="146042" y="103210"/>
                  </a:cubicBezTo>
                  <a:cubicBezTo>
                    <a:pt x="319977" y="3819"/>
                    <a:pt x="957738" y="20384"/>
                    <a:pt x="1279103" y="13758"/>
                  </a:cubicBezTo>
                  <a:cubicBezTo>
                    <a:pt x="1600468" y="7132"/>
                    <a:pt x="1928459" y="-32624"/>
                    <a:pt x="2074233" y="63454"/>
                  </a:cubicBezTo>
                  <a:cubicBezTo>
                    <a:pt x="2220007" y="159532"/>
                    <a:pt x="2455234" y="494150"/>
                    <a:pt x="2153747" y="590228"/>
                  </a:cubicBezTo>
                  <a:cubicBezTo>
                    <a:pt x="1852260" y="686306"/>
                    <a:pt x="570111" y="691276"/>
                    <a:pt x="235494" y="610106"/>
                  </a:cubicBezTo>
                  <a:close/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16071" y="4348701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n-lt"/>
                </a:rPr>
                <a:t>S</a:t>
              </a:r>
              <a:endParaRPr lang="ru-RU" sz="2800" dirty="0">
                <a:latin typeface="+mn-lt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8099526" y="3005619"/>
              <a:ext cx="1426747" cy="1311965"/>
            </a:xfrm>
            <a:custGeom>
              <a:avLst/>
              <a:gdLst>
                <a:gd name="connsiteX0" fmla="*/ 124373 w 1495973"/>
                <a:gd name="connsiteY0" fmla="*/ 1023795 h 1023795"/>
                <a:gd name="connsiteX1" fmla="*/ 134312 w 1495973"/>
                <a:gd name="connsiteY1" fmla="*/ 65 h 1023795"/>
                <a:gd name="connsiteX2" fmla="*/ 1495973 w 1495973"/>
                <a:gd name="connsiteY2" fmla="*/ 984039 h 1023795"/>
                <a:gd name="connsiteX0" fmla="*/ 48485 w 1420085"/>
                <a:gd name="connsiteY0" fmla="*/ 1113237 h 1113237"/>
                <a:gd name="connsiteX1" fmla="*/ 247267 w 1420085"/>
                <a:gd name="connsiteY1" fmla="*/ 55 h 1113237"/>
                <a:gd name="connsiteX2" fmla="*/ 1420085 w 1420085"/>
                <a:gd name="connsiteY2" fmla="*/ 1073481 h 1113237"/>
                <a:gd name="connsiteX0" fmla="*/ 15949 w 1387549"/>
                <a:gd name="connsiteY0" fmla="*/ 1113929 h 1113929"/>
                <a:gd name="connsiteX1" fmla="*/ 15874 w 1387549"/>
                <a:gd name="connsiteY1" fmla="*/ 908047 h 1113929"/>
                <a:gd name="connsiteX2" fmla="*/ 214731 w 1387549"/>
                <a:gd name="connsiteY2" fmla="*/ 747 h 1113929"/>
                <a:gd name="connsiteX3" fmla="*/ 1387549 w 1387549"/>
                <a:gd name="connsiteY3" fmla="*/ 1074173 h 1113929"/>
                <a:gd name="connsiteX0" fmla="*/ 1110 w 1412466"/>
                <a:gd name="connsiteY0" fmla="*/ 1113929 h 1113929"/>
                <a:gd name="connsiteX1" fmla="*/ 40791 w 1412466"/>
                <a:gd name="connsiteY1" fmla="*/ 908047 h 1113929"/>
                <a:gd name="connsiteX2" fmla="*/ 239648 w 1412466"/>
                <a:gd name="connsiteY2" fmla="*/ 747 h 1113929"/>
                <a:gd name="connsiteX3" fmla="*/ 1412466 w 1412466"/>
                <a:gd name="connsiteY3" fmla="*/ 1074173 h 1113929"/>
                <a:gd name="connsiteX0" fmla="*/ 84 w 1411440"/>
                <a:gd name="connsiteY0" fmla="*/ 1113189 h 1146852"/>
                <a:gd name="connsiteX1" fmla="*/ 248487 w 1411440"/>
                <a:gd name="connsiteY1" fmla="*/ 1056394 h 1146852"/>
                <a:gd name="connsiteX2" fmla="*/ 238622 w 1411440"/>
                <a:gd name="connsiteY2" fmla="*/ 7 h 1146852"/>
                <a:gd name="connsiteX3" fmla="*/ 1411440 w 1411440"/>
                <a:gd name="connsiteY3" fmla="*/ 1073433 h 1146852"/>
                <a:gd name="connsiteX0" fmla="*/ 0 w 1411356"/>
                <a:gd name="connsiteY0" fmla="*/ 1113182 h 1113182"/>
                <a:gd name="connsiteX1" fmla="*/ 238538 w 1411356"/>
                <a:gd name="connsiteY1" fmla="*/ 0 h 1113182"/>
                <a:gd name="connsiteX2" fmla="*/ 1411356 w 1411356"/>
                <a:gd name="connsiteY2" fmla="*/ 1073426 h 1113182"/>
                <a:gd name="connsiteX0" fmla="*/ 0 w 1411356"/>
                <a:gd name="connsiteY0" fmla="*/ 1113182 h 1113182"/>
                <a:gd name="connsiteX1" fmla="*/ 238538 w 1411356"/>
                <a:gd name="connsiteY1" fmla="*/ 0 h 1113182"/>
                <a:gd name="connsiteX2" fmla="*/ 1411356 w 1411356"/>
                <a:gd name="connsiteY2" fmla="*/ 1073426 h 1113182"/>
                <a:gd name="connsiteX0" fmla="*/ 15391 w 1426747"/>
                <a:gd name="connsiteY0" fmla="*/ 1311965 h 1311965"/>
                <a:gd name="connsiteX1" fmla="*/ 154538 w 1426747"/>
                <a:gd name="connsiteY1" fmla="*/ 0 h 1311965"/>
                <a:gd name="connsiteX2" fmla="*/ 1426747 w 1426747"/>
                <a:gd name="connsiteY2" fmla="*/ 1272209 h 131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6747" h="1311965">
                  <a:moveTo>
                    <a:pt x="15391" y="1311965"/>
                  </a:moveTo>
                  <a:cubicBezTo>
                    <a:pt x="25329" y="1070113"/>
                    <a:pt x="-80688" y="6626"/>
                    <a:pt x="154538" y="0"/>
                  </a:cubicBezTo>
                  <a:cubicBezTo>
                    <a:pt x="348364" y="2840"/>
                    <a:pt x="860216" y="776909"/>
                    <a:pt x="1426747" y="1272209"/>
                  </a:cubicBezTo>
                </a:path>
              </a:pathLst>
            </a:custGeom>
            <a:noFill/>
            <a:ln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74129" y="5043885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n-lt"/>
                </a:rPr>
                <a:t>v = s</a:t>
              </a:r>
              <a:endParaRPr lang="ru-RU" sz="2400" dirty="0">
                <a:latin typeface="+mn-lt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609600" y="1417638"/>
            <a:ext cx="11319048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длины</a:t>
            </a:r>
            <a:r>
              <a:rPr lang="en-US" dirty="0"/>
              <a:t> &lt; 0</a:t>
            </a:r>
            <a:endParaRPr lang="ru-RU" dirty="0"/>
          </a:p>
        </p:txBody>
      </p:sp>
      <p:sp>
        <p:nvSpPr>
          <p:cNvPr id="10854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Если есть дуги длины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&lt; 0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то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алгоритм Дейкстры может вычислить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d[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] &gt; </a:t>
            </a:r>
            <a:r>
              <a:rPr lang="el-GR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>
                <a:latin typeface="Calibri" pitchFamily="34" charset="0"/>
                <a:cs typeface="Calibri" pitchFamily="34" charset="0"/>
              </a:rPr>
              <a:t>s,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путь с дугами длины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 0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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в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min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по вершинам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\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–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см. рисунок</a:t>
            </a:r>
          </a:p>
          <a:p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Как вычислять кратчайшие пути в этом случае?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8" name="Group 27"/>
          <p:cNvGrpSpPr/>
          <p:nvPr/>
        </p:nvGrpSpPr>
        <p:grpSpPr>
          <a:xfrm>
            <a:off x="7516071" y="2492896"/>
            <a:ext cx="2586380" cy="3012654"/>
            <a:chOff x="7516071" y="2492896"/>
            <a:chExt cx="2586380" cy="3012654"/>
          </a:xfrm>
        </p:grpSpPr>
        <p:grpSp>
          <p:nvGrpSpPr>
            <p:cNvPr id="20" name="Group 19"/>
            <p:cNvGrpSpPr/>
            <p:nvPr/>
          </p:nvGrpSpPr>
          <p:grpSpPr>
            <a:xfrm>
              <a:off x="7677549" y="2492896"/>
              <a:ext cx="2424902" cy="2550989"/>
              <a:chOff x="9690457" y="3575175"/>
              <a:chExt cx="2424902" cy="255098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9883111" y="35751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712579" y="54633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 err="1">
                    <a:latin typeface="Calibri" pitchFamily="34" charset="0"/>
                    <a:cs typeface="Calibri" pitchFamily="34" charset="0"/>
                  </a:rPr>
                  <a:t>v</a:t>
                </a:r>
                <a:r>
                  <a:rPr lang="en-US" sz="1400" baseline="-25000" dirty="0" err="1">
                    <a:latin typeface="Calibri" pitchFamily="34" charset="0"/>
                    <a:cs typeface="Calibri" pitchFamily="34" charset="0"/>
                  </a:rPr>
                  <a:t>min</a:t>
                </a:r>
                <a:endParaRPr lang="ru-RU" sz="1400" baseline="-25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9883111" y="54633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s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5" name="Elbow Connector 4"/>
              <p:cNvCxnSpPr>
                <a:stCxn id="3" idx="4"/>
                <a:endCxn id="8" idx="0"/>
              </p:cNvCxnSpPr>
              <p:nvPr/>
            </p:nvCxnSpPr>
            <p:spPr>
              <a:xfrm>
                <a:off x="10084501" y="3978375"/>
                <a:ext cx="0" cy="1485000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>
                <a:stCxn id="8" idx="6"/>
                <a:endCxn id="7" idx="2"/>
              </p:cNvCxnSpPr>
              <p:nvPr/>
            </p:nvCxnSpPr>
            <p:spPr>
              <a:xfrm>
                <a:off x="10285891" y="5664975"/>
                <a:ext cx="1426688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lbow Connector 15"/>
              <p:cNvCxnSpPr>
                <a:stCxn id="3" idx="5"/>
                <a:endCxn id="7" idx="1"/>
              </p:cNvCxnSpPr>
              <p:nvPr/>
            </p:nvCxnSpPr>
            <p:spPr>
              <a:xfrm>
                <a:off x="10226905" y="3919328"/>
                <a:ext cx="1544660" cy="160309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0999235" y="4213205"/>
                <a:ext cx="4347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-2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0457" y="453276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562676" y="566449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2</a:t>
                </a: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7531703" y="4218929"/>
              <a:ext cx="1018066" cy="782765"/>
            </a:xfrm>
            <a:custGeom>
              <a:avLst/>
              <a:gdLst>
                <a:gd name="connsiteX0" fmla="*/ 235494 w 2299927"/>
                <a:gd name="connsiteY0" fmla="*/ 610106 h 666961"/>
                <a:gd name="connsiteX1" fmla="*/ 146042 w 2299927"/>
                <a:gd name="connsiteY1" fmla="*/ 103210 h 666961"/>
                <a:gd name="connsiteX2" fmla="*/ 1279103 w 2299927"/>
                <a:gd name="connsiteY2" fmla="*/ 13758 h 666961"/>
                <a:gd name="connsiteX3" fmla="*/ 2074233 w 2299927"/>
                <a:gd name="connsiteY3" fmla="*/ 63454 h 666961"/>
                <a:gd name="connsiteX4" fmla="*/ 2153747 w 2299927"/>
                <a:gd name="connsiteY4" fmla="*/ 590228 h 666961"/>
                <a:gd name="connsiteX5" fmla="*/ 235494 w 2299927"/>
                <a:gd name="connsiteY5" fmla="*/ 610106 h 66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9927" h="666961">
                  <a:moveTo>
                    <a:pt x="235494" y="610106"/>
                  </a:moveTo>
                  <a:cubicBezTo>
                    <a:pt x="-99123" y="528936"/>
                    <a:pt x="-27893" y="202601"/>
                    <a:pt x="146042" y="103210"/>
                  </a:cubicBezTo>
                  <a:cubicBezTo>
                    <a:pt x="319977" y="3819"/>
                    <a:pt x="957738" y="20384"/>
                    <a:pt x="1279103" y="13758"/>
                  </a:cubicBezTo>
                  <a:cubicBezTo>
                    <a:pt x="1600468" y="7132"/>
                    <a:pt x="1928459" y="-32624"/>
                    <a:pt x="2074233" y="63454"/>
                  </a:cubicBezTo>
                  <a:cubicBezTo>
                    <a:pt x="2220007" y="159532"/>
                    <a:pt x="2455234" y="494150"/>
                    <a:pt x="2153747" y="590228"/>
                  </a:cubicBezTo>
                  <a:cubicBezTo>
                    <a:pt x="1852260" y="686306"/>
                    <a:pt x="570111" y="691276"/>
                    <a:pt x="235494" y="610106"/>
                  </a:cubicBezTo>
                  <a:close/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16071" y="4348701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n-lt"/>
                </a:rPr>
                <a:t>S</a:t>
              </a:r>
              <a:endParaRPr lang="ru-RU" sz="2800" dirty="0">
                <a:latin typeface="+mn-lt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8099526" y="3005619"/>
              <a:ext cx="1426747" cy="1311965"/>
            </a:xfrm>
            <a:custGeom>
              <a:avLst/>
              <a:gdLst>
                <a:gd name="connsiteX0" fmla="*/ 124373 w 1495973"/>
                <a:gd name="connsiteY0" fmla="*/ 1023795 h 1023795"/>
                <a:gd name="connsiteX1" fmla="*/ 134312 w 1495973"/>
                <a:gd name="connsiteY1" fmla="*/ 65 h 1023795"/>
                <a:gd name="connsiteX2" fmla="*/ 1495973 w 1495973"/>
                <a:gd name="connsiteY2" fmla="*/ 984039 h 1023795"/>
                <a:gd name="connsiteX0" fmla="*/ 48485 w 1420085"/>
                <a:gd name="connsiteY0" fmla="*/ 1113237 h 1113237"/>
                <a:gd name="connsiteX1" fmla="*/ 247267 w 1420085"/>
                <a:gd name="connsiteY1" fmla="*/ 55 h 1113237"/>
                <a:gd name="connsiteX2" fmla="*/ 1420085 w 1420085"/>
                <a:gd name="connsiteY2" fmla="*/ 1073481 h 1113237"/>
                <a:gd name="connsiteX0" fmla="*/ 15949 w 1387549"/>
                <a:gd name="connsiteY0" fmla="*/ 1113929 h 1113929"/>
                <a:gd name="connsiteX1" fmla="*/ 15874 w 1387549"/>
                <a:gd name="connsiteY1" fmla="*/ 908047 h 1113929"/>
                <a:gd name="connsiteX2" fmla="*/ 214731 w 1387549"/>
                <a:gd name="connsiteY2" fmla="*/ 747 h 1113929"/>
                <a:gd name="connsiteX3" fmla="*/ 1387549 w 1387549"/>
                <a:gd name="connsiteY3" fmla="*/ 1074173 h 1113929"/>
                <a:gd name="connsiteX0" fmla="*/ 1110 w 1412466"/>
                <a:gd name="connsiteY0" fmla="*/ 1113929 h 1113929"/>
                <a:gd name="connsiteX1" fmla="*/ 40791 w 1412466"/>
                <a:gd name="connsiteY1" fmla="*/ 908047 h 1113929"/>
                <a:gd name="connsiteX2" fmla="*/ 239648 w 1412466"/>
                <a:gd name="connsiteY2" fmla="*/ 747 h 1113929"/>
                <a:gd name="connsiteX3" fmla="*/ 1412466 w 1412466"/>
                <a:gd name="connsiteY3" fmla="*/ 1074173 h 1113929"/>
                <a:gd name="connsiteX0" fmla="*/ 84 w 1411440"/>
                <a:gd name="connsiteY0" fmla="*/ 1113189 h 1146852"/>
                <a:gd name="connsiteX1" fmla="*/ 248487 w 1411440"/>
                <a:gd name="connsiteY1" fmla="*/ 1056394 h 1146852"/>
                <a:gd name="connsiteX2" fmla="*/ 238622 w 1411440"/>
                <a:gd name="connsiteY2" fmla="*/ 7 h 1146852"/>
                <a:gd name="connsiteX3" fmla="*/ 1411440 w 1411440"/>
                <a:gd name="connsiteY3" fmla="*/ 1073433 h 1146852"/>
                <a:gd name="connsiteX0" fmla="*/ 0 w 1411356"/>
                <a:gd name="connsiteY0" fmla="*/ 1113182 h 1113182"/>
                <a:gd name="connsiteX1" fmla="*/ 238538 w 1411356"/>
                <a:gd name="connsiteY1" fmla="*/ 0 h 1113182"/>
                <a:gd name="connsiteX2" fmla="*/ 1411356 w 1411356"/>
                <a:gd name="connsiteY2" fmla="*/ 1073426 h 1113182"/>
                <a:gd name="connsiteX0" fmla="*/ 0 w 1411356"/>
                <a:gd name="connsiteY0" fmla="*/ 1113182 h 1113182"/>
                <a:gd name="connsiteX1" fmla="*/ 238538 w 1411356"/>
                <a:gd name="connsiteY1" fmla="*/ 0 h 1113182"/>
                <a:gd name="connsiteX2" fmla="*/ 1411356 w 1411356"/>
                <a:gd name="connsiteY2" fmla="*/ 1073426 h 1113182"/>
                <a:gd name="connsiteX0" fmla="*/ 15391 w 1426747"/>
                <a:gd name="connsiteY0" fmla="*/ 1311965 h 1311965"/>
                <a:gd name="connsiteX1" fmla="*/ 154538 w 1426747"/>
                <a:gd name="connsiteY1" fmla="*/ 0 h 1311965"/>
                <a:gd name="connsiteX2" fmla="*/ 1426747 w 1426747"/>
                <a:gd name="connsiteY2" fmla="*/ 1272209 h 131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6747" h="1311965">
                  <a:moveTo>
                    <a:pt x="15391" y="1311965"/>
                  </a:moveTo>
                  <a:cubicBezTo>
                    <a:pt x="25329" y="1070113"/>
                    <a:pt x="-80688" y="6626"/>
                    <a:pt x="154538" y="0"/>
                  </a:cubicBezTo>
                  <a:cubicBezTo>
                    <a:pt x="348364" y="2840"/>
                    <a:pt x="860216" y="776909"/>
                    <a:pt x="1426747" y="1272209"/>
                  </a:cubicBezTo>
                </a:path>
              </a:pathLst>
            </a:custGeom>
            <a:noFill/>
            <a:ln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74129" y="5043885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n-lt"/>
                </a:rPr>
                <a:t>v = s</a:t>
              </a:r>
              <a:endParaRPr lang="ru-RU" sz="2400" dirty="0">
                <a:latin typeface="+mn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6096000" y="1417638"/>
            <a:ext cx="5832648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02702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длины</a:t>
            </a:r>
            <a:r>
              <a:rPr lang="en-US" dirty="0"/>
              <a:t> &lt; 0</a:t>
            </a:r>
            <a:endParaRPr lang="ru-RU" dirty="0"/>
          </a:p>
        </p:txBody>
      </p:sp>
      <p:sp>
        <p:nvSpPr>
          <p:cNvPr id="10854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Если есть дуги длины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&lt; 0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то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алгоритм Дейкстры может вычислить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d[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] &gt; </a:t>
            </a:r>
            <a:r>
              <a:rPr lang="el-GR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>
                <a:latin typeface="Calibri" pitchFamily="34" charset="0"/>
                <a:cs typeface="Calibri" pitchFamily="34" charset="0"/>
              </a:rPr>
              <a:t>s,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если путь с дугами длины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&lt; 0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</a:t>
            </a:r>
            <a:r>
              <a:rPr lang="ru-RU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и в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по вершинам </a:t>
            </a:r>
            <a:r>
              <a:rPr lang="en-US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\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Как вычислять кратчайшие пути в этом случае?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8" name="Group 27"/>
          <p:cNvGrpSpPr/>
          <p:nvPr/>
        </p:nvGrpSpPr>
        <p:grpSpPr>
          <a:xfrm>
            <a:off x="7516071" y="2492896"/>
            <a:ext cx="2586380" cy="3012654"/>
            <a:chOff x="7516071" y="2492896"/>
            <a:chExt cx="2586380" cy="3012654"/>
          </a:xfrm>
        </p:grpSpPr>
        <p:grpSp>
          <p:nvGrpSpPr>
            <p:cNvPr id="20" name="Group 19"/>
            <p:cNvGrpSpPr/>
            <p:nvPr/>
          </p:nvGrpSpPr>
          <p:grpSpPr>
            <a:xfrm>
              <a:off x="7677549" y="2492896"/>
              <a:ext cx="2424902" cy="2550989"/>
              <a:chOff x="9690457" y="3575175"/>
              <a:chExt cx="2424902" cy="255098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9883111" y="35751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712579" y="54633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 err="1">
                    <a:latin typeface="Calibri" pitchFamily="34" charset="0"/>
                    <a:cs typeface="Calibri" pitchFamily="34" charset="0"/>
                  </a:rPr>
                  <a:t>v</a:t>
                </a:r>
                <a:r>
                  <a:rPr lang="en-US" sz="1400" baseline="-25000" dirty="0" err="1">
                    <a:latin typeface="Calibri" pitchFamily="34" charset="0"/>
                    <a:cs typeface="Calibri" pitchFamily="34" charset="0"/>
                  </a:rPr>
                  <a:t>min</a:t>
                </a:r>
                <a:endParaRPr lang="ru-RU" sz="1400" baseline="-25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9883111" y="54633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s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5" name="Elbow Connector 4"/>
              <p:cNvCxnSpPr>
                <a:stCxn id="3" idx="4"/>
                <a:endCxn id="8" idx="0"/>
              </p:cNvCxnSpPr>
              <p:nvPr/>
            </p:nvCxnSpPr>
            <p:spPr>
              <a:xfrm>
                <a:off x="10084501" y="3978375"/>
                <a:ext cx="0" cy="1485000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>
                <a:stCxn id="8" idx="6"/>
                <a:endCxn id="7" idx="2"/>
              </p:cNvCxnSpPr>
              <p:nvPr/>
            </p:nvCxnSpPr>
            <p:spPr>
              <a:xfrm>
                <a:off x="10285891" y="5664975"/>
                <a:ext cx="1426688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lbow Connector 15"/>
              <p:cNvCxnSpPr>
                <a:stCxn id="3" idx="5"/>
                <a:endCxn id="7" idx="1"/>
              </p:cNvCxnSpPr>
              <p:nvPr/>
            </p:nvCxnSpPr>
            <p:spPr>
              <a:xfrm>
                <a:off x="10226905" y="3919328"/>
                <a:ext cx="1544660" cy="160309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0999235" y="4213205"/>
                <a:ext cx="4347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-2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0457" y="453276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562676" y="566449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2</a:t>
                </a: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7531703" y="4218929"/>
              <a:ext cx="1018066" cy="782765"/>
            </a:xfrm>
            <a:custGeom>
              <a:avLst/>
              <a:gdLst>
                <a:gd name="connsiteX0" fmla="*/ 235494 w 2299927"/>
                <a:gd name="connsiteY0" fmla="*/ 610106 h 666961"/>
                <a:gd name="connsiteX1" fmla="*/ 146042 w 2299927"/>
                <a:gd name="connsiteY1" fmla="*/ 103210 h 666961"/>
                <a:gd name="connsiteX2" fmla="*/ 1279103 w 2299927"/>
                <a:gd name="connsiteY2" fmla="*/ 13758 h 666961"/>
                <a:gd name="connsiteX3" fmla="*/ 2074233 w 2299927"/>
                <a:gd name="connsiteY3" fmla="*/ 63454 h 666961"/>
                <a:gd name="connsiteX4" fmla="*/ 2153747 w 2299927"/>
                <a:gd name="connsiteY4" fmla="*/ 590228 h 666961"/>
                <a:gd name="connsiteX5" fmla="*/ 235494 w 2299927"/>
                <a:gd name="connsiteY5" fmla="*/ 610106 h 66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9927" h="666961">
                  <a:moveTo>
                    <a:pt x="235494" y="610106"/>
                  </a:moveTo>
                  <a:cubicBezTo>
                    <a:pt x="-99123" y="528936"/>
                    <a:pt x="-27893" y="202601"/>
                    <a:pt x="146042" y="103210"/>
                  </a:cubicBezTo>
                  <a:cubicBezTo>
                    <a:pt x="319977" y="3819"/>
                    <a:pt x="957738" y="20384"/>
                    <a:pt x="1279103" y="13758"/>
                  </a:cubicBezTo>
                  <a:cubicBezTo>
                    <a:pt x="1600468" y="7132"/>
                    <a:pt x="1928459" y="-32624"/>
                    <a:pt x="2074233" y="63454"/>
                  </a:cubicBezTo>
                  <a:cubicBezTo>
                    <a:pt x="2220007" y="159532"/>
                    <a:pt x="2455234" y="494150"/>
                    <a:pt x="2153747" y="590228"/>
                  </a:cubicBezTo>
                  <a:cubicBezTo>
                    <a:pt x="1852260" y="686306"/>
                    <a:pt x="570111" y="691276"/>
                    <a:pt x="235494" y="610106"/>
                  </a:cubicBezTo>
                  <a:close/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16071" y="4348701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n-lt"/>
                </a:rPr>
                <a:t>S</a:t>
              </a:r>
              <a:endParaRPr lang="ru-RU" sz="2800" dirty="0">
                <a:latin typeface="+mn-lt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8099526" y="3005619"/>
              <a:ext cx="1426747" cy="1311965"/>
            </a:xfrm>
            <a:custGeom>
              <a:avLst/>
              <a:gdLst>
                <a:gd name="connsiteX0" fmla="*/ 124373 w 1495973"/>
                <a:gd name="connsiteY0" fmla="*/ 1023795 h 1023795"/>
                <a:gd name="connsiteX1" fmla="*/ 134312 w 1495973"/>
                <a:gd name="connsiteY1" fmla="*/ 65 h 1023795"/>
                <a:gd name="connsiteX2" fmla="*/ 1495973 w 1495973"/>
                <a:gd name="connsiteY2" fmla="*/ 984039 h 1023795"/>
                <a:gd name="connsiteX0" fmla="*/ 48485 w 1420085"/>
                <a:gd name="connsiteY0" fmla="*/ 1113237 h 1113237"/>
                <a:gd name="connsiteX1" fmla="*/ 247267 w 1420085"/>
                <a:gd name="connsiteY1" fmla="*/ 55 h 1113237"/>
                <a:gd name="connsiteX2" fmla="*/ 1420085 w 1420085"/>
                <a:gd name="connsiteY2" fmla="*/ 1073481 h 1113237"/>
                <a:gd name="connsiteX0" fmla="*/ 15949 w 1387549"/>
                <a:gd name="connsiteY0" fmla="*/ 1113929 h 1113929"/>
                <a:gd name="connsiteX1" fmla="*/ 15874 w 1387549"/>
                <a:gd name="connsiteY1" fmla="*/ 908047 h 1113929"/>
                <a:gd name="connsiteX2" fmla="*/ 214731 w 1387549"/>
                <a:gd name="connsiteY2" fmla="*/ 747 h 1113929"/>
                <a:gd name="connsiteX3" fmla="*/ 1387549 w 1387549"/>
                <a:gd name="connsiteY3" fmla="*/ 1074173 h 1113929"/>
                <a:gd name="connsiteX0" fmla="*/ 1110 w 1412466"/>
                <a:gd name="connsiteY0" fmla="*/ 1113929 h 1113929"/>
                <a:gd name="connsiteX1" fmla="*/ 40791 w 1412466"/>
                <a:gd name="connsiteY1" fmla="*/ 908047 h 1113929"/>
                <a:gd name="connsiteX2" fmla="*/ 239648 w 1412466"/>
                <a:gd name="connsiteY2" fmla="*/ 747 h 1113929"/>
                <a:gd name="connsiteX3" fmla="*/ 1412466 w 1412466"/>
                <a:gd name="connsiteY3" fmla="*/ 1074173 h 1113929"/>
                <a:gd name="connsiteX0" fmla="*/ 84 w 1411440"/>
                <a:gd name="connsiteY0" fmla="*/ 1113189 h 1146852"/>
                <a:gd name="connsiteX1" fmla="*/ 248487 w 1411440"/>
                <a:gd name="connsiteY1" fmla="*/ 1056394 h 1146852"/>
                <a:gd name="connsiteX2" fmla="*/ 238622 w 1411440"/>
                <a:gd name="connsiteY2" fmla="*/ 7 h 1146852"/>
                <a:gd name="connsiteX3" fmla="*/ 1411440 w 1411440"/>
                <a:gd name="connsiteY3" fmla="*/ 1073433 h 1146852"/>
                <a:gd name="connsiteX0" fmla="*/ 0 w 1411356"/>
                <a:gd name="connsiteY0" fmla="*/ 1113182 h 1113182"/>
                <a:gd name="connsiteX1" fmla="*/ 238538 w 1411356"/>
                <a:gd name="connsiteY1" fmla="*/ 0 h 1113182"/>
                <a:gd name="connsiteX2" fmla="*/ 1411356 w 1411356"/>
                <a:gd name="connsiteY2" fmla="*/ 1073426 h 1113182"/>
                <a:gd name="connsiteX0" fmla="*/ 0 w 1411356"/>
                <a:gd name="connsiteY0" fmla="*/ 1113182 h 1113182"/>
                <a:gd name="connsiteX1" fmla="*/ 238538 w 1411356"/>
                <a:gd name="connsiteY1" fmla="*/ 0 h 1113182"/>
                <a:gd name="connsiteX2" fmla="*/ 1411356 w 1411356"/>
                <a:gd name="connsiteY2" fmla="*/ 1073426 h 1113182"/>
                <a:gd name="connsiteX0" fmla="*/ 15391 w 1426747"/>
                <a:gd name="connsiteY0" fmla="*/ 1311965 h 1311965"/>
                <a:gd name="connsiteX1" fmla="*/ 154538 w 1426747"/>
                <a:gd name="connsiteY1" fmla="*/ 0 h 1311965"/>
                <a:gd name="connsiteX2" fmla="*/ 1426747 w 1426747"/>
                <a:gd name="connsiteY2" fmla="*/ 1272209 h 131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6747" h="1311965">
                  <a:moveTo>
                    <a:pt x="15391" y="1311965"/>
                  </a:moveTo>
                  <a:cubicBezTo>
                    <a:pt x="25329" y="1070113"/>
                    <a:pt x="-80688" y="6626"/>
                    <a:pt x="154538" y="0"/>
                  </a:cubicBezTo>
                  <a:cubicBezTo>
                    <a:pt x="348364" y="2840"/>
                    <a:pt x="860216" y="776909"/>
                    <a:pt x="1426747" y="1272209"/>
                  </a:cubicBezTo>
                </a:path>
              </a:pathLst>
            </a:custGeom>
            <a:noFill/>
            <a:ln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74129" y="5043885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n-lt"/>
                </a:rPr>
                <a:t>v = s</a:t>
              </a:r>
              <a:endParaRPr lang="ru-RU" sz="2400" dirty="0">
                <a:latin typeface="+mn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5994400" y="1417638"/>
            <a:ext cx="5934248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47035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длины</a:t>
            </a:r>
            <a:r>
              <a:rPr lang="en-US" dirty="0"/>
              <a:t> &lt; 0</a:t>
            </a:r>
            <a:endParaRPr lang="ru-RU" dirty="0"/>
          </a:p>
        </p:txBody>
      </p:sp>
      <p:sp>
        <p:nvSpPr>
          <p:cNvPr id="10854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Если есть дуги длины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&lt; 0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то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алгоритм Дейкстры может вычислить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d[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] &gt; </a:t>
            </a:r>
            <a:r>
              <a:rPr lang="el-GR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>
                <a:latin typeface="Calibri" pitchFamily="34" charset="0"/>
                <a:cs typeface="Calibri" pitchFamily="34" charset="0"/>
              </a:rPr>
              <a:t>s,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если путь с дугами длины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&lt; 0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</a:t>
            </a:r>
            <a:r>
              <a:rPr lang="ru-RU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и в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по вершинам </a:t>
            </a:r>
            <a:r>
              <a:rPr lang="en-US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\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Как вычислять кратчайшие пути в этом случае?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8" name="Group 27"/>
          <p:cNvGrpSpPr/>
          <p:nvPr/>
        </p:nvGrpSpPr>
        <p:grpSpPr>
          <a:xfrm>
            <a:off x="7516071" y="2492896"/>
            <a:ext cx="2586380" cy="3012654"/>
            <a:chOff x="7516071" y="2492896"/>
            <a:chExt cx="2586380" cy="3012654"/>
          </a:xfrm>
        </p:grpSpPr>
        <p:grpSp>
          <p:nvGrpSpPr>
            <p:cNvPr id="20" name="Group 19"/>
            <p:cNvGrpSpPr/>
            <p:nvPr/>
          </p:nvGrpSpPr>
          <p:grpSpPr>
            <a:xfrm>
              <a:off x="7677549" y="2492896"/>
              <a:ext cx="2424902" cy="2550989"/>
              <a:chOff x="9690457" y="3575175"/>
              <a:chExt cx="2424902" cy="255098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9883111" y="35751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712579" y="54633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 err="1">
                    <a:latin typeface="Calibri" pitchFamily="34" charset="0"/>
                    <a:cs typeface="Calibri" pitchFamily="34" charset="0"/>
                  </a:rPr>
                  <a:t>v</a:t>
                </a:r>
                <a:r>
                  <a:rPr lang="en-US" sz="1400" baseline="-25000" dirty="0" err="1">
                    <a:latin typeface="Calibri" pitchFamily="34" charset="0"/>
                    <a:cs typeface="Calibri" pitchFamily="34" charset="0"/>
                  </a:rPr>
                  <a:t>min</a:t>
                </a:r>
                <a:endParaRPr lang="ru-RU" sz="1400" baseline="-25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9883111" y="54633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s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5" name="Elbow Connector 4"/>
              <p:cNvCxnSpPr>
                <a:stCxn id="3" idx="4"/>
                <a:endCxn id="8" idx="0"/>
              </p:cNvCxnSpPr>
              <p:nvPr/>
            </p:nvCxnSpPr>
            <p:spPr>
              <a:xfrm>
                <a:off x="10084501" y="3978375"/>
                <a:ext cx="0" cy="1485000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>
                <a:stCxn id="8" idx="6"/>
                <a:endCxn id="7" idx="2"/>
              </p:cNvCxnSpPr>
              <p:nvPr/>
            </p:nvCxnSpPr>
            <p:spPr>
              <a:xfrm>
                <a:off x="10285891" y="5664975"/>
                <a:ext cx="1426688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lbow Connector 15"/>
              <p:cNvCxnSpPr>
                <a:stCxn id="3" idx="5"/>
                <a:endCxn id="7" idx="1"/>
              </p:cNvCxnSpPr>
              <p:nvPr/>
            </p:nvCxnSpPr>
            <p:spPr>
              <a:xfrm>
                <a:off x="10226905" y="3919328"/>
                <a:ext cx="1544660" cy="160309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0999235" y="4213205"/>
                <a:ext cx="4347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-2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0457" y="453276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562676" y="566449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2</a:t>
                </a: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7531703" y="4218929"/>
              <a:ext cx="1018066" cy="782765"/>
            </a:xfrm>
            <a:custGeom>
              <a:avLst/>
              <a:gdLst>
                <a:gd name="connsiteX0" fmla="*/ 235494 w 2299927"/>
                <a:gd name="connsiteY0" fmla="*/ 610106 h 666961"/>
                <a:gd name="connsiteX1" fmla="*/ 146042 w 2299927"/>
                <a:gd name="connsiteY1" fmla="*/ 103210 h 666961"/>
                <a:gd name="connsiteX2" fmla="*/ 1279103 w 2299927"/>
                <a:gd name="connsiteY2" fmla="*/ 13758 h 666961"/>
                <a:gd name="connsiteX3" fmla="*/ 2074233 w 2299927"/>
                <a:gd name="connsiteY3" fmla="*/ 63454 h 666961"/>
                <a:gd name="connsiteX4" fmla="*/ 2153747 w 2299927"/>
                <a:gd name="connsiteY4" fmla="*/ 590228 h 666961"/>
                <a:gd name="connsiteX5" fmla="*/ 235494 w 2299927"/>
                <a:gd name="connsiteY5" fmla="*/ 610106 h 66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9927" h="666961">
                  <a:moveTo>
                    <a:pt x="235494" y="610106"/>
                  </a:moveTo>
                  <a:cubicBezTo>
                    <a:pt x="-99123" y="528936"/>
                    <a:pt x="-27893" y="202601"/>
                    <a:pt x="146042" y="103210"/>
                  </a:cubicBezTo>
                  <a:cubicBezTo>
                    <a:pt x="319977" y="3819"/>
                    <a:pt x="957738" y="20384"/>
                    <a:pt x="1279103" y="13758"/>
                  </a:cubicBezTo>
                  <a:cubicBezTo>
                    <a:pt x="1600468" y="7132"/>
                    <a:pt x="1928459" y="-32624"/>
                    <a:pt x="2074233" y="63454"/>
                  </a:cubicBezTo>
                  <a:cubicBezTo>
                    <a:pt x="2220007" y="159532"/>
                    <a:pt x="2455234" y="494150"/>
                    <a:pt x="2153747" y="590228"/>
                  </a:cubicBezTo>
                  <a:cubicBezTo>
                    <a:pt x="1852260" y="686306"/>
                    <a:pt x="570111" y="691276"/>
                    <a:pt x="235494" y="610106"/>
                  </a:cubicBezTo>
                  <a:close/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16071" y="4348701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n-lt"/>
                </a:rPr>
                <a:t>S</a:t>
              </a:r>
              <a:endParaRPr lang="ru-RU" sz="2800" dirty="0">
                <a:latin typeface="+mn-lt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8099526" y="3005619"/>
              <a:ext cx="1426747" cy="1311965"/>
            </a:xfrm>
            <a:custGeom>
              <a:avLst/>
              <a:gdLst>
                <a:gd name="connsiteX0" fmla="*/ 124373 w 1495973"/>
                <a:gd name="connsiteY0" fmla="*/ 1023795 h 1023795"/>
                <a:gd name="connsiteX1" fmla="*/ 134312 w 1495973"/>
                <a:gd name="connsiteY1" fmla="*/ 65 h 1023795"/>
                <a:gd name="connsiteX2" fmla="*/ 1495973 w 1495973"/>
                <a:gd name="connsiteY2" fmla="*/ 984039 h 1023795"/>
                <a:gd name="connsiteX0" fmla="*/ 48485 w 1420085"/>
                <a:gd name="connsiteY0" fmla="*/ 1113237 h 1113237"/>
                <a:gd name="connsiteX1" fmla="*/ 247267 w 1420085"/>
                <a:gd name="connsiteY1" fmla="*/ 55 h 1113237"/>
                <a:gd name="connsiteX2" fmla="*/ 1420085 w 1420085"/>
                <a:gd name="connsiteY2" fmla="*/ 1073481 h 1113237"/>
                <a:gd name="connsiteX0" fmla="*/ 15949 w 1387549"/>
                <a:gd name="connsiteY0" fmla="*/ 1113929 h 1113929"/>
                <a:gd name="connsiteX1" fmla="*/ 15874 w 1387549"/>
                <a:gd name="connsiteY1" fmla="*/ 908047 h 1113929"/>
                <a:gd name="connsiteX2" fmla="*/ 214731 w 1387549"/>
                <a:gd name="connsiteY2" fmla="*/ 747 h 1113929"/>
                <a:gd name="connsiteX3" fmla="*/ 1387549 w 1387549"/>
                <a:gd name="connsiteY3" fmla="*/ 1074173 h 1113929"/>
                <a:gd name="connsiteX0" fmla="*/ 1110 w 1412466"/>
                <a:gd name="connsiteY0" fmla="*/ 1113929 h 1113929"/>
                <a:gd name="connsiteX1" fmla="*/ 40791 w 1412466"/>
                <a:gd name="connsiteY1" fmla="*/ 908047 h 1113929"/>
                <a:gd name="connsiteX2" fmla="*/ 239648 w 1412466"/>
                <a:gd name="connsiteY2" fmla="*/ 747 h 1113929"/>
                <a:gd name="connsiteX3" fmla="*/ 1412466 w 1412466"/>
                <a:gd name="connsiteY3" fmla="*/ 1074173 h 1113929"/>
                <a:gd name="connsiteX0" fmla="*/ 84 w 1411440"/>
                <a:gd name="connsiteY0" fmla="*/ 1113189 h 1146852"/>
                <a:gd name="connsiteX1" fmla="*/ 248487 w 1411440"/>
                <a:gd name="connsiteY1" fmla="*/ 1056394 h 1146852"/>
                <a:gd name="connsiteX2" fmla="*/ 238622 w 1411440"/>
                <a:gd name="connsiteY2" fmla="*/ 7 h 1146852"/>
                <a:gd name="connsiteX3" fmla="*/ 1411440 w 1411440"/>
                <a:gd name="connsiteY3" fmla="*/ 1073433 h 1146852"/>
                <a:gd name="connsiteX0" fmla="*/ 0 w 1411356"/>
                <a:gd name="connsiteY0" fmla="*/ 1113182 h 1113182"/>
                <a:gd name="connsiteX1" fmla="*/ 238538 w 1411356"/>
                <a:gd name="connsiteY1" fmla="*/ 0 h 1113182"/>
                <a:gd name="connsiteX2" fmla="*/ 1411356 w 1411356"/>
                <a:gd name="connsiteY2" fmla="*/ 1073426 h 1113182"/>
                <a:gd name="connsiteX0" fmla="*/ 0 w 1411356"/>
                <a:gd name="connsiteY0" fmla="*/ 1113182 h 1113182"/>
                <a:gd name="connsiteX1" fmla="*/ 238538 w 1411356"/>
                <a:gd name="connsiteY1" fmla="*/ 0 h 1113182"/>
                <a:gd name="connsiteX2" fmla="*/ 1411356 w 1411356"/>
                <a:gd name="connsiteY2" fmla="*/ 1073426 h 1113182"/>
                <a:gd name="connsiteX0" fmla="*/ 15391 w 1426747"/>
                <a:gd name="connsiteY0" fmla="*/ 1311965 h 1311965"/>
                <a:gd name="connsiteX1" fmla="*/ 154538 w 1426747"/>
                <a:gd name="connsiteY1" fmla="*/ 0 h 1311965"/>
                <a:gd name="connsiteX2" fmla="*/ 1426747 w 1426747"/>
                <a:gd name="connsiteY2" fmla="*/ 1272209 h 131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6747" h="1311965">
                  <a:moveTo>
                    <a:pt x="15391" y="1311965"/>
                  </a:moveTo>
                  <a:cubicBezTo>
                    <a:pt x="25329" y="1070113"/>
                    <a:pt x="-80688" y="6626"/>
                    <a:pt x="154538" y="0"/>
                  </a:cubicBezTo>
                  <a:cubicBezTo>
                    <a:pt x="348364" y="2840"/>
                    <a:pt x="860216" y="776909"/>
                    <a:pt x="1426747" y="1272209"/>
                  </a:cubicBezTo>
                </a:path>
              </a:pathLst>
            </a:custGeom>
            <a:noFill/>
            <a:ln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74129" y="5043885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n-lt"/>
                </a:rPr>
                <a:t>v = s</a:t>
              </a:r>
              <a:endParaRPr lang="ru-RU" sz="24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16450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длины</a:t>
            </a:r>
            <a:r>
              <a:rPr lang="en-US" dirty="0"/>
              <a:t> &lt; 0</a:t>
            </a:r>
            <a:endParaRPr lang="ru-RU" dirty="0"/>
          </a:p>
        </p:txBody>
      </p:sp>
      <p:sp>
        <p:nvSpPr>
          <p:cNvPr id="10854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Если есть дуги длины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&lt; 0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то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алгоритм Дейкстры может вычислить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d[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] &gt; </a:t>
            </a:r>
            <a:r>
              <a:rPr lang="el-GR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>
                <a:latin typeface="Calibri" pitchFamily="34" charset="0"/>
                <a:cs typeface="Calibri" pitchFamily="34" charset="0"/>
              </a:rPr>
              <a:t>s,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если путь с дугами длины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&lt; 0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</a:t>
            </a:r>
            <a:r>
              <a:rPr lang="ru-RU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и в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по вершинам </a:t>
            </a:r>
            <a:r>
              <a:rPr lang="en-US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\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Как вычислять кратчайшие пути в случае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дуг длины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&lt; 0</a:t>
            </a:r>
            <a:r>
              <a:rPr lang="ru-RU" dirty="0">
                <a:latin typeface="Calibri" pitchFamily="34" charset="0"/>
                <a:cs typeface="Calibri" pitchFamily="34" charset="0"/>
              </a:rPr>
              <a:t>?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8" name="Group 27"/>
          <p:cNvGrpSpPr/>
          <p:nvPr/>
        </p:nvGrpSpPr>
        <p:grpSpPr>
          <a:xfrm>
            <a:off x="7516071" y="2492896"/>
            <a:ext cx="2586380" cy="3012654"/>
            <a:chOff x="7516071" y="2492896"/>
            <a:chExt cx="2586380" cy="3012654"/>
          </a:xfrm>
        </p:grpSpPr>
        <p:grpSp>
          <p:nvGrpSpPr>
            <p:cNvPr id="20" name="Group 19"/>
            <p:cNvGrpSpPr/>
            <p:nvPr/>
          </p:nvGrpSpPr>
          <p:grpSpPr>
            <a:xfrm>
              <a:off x="7677549" y="2492896"/>
              <a:ext cx="2424902" cy="2550989"/>
              <a:chOff x="9690457" y="3575175"/>
              <a:chExt cx="2424902" cy="255098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9883111" y="35751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712579" y="54633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 err="1">
                    <a:latin typeface="Calibri" pitchFamily="34" charset="0"/>
                    <a:cs typeface="Calibri" pitchFamily="34" charset="0"/>
                  </a:rPr>
                  <a:t>v</a:t>
                </a:r>
                <a:r>
                  <a:rPr lang="en-US" sz="1400" baseline="-25000" dirty="0" err="1">
                    <a:latin typeface="Calibri" pitchFamily="34" charset="0"/>
                    <a:cs typeface="Calibri" pitchFamily="34" charset="0"/>
                  </a:rPr>
                  <a:t>min</a:t>
                </a:r>
                <a:endParaRPr lang="ru-RU" sz="1400" baseline="-25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9883111" y="54633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s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5" name="Elbow Connector 4"/>
              <p:cNvCxnSpPr>
                <a:stCxn id="3" idx="4"/>
                <a:endCxn id="8" idx="0"/>
              </p:cNvCxnSpPr>
              <p:nvPr/>
            </p:nvCxnSpPr>
            <p:spPr>
              <a:xfrm>
                <a:off x="10084501" y="3978375"/>
                <a:ext cx="0" cy="1485000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>
                <a:stCxn id="8" idx="6"/>
                <a:endCxn id="7" idx="2"/>
              </p:cNvCxnSpPr>
              <p:nvPr/>
            </p:nvCxnSpPr>
            <p:spPr>
              <a:xfrm>
                <a:off x="10285891" y="5664975"/>
                <a:ext cx="1426688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lbow Connector 15"/>
              <p:cNvCxnSpPr>
                <a:stCxn id="3" idx="5"/>
                <a:endCxn id="7" idx="1"/>
              </p:cNvCxnSpPr>
              <p:nvPr/>
            </p:nvCxnSpPr>
            <p:spPr>
              <a:xfrm>
                <a:off x="10226905" y="3919328"/>
                <a:ext cx="1544660" cy="160309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0999235" y="4213205"/>
                <a:ext cx="4347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-2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0457" y="453276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562676" y="566449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2</a:t>
                </a: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7531703" y="4218929"/>
              <a:ext cx="1018066" cy="782765"/>
            </a:xfrm>
            <a:custGeom>
              <a:avLst/>
              <a:gdLst>
                <a:gd name="connsiteX0" fmla="*/ 235494 w 2299927"/>
                <a:gd name="connsiteY0" fmla="*/ 610106 h 666961"/>
                <a:gd name="connsiteX1" fmla="*/ 146042 w 2299927"/>
                <a:gd name="connsiteY1" fmla="*/ 103210 h 666961"/>
                <a:gd name="connsiteX2" fmla="*/ 1279103 w 2299927"/>
                <a:gd name="connsiteY2" fmla="*/ 13758 h 666961"/>
                <a:gd name="connsiteX3" fmla="*/ 2074233 w 2299927"/>
                <a:gd name="connsiteY3" fmla="*/ 63454 h 666961"/>
                <a:gd name="connsiteX4" fmla="*/ 2153747 w 2299927"/>
                <a:gd name="connsiteY4" fmla="*/ 590228 h 666961"/>
                <a:gd name="connsiteX5" fmla="*/ 235494 w 2299927"/>
                <a:gd name="connsiteY5" fmla="*/ 610106 h 66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9927" h="666961">
                  <a:moveTo>
                    <a:pt x="235494" y="610106"/>
                  </a:moveTo>
                  <a:cubicBezTo>
                    <a:pt x="-99123" y="528936"/>
                    <a:pt x="-27893" y="202601"/>
                    <a:pt x="146042" y="103210"/>
                  </a:cubicBezTo>
                  <a:cubicBezTo>
                    <a:pt x="319977" y="3819"/>
                    <a:pt x="957738" y="20384"/>
                    <a:pt x="1279103" y="13758"/>
                  </a:cubicBezTo>
                  <a:cubicBezTo>
                    <a:pt x="1600468" y="7132"/>
                    <a:pt x="1928459" y="-32624"/>
                    <a:pt x="2074233" y="63454"/>
                  </a:cubicBezTo>
                  <a:cubicBezTo>
                    <a:pt x="2220007" y="159532"/>
                    <a:pt x="2455234" y="494150"/>
                    <a:pt x="2153747" y="590228"/>
                  </a:cubicBezTo>
                  <a:cubicBezTo>
                    <a:pt x="1852260" y="686306"/>
                    <a:pt x="570111" y="691276"/>
                    <a:pt x="235494" y="610106"/>
                  </a:cubicBezTo>
                  <a:close/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16071" y="4348701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n-lt"/>
                </a:rPr>
                <a:t>S</a:t>
              </a:r>
              <a:endParaRPr lang="ru-RU" sz="2800" dirty="0">
                <a:latin typeface="+mn-lt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8099526" y="3005619"/>
              <a:ext cx="1426747" cy="1311965"/>
            </a:xfrm>
            <a:custGeom>
              <a:avLst/>
              <a:gdLst>
                <a:gd name="connsiteX0" fmla="*/ 124373 w 1495973"/>
                <a:gd name="connsiteY0" fmla="*/ 1023795 h 1023795"/>
                <a:gd name="connsiteX1" fmla="*/ 134312 w 1495973"/>
                <a:gd name="connsiteY1" fmla="*/ 65 h 1023795"/>
                <a:gd name="connsiteX2" fmla="*/ 1495973 w 1495973"/>
                <a:gd name="connsiteY2" fmla="*/ 984039 h 1023795"/>
                <a:gd name="connsiteX0" fmla="*/ 48485 w 1420085"/>
                <a:gd name="connsiteY0" fmla="*/ 1113237 h 1113237"/>
                <a:gd name="connsiteX1" fmla="*/ 247267 w 1420085"/>
                <a:gd name="connsiteY1" fmla="*/ 55 h 1113237"/>
                <a:gd name="connsiteX2" fmla="*/ 1420085 w 1420085"/>
                <a:gd name="connsiteY2" fmla="*/ 1073481 h 1113237"/>
                <a:gd name="connsiteX0" fmla="*/ 15949 w 1387549"/>
                <a:gd name="connsiteY0" fmla="*/ 1113929 h 1113929"/>
                <a:gd name="connsiteX1" fmla="*/ 15874 w 1387549"/>
                <a:gd name="connsiteY1" fmla="*/ 908047 h 1113929"/>
                <a:gd name="connsiteX2" fmla="*/ 214731 w 1387549"/>
                <a:gd name="connsiteY2" fmla="*/ 747 h 1113929"/>
                <a:gd name="connsiteX3" fmla="*/ 1387549 w 1387549"/>
                <a:gd name="connsiteY3" fmla="*/ 1074173 h 1113929"/>
                <a:gd name="connsiteX0" fmla="*/ 1110 w 1412466"/>
                <a:gd name="connsiteY0" fmla="*/ 1113929 h 1113929"/>
                <a:gd name="connsiteX1" fmla="*/ 40791 w 1412466"/>
                <a:gd name="connsiteY1" fmla="*/ 908047 h 1113929"/>
                <a:gd name="connsiteX2" fmla="*/ 239648 w 1412466"/>
                <a:gd name="connsiteY2" fmla="*/ 747 h 1113929"/>
                <a:gd name="connsiteX3" fmla="*/ 1412466 w 1412466"/>
                <a:gd name="connsiteY3" fmla="*/ 1074173 h 1113929"/>
                <a:gd name="connsiteX0" fmla="*/ 84 w 1411440"/>
                <a:gd name="connsiteY0" fmla="*/ 1113189 h 1146852"/>
                <a:gd name="connsiteX1" fmla="*/ 248487 w 1411440"/>
                <a:gd name="connsiteY1" fmla="*/ 1056394 h 1146852"/>
                <a:gd name="connsiteX2" fmla="*/ 238622 w 1411440"/>
                <a:gd name="connsiteY2" fmla="*/ 7 h 1146852"/>
                <a:gd name="connsiteX3" fmla="*/ 1411440 w 1411440"/>
                <a:gd name="connsiteY3" fmla="*/ 1073433 h 1146852"/>
                <a:gd name="connsiteX0" fmla="*/ 0 w 1411356"/>
                <a:gd name="connsiteY0" fmla="*/ 1113182 h 1113182"/>
                <a:gd name="connsiteX1" fmla="*/ 238538 w 1411356"/>
                <a:gd name="connsiteY1" fmla="*/ 0 h 1113182"/>
                <a:gd name="connsiteX2" fmla="*/ 1411356 w 1411356"/>
                <a:gd name="connsiteY2" fmla="*/ 1073426 h 1113182"/>
                <a:gd name="connsiteX0" fmla="*/ 0 w 1411356"/>
                <a:gd name="connsiteY0" fmla="*/ 1113182 h 1113182"/>
                <a:gd name="connsiteX1" fmla="*/ 238538 w 1411356"/>
                <a:gd name="connsiteY1" fmla="*/ 0 h 1113182"/>
                <a:gd name="connsiteX2" fmla="*/ 1411356 w 1411356"/>
                <a:gd name="connsiteY2" fmla="*/ 1073426 h 1113182"/>
                <a:gd name="connsiteX0" fmla="*/ 15391 w 1426747"/>
                <a:gd name="connsiteY0" fmla="*/ 1311965 h 1311965"/>
                <a:gd name="connsiteX1" fmla="*/ 154538 w 1426747"/>
                <a:gd name="connsiteY1" fmla="*/ 0 h 1311965"/>
                <a:gd name="connsiteX2" fmla="*/ 1426747 w 1426747"/>
                <a:gd name="connsiteY2" fmla="*/ 1272209 h 131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6747" h="1311965">
                  <a:moveTo>
                    <a:pt x="15391" y="1311965"/>
                  </a:moveTo>
                  <a:cubicBezTo>
                    <a:pt x="25329" y="1070113"/>
                    <a:pt x="-80688" y="6626"/>
                    <a:pt x="154538" y="0"/>
                  </a:cubicBezTo>
                  <a:cubicBezTo>
                    <a:pt x="348364" y="2840"/>
                    <a:pt x="860216" y="776909"/>
                    <a:pt x="1426747" y="1272209"/>
                  </a:cubicBezTo>
                </a:path>
              </a:pathLst>
            </a:custGeom>
            <a:noFill/>
            <a:ln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74129" y="5043885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n-lt"/>
                </a:rPr>
                <a:t>v = s</a:t>
              </a:r>
              <a:endParaRPr lang="ru-RU" sz="24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88101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Беллмана-Форда</a:t>
            </a:r>
          </a:p>
        </p:txBody>
      </p:sp>
      <p:sp>
        <p:nvSpPr>
          <p:cNvPr id="108547" name="Rectangle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>
                <a:latin typeface="Calibri" pitchFamily="34" charset="0"/>
                <a:cs typeface="Calibri" pitchFamily="34" charset="0"/>
              </a:rPr>
              <a:t>Вычисление кратчайших путей в графе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дугами отрицательной длины за O(|V| × |E|) операций</a:t>
            </a:r>
          </a:p>
          <a:p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Bellman, Richard (1958). "On a routing problem". Quarterly of Applied Mathematics 16: 87–90. MR 0102435.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Ford, Lester Randolph, Jr.; Fulkerson, D. R. (1962). Flows in Networks. Princeton University Press.</a:t>
            </a:r>
          </a:p>
          <a:p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9" t="12202" r="31348"/>
          <a:stretch/>
        </p:blipFill>
        <p:spPr>
          <a:xfrm>
            <a:off x="9142683" y="2125121"/>
            <a:ext cx="2356873" cy="3210325"/>
          </a:xfrm>
        </p:spPr>
      </p:pic>
      <p:grpSp>
        <p:nvGrpSpPr>
          <p:cNvPr id="5" name="Group 4"/>
          <p:cNvGrpSpPr/>
          <p:nvPr/>
        </p:nvGrpSpPr>
        <p:grpSpPr>
          <a:xfrm>
            <a:off x="6179007" y="1600199"/>
            <a:ext cx="3887603" cy="3735247"/>
            <a:chOff x="6183322" y="2390917"/>
            <a:chExt cx="3887603" cy="3735247"/>
          </a:xfrm>
        </p:grpSpPr>
        <p:pic>
          <p:nvPicPr>
            <p:cNvPr id="1026" name="Picture 2" descr="ÐÐ°ÑÑÐ¸Ð½ÐºÐ¸ Ð¿Ð¾ Ð·Ð°Ð¿ÑÐ¾ÑÑ ÑÐ¸ÑÐ°ÑÐ´ Ð±ÐµÐ»Ð»Ð¼Ð°Ð½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43" t="8003" r="34023" b="7996"/>
            <a:stretch/>
          </p:blipFill>
          <p:spPr bwMode="auto">
            <a:xfrm>
              <a:off x="6197600" y="2914137"/>
              <a:ext cx="2783802" cy="321202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183322" y="2390917"/>
              <a:ext cx="38876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Richard Bellman 1920-1984</a:t>
              </a:r>
            </a:p>
            <a:p>
              <a:r>
                <a:rPr lang="en-US" sz="1400" dirty="0">
                  <a:latin typeface="+mn-lt"/>
                  <a:hlinkClick r:id="rId5"/>
                </a:rPr>
                <a:t>https://en.wikipedia.org/wiki/Richard_E._Bellman</a:t>
              </a:r>
              <a:r>
                <a:rPr lang="en-US" sz="1400" dirty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061180" y="5464996"/>
            <a:ext cx="3438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Lester Randolph Ford, </a:t>
            </a:r>
            <a:r>
              <a:rPr lang="en-US" sz="1400" dirty="0" err="1">
                <a:latin typeface="+mn-lt"/>
              </a:rPr>
              <a:t>jr.</a:t>
            </a:r>
            <a:r>
              <a:rPr lang="en-US" sz="1400" dirty="0">
                <a:latin typeface="+mn-lt"/>
              </a:rPr>
              <a:t> 1927-2017</a:t>
            </a:r>
          </a:p>
          <a:p>
            <a:r>
              <a:rPr lang="en-US" sz="1400" dirty="0">
                <a:latin typeface="+mn-lt"/>
                <a:hlinkClick r:id="rId6"/>
              </a:rPr>
              <a:t>https://en.wikipedia.org/wiki/L._R._Ford_Jr</a:t>
            </a:r>
            <a:r>
              <a:rPr lang="en-US" sz="1400" dirty="0">
                <a:latin typeface="+mn-lt"/>
              </a:rPr>
              <a:t>. </a:t>
            </a:r>
            <a:endParaRPr lang="ru-RU" sz="14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1417638"/>
            <a:ext cx="11319048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2978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Беллмана-Форда</a:t>
            </a:r>
          </a:p>
        </p:txBody>
      </p:sp>
      <p:sp>
        <p:nvSpPr>
          <p:cNvPr id="108547" name="Rectangle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>
                <a:latin typeface="Calibri" pitchFamily="34" charset="0"/>
                <a:cs typeface="Calibri" pitchFamily="34" charset="0"/>
              </a:rPr>
              <a:t>Вычисление кратчайших путей в графе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дугами отрицательной длины за O(|V| × |E|) операций</a:t>
            </a:r>
          </a:p>
          <a:p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Bellman, Richard (1958). "On a routing problem". Quarterly of Applied Mathematics 16: 87–90. MR 0102435.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Ford, Lester Randolph, Jr.; Fulkerson, D. R. (1962). Flows in Networks. Princeton University Press.</a:t>
            </a:r>
          </a:p>
          <a:p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9" t="12202" r="31348"/>
          <a:stretch/>
        </p:blipFill>
        <p:spPr>
          <a:xfrm>
            <a:off x="9142683" y="2125121"/>
            <a:ext cx="2356873" cy="3210325"/>
          </a:xfrm>
        </p:spPr>
      </p:pic>
      <p:grpSp>
        <p:nvGrpSpPr>
          <p:cNvPr id="5" name="Group 4"/>
          <p:cNvGrpSpPr/>
          <p:nvPr/>
        </p:nvGrpSpPr>
        <p:grpSpPr>
          <a:xfrm>
            <a:off x="6179007" y="1600199"/>
            <a:ext cx="3887603" cy="3735247"/>
            <a:chOff x="6183322" y="2390917"/>
            <a:chExt cx="3887603" cy="3735247"/>
          </a:xfrm>
        </p:grpSpPr>
        <p:pic>
          <p:nvPicPr>
            <p:cNvPr id="1026" name="Picture 2" descr="ÐÐ°ÑÑÐ¸Ð½ÐºÐ¸ Ð¿Ð¾ Ð·Ð°Ð¿ÑÐ¾ÑÑ ÑÐ¸ÑÐ°ÑÐ´ Ð±ÐµÐ»Ð»Ð¼Ð°Ð½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43" t="8003" r="34023" b="7996"/>
            <a:stretch/>
          </p:blipFill>
          <p:spPr bwMode="auto">
            <a:xfrm>
              <a:off x="6197600" y="2914137"/>
              <a:ext cx="2783802" cy="321202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183322" y="2390917"/>
              <a:ext cx="38876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Richard Bellman 1920-1984</a:t>
              </a:r>
            </a:p>
            <a:p>
              <a:r>
                <a:rPr lang="en-US" sz="1400" dirty="0">
                  <a:latin typeface="+mn-lt"/>
                  <a:hlinkClick r:id="rId5"/>
                </a:rPr>
                <a:t>https://en.wikipedia.org/wiki/Richard_E._Bellman</a:t>
              </a:r>
              <a:r>
                <a:rPr lang="en-US" sz="1400" dirty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061180" y="5464996"/>
            <a:ext cx="3438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Lester Randolph Ford, </a:t>
            </a:r>
            <a:r>
              <a:rPr lang="en-US" sz="1400" dirty="0" err="1">
                <a:latin typeface="+mn-lt"/>
              </a:rPr>
              <a:t>jr.</a:t>
            </a:r>
            <a:r>
              <a:rPr lang="en-US" sz="1400" dirty="0">
                <a:latin typeface="+mn-lt"/>
              </a:rPr>
              <a:t> 1927-2017</a:t>
            </a:r>
          </a:p>
          <a:p>
            <a:r>
              <a:rPr lang="en-US" sz="1400" dirty="0">
                <a:latin typeface="+mn-lt"/>
                <a:hlinkClick r:id="rId6"/>
              </a:rPr>
              <a:t>https://en.wikipedia.org/wiki/L._R._Ford_Jr</a:t>
            </a:r>
            <a:r>
              <a:rPr lang="en-US" sz="1400" dirty="0">
                <a:latin typeface="+mn-lt"/>
              </a:rPr>
              <a:t>. </a:t>
            </a:r>
            <a:endParaRPr lang="ru-RU" sz="14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417638"/>
            <a:ext cx="5384800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46424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Беллмана-Форда</a:t>
            </a:r>
          </a:p>
        </p:txBody>
      </p:sp>
      <p:sp>
        <p:nvSpPr>
          <p:cNvPr id="108547" name="Rectangle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>
                <a:latin typeface="Calibri" pitchFamily="34" charset="0"/>
                <a:cs typeface="Calibri" pitchFamily="34" charset="0"/>
              </a:rPr>
              <a:t>Вычисление кратчайших путей в графе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дугами отрицательной длины за O(|V| × |E|) операций</a:t>
            </a:r>
          </a:p>
          <a:p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Bellman, Richard (1958). "On a routing problem". Quarterly of Applied Mathematics 16: 87–90. MR 0102435.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Ford, Lester Randolph, Jr.; Fulkerson, D. R. (1962). Flows in Networks. Princeton University Press.</a:t>
            </a:r>
          </a:p>
          <a:p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9" t="12202" r="31348"/>
          <a:stretch/>
        </p:blipFill>
        <p:spPr>
          <a:xfrm>
            <a:off x="9142683" y="2125121"/>
            <a:ext cx="2356873" cy="3210325"/>
          </a:xfrm>
        </p:spPr>
      </p:pic>
      <p:grpSp>
        <p:nvGrpSpPr>
          <p:cNvPr id="5" name="Group 4"/>
          <p:cNvGrpSpPr/>
          <p:nvPr/>
        </p:nvGrpSpPr>
        <p:grpSpPr>
          <a:xfrm>
            <a:off x="6179007" y="1600199"/>
            <a:ext cx="3887603" cy="3735247"/>
            <a:chOff x="6183322" y="2390917"/>
            <a:chExt cx="3887603" cy="3735247"/>
          </a:xfrm>
        </p:grpSpPr>
        <p:pic>
          <p:nvPicPr>
            <p:cNvPr id="1026" name="Picture 2" descr="ÐÐ°ÑÑÐ¸Ð½ÐºÐ¸ Ð¿Ð¾ Ð·Ð°Ð¿ÑÐ¾ÑÑ ÑÐ¸ÑÐ°ÑÐ´ Ð±ÐµÐ»Ð»Ð¼Ð°Ð½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43" t="8003" r="34023" b="7996"/>
            <a:stretch/>
          </p:blipFill>
          <p:spPr bwMode="auto">
            <a:xfrm>
              <a:off x="6197600" y="2914137"/>
              <a:ext cx="2783802" cy="321202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183322" y="2390917"/>
              <a:ext cx="38876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Richard Bellman 1920-1984</a:t>
              </a:r>
            </a:p>
            <a:p>
              <a:r>
                <a:rPr lang="en-US" sz="1400" dirty="0">
                  <a:latin typeface="+mn-lt"/>
                  <a:hlinkClick r:id="rId5"/>
                </a:rPr>
                <a:t>https://en.wikipedia.org/wiki/Richard_E._Bellman</a:t>
              </a:r>
              <a:r>
                <a:rPr lang="en-US" sz="1400" dirty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061180" y="5464996"/>
            <a:ext cx="3438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Lester Randolph Ford, </a:t>
            </a:r>
            <a:r>
              <a:rPr lang="en-US" sz="1400" dirty="0" err="1">
                <a:latin typeface="+mn-lt"/>
              </a:rPr>
              <a:t>jr.</a:t>
            </a:r>
            <a:r>
              <a:rPr lang="en-US" sz="1400" dirty="0">
                <a:latin typeface="+mn-lt"/>
              </a:rPr>
              <a:t> 1927-2017</a:t>
            </a:r>
          </a:p>
          <a:p>
            <a:r>
              <a:rPr lang="en-US" sz="1400" dirty="0">
                <a:latin typeface="+mn-lt"/>
                <a:hlinkClick r:id="rId6"/>
              </a:rPr>
              <a:t>https://en.wikipedia.org/wiki/L._R._Ford_Jr</a:t>
            </a:r>
            <a:r>
              <a:rPr lang="en-US" sz="1400" dirty="0">
                <a:latin typeface="+mn-lt"/>
              </a:rPr>
              <a:t>. </a:t>
            </a:r>
            <a:endParaRPr lang="ru-RU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48987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Беллмана-Форда</a:t>
            </a:r>
          </a:p>
        </p:txBody>
      </p:sp>
      <p:sp>
        <p:nvSpPr>
          <p:cNvPr id="108547" name="Rectangle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>
                <a:latin typeface="Calibri" pitchFamily="34" charset="0"/>
                <a:cs typeface="Calibri" pitchFamily="34" charset="0"/>
              </a:rPr>
              <a:t>Вычисление кратчайших путей в графе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дугами отрицательной длины за O(|V| × |E|) операций</a:t>
            </a:r>
          </a:p>
          <a:p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Bellman, Richard (1958). "On a routing problem". Quarterly of Applied Mathematics 16: 87–90. MR 0102435.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Ford, Lester Randolph, Jr.; Fulkerson, D. R. (1962). Flows in Networks. Princeton University Press.</a:t>
            </a:r>
          </a:p>
          <a:p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9" t="12202" r="31348"/>
          <a:stretch/>
        </p:blipFill>
        <p:spPr>
          <a:xfrm>
            <a:off x="9142683" y="2125121"/>
            <a:ext cx="2356873" cy="3210325"/>
          </a:xfrm>
        </p:spPr>
      </p:pic>
      <p:grpSp>
        <p:nvGrpSpPr>
          <p:cNvPr id="5" name="Group 4"/>
          <p:cNvGrpSpPr/>
          <p:nvPr/>
        </p:nvGrpSpPr>
        <p:grpSpPr>
          <a:xfrm>
            <a:off x="6179007" y="1600199"/>
            <a:ext cx="3887603" cy="3735247"/>
            <a:chOff x="6183322" y="2390917"/>
            <a:chExt cx="3887603" cy="3735247"/>
          </a:xfrm>
        </p:grpSpPr>
        <p:pic>
          <p:nvPicPr>
            <p:cNvPr id="1026" name="Picture 2" descr="ÐÐ°ÑÑÐ¸Ð½ÐºÐ¸ Ð¿Ð¾ Ð·Ð°Ð¿ÑÐ¾ÑÑ ÑÐ¸ÑÐ°ÑÐ´ Ð±ÐµÐ»Ð»Ð¼Ð°Ð½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43" t="8003" r="34023" b="7996"/>
            <a:stretch/>
          </p:blipFill>
          <p:spPr bwMode="auto">
            <a:xfrm>
              <a:off x="6197600" y="2914137"/>
              <a:ext cx="2783802" cy="321202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183322" y="2390917"/>
              <a:ext cx="38876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Richard Bellman 1920-1984</a:t>
              </a:r>
            </a:p>
            <a:p>
              <a:r>
                <a:rPr lang="en-US" sz="1400" dirty="0">
                  <a:latin typeface="+mn-lt"/>
                  <a:hlinkClick r:id="rId5"/>
                </a:rPr>
                <a:t>https://en.wikipedia.org/wiki/Richard_E._Bellman</a:t>
              </a:r>
              <a:r>
                <a:rPr lang="en-US" sz="1400" dirty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061180" y="5464996"/>
            <a:ext cx="3438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Lester Randolph Ford, </a:t>
            </a:r>
            <a:r>
              <a:rPr lang="en-US" sz="1400" dirty="0" err="1">
                <a:latin typeface="+mn-lt"/>
              </a:rPr>
              <a:t>jr.</a:t>
            </a:r>
            <a:r>
              <a:rPr lang="en-US" sz="1400" dirty="0">
                <a:latin typeface="+mn-lt"/>
              </a:rPr>
              <a:t> 1927-2017</a:t>
            </a:r>
          </a:p>
          <a:p>
            <a:r>
              <a:rPr lang="en-US" sz="1400" dirty="0">
                <a:latin typeface="+mn-lt"/>
                <a:hlinkClick r:id="rId6"/>
              </a:rPr>
              <a:t>https://en.wikipedia.org/wiki/L._R._Ford_Jr</a:t>
            </a:r>
            <a:r>
              <a:rPr lang="en-US" sz="1400" dirty="0">
                <a:latin typeface="+mn-lt"/>
              </a:rPr>
              <a:t>. </a:t>
            </a:r>
            <a:endParaRPr lang="ru-RU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997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71968</TotalTime>
  <Words>19114</Words>
  <Application>Microsoft Office PowerPoint</Application>
  <PresentationFormat>Widescreen</PresentationFormat>
  <Paragraphs>3730</Paragraphs>
  <Slides>193</Slides>
  <Notes>181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193</vt:i4>
      </vt:variant>
    </vt:vector>
  </HeadingPairs>
  <TitlesOfParts>
    <vt:vector size="201" baseType="lpstr">
      <vt:lpstr>Arial</vt:lpstr>
      <vt:lpstr>Calibri</vt:lpstr>
      <vt:lpstr>Consolas</vt:lpstr>
      <vt:lpstr>Courier</vt:lpstr>
      <vt:lpstr>Lucida Console</vt:lpstr>
      <vt:lpstr>Monotype Corsiva</vt:lpstr>
      <vt:lpstr>Symbol</vt:lpstr>
      <vt:lpstr>Office Theme</vt:lpstr>
      <vt:lpstr>PowerPoint Presentation</vt:lpstr>
      <vt:lpstr>Кратчайшие пути в графе Топологическая сортировка</vt:lpstr>
      <vt:lpstr>План лекции</vt:lpstr>
      <vt:lpstr>Длина пути в графе</vt:lpstr>
      <vt:lpstr>Длина пути в графе</vt:lpstr>
      <vt:lpstr>Длина пути в графе</vt:lpstr>
      <vt:lpstr>Длина пути в графе</vt:lpstr>
      <vt:lpstr>Длина пути в графе</vt:lpstr>
      <vt:lpstr>Длина пути в графе</vt:lpstr>
      <vt:lpstr>Пример 1</vt:lpstr>
      <vt:lpstr>Пример 1</vt:lpstr>
      <vt:lpstr>Пример 1</vt:lpstr>
      <vt:lpstr>Пример 1</vt:lpstr>
      <vt:lpstr>Пример 1</vt:lpstr>
      <vt:lpstr>Пример 1</vt:lpstr>
      <vt:lpstr>Кратчайший путь в графе</vt:lpstr>
      <vt:lpstr>Кратчайший путь в графе</vt:lpstr>
      <vt:lpstr>Кратчайший путь в графе</vt:lpstr>
      <vt:lpstr>Кратчайший путь в графе</vt:lpstr>
      <vt:lpstr>Кратчайший путь в графе</vt:lpstr>
      <vt:lpstr>Пример 2</vt:lpstr>
      <vt:lpstr>Пример 2</vt:lpstr>
      <vt:lpstr>Пример 2</vt:lpstr>
      <vt:lpstr>Пример 2</vt:lpstr>
      <vt:lpstr>Пример 2</vt:lpstr>
      <vt:lpstr>Пример 2</vt:lpstr>
      <vt:lpstr>Пример 3</vt:lpstr>
      <vt:lpstr>Пример 3</vt:lpstr>
      <vt:lpstr>Пример 3</vt:lpstr>
      <vt:lpstr>Пример 3</vt:lpstr>
      <vt:lpstr>Пример 3</vt:lpstr>
      <vt:lpstr>Пример 3</vt:lpstr>
      <vt:lpstr>Пример 3</vt:lpstr>
      <vt:lpstr>Пример 3</vt:lpstr>
      <vt:lpstr>Пример 3</vt:lpstr>
      <vt:lpstr>Пример 3</vt:lpstr>
      <vt:lpstr>Пример 3</vt:lpstr>
      <vt:lpstr>Пример 3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Пример (Википедия) – шаг 1</vt:lpstr>
      <vt:lpstr>Пример – шаг 2</vt:lpstr>
      <vt:lpstr>Пример – шаг 3</vt:lpstr>
      <vt:lpstr>Пример – шаг 4</vt:lpstr>
      <vt:lpstr>Пример – шаг 5</vt:lpstr>
      <vt:lpstr>Пример – шаг 6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Число операций в алгоритме Дейкстры</vt:lpstr>
      <vt:lpstr>Число операций в алгоритме Дейкстры</vt:lpstr>
      <vt:lpstr>Число операций в алгоритме Дейкстры</vt:lpstr>
      <vt:lpstr>Число операций в алгоритме Дейкстры</vt:lpstr>
      <vt:lpstr>Число операций в алгоритме Дейкстры</vt:lpstr>
      <vt:lpstr>Число операций в алгоритме Дейкстры</vt:lpstr>
      <vt:lpstr>Число операций в алгоритме Дейкстры</vt:lpstr>
      <vt:lpstr>Число операций в алгоритме Дейкстры</vt:lpstr>
      <vt:lpstr>Число операций в алгоритме Дейкстры</vt:lpstr>
      <vt:lpstr>Кратчайшие пути с дугами длины &lt; 0</vt:lpstr>
      <vt:lpstr>Кратчайшие пути с дугами длины &lt; 0</vt:lpstr>
      <vt:lpstr>Кратчайшие пути с дугами длины &lt; 0</vt:lpstr>
      <vt:lpstr>Кратчайшие пути с дугами длины &lt; 0</vt:lpstr>
      <vt:lpstr>Кратчайшие пути с дугами длины &lt; 0</vt:lpstr>
      <vt:lpstr>Кратчайшие пути с дугами длины &lt; 0</vt:lpstr>
      <vt:lpstr>Кратчайшие пути с дугами длины &lt; 0</vt:lpstr>
      <vt:lpstr>Кратчайшие пути с дугами длины &lt; 0</vt:lpstr>
      <vt:lpstr>Кратчайшие пути с дугами длины &lt; 0</vt:lpstr>
      <vt:lpstr>Кратчайшие пути с дугами длины &lt; 0</vt:lpstr>
      <vt:lpstr>Кратчайшие пути с дугами длины &lt; 0</vt:lpstr>
      <vt:lpstr>Кратчайшие пути с дугами длины &lt; 0</vt:lpstr>
      <vt:lpstr>Алгоритм Беллмана-Форда</vt:lpstr>
      <vt:lpstr>Алгоритм Беллмана-Форда</vt:lpstr>
      <vt:lpstr>Алгоритм Беллмана-Форда</vt:lpstr>
      <vt:lpstr>Алгоритм Беллмана-Форда</vt:lpstr>
      <vt:lpstr>Алгоритм Беллмана-Форда</vt:lpstr>
      <vt:lpstr>Алгоритм Беллмана-Форда</vt:lpstr>
      <vt:lpstr>Алгоритм Беллмана-Форда</vt:lpstr>
      <vt:lpstr>Алгоритм Беллмана-Форда</vt:lpstr>
      <vt:lpstr>Алгоритм Беллмана-Форда</vt:lpstr>
      <vt:lpstr>Алгоритм Беллмана-Форда</vt:lpstr>
      <vt:lpstr>Алгоритм Беллмана-Форда</vt:lpstr>
      <vt:lpstr>Алгоритм Беллмана-Форда</vt:lpstr>
      <vt:lpstr>Алгоритм Беллмана-Форда</vt:lpstr>
      <vt:lpstr>Алгоритм Флойда-Уоршелла</vt:lpstr>
      <vt:lpstr>Алгоритм Флойда-Уоршелла</vt:lpstr>
      <vt:lpstr>Алгоритм Флойда-Уоршелла</vt:lpstr>
      <vt:lpstr>Алгоритм Флойда-Уоршелла</vt:lpstr>
      <vt:lpstr>Алгоритм Флойда-Уоршелла</vt:lpstr>
      <vt:lpstr>Алгоритм Флойда-Уоршелла</vt:lpstr>
      <vt:lpstr>Алгоритм Флойда-Уоршелла</vt:lpstr>
      <vt:lpstr>Алгоритм Флойда-Уоршелла</vt:lpstr>
      <vt:lpstr>Алгоритм Флойда-Уоршелла</vt:lpstr>
      <vt:lpstr>Алгоритм Флойда-Уоршелла</vt:lpstr>
      <vt:lpstr>Алгоритм Флойда-Уоршелла</vt:lpstr>
      <vt:lpstr>Алгоритм Флойда-Уоршелла</vt:lpstr>
      <vt:lpstr>Транзитивное замыкание графа</vt:lpstr>
      <vt:lpstr>Транзитивное замыкание графа</vt:lpstr>
      <vt:lpstr>Транзитивное замыкание графа</vt:lpstr>
      <vt:lpstr>Транзитивное замыкание графа</vt:lpstr>
      <vt:lpstr>Подсчёт путей длины k</vt:lpstr>
      <vt:lpstr>Подсчёт путей длины k</vt:lpstr>
      <vt:lpstr>Подсчёт путей длины k</vt:lpstr>
      <vt:lpstr>Подсчёт путей длины k</vt:lpstr>
      <vt:lpstr>Топологическая сортировка</vt:lpstr>
      <vt:lpstr>Топологическая сортировка</vt:lpstr>
      <vt:lpstr>Топологическая сортировка</vt:lpstr>
      <vt:lpstr>Топологическая сортировка</vt:lpstr>
      <vt:lpstr>Топологическая сортировка</vt:lpstr>
      <vt:lpstr>Топологическая сортировка</vt:lpstr>
      <vt:lpstr>Нерекурсивный алгоритм топологической сортировки</vt:lpstr>
      <vt:lpstr>Нерекурсивный алгоритм топологической сортировки</vt:lpstr>
      <vt:lpstr>Нерекурсивный алгоритм топологической сортировки</vt:lpstr>
      <vt:lpstr>Нерекурсивный алгоритм топологической сортировки</vt:lpstr>
      <vt:lpstr>Нерекурсивный алгоритм топологической сортировки</vt:lpstr>
      <vt:lpstr>Нерекурсивный алгоритм топологической сортировки</vt:lpstr>
      <vt:lpstr>Нерекурсивный алгоритм топологической сортировки</vt:lpstr>
      <vt:lpstr>Нерекурсивный алгоритм топологической сортировки</vt:lpstr>
      <vt:lpstr>Нерекурсивный алгоритм топологической сортировки</vt:lpstr>
      <vt:lpstr>Нерекурсивный алгоритм топологической сортировки</vt:lpstr>
      <vt:lpstr>Нерекурсивный алгоритм топологической сортировки</vt:lpstr>
      <vt:lpstr>Нерекурсивный алгоритм топологической сортировки</vt:lpstr>
      <vt:lpstr>Пример 13 шагов</vt:lpstr>
      <vt:lpstr>Геометрический смысл топологической сортировки</vt:lpstr>
      <vt:lpstr>Геометрический смысл топологической сортировки</vt:lpstr>
      <vt:lpstr>Геометрический смысл топологической сортировки</vt:lpstr>
      <vt:lpstr>Реализация на основе матрицы смежности</vt:lpstr>
      <vt:lpstr>Реализация на основе матрицы смежности</vt:lpstr>
      <vt:lpstr>Реализация на основе матрицы смежности</vt:lpstr>
      <vt:lpstr>Реализация на основе матрицы смежности</vt:lpstr>
      <vt:lpstr>Реализация на основе матрицы смежности</vt:lpstr>
      <vt:lpstr>Реализация на основе матрицы смежности</vt:lpstr>
      <vt:lpstr>Реализация на основе матрицы смежности</vt:lpstr>
      <vt:lpstr>Реализация на основе иерархического списка</vt:lpstr>
      <vt:lpstr>Реализация на основе иерархического списка</vt:lpstr>
      <vt:lpstr>Реализация на основе иерархического списка</vt:lpstr>
      <vt:lpstr>Реализация через поиск в глубину</vt:lpstr>
      <vt:lpstr>Частичный и линейный порядок</vt:lpstr>
      <vt:lpstr>Частичный и линейный порядок</vt:lpstr>
      <vt:lpstr>Частичный и линейный порядок</vt:lpstr>
      <vt:lpstr>Частичный и линейный порядок</vt:lpstr>
      <vt:lpstr>Частичный и линейный порядок</vt:lpstr>
      <vt:lpstr>Частичный и линейный порядок</vt:lpstr>
      <vt:lpstr>Примеры частичных порядков</vt:lpstr>
      <vt:lpstr>Примеры частичных порядков</vt:lpstr>
      <vt:lpstr>Примеры частичных порядков</vt:lpstr>
      <vt:lpstr>Примеры частичных порядков</vt:lpstr>
      <vt:lpstr>Примеры частичных порядков</vt:lpstr>
      <vt:lpstr>Топологическая сортировка строит линейный порядок</vt:lpstr>
      <vt:lpstr>Топологическая сортировка строит линейный порядок</vt:lpstr>
      <vt:lpstr>Топологическая сортировка строит линейный порядок</vt:lpstr>
      <vt:lpstr>Заключение</vt:lpstr>
      <vt:lpstr>Транзитивное замыкание графа</vt:lpstr>
      <vt:lpstr>Построение транзитивного замыкания графа. Пример</vt:lpstr>
      <vt:lpstr>PowerPoint Presentation</vt:lpstr>
      <vt:lpstr>Алгоритм построения транзитивного замыкания графа</vt:lpstr>
      <vt:lpstr>PowerPoint Presentation</vt:lpstr>
      <vt:lpstr>Техника релаксации</vt:lpstr>
      <vt:lpstr>PowerPoint Presentation</vt:lpstr>
      <vt:lpstr>PowerPoint Presentation</vt:lpstr>
      <vt:lpstr>Алгоритм Дейкстры</vt:lpstr>
      <vt:lpstr>PowerPoint Presentation</vt:lpstr>
      <vt:lpstr>Реализация с дополнительным массивом - O(n2)  </vt:lpstr>
      <vt:lpstr>Пример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Кратчайшие пути, топологическая сортировка</dc:title>
  <dc:creator>Evgueni Petrov</dc:creator>
  <cp:lastModifiedBy>Evgenii Petrov</cp:lastModifiedBy>
  <cp:revision>407</cp:revision>
  <dcterms:created xsi:type="dcterms:W3CDTF">2009-09-24T12:02:26Z</dcterms:created>
  <dcterms:modified xsi:type="dcterms:W3CDTF">2025-04-18T02:44:49Z</dcterms:modified>
</cp:coreProperties>
</file>