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8"/>
  </p:notesMasterIdLst>
  <p:sldIdLst>
    <p:sldId id="256" r:id="rId2"/>
    <p:sldId id="257" r:id="rId3"/>
    <p:sldId id="382" r:id="rId4"/>
    <p:sldId id="423" r:id="rId5"/>
    <p:sldId id="424" r:id="rId6"/>
    <p:sldId id="422" r:id="rId7"/>
    <p:sldId id="421" r:id="rId8"/>
    <p:sldId id="425" r:id="rId9"/>
    <p:sldId id="427" r:id="rId10"/>
    <p:sldId id="440" r:id="rId11"/>
    <p:sldId id="418" r:id="rId12"/>
    <p:sldId id="429" r:id="rId13"/>
    <p:sldId id="430" r:id="rId14"/>
    <p:sldId id="431" r:id="rId15"/>
    <p:sldId id="432" r:id="rId16"/>
    <p:sldId id="383" r:id="rId17"/>
    <p:sldId id="437" r:id="rId18"/>
    <p:sldId id="438" r:id="rId19"/>
    <p:sldId id="439" r:id="rId20"/>
    <p:sldId id="419" r:id="rId21"/>
    <p:sldId id="433" r:id="rId22"/>
    <p:sldId id="434" r:id="rId23"/>
    <p:sldId id="435" r:id="rId24"/>
    <p:sldId id="436" r:id="rId25"/>
    <p:sldId id="375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395" r:id="rId34"/>
    <p:sldId id="448" r:id="rId35"/>
    <p:sldId id="449" r:id="rId36"/>
    <p:sldId id="450" r:id="rId37"/>
    <p:sldId id="451" r:id="rId38"/>
    <p:sldId id="452" r:id="rId39"/>
    <p:sldId id="396" r:id="rId40"/>
    <p:sldId id="453" r:id="rId41"/>
    <p:sldId id="454" r:id="rId42"/>
    <p:sldId id="455" r:id="rId43"/>
    <p:sldId id="381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385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480" r:id="rId67"/>
    <p:sldId id="481" r:id="rId68"/>
    <p:sldId id="482" r:id="rId69"/>
    <p:sldId id="483" r:id="rId70"/>
    <p:sldId id="484" r:id="rId71"/>
    <p:sldId id="485" r:id="rId72"/>
    <p:sldId id="388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510" r:id="rId81"/>
    <p:sldId id="511" r:id="rId82"/>
    <p:sldId id="512" r:id="rId83"/>
    <p:sldId id="509" r:id="rId84"/>
    <p:sldId id="399" r:id="rId85"/>
    <p:sldId id="493" r:id="rId86"/>
    <p:sldId id="494" r:id="rId87"/>
    <p:sldId id="495" r:id="rId88"/>
    <p:sldId id="496" r:id="rId89"/>
    <p:sldId id="397" r:id="rId90"/>
    <p:sldId id="497" r:id="rId91"/>
    <p:sldId id="398" r:id="rId92"/>
    <p:sldId id="400" r:id="rId93"/>
    <p:sldId id="498" r:id="rId94"/>
    <p:sldId id="505" r:id="rId95"/>
    <p:sldId id="499" r:id="rId96"/>
    <p:sldId id="500" r:id="rId97"/>
    <p:sldId id="501" r:id="rId98"/>
    <p:sldId id="502" r:id="rId99"/>
    <p:sldId id="503" r:id="rId100"/>
    <p:sldId id="504" r:id="rId101"/>
    <p:sldId id="401" r:id="rId102"/>
    <p:sldId id="506" r:id="rId103"/>
    <p:sldId id="507" r:id="rId104"/>
    <p:sldId id="508" r:id="rId105"/>
    <p:sldId id="411" r:id="rId106"/>
    <p:sldId id="417" r:id="rId10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4F81BD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>
      <p:cViewPr varScale="1">
        <p:scale>
          <a:sx n="115" d="100"/>
          <a:sy n="115" d="100"/>
        </p:scale>
        <p:origin x="1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3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6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3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1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urice_Wilk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urice_Wilk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vid_Wheeler_(computer_scientist)" TargetMode="Externa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org/details/programsforelect00wi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vid_Wheeler_(computer_scientist)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en.wikipedia.org/wiki/Maurice_Wilke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deone.com/cbtjE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в программах на языке 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Подпрограмма – это фрагмент компьютерной программы, который</a:t>
            </a:r>
          </a:p>
          <a:p>
            <a:pPr lvl="1"/>
            <a:r>
              <a:rPr lang="ru-RU" dirty="0"/>
              <a:t>Получает на вход адрес команды и после завершения своей работы передает управление по этому адресу</a:t>
            </a:r>
          </a:p>
          <a:p>
            <a:pPr lvl="2"/>
            <a:r>
              <a:rPr lang="ru-RU" dirty="0"/>
              <a:t>Кроме адреса команды может иметь и другие входы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6389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(0.5, -1);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0.5 -&gt;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исполнения для 1.5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797211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Чего не могут </a:t>
            </a:r>
            <a:r>
              <a:rPr lang="ru-RU" dirty="0" err="1"/>
              <a:t>вариадические</a:t>
            </a:r>
            <a:r>
              <a:rPr lang="ru-RU" dirty="0"/>
              <a:t> функции?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Проверить, кончились ли значения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Используем какой-либо явный признак конца списка значений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Проверить типы значений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по-разному обходят это ограничение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Передать все значения фактических параметров другой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каждой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 *f,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8613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Чего не могут </a:t>
            </a:r>
            <a:r>
              <a:rPr lang="ru-RU" dirty="0" err="1"/>
              <a:t>вариадические</a:t>
            </a:r>
            <a:r>
              <a:rPr lang="ru-RU" dirty="0"/>
              <a:t> функции?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Проверить, кончились ли значения фактических параметров</a:t>
            </a:r>
          </a:p>
          <a:p>
            <a:pPr lvl="1"/>
            <a:r>
              <a:rPr lang="ru-RU" dirty="0"/>
              <a:t>Используем какой-либо явный признак конца списка значений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Проверить типы значений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по-разному обходят это ограничение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Передать все значения фактических параметров другой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каждой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 *f,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1523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Чего не могут </a:t>
            </a:r>
            <a:r>
              <a:rPr lang="ru-RU" dirty="0" err="1"/>
              <a:t>вариадические</a:t>
            </a:r>
            <a:r>
              <a:rPr lang="ru-RU" dirty="0"/>
              <a:t> функции?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Проверить, кончились ли значения фактических параметров</a:t>
            </a:r>
          </a:p>
          <a:p>
            <a:pPr lvl="1"/>
            <a:r>
              <a:rPr lang="ru-RU" dirty="0"/>
              <a:t>Используем какой-либо явный признак конца списка значений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Проверить типы значений фактических параметров</a:t>
            </a:r>
          </a:p>
          <a:p>
            <a:pPr lvl="1"/>
            <a:r>
              <a:rPr lang="ru-RU" dirty="0"/>
              <a:t>Все по-разному обходят это ограничение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Передать все значения фактических параметров другой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каждой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 *f,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7645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Чего не могут </a:t>
            </a:r>
            <a:r>
              <a:rPr lang="ru-RU" dirty="0" err="1"/>
              <a:t>вариадические</a:t>
            </a:r>
            <a:r>
              <a:rPr lang="ru-RU" dirty="0"/>
              <a:t> функции?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Проверить, кончились ли значения фактических параметров</a:t>
            </a:r>
          </a:p>
          <a:p>
            <a:pPr lvl="1"/>
            <a:r>
              <a:rPr lang="ru-RU" dirty="0"/>
              <a:t>Используем какой-либо явный признак конца списка значений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Проверить типы значений фактических параметров</a:t>
            </a:r>
          </a:p>
          <a:p>
            <a:pPr lvl="1"/>
            <a:r>
              <a:rPr lang="ru-RU" dirty="0"/>
              <a:t>Все по-разному обходят это ограничение</a:t>
            </a:r>
          </a:p>
          <a:p>
            <a:endParaRPr lang="ru-RU" dirty="0"/>
          </a:p>
          <a:p>
            <a:r>
              <a:rPr lang="ru-RU" dirty="0"/>
              <a:t>Передать все значения фактических параметров другой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  <a:p>
            <a:pPr lvl="1"/>
            <a:r>
              <a:rPr lang="ru-RU" dirty="0"/>
              <a:t>Для каждой </a:t>
            </a:r>
            <a:r>
              <a:rPr lang="ru-RU" dirty="0" err="1"/>
              <a:t>вариадической</a:t>
            </a:r>
            <a:r>
              <a:rPr lang="ru-RU" dirty="0"/>
              <a:t> функции нужна аналогичная функция с постоянным числом параметров, последний из которых </a:t>
            </a:r>
            <a:r>
              <a:rPr lang="en-US" dirty="0" err="1"/>
              <a:t>va_list</a:t>
            </a:r>
            <a:endParaRPr lang="en-US" dirty="0"/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char*f, ...)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vprintf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*f, </a:t>
            </a:r>
            <a:r>
              <a:rPr lang="en-US" dirty="0" err="1"/>
              <a:t>va_list</a:t>
            </a:r>
            <a:r>
              <a:rPr lang="en-US" dirty="0"/>
              <a:t> </a:t>
            </a:r>
            <a:r>
              <a:rPr lang="en-US" dirty="0" err="1"/>
              <a:t>vals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7458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подпрограммы</a:t>
            </a:r>
          </a:p>
          <a:p>
            <a:pPr lvl="1"/>
            <a:r>
              <a:rPr lang="ru-RU" dirty="0"/>
              <a:t>Граф вызовов</a:t>
            </a:r>
          </a:p>
          <a:p>
            <a:pPr lvl="1"/>
            <a:r>
              <a:rPr lang="ru-RU" dirty="0"/>
              <a:t>Стек вызовов</a:t>
            </a:r>
          </a:p>
          <a:p>
            <a:pPr lvl="1"/>
            <a:r>
              <a:rPr lang="ru-RU" dirty="0"/>
              <a:t>Стековый кадр</a:t>
            </a:r>
          </a:p>
          <a:p>
            <a:endParaRPr lang="ru-RU" dirty="0"/>
          </a:p>
          <a:p>
            <a:r>
              <a:rPr lang="ru-RU" dirty="0"/>
              <a:t>Использование функций в программах на языке Си</a:t>
            </a:r>
          </a:p>
          <a:p>
            <a:pPr lvl="1"/>
            <a:r>
              <a:rPr lang="ru-RU" dirty="0"/>
              <a:t>Формальные и фактические параметры</a:t>
            </a:r>
          </a:p>
          <a:p>
            <a:pPr lvl="1"/>
            <a:r>
              <a:rPr lang="ru-RU" dirty="0"/>
              <a:t>Возвращаемое значение</a:t>
            </a:r>
          </a:p>
          <a:p>
            <a:pPr lvl="1"/>
            <a:r>
              <a:rPr lang="ru-RU" dirty="0" err="1"/>
              <a:t>Вариадические</a:t>
            </a:r>
            <a:r>
              <a:rPr lang="ru-RU"/>
              <a:t>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4910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ir Maurice Vincent Wilkes, with the WITCH computer at the National Museum of Computing, Bletchley Park, Buckinghamshire, E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104556"/>
            <a:ext cx="4608512" cy="66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5704" y="3244333"/>
            <a:ext cx="621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https://www.britannica.com/biography/Maurice-Vincent-Wilkes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71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Подпрограмма А вызывает подпрограмму Б, если А передает управление Б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Граф вызовов, </a:t>
            </a:r>
            <a:r>
              <a:rPr lang="en-US" dirty="0">
                <a:solidFill>
                  <a:schemeClr val="bg1"/>
                </a:solidFill>
              </a:rPr>
              <a:t>call graph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Вершины –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Движение 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7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Подпрограмма А вызывает подпрограмму Б, если А передает управление Б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Граф вызовов, </a:t>
            </a:r>
            <a:r>
              <a:rPr lang="en-US" dirty="0">
                <a:solidFill>
                  <a:schemeClr val="bg1"/>
                </a:solidFill>
              </a:rPr>
              <a:t>call graph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Вершины –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Движение 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8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Подпрограмма А вызывает подпрограмму Б, если А передает управление Б</a:t>
            </a:r>
          </a:p>
          <a:p>
            <a:endParaRPr lang="en-US" dirty="0"/>
          </a:p>
          <a:p>
            <a:r>
              <a:rPr lang="ru-RU" dirty="0"/>
              <a:t>Граф вызовов, </a:t>
            </a:r>
            <a:r>
              <a:rPr lang="en-US" dirty="0"/>
              <a:t>call graph</a:t>
            </a:r>
          </a:p>
          <a:p>
            <a:pPr lvl="1"/>
            <a:r>
              <a:rPr lang="ru-RU" dirty="0"/>
              <a:t>Вершины – подпрограммы</a:t>
            </a:r>
          </a:p>
          <a:p>
            <a:pPr lvl="1"/>
            <a:r>
              <a:rPr lang="ru-RU" dirty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Движение 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6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Подпрограмма А вызывает подпрограмму Б, если А передает управление Б</a:t>
            </a:r>
          </a:p>
          <a:p>
            <a:endParaRPr lang="en-US" dirty="0"/>
          </a:p>
          <a:p>
            <a:r>
              <a:rPr lang="ru-RU" dirty="0"/>
              <a:t>Граф вызовов, </a:t>
            </a:r>
            <a:r>
              <a:rPr lang="en-US" dirty="0"/>
              <a:t>call graph</a:t>
            </a:r>
          </a:p>
          <a:p>
            <a:pPr lvl="1"/>
            <a:r>
              <a:rPr lang="ru-RU" dirty="0"/>
              <a:t>Вершины – подпрограммы</a:t>
            </a:r>
          </a:p>
          <a:p>
            <a:pPr lvl="1"/>
            <a:r>
              <a:rPr lang="ru-RU" dirty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Движение 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8616280" y="1988840"/>
            <a:ext cx="2661532" cy="3161482"/>
            <a:chOff x="8700227" y="1539382"/>
            <a:chExt cx="2661532" cy="3161482"/>
          </a:xfrm>
        </p:grpSpPr>
        <p:sp>
          <p:nvSpPr>
            <p:cNvPr id="5" name="TextBox 4"/>
            <p:cNvSpPr txBox="1"/>
            <p:nvPr/>
          </p:nvSpPr>
          <p:spPr>
            <a:xfrm>
              <a:off x="9048328" y="433153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4083" y="27215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g(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00227" y="153938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0"/>
              <a:endCxn id="7" idx="2"/>
            </p:cNvCxnSpPr>
            <p:nvPr/>
          </p:nvCxnSpPr>
          <p:spPr>
            <a:xfrm flipH="1" flipV="1">
              <a:off x="9552384" y="1908714"/>
              <a:ext cx="221463" cy="24228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0"/>
              <a:endCxn id="6" idx="2"/>
            </p:cNvCxnSpPr>
            <p:nvPr/>
          </p:nvCxnSpPr>
          <p:spPr>
            <a:xfrm flipV="1">
              <a:off x="9773847" y="3090898"/>
              <a:ext cx="799074" cy="124063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0"/>
              <a:endCxn id="7" idx="2"/>
            </p:cNvCxnSpPr>
            <p:nvPr/>
          </p:nvCxnSpPr>
          <p:spPr>
            <a:xfrm flipH="1" flipV="1">
              <a:off x="9552384" y="1908714"/>
              <a:ext cx="1020537" cy="812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6" idx="0"/>
              <a:endCxn id="6" idx="3"/>
            </p:cNvCxnSpPr>
            <p:nvPr/>
          </p:nvCxnSpPr>
          <p:spPr>
            <a:xfrm rot="16200000" flipH="1">
              <a:off x="10875007" y="2419480"/>
              <a:ext cx="184666" cy="788838"/>
            </a:xfrm>
            <a:prstGeom prst="curvedConnector4">
              <a:avLst>
                <a:gd name="adj1" fmla="val -308352"/>
                <a:gd name="adj2" fmla="val 128979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51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Подпрограмма А вызывает подпрограмму Б, если А передает управление Б</a:t>
            </a:r>
          </a:p>
          <a:p>
            <a:endParaRPr lang="en-US" dirty="0"/>
          </a:p>
          <a:p>
            <a:r>
              <a:rPr lang="ru-RU" dirty="0"/>
              <a:t>Граф вызовов, </a:t>
            </a:r>
            <a:r>
              <a:rPr lang="en-US" dirty="0"/>
              <a:t>call graph</a:t>
            </a:r>
          </a:p>
          <a:p>
            <a:pPr lvl="1"/>
            <a:r>
              <a:rPr lang="ru-RU" dirty="0"/>
              <a:t>Вершины – подпрограммы</a:t>
            </a:r>
          </a:p>
          <a:p>
            <a:pPr lvl="1"/>
            <a:r>
              <a:rPr lang="ru-RU" dirty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/>
          </a:p>
          <a:p>
            <a:r>
              <a:rPr lang="ru-RU" dirty="0"/>
              <a:t>Движение по дугам графа вызовов</a:t>
            </a:r>
          </a:p>
          <a:p>
            <a:pPr lvl="1"/>
            <a:r>
              <a:rPr lang="ru-RU" dirty="0"/>
              <a:t>В направлении дуги – вызов подпрограммы</a:t>
            </a:r>
          </a:p>
          <a:p>
            <a:pPr lvl="1"/>
            <a:r>
              <a:rPr lang="ru-RU" dirty="0"/>
              <a:t>Против направления дуги – возврат из подпрограммы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8616280" y="1988840"/>
            <a:ext cx="2661532" cy="3161482"/>
            <a:chOff x="8700227" y="1539382"/>
            <a:chExt cx="2661532" cy="3161482"/>
          </a:xfrm>
        </p:grpSpPr>
        <p:sp>
          <p:nvSpPr>
            <p:cNvPr id="5" name="TextBox 4"/>
            <p:cNvSpPr txBox="1"/>
            <p:nvPr/>
          </p:nvSpPr>
          <p:spPr>
            <a:xfrm>
              <a:off x="9048328" y="433153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4083" y="27215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g(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00227" y="153938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0"/>
              <a:endCxn id="7" idx="2"/>
            </p:cNvCxnSpPr>
            <p:nvPr/>
          </p:nvCxnSpPr>
          <p:spPr>
            <a:xfrm flipH="1" flipV="1">
              <a:off x="9552384" y="1908714"/>
              <a:ext cx="221463" cy="24228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0"/>
              <a:endCxn id="6" idx="2"/>
            </p:cNvCxnSpPr>
            <p:nvPr/>
          </p:nvCxnSpPr>
          <p:spPr>
            <a:xfrm flipV="1">
              <a:off x="9773847" y="3090898"/>
              <a:ext cx="799074" cy="124063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0"/>
              <a:endCxn id="7" idx="2"/>
            </p:cNvCxnSpPr>
            <p:nvPr/>
          </p:nvCxnSpPr>
          <p:spPr>
            <a:xfrm flipH="1" flipV="1">
              <a:off x="9552384" y="1908714"/>
              <a:ext cx="1020537" cy="812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6" idx="0"/>
              <a:endCxn id="6" idx="3"/>
            </p:cNvCxnSpPr>
            <p:nvPr/>
          </p:nvCxnSpPr>
          <p:spPr>
            <a:xfrm rot="16200000" flipH="1">
              <a:off x="10875007" y="2419480"/>
              <a:ext cx="184666" cy="788838"/>
            </a:xfrm>
            <a:prstGeom prst="curvedConnector4">
              <a:avLst>
                <a:gd name="adj1" fmla="val -308352"/>
                <a:gd name="adj2" fmla="val 128979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8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Стековый кадр, </a:t>
            </a:r>
            <a:r>
              <a:rPr lang="en-US" dirty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Стековый кадр – это область памяти, хранящая данные, необходимые для работы одной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Адрес команды, которая получит управление после завершения работы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переменных подпрограммы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4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Стековый кадр, </a:t>
            </a:r>
            <a:r>
              <a:rPr lang="en-US" dirty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кадр – это область памяти, хранящая данные, необходимые для исполнения одного вызова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Адрес команды, которая получит управление после завершения работы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переменных подпрограммы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64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Стековый кадр, </a:t>
            </a:r>
            <a:r>
              <a:rPr lang="en-US" dirty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кадр – это область памяти, хранящая данные, необходимые для исполнения одного вызова подпрограммы </a:t>
            </a:r>
          </a:p>
          <a:p>
            <a:pPr lvl="1"/>
            <a:r>
              <a:rPr lang="ru-RU" dirty="0"/>
              <a:t>Адрес команды, которая получит управление после завершения работы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переменных подпрограммы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41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Стековый кадр, </a:t>
            </a:r>
            <a:r>
              <a:rPr lang="en-US" dirty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кадр – это область памяти, хранящая данные, необходимые для исполнения одного вызова подпрограммы</a:t>
            </a:r>
          </a:p>
          <a:p>
            <a:pPr lvl="1"/>
            <a:r>
              <a:rPr lang="ru-RU" dirty="0"/>
              <a:t>Адрес команды, которая получит управление после завершения работы подпрограммы</a:t>
            </a:r>
          </a:p>
          <a:p>
            <a:pPr lvl="1"/>
            <a:r>
              <a:rPr lang="ru-RU" dirty="0"/>
              <a:t>Значения фактических параметров и локальных переменных подпрограммы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2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подпрограммы</a:t>
            </a:r>
          </a:p>
          <a:p>
            <a:pPr lvl="1"/>
            <a:r>
              <a:rPr lang="ru-RU" dirty="0"/>
              <a:t>Граф вызовов</a:t>
            </a:r>
          </a:p>
          <a:p>
            <a:pPr lvl="1"/>
            <a:r>
              <a:rPr lang="ru-RU" dirty="0"/>
              <a:t>Стековый кадр</a:t>
            </a:r>
          </a:p>
          <a:p>
            <a:pPr lvl="1"/>
            <a:r>
              <a:rPr lang="ru-RU" dirty="0"/>
              <a:t>Стек вызовов</a:t>
            </a:r>
          </a:p>
          <a:p>
            <a:endParaRPr lang="ru-RU" dirty="0"/>
          </a:p>
          <a:p>
            <a:r>
              <a:rPr lang="ru-RU" dirty="0"/>
              <a:t>Использование функций в программах на языке Си</a:t>
            </a:r>
          </a:p>
          <a:p>
            <a:pPr lvl="1"/>
            <a:r>
              <a:rPr lang="ru-RU" dirty="0"/>
              <a:t>Формальные и фактические параметры</a:t>
            </a:r>
          </a:p>
          <a:p>
            <a:pPr lvl="1"/>
            <a:r>
              <a:rPr lang="ru-RU" dirty="0"/>
              <a:t>Возвращаемое значение</a:t>
            </a:r>
          </a:p>
          <a:p>
            <a:pPr lvl="1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Стек вызовов, </a:t>
            </a:r>
            <a:r>
              <a:rPr lang="en-US" dirty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Стек – это последовательность, над которой определены такие операции: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Добавить значение х в начало </a:t>
            </a:r>
            <a:r>
              <a:rPr lang="en-US" dirty="0">
                <a:solidFill>
                  <a:schemeClr val="bg1"/>
                </a:solidFill>
              </a:rPr>
              <a:t>[e0, e1, …]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 [x, e0, e1, …]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Удалить первое значение </a:t>
            </a:r>
            <a:r>
              <a:rPr lang="en-US" dirty="0">
                <a:solidFill>
                  <a:schemeClr val="bg1"/>
                </a:solidFill>
              </a:rPr>
              <a:t>[e0, e1, e2, …] --&gt; [e1, e2, …]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Стек вызовов – это стек, хранящий данные, необходимые для работы подпрограмм, которые получили управление и ещё не вернули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Адреса команд для возврата управления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Это самое важное!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переменных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46528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Стек вызовов, </a:t>
            </a:r>
            <a:r>
              <a:rPr lang="en-US" dirty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– это последовательность, над которой определены такие операции:</a:t>
            </a:r>
          </a:p>
          <a:p>
            <a:pPr lvl="1"/>
            <a:r>
              <a:rPr lang="ru-RU" dirty="0"/>
              <a:t>Добавить значение х в начало </a:t>
            </a:r>
            <a:r>
              <a:rPr lang="en-US" dirty="0"/>
              <a:t>[e0, e1, …]</a:t>
            </a:r>
            <a:r>
              <a:rPr lang="ru-RU" dirty="0"/>
              <a:t> --</a:t>
            </a:r>
            <a:r>
              <a:rPr lang="en-US" dirty="0"/>
              <a:t>&gt; [x, e0, e1, …]</a:t>
            </a:r>
            <a:endParaRPr lang="ru-RU" dirty="0"/>
          </a:p>
          <a:p>
            <a:pPr lvl="1"/>
            <a:r>
              <a:rPr lang="ru-RU" dirty="0"/>
              <a:t>Удалить первое значение </a:t>
            </a:r>
            <a:r>
              <a:rPr lang="en-US" dirty="0"/>
              <a:t>[e0, e1, e2, …] --&gt; [e1, e2, …]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Стек вызовов – это стек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стековых кадров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71170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Стек вызовов, </a:t>
            </a:r>
            <a:r>
              <a:rPr lang="en-US" dirty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– это последовательность, над которой определены такие операции:</a:t>
            </a:r>
          </a:p>
          <a:p>
            <a:pPr lvl="1"/>
            <a:r>
              <a:rPr lang="ru-RU" dirty="0"/>
              <a:t>Добавить значение х в начало </a:t>
            </a:r>
            <a:r>
              <a:rPr lang="en-US" dirty="0"/>
              <a:t>[e0, e1, …]</a:t>
            </a:r>
            <a:r>
              <a:rPr lang="ru-RU" dirty="0"/>
              <a:t> --</a:t>
            </a:r>
            <a:r>
              <a:rPr lang="en-US" dirty="0"/>
              <a:t>&gt; [x, e0, e1, …]</a:t>
            </a:r>
            <a:endParaRPr lang="ru-RU" dirty="0"/>
          </a:p>
          <a:p>
            <a:pPr lvl="1"/>
            <a:r>
              <a:rPr lang="ru-RU" dirty="0"/>
              <a:t>Удалить первое значение </a:t>
            </a:r>
            <a:r>
              <a:rPr lang="en-US" dirty="0"/>
              <a:t>[e0, e1, e2, …] --&gt; [e1, e2, …]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Стек вызовов – это стек стековых кадров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39854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Стек вызовов, </a:t>
            </a:r>
            <a:r>
              <a:rPr lang="en-US" dirty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– это последовательность, над которой определены такие операции:</a:t>
            </a:r>
          </a:p>
          <a:p>
            <a:pPr lvl="1"/>
            <a:r>
              <a:rPr lang="ru-RU" dirty="0"/>
              <a:t>Добавить значение х в начало </a:t>
            </a:r>
            <a:r>
              <a:rPr lang="en-US" dirty="0"/>
              <a:t>[e0, e1, …]</a:t>
            </a:r>
            <a:r>
              <a:rPr lang="ru-RU" dirty="0"/>
              <a:t> --</a:t>
            </a:r>
            <a:r>
              <a:rPr lang="en-US" dirty="0"/>
              <a:t>&gt; [x, e0, e1, …]</a:t>
            </a:r>
            <a:endParaRPr lang="ru-RU" dirty="0"/>
          </a:p>
          <a:p>
            <a:pPr lvl="1"/>
            <a:r>
              <a:rPr lang="ru-RU" dirty="0"/>
              <a:t>Удалить первое значение </a:t>
            </a:r>
            <a:r>
              <a:rPr lang="en-US" dirty="0"/>
              <a:t>[e0, e1, e2, …] --&gt; [e1, e2, …]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Стек вызовов – это стек стековых кадров</a:t>
            </a:r>
          </a:p>
          <a:p>
            <a:endParaRPr lang="ru-RU" dirty="0"/>
          </a:p>
          <a:p>
            <a:r>
              <a:rPr lang="ru-RU" dirty="0"/>
              <a:t>Стек вызовов – это путь в графе вызовов от стартовой подпрограммы (</a:t>
            </a:r>
            <a:r>
              <a:rPr lang="en-US" dirty="0"/>
              <a:t>main </a:t>
            </a:r>
            <a:r>
              <a:rPr lang="ru-RU" dirty="0"/>
              <a:t>в языке Си)</a:t>
            </a:r>
          </a:p>
          <a:p>
            <a:pPr lvl="1"/>
            <a:r>
              <a:rPr lang="ru-RU" dirty="0"/>
              <a:t>Путь в графе – последовательность вершин, соединенных дугами</a:t>
            </a:r>
          </a:p>
        </p:txBody>
      </p:sp>
    </p:spTree>
    <p:extLst>
      <p:ext uri="{BB962C8B-B14F-4D97-AF65-F5344CB8AC3E}">
        <p14:creationId xmlns:p14="http://schemas.microsoft.com/office/powerpoint/2010/main" val="379613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Порядок стековых кадров в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Адрес нового кадра больше адреса предыдущего</a:t>
            </a:r>
          </a:p>
          <a:p>
            <a:pPr lvl="1"/>
            <a:r>
              <a:rPr lang="en-US" sz="2200" dirty="0"/>
              <a:t>&amp;(</a:t>
            </a:r>
            <a:r>
              <a:rPr lang="ru-RU" sz="2200" dirty="0"/>
              <a:t>значений фактических параметров) </a:t>
            </a:r>
            <a:r>
              <a:rPr lang="en-US" sz="2200" dirty="0"/>
              <a:t>&lt; </a:t>
            </a:r>
            <a:br>
              <a:rPr lang="ru-RU" dirty="0"/>
            </a:br>
            <a:r>
              <a:rPr lang="en-US" dirty="0"/>
              <a:t>&amp;(</a:t>
            </a:r>
            <a:r>
              <a:rPr lang="ru-RU" dirty="0"/>
              <a:t>значения адреса возврата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&lt; </a:t>
            </a:r>
            <a:br>
              <a:rPr lang="ru-RU" dirty="0"/>
            </a:br>
            <a:r>
              <a:rPr lang="en-US" dirty="0"/>
              <a:t>&amp;(</a:t>
            </a:r>
            <a:r>
              <a:rPr lang="ru-RU" dirty="0"/>
              <a:t>значений локальных переменных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Процессоры </a:t>
            </a:r>
            <a:r>
              <a:rPr lang="en-US" dirty="0"/>
              <a:t>x86_64</a:t>
            </a:r>
          </a:p>
          <a:p>
            <a:pPr lvl="1"/>
            <a:endParaRPr lang="ru-RU" dirty="0"/>
          </a:p>
          <a:p>
            <a:r>
              <a:rPr lang="ru-RU" dirty="0"/>
              <a:t>Адрес нового кадра меньше адреса предыдущего</a:t>
            </a:r>
          </a:p>
          <a:p>
            <a:pPr lvl="1"/>
            <a:r>
              <a:rPr lang="ru-RU" dirty="0"/>
              <a:t>Знаки неравенства в обратную сторону</a:t>
            </a:r>
            <a:endParaRPr lang="en-US" dirty="0"/>
          </a:p>
          <a:p>
            <a:pPr lvl="1"/>
            <a:r>
              <a:rPr lang="ru-RU" dirty="0"/>
              <a:t>Процессоры </a:t>
            </a:r>
            <a:r>
              <a:rPr lang="en-US" dirty="0"/>
              <a:t>x86, arm, …</a:t>
            </a:r>
          </a:p>
          <a:p>
            <a:pPr lvl="1"/>
            <a:endParaRPr lang="ru-RU" dirty="0"/>
          </a:p>
          <a:p>
            <a:endParaRPr lang="ru-RU" i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46429" y="177281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x86</a:t>
            </a:r>
            <a:r>
              <a:rPr lang="en-US"/>
              <a:t>, arm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3362" y="177281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x86_64</a:t>
            </a:r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40016" y="2281624"/>
            <a:ext cx="2443553" cy="3444327"/>
            <a:chOff x="6240016" y="2281624"/>
            <a:chExt cx="2443553" cy="3444327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6240016" y="2281624"/>
              <a:ext cx="2443553" cy="3444327"/>
              <a:chOff x="6161344" y="1797568"/>
              <a:chExt cx="2641090" cy="43570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721584" y="3696001"/>
                <a:ext cx="2080848" cy="50880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N</a:t>
                </a:r>
                <a:endParaRPr lang="ru-RU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22230" y="4435744"/>
                <a:ext cx="2080203" cy="48067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N-1</a:t>
                </a:r>
                <a:endParaRPr lang="ru-RU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21586" y="5280179"/>
                <a:ext cx="2080848" cy="4282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0</a:t>
                </a:r>
                <a:endParaRPr lang="ru-RU" sz="1600" dirty="0"/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6161344" y="1797568"/>
                <a:ext cx="468439" cy="4357096"/>
                <a:chOff x="6275633" y="2001917"/>
                <a:chExt cx="468439" cy="4357096"/>
              </a:xfrm>
            </p:grpSpPr>
            <p:cxnSp>
              <p:nvCxnSpPr>
                <p:cNvPr id="11" name="Прямая со стрелкой 10"/>
                <p:cNvCxnSpPr/>
                <p:nvPr/>
              </p:nvCxnSpPr>
              <p:spPr>
                <a:xfrm flipV="1">
                  <a:off x="6744072" y="2093160"/>
                  <a:ext cx="0" cy="42155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6310815" y="5958420"/>
                  <a:ext cx="365412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843486" y="2434065"/>
                  <a:ext cx="1300069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0xFFF..FFF</a:t>
                  </a:r>
                  <a:endParaRPr lang="ru-RU" sz="16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980281" y="4403203"/>
                  <a:ext cx="1026478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Адреса</a:t>
                  </a:r>
                </a:p>
              </p:txBody>
            </p:sp>
          </p:grpSp>
        </p:grpSp>
        <p:sp>
          <p:nvSpPr>
            <p:cNvPr id="4" name="Up Arrow 3"/>
            <p:cNvSpPr/>
            <p:nvPr/>
          </p:nvSpPr>
          <p:spPr>
            <a:xfrm>
              <a:off x="7478645" y="2568640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06884" y="2353752"/>
            <a:ext cx="1977762" cy="2779993"/>
            <a:chOff x="9506884" y="2353752"/>
            <a:chExt cx="1977762" cy="2779993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9506884" y="2353752"/>
              <a:ext cx="1977762" cy="1599122"/>
              <a:chOff x="9437669" y="1864412"/>
              <a:chExt cx="1997916" cy="2036966"/>
            </a:xfrm>
          </p:grpSpPr>
          <p:sp>
            <p:nvSpPr>
              <p:cNvPr id="16" name="TextBox 15"/>
              <p:cNvSpPr txBox="1"/>
              <p:nvPr/>
            </p:nvSpPr>
            <p:spPr>
              <a:xfrm rot="10800000">
                <a:off x="9437670" y="3470127"/>
                <a:ext cx="1997915" cy="4312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N</a:t>
                </a:r>
                <a:endParaRPr lang="ru-RU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0800000">
                <a:off x="9437669" y="2833124"/>
                <a:ext cx="1997915" cy="4311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N-1</a:t>
                </a:r>
                <a:endParaRPr lang="ru-RU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0800000">
                <a:off x="9437670" y="1864412"/>
                <a:ext cx="1997915" cy="4312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0</a:t>
                </a:r>
                <a:endParaRPr lang="ru-RU" sz="1600" dirty="0"/>
              </a:p>
            </p:txBody>
          </p:sp>
        </p:grpSp>
        <p:sp>
          <p:nvSpPr>
            <p:cNvPr id="10" name="Down Arrow 9"/>
            <p:cNvSpPr/>
            <p:nvPr/>
          </p:nvSpPr>
          <p:spPr>
            <a:xfrm>
              <a:off x="10253447" y="4155337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3410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Вызывающая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Вызываемая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архитектуры процессора, соглашения о вызовах (</a:t>
            </a:r>
            <a:r>
              <a:rPr lang="en-US" dirty="0">
                <a:solidFill>
                  <a:schemeClr val="bg1"/>
                </a:solidFill>
              </a:rPr>
              <a:t>calling convention</a:t>
            </a:r>
            <a:r>
              <a:rPr lang="ru-RU" dirty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82159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Зависит от архитектуры процессора, соглашения о вызовах (</a:t>
            </a:r>
            <a:r>
              <a:rPr lang="en-US" dirty="0">
                <a:solidFill>
                  <a:schemeClr val="bg1"/>
                </a:solidFill>
              </a:rPr>
              <a:t>calling convention</a:t>
            </a:r>
            <a:r>
              <a:rPr lang="ru-RU" dirty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263668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Зависит от архитектуры процессора, соглашения о вызовах (</a:t>
            </a:r>
            <a:r>
              <a:rPr lang="en-US" dirty="0">
                <a:solidFill>
                  <a:schemeClr val="bg1"/>
                </a:solidFill>
              </a:rPr>
              <a:t>calling convention</a:t>
            </a:r>
            <a:r>
              <a:rPr lang="ru-RU" dirty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77641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9345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/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100219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8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/>
              <a:t>Собственно исполнение подпрограммы</a:t>
            </a:r>
          </a:p>
          <a:p>
            <a:pPr lvl="1"/>
            <a:r>
              <a:rPr lang="ru-RU" dirty="0"/>
              <a:t>Эпилог = Пролог </a:t>
            </a:r>
            <a:r>
              <a:rPr lang="ru-RU" baseline="30000" dirty="0"/>
              <a:t>-1 </a:t>
            </a:r>
            <a:r>
              <a:rPr lang="ru-RU" dirty="0"/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7648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/>
              <a:t>Собственно исполнение подпрограммы</a:t>
            </a:r>
          </a:p>
          <a:p>
            <a:pPr lvl="1"/>
            <a:r>
              <a:rPr lang="ru-RU" dirty="0"/>
              <a:t>Эпилог = Пролог </a:t>
            </a:r>
            <a:r>
              <a:rPr lang="ru-RU" baseline="30000" dirty="0"/>
              <a:t>-1 </a:t>
            </a:r>
            <a:r>
              <a:rPr lang="ru-RU" dirty="0"/>
              <a:t> -- действия, обратные к действиям пролога</a:t>
            </a:r>
          </a:p>
          <a:p>
            <a:pPr lvl="1"/>
            <a:r>
              <a:rPr lang="ru-RU" dirty="0"/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1773153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/>
              <a:t>Собственно исполнение подпрограммы</a:t>
            </a:r>
          </a:p>
          <a:p>
            <a:pPr lvl="1"/>
            <a:r>
              <a:rPr lang="ru-RU" dirty="0"/>
              <a:t>Эпилог = Пролог </a:t>
            </a:r>
            <a:r>
              <a:rPr lang="ru-RU" baseline="30000" dirty="0"/>
              <a:t>-1 </a:t>
            </a:r>
            <a:r>
              <a:rPr lang="ru-RU" dirty="0"/>
              <a:t> -- действия, обратные к действиям пролога</a:t>
            </a:r>
          </a:p>
          <a:p>
            <a:pPr lvl="1"/>
            <a:r>
              <a:rPr lang="ru-RU" dirty="0"/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/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639031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void f(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 { // T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x; // T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return x;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main() { // T = 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04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03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Загрузчик</a:t>
                      </a:r>
                      <a:r>
                        <a:rPr lang="ru-RU" sz="1400" baseline="0" dirty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890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Загрузчик</a:t>
                      </a:r>
                      <a:r>
                        <a:rPr lang="ru-RU" sz="1400" baseline="0" dirty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baseline="0" dirty="0"/>
                        <a:t>T=</a:t>
                      </a:r>
                      <a:r>
                        <a:rPr lang="ru-RU" b="1" baseline="0" dirty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4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Загрузчик</a:t>
                      </a:r>
                      <a:r>
                        <a:rPr lang="ru-RU" sz="1400" baseline="0" dirty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baseline="0" dirty="0"/>
                        <a:t>T=</a:t>
                      </a:r>
                      <a:r>
                        <a:rPr lang="ru-RU" b="1" baseline="0" dirty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324"/>
              </p:ext>
            </p:extLst>
          </p:nvPr>
        </p:nvGraphicFramePr>
        <p:xfrm>
          <a:off x="5663952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dirty="0"/>
                        <a:t>T=</a:t>
                      </a:r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88656" y="4926400"/>
            <a:ext cx="4014543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95573" y="4215360"/>
            <a:ext cx="4107626" cy="169619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47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Загрузчик</a:t>
                      </a:r>
                      <a:r>
                        <a:rPr lang="ru-RU" sz="1400" baseline="0" dirty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baseline="0" dirty="0"/>
                        <a:t>T=</a:t>
                      </a:r>
                      <a:r>
                        <a:rPr lang="ru-RU" b="1" baseline="0" dirty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324"/>
              </p:ext>
            </p:extLst>
          </p:nvPr>
        </p:nvGraphicFramePr>
        <p:xfrm>
          <a:off x="5663952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dirty="0"/>
                        <a:t>T=</a:t>
                      </a:r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829"/>
              </p:ext>
            </p:extLst>
          </p:nvPr>
        </p:nvGraphicFramePr>
        <p:xfrm>
          <a:off x="7388660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Стек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T=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Дуга 18"/>
          <p:cNvSpPr/>
          <p:nvPr/>
        </p:nvSpPr>
        <p:spPr>
          <a:xfrm>
            <a:off x="8475677" y="3388887"/>
            <a:ext cx="864096" cy="432048"/>
          </a:xfrm>
          <a:prstGeom prst="arc">
            <a:avLst>
              <a:gd name="adj1" fmla="val 13575007"/>
              <a:gd name="adj2" fmla="val 4526494"/>
            </a:avLst>
          </a:prstGeom>
          <a:ln w="44450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88656" y="4926400"/>
            <a:ext cx="4014543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072832" y="4926400"/>
            <a:ext cx="2430367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95573" y="4215360"/>
            <a:ext cx="4107626" cy="169619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159407" y="4186110"/>
            <a:ext cx="2343792" cy="175478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8177590" y="2662053"/>
            <a:ext cx="2325609" cy="454750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35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серьёзно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&lt;= 10;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Что может делать эта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18793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026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/>
                  <a:t>Сэр Морис Уилкс 1913-2010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https://en.wikipedia.org/wiki/Maurice_Wilkes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4151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серьёзно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&lt;= 10;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i)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sz="2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80889"/>
              </p:ext>
            </p:extLst>
          </p:nvPr>
        </p:nvGraphicFramePr>
        <p:xfrm>
          <a:off x="8414048" y="1578506"/>
          <a:ext cx="316835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9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8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7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4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]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Адрес возврата в из </a:t>
                      </a:r>
                      <a:r>
                        <a:rPr lang="en-US" dirty="0"/>
                        <a:t>main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929993" y="2081553"/>
            <a:ext cx="348544" cy="3383027"/>
            <a:chOff x="7895618" y="2403647"/>
            <a:chExt cx="348544" cy="338302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244162" y="2420888"/>
              <a:ext cx="0" cy="333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7911489" y="54947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590535" y="2708730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0xFFF..FFF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81458" y="426535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Адреса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B3E4101-3676-6129-DE57-AA402C07D942}"/>
              </a:ext>
            </a:extLst>
          </p:cNvPr>
          <p:cNvSpPr txBox="1"/>
          <p:nvPr/>
        </p:nvSpPr>
        <p:spPr>
          <a:xfrm rot="16200000">
            <a:off x="6526377" y="3588400"/>
            <a:ext cx="21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Стековый кадр </a:t>
            </a:r>
            <a:r>
              <a:rPr lang="en-US" dirty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832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очень серьёзно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9; i &gt;= -1; --i)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Что может делать эта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406617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очень серьёзно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(i = 9; i &gt;= -1; --i) {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lv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lvl="0" indent="0">
              <a:buNone/>
            </a:pPr>
            <a:endParaRPr lang="ru-RU" sz="2400" dirty="0">
              <a:solidFill>
                <a:prstClr val="black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14141"/>
              </p:ext>
            </p:extLst>
          </p:nvPr>
        </p:nvGraphicFramePr>
        <p:xfrm>
          <a:off x="8414048" y="1628800"/>
          <a:ext cx="316835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i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9</a:t>
                      </a:r>
                      <a:r>
                        <a:rPr lang="en-US" sz="1800" dirty="0"/>
                        <a:t>]</a:t>
                      </a:r>
                      <a:endParaRPr lang="ru-RU" sz="1800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8</a:t>
                      </a:r>
                      <a:r>
                        <a:rPr lang="en-US" sz="1800" dirty="0"/>
                        <a:t>]</a:t>
                      </a:r>
                      <a:endParaRPr lang="ru-RU" sz="1800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7</a:t>
                      </a:r>
                      <a:r>
                        <a:rPr lang="en-US" sz="1800" dirty="0"/>
                        <a:t>]</a:t>
                      </a:r>
                      <a:endParaRPr lang="ru-RU" sz="1800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6</a:t>
                      </a:r>
                      <a:r>
                        <a:rPr lang="en-US" sz="1800" dirty="0"/>
                        <a:t>]</a:t>
                      </a:r>
                      <a:endParaRPr lang="ru-RU" sz="1800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5</a:t>
                      </a:r>
                      <a:r>
                        <a:rPr lang="en-US" sz="1800" dirty="0"/>
                        <a:t>]</a:t>
                      </a:r>
                      <a:endParaRPr lang="ru-RU" sz="1800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4</a:t>
                      </a:r>
                      <a:r>
                        <a:rPr lang="en-US" sz="1800" dirty="0"/>
                        <a:t>]</a:t>
                      </a:r>
                      <a:endParaRPr lang="ru-RU" sz="1800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3</a:t>
                      </a:r>
                      <a:r>
                        <a:rPr lang="en-US" sz="1800" dirty="0"/>
                        <a:t>]</a:t>
                      </a:r>
                      <a:endParaRPr lang="ru-RU" sz="18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2</a:t>
                      </a:r>
                      <a:r>
                        <a:rPr lang="en-US" sz="1800" dirty="0"/>
                        <a:t>]</a:t>
                      </a:r>
                      <a:endParaRPr lang="ru-RU" sz="18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1</a:t>
                      </a:r>
                      <a:r>
                        <a:rPr lang="en-US" sz="1800" dirty="0"/>
                        <a:t>]</a:t>
                      </a:r>
                      <a:endParaRPr lang="ru-RU" sz="18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a[</a:t>
                      </a:r>
                      <a:r>
                        <a:rPr lang="ru-RU" sz="1800" dirty="0"/>
                        <a:t>0</a:t>
                      </a:r>
                      <a:r>
                        <a:rPr lang="en-US" sz="1800" dirty="0"/>
                        <a:t>]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Адрес возврата из </a:t>
                      </a:r>
                      <a:r>
                        <a:rPr lang="en-US" sz="1800" dirty="0"/>
                        <a:t>main</a:t>
                      </a:r>
                      <a:endParaRPr lang="ru-RU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929993" y="2131847"/>
            <a:ext cx="348544" cy="3383027"/>
            <a:chOff x="7895618" y="2403647"/>
            <a:chExt cx="348544" cy="338302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244162" y="2420888"/>
              <a:ext cx="0" cy="333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7911489" y="54947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590535" y="2708730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0xFFF..FFF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81458" y="426535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Адреса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CB84594-0BC9-3218-775A-3231CCABA91A}"/>
              </a:ext>
            </a:extLst>
          </p:cNvPr>
          <p:cNvSpPr txBox="1"/>
          <p:nvPr/>
        </p:nvSpPr>
        <p:spPr>
          <a:xfrm rot="16200000">
            <a:off x="6526377" y="3638694"/>
            <a:ext cx="21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Стековый кадр </a:t>
            </a:r>
            <a:r>
              <a:rPr lang="en-US" dirty="0"/>
              <a:t>main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7350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на языке Си</a:t>
            </a:r>
            <a:r>
              <a:rPr lang="en-US" baseline="30000" dirty="0"/>
              <a:t> h = 10Km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Описание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Прототип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Тип результата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ru-RU" dirty="0" err="1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Тело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 действий, которые выполняет функция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("Privet! 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"Bon jour! 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"Hello!\n");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63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Прототип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ru-RU" dirty="0" err="1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>
                <a:solidFill>
                  <a:schemeClr val="bg1"/>
                </a:solidFill>
              </a:rPr>
              <a:t>Тело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Запись действий, которые выполняет функция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49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ru-RU" dirty="0" err="1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>
                <a:solidFill>
                  <a:schemeClr val="bg1"/>
                </a:solidFill>
              </a:rPr>
              <a:t>Тело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484784"/>
            <a:ext cx="2202656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21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ru-RU" dirty="0" err="1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/>
              <a:t>Тело</a:t>
            </a:r>
            <a:endParaRPr lang="en-US" dirty="0"/>
          </a:p>
          <a:p>
            <a:pPr lvl="1"/>
            <a:r>
              <a:rPr lang="ru-RU" dirty="0"/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988840"/>
            <a:ext cx="4290888" cy="29523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266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/>
              <a:t>Тип результата</a:t>
            </a:r>
          </a:p>
          <a:p>
            <a:pPr lvl="2"/>
            <a:r>
              <a:rPr lang="ru-RU" dirty="0"/>
              <a:t>Если </a:t>
            </a:r>
            <a:r>
              <a:rPr lang="ru-RU" dirty="0" err="1"/>
              <a:t>void</a:t>
            </a:r>
            <a:r>
              <a:rPr lang="ru-RU" dirty="0"/>
              <a:t>, то аналог процедуры в языке Паскаль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/>
              <a:t>Тело</a:t>
            </a:r>
            <a:endParaRPr lang="en-US" dirty="0"/>
          </a:p>
          <a:p>
            <a:pPr lvl="1"/>
            <a:r>
              <a:rPr lang="ru-RU" dirty="0"/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484784"/>
            <a:ext cx="762496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17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/>
              <a:t>Тип результата</a:t>
            </a:r>
          </a:p>
          <a:p>
            <a:pPr lvl="2"/>
            <a:r>
              <a:rPr lang="ru-RU" dirty="0"/>
              <a:t>Если </a:t>
            </a:r>
            <a:r>
              <a:rPr lang="ru-RU" dirty="0" err="1"/>
              <a:t>void</a:t>
            </a:r>
            <a:r>
              <a:rPr lang="ru-RU" dirty="0"/>
              <a:t>, то аналог процедуры в языке Паскаль</a:t>
            </a:r>
          </a:p>
          <a:p>
            <a:pPr lvl="1"/>
            <a:r>
              <a:rPr lang="ru-RU" dirty="0"/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/>
              <a:t>Тело</a:t>
            </a:r>
            <a:endParaRPr lang="en-US" dirty="0"/>
          </a:p>
          <a:p>
            <a:pPr lvl="1"/>
            <a:r>
              <a:rPr lang="ru-RU" dirty="0"/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960096" y="1484784"/>
            <a:ext cx="936104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214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/>
              <a:t>Тип результата</a:t>
            </a:r>
          </a:p>
          <a:p>
            <a:pPr lvl="2"/>
            <a:r>
              <a:rPr lang="ru-RU" dirty="0"/>
              <a:t>Если </a:t>
            </a:r>
            <a:r>
              <a:rPr lang="ru-RU" dirty="0" err="1"/>
              <a:t>void</a:t>
            </a:r>
            <a:r>
              <a:rPr lang="ru-RU" dirty="0"/>
              <a:t>, то аналог процедуры в языке Паскаль</a:t>
            </a:r>
          </a:p>
          <a:p>
            <a:pPr lvl="1"/>
            <a:r>
              <a:rPr lang="ru-RU" dirty="0"/>
              <a:t>Имя функции</a:t>
            </a:r>
          </a:p>
          <a:p>
            <a:pPr lvl="1"/>
            <a:r>
              <a:rPr lang="ru-RU" dirty="0"/>
              <a:t>Список формальных параметров функции</a:t>
            </a:r>
          </a:p>
          <a:p>
            <a:pPr lvl="2"/>
            <a:r>
              <a:rPr lang="ru-RU" dirty="0"/>
              <a:t>Начиная с С89</a:t>
            </a:r>
          </a:p>
          <a:p>
            <a:r>
              <a:rPr lang="ru-RU" dirty="0"/>
              <a:t>Тело</a:t>
            </a:r>
            <a:endParaRPr lang="en-US" dirty="0"/>
          </a:p>
          <a:p>
            <a:pPr lvl="1"/>
            <a:r>
              <a:rPr lang="ru-RU" dirty="0"/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853067" y="1484784"/>
            <a:ext cx="403173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0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026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/>
                  <a:t>Сэр Морис Уилкс 1913-2010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https://en.wikipedia.org/wiki/Maurice_Wilkes</a:t>
              </a:r>
              <a:endParaRPr lang="ru-RU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50691" y="1906432"/>
            <a:ext cx="2937979" cy="4402295"/>
            <a:chOff x="8328248" y="1893108"/>
            <a:chExt cx="2937979" cy="440229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8328248" y="2911619"/>
              <a:ext cx="2813505" cy="3344643"/>
              <a:chOff x="9594467" y="236700"/>
              <a:chExt cx="1817108" cy="2160145"/>
            </a:xfrm>
          </p:grpSpPr>
          <p:pic>
            <p:nvPicPr>
              <p:cNvPr id="1028" name="Picture 4" descr="EDSAC (14) (cropped)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262" y="236700"/>
                <a:ext cx="1476609" cy="18457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594467" y="2122870"/>
                <a:ext cx="1817108" cy="273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/>
                  <a:t>Дэвид </a:t>
                </a:r>
                <a:r>
                  <a:rPr lang="ru-RU" sz="1600" dirty="0" err="1"/>
                  <a:t>Уилер</a:t>
                </a:r>
                <a:r>
                  <a:rPr lang="ru-RU" sz="1600" dirty="0"/>
                  <a:t> 1927-2004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6200000">
              <a:off x="8926580" y="3955756"/>
              <a:ext cx="4402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5"/>
                </a:rPr>
                <a:t>https://en.wikipedia.org/wiki/David_Wheeler_(computer_scientist)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557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до и после </a:t>
            </a:r>
            <a:r>
              <a:rPr lang="en-US" dirty="0"/>
              <a:t>C89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До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тип имя ( список-идентификаторов </a:t>
            </a:r>
            <a:r>
              <a:rPr lang="ru-RU" sz="1800" baseline="-25000" dirty="0">
                <a:solidFill>
                  <a:schemeClr val="bg1"/>
                </a:solidFill>
              </a:rPr>
              <a:t>опционально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список-объявлений;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Начиная 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60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до и после </a:t>
            </a:r>
            <a:r>
              <a:rPr lang="en-US" dirty="0"/>
              <a:t>C89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Начиная 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49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до и после </a:t>
            </a:r>
            <a:r>
              <a:rPr lang="en-US" dirty="0"/>
              <a:t>C89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Начиная 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7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до и после </a:t>
            </a:r>
            <a:r>
              <a:rPr lang="en-US" dirty="0"/>
              <a:t>C89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Начиная 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99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до и после </a:t>
            </a:r>
            <a:r>
              <a:rPr lang="en-US" dirty="0"/>
              <a:t>C89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Начиная 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5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до и после </a:t>
            </a:r>
            <a:r>
              <a:rPr lang="en-US" dirty="0"/>
              <a:t>C89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Начиная 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25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до и после </a:t>
            </a:r>
            <a:r>
              <a:rPr lang="en-US" dirty="0"/>
              <a:t>C89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Начиная 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/>
              <a:t>Если список-типов-параметров заканчивается лексемами </a:t>
            </a:r>
            <a:r>
              <a:rPr lang="en-US" sz="2000" dirty="0"/>
              <a:t>',' '…'</a:t>
            </a:r>
            <a:r>
              <a:rPr lang="ru-RU" sz="2000" dirty="0"/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4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Определение функций до и после </a:t>
            </a:r>
            <a:r>
              <a:rPr lang="en-US" dirty="0"/>
              <a:t>C89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Начиная 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/>
              <a:t>Если список-типов-параметров заканчивается лексемами </a:t>
            </a:r>
            <a:r>
              <a:rPr lang="en-US" sz="2000" dirty="0"/>
              <a:t>',' '…'</a:t>
            </a:r>
            <a:r>
              <a:rPr lang="ru-RU" sz="2000" dirty="0"/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</a:t>
            </a:r>
            <a:r>
              <a:rPr lang="en-US">
                <a:solidFill>
                  <a:srgbClr val="D4D4D4"/>
                </a:solidFill>
                <a:latin typeface="Consolas" panose="020B0609020204030204" pitchFamily="49" charset="0"/>
              </a:rPr>
              <a:t>y)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7600" y="4925835"/>
            <a:ext cx="53848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постфиксное-выражение(список-аргументов-выражений)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Требования к постфиксное-выражение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721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Требования к постфиксное-выражение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40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Sir Maurice Wilkes</a:t>
            </a:r>
            <a:r>
              <a:rPr lang="ru-RU" sz="2400" dirty="0"/>
              <a:t>, </a:t>
            </a:r>
            <a:r>
              <a:rPr lang="en-US" sz="2400" dirty="0"/>
              <a:t>David Wheeler</a:t>
            </a:r>
            <a:r>
              <a:rPr lang="ru-RU" sz="2400" dirty="0"/>
              <a:t>, </a:t>
            </a:r>
            <a:r>
              <a:rPr lang="en-US" sz="2400" dirty="0"/>
              <a:t>Stanley Gill, The Preparation of Programs for</a:t>
            </a:r>
            <a:r>
              <a:rPr lang="ru-RU" sz="2400" dirty="0"/>
              <a:t> </a:t>
            </a:r>
            <a:r>
              <a:rPr lang="en-US" sz="2400" dirty="0"/>
              <a:t>an Electronic Digital Computer</a:t>
            </a:r>
            <a:r>
              <a:rPr lang="ru-RU" sz="2400" dirty="0"/>
              <a:t>, </a:t>
            </a:r>
            <a:r>
              <a:rPr lang="en-US" sz="2400" dirty="0"/>
              <a:t>Addison-Wesley, </a:t>
            </a:r>
            <a:r>
              <a:rPr lang="ru-RU" sz="2400" dirty="0"/>
              <a:t>1951</a:t>
            </a:r>
            <a:endParaRPr lang="en-US" sz="2400" dirty="0"/>
          </a:p>
          <a:p>
            <a:pPr lvl="1"/>
            <a:r>
              <a:rPr lang="en-US" sz="2000" dirty="0">
                <a:hlinkClick r:id="rId2"/>
              </a:rPr>
              <a:t>https://archive.org/details/programsforelect00wilk</a:t>
            </a:r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15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7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/>
                  <a:t>Сэр Морис Уилкс 1913-2010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4"/>
                </a:rPr>
                <a:t>https://en.wikipedia.org/wiki/Maurice_Wilkes</a:t>
              </a:r>
              <a:endParaRPr lang="ru-RU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50691" y="1906432"/>
            <a:ext cx="2937979" cy="4402295"/>
            <a:chOff x="8328248" y="1893108"/>
            <a:chExt cx="2937979" cy="4402295"/>
          </a:xfrm>
        </p:grpSpPr>
        <p:grpSp>
          <p:nvGrpSpPr>
            <p:cNvPr id="20" name="Группа 6"/>
            <p:cNvGrpSpPr/>
            <p:nvPr/>
          </p:nvGrpSpPr>
          <p:grpSpPr>
            <a:xfrm>
              <a:off x="8328248" y="2911619"/>
              <a:ext cx="2813505" cy="3344643"/>
              <a:chOff x="9594467" y="236700"/>
              <a:chExt cx="1817108" cy="2160145"/>
            </a:xfrm>
          </p:grpSpPr>
          <p:pic>
            <p:nvPicPr>
              <p:cNvPr id="22" name="Picture 4" descr="EDSAC (14) (cropped)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262" y="236700"/>
                <a:ext cx="1476609" cy="18457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594467" y="2122870"/>
                <a:ext cx="1817108" cy="273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/>
                  <a:t>Дэвид </a:t>
                </a:r>
                <a:r>
                  <a:rPr lang="ru-RU" sz="1600" dirty="0" err="1"/>
                  <a:t>Уилер</a:t>
                </a:r>
                <a:r>
                  <a:rPr lang="ru-RU" sz="1600" dirty="0"/>
                  <a:t> 1927-2004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 rot="16200000">
              <a:off x="8926580" y="3955756"/>
              <a:ext cx="4402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6"/>
                </a:rPr>
                <a:t>https://en.wikipedia.org/wiki/David_Wheeler_(computer_scientist)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937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386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234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</a:p>
          <a:p>
            <a:pPr lvl="2"/>
            <a:r>
              <a:rPr lang="ru-RU" dirty="0"/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653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</a:p>
          <a:p>
            <a:pPr lvl="2"/>
            <a:r>
              <a:rPr lang="ru-RU" dirty="0"/>
              <a:t>Например, переменная такого типа</a:t>
            </a:r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/>
              <a:t>Компилятор автоматически 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5737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</a:p>
          <a:p>
            <a:pPr lvl="2"/>
            <a:r>
              <a:rPr lang="ru-RU" dirty="0"/>
              <a:t>Например, переменная такого типа</a:t>
            </a:r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/>
              <a:t>Компилятор автоматически 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/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/>
              <a:t>Если число параметров известно, то строгая проверка</a:t>
            </a:r>
          </a:p>
          <a:p>
            <a:pPr lvl="2"/>
            <a:r>
              <a:rPr lang="ru-RU" dirty="0"/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428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</a:p>
          <a:p>
            <a:pPr lvl="2"/>
            <a:r>
              <a:rPr lang="ru-RU" dirty="0"/>
              <a:t>Например, переменная такого типа</a:t>
            </a:r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/>
              <a:t>Компилятор автоматически 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/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/>
              <a:t>Если число параметров известно, то строгая проверка</a:t>
            </a:r>
          </a:p>
          <a:p>
            <a:pPr lvl="2"/>
            <a:r>
              <a:rPr lang="ru-RU" dirty="0"/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/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/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/>
              <a:t>Если типы неизвестны, то </a:t>
            </a:r>
            <a:r>
              <a:rPr lang="ru-RU" dirty="0" err="1"/>
              <a:t>float</a:t>
            </a:r>
            <a:r>
              <a:rPr lang="ru-RU" dirty="0"/>
              <a:t> -&gt; </a:t>
            </a:r>
            <a:r>
              <a:rPr lang="ru-RU" dirty="0" err="1"/>
              <a:t>double</a:t>
            </a:r>
            <a:r>
              <a:rPr lang="ru-RU" dirty="0"/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2676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Если функция возвращает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функция возвращает не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вида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Если тип выражения отличается от типа результата функции, то выполняются неявные преобразования типов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12439335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вида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Если тип выражения отличается от типа результата функции, то выполняются неявные преобразования типов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3159128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вида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Если тип выражения отличается от типа результата функции, то выполняются неявные преобразования типов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835539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вида </a:t>
            </a:r>
            <a:r>
              <a:rPr lang="en-US" sz="2000" dirty="0">
                <a:latin typeface="Consolas" panose="020B0609020204030204" pitchFamily="49" charset="0"/>
              </a:rPr>
              <a:t>return</a:t>
            </a:r>
            <a:r>
              <a:rPr lang="en-US" sz="2000" dirty="0"/>
              <a:t> </a:t>
            </a:r>
            <a:r>
              <a:rPr lang="ru-RU" sz="2000" dirty="0"/>
              <a:t>выражение</a:t>
            </a:r>
            <a:r>
              <a:rPr lang="ru-RU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Если тип выражения отличается от типа результата функции, то выполняются неявные преобразования типов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139967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Подпрограмма – это именованный фрагмент компьютерной программы, который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Получает управление с помощью специальной команды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управление команде, непосредственно следующей за этой специальной командой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708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вида </a:t>
            </a:r>
            <a:r>
              <a:rPr lang="en-US" sz="2000" dirty="0">
                <a:latin typeface="Consolas" panose="020B0609020204030204" pitchFamily="49" charset="0"/>
              </a:rPr>
              <a:t>return</a:t>
            </a:r>
            <a:r>
              <a:rPr lang="en-US" sz="2000" dirty="0"/>
              <a:t> </a:t>
            </a:r>
            <a:r>
              <a:rPr lang="ru-RU" sz="2000" dirty="0"/>
              <a:t>выражение</a:t>
            </a:r>
            <a:r>
              <a:rPr lang="ru-RU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/>
              <a:t>Если тип выражения отличается от типа результата функции, то выполняется неявное преобразование типа</a:t>
            </a:r>
          </a:p>
          <a:p>
            <a:pPr lvl="3"/>
            <a:r>
              <a:rPr lang="ru-RU" sz="1400" dirty="0"/>
              <a:t>Если это невозможно, то компилятор сообщит об ошибке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42416403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вида </a:t>
            </a:r>
            <a:r>
              <a:rPr lang="en-US" sz="2000" dirty="0">
                <a:latin typeface="Consolas" panose="020B0609020204030204" pitchFamily="49" charset="0"/>
              </a:rPr>
              <a:t>return</a:t>
            </a:r>
            <a:r>
              <a:rPr lang="en-US" sz="2000" dirty="0"/>
              <a:t> </a:t>
            </a:r>
            <a:r>
              <a:rPr lang="ru-RU" sz="2000" dirty="0"/>
              <a:t>выражение</a:t>
            </a:r>
            <a:r>
              <a:rPr lang="ru-RU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/>
              <a:t>Если тип выражения отличается от типа результата функции, то выполняется неявное преобразование типа</a:t>
            </a:r>
          </a:p>
          <a:p>
            <a:pPr lvl="3"/>
            <a:r>
              <a:rPr lang="ru-RU" sz="1400" dirty="0"/>
              <a:t>Если это невозможно, то компилятор сообщит об ошибке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pPr lvl="2"/>
            <a:r>
              <a:rPr lang="ru-RU" sz="1800" dirty="0"/>
              <a:t>Результат работы функции в этом случае не определён</a:t>
            </a:r>
          </a:p>
          <a:p>
            <a:pPr lvl="3"/>
            <a:r>
              <a:rPr lang="ru-RU" sz="1400" dirty="0"/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32582651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f() {}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до С89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g(void) {}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С89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942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g(void) {}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С89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5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962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534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051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1707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 == 120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9533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 == 120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3860536" y="3216192"/>
            <a:ext cx="325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https://www.ideone.com/cbtjEy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21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Подпрограмма – это фрагмент компьютерной программы, который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Получает управление с помощью специальной команды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управление команде, непосредственно следующей за этой специальной командой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185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 и ОС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программы и операционной системы</a:t>
            </a:r>
          </a:p>
          <a:p>
            <a:pPr lvl="1"/>
            <a:r>
              <a:rPr lang="ru-RU" dirty="0"/>
              <a:t>«параметры командной строки»</a:t>
            </a:r>
          </a:p>
          <a:p>
            <a:pPr lvl="2"/>
            <a:r>
              <a:rPr lang="ru-RU" dirty="0"/>
              <a:t>массив строк</a:t>
            </a:r>
          </a:p>
          <a:p>
            <a:pPr lvl="1"/>
            <a:r>
              <a:rPr lang="ru-RU" dirty="0"/>
              <a:t>код завершения</a:t>
            </a:r>
          </a:p>
          <a:p>
            <a:pPr lvl="2"/>
            <a:r>
              <a:rPr lang="ru-RU" dirty="0"/>
              <a:t>целое число</a:t>
            </a:r>
          </a:p>
          <a:p>
            <a:pPr lvl="3"/>
            <a:r>
              <a:rPr lang="ru-RU" dirty="0"/>
              <a:t>обычно 0 – это успешное завершение, != 0 – это коды ошибок и исключительных ситуаций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400" y="2636912"/>
            <a:ext cx="5654671" cy="13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9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 и ОС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программы и операционной системы</a:t>
            </a:r>
          </a:p>
          <a:p>
            <a:pPr lvl="1"/>
            <a:r>
              <a:rPr lang="ru-RU" dirty="0"/>
              <a:t>«параметры командной строки»</a:t>
            </a:r>
          </a:p>
          <a:p>
            <a:pPr lvl="2"/>
            <a:r>
              <a:rPr lang="ru-RU" dirty="0"/>
              <a:t>массив строк</a:t>
            </a:r>
          </a:p>
          <a:p>
            <a:pPr lvl="1"/>
            <a:r>
              <a:rPr lang="ru-RU" dirty="0"/>
              <a:t>код завершения</a:t>
            </a:r>
          </a:p>
          <a:p>
            <a:pPr lvl="2"/>
            <a:r>
              <a:rPr lang="ru-RU" dirty="0"/>
              <a:t>целое число</a:t>
            </a:r>
          </a:p>
          <a:p>
            <a:pPr lvl="3"/>
            <a:r>
              <a:rPr lang="ru-RU" dirty="0"/>
              <a:t>обычно 0 – это успешное завершение, != 0 – это коды ошибок и исключительных ситуаций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00" y="2638800"/>
            <a:ext cx="564971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84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 и ОС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программы и операционной системы</a:t>
            </a:r>
          </a:p>
          <a:p>
            <a:pPr lvl="1"/>
            <a:r>
              <a:rPr lang="ru-RU" dirty="0"/>
              <a:t>«параметры командной строки»</a:t>
            </a:r>
          </a:p>
          <a:p>
            <a:pPr lvl="2"/>
            <a:r>
              <a:rPr lang="ru-RU" dirty="0"/>
              <a:t>массив строк</a:t>
            </a:r>
          </a:p>
          <a:p>
            <a:pPr lvl="1"/>
            <a:r>
              <a:rPr lang="ru-RU" dirty="0"/>
              <a:t>код завершения</a:t>
            </a:r>
          </a:p>
          <a:p>
            <a:pPr lvl="2"/>
            <a:r>
              <a:rPr lang="ru-RU" dirty="0"/>
              <a:t>целое число</a:t>
            </a:r>
          </a:p>
          <a:p>
            <a:pPr lvl="3"/>
            <a:r>
              <a:rPr lang="ru-RU" dirty="0"/>
              <a:t>обычно 0 – это успешное завершение, != 0 – это коды ошибок и исключительных ситуаций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00" y="2638799"/>
            <a:ext cx="564971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386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Прототипы функции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);</a:t>
            </a:r>
            <a:endParaRPr lang="ru-RU" dirty="0"/>
          </a:p>
          <a:p>
            <a:pPr lvl="1"/>
            <a:r>
              <a:rPr lang="en-US" dirty="0" err="1"/>
              <a:t>argc</a:t>
            </a:r>
            <a:r>
              <a:rPr lang="en-US" dirty="0"/>
              <a:t> – </a:t>
            </a:r>
            <a:r>
              <a:rPr lang="ru-RU" dirty="0"/>
              <a:t>число параметров командной строки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 – </a:t>
            </a:r>
            <a:r>
              <a:rPr lang="ru-RU" dirty="0"/>
              <a:t>указатели на отдельные параметры</a:t>
            </a:r>
          </a:p>
          <a:p>
            <a:pPr lvl="1"/>
            <a:r>
              <a:rPr lang="ru-RU" dirty="0"/>
              <a:t>код завершения определяется инструкцией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короткая форма </a:t>
            </a:r>
            <a:r>
              <a:rPr lang="en-US" dirty="0" err="1"/>
              <a:t>int</a:t>
            </a:r>
            <a:r>
              <a:rPr lang="en-US" dirty="0"/>
              <a:t> main();</a:t>
            </a:r>
          </a:p>
          <a:p>
            <a:endParaRPr lang="ru-RU" dirty="0"/>
          </a:p>
          <a:p>
            <a:r>
              <a:rPr lang="en-US" dirty="0"/>
              <a:t>Implementation-specific</a:t>
            </a:r>
          </a:p>
          <a:p>
            <a:pPr lvl="1"/>
            <a:r>
              <a:rPr lang="en-US" dirty="0"/>
              <a:t>void main(int </a:t>
            </a:r>
            <a:r>
              <a:rPr lang="en-US" dirty="0" err="1"/>
              <a:t>argc</a:t>
            </a:r>
            <a:r>
              <a:rPr lang="en-US" dirty="0"/>
              <a:t>, char*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pPr lvl="2"/>
            <a:r>
              <a:rPr lang="ru-RU" dirty="0"/>
              <a:t>как </a:t>
            </a:r>
            <a:r>
              <a:rPr lang="en-US" dirty="0"/>
              <a:t>main </a:t>
            </a:r>
            <a:r>
              <a:rPr lang="ru-RU" dirty="0"/>
              <a:t>типа </a:t>
            </a:r>
            <a:r>
              <a:rPr lang="en-US" dirty="0"/>
              <a:t>int, </a:t>
            </a:r>
            <a:r>
              <a:rPr lang="ru-RU" dirty="0"/>
              <a:t>но код завершения всегда 0</a:t>
            </a:r>
            <a:endParaRPr lang="en-US" dirty="0"/>
          </a:p>
          <a:p>
            <a:pPr lvl="1"/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, char*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en-US"/>
              <a:t>envp);</a:t>
            </a:r>
            <a:endParaRPr lang="en-US" dirty="0"/>
          </a:p>
          <a:p>
            <a:pPr lvl="2"/>
            <a:r>
              <a:rPr lang="ru-RU" dirty="0"/>
              <a:t>как </a:t>
            </a:r>
            <a:r>
              <a:rPr lang="en-US" dirty="0"/>
              <a:t>main </a:t>
            </a:r>
            <a:r>
              <a:rPr lang="ru-RU" dirty="0"/>
              <a:t>типа </a:t>
            </a:r>
            <a:r>
              <a:rPr lang="en-US" dirty="0"/>
              <a:t>int </a:t>
            </a:r>
            <a:r>
              <a:rPr lang="ru-RU" dirty="0"/>
              <a:t>с двумя аргументами + массив </a:t>
            </a:r>
            <a:r>
              <a:rPr lang="en-US" dirty="0" err="1"/>
              <a:t>envp</a:t>
            </a:r>
            <a:r>
              <a:rPr lang="en-US" dirty="0"/>
              <a:t> </a:t>
            </a:r>
            <a:r>
              <a:rPr lang="ru-RU" dirty="0"/>
              <a:t>указателей на переменные окружения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4699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Функции, принимающие переменное число фактических параметров, называются </a:t>
            </a:r>
            <a:r>
              <a:rPr lang="ru-RU" dirty="0" err="1">
                <a:solidFill>
                  <a:schemeClr val="bg1"/>
                </a:solidFill>
              </a:rPr>
              <a:t>вариадическими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имя (список-типов-параметров</a:t>
            </a:r>
            <a:r>
              <a:rPr lang="ru-RU" sz="3500" u="wavyHeavy" dirty="0">
                <a:solidFill>
                  <a:schemeClr val="bg1"/>
                </a:solidFill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объявления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инструкции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Существовали и до </a:t>
            </a:r>
            <a:r>
              <a:rPr lang="en-US" dirty="0">
                <a:solidFill>
                  <a:schemeClr val="bg1"/>
                </a:solidFill>
              </a:rPr>
              <a:t>C89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637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Функции, принимающие переменное число фактических параметров, называются </a:t>
            </a:r>
            <a:r>
              <a:rPr lang="ru-RU" dirty="0" err="1"/>
              <a:t>вариадическими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имя (список-типов-параметров</a:t>
            </a:r>
            <a:r>
              <a:rPr lang="ru-RU" sz="3500" u="wavyHeavy" dirty="0">
                <a:solidFill>
                  <a:schemeClr val="bg1"/>
                </a:solidFill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объявления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инструкции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Существовали и до </a:t>
            </a:r>
            <a:r>
              <a:rPr lang="en-US" dirty="0">
                <a:solidFill>
                  <a:schemeClr val="bg1"/>
                </a:solidFill>
              </a:rPr>
              <a:t>C89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044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Функции, принимающие переменное число фактических параметров, называются </a:t>
            </a:r>
            <a:r>
              <a:rPr lang="ru-RU" dirty="0" err="1"/>
              <a:t>вариадическими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тип имя (список-типов-параметров</a:t>
            </a:r>
            <a:r>
              <a:rPr lang="ru-RU" sz="3500" u="wavyHeavy" dirty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en-US" dirty="0"/>
            </a:br>
            <a:r>
              <a:rPr lang="ru-RU" dirty="0"/>
              <a:t>	объявления</a:t>
            </a:r>
            <a:br>
              <a:rPr lang="en-US" dirty="0"/>
            </a:br>
            <a:r>
              <a:rPr lang="ru-RU" dirty="0"/>
              <a:t>	инструкции</a:t>
            </a:r>
            <a:br>
              <a:rPr lang="en-US" dirty="0"/>
            </a:br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Существовали и до </a:t>
            </a:r>
            <a:r>
              <a:rPr lang="en-US" dirty="0">
                <a:solidFill>
                  <a:schemeClr val="bg1"/>
                </a:solidFill>
              </a:rPr>
              <a:t>C89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610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Функции, принимающие переменное число фактических параметров, называются </a:t>
            </a:r>
            <a:r>
              <a:rPr lang="ru-RU" dirty="0" err="1"/>
              <a:t>вариадическими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тип имя (список-типов-параметров</a:t>
            </a:r>
            <a:r>
              <a:rPr lang="ru-RU" sz="3500" u="wavyHeavy" dirty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en-US" dirty="0"/>
            </a:br>
            <a:r>
              <a:rPr lang="ru-RU" dirty="0"/>
              <a:t>	объявления</a:t>
            </a:r>
            <a:br>
              <a:rPr lang="en-US" dirty="0"/>
            </a:br>
            <a:r>
              <a:rPr lang="ru-RU" dirty="0"/>
              <a:t>	инструкции</a:t>
            </a:r>
            <a:br>
              <a:rPr lang="en-US" dirty="0"/>
            </a:br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Существовали и до </a:t>
            </a:r>
            <a:r>
              <a:rPr lang="en-US" dirty="0">
                <a:solidFill>
                  <a:schemeClr val="bg1"/>
                </a:solidFill>
              </a:rPr>
              <a:t>C89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8008" y="2780928"/>
            <a:ext cx="504056" cy="4320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464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Функции, принимающие переменное число фактических параметров, называются </a:t>
            </a:r>
            <a:r>
              <a:rPr lang="ru-RU" dirty="0" err="1"/>
              <a:t>вариадическими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тип имя (список-типов-параметров</a:t>
            </a:r>
            <a:r>
              <a:rPr lang="ru-RU" sz="3500" u="wavyHeavy" dirty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en-US" dirty="0"/>
            </a:br>
            <a:r>
              <a:rPr lang="ru-RU" dirty="0"/>
              <a:t>	объявления</a:t>
            </a:r>
            <a:br>
              <a:rPr lang="en-US" dirty="0"/>
            </a:br>
            <a:r>
              <a:rPr lang="ru-RU" dirty="0"/>
              <a:t>	инструкции</a:t>
            </a:r>
            <a:br>
              <a:rPr lang="en-US" dirty="0"/>
            </a:br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/>
              <a:t>Включено в стандарты С89, С99, С11</a:t>
            </a:r>
          </a:p>
          <a:p>
            <a:pPr lvl="1"/>
            <a:r>
              <a:rPr lang="ru-RU" dirty="0"/>
              <a:t>Существовали и до </a:t>
            </a:r>
            <a:r>
              <a:rPr lang="en-US" dirty="0"/>
              <a:t>C89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6966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Контроль фактических параметров </a:t>
            </a:r>
            <a:r>
              <a:rPr lang="ru-RU" baseline="30000" dirty="0"/>
              <a:t>повтор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Число аргументов-выражений должно быть &gt;= число параметров до</a:t>
            </a:r>
            <a:r>
              <a:rPr lang="en-US" dirty="0"/>
              <a:t> </a:t>
            </a:r>
            <a:r>
              <a:rPr lang="ru-RU" dirty="0"/>
              <a:t>лексемы </a:t>
            </a:r>
            <a:r>
              <a:rPr lang="en-US" dirty="0"/>
              <a:t>'...'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 лексемы </a:t>
            </a:r>
            <a:r>
              <a:rPr lang="en-US" dirty="0"/>
              <a:t>'...'</a:t>
            </a:r>
            <a:endParaRPr lang="ru-RU" dirty="0"/>
          </a:p>
          <a:p>
            <a:pPr lvl="1"/>
            <a:r>
              <a:rPr lang="ru-RU" dirty="0"/>
              <a:t>Строгая проверка типов и, возможно, неявное преобразование</a:t>
            </a:r>
            <a:r>
              <a:rPr lang="en-US" dirty="0"/>
              <a:t> </a:t>
            </a:r>
            <a:r>
              <a:rPr lang="ru-RU" dirty="0"/>
              <a:t>типов</a:t>
            </a:r>
          </a:p>
          <a:p>
            <a:endParaRPr lang="ru-RU" dirty="0"/>
          </a:p>
          <a:p>
            <a:r>
              <a:rPr lang="ru-RU" dirty="0"/>
              <a:t>После лексемы </a:t>
            </a:r>
            <a:r>
              <a:rPr lang="en-US" dirty="0"/>
              <a:t>'...'</a:t>
            </a:r>
            <a:endParaRPr lang="ru-RU" dirty="0"/>
          </a:p>
          <a:p>
            <a:pPr lvl="1"/>
            <a:r>
              <a:rPr lang="ru-RU" dirty="0"/>
              <a:t>Преобразование float -&gt; double и целочисленное повышение</a:t>
            </a:r>
          </a:p>
          <a:p>
            <a:pPr lvl="1"/>
            <a:r>
              <a:rPr lang="ru-RU" dirty="0"/>
              <a:t>Контроль типов отсутствует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48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Подпрограмма – это фрагмент компьютерной программы, который</a:t>
            </a:r>
          </a:p>
          <a:p>
            <a:pPr lvl="1"/>
            <a:r>
              <a:rPr lang="ru-RU" dirty="0"/>
              <a:t>Получает на вход адрес команды и после завершения своей работы передает управление по этому адресу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Кроме адреса команды может иметь и другие 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0068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Контроль фактических параметров </a:t>
            </a:r>
            <a:r>
              <a:rPr lang="ru-RU" baseline="30000" dirty="0"/>
              <a:t>повтор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Число аргументов-выражений должно быть &gt;= число параметров до</a:t>
            </a:r>
            <a:r>
              <a:rPr lang="en-US" dirty="0"/>
              <a:t> </a:t>
            </a:r>
            <a:r>
              <a:rPr lang="ru-RU" dirty="0"/>
              <a:t>лексемы </a:t>
            </a:r>
            <a:r>
              <a:rPr lang="en-US" dirty="0"/>
              <a:t>'...'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 лексемы </a:t>
            </a:r>
            <a:r>
              <a:rPr lang="en-US" dirty="0"/>
              <a:t>'...'</a:t>
            </a:r>
            <a:endParaRPr lang="ru-RU" dirty="0"/>
          </a:p>
          <a:p>
            <a:pPr lvl="1"/>
            <a:r>
              <a:rPr lang="ru-RU" dirty="0"/>
              <a:t>Строгая проверка типов и, возможно, неявное преобразование</a:t>
            </a:r>
            <a:r>
              <a:rPr lang="en-US" dirty="0"/>
              <a:t> </a:t>
            </a:r>
            <a:r>
              <a:rPr lang="ru-RU" dirty="0"/>
              <a:t>типов</a:t>
            </a:r>
          </a:p>
          <a:p>
            <a:endParaRPr lang="ru-RU" dirty="0"/>
          </a:p>
          <a:p>
            <a:r>
              <a:rPr lang="ru-RU" dirty="0"/>
              <a:t>После лексемы </a:t>
            </a:r>
            <a:r>
              <a:rPr lang="en-US" dirty="0"/>
              <a:t>'...'</a:t>
            </a:r>
            <a:endParaRPr lang="ru-RU" dirty="0"/>
          </a:p>
          <a:p>
            <a:pPr lvl="1"/>
            <a:r>
              <a:rPr lang="ru-RU" dirty="0"/>
              <a:t>Преобразование float -&gt; double и целочисленное повышение</a:t>
            </a:r>
          </a:p>
          <a:p>
            <a:pPr lvl="1"/>
            <a:r>
              <a:rPr lang="ru-RU" dirty="0"/>
              <a:t>Контроль типов отсутствует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415480" y="4941168"/>
            <a:ext cx="8856984" cy="914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919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Доступ к фактическим параметрам после </a:t>
            </a:r>
            <a:r>
              <a:rPr lang="en-US" dirty="0"/>
              <a:t>'...'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ru-RU" dirty="0" err="1"/>
              <a:t>stdarg.h</a:t>
            </a:r>
            <a:r>
              <a:rPr lang="ru-RU" dirty="0"/>
              <a:t> (С89) или </a:t>
            </a:r>
            <a:r>
              <a:rPr lang="en-US" dirty="0" err="1"/>
              <a:t>varargs.h</a:t>
            </a:r>
            <a:r>
              <a:rPr lang="ru-RU" dirty="0"/>
              <a:t> (до С89)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34346"/>
              </p:ext>
            </p:extLst>
          </p:nvPr>
        </p:nvGraphicFramePr>
        <p:xfrm>
          <a:off x="609600" y="2557616"/>
          <a:ext cx="10972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тип данных «стек фактических параметров после </a:t>
                      </a:r>
                      <a:r>
                        <a:rPr lang="en-US" sz="2800" dirty="0"/>
                        <a:t>'...'</a:t>
                      </a:r>
                      <a:r>
                        <a:rPr lang="ru-RU" sz="2800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va_start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создание значения типа </a:t>
                      </a:r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va_end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уничтожение значения типа </a:t>
                      </a:r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va_arg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извлечение очередного элемента из значения типа </a:t>
                      </a:r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va_copy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создание копии значения типа </a:t>
                      </a:r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/>
                        <a:t>С99 и С11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18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arg1, ...)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arg1);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i = arg1; i &gt;= 0; i = va_arg(ap, int)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("%d ",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(84, 51,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882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(84, 51,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099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(84, 51,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400" y="2492896"/>
            <a:ext cx="2232248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359696" y="3356992"/>
            <a:ext cx="2232248" cy="3600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95400" y="4509120"/>
            <a:ext cx="1368152" cy="3600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930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766057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145925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081531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40377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(0.5, -1);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0.5 -&gt;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506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99230</TotalTime>
  <Words>9593</Words>
  <Application>Microsoft Office PowerPoint</Application>
  <PresentationFormat>Widescreen</PresentationFormat>
  <Paragraphs>1711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0" baseType="lpstr">
      <vt:lpstr>Arial</vt:lpstr>
      <vt:lpstr>Calibri</vt:lpstr>
      <vt:lpstr>Consolas</vt:lpstr>
      <vt:lpstr>Office Theme</vt:lpstr>
      <vt:lpstr>Функции в программах на языке Си</vt:lpstr>
      <vt:lpstr>План лекции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Граф вызовов, call graph</vt:lpstr>
      <vt:lpstr>Граф вызовов, call graph</vt:lpstr>
      <vt:lpstr>Граф вызовов, call graph</vt:lpstr>
      <vt:lpstr>Граф вызовов, call graph</vt:lpstr>
      <vt:lpstr>Граф вызовов, call graph</vt:lpstr>
      <vt:lpstr>Стековый кадр, stack frame</vt:lpstr>
      <vt:lpstr>Стековый кадр, stack frame</vt:lpstr>
      <vt:lpstr>Стековый кадр, stack frame</vt:lpstr>
      <vt:lpstr>Стековый кадр, stack frame</vt:lpstr>
      <vt:lpstr>Стек вызовов, call stack</vt:lpstr>
      <vt:lpstr>Стек вызовов, call stack</vt:lpstr>
      <vt:lpstr>Стек вызовов, call stack</vt:lpstr>
      <vt:lpstr>Стек вызовов, call stack</vt:lpstr>
      <vt:lpstr>Порядок стековых кадров в памяти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Пример в картинках</vt:lpstr>
      <vt:lpstr>Пример в картинках</vt:lpstr>
      <vt:lpstr>Пример в картинках</vt:lpstr>
      <vt:lpstr>Пример в картинках</vt:lpstr>
      <vt:lpstr>Пример в картинках</vt:lpstr>
      <vt:lpstr>Пример в картинках</vt:lpstr>
      <vt:lpstr>Массив на стеке – это серьёзно</vt:lpstr>
      <vt:lpstr>Массив на стеке – это серьёзно</vt:lpstr>
      <vt:lpstr>Массив на стеке – это очень серьёзно</vt:lpstr>
      <vt:lpstr>Массив на стеке – это очень серьёзно</vt:lpstr>
      <vt:lpstr>Определение функций на языке Си h = 10Km</vt:lpstr>
      <vt:lpstr>Определение функций на языке Си h = 10Km</vt:lpstr>
      <vt:lpstr>Определение функций на языке Си h = 10Km</vt:lpstr>
      <vt:lpstr>Определение функций на языке Си h = 10Km</vt:lpstr>
      <vt:lpstr>Определение функций на языке Си h = 10Km</vt:lpstr>
      <vt:lpstr>Определение функций на языке Си h = 10Km</vt:lpstr>
      <vt:lpstr>Определение функций на языке Си h = 10Km</vt:lpstr>
      <vt:lpstr>Определение функций до и после C89</vt:lpstr>
      <vt:lpstr>Определение функций до и после C89</vt:lpstr>
      <vt:lpstr>Определение функций до и после C89</vt:lpstr>
      <vt:lpstr>Определение функций до и после C89</vt:lpstr>
      <vt:lpstr>Определение функций до и после C89</vt:lpstr>
      <vt:lpstr>Определение функций до и после C89</vt:lpstr>
      <vt:lpstr>Определение функций до и после C89</vt:lpstr>
      <vt:lpstr>Определение функций до и после C89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Интерфейс программы и ОС</vt:lpstr>
      <vt:lpstr>Интерфейс программы и ОС</vt:lpstr>
      <vt:lpstr>Интерфейс программы и ОС</vt:lpstr>
      <vt:lpstr>Прототипы функции main</vt:lpstr>
      <vt:lpstr>Вариадические функции</vt:lpstr>
      <vt:lpstr>Вариадические функции</vt:lpstr>
      <vt:lpstr>Вариадические функции</vt:lpstr>
      <vt:lpstr>Вариадические функции</vt:lpstr>
      <vt:lpstr>Вариадические функции</vt:lpstr>
      <vt:lpstr>Контроль фактических параметров повтор</vt:lpstr>
      <vt:lpstr>Контроль фактических параметров повтор</vt:lpstr>
      <vt:lpstr>Доступ к фактическим параметрам после '...'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Чего не могут вариадические функции?</vt:lpstr>
      <vt:lpstr>Чего не могут вариадические функции?</vt:lpstr>
      <vt:lpstr>Чего не могут вариадические функции?</vt:lpstr>
      <vt:lpstr>Чего не могут вариадические функции?</vt:lpstr>
      <vt:lpstr>Заключение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539</cp:revision>
  <dcterms:created xsi:type="dcterms:W3CDTF">2012-09-17T07:39:46Z</dcterms:created>
  <dcterms:modified xsi:type="dcterms:W3CDTF">2024-04-29T08:35:41Z</dcterms:modified>
</cp:coreProperties>
</file>