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174"/>
  </p:notesMasterIdLst>
  <p:handoutMasterIdLst>
    <p:handoutMasterId r:id="rId175"/>
  </p:handoutMasterIdLst>
  <p:sldIdLst>
    <p:sldId id="256" r:id="rId2"/>
    <p:sldId id="306" r:id="rId3"/>
    <p:sldId id="340" r:id="rId4"/>
    <p:sldId id="344" r:id="rId5"/>
    <p:sldId id="345" r:id="rId6"/>
    <p:sldId id="346" r:id="rId7"/>
    <p:sldId id="347" r:id="rId8"/>
    <p:sldId id="348" r:id="rId9"/>
    <p:sldId id="349" r:id="rId10"/>
    <p:sldId id="343" r:id="rId11"/>
    <p:sldId id="350" r:id="rId12"/>
    <p:sldId id="351" r:id="rId13"/>
    <p:sldId id="352" r:id="rId14"/>
    <p:sldId id="258" r:id="rId15"/>
    <p:sldId id="353" r:id="rId16"/>
    <p:sldId id="354" r:id="rId17"/>
    <p:sldId id="355" r:id="rId18"/>
    <p:sldId id="356" r:id="rId19"/>
    <p:sldId id="308" r:id="rId20"/>
    <p:sldId id="357" r:id="rId21"/>
    <p:sldId id="358" r:id="rId22"/>
    <p:sldId id="359" r:id="rId23"/>
    <p:sldId id="259" r:id="rId24"/>
    <p:sldId id="361" r:id="rId25"/>
    <p:sldId id="365" r:id="rId26"/>
    <p:sldId id="362" r:id="rId27"/>
    <p:sldId id="278" r:id="rId28"/>
    <p:sldId id="363" r:id="rId29"/>
    <p:sldId id="364" r:id="rId30"/>
    <p:sldId id="309" r:id="rId31"/>
    <p:sldId id="333" r:id="rId32"/>
    <p:sldId id="366" r:id="rId33"/>
    <p:sldId id="367" r:id="rId34"/>
    <p:sldId id="331" r:id="rId35"/>
    <p:sldId id="368" r:id="rId36"/>
    <p:sldId id="369" r:id="rId37"/>
    <p:sldId id="370" r:id="rId38"/>
    <p:sldId id="371" r:id="rId39"/>
    <p:sldId id="372" r:id="rId40"/>
    <p:sldId id="334" r:id="rId41"/>
    <p:sldId id="373" r:id="rId42"/>
    <p:sldId id="374" r:id="rId43"/>
    <p:sldId id="375" r:id="rId44"/>
    <p:sldId id="376" r:id="rId45"/>
    <p:sldId id="377" r:id="rId46"/>
    <p:sldId id="332" r:id="rId47"/>
    <p:sldId id="378" r:id="rId48"/>
    <p:sldId id="379" r:id="rId49"/>
    <p:sldId id="380" r:id="rId50"/>
    <p:sldId id="381" r:id="rId51"/>
    <p:sldId id="335" r:id="rId52"/>
    <p:sldId id="382" r:id="rId53"/>
    <p:sldId id="383" r:id="rId54"/>
    <p:sldId id="336" r:id="rId55"/>
    <p:sldId id="393" r:id="rId56"/>
    <p:sldId id="384" r:id="rId57"/>
    <p:sldId id="385" r:id="rId58"/>
    <p:sldId id="386" r:id="rId59"/>
    <p:sldId id="387" r:id="rId60"/>
    <p:sldId id="388" r:id="rId61"/>
    <p:sldId id="337" r:id="rId62"/>
    <p:sldId id="389" r:id="rId63"/>
    <p:sldId id="390" r:id="rId64"/>
    <p:sldId id="391" r:id="rId65"/>
    <p:sldId id="392" r:id="rId66"/>
    <p:sldId id="338" r:id="rId67"/>
    <p:sldId id="394" r:id="rId68"/>
    <p:sldId id="395" r:id="rId69"/>
    <p:sldId id="396" r:id="rId70"/>
    <p:sldId id="397" r:id="rId71"/>
    <p:sldId id="398" r:id="rId72"/>
    <p:sldId id="311" r:id="rId73"/>
    <p:sldId id="260" r:id="rId74"/>
    <p:sldId id="399" r:id="rId75"/>
    <p:sldId id="400" r:id="rId76"/>
    <p:sldId id="405" r:id="rId77"/>
    <p:sldId id="406" r:id="rId78"/>
    <p:sldId id="407" r:id="rId79"/>
    <p:sldId id="401" r:id="rId80"/>
    <p:sldId id="402" r:id="rId81"/>
    <p:sldId id="408" r:id="rId82"/>
    <p:sldId id="325" r:id="rId83"/>
    <p:sldId id="409" r:id="rId84"/>
    <p:sldId id="410" r:id="rId85"/>
    <p:sldId id="411" r:id="rId86"/>
    <p:sldId id="284" r:id="rId87"/>
    <p:sldId id="412" r:id="rId88"/>
    <p:sldId id="413" r:id="rId89"/>
    <p:sldId id="414" r:id="rId90"/>
    <p:sldId id="415" r:id="rId91"/>
    <p:sldId id="339" r:id="rId92"/>
    <p:sldId id="403" r:id="rId93"/>
    <p:sldId id="428" r:id="rId94"/>
    <p:sldId id="429" r:id="rId95"/>
    <p:sldId id="430" r:id="rId96"/>
    <p:sldId id="327" r:id="rId97"/>
    <p:sldId id="425" r:id="rId98"/>
    <p:sldId id="426" r:id="rId99"/>
    <p:sldId id="427" r:id="rId100"/>
    <p:sldId id="270" r:id="rId101"/>
    <p:sldId id="416" r:id="rId102"/>
    <p:sldId id="417" r:id="rId103"/>
    <p:sldId id="418" r:id="rId104"/>
    <p:sldId id="326" r:id="rId105"/>
    <p:sldId id="419" r:id="rId106"/>
    <p:sldId id="420" r:id="rId107"/>
    <p:sldId id="421" r:id="rId108"/>
    <p:sldId id="422" r:id="rId109"/>
    <p:sldId id="423" r:id="rId110"/>
    <p:sldId id="424" r:id="rId111"/>
    <p:sldId id="404" r:id="rId112"/>
    <p:sldId id="431" r:id="rId113"/>
    <p:sldId id="432" r:id="rId114"/>
    <p:sldId id="433" r:id="rId115"/>
    <p:sldId id="318" r:id="rId116"/>
    <p:sldId id="434" r:id="rId117"/>
    <p:sldId id="435" r:id="rId118"/>
    <p:sldId id="436" r:id="rId119"/>
    <p:sldId id="437" r:id="rId120"/>
    <p:sldId id="438" r:id="rId121"/>
    <p:sldId id="281" r:id="rId122"/>
    <p:sldId id="282" r:id="rId123"/>
    <p:sldId id="476" r:id="rId124"/>
    <p:sldId id="465" r:id="rId125"/>
    <p:sldId id="466" r:id="rId126"/>
    <p:sldId id="467" r:id="rId127"/>
    <p:sldId id="484" r:id="rId128"/>
    <p:sldId id="468" r:id="rId129"/>
    <p:sldId id="485" r:id="rId130"/>
    <p:sldId id="486" r:id="rId131"/>
    <p:sldId id="487" r:id="rId132"/>
    <p:sldId id="488" r:id="rId133"/>
    <p:sldId id="489" r:id="rId134"/>
    <p:sldId id="490" r:id="rId135"/>
    <p:sldId id="491" r:id="rId136"/>
    <p:sldId id="493" r:id="rId137"/>
    <p:sldId id="492" r:id="rId138"/>
    <p:sldId id="494" r:id="rId139"/>
    <p:sldId id="495" r:id="rId140"/>
    <p:sldId id="496" r:id="rId141"/>
    <p:sldId id="497" r:id="rId142"/>
    <p:sldId id="499" r:id="rId143"/>
    <p:sldId id="498" r:id="rId144"/>
    <p:sldId id="442" r:id="rId145"/>
    <p:sldId id="443" r:id="rId146"/>
    <p:sldId id="444" r:id="rId147"/>
    <p:sldId id="445" r:id="rId148"/>
    <p:sldId id="446" r:id="rId149"/>
    <p:sldId id="447" r:id="rId150"/>
    <p:sldId id="293" r:id="rId151"/>
    <p:sldId id="449" r:id="rId152"/>
    <p:sldId id="450" r:id="rId153"/>
    <p:sldId id="451" r:id="rId154"/>
    <p:sldId id="452" r:id="rId155"/>
    <p:sldId id="328" r:id="rId156"/>
    <p:sldId id="453" r:id="rId157"/>
    <p:sldId id="454" r:id="rId158"/>
    <p:sldId id="455" r:id="rId159"/>
    <p:sldId id="321" r:id="rId160"/>
    <p:sldId id="323" r:id="rId161"/>
    <p:sldId id="456" r:id="rId162"/>
    <p:sldId id="457" r:id="rId163"/>
    <p:sldId id="458" r:id="rId164"/>
    <p:sldId id="459" r:id="rId165"/>
    <p:sldId id="448" r:id="rId166"/>
    <p:sldId id="460" r:id="rId167"/>
    <p:sldId id="461" r:id="rId168"/>
    <p:sldId id="462" r:id="rId169"/>
    <p:sldId id="329" r:id="rId170"/>
    <p:sldId id="463" r:id="rId171"/>
    <p:sldId id="464" r:id="rId172"/>
    <p:sldId id="315" r:id="rId173"/>
  </p:sldIdLst>
  <p:sldSz cx="12192000" cy="6858000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CC3300"/>
    <a:srgbClr val="006600"/>
    <a:srgbClr val="0000FF"/>
    <a:srgbClr val="FF0066"/>
    <a:srgbClr val="0080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64" autoAdjust="0"/>
    <p:restoredTop sz="96586" autoAdjust="0"/>
  </p:normalViewPr>
  <p:slideViewPr>
    <p:cSldViewPr snapToGrid="0">
      <p:cViewPr varScale="1">
        <p:scale>
          <a:sx n="108" d="100"/>
          <a:sy n="108" d="100"/>
        </p:scale>
        <p:origin x="120" y="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-1594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viewProps" Target="viewProps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notesMaster" Target="notesMasters/notesMaster1.xml"/><Relationship Id="rId179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presProps" Target="presProps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ECFEC665-9301-410E-A0ED-4BACE5D5A3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86655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31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931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31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4C5F56D-6AC7-480D-A8B5-4100880683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46329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0E7E39-904D-46A8-AAF4-BA6344BF306B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022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62256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163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38968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164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127091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3703861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603514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6768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12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08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1267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14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7164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15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091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16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133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17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5181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18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2345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19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804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20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864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3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71927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21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612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A002F6-9A3C-4507-ACFB-ECCC337B0DA8}" type="slidenum">
              <a:rPr lang="ru-RU" smtClean="0"/>
              <a:pPr/>
              <a:t>22</a:t>
            </a:fld>
            <a:endParaRPr lang="ru-RU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11472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23</a:t>
            </a:fld>
            <a:endParaRPr lang="ru-RU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7778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24</a:t>
            </a:fld>
            <a:endParaRPr lang="ru-RU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043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25</a:t>
            </a:fld>
            <a:endParaRPr lang="ru-RU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87038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26</a:t>
            </a:fld>
            <a:endParaRPr lang="ru-RU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27225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4166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83459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077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E40747-4271-4056-AC56-7068EC323973}" type="slidenum">
              <a:rPr lang="ru-RU" smtClean="0"/>
              <a:pPr/>
              <a:t>30</a:t>
            </a:fld>
            <a:endParaRPr lang="ru-RU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903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0011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E044F-2CFE-45CA-9B1D-687CF49C1BC2}" type="slidenum">
              <a:rPr lang="ru-RU" smtClean="0"/>
              <a:pPr/>
              <a:t>73</a:t>
            </a:fld>
            <a:endParaRPr lang="ru-R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846101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0E044F-2CFE-45CA-9B1D-687CF49C1BC2}" type="slidenum">
              <a:rPr lang="ru-RU" smtClean="0"/>
              <a:pPr/>
              <a:t>74</a:t>
            </a:fld>
            <a:endParaRPr lang="ru-RU"/>
          </a:p>
        </p:txBody>
      </p:sp>
      <p:sp>
        <p:nvSpPr>
          <p:cNvPr id="2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32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82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75500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83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53689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84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96704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85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204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86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5656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87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513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88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3020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89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6105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285498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07F90B86-6166-4739-9483-AC5F46B2B1F6}" type="slidenum">
              <a:rPr lang="ru-RU" sz="1200"/>
              <a:pPr algn="r"/>
              <a:t>90</a:t>
            </a:fld>
            <a:endParaRPr lang="ru-RU" sz="1200"/>
          </a:p>
        </p:txBody>
      </p:sp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90980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100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5566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101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8479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102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17769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103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53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104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878032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105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530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106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338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107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735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108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00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7343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109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752245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110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69669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115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0910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116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701234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117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4999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118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06767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119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11511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B2ED84-36B0-4F51-AA15-1C37B3BFEA00}" type="slidenum">
              <a:rPr lang="ru-RU" smtClean="0"/>
              <a:pPr/>
              <a:t>120</a:t>
            </a:fld>
            <a:endParaRPr lang="ru-RU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060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12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9666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263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5450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7909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884916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31415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59636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630535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7479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63301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7492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97252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3494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064443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881719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1699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453432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73511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87137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90110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895583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3208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05655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3621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89882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73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358150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144</a:t>
            </a:fld>
            <a:endParaRPr lang="ru-RU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1966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145</a:t>
            </a:fld>
            <a:endParaRPr lang="ru-RU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3646419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146</a:t>
            </a:fld>
            <a:endParaRPr lang="ru-RU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505068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147</a:t>
            </a:fld>
            <a:endParaRPr lang="ru-RU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784294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148</a:t>
            </a:fld>
            <a:endParaRPr lang="ru-RU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75439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30CABB-B284-4E0C-9B2B-0CFAE7620BF9}" type="slidenum">
              <a:rPr lang="ru-RU" smtClean="0"/>
              <a:pPr/>
              <a:t>149</a:t>
            </a:fld>
            <a:endParaRPr lang="ru-RU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34972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150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66025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151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007593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152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709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8733FE-1012-43A6-8443-3FEA16207B33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990151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153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146454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154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8859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155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44490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156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32442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157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526087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158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43486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159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894045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160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499623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161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345656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3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5FE75C83-2BC7-4F74-AC0D-1CD30BAF9352}" type="slidenum">
              <a:rPr lang="ru-RU" sz="1200"/>
              <a:pPr algn="r"/>
              <a:t>162</a:t>
            </a:fld>
            <a:endParaRPr lang="ru-RU" sz="1200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9229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4341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514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0868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880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552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92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6832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648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4273EE-F226-48F3-A8F1-B0752FCB50AE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83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261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9864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1D0DCA4-A7D5-40E2-8663-B6C894CB2FA5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1856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utexas.edu/users/boyer/" TargetMode="Externa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://www.cs.utexas.edu/users/moore/best-ideas/string-searching/fstrpos-example.html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texas.edu/users/boyer/" TargetMode="External"/><Relationship Id="rId5" Type="http://schemas.openxmlformats.org/officeDocument/2006/relationships/image" Target="../media/image8.jpeg"/><Relationship Id="rId4" Type="http://schemas.openxmlformats.org/officeDocument/2006/relationships/hyperlink" Target="//upload.wikimedia.org/wikipedia/commons/0/0e/J_Strother_Moore_FLoC_2006.jpg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hyperlink" Target="http://www.cs.utexas.edu/users/moore/best-ideas/string-searching/fstrpos-example.html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cs.utexas.edu/users/boyer/" TargetMode="External"/><Relationship Id="rId5" Type="http://schemas.openxmlformats.org/officeDocument/2006/relationships/image" Target="../media/image8.jpeg"/><Relationship Id="rId4" Type="http://schemas.openxmlformats.org/officeDocument/2006/relationships/hyperlink" Target="//upload.wikimedia.org/wikipedia/commons/0/0e/J_Strother_Moore_FLoC_2006.jpg" TargetMode="Externa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4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dl.handle.net/2027/mdp.39015005511467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ectrum.ieee.org/tech-history/silicon-revolution/hans-peter-luhn-and-the-birth-of-the-hashing-algorithm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dl.handle.net/2027/mdp.39015005511467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ectrum.ieee.org/tech-history/silicon-revolution/hans-peter-luhn-and-the-birth-of-the-hashing-algorithm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hdl.handle.net/2027/mdp.39015005511467" TargetMode="Externa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spectrum.ieee.org/tech-history/silicon-revolution/hans-peter-luhn-and-the-birth-of-the-hashing-algorithm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6471915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/index.php?curid=6474845" TargetMode="Externa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/index.php?curid=6474845" TargetMode="Externa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/index.php?curid=6474845" TargetMode="Externa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mmons.wikimedia.org/w/index.php?curid=6474845" TargetMode="Externa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/index.php?curid=40545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c/c0/Michael_O._Rabin.jpg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e/Karp_mg_7725-b.cr2.jpg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//upload.wikimedia.org/wikipedia/commons/c/c0/Michael_O._Rabin.jpg" TargetMode="External"/><Relationship Id="rId4" Type="http://schemas.openxmlformats.org/officeDocument/2006/relationships/image" Target="../media/image6.jpe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//upload.wikimedia.org/wikipedia/commons/3/3e/Karp_mg_7725-b.cr2.jp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hyperlink" Target="//upload.wikimedia.org/wikipedia/commons/c/c0/Michael_O._Rabin.jpg" TargetMode="External"/><Relationship Id="rId4" Type="http://schemas.openxmlformats.org/officeDocument/2006/relationships/image" Target="../media/image6.jpe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dx.doi.org/10.1007/3-540-55719-9_77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Алгоритмы поиска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12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массиве и списке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Элементы пространства – пары вида (ключ, значение)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Тип ключей выбирают так, чтобы ключи было удобно сравнивать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Критерий поиска – совпадение значения ключа с заданным значением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482001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</p:txBody>
      </p:sp>
      <p:pic>
        <p:nvPicPr>
          <p:cNvPr id="371714" name="Picture 2" descr="http://www.cs.utexas.edu/~boyer/rs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47" y="2716484"/>
            <a:ext cx="2232248" cy="335497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4086" y="4024639"/>
            <a:ext cx="2403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Robert Stephen Boyer </a:t>
            </a:r>
            <a:endParaRPr lang="ru-RU"/>
          </a:p>
          <a:p>
            <a:r>
              <a:rPr lang="ru-RU"/>
              <a:t>Роберт Стивен Бойер</a:t>
            </a:r>
          </a:p>
          <a:p>
            <a:r>
              <a:rPr lang="en-US" sz="1000">
                <a:hlinkClick r:id="rId4"/>
              </a:rPr>
              <a:t>https://www.cs.utexas.edu/users/boyer/</a:t>
            </a:r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8662392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ru-RU" sz="2400" dirty="0"/>
          </a:p>
        </p:txBody>
      </p:sp>
      <p:pic>
        <p:nvPicPr>
          <p:cNvPr id="371714" name="Picture 2" descr="http://www.cs.utexas.edu/~boyer/rs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47" y="2716484"/>
            <a:ext cx="2232248" cy="335497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6" name="Picture 4" descr="File:J Strother Moore FLoC 2006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 r="21287"/>
          <a:stretch/>
        </p:blipFill>
        <p:spPr bwMode="auto">
          <a:xfrm>
            <a:off x="6202667" y="2722302"/>
            <a:ext cx="2430813" cy="334915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4086" y="4024639"/>
            <a:ext cx="2403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Robert Stephen Boyer </a:t>
            </a:r>
            <a:endParaRPr lang="ru-RU"/>
          </a:p>
          <a:p>
            <a:r>
              <a:rPr lang="ru-RU"/>
              <a:t>Роберт Стивен Бойер</a:t>
            </a:r>
          </a:p>
          <a:p>
            <a:r>
              <a:rPr lang="en-US" sz="1000">
                <a:hlinkClick r:id="rId6"/>
              </a:rPr>
              <a:t>https://www.cs.utexas.edu/users/boyer/</a:t>
            </a:r>
            <a:endParaRPr lang="ru-RU" sz="1000"/>
          </a:p>
        </p:txBody>
      </p:sp>
      <p:sp>
        <p:nvSpPr>
          <p:cNvPr id="5" name="TextBox 4"/>
          <p:cNvSpPr txBox="1"/>
          <p:nvPr/>
        </p:nvSpPr>
        <p:spPr>
          <a:xfrm>
            <a:off x="8633480" y="3947695"/>
            <a:ext cx="29386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 Strother Moore</a:t>
            </a:r>
            <a:endParaRPr lang="ru-RU" b="1"/>
          </a:p>
          <a:p>
            <a:r>
              <a:rPr lang="ru-RU"/>
              <a:t>Джей Стротер Мур</a:t>
            </a:r>
          </a:p>
          <a:p>
            <a:r>
              <a:rPr lang="en-US" sz="1000">
                <a:hlinkClick r:id="rId7"/>
              </a:rPr>
              <a:t>http://www.cs.utexas.edu/users/moore/</a:t>
            </a:r>
            <a:endParaRPr lang="ru-RU" sz="1000">
              <a:hlinkClick r:id="rId7"/>
            </a:endParaRPr>
          </a:p>
          <a:p>
            <a:r>
              <a:rPr lang="en-US" sz="1000">
                <a:hlinkClick r:id="rId7"/>
              </a:rPr>
              <a:t>best-ideas/string-searching/fstrpos-example.html</a:t>
            </a:r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28388281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Robert S. Boyer, J S. Moore</a:t>
            </a:r>
            <a:r>
              <a:rPr lang="ru-RU" sz="2400"/>
              <a:t> </a:t>
            </a:r>
            <a:r>
              <a:rPr lang="en-US" sz="2400"/>
              <a:t>A Fast String Searching Algorithm </a:t>
            </a:r>
            <a:r>
              <a:rPr lang="ru-RU" sz="2400"/>
              <a:t>// </a:t>
            </a:r>
            <a:r>
              <a:rPr lang="en-US" sz="2400"/>
              <a:t>Communications of the Association for Computing Machinery, Vol. 20, No. 10, pp. 762-772, 1977</a:t>
            </a:r>
            <a:endParaRPr lang="ru-RU" sz="2400"/>
          </a:p>
          <a:p>
            <a:pPr marL="0" indent="0">
              <a:buNone/>
            </a:pPr>
            <a:endParaRPr lang="ru-RU" sz="2400"/>
          </a:p>
        </p:txBody>
      </p:sp>
      <p:pic>
        <p:nvPicPr>
          <p:cNvPr id="371714" name="Picture 2" descr="http://www.cs.utexas.edu/~boyer/rsb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247" y="2716484"/>
            <a:ext cx="2232248" cy="3354975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1716" name="Picture 4" descr="File:J Strother Moore FLoC 2006.jpg">
            <a:hlinkClick r:id="rId4"/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22" r="21287"/>
          <a:stretch/>
        </p:blipFill>
        <p:spPr bwMode="auto">
          <a:xfrm>
            <a:off x="6202667" y="2722302"/>
            <a:ext cx="2430813" cy="334915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04086" y="4024639"/>
            <a:ext cx="240322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Robert Stephen Boyer </a:t>
            </a:r>
            <a:endParaRPr lang="ru-RU"/>
          </a:p>
          <a:p>
            <a:r>
              <a:rPr lang="ru-RU"/>
              <a:t>Роберт Стивен Бойер</a:t>
            </a:r>
          </a:p>
          <a:p>
            <a:r>
              <a:rPr lang="en-US" sz="1000">
                <a:hlinkClick r:id="rId6"/>
              </a:rPr>
              <a:t>https://www.cs.utexas.edu/users/boyer/</a:t>
            </a:r>
            <a:endParaRPr lang="ru-RU" sz="1000"/>
          </a:p>
        </p:txBody>
      </p:sp>
      <p:sp>
        <p:nvSpPr>
          <p:cNvPr id="5" name="TextBox 4"/>
          <p:cNvSpPr txBox="1"/>
          <p:nvPr/>
        </p:nvSpPr>
        <p:spPr>
          <a:xfrm>
            <a:off x="8633480" y="3947695"/>
            <a:ext cx="2938625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 Strother Moore</a:t>
            </a:r>
            <a:endParaRPr lang="ru-RU" b="1"/>
          </a:p>
          <a:p>
            <a:r>
              <a:rPr lang="ru-RU"/>
              <a:t>Джей Стротер Мур</a:t>
            </a:r>
          </a:p>
          <a:p>
            <a:r>
              <a:rPr lang="en-US" sz="1000">
                <a:hlinkClick r:id="rId7"/>
              </a:rPr>
              <a:t>http://www.cs.utexas.edu/users/moore/</a:t>
            </a:r>
            <a:endParaRPr lang="ru-RU" sz="1000">
              <a:hlinkClick r:id="rId7"/>
            </a:endParaRPr>
          </a:p>
          <a:p>
            <a:r>
              <a:rPr lang="en-US" sz="1000">
                <a:hlinkClick r:id="rId7"/>
              </a:rPr>
              <a:t>best-ideas/string-searching/fstrpos-example.html</a:t>
            </a:r>
            <a:endParaRPr lang="ru-RU" sz="1000"/>
          </a:p>
        </p:txBody>
      </p:sp>
    </p:spTree>
    <p:extLst>
      <p:ext uri="{BB962C8B-B14F-4D97-AF65-F5344CB8AC3E}">
        <p14:creationId xmlns:p14="http://schemas.microsoft.com/office/powerpoint/2010/main" val="22116645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>
                <a:solidFill>
                  <a:schemeClr val="bg1"/>
                </a:solidFill>
              </a:rPr>
              <a:t>Сравнение текста и образца, начиная с конца образца</a:t>
            </a:r>
          </a:p>
          <a:p>
            <a:pPr marL="514350" indent="-457200"/>
            <a:r>
              <a:rPr lang="ru-RU" sz="2400" dirty="0">
                <a:solidFill>
                  <a:schemeClr val="bg1"/>
                </a:solidFill>
              </a:rPr>
              <a:t>Сдвиг образца вправо на расстояние </a:t>
            </a:r>
            <a:r>
              <a:rPr lang="en-US" sz="2400" dirty="0">
                <a:solidFill>
                  <a:schemeClr val="bg1"/>
                </a:solidFill>
              </a:rPr>
              <a:t>&gt;= 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</a:p>
          <a:p>
            <a:pPr marL="857250" lvl="1" indent="-342900"/>
            <a:r>
              <a:rPr lang="ru-RU" sz="2000" dirty="0">
                <a:solidFill>
                  <a:schemeClr val="bg1"/>
                </a:solidFill>
              </a:rPr>
              <a:t>По стоп-символам </a:t>
            </a:r>
            <a:r>
              <a:rPr lang="en-US" sz="2000" dirty="0" err="1">
                <a:solidFill>
                  <a:schemeClr val="bg1"/>
                </a:solidFill>
              </a:rPr>
              <a:t>stop_shift</a:t>
            </a:r>
            <a:endParaRPr lang="ru-RU" sz="2000" dirty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stop_shift</a:t>
            </a:r>
            <a:r>
              <a:rPr lang="en-US" sz="1600" dirty="0">
                <a:solidFill>
                  <a:schemeClr val="bg1"/>
                </a:solidFill>
              </a:rPr>
              <a:t>[c] = </a:t>
            </a:r>
            <a:r>
              <a:rPr lang="ru-RU" sz="1600" dirty="0">
                <a:solidFill>
                  <a:schemeClr val="bg1"/>
                </a:solidFill>
              </a:rPr>
              <a:t>безопасный сдвиг образца при условии, что данное положение образца не является вхождением и против последнего символа образца в тексте находится символ </a:t>
            </a:r>
            <a:r>
              <a:rPr lang="en-US" sz="1600" dirty="0">
                <a:solidFill>
                  <a:schemeClr val="bg1"/>
                </a:solidFill>
              </a:rPr>
              <a:t>c</a:t>
            </a:r>
            <a:endParaRPr lang="ru-RU" sz="16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r>
              <a:rPr lang="ru-RU" sz="2000" dirty="0">
                <a:solidFill>
                  <a:schemeClr val="bg1"/>
                </a:solidFill>
              </a:rPr>
              <a:t>По суффиксам </a:t>
            </a:r>
            <a:r>
              <a:rPr lang="en-US" sz="2000" dirty="0" err="1">
                <a:solidFill>
                  <a:schemeClr val="bg1"/>
                </a:solidFill>
              </a:rPr>
              <a:t>suffix_shift</a:t>
            </a:r>
            <a:endParaRPr lang="ru-RU" sz="2000" dirty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суффиксом длины </a:t>
            </a:r>
            <a:r>
              <a:rPr lang="en-US" sz="1600" dirty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stop_shift</a:t>
            </a:r>
            <a:r>
              <a:rPr lang="en-US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['b']</a:t>
            </a:r>
            <a:r>
              <a:rPr lang="ru-RU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 зависит только от образца</a:t>
            </a:r>
          </a:p>
        </p:txBody>
      </p:sp>
    </p:spTree>
    <p:extLst>
      <p:ext uri="{BB962C8B-B14F-4D97-AF65-F5344CB8AC3E}">
        <p14:creationId xmlns:p14="http://schemas.microsoft.com/office/powerpoint/2010/main" val="15693342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/>
              <a:t>Сравнение текста и образца, начиная с конца образца</a:t>
            </a:r>
          </a:p>
          <a:p>
            <a:pPr marL="514350" indent="-457200"/>
            <a:r>
              <a:rPr lang="ru-RU" sz="2400" dirty="0">
                <a:solidFill>
                  <a:schemeClr val="bg1"/>
                </a:solidFill>
              </a:rPr>
              <a:t>Сдвиг образца вправо на расстояние </a:t>
            </a:r>
            <a:r>
              <a:rPr lang="en-US" sz="2400" dirty="0">
                <a:solidFill>
                  <a:schemeClr val="bg1"/>
                </a:solidFill>
              </a:rPr>
              <a:t>&gt;= </a:t>
            </a:r>
            <a:r>
              <a:rPr lang="ru-RU" sz="2400" dirty="0">
                <a:solidFill>
                  <a:schemeClr val="bg1"/>
                </a:solidFill>
              </a:rPr>
              <a:t>1</a:t>
            </a:r>
          </a:p>
          <a:p>
            <a:pPr marL="857250" lvl="1" indent="-342900"/>
            <a:r>
              <a:rPr lang="ru-RU" sz="2000" dirty="0">
                <a:solidFill>
                  <a:schemeClr val="bg1"/>
                </a:solidFill>
              </a:rPr>
              <a:t>По стоп-символам </a:t>
            </a:r>
            <a:r>
              <a:rPr lang="en-US" sz="2000" dirty="0" err="1">
                <a:solidFill>
                  <a:schemeClr val="bg1"/>
                </a:solidFill>
              </a:rPr>
              <a:t>stop_shift</a:t>
            </a:r>
            <a:endParaRPr lang="ru-RU" sz="2000" dirty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stop_shift</a:t>
            </a:r>
            <a:r>
              <a:rPr lang="en-US" sz="1600" dirty="0">
                <a:solidFill>
                  <a:schemeClr val="bg1"/>
                </a:solidFill>
              </a:rPr>
              <a:t>[c] = </a:t>
            </a:r>
            <a:r>
              <a:rPr lang="ru-RU" sz="1600" dirty="0">
                <a:solidFill>
                  <a:schemeClr val="bg1"/>
                </a:solidFill>
              </a:rPr>
              <a:t>безопасный сдвиг образца при условии, что данное положение образца не является вхождением и против последнего символа образца в тексте находится символ </a:t>
            </a:r>
            <a:r>
              <a:rPr lang="en-US" sz="1600" dirty="0">
                <a:solidFill>
                  <a:schemeClr val="bg1"/>
                </a:solidFill>
              </a:rPr>
              <a:t>c</a:t>
            </a:r>
            <a:endParaRPr lang="ru-RU" sz="16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r>
              <a:rPr lang="ru-RU" sz="2000" dirty="0">
                <a:solidFill>
                  <a:schemeClr val="bg1"/>
                </a:solidFill>
              </a:rPr>
              <a:t>По суффиксам </a:t>
            </a:r>
            <a:r>
              <a:rPr lang="en-US" sz="2000" dirty="0" err="1">
                <a:solidFill>
                  <a:schemeClr val="bg1"/>
                </a:solidFill>
              </a:rPr>
              <a:t>suffix_shift</a:t>
            </a:r>
            <a:endParaRPr lang="ru-RU" sz="2000" dirty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суффиксом длины </a:t>
            </a:r>
            <a:r>
              <a:rPr lang="en-US" sz="1600" dirty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stop_shift</a:t>
            </a:r>
            <a:r>
              <a:rPr lang="en-US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['b']</a:t>
            </a:r>
            <a:r>
              <a:rPr lang="ru-RU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 зависит только от образца</a:t>
            </a:r>
          </a:p>
        </p:txBody>
      </p:sp>
    </p:spTree>
    <p:extLst>
      <p:ext uri="{BB962C8B-B14F-4D97-AF65-F5344CB8AC3E}">
        <p14:creationId xmlns:p14="http://schemas.microsoft.com/office/powerpoint/2010/main" val="279057961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/>
              <a:t>Сравнение текста и образца, начиная с конца образца</a:t>
            </a:r>
          </a:p>
          <a:p>
            <a:pPr marL="514350" indent="-457200"/>
            <a:r>
              <a:rPr lang="ru-RU" sz="2400" dirty="0"/>
              <a:t>Сдвиг образца вправо на 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>
                <a:solidFill>
                  <a:schemeClr val="bg1"/>
                </a:solidFill>
              </a:rPr>
              <a:t>По стоп-символам </a:t>
            </a:r>
            <a:r>
              <a:rPr lang="en-US" sz="2000" dirty="0" err="1">
                <a:solidFill>
                  <a:schemeClr val="bg1"/>
                </a:solidFill>
              </a:rPr>
              <a:t>stop_shift</a:t>
            </a:r>
            <a:endParaRPr lang="ru-RU" sz="2000" dirty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stop_shift</a:t>
            </a:r>
            <a:r>
              <a:rPr lang="en-US" sz="1600" dirty="0">
                <a:solidFill>
                  <a:schemeClr val="bg1"/>
                </a:solidFill>
              </a:rPr>
              <a:t>[c] = </a:t>
            </a:r>
            <a:r>
              <a:rPr lang="ru-RU" sz="1600" dirty="0">
                <a:solidFill>
                  <a:schemeClr val="bg1"/>
                </a:solidFill>
              </a:rPr>
              <a:t>безопасный сдвиг образца при условии, что данное положение образца не является вхождением и против последнего символа образца в тексте находится символ </a:t>
            </a:r>
            <a:r>
              <a:rPr lang="en-US" sz="1600" dirty="0">
                <a:solidFill>
                  <a:schemeClr val="bg1"/>
                </a:solidFill>
              </a:rPr>
              <a:t>c</a:t>
            </a:r>
            <a:endParaRPr lang="ru-RU" sz="16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r>
              <a:rPr lang="ru-RU" sz="2000" dirty="0">
                <a:solidFill>
                  <a:schemeClr val="bg1"/>
                </a:solidFill>
              </a:rPr>
              <a:t>По суффиксам </a:t>
            </a:r>
            <a:r>
              <a:rPr lang="en-US" sz="2000" dirty="0" err="1">
                <a:solidFill>
                  <a:schemeClr val="bg1"/>
                </a:solidFill>
              </a:rPr>
              <a:t>suffix_shift</a:t>
            </a:r>
            <a:endParaRPr lang="ru-RU" sz="2000" dirty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суффиксом длины </a:t>
            </a:r>
            <a:r>
              <a:rPr lang="en-US" sz="1600" dirty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stop_shift</a:t>
            </a:r>
            <a:r>
              <a:rPr lang="en-US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['b']</a:t>
            </a:r>
            <a:r>
              <a:rPr lang="ru-RU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 зависит только от образца</a:t>
            </a:r>
          </a:p>
        </p:txBody>
      </p:sp>
    </p:spTree>
    <p:extLst>
      <p:ext uri="{BB962C8B-B14F-4D97-AF65-F5344CB8AC3E}">
        <p14:creationId xmlns:p14="http://schemas.microsoft.com/office/powerpoint/2010/main" val="35766466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/>
              <a:t>Сравнение текста и образца, начиная с конца образца</a:t>
            </a:r>
          </a:p>
          <a:p>
            <a:pPr marL="514350" indent="-457200"/>
            <a:r>
              <a:rPr lang="ru-RU" sz="2400" dirty="0"/>
              <a:t>Сдвиг образца вправо на 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/>
              <a:t>По стоп-символам </a:t>
            </a:r>
            <a:r>
              <a:rPr lang="en-US" sz="2000" dirty="0" err="1"/>
              <a:t>stop_shift</a:t>
            </a:r>
            <a:endParaRPr lang="ru-RU" sz="2000" dirty="0"/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stop_shift</a:t>
            </a:r>
            <a:r>
              <a:rPr lang="en-US" sz="1600" dirty="0">
                <a:solidFill>
                  <a:schemeClr val="bg1"/>
                </a:solidFill>
              </a:rPr>
              <a:t>[c] = </a:t>
            </a:r>
            <a:r>
              <a:rPr lang="ru-RU" sz="1600" dirty="0">
                <a:solidFill>
                  <a:schemeClr val="bg1"/>
                </a:solidFill>
              </a:rPr>
              <a:t>безопасный сдвиг образца при условии, что данное положение образца не является вхождением и против последнего символа образца в тексте находится символ </a:t>
            </a:r>
            <a:r>
              <a:rPr lang="en-US" sz="1600" dirty="0">
                <a:solidFill>
                  <a:schemeClr val="bg1"/>
                </a:solidFill>
              </a:rPr>
              <a:t>c</a:t>
            </a:r>
            <a:endParaRPr lang="ru-RU" sz="16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endParaRPr lang="ru-RU" sz="2000" dirty="0">
              <a:solidFill>
                <a:schemeClr val="bg1"/>
              </a:solidFill>
            </a:endParaRPr>
          </a:p>
          <a:p>
            <a:pPr marL="857250" lvl="1" indent="-342900"/>
            <a:r>
              <a:rPr lang="ru-RU" sz="2000" dirty="0">
                <a:solidFill>
                  <a:schemeClr val="bg1"/>
                </a:solidFill>
              </a:rPr>
              <a:t>По суффиксам </a:t>
            </a:r>
            <a:r>
              <a:rPr lang="en-US" sz="2000" dirty="0" err="1">
                <a:solidFill>
                  <a:schemeClr val="bg1"/>
                </a:solidFill>
              </a:rPr>
              <a:t>suffix_shift</a:t>
            </a:r>
            <a:endParaRPr lang="ru-RU" sz="2000" dirty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суффиксом длины </a:t>
            </a:r>
            <a:r>
              <a:rPr lang="en-US" sz="1600" dirty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    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>
                <a:solidFill>
                  <a:schemeClr val="bg1"/>
                </a:solidFill>
                <a:latin typeface="+mn-lt"/>
              </a:rPr>
              <a:t>stop_shift</a:t>
            </a:r>
            <a:r>
              <a:rPr lang="en-US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['b']</a:t>
            </a:r>
            <a:r>
              <a:rPr lang="ru-RU" dirty="0">
                <a:solidFill>
                  <a:schemeClr val="bg1"/>
                </a:solidFill>
                <a:latin typeface="+mn-lt"/>
                <a:cs typeface="Consolas" panose="020B0609020204030204" pitchFamily="49" charset="0"/>
              </a:rPr>
              <a:t> зависит только от образца</a:t>
            </a:r>
          </a:p>
        </p:txBody>
      </p:sp>
    </p:spTree>
    <p:extLst>
      <p:ext uri="{BB962C8B-B14F-4D97-AF65-F5344CB8AC3E}">
        <p14:creationId xmlns:p14="http://schemas.microsoft.com/office/powerpoint/2010/main" val="12209688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/>
              <a:t>Сравнение текста и образца, начиная с конца образца</a:t>
            </a:r>
          </a:p>
          <a:p>
            <a:pPr marL="514350" indent="-457200"/>
            <a:r>
              <a:rPr lang="ru-RU" sz="2400" dirty="0"/>
              <a:t>Сдвиг образца вправо на 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/>
              <a:t>По стоп-символам </a:t>
            </a:r>
            <a:r>
              <a:rPr lang="en-US" sz="2000" dirty="0" err="1"/>
              <a:t>stop_shift</a:t>
            </a:r>
            <a:endParaRPr lang="ru-RU" sz="2000" dirty="0"/>
          </a:p>
          <a:p>
            <a:pPr marL="1257300" lvl="2" indent="-342900"/>
            <a:r>
              <a:rPr lang="en-US" sz="1600" dirty="0" err="1"/>
              <a:t>stop_shift</a:t>
            </a:r>
            <a:r>
              <a:rPr lang="en-US" sz="1600" dirty="0"/>
              <a:t>[c] = </a:t>
            </a:r>
            <a:r>
              <a:rPr lang="ru-RU" sz="1600" dirty="0"/>
              <a:t>безопасный сдвиг образца при условии, что данное положение образца не является вхождением и против последнего символа образца в тексте находится символ </a:t>
            </a:r>
            <a:r>
              <a:rPr lang="en-US" sz="1600" dirty="0"/>
              <a:t>c</a:t>
            </a:r>
            <a:endParaRPr lang="ru-RU" sz="1600" dirty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/>
          </a:p>
          <a:p>
            <a:pPr marL="857250" lvl="1" indent="-342900"/>
            <a:r>
              <a:rPr lang="ru-RU" sz="2000" dirty="0">
                <a:solidFill>
                  <a:schemeClr val="bg1"/>
                </a:solidFill>
              </a:rPr>
              <a:t>По суффиксам </a:t>
            </a:r>
            <a:r>
              <a:rPr lang="en-US" sz="2000" dirty="0" err="1">
                <a:solidFill>
                  <a:schemeClr val="bg1"/>
                </a:solidFill>
              </a:rPr>
              <a:t>suffix_shift</a:t>
            </a:r>
            <a:endParaRPr lang="ru-RU" sz="2000" dirty="0">
              <a:solidFill>
                <a:schemeClr val="bg1"/>
              </a:solidFill>
            </a:endParaRPr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суффиксом длины </a:t>
            </a:r>
            <a:r>
              <a:rPr lang="en-US" sz="1600" dirty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   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>
                <a:latin typeface="+mn-lt"/>
              </a:rPr>
              <a:t>stop_shift</a:t>
            </a:r>
            <a:r>
              <a:rPr lang="en-US" dirty="0">
                <a:latin typeface="+mn-lt"/>
                <a:cs typeface="Consolas" panose="020B0609020204030204" pitchFamily="49" charset="0"/>
              </a:rPr>
              <a:t>['b']</a:t>
            </a:r>
            <a:r>
              <a:rPr lang="ru-RU" dirty="0">
                <a:latin typeface="+mn-lt"/>
                <a:cs typeface="Consolas" panose="020B0609020204030204" pitchFamily="49" charset="0"/>
              </a:rPr>
              <a:t> зависит только от образца</a:t>
            </a:r>
          </a:p>
        </p:txBody>
      </p:sp>
    </p:spTree>
    <p:extLst>
      <p:ext uri="{BB962C8B-B14F-4D97-AF65-F5344CB8AC3E}">
        <p14:creationId xmlns:p14="http://schemas.microsoft.com/office/powerpoint/2010/main" val="204254412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/>
              <a:t>Сравнение текста и образца, начиная с конца образца</a:t>
            </a:r>
          </a:p>
          <a:p>
            <a:pPr marL="514350" indent="-457200"/>
            <a:r>
              <a:rPr lang="ru-RU" sz="2400" dirty="0"/>
              <a:t>Сдвиг образца вправо на 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/>
              <a:t>По стоп-символам </a:t>
            </a:r>
            <a:r>
              <a:rPr lang="en-US" sz="2000" dirty="0" err="1"/>
              <a:t>stop_shift</a:t>
            </a:r>
            <a:endParaRPr lang="ru-RU" sz="2000" dirty="0"/>
          </a:p>
          <a:p>
            <a:pPr marL="1257300" lvl="2" indent="-342900"/>
            <a:r>
              <a:rPr lang="en-US" sz="1600" dirty="0" err="1"/>
              <a:t>stop_shift</a:t>
            </a:r>
            <a:r>
              <a:rPr lang="en-US" sz="1600" dirty="0"/>
              <a:t>[c] = </a:t>
            </a:r>
            <a:r>
              <a:rPr lang="ru-RU" sz="1600" dirty="0"/>
              <a:t>безопасный сдвиг образца при условии, что данное положение образца не является вхождением и против последнего символа образца в тексте находится символ </a:t>
            </a:r>
            <a:r>
              <a:rPr lang="en-US" sz="1600" dirty="0"/>
              <a:t>c</a:t>
            </a:r>
            <a:endParaRPr lang="ru-RU" sz="1600" dirty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/>
          </a:p>
          <a:p>
            <a:pPr marL="857250" lvl="1" indent="-342900"/>
            <a:r>
              <a:rPr lang="ru-RU" sz="2000" dirty="0"/>
              <a:t>По суффиксам </a:t>
            </a:r>
            <a:r>
              <a:rPr lang="en-US" sz="2000" dirty="0" err="1"/>
              <a:t>suffix_shift</a:t>
            </a:r>
            <a:endParaRPr lang="ru-RU" sz="2000" dirty="0"/>
          </a:p>
          <a:p>
            <a:pPr marL="1257300" lvl="2" indent="-342900"/>
            <a:r>
              <a:rPr lang="en-US" sz="1600" dirty="0" err="1">
                <a:solidFill>
                  <a:schemeClr val="bg1"/>
                </a:solidFill>
              </a:rPr>
              <a:t>suffix_shift</a:t>
            </a:r>
            <a:r>
              <a:rPr lang="en-US" sz="1600" dirty="0">
                <a:solidFill>
                  <a:schemeClr val="bg1"/>
                </a:solidFill>
              </a:rPr>
              <a:t>[j] = min</a:t>
            </a:r>
            <a:r>
              <a:rPr lang="ru-RU" sz="1600" dirty="0">
                <a:solidFill>
                  <a:schemeClr val="bg1"/>
                </a:solidFill>
              </a:rPr>
              <a:t> сдвиг образца относительно текста, совмещающий внутреннюю часть образца с просмотренным суффиксом длины </a:t>
            </a:r>
            <a:r>
              <a:rPr lang="en-US" sz="1600" dirty="0">
                <a:solidFill>
                  <a:schemeClr val="bg1"/>
                </a:solidFill>
              </a:rPr>
              <a:t>j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   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>
                <a:latin typeface="+mn-lt"/>
              </a:rPr>
              <a:t>stop_shift</a:t>
            </a:r>
            <a:r>
              <a:rPr lang="en-US" dirty="0">
                <a:latin typeface="+mn-lt"/>
                <a:cs typeface="Consolas" panose="020B0609020204030204" pitchFamily="49" charset="0"/>
              </a:rPr>
              <a:t>['b']</a:t>
            </a:r>
            <a:r>
              <a:rPr lang="ru-RU" dirty="0">
                <a:latin typeface="+mn-lt"/>
                <a:cs typeface="Consolas" panose="020B0609020204030204" pitchFamily="49" charset="0"/>
              </a:rPr>
              <a:t> зависит только от образца</a:t>
            </a:r>
          </a:p>
        </p:txBody>
      </p:sp>
    </p:spTree>
    <p:extLst>
      <p:ext uri="{BB962C8B-B14F-4D97-AF65-F5344CB8AC3E}">
        <p14:creationId xmlns:p14="http://schemas.microsoft.com/office/powerpoint/2010/main" val="1240765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массиве и списке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Элементы пространства – пары вида (ключ, значение)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Тип ключей выбирают так, чтобы ключи было удобно сравнивать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Критерий поиска – совпадение значения ключа с заданным значением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434571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Бойера—Мура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457200"/>
            <a:r>
              <a:rPr lang="ru-RU" sz="2400" dirty="0"/>
              <a:t>Сравнение текста и образца, начиная с конца образца</a:t>
            </a:r>
          </a:p>
          <a:p>
            <a:pPr marL="514350" indent="-457200"/>
            <a:r>
              <a:rPr lang="ru-RU" sz="2400" dirty="0"/>
              <a:t>Сдвиг образца вправо на расстояние </a:t>
            </a:r>
            <a:r>
              <a:rPr lang="en-US" sz="2400" dirty="0"/>
              <a:t>&gt;= </a:t>
            </a:r>
            <a:r>
              <a:rPr lang="ru-RU" sz="2400" dirty="0"/>
              <a:t>1</a:t>
            </a:r>
          </a:p>
          <a:p>
            <a:pPr marL="857250" lvl="1" indent="-342900"/>
            <a:r>
              <a:rPr lang="ru-RU" sz="2000" dirty="0"/>
              <a:t>По стоп-символам </a:t>
            </a:r>
            <a:r>
              <a:rPr lang="en-US" sz="2000" dirty="0" err="1"/>
              <a:t>stop_shift</a:t>
            </a:r>
            <a:endParaRPr lang="ru-RU" sz="2000" dirty="0"/>
          </a:p>
          <a:p>
            <a:pPr marL="1257300" lvl="2" indent="-342900"/>
            <a:r>
              <a:rPr lang="en-US" sz="1600" dirty="0" err="1"/>
              <a:t>stop_shift</a:t>
            </a:r>
            <a:r>
              <a:rPr lang="en-US" sz="1600" dirty="0"/>
              <a:t>[c] = </a:t>
            </a:r>
            <a:r>
              <a:rPr lang="ru-RU" sz="1600" dirty="0"/>
              <a:t>безопасный сдвиг образца при условии, что данное положение образца не является вхождением и против последнего символа образца в тексте находится символ </a:t>
            </a:r>
            <a:r>
              <a:rPr lang="en-US" sz="1600" dirty="0"/>
              <a:t>c</a:t>
            </a:r>
            <a:endParaRPr lang="ru-RU" sz="1600" dirty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/>
          </a:p>
          <a:p>
            <a:pPr marL="857250" lvl="1" indent="-342900"/>
            <a:endParaRPr lang="ru-RU" sz="2000" dirty="0"/>
          </a:p>
          <a:p>
            <a:pPr marL="857250" lvl="1" indent="-342900"/>
            <a:r>
              <a:rPr lang="ru-RU" sz="2000" dirty="0"/>
              <a:t>По суффиксам </a:t>
            </a:r>
            <a:r>
              <a:rPr lang="en-US" sz="2000" dirty="0" err="1"/>
              <a:t>suffix_shift</a:t>
            </a:r>
            <a:endParaRPr lang="ru-RU" sz="2000" dirty="0"/>
          </a:p>
          <a:p>
            <a:pPr marL="1257300" lvl="2" indent="-342900"/>
            <a:r>
              <a:rPr lang="en-US" sz="1600" dirty="0" err="1"/>
              <a:t>suffix_shift</a:t>
            </a:r>
            <a:r>
              <a:rPr lang="en-US" sz="1600" dirty="0"/>
              <a:t>[j] = min</a:t>
            </a:r>
            <a:r>
              <a:rPr lang="ru-RU" sz="1600" dirty="0"/>
              <a:t> сдвиг образца относительно текста, совмещающий внутреннюю часть образца с просмотренным суффиксом длины </a:t>
            </a:r>
            <a:r>
              <a:rPr lang="en-US" sz="1600" dirty="0"/>
              <a:t>j</a:t>
            </a:r>
            <a:endParaRPr lang="ru-RU" sz="2000" dirty="0"/>
          </a:p>
        </p:txBody>
      </p:sp>
      <p:sp>
        <p:nvSpPr>
          <p:cNvPr id="22" name="TextBox 7"/>
          <p:cNvSpPr txBox="1">
            <a:spLocks noChangeArrowheads="1"/>
          </p:cNvSpPr>
          <p:nvPr/>
        </p:nvSpPr>
        <p:spPr bwMode="auto">
          <a:xfrm>
            <a:off x="3516216" y="3443304"/>
            <a:ext cx="5159567" cy="107721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    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ru-RU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-----&gt;* * * </a:t>
            </a:r>
            <a:r>
              <a:rPr lang="en-US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ru-RU" dirty="0">
                <a:latin typeface="+mn-lt"/>
                <a:cs typeface="Consolas" panose="020B0609020204030204" pitchFamily="49" charset="0"/>
              </a:rPr>
              <a:t>размер сдвига = </a:t>
            </a:r>
            <a:r>
              <a:rPr lang="en-US" dirty="0" err="1">
                <a:latin typeface="+mn-lt"/>
              </a:rPr>
              <a:t>stop_shift</a:t>
            </a:r>
            <a:r>
              <a:rPr lang="en-US" dirty="0">
                <a:latin typeface="+mn-lt"/>
                <a:cs typeface="Consolas" panose="020B0609020204030204" pitchFamily="49" charset="0"/>
              </a:rPr>
              <a:t>['b']</a:t>
            </a:r>
            <a:r>
              <a:rPr lang="ru-RU" dirty="0">
                <a:latin typeface="+mn-lt"/>
                <a:cs typeface="Consolas" panose="020B0609020204030204" pitchFamily="49" charset="0"/>
              </a:rPr>
              <a:t> зависит только от образца</a:t>
            </a:r>
          </a:p>
        </p:txBody>
      </p:sp>
    </p:spTree>
    <p:extLst>
      <p:ext uri="{BB962C8B-B14F-4D97-AF65-F5344CB8AC3E}">
        <p14:creationId xmlns:p14="http://schemas.microsoft.com/office/powerpoint/2010/main" val="201525769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[UCHAR_MAX];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 начиная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последний символ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58362079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[UCHAR_MAX];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 начиная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последний символ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5" name="Rectangle 4"/>
          <p:cNvSpPr/>
          <p:nvPr/>
        </p:nvSpPr>
        <p:spPr>
          <a:xfrm>
            <a:off x="6583765" y="1978927"/>
            <a:ext cx="3232039" cy="44703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6583766" y="3208294"/>
            <a:ext cx="1365916" cy="2386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219498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[UCHAR_MAX];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 начиная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последний символ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7" name="Rectangle 6"/>
          <p:cNvSpPr/>
          <p:nvPr/>
        </p:nvSpPr>
        <p:spPr>
          <a:xfrm>
            <a:off x="6652189" y="4762560"/>
            <a:ext cx="4236635" cy="2386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9810379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[UCHAR_MAX];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 начиная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последний символ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StopShift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TextBack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8" name="Rectangle 7"/>
          <p:cNvSpPr/>
          <p:nvPr/>
        </p:nvSpPr>
        <p:spPr>
          <a:xfrm>
            <a:off x="6583766" y="5578986"/>
            <a:ext cx="3941166" cy="23864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27725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сдвига по стоп-символам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Для символа x из образца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образец кончается не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расстояние от последнего вхождения х до конца образца</a:t>
            </a: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образец 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</a:t>
            </a:r>
            <a:r>
              <a:rPr lang="en-US" dirty="0">
                <a:solidFill>
                  <a:schemeClr val="bg1"/>
                </a:solidFill>
              </a:rPr>
              <a:t>&gt;= 2 </a:t>
            </a:r>
            <a:r>
              <a:rPr lang="ru-RU" dirty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расстоянию от предпоследнего вхождения х до конца образца</a:t>
            </a: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образец 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1 раз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образца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символа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не из образца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образца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3615496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сдвига по стоп-символам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символа x из образца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образец кончается не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расстояние от последнего вхождения х до конца образца</a:t>
            </a: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образец 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</a:t>
            </a:r>
            <a:r>
              <a:rPr lang="en-US" dirty="0">
                <a:solidFill>
                  <a:schemeClr val="bg1"/>
                </a:solidFill>
              </a:rPr>
              <a:t>&gt;= 2 </a:t>
            </a:r>
            <a:r>
              <a:rPr lang="ru-RU" dirty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расстоянию от предпоследнего вхождения х до конца образца</a:t>
            </a: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образец 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1 раз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образца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символа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не из образца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образца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9214149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сдвига по стоп-символам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символа x из образца</a:t>
            </a:r>
          </a:p>
          <a:p>
            <a:pPr lvl="1"/>
            <a:r>
              <a:rPr lang="ru-RU" dirty="0"/>
              <a:t>образец кончается не на </a:t>
            </a:r>
            <a:r>
              <a:rPr lang="en-US" dirty="0"/>
              <a:t>x</a:t>
            </a:r>
            <a:endParaRPr lang="ru-RU" dirty="0"/>
          </a:p>
          <a:p>
            <a:pPr lvl="2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расстояние от </a:t>
            </a:r>
            <a:r>
              <a:rPr lang="ru-RU" dirty="0">
                <a:solidFill>
                  <a:srgbClr val="FFC000"/>
                </a:solidFill>
              </a:rPr>
              <a:t>последнего</a:t>
            </a:r>
            <a:r>
              <a:rPr lang="ru-RU" dirty="0"/>
              <a:t> вхождения х до конца образца</a:t>
            </a:r>
          </a:p>
          <a:p>
            <a:pPr lvl="2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образец 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</a:t>
            </a:r>
            <a:r>
              <a:rPr lang="en-US" dirty="0">
                <a:solidFill>
                  <a:schemeClr val="bg1"/>
                </a:solidFill>
              </a:rPr>
              <a:t>&gt;= 2 </a:t>
            </a:r>
            <a:r>
              <a:rPr lang="ru-RU" dirty="0">
                <a:solidFill>
                  <a:schemeClr val="bg1"/>
                </a:solidFill>
              </a:rPr>
              <a:t>раз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расстоянию от предпоследнего вхождения х до конца образца</a:t>
            </a:r>
          </a:p>
          <a:p>
            <a:pPr lvl="2"/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образец 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1 раз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образца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символа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не из образца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образца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885984" y="2053509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</p:txBody>
      </p:sp>
    </p:spTree>
    <p:extLst>
      <p:ext uri="{BB962C8B-B14F-4D97-AF65-F5344CB8AC3E}">
        <p14:creationId xmlns:p14="http://schemas.microsoft.com/office/powerpoint/2010/main" val="18606918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сдвига по стоп-символам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символа x из образца</a:t>
            </a:r>
          </a:p>
          <a:p>
            <a:pPr lvl="1"/>
            <a:r>
              <a:rPr lang="ru-RU" dirty="0"/>
              <a:t>образец кончается не на </a:t>
            </a:r>
            <a:r>
              <a:rPr lang="en-US" dirty="0"/>
              <a:t>x</a:t>
            </a:r>
            <a:endParaRPr lang="ru-RU" dirty="0"/>
          </a:p>
          <a:p>
            <a:pPr lvl="2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расстояние от </a:t>
            </a:r>
            <a:r>
              <a:rPr lang="ru-RU" dirty="0">
                <a:solidFill>
                  <a:srgbClr val="FFC000"/>
                </a:solidFill>
              </a:rPr>
              <a:t>последнего</a:t>
            </a:r>
            <a:r>
              <a:rPr lang="ru-RU" dirty="0"/>
              <a:t> вхождения х до конца образца</a:t>
            </a:r>
          </a:p>
          <a:p>
            <a:pPr lvl="2"/>
            <a:endParaRPr lang="ru-RU" dirty="0"/>
          </a:p>
          <a:p>
            <a:pPr lvl="1"/>
            <a:r>
              <a:rPr lang="ru-RU" dirty="0"/>
              <a:t>образец кончается на </a:t>
            </a:r>
            <a:r>
              <a:rPr lang="en-US" dirty="0"/>
              <a:t>x</a:t>
            </a:r>
            <a:r>
              <a:rPr lang="ru-RU" dirty="0"/>
              <a:t> и </a:t>
            </a:r>
            <a:r>
              <a:rPr lang="en-US" dirty="0"/>
              <a:t>x </a:t>
            </a:r>
            <a:r>
              <a:rPr lang="ru-RU" dirty="0"/>
              <a:t>входит в образец </a:t>
            </a:r>
            <a:r>
              <a:rPr lang="en-US" dirty="0"/>
              <a:t>&gt;= 2 </a:t>
            </a:r>
            <a:r>
              <a:rPr lang="ru-RU" dirty="0"/>
              <a:t>раз</a:t>
            </a:r>
          </a:p>
          <a:p>
            <a:pPr lvl="2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расстоянию от </a:t>
            </a:r>
            <a:r>
              <a:rPr lang="ru-RU" dirty="0">
                <a:solidFill>
                  <a:srgbClr val="FFC000"/>
                </a:solidFill>
              </a:rPr>
              <a:t>предпоследнего</a:t>
            </a:r>
            <a:r>
              <a:rPr lang="ru-RU" dirty="0"/>
              <a:t> вхождения х до конца образца</a:t>
            </a:r>
          </a:p>
          <a:p>
            <a:pPr lvl="2"/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образец кончается на </a:t>
            </a:r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ru-RU" dirty="0">
                <a:solidFill>
                  <a:schemeClr val="bg1"/>
                </a:solidFill>
              </a:rPr>
              <a:t> и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входит в образец 1 раз</a:t>
            </a:r>
          </a:p>
          <a:p>
            <a:pPr lvl="2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образца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Для символа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не из образца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образца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885984" y="2053509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85984" y="3232886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b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b</a:t>
            </a:r>
          </a:p>
        </p:txBody>
      </p:sp>
    </p:spTree>
    <p:extLst>
      <p:ext uri="{BB962C8B-B14F-4D97-AF65-F5344CB8AC3E}">
        <p14:creationId xmlns:p14="http://schemas.microsoft.com/office/powerpoint/2010/main" val="414358009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сдвига по стоп-символам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символа x из образца</a:t>
            </a:r>
          </a:p>
          <a:p>
            <a:pPr lvl="1"/>
            <a:r>
              <a:rPr lang="ru-RU" dirty="0"/>
              <a:t>образец кончается не на </a:t>
            </a:r>
            <a:r>
              <a:rPr lang="en-US" dirty="0"/>
              <a:t>x</a:t>
            </a:r>
            <a:endParaRPr lang="ru-RU" dirty="0"/>
          </a:p>
          <a:p>
            <a:pPr lvl="2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расстояние от </a:t>
            </a:r>
            <a:r>
              <a:rPr lang="ru-RU" dirty="0">
                <a:solidFill>
                  <a:srgbClr val="FFC000"/>
                </a:solidFill>
              </a:rPr>
              <a:t>последнего</a:t>
            </a:r>
            <a:r>
              <a:rPr lang="ru-RU" dirty="0"/>
              <a:t> вхождения х до конца образца</a:t>
            </a:r>
          </a:p>
          <a:p>
            <a:pPr lvl="2"/>
            <a:endParaRPr lang="ru-RU" dirty="0"/>
          </a:p>
          <a:p>
            <a:pPr lvl="1"/>
            <a:r>
              <a:rPr lang="ru-RU" dirty="0"/>
              <a:t>образец кончается на </a:t>
            </a:r>
            <a:r>
              <a:rPr lang="en-US" dirty="0"/>
              <a:t>x</a:t>
            </a:r>
            <a:r>
              <a:rPr lang="ru-RU" dirty="0"/>
              <a:t> и </a:t>
            </a:r>
            <a:r>
              <a:rPr lang="en-US" dirty="0"/>
              <a:t>x </a:t>
            </a:r>
            <a:r>
              <a:rPr lang="ru-RU" dirty="0"/>
              <a:t>входит в образец </a:t>
            </a:r>
            <a:r>
              <a:rPr lang="en-US" dirty="0"/>
              <a:t>&gt;= 2 </a:t>
            </a:r>
            <a:r>
              <a:rPr lang="ru-RU" dirty="0"/>
              <a:t>раз</a:t>
            </a:r>
          </a:p>
          <a:p>
            <a:pPr lvl="2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расстоянию от </a:t>
            </a:r>
            <a:r>
              <a:rPr lang="ru-RU" dirty="0">
                <a:solidFill>
                  <a:srgbClr val="FFC000"/>
                </a:solidFill>
              </a:rPr>
              <a:t>предпоследнего</a:t>
            </a:r>
            <a:r>
              <a:rPr lang="ru-RU" dirty="0"/>
              <a:t> вхождения х до конца образца</a:t>
            </a:r>
          </a:p>
          <a:p>
            <a:pPr lvl="2"/>
            <a:endParaRPr lang="ru-RU" dirty="0"/>
          </a:p>
          <a:p>
            <a:pPr lvl="1"/>
            <a:r>
              <a:rPr lang="ru-RU" dirty="0"/>
              <a:t>образец кончается на </a:t>
            </a:r>
            <a:r>
              <a:rPr lang="en-US" dirty="0"/>
              <a:t>x</a:t>
            </a:r>
            <a:r>
              <a:rPr lang="ru-RU" dirty="0"/>
              <a:t> и </a:t>
            </a:r>
            <a:r>
              <a:rPr lang="en-US" dirty="0"/>
              <a:t>x </a:t>
            </a:r>
            <a:r>
              <a:rPr lang="ru-RU" dirty="0"/>
              <a:t>входит в образец 1 раз</a:t>
            </a:r>
          </a:p>
          <a:p>
            <a:pPr lvl="2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длина образца</a:t>
            </a:r>
          </a:p>
          <a:p>
            <a:pPr lvl="2"/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Для символа </a:t>
            </a:r>
            <a:r>
              <a:rPr lang="en-US" dirty="0">
                <a:solidFill>
                  <a:schemeClr val="bg1"/>
                </a:solidFill>
              </a:rPr>
              <a:t>x </a:t>
            </a:r>
            <a:r>
              <a:rPr lang="ru-RU" dirty="0">
                <a:solidFill>
                  <a:schemeClr val="bg1"/>
                </a:solidFill>
              </a:rPr>
              <a:t>не из образца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stop_shift</a:t>
            </a:r>
            <a:r>
              <a:rPr lang="ru-RU" dirty="0">
                <a:solidFill>
                  <a:schemeClr val="bg1"/>
                </a:solidFill>
              </a:rPr>
              <a:t>[x] </a:t>
            </a:r>
            <a:r>
              <a:rPr lang="en-US" dirty="0">
                <a:solidFill>
                  <a:schemeClr val="bg1"/>
                </a:solidFill>
              </a:rPr>
              <a:t>=</a:t>
            </a:r>
            <a:r>
              <a:rPr lang="ru-RU" dirty="0">
                <a:solidFill>
                  <a:schemeClr val="bg1"/>
                </a:solidFill>
              </a:rPr>
              <a:t> длина образца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885984" y="2053509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85984" y="3232886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b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b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885986" y="4412263"/>
            <a:ext cx="4154236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 * * * * * b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------------&gt;* * * * * * b</a:t>
            </a:r>
          </a:p>
        </p:txBody>
      </p:sp>
    </p:spTree>
    <p:extLst>
      <p:ext uri="{BB962C8B-B14F-4D97-AF65-F5344CB8AC3E}">
        <p14:creationId xmlns:p14="http://schemas.microsoft.com/office/powerpoint/2010/main" val="2456174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массиве и списке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Элементы пространства – пары вида (ключ, значение)</a:t>
            </a:r>
          </a:p>
          <a:p>
            <a:endParaRPr lang="ru-RU" dirty="0"/>
          </a:p>
          <a:p>
            <a:r>
              <a:rPr lang="ru-RU" dirty="0"/>
              <a:t>Тип ключей выбирают так, чтобы ключи было удобно сравнивать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Критерий поиска – совпадение значения ключа с заданным значением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437824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Правила сдвига по стоп-символам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Для символа x из образца</a:t>
            </a:r>
          </a:p>
          <a:p>
            <a:pPr lvl="1"/>
            <a:r>
              <a:rPr lang="ru-RU" dirty="0"/>
              <a:t>образец кончается не на </a:t>
            </a:r>
            <a:r>
              <a:rPr lang="en-US" dirty="0"/>
              <a:t>x</a:t>
            </a:r>
            <a:endParaRPr lang="ru-RU" dirty="0"/>
          </a:p>
          <a:p>
            <a:pPr lvl="2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расстояние от </a:t>
            </a:r>
            <a:r>
              <a:rPr lang="ru-RU" dirty="0">
                <a:solidFill>
                  <a:srgbClr val="FFC000"/>
                </a:solidFill>
              </a:rPr>
              <a:t>последнего</a:t>
            </a:r>
            <a:r>
              <a:rPr lang="ru-RU" dirty="0"/>
              <a:t> вхождения х до конца образца</a:t>
            </a:r>
          </a:p>
          <a:p>
            <a:pPr lvl="2"/>
            <a:endParaRPr lang="ru-RU" dirty="0"/>
          </a:p>
          <a:p>
            <a:pPr lvl="1"/>
            <a:r>
              <a:rPr lang="ru-RU" dirty="0"/>
              <a:t>образец кончается на </a:t>
            </a:r>
            <a:r>
              <a:rPr lang="en-US" dirty="0"/>
              <a:t>x</a:t>
            </a:r>
            <a:r>
              <a:rPr lang="ru-RU" dirty="0"/>
              <a:t> и </a:t>
            </a:r>
            <a:r>
              <a:rPr lang="en-US" dirty="0"/>
              <a:t>x </a:t>
            </a:r>
            <a:r>
              <a:rPr lang="ru-RU" dirty="0"/>
              <a:t>входит в образец </a:t>
            </a:r>
            <a:r>
              <a:rPr lang="en-US" dirty="0"/>
              <a:t>&gt;= 2 </a:t>
            </a:r>
            <a:r>
              <a:rPr lang="ru-RU" dirty="0"/>
              <a:t>раз</a:t>
            </a:r>
          </a:p>
          <a:p>
            <a:pPr lvl="2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расстоянию от </a:t>
            </a:r>
            <a:r>
              <a:rPr lang="ru-RU" dirty="0">
                <a:solidFill>
                  <a:srgbClr val="FFC000"/>
                </a:solidFill>
              </a:rPr>
              <a:t>предпоследнего</a:t>
            </a:r>
            <a:r>
              <a:rPr lang="ru-RU" dirty="0"/>
              <a:t> вхождения х до конца образца</a:t>
            </a:r>
          </a:p>
          <a:p>
            <a:pPr lvl="2"/>
            <a:endParaRPr lang="ru-RU" dirty="0"/>
          </a:p>
          <a:p>
            <a:pPr lvl="1"/>
            <a:r>
              <a:rPr lang="ru-RU" dirty="0"/>
              <a:t>образец кончается на </a:t>
            </a:r>
            <a:r>
              <a:rPr lang="en-US" dirty="0"/>
              <a:t>x</a:t>
            </a:r>
            <a:r>
              <a:rPr lang="ru-RU" dirty="0"/>
              <a:t> и </a:t>
            </a:r>
            <a:r>
              <a:rPr lang="en-US" dirty="0"/>
              <a:t>x </a:t>
            </a:r>
            <a:r>
              <a:rPr lang="ru-RU" dirty="0"/>
              <a:t>входит в образец 1 раз</a:t>
            </a:r>
          </a:p>
          <a:p>
            <a:pPr lvl="2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длина образца</a:t>
            </a:r>
          </a:p>
          <a:p>
            <a:pPr lvl="2"/>
            <a:endParaRPr lang="en-US" dirty="0"/>
          </a:p>
          <a:p>
            <a:r>
              <a:rPr lang="ru-RU" dirty="0"/>
              <a:t>Для символа </a:t>
            </a:r>
            <a:r>
              <a:rPr lang="en-US" dirty="0"/>
              <a:t>x </a:t>
            </a:r>
            <a:r>
              <a:rPr lang="ru-RU" dirty="0"/>
              <a:t>не из образца</a:t>
            </a:r>
            <a:endParaRPr lang="en-US" dirty="0"/>
          </a:p>
          <a:p>
            <a:pPr lvl="1"/>
            <a:r>
              <a:rPr lang="en-US" dirty="0" err="1"/>
              <a:t>stop_shift</a:t>
            </a:r>
            <a:r>
              <a:rPr lang="ru-RU" dirty="0"/>
              <a:t>[x] </a:t>
            </a:r>
            <a:r>
              <a:rPr lang="en-US" dirty="0"/>
              <a:t>=</a:t>
            </a:r>
            <a:r>
              <a:rPr lang="ru-RU" dirty="0"/>
              <a:t> длина образца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endParaRPr lang="ru-RU" dirty="0"/>
          </a:p>
        </p:txBody>
      </p:sp>
      <p:sp>
        <p:nvSpPr>
          <p:cNvPr id="4" name="TextBox 7"/>
          <p:cNvSpPr txBox="1">
            <a:spLocks noChangeArrowheads="1"/>
          </p:cNvSpPr>
          <p:nvPr/>
        </p:nvSpPr>
        <p:spPr bwMode="auto">
          <a:xfrm>
            <a:off x="6885984" y="2053509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</a:t>
            </a:r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6885984" y="3232886"/>
            <a:ext cx="4154237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b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-----&gt;*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b</a:t>
            </a:r>
          </a:p>
        </p:txBody>
      </p:sp>
      <p:sp>
        <p:nvSpPr>
          <p:cNvPr id="6" name="TextBox 7"/>
          <p:cNvSpPr txBox="1">
            <a:spLocks noChangeArrowheads="1"/>
          </p:cNvSpPr>
          <p:nvPr/>
        </p:nvSpPr>
        <p:spPr bwMode="auto">
          <a:xfrm>
            <a:off x="6885986" y="4412263"/>
            <a:ext cx="4154236" cy="92333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*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 * 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* * * * *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* * * * * * b</a:t>
            </a:r>
          </a:p>
          <a:p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------------&gt;* * * * * * b</a:t>
            </a:r>
          </a:p>
        </p:txBody>
      </p:sp>
    </p:spTree>
    <p:extLst>
      <p:ext uri="{BB962C8B-B14F-4D97-AF65-F5344CB8AC3E}">
        <p14:creationId xmlns:p14="http://schemas.microsoft.com/office/powerpoint/2010/main" val="14249558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сдвига по стоп-символам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Образец </a:t>
            </a:r>
            <a:r>
              <a:rPr lang="ru-RU" dirty="0" err="1"/>
              <a:t>аbсаbеаbсе</a:t>
            </a:r>
            <a:r>
              <a:rPr lang="ru-RU" dirty="0"/>
              <a:t>, длина = 10</a:t>
            </a:r>
          </a:p>
          <a:p>
            <a:pPr lvl="1"/>
            <a:r>
              <a:rPr lang="en-US" dirty="0" err="1"/>
              <a:t>stop_shift</a:t>
            </a:r>
            <a:r>
              <a:rPr lang="ru-RU" dirty="0"/>
              <a:t>['a'] = 3</a:t>
            </a:r>
          </a:p>
          <a:p>
            <a:pPr lvl="1"/>
            <a:r>
              <a:rPr lang="en-US" dirty="0" err="1"/>
              <a:t>stop_shift</a:t>
            </a:r>
            <a:r>
              <a:rPr lang="ru-RU" dirty="0"/>
              <a:t>['b'] = 2 </a:t>
            </a:r>
          </a:p>
          <a:p>
            <a:pPr lvl="1"/>
            <a:r>
              <a:rPr lang="en-US" dirty="0" err="1"/>
              <a:t>stop_shift</a:t>
            </a:r>
            <a:r>
              <a:rPr lang="ru-RU" dirty="0"/>
              <a:t>['c'] = 1</a:t>
            </a:r>
          </a:p>
          <a:p>
            <a:pPr lvl="1"/>
            <a:r>
              <a:rPr lang="en-US" dirty="0" err="1"/>
              <a:t>stop_shift</a:t>
            </a:r>
            <a:r>
              <a:rPr lang="ru-RU" dirty="0"/>
              <a:t>['e'] = 4 </a:t>
            </a:r>
          </a:p>
          <a:p>
            <a:pPr lvl="1"/>
            <a:r>
              <a:rPr lang="en-US" dirty="0" err="1"/>
              <a:t>stop_shift</a:t>
            </a:r>
            <a:r>
              <a:rPr lang="ru-RU" dirty="0"/>
              <a:t>[x] = 10 для х, не входящих в образец</a:t>
            </a:r>
          </a:p>
          <a:p>
            <a:endParaRPr lang="ru-RU" dirty="0"/>
          </a:p>
          <a:p>
            <a:endParaRPr lang="ru-RU" dirty="0"/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М =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4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019437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М =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4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907580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72146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solidFill>
                  <a:schemeClr val="bg1"/>
                </a:solidFill>
                <a:latin typeface="Consolas" panose="020B0609020204030204" pitchFamily="49" charset="0"/>
              </a:rPr>
              <a:t>М = 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] = 4</a:t>
            </a:r>
            <a:endParaRPr lang="ru-RU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nsolas" panose="020B0609020204030204" pitchFamily="49" charset="0"/>
              </a:rPr>
              <a:t>stop_shift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['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6430748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99552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863547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81305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2619348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80806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32998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95929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240708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592217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11487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440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массиве и списке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Элементы пространства – пары вида (ключ, значение)</a:t>
            </a:r>
          </a:p>
          <a:p>
            <a:endParaRPr lang="ru-RU" dirty="0"/>
          </a:p>
          <a:p>
            <a:r>
              <a:rPr lang="ru-RU" dirty="0"/>
              <a:t>Тип ключей выбирают так, чтобы ключи было удобно сравнивать</a:t>
            </a:r>
          </a:p>
          <a:p>
            <a:endParaRPr lang="ru-RU" dirty="0"/>
          </a:p>
          <a:p>
            <a:r>
              <a:rPr lang="ru-RU" dirty="0"/>
              <a:t>Критерий поиска – совпадение значения ключа с заданным значением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492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3364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815574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043854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870843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744341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635686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7952691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2783423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76392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16515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648493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57785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2221408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449952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328250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88458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899965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611288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698426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283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Линейный </a:t>
            </a:r>
            <a:r>
              <a:rPr lang="en-US" dirty="0"/>
              <a:t>[</a:t>
            </a:r>
            <a:r>
              <a:rPr lang="ru-RU" dirty="0"/>
              <a:t>алгоритм</a:t>
            </a:r>
            <a:r>
              <a:rPr lang="en-US" dirty="0"/>
              <a:t>]</a:t>
            </a:r>
            <a:r>
              <a:rPr lang="ru-RU" dirty="0"/>
              <a:t> поиска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Последовательный просмотр элементов, пока не найден нужный ключ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в худшем случае О(число элементов)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Когда использовать?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Либо отсутствует линейный порядок на множестве ключей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Либо время поиска не существенно (число элементов мало, поиск занимает малый % времени, и т.п.)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искать в больших массивах?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466031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1725753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83614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773231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675207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253662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69BD52F5-CADC-01EB-C956-5FBDEB055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без сдвигов по суффиксам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09600" y="2585909"/>
            <a:ext cx="284478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indeed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М = </a:t>
            </a:r>
            <a:r>
              <a:rPr lang="en-US" sz="2000" dirty="0">
                <a:latin typeface="Consolas" panose="020B0609020204030204" pitchFamily="49" charset="0"/>
              </a:rPr>
              <a:t>6</a:t>
            </a:r>
            <a:endParaRPr lang="ru-RU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i'</a:t>
            </a:r>
            <a:r>
              <a:rPr lang="en-US" sz="2000" dirty="0">
                <a:latin typeface="Consolas" panose="020B0609020204030204" pitchFamily="49" charset="0"/>
              </a:rPr>
              <a:t>] = 5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n'</a:t>
            </a:r>
            <a:r>
              <a:rPr lang="en-US" sz="2000" dirty="0">
                <a:latin typeface="Consolas" panose="020B0609020204030204" pitchFamily="49" charset="0"/>
              </a:rPr>
              <a:t>] = 4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d</a:t>
            </a:r>
            <a:r>
              <a:rPr lang="en-US" sz="2000" dirty="0">
                <a:latin typeface="Consolas" panose="020B0609020204030204" pitchFamily="49" charset="0"/>
              </a:rPr>
              <a:t>'] = 3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stop_shift</a:t>
            </a:r>
            <a:r>
              <a:rPr lang="en-US" sz="2000" dirty="0">
                <a:latin typeface="Consolas" panose="020B0609020204030204" pitchFamily="49" charset="0"/>
              </a:rPr>
              <a:t>['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e</a:t>
            </a:r>
            <a:r>
              <a:rPr lang="en-US" sz="2000" dirty="0">
                <a:latin typeface="Consolas" panose="020B0609020204030204" pitchFamily="49" charset="0"/>
              </a:rPr>
              <a:t>'] = 1</a:t>
            </a:r>
          </a:p>
        </p:txBody>
      </p:sp>
      <p:graphicFrame>
        <p:nvGraphicFramePr>
          <p:cNvPr id="2" name="Table 10">
            <a:extLst>
              <a:ext uri="{FF2B5EF4-FFF2-40B4-BE49-F238E27FC236}">
                <a16:creationId xmlns:a16="http://schemas.microsoft.com/office/drawing/2014/main" id="{C82EF264-9F80-A712-B7B0-C334B02FAD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739329"/>
              </p:ext>
            </p:extLst>
          </p:nvPr>
        </p:nvGraphicFramePr>
        <p:xfrm>
          <a:off x="3454385" y="1600201"/>
          <a:ext cx="8128015" cy="4572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229">
                  <a:extLst>
                    <a:ext uri="{9D8B030D-6E8A-4147-A177-3AD203B41FA5}">
                      <a16:colId xmlns:a16="http://schemas.microsoft.com/office/drawing/2014/main" val="151897821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2220485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60009230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5693694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3461206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91850508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89078222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0867120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24375144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669017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88796374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68945940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694513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349600959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1621419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5521187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784518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451264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257351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9264726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175261772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5492406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737121681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74012209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9910818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1699554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399398878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40281936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73496663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2112849190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547282247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175605086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519992764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3606220095"/>
                    </a:ext>
                  </a:extLst>
                </a:gridCol>
                <a:gridCol w="232229">
                  <a:extLst>
                    <a:ext uri="{9D8B030D-6E8A-4147-A177-3AD203B41FA5}">
                      <a16:colId xmlns:a16="http://schemas.microsoft.com/office/drawing/2014/main" val="42438052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s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a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f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r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5241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622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4438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398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11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8416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077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69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277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sz="240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i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n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  <a:endParaRPr lang="ru-RU" sz="24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9349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054663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Только по стоп-символам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 лучшем случае </a:t>
            </a:r>
            <a:r>
              <a:rPr lang="en-US" dirty="0">
                <a:solidFill>
                  <a:schemeClr val="bg1"/>
                </a:solidFill>
              </a:rPr>
              <a:t>O(N/M)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последний символ образца всегда попадает на символ текста, не входящий в образец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О((N - М)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ru-RU" dirty="0">
                <a:solidFill>
                  <a:schemeClr val="bg1"/>
                </a:solidFill>
              </a:rPr>
              <a:t>М) сравнений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Приведите пример текста и образца для худшего случая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>
                <a:solidFill>
                  <a:schemeClr val="bg1"/>
                </a:solidFill>
              </a:rPr>
              <a:t> сравнений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139343893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Только по стоп-символам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 лучшем случае </a:t>
            </a:r>
            <a:r>
              <a:rPr lang="en-US" dirty="0">
                <a:solidFill>
                  <a:schemeClr val="bg1"/>
                </a:solidFill>
              </a:rPr>
              <a:t>O(N/M) </a:t>
            </a:r>
            <a:r>
              <a:rPr lang="ru-RU" dirty="0">
                <a:solidFill>
                  <a:schemeClr val="bg1"/>
                </a:solidFill>
              </a:rPr>
              <a:t>сравнений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последний символ образца всегда попадает на символ текста, не входящий в образец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О((N - М)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ru-RU" dirty="0">
                <a:solidFill>
                  <a:schemeClr val="bg1"/>
                </a:solidFill>
              </a:rPr>
              <a:t>М) сравнений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Приведите пример текста и образца для худшего случая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/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>
                <a:solidFill>
                  <a:schemeClr val="bg1"/>
                </a:solidFill>
              </a:rPr>
              <a:t> сравнений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1525961072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Только по стоп-символам</a:t>
            </a:r>
            <a:endParaRPr lang="en-US" dirty="0"/>
          </a:p>
          <a:p>
            <a:pPr lvl="1"/>
            <a:r>
              <a:rPr lang="ru-RU" dirty="0"/>
              <a:t>В лучшем случае </a:t>
            </a:r>
            <a:r>
              <a:rPr lang="en-US" dirty="0"/>
              <a:t>O(N/M) </a:t>
            </a:r>
            <a:r>
              <a:rPr lang="ru-RU" dirty="0"/>
              <a:t>сравнений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последний символ образца всегда попадает на символ текста, не входящий в образец</a:t>
            </a: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О((N - М)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ru-RU" dirty="0">
                <a:solidFill>
                  <a:schemeClr val="bg1"/>
                </a:solidFill>
              </a:rPr>
              <a:t>М) сравнений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Приведите пример текста и образца для худшего случая</a:t>
            </a:r>
          </a:p>
          <a:p>
            <a:endParaRPr lang="ru-RU" dirty="0"/>
          </a:p>
          <a:p>
            <a:r>
              <a:rPr lang="ru-RU" dirty="0"/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>
                <a:solidFill>
                  <a:schemeClr val="bg1"/>
                </a:solidFill>
              </a:rPr>
              <a:t> сравнений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282447373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Только по стоп-символам</a:t>
            </a:r>
            <a:endParaRPr lang="en-US" dirty="0"/>
          </a:p>
          <a:p>
            <a:pPr lvl="1"/>
            <a:r>
              <a:rPr lang="ru-RU" dirty="0"/>
              <a:t>В лучшем случае </a:t>
            </a:r>
            <a:r>
              <a:rPr lang="en-US" dirty="0"/>
              <a:t>O(N/M) </a:t>
            </a:r>
            <a:r>
              <a:rPr lang="ru-RU" dirty="0"/>
              <a:t>сравнений</a:t>
            </a:r>
          </a:p>
          <a:p>
            <a:pPr lvl="2"/>
            <a:r>
              <a:rPr lang="ru-RU" dirty="0"/>
              <a:t>Если последний символ образца всегда попадает на символ текста, не входящий в образец</a:t>
            </a:r>
          </a:p>
          <a:p>
            <a:pPr lvl="1"/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О((N - М)</a:t>
            </a:r>
            <a:r>
              <a:rPr lang="en-US" dirty="0">
                <a:solidFill>
                  <a:schemeClr val="bg1"/>
                </a:solidFill>
              </a:rPr>
              <a:t>*</a:t>
            </a:r>
            <a:r>
              <a:rPr lang="ru-RU" dirty="0">
                <a:solidFill>
                  <a:schemeClr val="bg1"/>
                </a:solidFill>
              </a:rPr>
              <a:t>М) сравнений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Приведите пример текста и образца для худшего случая</a:t>
            </a:r>
          </a:p>
          <a:p>
            <a:endParaRPr lang="ru-RU" dirty="0"/>
          </a:p>
          <a:p>
            <a:r>
              <a:rPr lang="ru-RU" dirty="0"/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>
                <a:solidFill>
                  <a:schemeClr val="bg1"/>
                </a:solidFill>
              </a:rPr>
              <a:t> сравнений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276360243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Только по стоп-символам</a:t>
            </a:r>
            <a:endParaRPr lang="en-US" dirty="0"/>
          </a:p>
          <a:p>
            <a:pPr lvl="1"/>
            <a:r>
              <a:rPr lang="ru-RU" dirty="0"/>
              <a:t>В лучшем случае </a:t>
            </a:r>
            <a:r>
              <a:rPr lang="en-US" dirty="0"/>
              <a:t>O(N/M) </a:t>
            </a:r>
            <a:r>
              <a:rPr lang="ru-RU" dirty="0"/>
              <a:t>сравнений</a:t>
            </a:r>
          </a:p>
          <a:p>
            <a:pPr lvl="2"/>
            <a:r>
              <a:rPr lang="ru-RU" dirty="0"/>
              <a:t>Если последний символ образца всегда попадает на символ текста, не входящий в образец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В худшем случае О((N - М)</a:t>
            </a:r>
            <a:r>
              <a:rPr lang="en-US" dirty="0"/>
              <a:t>*</a:t>
            </a:r>
            <a:r>
              <a:rPr lang="ru-RU" dirty="0"/>
              <a:t>М) сравнений</a:t>
            </a:r>
          </a:p>
          <a:p>
            <a:pPr lvl="2"/>
            <a:r>
              <a:rPr lang="ru-RU" dirty="0"/>
              <a:t>Приведите пример текста и образца для худшего случая</a:t>
            </a:r>
          </a:p>
          <a:p>
            <a:endParaRPr lang="ru-RU" dirty="0"/>
          </a:p>
          <a:p>
            <a:r>
              <a:rPr lang="ru-RU" dirty="0"/>
              <a:t>По стоп-символам и суффиксам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 </a:t>
            </a:r>
            <a:r>
              <a:rPr lang="en-US" dirty="0">
                <a:solidFill>
                  <a:schemeClr val="bg1"/>
                </a:solidFill>
              </a:rPr>
              <a:t>O(N+M)</a:t>
            </a:r>
            <a:r>
              <a:rPr lang="ru-RU" dirty="0">
                <a:solidFill>
                  <a:schemeClr val="bg1"/>
                </a:solidFill>
              </a:rPr>
              <a:t> сравнений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89980151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5" name="Rectangle 5"/>
          <p:cNvSpPr>
            <a:spLocks noChangeArrowheads="1"/>
          </p:cNvSpPr>
          <p:nvPr/>
        </p:nvSpPr>
        <p:spPr bwMode="auto">
          <a:xfrm>
            <a:off x="1524001" y="3135898"/>
            <a:ext cx="18473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алгоритма 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Только по стоп-символам</a:t>
            </a:r>
            <a:endParaRPr lang="en-US" dirty="0"/>
          </a:p>
          <a:p>
            <a:pPr lvl="1"/>
            <a:r>
              <a:rPr lang="ru-RU" dirty="0"/>
              <a:t>В лучшем случае </a:t>
            </a:r>
            <a:r>
              <a:rPr lang="en-US" dirty="0"/>
              <a:t>O(N/M) </a:t>
            </a:r>
            <a:r>
              <a:rPr lang="ru-RU" dirty="0"/>
              <a:t>сравнений</a:t>
            </a:r>
          </a:p>
          <a:p>
            <a:pPr lvl="2"/>
            <a:r>
              <a:rPr lang="ru-RU" dirty="0"/>
              <a:t>Если последний символ образца всегда попадает на символ текста, не входящий в образец</a:t>
            </a:r>
          </a:p>
          <a:p>
            <a:pPr lvl="1"/>
            <a:endParaRPr lang="en-US" dirty="0"/>
          </a:p>
          <a:p>
            <a:pPr lvl="1"/>
            <a:r>
              <a:rPr lang="ru-RU" dirty="0"/>
              <a:t>В худшем случае О((N - М)</a:t>
            </a:r>
            <a:r>
              <a:rPr lang="en-US" dirty="0"/>
              <a:t>*</a:t>
            </a:r>
            <a:r>
              <a:rPr lang="ru-RU" dirty="0"/>
              <a:t>М) сравнений</a:t>
            </a:r>
          </a:p>
          <a:p>
            <a:pPr lvl="2"/>
            <a:r>
              <a:rPr lang="ru-RU" dirty="0"/>
              <a:t>Приведите пример текста и образца для худшего случая</a:t>
            </a:r>
          </a:p>
          <a:p>
            <a:endParaRPr lang="ru-RU" dirty="0"/>
          </a:p>
          <a:p>
            <a:r>
              <a:rPr lang="ru-RU" dirty="0"/>
              <a:t>По стоп-символам и суффиксам</a:t>
            </a:r>
          </a:p>
          <a:p>
            <a:pPr lvl="1"/>
            <a:r>
              <a:rPr lang="ru-RU" dirty="0"/>
              <a:t>В худшем случае </a:t>
            </a:r>
            <a:r>
              <a:rPr lang="en-US" dirty="0"/>
              <a:t>O(N+M)</a:t>
            </a:r>
            <a:r>
              <a:rPr lang="ru-RU" dirty="0"/>
              <a:t> сравнений</a:t>
            </a:r>
          </a:p>
        </p:txBody>
      </p:sp>
    </p:spTree>
    <p:extLst>
      <p:ext uri="{BB962C8B-B14F-4D97-AF65-F5344CB8AC3E}">
        <p14:creationId xmlns:p14="http://schemas.microsoft.com/office/powerpoint/2010/main" val="3760274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Линейный </a:t>
            </a:r>
            <a:r>
              <a:rPr lang="en-US" dirty="0"/>
              <a:t>[</a:t>
            </a:r>
            <a:r>
              <a:rPr lang="ru-RU" dirty="0"/>
              <a:t>алгоритм</a:t>
            </a:r>
            <a:r>
              <a:rPr lang="en-US" dirty="0"/>
              <a:t>]</a:t>
            </a:r>
            <a:r>
              <a:rPr lang="ru-RU" dirty="0"/>
              <a:t> поиска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Последовательный просмотр элементов, пока не найден нужный ключ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Число сравнений в худшем случае О(число элементов)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Когда использовать?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Либо отсутствует линейный порядок на множестве ключей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Либо время поиска не существенно (число элементов мало, поиск занимает малый % времени, и т.п.)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искать в больших массивах?</a:t>
            </a:r>
          </a:p>
        </p:txBody>
      </p:sp>
    </p:spTree>
    <p:extLst>
      <p:ext uri="{BB962C8B-B14F-4D97-AF65-F5344CB8AC3E}">
        <p14:creationId xmlns:p14="http://schemas.microsoft.com/office/powerpoint/2010/main" val="158884853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Кнута-Морриса-</a:t>
            </a:r>
            <a:r>
              <a:rPr lang="ru-RU" dirty="0" err="1"/>
              <a:t>Пратта</a:t>
            </a:r>
            <a:r>
              <a:rPr lang="ru-RU" dirty="0"/>
              <a:t> 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Кнута-Морриса-</a:t>
            </a:r>
            <a:r>
              <a:rPr lang="ru-RU" dirty="0" err="1"/>
              <a:t>Пратта</a:t>
            </a:r>
            <a:r>
              <a:rPr lang="ru-RU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" y="2855564"/>
            <a:ext cx="2498554" cy="3316036"/>
            <a:chOff x="1084201" y="2810128"/>
            <a:chExt cx="2498554" cy="3316036"/>
          </a:xfrm>
        </p:grpSpPr>
        <p:pic>
          <p:nvPicPr>
            <p:cNvPr id="3727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01" y="3572096"/>
              <a:ext cx="2160000" cy="255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755460" y="4298869"/>
              <a:ext cx="3316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Donald Knuth </a:t>
              </a:r>
              <a:r>
                <a:rPr lang="ru-RU" dirty="0"/>
                <a:t>Дональд Кнут </a:t>
              </a:r>
              <a:r>
                <a:rPr lang="en-US" dirty="0"/>
                <a:t>1938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28596360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Кнута-Морриса-</a:t>
            </a:r>
            <a:r>
              <a:rPr lang="ru-RU" dirty="0" err="1"/>
              <a:t>Пратта</a:t>
            </a:r>
            <a:r>
              <a:rPr lang="ru-RU" dirty="0"/>
              <a:t> 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09600" y="2855564"/>
            <a:ext cx="2498554" cy="3316036"/>
            <a:chOff x="1084201" y="2810128"/>
            <a:chExt cx="2498554" cy="3316036"/>
          </a:xfrm>
        </p:grpSpPr>
        <p:pic>
          <p:nvPicPr>
            <p:cNvPr id="3727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01" y="3572096"/>
              <a:ext cx="2160000" cy="255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755460" y="4298869"/>
              <a:ext cx="3316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Donald Knuth </a:t>
              </a:r>
              <a:r>
                <a:rPr lang="ru-RU" dirty="0"/>
                <a:t>Дональд Кнут </a:t>
              </a:r>
              <a:r>
                <a:rPr lang="en-US" dirty="0"/>
                <a:t>1938</a:t>
              </a:r>
              <a:endParaRPr lang="ru-RU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07148" y="2908808"/>
            <a:ext cx="2426554" cy="3217356"/>
            <a:chOff x="6067186" y="2908808"/>
            <a:chExt cx="2426554" cy="3217356"/>
          </a:xfrm>
        </p:grpSpPr>
        <p:pic>
          <p:nvPicPr>
            <p:cNvPr id="3727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186" y="3539538"/>
              <a:ext cx="2088000" cy="258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6715785" y="4348209"/>
              <a:ext cx="3217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Vaughan Pratt </a:t>
              </a:r>
              <a:r>
                <a:rPr lang="ru-RU" dirty="0" err="1"/>
                <a:t>Воган</a:t>
              </a:r>
              <a:r>
                <a:rPr lang="ru-RU" dirty="0"/>
                <a:t> </a:t>
              </a:r>
              <a:r>
                <a:rPr lang="ru-RU" dirty="0" err="1"/>
                <a:t>Пратт</a:t>
              </a:r>
              <a:r>
                <a:rPr lang="ru-RU" dirty="0"/>
                <a:t> </a:t>
              </a:r>
              <a:r>
                <a:rPr lang="en-US" dirty="0"/>
                <a:t>19</a:t>
              </a:r>
              <a:r>
                <a:rPr lang="ru-RU" dirty="0"/>
                <a:t>44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5324861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Кнута-Морриса-</a:t>
            </a:r>
            <a:r>
              <a:rPr lang="ru-RU" dirty="0" err="1"/>
              <a:t>Пратта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2855564"/>
            <a:ext cx="2498554" cy="3316036"/>
            <a:chOff x="1084201" y="2810128"/>
            <a:chExt cx="2498554" cy="3316036"/>
          </a:xfrm>
        </p:grpSpPr>
        <p:pic>
          <p:nvPicPr>
            <p:cNvPr id="3727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01" y="3572096"/>
              <a:ext cx="2160000" cy="255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755460" y="4298869"/>
              <a:ext cx="3316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Donald Knuth </a:t>
              </a:r>
              <a:r>
                <a:rPr lang="ru-RU" dirty="0"/>
                <a:t>Дональд Кнут </a:t>
              </a:r>
              <a:r>
                <a:rPr lang="en-US" dirty="0"/>
                <a:t>1938</a:t>
              </a:r>
              <a:endParaRPr lang="ru-RU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07148" y="2908808"/>
            <a:ext cx="2426554" cy="3217356"/>
            <a:chOff x="6067186" y="2908808"/>
            <a:chExt cx="2426554" cy="3217356"/>
          </a:xfrm>
        </p:grpSpPr>
        <p:pic>
          <p:nvPicPr>
            <p:cNvPr id="3727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186" y="3539538"/>
              <a:ext cx="2088000" cy="258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6715785" y="4348209"/>
              <a:ext cx="3217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Vaughan Pratt </a:t>
              </a:r>
              <a:r>
                <a:rPr lang="ru-RU" dirty="0" err="1"/>
                <a:t>Воган</a:t>
              </a:r>
              <a:r>
                <a:rPr lang="ru-RU" dirty="0"/>
                <a:t> </a:t>
              </a:r>
              <a:r>
                <a:rPr lang="ru-RU" dirty="0" err="1"/>
                <a:t>Пратт</a:t>
              </a:r>
              <a:r>
                <a:rPr lang="ru-RU" dirty="0"/>
                <a:t> </a:t>
              </a:r>
              <a:r>
                <a:rPr lang="en-US" dirty="0"/>
                <a:t>19</a:t>
              </a:r>
              <a:r>
                <a:rPr lang="ru-RU" dirty="0"/>
                <a:t>44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332697" y="2596928"/>
            <a:ext cx="2315017" cy="3529236"/>
            <a:chOff x="9267383" y="2596928"/>
            <a:chExt cx="2315017" cy="3529236"/>
          </a:xfrm>
        </p:grpSpPr>
        <p:pic>
          <p:nvPicPr>
            <p:cNvPr id="3727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7383" y="3570164"/>
              <a:ext cx="1976463" cy="2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9648505" y="4192269"/>
              <a:ext cx="352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James Morris </a:t>
              </a:r>
              <a:r>
                <a:rPr lang="ru-RU" dirty="0"/>
                <a:t>Джеймс Моррис 1941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5850139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Алгоритм Кнута-Морриса-</a:t>
            </a:r>
            <a:r>
              <a:rPr lang="ru-RU" dirty="0" err="1"/>
              <a:t>Пратта</a:t>
            </a:r>
            <a:r>
              <a:rPr lang="ru-RU" dirty="0"/>
              <a:t>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Knuth, Donald; Morris, James H., </a:t>
            </a:r>
            <a:r>
              <a:rPr lang="en-US" sz="2400" dirty="0" err="1"/>
              <a:t>jr</a:t>
            </a:r>
            <a:r>
              <a:rPr lang="en-US" sz="2400" dirty="0"/>
              <a:t>;</a:t>
            </a:r>
            <a:r>
              <a:rPr lang="ru-RU" sz="2400" dirty="0"/>
              <a:t> </a:t>
            </a:r>
            <a:r>
              <a:rPr lang="en-US" sz="2400" dirty="0"/>
              <a:t>Pratt, Vaughan</a:t>
            </a:r>
            <a:r>
              <a:rPr lang="ru-RU" sz="2400" dirty="0"/>
              <a:t> </a:t>
            </a:r>
            <a:r>
              <a:rPr lang="en-US" sz="2400" dirty="0"/>
              <a:t>"Fast pattern matching in strings"</a:t>
            </a:r>
            <a:r>
              <a:rPr lang="ru-RU" sz="2400" dirty="0"/>
              <a:t> </a:t>
            </a:r>
            <a:r>
              <a:rPr lang="en-US" sz="2400" dirty="0"/>
              <a:t>SIAM Journal on Computing</a:t>
            </a:r>
            <a:r>
              <a:rPr lang="ru-RU" sz="2400" dirty="0"/>
              <a:t> </a:t>
            </a:r>
            <a:r>
              <a:rPr lang="en-US" sz="2400" dirty="0"/>
              <a:t>Vol 6 (2), pp. 323–350, 1977 </a:t>
            </a:r>
            <a:endParaRPr lang="ru-RU" sz="2400" dirty="0"/>
          </a:p>
          <a:p>
            <a:endParaRPr lang="ru-RU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609600" y="2855564"/>
            <a:ext cx="2498554" cy="3316036"/>
            <a:chOff x="1084201" y="2810128"/>
            <a:chExt cx="2498554" cy="3316036"/>
          </a:xfrm>
        </p:grpSpPr>
        <p:pic>
          <p:nvPicPr>
            <p:cNvPr id="372738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4201" y="3572096"/>
              <a:ext cx="2160000" cy="25540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 rot="16200000">
              <a:off x="1755460" y="4298869"/>
              <a:ext cx="33160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Donald Knuth </a:t>
              </a:r>
              <a:r>
                <a:rPr lang="ru-RU" dirty="0"/>
                <a:t>Дональд Кнут </a:t>
              </a:r>
              <a:r>
                <a:rPr lang="en-US" dirty="0"/>
                <a:t>1938</a:t>
              </a:r>
              <a:endParaRPr lang="ru-RU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007148" y="2908808"/>
            <a:ext cx="2426554" cy="3217356"/>
            <a:chOff x="6067186" y="2908808"/>
            <a:chExt cx="2426554" cy="3217356"/>
          </a:xfrm>
        </p:grpSpPr>
        <p:pic>
          <p:nvPicPr>
            <p:cNvPr id="37274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186" y="3539538"/>
              <a:ext cx="2088000" cy="25866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 rot="16200000">
              <a:off x="6715785" y="4348209"/>
              <a:ext cx="32173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Vaughan Pratt </a:t>
              </a:r>
              <a:r>
                <a:rPr lang="ru-RU" dirty="0" err="1"/>
                <a:t>Воган</a:t>
              </a:r>
              <a:r>
                <a:rPr lang="ru-RU" dirty="0"/>
                <a:t> </a:t>
              </a:r>
              <a:r>
                <a:rPr lang="ru-RU" dirty="0" err="1"/>
                <a:t>Пратт</a:t>
              </a:r>
              <a:r>
                <a:rPr lang="ru-RU" dirty="0"/>
                <a:t> </a:t>
              </a:r>
              <a:r>
                <a:rPr lang="en-US" dirty="0"/>
                <a:t>19</a:t>
              </a:r>
              <a:r>
                <a:rPr lang="ru-RU" dirty="0"/>
                <a:t>44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9332697" y="2596928"/>
            <a:ext cx="2315017" cy="3529236"/>
            <a:chOff x="9267383" y="2596928"/>
            <a:chExt cx="2315017" cy="3529236"/>
          </a:xfrm>
        </p:grpSpPr>
        <p:pic>
          <p:nvPicPr>
            <p:cNvPr id="372739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67383" y="3570164"/>
              <a:ext cx="1976463" cy="255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 rot="16200000">
              <a:off x="9648505" y="4192269"/>
              <a:ext cx="35292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James Morris </a:t>
              </a:r>
              <a:r>
                <a:rPr lang="ru-RU" dirty="0"/>
                <a:t>Джеймс Моррис 1941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860614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Кнута-Морриса-Пратта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Улучшение наивного поиска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символ текста участвует в сравнении </a:t>
            </a:r>
            <a:r>
              <a:rPr lang="en-US" dirty="0">
                <a:solidFill>
                  <a:schemeClr val="bg1"/>
                </a:solidFill>
              </a:rPr>
              <a:t>&lt;= </a:t>
            </a:r>
            <a:r>
              <a:rPr lang="ru-RU" dirty="0">
                <a:solidFill>
                  <a:schemeClr val="bg1"/>
                </a:solidFill>
              </a:rPr>
              <a:t>одного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раза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Сдвиг выбирается с учётом того, какой именно префикс образца совпал с префиксом текста в окне просмотра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4285336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Кнута-Морриса-Пратта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Улучшение наивного поиска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символ текста участвует в сравнении </a:t>
            </a:r>
            <a:r>
              <a:rPr lang="en-US" dirty="0">
                <a:solidFill>
                  <a:schemeClr val="bg1"/>
                </a:solidFill>
              </a:rPr>
              <a:t>&lt;= </a:t>
            </a:r>
            <a:r>
              <a:rPr lang="ru-RU" dirty="0">
                <a:solidFill>
                  <a:schemeClr val="bg1"/>
                </a:solidFill>
              </a:rPr>
              <a:t>одного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раза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Сдвиг выбирается с учётом того, какой именно префикс образца совпал с префиксом текста в окне просмотра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482746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Кнута-Морриса-Пратта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Улучшение наивного поиска</a:t>
            </a:r>
            <a:endParaRPr lang="en-US" dirty="0"/>
          </a:p>
          <a:p>
            <a:pPr lvl="1"/>
            <a:r>
              <a:rPr lang="ru-RU" dirty="0"/>
              <a:t>Каждый символ текста участвует в сравнении </a:t>
            </a:r>
            <a:r>
              <a:rPr lang="en-US" dirty="0"/>
              <a:t>&lt;= </a:t>
            </a:r>
            <a:r>
              <a:rPr lang="ru-RU" dirty="0"/>
              <a:t>одного</a:t>
            </a:r>
            <a:r>
              <a:rPr lang="en-US" dirty="0"/>
              <a:t> </a:t>
            </a:r>
            <a:r>
              <a:rPr lang="ru-RU" dirty="0"/>
              <a:t>раза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Сдвиг выбирается с учётом того, какой именно префикс образца совпал с префиксом текста в окне просмотра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881365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Кнута-Морриса-Пратта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Улучшение наивного поиска</a:t>
            </a:r>
            <a:endParaRPr lang="en-US" dirty="0"/>
          </a:p>
          <a:p>
            <a:pPr lvl="1"/>
            <a:r>
              <a:rPr lang="ru-RU" dirty="0"/>
              <a:t>Каждый символ текста участвует в сравнении </a:t>
            </a:r>
            <a:r>
              <a:rPr lang="en-US" dirty="0"/>
              <a:t>&lt;= </a:t>
            </a:r>
            <a:r>
              <a:rPr lang="ru-RU" dirty="0"/>
              <a:t>одного</a:t>
            </a:r>
            <a:r>
              <a:rPr lang="en-US" dirty="0"/>
              <a:t> </a:t>
            </a:r>
            <a:r>
              <a:rPr lang="ru-RU" dirty="0"/>
              <a:t>раза</a:t>
            </a:r>
          </a:p>
          <a:p>
            <a:pPr lvl="1"/>
            <a:r>
              <a:rPr lang="ru-RU" dirty="0"/>
              <a:t>Сдвиг выбирается с учётом того, какой именно префикс образца совпал с префиксом текста в окне просмотра</a:t>
            </a:r>
          </a:p>
          <a:p>
            <a:pPr marL="68580" indent="0">
              <a:buNone/>
            </a:pP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843389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Кнута-Морриса-Пратта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 сколько позиций можно сдвинуть образец относительно текста, не пропустив вхождений, если до позиции j он совпадает с текстом?</a:t>
            </a:r>
          </a:p>
        </p:txBody>
      </p:sp>
      <p:sp>
        <p:nvSpPr>
          <p:cNvPr id="360453" name="TextBox 7"/>
          <p:cNvSpPr txBox="1">
            <a:spLocks noChangeArrowheads="1"/>
          </p:cNvSpPr>
          <p:nvPr/>
        </p:nvSpPr>
        <p:spPr bwMode="auto">
          <a:xfrm>
            <a:off x="609600" y="3973942"/>
            <a:ext cx="10972800" cy="1569660"/>
          </a:xfrm>
          <a:prstGeom prst="rect">
            <a:avLst/>
          </a:prstGeom>
          <a:noFill/>
          <a:ln w="19050">
            <a:solidFill>
              <a:schemeClr val="accent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 текст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 a </a:t>
            </a:r>
            <a:r>
              <a:rPr lang="en-US" sz="2400" u="sng" dirty="0" err="1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 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b a c a b a t</a:t>
            </a:r>
          </a:p>
          <a:p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образец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sz="2400" u="sng" dirty="0">
                <a:latin typeface="Consolas" panose="020B0609020204030204" pitchFamily="49" charset="0"/>
                <a:cs typeface="Consolas" panose="020B0609020204030204" pitchFamily="49" charset="0"/>
              </a:rPr>
              <a:t>a b a b a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c a</a:t>
            </a:r>
          </a:p>
          <a:p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ru-RU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139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Линейный </a:t>
            </a:r>
            <a:r>
              <a:rPr lang="en-US" dirty="0"/>
              <a:t>[</a:t>
            </a:r>
            <a:r>
              <a:rPr lang="ru-RU" dirty="0"/>
              <a:t>алгоритм</a:t>
            </a:r>
            <a:r>
              <a:rPr lang="en-US" dirty="0"/>
              <a:t>]</a:t>
            </a:r>
            <a:r>
              <a:rPr lang="ru-RU" dirty="0"/>
              <a:t> поиска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Последовательный просмотр элементов, пока не найден нужный ключ</a:t>
            </a:r>
          </a:p>
          <a:p>
            <a:endParaRPr lang="en-US" dirty="0"/>
          </a:p>
          <a:p>
            <a:r>
              <a:rPr lang="ru-RU" dirty="0"/>
              <a:t>Число сравнений в худшем случае О(число элементов)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Когда использовать?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Либо отсутствует линейный порядок на множестве ключей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Либо время поиска не существенно (число элементов мало, поиск занимает малый % времени, и т.п.)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Как искать в больших массивах?</a:t>
            </a:r>
          </a:p>
        </p:txBody>
      </p:sp>
    </p:spTree>
    <p:extLst>
      <p:ext uri="{BB962C8B-B14F-4D97-AF65-F5344CB8AC3E}">
        <p14:creationId xmlns:p14="http://schemas.microsoft.com/office/powerpoint/2010/main" val="76226170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Префикс-функция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s[≤j] = </a:t>
            </a:r>
            <a:r>
              <a:rPr lang="ru-RU" sz="2000" dirty="0">
                <a:solidFill>
                  <a:schemeClr val="bg1"/>
                </a:solidFill>
              </a:rPr>
              <a:t>первые </a:t>
            </a:r>
            <a:r>
              <a:rPr lang="en-US" sz="2000" dirty="0">
                <a:solidFill>
                  <a:schemeClr val="bg1"/>
                </a:solidFill>
              </a:rPr>
              <a:t>j </a:t>
            </a:r>
            <a:r>
              <a:rPr lang="ru-RU" sz="2000" dirty="0">
                <a:solidFill>
                  <a:schemeClr val="bg1"/>
                </a:solidFill>
              </a:rPr>
              <a:t>символов строки 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</a:p>
          <a:p>
            <a:r>
              <a:rPr lang="en-US" sz="2000" dirty="0">
                <a:solidFill>
                  <a:schemeClr val="bg1"/>
                </a:solidFill>
              </a:rPr>
              <a:t>s[≥j] = </a:t>
            </a:r>
            <a:r>
              <a:rPr lang="ru-RU" sz="2000" dirty="0">
                <a:solidFill>
                  <a:schemeClr val="bg1"/>
                </a:solidFill>
              </a:rPr>
              <a:t>последние </a:t>
            </a:r>
            <a:r>
              <a:rPr lang="en-US" sz="2000" dirty="0">
                <a:solidFill>
                  <a:schemeClr val="bg1"/>
                </a:solidFill>
              </a:rPr>
              <a:t>j </a:t>
            </a:r>
            <a:r>
              <a:rPr lang="ru-RU" sz="2000" dirty="0">
                <a:solidFill>
                  <a:schemeClr val="bg1"/>
                </a:solidFill>
              </a:rPr>
              <a:t>символов строки </a:t>
            </a:r>
            <a:r>
              <a:rPr lang="en-US" sz="2000" dirty="0">
                <a:solidFill>
                  <a:schemeClr val="bg1"/>
                </a:solidFill>
              </a:rPr>
              <a:t>s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prefix[j] = max{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x | </a:t>
            </a:r>
            <a:r>
              <a:rPr lang="ru-RU" sz="2000" dirty="0">
                <a:solidFill>
                  <a:schemeClr val="bg1"/>
                </a:solidFill>
              </a:rPr>
              <a:t>образец</a:t>
            </a:r>
            <a:r>
              <a:rPr lang="en-US" sz="2000" dirty="0">
                <a:solidFill>
                  <a:schemeClr val="bg1"/>
                </a:solidFill>
              </a:rPr>
              <a:t>[≤x] = </a:t>
            </a:r>
            <a:r>
              <a:rPr lang="ru-RU" sz="2000" dirty="0">
                <a:solidFill>
                  <a:schemeClr val="bg1"/>
                </a:solidFill>
              </a:rPr>
              <a:t>образец</a:t>
            </a:r>
            <a:r>
              <a:rPr lang="en-US" sz="2000" dirty="0">
                <a:solidFill>
                  <a:schemeClr val="bg1"/>
                </a:solidFill>
              </a:rPr>
              <a:t>[≤j][≥x], x &lt; j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prefix[0] = -1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Пусть образец</a:t>
            </a:r>
            <a:r>
              <a:rPr lang="en-US" sz="2000" dirty="0">
                <a:solidFill>
                  <a:schemeClr val="bg1"/>
                </a:solidFill>
              </a:rPr>
              <a:t>[≤j] </a:t>
            </a:r>
            <a:r>
              <a:rPr lang="ru-RU" sz="2000" dirty="0">
                <a:solidFill>
                  <a:schemeClr val="bg1"/>
                </a:solidFill>
              </a:rPr>
              <a:t>совпал с текстом в окне просмотра. Тогда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сдвиг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>
                <a:solidFill>
                  <a:schemeClr val="bg1"/>
                </a:solidFill>
              </a:rPr>
              <a:t>безопасен</a:t>
            </a:r>
          </a:p>
          <a:p>
            <a:pPr lvl="1"/>
            <a:endParaRPr lang="ru-RU" sz="18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после сдвига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>
                <a:solidFill>
                  <a:schemeClr val="bg1"/>
                </a:solidFill>
              </a:rPr>
              <a:t>гарантируется совпадение первых </a:t>
            </a:r>
            <a:r>
              <a:rPr lang="en-US" sz="1800" dirty="0">
                <a:solidFill>
                  <a:schemeClr val="bg1"/>
                </a:solidFill>
              </a:rPr>
              <a:t>prefix[j]</a:t>
            </a:r>
            <a:r>
              <a:rPr lang="ru-RU" sz="1800" dirty="0">
                <a:solidFill>
                  <a:schemeClr val="bg1"/>
                </a:solidFill>
              </a:rPr>
              <a:t> символов образца с текстом</a:t>
            </a:r>
          </a:p>
          <a:p>
            <a:pPr lvl="1"/>
            <a:endParaRPr lang="ru-RU" sz="1800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  <a:p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[]a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prefix[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-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[a]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prefix[1]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prefix[2]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prefix[3] =  1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prefix[4] =  2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prefix[5] =  3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prefix[6]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-&gt; prefix[7] =  1</a:t>
            </a:r>
            <a:endParaRPr lang="ru-RU" sz="1800" dirty="0">
              <a:solidFill>
                <a:schemeClr val="bg1"/>
              </a:solidFill>
            </a:endParaRPr>
          </a:p>
          <a:p>
            <a:pPr algn="ctr"/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57518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Префикс-функция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s[≤j] = </a:t>
            </a:r>
            <a:r>
              <a:rPr lang="ru-RU" sz="2000" dirty="0"/>
              <a:t>первые </a:t>
            </a:r>
            <a:r>
              <a:rPr lang="en-US" sz="2000" dirty="0"/>
              <a:t>j </a:t>
            </a:r>
            <a:r>
              <a:rPr lang="ru-RU" sz="2000" dirty="0"/>
              <a:t>символов строки </a:t>
            </a:r>
            <a:r>
              <a:rPr lang="en-US" sz="2000" dirty="0"/>
              <a:t>s</a:t>
            </a:r>
          </a:p>
          <a:p>
            <a:r>
              <a:rPr lang="en-US" sz="2000" dirty="0"/>
              <a:t>s[≥j] = </a:t>
            </a:r>
            <a:r>
              <a:rPr lang="ru-RU" sz="2000" dirty="0"/>
              <a:t>последние </a:t>
            </a:r>
            <a:r>
              <a:rPr lang="en-US" sz="2000" dirty="0"/>
              <a:t>j </a:t>
            </a:r>
            <a:r>
              <a:rPr lang="ru-RU" sz="2000" dirty="0"/>
              <a:t>символов строки </a:t>
            </a:r>
            <a:r>
              <a:rPr lang="en-US" sz="2000" dirty="0"/>
              <a:t>s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bg1"/>
                </a:solidFill>
              </a:rPr>
              <a:t>prefix[j] = max{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          x | </a:t>
            </a:r>
            <a:r>
              <a:rPr lang="ru-RU" sz="2000" dirty="0">
                <a:solidFill>
                  <a:schemeClr val="bg1"/>
                </a:solidFill>
              </a:rPr>
              <a:t>образец</a:t>
            </a:r>
            <a:r>
              <a:rPr lang="en-US" sz="2000" dirty="0">
                <a:solidFill>
                  <a:schemeClr val="bg1"/>
                </a:solidFill>
              </a:rPr>
              <a:t>[≤x] = </a:t>
            </a:r>
            <a:r>
              <a:rPr lang="ru-RU" sz="2000" dirty="0">
                <a:solidFill>
                  <a:schemeClr val="bg1"/>
                </a:solidFill>
              </a:rPr>
              <a:t>образец</a:t>
            </a:r>
            <a:r>
              <a:rPr lang="en-US" sz="2000" dirty="0">
                <a:solidFill>
                  <a:schemeClr val="bg1"/>
                </a:solidFill>
              </a:rPr>
              <a:t>[≤j][≥x], x &lt; j }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prefix[0] = -1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Пусть образец</a:t>
            </a:r>
            <a:r>
              <a:rPr lang="en-US" sz="2000" dirty="0">
                <a:solidFill>
                  <a:schemeClr val="bg1"/>
                </a:solidFill>
              </a:rPr>
              <a:t>[≤j] </a:t>
            </a:r>
            <a:r>
              <a:rPr lang="ru-RU" sz="2000" dirty="0">
                <a:solidFill>
                  <a:schemeClr val="bg1"/>
                </a:solidFill>
              </a:rPr>
              <a:t>совпал с текстом в окне просмотра. Тогда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сдвиг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>
                <a:solidFill>
                  <a:schemeClr val="bg1"/>
                </a:solidFill>
              </a:rPr>
              <a:t>безопасен</a:t>
            </a:r>
          </a:p>
          <a:p>
            <a:pPr lvl="1"/>
            <a:endParaRPr lang="ru-RU" sz="18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после сдвига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>
                <a:solidFill>
                  <a:schemeClr val="bg1"/>
                </a:solidFill>
              </a:rPr>
              <a:t>гарантируется совпадение первых </a:t>
            </a:r>
            <a:r>
              <a:rPr lang="en-US" sz="1800" dirty="0">
                <a:solidFill>
                  <a:schemeClr val="bg1"/>
                </a:solidFill>
              </a:rPr>
              <a:t>prefix[j]</a:t>
            </a:r>
            <a:r>
              <a:rPr lang="ru-RU" sz="1800" dirty="0">
                <a:solidFill>
                  <a:schemeClr val="bg1"/>
                </a:solidFill>
              </a:rPr>
              <a:t> символов образца с текстом</a:t>
            </a:r>
          </a:p>
          <a:p>
            <a:pPr lvl="1"/>
            <a:endParaRPr lang="ru-RU" sz="1800" dirty="0"/>
          </a:p>
          <a:p>
            <a:pPr marL="6858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[]a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prefix[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-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[a]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prefix[1]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prefix[2]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prefix[3] =  1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prefix[4] =  2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prefix[5] =  3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prefix[6]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-&gt; prefix[7] =  1</a:t>
            </a:r>
            <a:endParaRPr lang="ru-RU" sz="1800" dirty="0">
              <a:solidFill>
                <a:schemeClr val="bg1"/>
              </a:solidFill>
            </a:endParaRPr>
          </a:p>
          <a:p>
            <a:pPr algn="ctr"/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726612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Префикс-функция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s[≤j] = </a:t>
            </a:r>
            <a:r>
              <a:rPr lang="ru-RU" sz="2000" dirty="0"/>
              <a:t>первые </a:t>
            </a:r>
            <a:r>
              <a:rPr lang="en-US" sz="2000" dirty="0"/>
              <a:t>j </a:t>
            </a:r>
            <a:r>
              <a:rPr lang="ru-RU" sz="2000" dirty="0"/>
              <a:t>символов строки </a:t>
            </a:r>
            <a:r>
              <a:rPr lang="en-US" sz="2000" dirty="0"/>
              <a:t>s</a:t>
            </a:r>
          </a:p>
          <a:p>
            <a:r>
              <a:rPr lang="en-US" sz="2000" dirty="0"/>
              <a:t>s[≥j] = </a:t>
            </a:r>
            <a:r>
              <a:rPr lang="ru-RU" sz="2000" dirty="0"/>
              <a:t>последние </a:t>
            </a:r>
            <a:r>
              <a:rPr lang="en-US" sz="2000" dirty="0"/>
              <a:t>j </a:t>
            </a:r>
            <a:r>
              <a:rPr lang="ru-RU" sz="2000" dirty="0"/>
              <a:t>символов строки </a:t>
            </a:r>
            <a:r>
              <a:rPr lang="en-US" sz="2000" dirty="0"/>
              <a:t>s</a:t>
            </a:r>
          </a:p>
          <a:p>
            <a:endParaRPr lang="en-US" sz="2000" dirty="0"/>
          </a:p>
          <a:p>
            <a:r>
              <a:rPr lang="en-US" sz="2000" dirty="0"/>
              <a:t>prefix[j] = max{</a:t>
            </a:r>
          </a:p>
          <a:p>
            <a:pPr marL="0" indent="0">
              <a:buNone/>
            </a:pPr>
            <a:r>
              <a:rPr lang="en-US" sz="2000" dirty="0"/>
              <a:t>          x | </a:t>
            </a:r>
            <a:r>
              <a:rPr lang="ru-RU" sz="2000" dirty="0"/>
              <a:t>образец</a:t>
            </a:r>
            <a:r>
              <a:rPr lang="en-US" sz="2000" dirty="0"/>
              <a:t>[≤x] = </a:t>
            </a:r>
            <a:r>
              <a:rPr lang="ru-RU" sz="2000" dirty="0"/>
              <a:t>образец</a:t>
            </a:r>
            <a:r>
              <a:rPr lang="en-US" sz="2000" dirty="0"/>
              <a:t>[≤j][≥x], x &lt; j }</a:t>
            </a:r>
          </a:p>
          <a:p>
            <a:r>
              <a:rPr lang="en-US" sz="2000" dirty="0"/>
              <a:t>prefix[0] = -1</a:t>
            </a:r>
          </a:p>
          <a:p>
            <a:endParaRPr lang="en-US" sz="2000" dirty="0"/>
          </a:p>
          <a:p>
            <a:r>
              <a:rPr lang="ru-RU" sz="2000" dirty="0">
                <a:solidFill>
                  <a:schemeClr val="bg1"/>
                </a:solidFill>
              </a:rPr>
              <a:t>Пусть образец</a:t>
            </a:r>
            <a:r>
              <a:rPr lang="en-US" sz="2000" dirty="0">
                <a:solidFill>
                  <a:schemeClr val="bg1"/>
                </a:solidFill>
              </a:rPr>
              <a:t>[≤j] </a:t>
            </a:r>
            <a:r>
              <a:rPr lang="ru-RU" sz="2000" dirty="0">
                <a:solidFill>
                  <a:schemeClr val="bg1"/>
                </a:solidFill>
              </a:rPr>
              <a:t>совпал с текстом в окне просмотра. Тогда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сдвиг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>
                <a:solidFill>
                  <a:schemeClr val="bg1"/>
                </a:solidFill>
              </a:rPr>
              <a:t>безопасен</a:t>
            </a:r>
          </a:p>
          <a:p>
            <a:pPr lvl="1"/>
            <a:endParaRPr lang="ru-RU" sz="18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после сдвига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>
                <a:solidFill>
                  <a:schemeClr val="bg1"/>
                </a:solidFill>
              </a:rPr>
              <a:t>гарантируется совпадение первых </a:t>
            </a:r>
            <a:r>
              <a:rPr lang="en-US" sz="1800" dirty="0">
                <a:solidFill>
                  <a:schemeClr val="bg1"/>
                </a:solidFill>
              </a:rPr>
              <a:t>prefix[j]</a:t>
            </a:r>
            <a:r>
              <a:rPr lang="ru-RU" sz="1800" dirty="0">
                <a:solidFill>
                  <a:schemeClr val="bg1"/>
                </a:solidFill>
              </a:rPr>
              <a:t> символов образца с текстом</a:t>
            </a:r>
          </a:p>
          <a:p>
            <a:pPr lvl="1"/>
            <a:endParaRPr lang="ru-RU" sz="1800" dirty="0"/>
          </a:p>
          <a:p>
            <a:pPr marL="6858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[]a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prefix[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= -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[a]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-&gt; prefix[1]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prefix[2]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prefix[3] =  1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prefix[4] =  2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 -&gt; prefix[5] =  3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prefix[6] =  0</a:t>
            </a:r>
            <a:endParaRPr lang="ru-RU" sz="18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] -&gt; prefix[7] =  1</a:t>
            </a:r>
            <a:endParaRPr lang="ru-RU" sz="1800" dirty="0">
              <a:solidFill>
                <a:schemeClr val="bg1"/>
              </a:solidFill>
            </a:endParaRPr>
          </a:p>
          <a:p>
            <a:pPr algn="ctr"/>
            <a:endParaRPr lang="ru-RU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90370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Префикс-функция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s[≤j] = </a:t>
            </a:r>
            <a:r>
              <a:rPr lang="ru-RU" sz="2000" dirty="0"/>
              <a:t>первые </a:t>
            </a:r>
            <a:r>
              <a:rPr lang="en-US" sz="2000" dirty="0"/>
              <a:t>j </a:t>
            </a:r>
            <a:r>
              <a:rPr lang="ru-RU" sz="2000" dirty="0"/>
              <a:t>символов строки </a:t>
            </a:r>
            <a:r>
              <a:rPr lang="en-US" sz="2000" dirty="0"/>
              <a:t>s</a:t>
            </a:r>
          </a:p>
          <a:p>
            <a:r>
              <a:rPr lang="en-US" sz="2000" dirty="0"/>
              <a:t>s[≥j] = </a:t>
            </a:r>
            <a:r>
              <a:rPr lang="ru-RU" sz="2000" dirty="0"/>
              <a:t>последние </a:t>
            </a:r>
            <a:r>
              <a:rPr lang="en-US" sz="2000" dirty="0"/>
              <a:t>j </a:t>
            </a:r>
            <a:r>
              <a:rPr lang="ru-RU" sz="2000" dirty="0"/>
              <a:t>символов строки </a:t>
            </a:r>
            <a:r>
              <a:rPr lang="en-US" sz="2000" dirty="0"/>
              <a:t>s</a:t>
            </a:r>
          </a:p>
          <a:p>
            <a:endParaRPr lang="en-US" sz="2000" dirty="0"/>
          </a:p>
          <a:p>
            <a:r>
              <a:rPr lang="en-US" sz="2000" dirty="0"/>
              <a:t>prefix[j] = max{</a:t>
            </a:r>
          </a:p>
          <a:p>
            <a:pPr marL="0" indent="0">
              <a:buNone/>
            </a:pPr>
            <a:r>
              <a:rPr lang="en-US" sz="2000" dirty="0"/>
              <a:t>          x | </a:t>
            </a:r>
            <a:r>
              <a:rPr lang="ru-RU" sz="2000" dirty="0"/>
              <a:t>образец</a:t>
            </a:r>
            <a:r>
              <a:rPr lang="en-US" sz="2000" dirty="0"/>
              <a:t>[≤x] = </a:t>
            </a:r>
            <a:r>
              <a:rPr lang="ru-RU" sz="2000" dirty="0"/>
              <a:t>образец</a:t>
            </a:r>
            <a:r>
              <a:rPr lang="en-US" sz="2000" dirty="0"/>
              <a:t>[≤j][≥x], x &lt; j }</a:t>
            </a:r>
          </a:p>
          <a:p>
            <a:r>
              <a:rPr lang="en-US" sz="2000" dirty="0"/>
              <a:t>prefix[0] = -1</a:t>
            </a:r>
          </a:p>
          <a:p>
            <a:endParaRPr lang="en-US" sz="2000" dirty="0"/>
          </a:p>
          <a:p>
            <a:r>
              <a:rPr lang="ru-RU" sz="2000" dirty="0">
                <a:solidFill>
                  <a:schemeClr val="bg1"/>
                </a:solidFill>
              </a:rPr>
              <a:t>Пусть образец</a:t>
            </a:r>
            <a:r>
              <a:rPr lang="en-US" sz="2000" dirty="0">
                <a:solidFill>
                  <a:schemeClr val="bg1"/>
                </a:solidFill>
              </a:rPr>
              <a:t>[≤j] </a:t>
            </a:r>
            <a:r>
              <a:rPr lang="ru-RU" sz="2000" dirty="0">
                <a:solidFill>
                  <a:schemeClr val="bg1"/>
                </a:solidFill>
              </a:rPr>
              <a:t>совпал с текстом в окне просмотра. Тогда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сдвиг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>
                <a:solidFill>
                  <a:schemeClr val="bg1"/>
                </a:solidFill>
              </a:rPr>
              <a:t>безопасен</a:t>
            </a:r>
          </a:p>
          <a:p>
            <a:pPr lvl="1"/>
            <a:endParaRPr lang="ru-RU" sz="18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после сдвига на </a:t>
            </a:r>
            <a:r>
              <a:rPr lang="en-US" sz="1800" dirty="0">
                <a:solidFill>
                  <a:schemeClr val="bg1"/>
                </a:solidFill>
              </a:rPr>
              <a:t>j-prefix[j] </a:t>
            </a:r>
            <a:r>
              <a:rPr lang="ru-RU" sz="1800" dirty="0">
                <a:solidFill>
                  <a:schemeClr val="bg1"/>
                </a:solidFill>
              </a:rPr>
              <a:t>гарантируется совпадение первых </a:t>
            </a:r>
            <a:r>
              <a:rPr lang="en-US" sz="1800" dirty="0">
                <a:solidFill>
                  <a:schemeClr val="bg1"/>
                </a:solidFill>
              </a:rPr>
              <a:t>prefix[j]</a:t>
            </a:r>
            <a:r>
              <a:rPr lang="ru-RU" sz="1800" dirty="0">
                <a:solidFill>
                  <a:schemeClr val="bg1"/>
                </a:solidFill>
              </a:rPr>
              <a:t> символов образца с текстом</a:t>
            </a:r>
          </a:p>
          <a:p>
            <a:pPr lvl="1"/>
            <a:endParaRPr lang="ru-RU" sz="1800" dirty="0"/>
          </a:p>
          <a:p>
            <a:pPr marL="6858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[]a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-&gt; prefix[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-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[a]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-&gt; prefix[1]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prefix[2]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prefix[3] =  1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prefix[4] =  2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prefix[5] =  3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prefix[6]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-&gt; prefix[7] =  1</a:t>
            </a:r>
            <a:endParaRPr lang="ru-RU" sz="1800" dirty="0"/>
          </a:p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20408920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Префикс-функция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000" dirty="0"/>
              <a:t>s[≤j] = </a:t>
            </a:r>
            <a:r>
              <a:rPr lang="ru-RU" sz="2000" dirty="0"/>
              <a:t>первые </a:t>
            </a:r>
            <a:r>
              <a:rPr lang="en-US" sz="2000" dirty="0"/>
              <a:t>j </a:t>
            </a:r>
            <a:r>
              <a:rPr lang="ru-RU" sz="2000" dirty="0"/>
              <a:t>символов строки </a:t>
            </a:r>
            <a:r>
              <a:rPr lang="en-US" sz="2000" dirty="0"/>
              <a:t>s</a:t>
            </a:r>
          </a:p>
          <a:p>
            <a:r>
              <a:rPr lang="en-US" sz="2000" dirty="0"/>
              <a:t>s[≥j] = </a:t>
            </a:r>
            <a:r>
              <a:rPr lang="ru-RU" sz="2000" dirty="0"/>
              <a:t>последние </a:t>
            </a:r>
            <a:r>
              <a:rPr lang="en-US" sz="2000" dirty="0"/>
              <a:t>j </a:t>
            </a:r>
            <a:r>
              <a:rPr lang="ru-RU" sz="2000" dirty="0"/>
              <a:t>символов строки </a:t>
            </a:r>
            <a:r>
              <a:rPr lang="en-US" sz="2000" dirty="0"/>
              <a:t>s</a:t>
            </a:r>
          </a:p>
          <a:p>
            <a:endParaRPr lang="en-US" sz="2000" dirty="0"/>
          </a:p>
          <a:p>
            <a:r>
              <a:rPr lang="en-US" sz="2000" dirty="0"/>
              <a:t>prefix[j] = max{</a:t>
            </a:r>
          </a:p>
          <a:p>
            <a:pPr marL="0" indent="0">
              <a:buNone/>
            </a:pPr>
            <a:r>
              <a:rPr lang="en-US" sz="2000" dirty="0"/>
              <a:t>          x | </a:t>
            </a:r>
            <a:r>
              <a:rPr lang="ru-RU" sz="2000" dirty="0"/>
              <a:t>образец</a:t>
            </a:r>
            <a:r>
              <a:rPr lang="en-US" sz="2000" dirty="0"/>
              <a:t>[≤x] = </a:t>
            </a:r>
            <a:r>
              <a:rPr lang="ru-RU" sz="2000" dirty="0"/>
              <a:t>образец</a:t>
            </a:r>
            <a:r>
              <a:rPr lang="en-US" sz="2000" dirty="0"/>
              <a:t>[≤j][≥x], x &lt; j }</a:t>
            </a:r>
          </a:p>
          <a:p>
            <a:r>
              <a:rPr lang="en-US" sz="2000" dirty="0"/>
              <a:t>prefix[0] = -1</a:t>
            </a:r>
          </a:p>
          <a:p>
            <a:endParaRPr lang="en-US" sz="2000" dirty="0"/>
          </a:p>
          <a:p>
            <a:r>
              <a:rPr lang="ru-RU" sz="2000" dirty="0"/>
              <a:t>Пусть образец</a:t>
            </a:r>
            <a:r>
              <a:rPr lang="en-US" sz="2000" dirty="0"/>
              <a:t>[≤j] </a:t>
            </a:r>
            <a:r>
              <a:rPr lang="ru-RU" sz="2000" dirty="0"/>
              <a:t>совпал с текстом в окне просмотра. Тогда</a:t>
            </a:r>
            <a:endParaRPr lang="en-US" sz="2000" dirty="0"/>
          </a:p>
          <a:p>
            <a:pPr lvl="1"/>
            <a:r>
              <a:rPr lang="ru-RU" sz="1800" dirty="0"/>
              <a:t>сдвиг на </a:t>
            </a:r>
            <a:r>
              <a:rPr lang="en-US" sz="1800" dirty="0"/>
              <a:t>j-prefix[j] </a:t>
            </a:r>
            <a:r>
              <a:rPr lang="ru-RU" sz="1800" dirty="0"/>
              <a:t>безопасен</a:t>
            </a:r>
          </a:p>
          <a:p>
            <a:pPr lvl="1"/>
            <a:endParaRPr lang="ru-RU" sz="1800" dirty="0"/>
          </a:p>
          <a:p>
            <a:pPr lvl="1"/>
            <a:r>
              <a:rPr lang="ru-RU" sz="1800" dirty="0"/>
              <a:t>после сдвига на </a:t>
            </a:r>
            <a:r>
              <a:rPr lang="en-US" sz="1800" dirty="0"/>
              <a:t>j-prefix[j] </a:t>
            </a:r>
            <a:r>
              <a:rPr lang="ru-RU" sz="1800" dirty="0"/>
              <a:t>гарантируется совпадение первых </a:t>
            </a:r>
            <a:r>
              <a:rPr lang="en-US" sz="1800" dirty="0"/>
              <a:t>prefix[j]</a:t>
            </a:r>
            <a:r>
              <a:rPr lang="ru-RU" sz="1800" dirty="0"/>
              <a:t> символов образца с текстом</a:t>
            </a:r>
          </a:p>
          <a:p>
            <a:pPr lvl="1"/>
            <a:endParaRPr lang="ru-RU" sz="1800" dirty="0"/>
          </a:p>
          <a:p>
            <a:pPr marL="68580" indent="0">
              <a:buNone/>
            </a:pPr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[]a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-&gt; prefix[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= -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[a]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-&gt; prefix[1]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  b]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prefix[2]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b 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prefix[3] =  1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  b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prefix[4] =  2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  b  </a:t>
            </a:r>
            <a:r>
              <a:rPr lang="en-US" sz="1800" u="dbl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  b  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a  -&gt; prefix[5] =  3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[a  b  a  b  a  c] a  -&gt; prefix[6] =  0</a:t>
            </a:r>
            <a:endParaRPr lang="ru-RU" sz="1800" dirty="0"/>
          </a:p>
          <a:p>
            <a:pPr marL="0" indent="0" algn="ctr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-US" sz="1800" u="sng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b  a  b  a  c </a:t>
            </a:r>
            <a:r>
              <a:rPr lang="ru-RU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u="dotted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] -&gt; prefix[7] =  1</a:t>
            </a:r>
            <a:endParaRPr lang="ru-RU" sz="1800" dirty="0"/>
          </a:p>
          <a:p>
            <a:pPr algn="ctr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417451657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сравниваем и выставляем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MatchCount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начиная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85755154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сравниваем и выставляем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MatchCount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начиная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5" name="Rectangle 4"/>
          <p:cNvSpPr/>
          <p:nvPr/>
        </p:nvSpPr>
        <p:spPr>
          <a:xfrm>
            <a:off x="6593096" y="2024022"/>
            <a:ext cx="2541573" cy="41126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82795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сравниваем и выставляем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MatchCount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начиная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7" name="Rectangle 6"/>
          <p:cNvSpPr/>
          <p:nvPr/>
        </p:nvSpPr>
        <p:spPr>
          <a:xfrm>
            <a:off x="6593096" y="3576015"/>
            <a:ext cx="3465304" cy="25886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10338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</a:t>
            </a:r>
            <a:r>
              <a:rPr lang="ru-RU" dirty="0" err="1"/>
              <a:t>Бойера</a:t>
            </a:r>
            <a:r>
              <a:rPr lang="ru-RU" dirty="0"/>
              <a:t>-Мура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сравниваем и выставляем </a:t>
            </a:r>
            <a:r>
              <a:rPr lang="en-US" sz="1400" dirty="0" err="1">
                <a:solidFill>
                  <a:srgbClr val="6A9955"/>
                </a:solidFill>
                <a:latin typeface="Consolas" panose="020B0609020204030204" pitchFamily="49" charset="0"/>
              </a:rPr>
              <a:t>MatchCount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 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начиная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 err="1">
                <a:solidFill>
                  <a:srgbClr val="9CDCFE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Prefix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matchCount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8" name="Rectangle 7"/>
          <p:cNvSpPr/>
          <p:nvPr/>
        </p:nvSpPr>
        <p:spPr>
          <a:xfrm>
            <a:off x="6593096" y="5202651"/>
            <a:ext cx="4221084" cy="60804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326944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Кнута-Морриса-Пратта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 худшем случае О(N) сравнений без учета построения префикс-функции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Почему каждый символ текста участвует в сравнении </a:t>
            </a:r>
            <a:r>
              <a:rPr lang="en-US" dirty="0">
                <a:solidFill>
                  <a:schemeClr val="bg1"/>
                </a:solidFill>
              </a:rPr>
              <a:t>&lt;= 1 </a:t>
            </a:r>
            <a:r>
              <a:rPr lang="ru-RU" dirty="0">
                <a:solidFill>
                  <a:schemeClr val="bg1"/>
                </a:solidFill>
              </a:rPr>
              <a:t>раз?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Опишите работу алгоритма КМП для текста «аааааа...а</a:t>
            </a:r>
            <a:r>
              <a:rPr lang="en-US" dirty="0" err="1">
                <a:solidFill>
                  <a:schemeClr val="bg1"/>
                </a:solidFill>
              </a:rPr>
              <a:t>baaaaaa</a:t>
            </a:r>
            <a:r>
              <a:rPr lang="ru-RU" dirty="0">
                <a:solidFill>
                  <a:schemeClr val="bg1"/>
                </a:solidFill>
              </a:rPr>
              <a:t>»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образца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en-US" dirty="0" err="1">
                <a:solidFill>
                  <a:schemeClr val="bg1"/>
                </a:solidFill>
              </a:rPr>
              <a:t>baaaaaa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 чем отличие от работы алгоритма БМ?</a:t>
            </a:r>
            <a:endParaRPr lang="en-US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23177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Линейный </a:t>
            </a:r>
            <a:r>
              <a:rPr lang="en-US" dirty="0"/>
              <a:t>[</a:t>
            </a:r>
            <a:r>
              <a:rPr lang="ru-RU" dirty="0"/>
              <a:t>алгоритм</a:t>
            </a:r>
            <a:r>
              <a:rPr lang="en-US" dirty="0"/>
              <a:t>]</a:t>
            </a:r>
            <a:r>
              <a:rPr lang="ru-RU" dirty="0"/>
              <a:t> поиска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Последовательный просмотр элементов, пока не найден нужный ключ</a:t>
            </a:r>
          </a:p>
          <a:p>
            <a:endParaRPr lang="en-US" dirty="0"/>
          </a:p>
          <a:p>
            <a:r>
              <a:rPr lang="ru-RU" dirty="0"/>
              <a:t>Число сравнений в худшем случае О(число элементов)</a:t>
            </a:r>
          </a:p>
          <a:p>
            <a:endParaRPr lang="ru-RU" dirty="0"/>
          </a:p>
          <a:p>
            <a:r>
              <a:rPr lang="ru-RU" dirty="0"/>
              <a:t>Когда использовать?</a:t>
            </a:r>
          </a:p>
          <a:p>
            <a:pPr lvl="1"/>
            <a:r>
              <a:rPr lang="ru-RU" dirty="0"/>
              <a:t>Либо отсутствует линейный порядок на множестве ключей</a:t>
            </a:r>
          </a:p>
          <a:p>
            <a:pPr lvl="1"/>
            <a:r>
              <a:rPr lang="ru-RU" dirty="0"/>
              <a:t>Либо время поиска не существенно (число элементов мало, поиск занимает малый % времени, и т.п.)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Как искать в больших массивах?</a:t>
            </a:r>
          </a:p>
        </p:txBody>
      </p:sp>
    </p:spTree>
    <p:extLst>
      <p:ext uri="{BB962C8B-B14F-4D97-AF65-F5344CB8AC3E}">
        <p14:creationId xmlns:p14="http://schemas.microsoft.com/office/powerpoint/2010/main" val="1805672254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Кнута-Морриса-Пратта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худшем случае О(N) сравнений без учета построения префикс-функции</a:t>
            </a:r>
            <a:endParaRPr lang="en-US" dirty="0"/>
          </a:p>
          <a:p>
            <a:pPr lvl="1"/>
            <a:r>
              <a:rPr lang="ru-RU" dirty="0"/>
              <a:t>Почему каждый символ текста участвует в сравнении </a:t>
            </a:r>
            <a:r>
              <a:rPr lang="en-US" dirty="0"/>
              <a:t>&lt;= 1 </a:t>
            </a:r>
            <a:r>
              <a:rPr lang="ru-RU" dirty="0"/>
              <a:t>раз?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Опишите работу алгоритма КМП для текста «аааааа...а</a:t>
            </a:r>
            <a:r>
              <a:rPr lang="en-US" dirty="0" err="1">
                <a:solidFill>
                  <a:schemeClr val="bg1"/>
                </a:solidFill>
              </a:rPr>
              <a:t>baaaaaa</a:t>
            </a:r>
            <a:r>
              <a:rPr lang="ru-RU" dirty="0">
                <a:solidFill>
                  <a:schemeClr val="bg1"/>
                </a:solidFill>
              </a:rPr>
              <a:t>»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образца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«</a:t>
            </a:r>
            <a:r>
              <a:rPr lang="en-US" dirty="0" err="1">
                <a:solidFill>
                  <a:schemeClr val="bg1"/>
                </a:solidFill>
              </a:rPr>
              <a:t>baaaaaa</a:t>
            </a:r>
            <a:r>
              <a:rPr lang="ru-RU" dirty="0">
                <a:solidFill>
                  <a:schemeClr val="bg1"/>
                </a:solidFill>
              </a:rPr>
              <a:t>»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 чем отличие от работы алгоритма БМ?</a:t>
            </a:r>
            <a:endParaRPr lang="en-US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927707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Кнута-Морриса-Пратта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худшем случае О(N) сравнений без учета построения префикс-функции</a:t>
            </a:r>
            <a:endParaRPr lang="en-US" dirty="0"/>
          </a:p>
          <a:p>
            <a:pPr lvl="1"/>
            <a:r>
              <a:rPr lang="ru-RU" dirty="0"/>
              <a:t>Почему каждый символ текста участвует в сравнении </a:t>
            </a:r>
            <a:r>
              <a:rPr lang="en-US" dirty="0"/>
              <a:t>&lt;= 1 </a:t>
            </a:r>
            <a:r>
              <a:rPr lang="ru-RU" dirty="0"/>
              <a:t>раз?</a:t>
            </a:r>
          </a:p>
          <a:p>
            <a:endParaRPr lang="ru-RU" dirty="0"/>
          </a:p>
          <a:p>
            <a:r>
              <a:rPr lang="ru-RU" dirty="0"/>
              <a:t>Опишите работу алгоритма КМП для текста «аааааа...а</a:t>
            </a:r>
            <a:r>
              <a:rPr lang="en-US" dirty="0" err="1"/>
              <a:t>baaaaaa</a:t>
            </a:r>
            <a:r>
              <a:rPr lang="ru-RU" dirty="0"/>
              <a:t>»</a:t>
            </a:r>
            <a:r>
              <a:rPr lang="en-US" dirty="0"/>
              <a:t> </a:t>
            </a:r>
            <a:r>
              <a:rPr lang="ru-RU" dirty="0"/>
              <a:t>и образца</a:t>
            </a:r>
            <a:r>
              <a:rPr lang="en-US" dirty="0"/>
              <a:t> </a:t>
            </a:r>
            <a:r>
              <a:rPr lang="ru-RU" dirty="0"/>
              <a:t>«</a:t>
            </a:r>
            <a:r>
              <a:rPr lang="en-US" dirty="0" err="1"/>
              <a:t>baaaaaa</a:t>
            </a:r>
            <a:r>
              <a:rPr lang="ru-RU" dirty="0"/>
              <a:t>»</a:t>
            </a:r>
            <a:endParaRPr lang="en-US" dirty="0"/>
          </a:p>
          <a:p>
            <a:pPr lvl="1"/>
            <a:r>
              <a:rPr lang="ru-RU" dirty="0"/>
              <a:t>В чем отличие от работы алгоритма БМ?</a:t>
            </a:r>
            <a:endParaRPr lang="en-US" dirty="0"/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439512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Поиск в массивах и списках</a:t>
            </a:r>
          </a:p>
          <a:p>
            <a:pPr lvl="1"/>
            <a:r>
              <a:rPr lang="ru-RU" dirty="0"/>
              <a:t>Линейный поиск</a:t>
            </a:r>
          </a:p>
          <a:p>
            <a:pPr lvl="2"/>
            <a:r>
              <a:rPr lang="ru-RU" dirty="0"/>
              <a:t>списки, массивы, линейная сложность</a:t>
            </a:r>
          </a:p>
          <a:p>
            <a:pPr lvl="1"/>
            <a:r>
              <a:rPr lang="ru-RU" dirty="0"/>
              <a:t>Бинарный поиск</a:t>
            </a:r>
          </a:p>
          <a:p>
            <a:pPr lvl="2"/>
            <a:r>
              <a:rPr lang="ru-RU" dirty="0"/>
              <a:t>упорядоч. массивы, логарифмическая сложность</a:t>
            </a:r>
          </a:p>
          <a:p>
            <a:r>
              <a:rPr lang="ru-RU" dirty="0"/>
              <a:t>Поиск подстроки</a:t>
            </a:r>
          </a:p>
          <a:p>
            <a:pPr lvl="1"/>
            <a:r>
              <a:rPr lang="ru-RU" dirty="0"/>
              <a:t>Наивный поиск подстроки</a:t>
            </a:r>
            <a:endParaRPr lang="en-US" dirty="0"/>
          </a:p>
          <a:p>
            <a:pPr lvl="2"/>
            <a:r>
              <a:rPr lang="en-US" dirty="0"/>
              <a:t>O(N) … O(M</a:t>
            </a:r>
            <a:r>
              <a:rPr lang="ru-RU" dirty="0"/>
              <a:t> </a:t>
            </a:r>
            <a:r>
              <a:rPr lang="en-US" dirty="0"/>
              <a:t>∙</a:t>
            </a:r>
            <a:r>
              <a:rPr lang="ru-RU" dirty="0"/>
              <a:t> </a:t>
            </a:r>
            <a:r>
              <a:rPr lang="en-US" dirty="0"/>
              <a:t>N)</a:t>
            </a:r>
            <a:endParaRPr lang="ru-RU" dirty="0"/>
          </a:p>
          <a:p>
            <a:pPr lvl="1"/>
            <a:r>
              <a:rPr lang="ru-RU" dirty="0"/>
              <a:t>Алгоритм Рабина-Карпа</a:t>
            </a:r>
            <a:endParaRPr lang="en-US" dirty="0"/>
          </a:p>
          <a:p>
            <a:pPr lvl="2"/>
            <a:r>
              <a:rPr lang="en-US" dirty="0"/>
              <a:t>O(N) … O(M ∙ N)</a:t>
            </a:r>
            <a:endParaRPr lang="ru-RU" dirty="0"/>
          </a:p>
          <a:p>
            <a:pPr lvl="1"/>
            <a:r>
              <a:rPr lang="ru-RU" dirty="0"/>
              <a:t>Алгоритм Бойера-Мура</a:t>
            </a:r>
            <a:endParaRPr lang="en-US" dirty="0"/>
          </a:p>
          <a:p>
            <a:pPr lvl="2"/>
            <a:r>
              <a:rPr lang="en-US" dirty="0"/>
              <a:t>O(N/M) … O(M ∙ N)</a:t>
            </a:r>
            <a:r>
              <a:rPr lang="ru-RU" dirty="0"/>
              <a:t> (без суффиксов) или </a:t>
            </a:r>
            <a:r>
              <a:rPr lang="en-US" dirty="0"/>
              <a:t>O(N/M) … O(M</a:t>
            </a:r>
            <a:r>
              <a:rPr lang="ru-RU" dirty="0"/>
              <a:t>+</a:t>
            </a:r>
            <a:r>
              <a:rPr lang="en-US" dirty="0"/>
              <a:t>N)</a:t>
            </a:r>
            <a:r>
              <a:rPr lang="ru-RU" dirty="0"/>
              <a:t> (суффиксы + стоп-символы)</a:t>
            </a:r>
          </a:p>
          <a:p>
            <a:pPr lvl="1"/>
            <a:r>
              <a:rPr lang="ru-RU" dirty="0"/>
              <a:t>Алгоритм Кнута-Мориса-</a:t>
            </a:r>
            <a:r>
              <a:rPr lang="ru-RU" dirty="0" err="1"/>
              <a:t>Пратта</a:t>
            </a:r>
            <a:endParaRPr lang="en-US" dirty="0"/>
          </a:p>
          <a:p>
            <a:pPr lvl="2"/>
            <a:r>
              <a:rPr lang="en-US" dirty="0"/>
              <a:t>O(N) … O(N+M)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36952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Линейный </a:t>
            </a:r>
            <a:r>
              <a:rPr lang="en-US" dirty="0"/>
              <a:t>[</a:t>
            </a:r>
            <a:r>
              <a:rPr lang="ru-RU" dirty="0"/>
              <a:t>алгоритм</a:t>
            </a:r>
            <a:r>
              <a:rPr lang="en-US" dirty="0"/>
              <a:t>]</a:t>
            </a:r>
            <a:r>
              <a:rPr lang="ru-RU" dirty="0"/>
              <a:t> поиска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Последовательный просмотр элементов, пока не найден нужный ключ</a:t>
            </a:r>
          </a:p>
          <a:p>
            <a:endParaRPr lang="en-US" dirty="0"/>
          </a:p>
          <a:p>
            <a:r>
              <a:rPr lang="ru-RU" dirty="0"/>
              <a:t>Число сравнений в худшем случае О(число элементов)</a:t>
            </a:r>
          </a:p>
          <a:p>
            <a:endParaRPr lang="ru-RU" dirty="0"/>
          </a:p>
          <a:p>
            <a:r>
              <a:rPr lang="ru-RU" dirty="0"/>
              <a:t>Когда использовать?</a:t>
            </a:r>
          </a:p>
          <a:p>
            <a:pPr lvl="1"/>
            <a:r>
              <a:rPr lang="ru-RU" dirty="0"/>
              <a:t>Либо отсутствует линейный порядок на множестве ключей</a:t>
            </a:r>
          </a:p>
          <a:p>
            <a:pPr lvl="1"/>
            <a:r>
              <a:rPr lang="ru-RU" dirty="0"/>
              <a:t>Либо время поиска не существенно (число элементов мало, поиск занимает малый % времени, и т.п.)</a:t>
            </a:r>
          </a:p>
          <a:p>
            <a:endParaRPr lang="ru-RU" dirty="0"/>
          </a:p>
          <a:p>
            <a:r>
              <a:rPr lang="ru-RU" dirty="0"/>
              <a:t>Как искать в больших массивах?</a:t>
            </a:r>
          </a:p>
        </p:txBody>
      </p:sp>
    </p:spTree>
    <p:extLst>
      <p:ext uri="{BB962C8B-B14F-4D97-AF65-F5344CB8AC3E}">
        <p14:creationId xmlns:p14="http://schemas.microsoft.com/office/powerpoint/2010/main" val="15953917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Линейный поиск в массиве и списке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list,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key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item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(list);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(item).Key == key)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return item;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item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array[],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count,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key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for (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&lt; count; ++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if (array[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].Key == key)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return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281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Понятие поиска</a:t>
            </a:r>
          </a:p>
          <a:p>
            <a:r>
              <a:rPr lang="ru-RU" dirty="0"/>
              <a:t>Поиск в массиве и списке</a:t>
            </a:r>
          </a:p>
          <a:p>
            <a:pPr lvl="1"/>
            <a:r>
              <a:rPr lang="ru-RU" dirty="0"/>
              <a:t>Линейный поиск</a:t>
            </a:r>
          </a:p>
          <a:p>
            <a:pPr lvl="1"/>
            <a:r>
              <a:rPr lang="ru-RU" dirty="0"/>
              <a:t>Бинарный поиск</a:t>
            </a:r>
          </a:p>
          <a:p>
            <a:pPr lvl="1"/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 и хэш-таблицы</a:t>
            </a:r>
          </a:p>
          <a:p>
            <a:r>
              <a:rPr lang="ru-RU" dirty="0"/>
              <a:t>Поиск подстроки</a:t>
            </a:r>
          </a:p>
          <a:p>
            <a:pPr lvl="1"/>
            <a:r>
              <a:rPr lang="ru-RU" dirty="0"/>
              <a:t>Наивный поиск подстроки</a:t>
            </a:r>
          </a:p>
          <a:p>
            <a:pPr lvl="1"/>
            <a:r>
              <a:rPr lang="ru-RU" dirty="0"/>
              <a:t>Алгоритм Рабина-Карпа</a:t>
            </a:r>
          </a:p>
          <a:p>
            <a:pPr lvl="1"/>
            <a:r>
              <a:rPr lang="ru-RU" dirty="0"/>
              <a:t>Алгоритм Бойера-Мура</a:t>
            </a:r>
          </a:p>
          <a:p>
            <a:pPr lvl="1"/>
            <a:r>
              <a:rPr lang="ru-RU" dirty="0"/>
              <a:t>Алгоритм Кнута-Мориса-Прата</a:t>
            </a:r>
          </a:p>
        </p:txBody>
      </p:sp>
    </p:spTree>
    <p:extLst>
      <p:ext uri="{BB962C8B-B14F-4D97-AF65-F5344CB8AC3E}">
        <p14:creationId xmlns:p14="http://schemas.microsoft.com/office/powerpoint/2010/main" val="4680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Линейный поиск в массиве и списке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list,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key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item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GetBegin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(list);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while 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(item))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if (</a:t>
            </a:r>
            <a:r>
              <a:rPr lang="en-US" sz="2600" dirty="0" err="1">
                <a:solidFill>
                  <a:schemeClr val="bg1"/>
                </a:solidFill>
                <a:latin typeface="Consolas" panose="020B0609020204030204" pitchFamily="49" charset="0"/>
              </a:rPr>
              <a:t>GetValue</a:t>
            </a:r>
            <a:r>
              <a:rPr 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(item).Key == key)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return item;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item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item; // 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(item)</a:t>
            </a: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6369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Линейный поиск в массиве и списке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(item).Key ==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(item)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3149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Линейный поиск в массиве и списке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TItem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GetBegin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GetValue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(item).Key ==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item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GetNext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(item);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item;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(item)</a:t>
            </a:r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68580" indent="0">
              <a:buNone/>
            </a:pPr>
            <a:endParaRPr lang="ru-RU" dirty="0"/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LinearSearch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endParaRPr lang="ru-RU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= 0; 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sz="2600" dirty="0">
                <a:solidFill>
                  <a:srgbClr val="808080"/>
                </a:solidFill>
                <a:latin typeface="Consolas" panose="020B0609020204030204" pitchFamily="49" charset="0"/>
              </a:rPr>
              <a:t>count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; ++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].Key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2290146" y="3405982"/>
            <a:ext cx="3196253" cy="38224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7947609" y="3690720"/>
            <a:ext cx="2969208" cy="382247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10408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На каждом шаге исключаем из рассмотрения половину массива, не содержащую искомый ключ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Применяется к упорядоченным массивам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Требуется линейный порядок на множестве ключей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Число сравнений в худшем случае О(</a:t>
            </a:r>
            <a:r>
              <a:rPr lang="en-US" dirty="0">
                <a:solidFill>
                  <a:schemeClr val="bg1"/>
                </a:solidFill>
              </a:rPr>
              <a:t>log2(</a:t>
            </a:r>
            <a:r>
              <a:rPr lang="ru-RU" dirty="0">
                <a:solidFill>
                  <a:schemeClr val="bg1"/>
                </a:solidFill>
              </a:rPr>
              <a:t>размер массива)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Применяется к упорядоченным массивам</a:t>
            </a:r>
          </a:p>
          <a:p>
            <a:pPr lvl="1"/>
            <a:r>
              <a:rPr lang="ru-RU" dirty="0"/>
              <a:t>Требуется линейный порядок на множестве ключей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На каждом шаге исключаем из рассмотрения половину массива, не содержащую искомый ключ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сравнений в худшем случае О(</a:t>
            </a:r>
            <a:r>
              <a:rPr lang="en-US" dirty="0">
                <a:solidFill>
                  <a:schemeClr val="bg1"/>
                </a:solidFill>
              </a:rPr>
              <a:t>log2(</a:t>
            </a:r>
            <a:r>
              <a:rPr lang="ru-RU" dirty="0">
                <a:solidFill>
                  <a:schemeClr val="bg1"/>
                </a:solidFill>
              </a:rPr>
              <a:t>размер массива)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48227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Применяется к упорядоченным массивам</a:t>
            </a:r>
          </a:p>
          <a:p>
            <a:pPr lvl="1"/>
            <a:r>
              <a:rPr lang="ru-RU" dirty="0"/>
              <a:t>Требуется линейный порядок на множестве ключей</a:t>
            </a:r>
          </a:p>
          <a:p>
            <a:endParaRPr lang="ru-RU" dirty="0"/>
          </a:p>
          <a:p>
            <a:r>
              <a:rPr lang="ru-RU" dirty="0"/>
              <a:t>На каждом шаге исключаем из рассмотрения половину массива, не содержащую искомый ключ</a:t>
            </a:r>
            <a:endParaRPr lang="en-US" dirty="0"/>
          </a:p>
          <a:p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Число сравнений в худшем случае О(</a:t>
            </a:r>
            <a:r>
              <a:rPr lang="en-US" dirty="0">
                <a:solidFill>
                  <a:schemeClr val="bg1"/>
                </a:solidFill>
              </a:rPr>
              <a:t>log2(</a:t>
            </a:r>
            <a:r>
              <a:rPr lang="ru-RU" dirty="0">
                <a:solidFill>
                  <a:schemeClr val="bg1"/>
                </a:solidFill>
              </a:rPr>
              <a:t>размер массива)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ru-RU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06941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Применяется к упорядоченным массивам</a:t>
            </a:r>
          </a:p>
          <a:p>
            <a:pPr lvl="1"/>
            <a:r>
              <a:rPr lang="ru-RU" dirty="0"/>
              <a:t>Требуется линейный порядок на множестве ключей</a:t>
            </a:r>
          </a:p>
          <a:p>
            <a:endParaRPr lang="ru-RU" dirty="0"/>
          </a:p>
          <a:p>
            <a:r>
              <a:rPr lang="ru-RU" dirty="0"/>
              <a:t>На каждом шаге исключаем из рассмотрения половину массива, не содержащую искомый ключ</a:t>
            </a:r>
            <a:endParaRPr lang="en-US" dirty="0"/>
          </a:p>
          <a:p>
            <a:endParaRPr lang="ru-RU" dirty="0"/>
          </a:p>
          <a:p>
            <a:r>
              <a:rPr lang="ru-RU" dirty="0"/>
              <a:t>Число сравнений в худшем случае О(</a:t>
            </a:r>
            <a:r>
              <a:rPr lang="en-US" dirty="0"/>
              <a:t>log2(</a:t>
            </a:r>
            <a:r>
              <a:rPr lang="ru-RU" dirty="0"/>
              <a:t>размер массива)</a:t>
            </a:r>
            <a:r>
              <a:rPr lang="en-US" dirty="0"/>
              <a:t>)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75699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array[],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key)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left = 0, right =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while (left &lt;= right)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middle = (left + right) / 2;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if (key == array[middle].Key)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return middle;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} else if (array[middle].Key &lt; key)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left = middle + 1;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} else {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        right = middle - 1;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 return -1;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 Почему число сравнений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O(log2(N))?</a:t>
            </a:r>
          </a:p>
          <a:p>
            <a:pPr marL="68580" indent="0">
              <a:buNone/>
            </a:pPr>
            <a:endParaRPr lang="ru-RU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left = 0, right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(left + right) /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 = middle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right = middle - 1;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 Почему число сравнений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O(log2(N))?</a:t>
            </a:r>
          </a:p>
          <a:p>
            <a:pPr marL="6858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16548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left = 0, right =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arraySize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(left &lt;= right)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 = (left + right) / 2;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middle;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[middle].Key &lt;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left = middle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}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right = middle - 1;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-1;</a:t>
            </a:r>
          </a:p>
          <a:p>
            <a:pPr marL="0" indent="0">
              <a:buNone/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Почему число сравнений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O(log2(N))?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68580" indent="0">
              <a:buNone/>
            </a:pPr>
            <a:endParaRPr lang="ru-RU" dirty="0"/>
          </a:p>
        </p:txBody>
      </p:sp>
      <p:sp>
        <p:nvSpPr>
          <p:cNvPr id="4" name="Rectangle 3"/>
          <p:cNvSpPr/>
          <p:nvPr/>
        </p:nvSpPr>
        <p:spPr>
          <a:xfrm>
            <a:off x="1875453" y="3247054"/>
            <a:ext cx="4282752" cy="1408922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9732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Пространство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Множество кандидатов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Где ищем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Большое множество объектов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Критерий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Множество успешных кандидатов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Что ищем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Малое множество объектов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Поиск – проверка на пустоту пересечения пространства поиска и критерия поиска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75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Прямоугольник 33"/>
          <p:cNvSpPr/>
          <p:nvPr/>
        </p:nvSpPr>
        <p:spPr>
          <a:xfrm>
            <a:off x="5055078" y="3148642"/>
            <a:ext cx="603849" cy="1110044"/>
          </a:xfrm>
          <a:prstGeom prst="rect">
            <a:avLst/>
          </a:prstGeom>
          <a:solidFill>
            <a:srgbClr val="92D050">
              <a:alpha val="75000"/>
            </a:srgbClr>
          </a:solidFill>
          <a:ln>
            <a:solidFill>
              <a:srgbClr val="FF9900"/>
            </a:solidFill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Ищем ключ 33</a:t>
            </a: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1808487" y="3870375"/>
            <a:ext cx="909462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0  1   2   3   4   5   6   7   8   9  10  11  12  13  14  15  16  17  18  19  20 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Бинарный поиск в упорядоченном массиве 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808488" y="3294350"/>
            <a:ext cx="9094625" cy="445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  <a:latin typeface="Consolas" panose="020B0609020204030204" pitchFamily="49" charset="0"/>
              </a:rPr>
              <a:t>2  4  10  17  19  20  25  28  33  35  39  40  42  45  46  64  71  77  85  89  99</a:t>
            </a:r>
          </a:p>
        </p:txBody>
      </p:sp>
      <p:sp>
        <p:nvSpPr>
          <p:cNvPr id="31" name="5-конечная звезда 30"/>
          <p:cNvSpPr/>
          <p:nvPr/>
        </p:nvSpPr>
        <p:spPr>
          <a:xfrm>
            <a:off x="6096000" y="4258686"/>
            <a:ext cx="328451" cy="328451"/>
          </a:xfrm>
          <a:prstGeom prst="star5">
            <a:avLst>
              <a:gd name="adj" fmla="val 32862"/>
              <a:gd name="hf" fmla="val 105146"/>
              <a:gd name="vf" fmla="val 110557"/>
            </a:avLst>
          </a:prstGeom>
          <a:solidFill>
            <a:srgbClr val="FFC0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524275" y="2775770"/>
            <a:ext cx="35718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CC3300"/>
                </a:solidFill>
              </a:rPr>
              <a:t>[</a:t>
            </a:r>
            <a:endParaRPr lang="ru-RU" sz="9600" dirty="0">
              <a:solidFill>
                <a:srgbClr val="CC3300"/>
              </a:solidFill>
            </a:endParaRP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10688989" y="2812559"/>
            <a:ext cx="35718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9600" dirty="0">
                <a:solidFill>
                  <a:srgbClr val="CC3300"/>
                </a:solidFill>
              </a:rPr>
              <a:t>]</a:t>
            </a:r>
            <a:endParaRPr lang="ru-RU" sz="9600" dirty="0">
              <a:solidFill>
                <a:srgbClr val="CC33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65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40808 -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0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-0.21549 0.0027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81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L 0.16966 0.00278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77" y="1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1549 0.00278 L -0.10651 0.0027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966 0.00278 L 0.27852 0.0053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43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651 0.00278 L -0.06693 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9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5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5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5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1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1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20000">
                                          <p:val>
                                            <p:fltVal val="0"/>
                                          </p:val>
                                        </p:tav>
                                        <p:tav tm="2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3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3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40000">
                                          <p:val>
                                            <p:strVal val="-ppt_w"/>
                                          </p:val>
                                        </p:tav>
                                        <p:tav tm="45000">
                                          <p:val>
                                            <p:strVal val="-0.92*ppt_w"/>
                                          </p:val>
                                        </p:tav>
                                        <p:tav tm="50000">
                                          <p:val>
                                            <p:strVal val="-0.71*ppt_w"/>
                                          </p:val>
                                        </p:tav>
                                        <p:tav tm="55000">
                                          <p:val>
                                            <p:strVal val="-0.38*ppt_w"/>
                                          </p:val>
                                        </p:tav>
                                        <p:tav tm="60000">
                                          <p:val>
                                            <p:fltVal val="0"/>
                                          </p:val>
                                        </p:tav>
                                        <p:tav tm="6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7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7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80000">
                                          <p:val>
                                            <p:strVal val="ppt_w"/>
                                          </p:val>
                                        </p:tav>
                                        <p:tav tm="85000">
                                          <p:val>
                                            <p:strVal val="0.92*ppt_w"/>
                                          </p:val>
                                        </p:tav>
                                        <p:tav tm="90000">
                                          <p:val>
                                            <p:strVal val="0.71*ppt_w"/>
                                          </p:val>
                                        </p:tav>
                                        <p:tav tm="95000">
                                          <p:val>
                                            <p:strVal val="0.38*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1" grpId="0" animBg="1"/>
      <p:bldP spid="31" grpId="1" animBg="1"/>
      <p:bldP spid="31" grpId="2" animBg="1"/>
      <p:bldP spid="31" grpId="3" animBg="1"/>
      <p:bldP spid="26" grpId="0"/>
      <p:bldP spid="26" grpId="1"/>
      <p:bldP spid="26" grpId="2"/>
      <p:bldP spid="27" grpId="0"/>
      <p:bldP spid="27" grpId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Немного про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Ганс Петер Лун 1896-1964</a:t>
            </a:r>
          </a:p>
          <a:p>
            <a:endParaRPr lang="ru-RU" dirty="0"/>
          </a:p>
          <a:p>
            <a:r>
              <a:rPr lang="ru-RU" dirty="0"/>
              <a:t>Хэш-функции 1953</a:t>
            </a:r>
          </a:p>
          <a:p>
            <a:endParaRPr lang="ru-RU" dirty="0"/>
          </a:p>
          <a:p>
            <a:r>
              <a:rPr lang="ru-RU" dirty="0"/>
              <a:t>Алгоритм </a:t>
            </a:r>
            <a:r>
              <a:rPr lang="en-US" dirty="0"/>
              <a:t>KWIC</a:t>
            </a:r>
            <a:r>
              <a:rPr lang="ru-RU" dirty="0"/>
              <a:t> (</a:t>
            </a:r>
            <a:r>
              <a:rPr lang="en-US" dirty="0"/>
              <a:t>Key Word in Context</a:t>
            </a:r>
            <a:r>
              <a:rPr lang="ru-RU" dirty="0"/>
              <a:t>) для индексирования научных статей</a:t>
            </a:r>
            <a:r>
              <a:rPr lang="en-US" dirty="0"/>
              <a:t> </a:t>
            </a:r>
          </a:p>
          <a:p>
            <a:pPr lvl="1"/>
            <a:r>
              <a:rPr lang="en-US" sz="1600" dirty="0">
                <a:hlinkClick r:id="rId2"/>
              </a:rPr>
              <a:t>https://hdl.handle.net/2027/mdp.39015005511467</a:t>
            </a:r>
            <a:endParaRPr lang="ru-RU" sz="16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966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0" y="1600201"/>
            <a:ext cx="5390010" cy="404250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8020" y="5675394"/>
            <a:ext cx="433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/>
              <a:t>Фото </a:t>
            </a:r>
            <a:r>
              <a:rPr lang="en-US" sz="1200">
                <a:hlinkClick r:id="rId4"/>
              </a:rPr>
              <a:t>https://spectrum.ieee.org/tech-history/silicon-revolution/</a:t>
            </a:r>
            <a:endParaRPr lang="ru-RU" sz="1200">
              <a:hlinkClick r:id="rId4"/>
            </a:endParaRPr>
          </a:p>
          <a:p>
            <a:r>
              <a:rPr lang="en-US" sz="1200">
                <a:hlinkClick r:id="rId4"/>
              </a:rPr>
              <a:t>hans-peter-luhn-and-the-birth-of-the-hashing-algorithm</a:t>
            </a:r>
            <a:endParaRPr lang="ru-RU" sz="1200"/>
          </a:p>
        </p:txBody>
      </p:sp>
      <p:sp>
        <p:nvSpPr>
          <p:cNvPr id="6" name="Rectangle 5"/>
          <p:cNvSpPr/>
          <p:nvPr/>
        </p:nvSpPr>
        <p:spPr>
          <a:xfrm>
            <a:off x="674912" y="1520890"/>
            <a:ext cx="11062997" cy="46161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103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Немного про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Ганс Петер Лун 1896-1964</a:t>
            </a:r>
          </a:p>
          <a:p>
            <a:endParaRPr lang="ru-RU" dirty="0"/>
          </a:p>
          <a:p>
            <a:r>
              <a:rPr lang="ru-RU" dirty="0"/>
              <a:t>Хэш-функции 1953</a:t>
            </a:r>
          </a:p>
          <a:p>
            <a:endParaRPr lang="ru-RU" dirty="0"/>
          </a:p>
          <a:p>
            <a:r>
              <a:rPr lang="ru-RU" dirty="0"/>
              <a:t>Алгоритм </a:t>
            </a:r>
            <a:r>
              <a:rPr lang="en-US" dirty="0"/>
              <a:t>KWIC</a:t>
            </a:r>
            <a:r>
              <a:rPr lang="ru-RU" dirty="0"/>
              <a:t> (</a:t>
            </a:r>
            <a:r>
              <a:rPr lang="en-US" dirty="0"/>
              <a:t>Key Word in Context</a:t>
            </a:r>
            <a:r>
              <a:rPr lang="ru-RU" dirty="0"/>
              <a:t>) для индексирования научных статей</a:t>
            </a:r>
            <a:r>
              <a:rPr lang="en-US" dirty="0"/>
              <a:t> </a:t>
            </a:r>
          </a:p>
          <a:p>
            <a:pPr lvl="1"/>
            <a:r>
              <a:rPr lang="en-US" sz="1600" dirty="0">
                <a:hlinkClick r:id="rId2"/>
              </a:rPr>
              <a:t>https://hdl.handle.net/2027/mdp.39015005511467</a:t>
            </a:r>
            <a:endParaRPr lang="ru-RU" sz="16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966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0" y="1600201"/>
            <a:ext cx="5390010" cy="404250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8020" y="5675394"/>
            <a:ext cx="433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/>
              <a:t>Фото </a:t>
            </a:r>
            <a:r>
              <a:rPr lang="en-US" sz="1200">
                <a:hlinkClick r:id="rId4"/>
              </a:rPr>
              <a:t>https://spectrum.ieee.org/tech-history/silicon-revolution/</a:t>
            </a:r>
            <a:endParaRPr lang="ru-RU" sz="1200">
              <a:hlinkClick r:id="rId4"/>
            </a:endParaRPr>
          </a:p>
          <a:p>
            <a:r>
              <a:rPr lang="en-US" sz="1200">
                <a:hlinkClick r:id="rId4"/>
              </a:rPr>
              <a:t>hans-peter-luhn-and-the-birth-of-the-hashing-algorithm</a:t>
            </a:r>
            <a:endParaRPr lang="ru-RU" sz="1200"/>
          </a:p>
        </p:txBody>
      </p:sp>
      <p:sp>
        <p:nvSpPr>
          <p:cNvPr id="7" name="Rectangle 6"/>
          <p:cNvSpPr/>
          <p:nvPr/>
        </p:nvSpPr>
        <p:spPr>
          <a:xfrm>
            <a:off x="674912" y="2603241"/>
            <a:ext cx="5166051" cy="353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3925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Немного про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Ганс Петер Лун 1896-1964</a:t>
            </a:r>
          </a:p>
          <a:p>
            <a:endParaRPr lang="ru-RU" dirty="0"/>
          </a:p>
          <a:p>
            <a:r>
              <a:rPr lang="ru-RU" dirty="0"/>
              <a:t>Хэш-функции 1953</a:t>
            </a:r>
          </a:p>
          <a:p>
            <a:endParaRPr lang="ru-RU" dirty="0"/>
          </a:p>
          <a:p>
            <a:r>
              <a:rPr lang="ru-RU" dirty="0"/>
              <a:t>Алгоритм </a:t>
            </a:r>
            <a:r>
              <a:rPr lang="en-US" dirty="0"/>
              <a:t>KWIC</a:t>
            </a:r>
            <a:r>
              <a:rPr lang="ru-RU" dirty="0"/>
              <a:t> (</a:t>
            </a:r>
            <a:r>
              <a:rPr lang="en-US" dirty="0"/>
              <a:t>Key Word in Context</a:t>
            </a:r>
            <a:r>
              <a:rPr lang="ru-RU" dirty="0"/>
              <a:t>) для индексирования научных статей</a:t>
            </a:r>
            <a:r>
              <a:rPr lang="en-US" dirty="0"/>
              <a:t> </a:t>
            </a:r>
          </a:p>
          <a:p>
            <a:pPr lvl="1"/>
            <a:r>
              <a:rPr lang="en-US" sz="1600" dirty="0">
                <a:hlinkClick r:id="rId2"/>
              </a:rPr>
              <a:t>https://hdl.handle.net/2027/mdp.39015005511467</a:t>
            </a:r>
            <a:endParaRPr lang="ru-RU" sz="1600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369666" name="Picture 2" descr="pho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2390" y="1600201"/>
            <a:ext cx="5390010" cy="4042507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208020" y="5675394"/>
            <a:ext cx="433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/>
              <a:t>Фото </a:t>
            </a:r>
            <a:r>
              <a:rPr lang="en-US" sz="1200">
                <a:hlinkClick r:id="rId4"/>
              </a:rPr>
              <a:t>https://spectrum.ieee.org/tech-history/silicon-revolution/</a:t>
            </a:r>
            <a:endParaRPr lang="ru-RU" sz="1200">
              <a:hlinkClick r:id="rId4"/>
            </a:endParaRPr>
          </a:p>
          <a:p>
            <a:r>
              <a:rPr lang="en-US" sz="1200">
                <a:hlinkClick r:id="rId4"/>
              </a:rPr>
              <a:t>hans-peter-luhn-and-the-birth-of-the-hashing-algorithm</a:t>
            </a:r>
            <a:endParaRPr lang="ru-RU" sz="1200"/>
          </a:p>
        </p:txBody>
      </p:sp>
    </p:spTree>
    <p:extLst>
      <p:ext uri="{BB962C8B-B14F-4D97-AF65-F5344CB8AC3E}">
        <p14:creationId xmlns:p14="http://schemas.microsoft.com/office/powerpoint/2010/main" val="39505235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Х.-ф. </a:t>
            </a:r>
            <a:r>
              <a:rPr lang="en-US" sz="2400" dirty="0">
                <a:solidFill>
                  <a:schemeClr val="bg1"/>
                </a:solidFill>
              </a:rPr>
              <a:t>– </a:t>
            </a:r>
            <a:r>
              <a:rPr lang="ru-RU" sz="2400" dirty="0">
                <a:solidFill>
                  <a:schemeClr val="bg1"/>
                </a:solidFill>
              </a:rPr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Это не контрольная сумма (</a:t>
            </a:r>
            <a:r>
              <a:rPr lang="en-US" sz="2000" dirty="0">
                <a:solidFill>
                  <a:schemeClr val="bg1"/>
                </a:solidFill>
              </a:rPr>
              <a:t>checksums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не бит чётности (</a:t>
            </a:r>
            <a:r>
              <a:rPr lang="en-US" sz="2000" dirty="0">
                <a:solidFill>
                  <a:schemeClr val="bg1"/>
                </a:solidFill>
              </a:rPr>
              <a:t>check digits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не сжатие данных с потерями (</a:t>
            </a:r>
            <a:r>
              <a:rPr lang="en-US" sz="2000" dirty="0" err="1">
                <a:solidFill>
                  <a:schemeClr val="bg1"/>
                </a:solidFill>
              </a:rPr>
              <a:t>lossy</a:t>
            </a:r>
            <a:r>
              <a:rPr lang="en-US" sz="2000" dirty="0">
                <a:solidFill>
                  <a:schemeClr val="bg1"/>
                </a:solidFill>
              </a:rPr>
              <a:t> compression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не коды с автоматическим исправлением ошибок (</a:t>
            </a:r>
            <a:r>
              <a:rPr lang="en-US" sz="2000" dirty="0">
                <a:solidFill>
                  <a:schemeClr val="bg1"/>
                </a:solidFill>
              </a:rPr>
              <a:t>error-correcting codes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Хотя что-то общее есть…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Значения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х.-ф. называются </a:t>
            </a:r>
            <a:r>
              <a:rPr lang="ru-RU" sz="2400" dirty="0" err="1">
                <a:solidFill>
                  <a:schemeClr val="bg1"/>
                </a:solidFill>
              </a:rPr>
              <a:t>хэшами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Обычно </a:t>
            </a:r>
            <a:r>
              <a:rPr lang="ru-RU" sz="2000" dirty="0" err="1">
                <a:solidFill>
                  <a:schemeClr val="bg1"/>
                </a:solidFill>
              </a:rPr>
              <a:t>хэши</a:t>
            </a:r>
            <a:r>
              <a:rPr lang="ru-RU" sz="2000" dirty="0">
                <a:solidFill>
                  <a:schemeClr val="bg1"/>
                </a:solidFill>
              </a:rPr>
              <a:t> – это 32- или 64-разрядные целые числа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Другие названия: «</a:t>
            </a:r>
            <a:r>
              <a:rPr lang="ru-RU" sz="2000" dirty="0" err="1">
                <a:solidFill>
                  <a:schemeClr val="bg1"/>
                </a:solidFill>
              </a:rPr>
              <a:t>хэш</a:t>
            </a:r>
            <a:r>
              <a:rPr lang="ru-RU" sz="2000" dirty="0">
                <a:solidFill>
                  <a:schemeClr val="bg1"/>
                </a:solidFill>
              </a:rPr>
              <a:t>-значение», «хэш-код», «дайджест», «код расстановки» (1956, Ершов А.П.)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3608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Х.-ф. </a:t>
            </a:r>
            <a:r>
              <a:rPr lang="en-US" sz="2400" dirty="0"/>
              <a:t>– </a:t>
            </a:r>
            <a:r>
              <a:rPr lang="ru-RU" sz="2400" dirty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Это не контрольная сумма (</a:t>
            </a:r>
            <a:r>
              <a:rPr lang="en-US" sz="2000" dirty="0">
                <a:solidFill>
                  <a:schemeClr val="bg1"/>
                </a:solidFill>
              </a:rPr>
              <a:t>checksums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не бит чётности (</a:t>
            </a:r>
            <a:r>
              <a:rPr lang="en-US" sz="2000" dirty="0">
                <a:solidFill>
                  <a:schemeClr val="bg1"/>
                </a:solidFill>
              </a:rPr>
              <a:t>check digits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не сжатие данных с потерями (</a:t>
            </a:r>
            <a:r>
              <a:rPr lang="en-US" sz="2000" dirty="0" err="1">
                <a:solidFill>
                  <a:schemeClr val="bg1"/>
                </a:solidFill>
              </a:rPr>
              <a:t>lossy</a:t>
            </a:r>
            <a:r>
              <a:rPr lang="en-US" sz="2000" dirty="0">
                <a:solidFill>
                  <a:schemeClr val="bg1"/>
                </a:solidFill>
              </a:rPr>
              <a:t> compression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  <a:r>
              <a:rPr lang="en-US" sz="2000" dirty="0">
                <a:solidFill>
                  <a:schemeClr val="bg1"/>
                </a:solidFill>
              </a:rPr>
              <a:t>, </a:t>
            </a:r>
            <a:r>
              <a:rPr lang="ru-RU" sz="2000" dirty="0">
                <a:solidFill>
                  <a:schemeClr val="bg1"/>
                </a:solidFill>
              </a:rPr>
              <a:t>не коды с автоматическим исправлением ошибок (</a:t>
            </a:r>
            <a:r>
              <a:rPr lang="en-US" sz="2000" dirty="0">
                <a:solidFill>
                  <a:schemeClr val="bg1"/>
                </a:solidFill>
              </a:rPr>
              <a:t>error-correcting codes</a:t>
            </a:r>
            <a:r>
              <a:rPr lang="ru-RU" sz="2000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sz="1600" dirty="0">
                <a:solidFill>
                  <a:schemeClr val="bg1"/>
                </a:solidFill>
              </a:rPr>
              <a:t>Хотя что-то общее есть…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Значения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х.-ф. называются </a:t>
            </a:r>
            <a:r>
              <a:rPr lang="ru-RU" sz="2400" dirty="0" err="1">
                <a:solidFill>
                  <a:schemeClr val="bg1"/>
                </a:solidFill>
              </a:rPr>
              <a:t>хэшами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Обычно </a:t>
            </a:r>
            <a:r>
              <a:rPr lang="ru-RU" sz="2000" dirty="0" err="1">
                <a:solidFill>
                  <a:schemeClr val="bg1"/>
                </a:solidFill>
              </a:rPr>
              <a:t>хэши</a:t>
            </a:r>
            <a:r>
              <a:rPr lang="ru-RU" sz="2000" dirty="0">
                <a:solidFill>
                  <a:schemeClr val="bg1"/>
                </a:solidFill>
              </a:rPr>
              <a:t> – это 32- или 64-разрядные целые числа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Другие названия: «</a:t>
            </a:r>
            <a:r>
              <a:rPr lang="ru-RU" sz="2000" dirty="0" err="1">
                <a:solidFill>
                  <a:schemeClr val="bg1"/>
                </a:solidFill>
              </a:rPr>
              <a:t>хэш</a:t>
            </a:r>
            <a:r>
              <a:rPr lang="ru-RU" sz="2000" dirty="0">
                <a:solidFill>
                  <a:schemeClr val="bg1"/>
                </a:solidFill>
              </a:rPr>
              <a:t>-значение», «хэш-код», «дайджест», «код расстановки» (1956, Ершов А.П.)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33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Х.-ф. </a:t>
            </a:r>
            <a:r>
              <a:rPr lang="en-US" sz="2400" dirty="0"/>
              <a:t>– </a:t>
            </a:r>
            <a:r>
              <a:rPr lang="ru-RU" sz="2400" dirty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/>
              <a:t>Это не контрольная сумма (</a:t>
            </a:r>
            <a:r>
              <a:rPr lang="en-US" sz="2000" dirty="0"/>
              <a:t>checksums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бит чётности (</a:t>
            </a:r>
            <a:r>
              <a:rPr lang="en-US" sz="2000" dirty="0"/>
              <a:t>check digits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сжатие данных с потерями (</a:t>
            </a:r>
            <a:r>
              <a:rPr lang="en-US" sz="2000" dirty="0" err="1"/>
              <a:t>lossy</a:t>
            </a:r>
            <a:r>
              <a:rPr lang="en-US" sz="2000" dirty="0"/>
              <a:t> compression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коды с автоматическим исправлением ошибок (</a:t>
            </a:r>
            <a:r>
              <a:rPr lang="en-US" sz="2000" dirty="0"/>
              <a:t>error-correcting codes</a:t>
            </a:r>
            <a:r>
              <a:rPr lang="ru-RU" sz="2000" dirty="0"/>
              <a:t>)</a:t>
            </a:r>
          </a:p>
          <a:p>
            <a:pPr lvl="2"/>
            <a:r>
              <a:rPr lang="ru-RU" sz="1600" dirty="0"/>
              <a:t>Хотя что-то общее есть…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Значения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х.-ф. называются </a:t>
            </a:r>
            <a:r>
              <a:rPr lang="ru-RU" sz="2400" dirty="0" err="1">
                <a:solidFill>
                  <a:schemeClr val="bg1"/>
                </a:solidFill>
              </a:rPr>
              <a:t>хэшами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Обычно </a:t>
            </a:r>
            <a:r>
              <a:rPr lang="ru-RU" sz="2000" dirty="0" err="1">
                <a:solidFill>
                  <a:schemeClr val="bg1"/>
                </a:solidFill>
              </a:rPr>
              <a:t>хэши</a:t>
            </a:r>
            <a:r>
              <a:rPr lang="ru-RU" sz="2000" dirty="0">
                <a:solidFill>
                  <a:schemeClr val="bg1"/>
                </a:solidFill>
              </a:rPr>
              <a:t> – это 32- или 64-разрядные целые числа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Другие названия: «</a:t>
            </a:r>
            <a:r>
              <a:rPr lang="ru-RU" sz="2000" dirty="0" err="1">
                <a:solidFill>
                  <a:schemeClr val="bg1"/>
                </a:solidFill>
              </a:rPr>
              <a:t>хэш</a:t>
            </a:r>
            <a:r>
              <a:rPr lang="ru-RU" sz="2000" dirty="0">
                <a:solidFill>
                  <a:schemeClr val="bg1"/>
                </a:solidFill>
              </a:rPr>
              <a:t>-значение», «хэш-код», «дайджест», «код расстановки» (1956, Ершов А.П.)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666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Х.-ф. </a:t>
            </a:r>
            <a:r>
              <a:rPr lang="en-US" sz="2400" dirty="0"/>
              <a:t>– </a:t>
            </a:r>
            <a:r>
              <a:rPr lang="ru-RU" sz="2400" dirty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/>
              <a:t>Это не контрольная сумма (</a:t>
            </a:r>
            <a:r>
              <a:rPr lang="en-US" sz="2000" dirty="0"/>
              <a:t>checksums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бит чётности (</a:t>
            </a:r>
            <a:r>
              <a:rPr lang="en-US" sz="2000" dirty="0"/>
              <a:t>check digits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сжатие данных с потерями (</a:t>
            </a:r>
            <a:r>
              <a:rPr lang="en-US" sz="2000" dirty="0" err="1"/>
              <a:t>lossy</a:t>
            </a:r>
            <a:r>
              <a:rPr lang="en-US" sz="2000" dirty="0"/>
              <a:t> compression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коды с автоматическим исправлением ошибок (</a:t>
            </a:r>
            <a:r>
              <a:rPr lang="en-US" sz="2000" dirty="0"/>
              <a:t>error-correcting codes</a:t>
            </a:r>
            <a:r>
              <a:rPr lang="ru-RU" sz="2000" dirty="0"/>
              <a:t>)</a:t>
            </a:r>
          </a:p>
          <a:p>
            <a:pPr lvl="2"/>
            <a:r>
              <a:rPr lang="ru-RU" sz="1600" dirty="0"/>
              <a:t>Хотя что-то общее есть…</a:t>
            </a:r>
          </a:p>
          <a:p>
            <a:endParaRPr lang="ru-RU" sz="2400" dirty="0"/>
          </a:p>
          <a:p>
            <a:r>
              <a:rPr lang="ru-RU" sz="2400" dirty="0"/>
              <a:t>Значения</a:t>
            </a:r>
            <a:r>
              <a:rPr lang="en-US" sz="2400" dirty="0"/>
              <a:t> </a:t>
            </a:r>
            <a:r>
              <a:rPr lang="ru-RU" sz="2400" dirty="0"/>
              <a:t>х.-ф. называются </a:t>
            </a:r>
            <a:r>
              <a:rPr lang="ru-RU" sz="2400" dirty="0" err="1"/>
              <a:t>хэшами</a:t>
            </a:r>
            <a:endParaRPr lang="ru-RU" sz="2400" dirty="0"/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Обычно </a:t>
            </a:r>
            <a:r>
              <a:rPr lang="ru-RU" sz="2000" dirty="0" err="1">
                <a:solidFill>
                  <a:schemeClr val="bg1"/>
                </a:solidFill>
              </a:rPr>
              <a:t>хэши</a:t>
            </a:r>
            <a:r>
              <a:rPr lang="ru-RU" sz="2000" dirty="0">
                <a:solidFill>
                  <a:schemeClr val="bg1"/>
                </a:solidFill>
              </a:rPr>
              <a:t> – это 32- или 64-разрядные целые числа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Другие названия: «</a:t>
            </a:r>
            <a:r>
              <a:rPr lang="ru-RU" sz="2000" dirty="0" err="1">
                <a:solidFill>
                  <a:schemeClr val="bg1"/>
                </a:solidFill>
              </a:rPr>
              <a:t>хэш</a:t>
            </a:r>
            <a:r>
              <a:rPr lang="ru-RU" sz="2000" dirty="0">
                <a:solidFill>
                  <a:schemeClr val="bg1"/>
                </a:solidFill>
              </a:rPr>
              <a:t>-значение», «хэш-код», «дайджест», «код расстановки» (1956, Ершов А.П.)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120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Х.-ф. </a:t>
            </a:r>
            <a:r>
              <a:rPr lang="en-US" sz="2400" dirty="0"/>
              <a:t>– </a:t>
            </a:r>
            <a:r>
              <a:rPr lang="ru-RU" sz="2400" dirty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/>
              <a:t>Это не контрольная сумма (</a:t>
            </a:r>
            <a:r>
              <a:rPr lang="en-US" sz="2000" dirty="0"/>
              <a:t>checksums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бит чётности (</a:t>
            </a:r>
            <a:r>
              <a:rPr lang="en-US" sz="2000" dirty="0"/>
              <a:t>check digits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сжатие данных с потерями (</a:t>
            </a:r>
            <a:r>
              <a:rPr lang="en-US" sz="2000" dirty="0" err="1"/>
              <a:t>lossy</a:t>
            </a:r>
            <a:r>
              <a:rPr lang="en-US" sz="2000" dirty="0"/>
              <a:t> compression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коды с автоматическим исправлением ошибок (</a:t>
            </a:r>
            <a:r>
              <a:rPr lang="en-US" sz="2000" dirty="0"/>
              <a:t>error-correcting codes</a:t>
            </a:r>
            <a:r>
              <a:rPr lang="ru-RU" sz="2000" dirty="0"/>
              <a:t>)</a:t>
            </a:r>
          </a:p>
          <a:p>
            <a:pPr lvl="2"/>
            <a:r>
              <a:rPr lang="ru-RU" sz="1600" dirty="0"/>
              <a:t>Хотя что-то общее есть…</a:t>
            </a:r>
          </a:p>
          <a:p>
            <a:endParaRPr lang="ru-RU" sz="2400" dirty="0"/>
          </a:p>
          <a:p>
            <a:r>
              <a:rPr lang="ru-RU" sz="2400" dirty="0"/>
              <a:t>Значения</a:t>
            </a:r>
            <a:r>
              <a:rPr lang="en-US" sz="2400" dirty="0"/>
              <a:t> </a:t>
            </a:r>
            <a:r>
              <a:rPr lang="ru-RU" sz="2400" dirty="0"/>
              <a:t>х.-ф. называются </a:t>
            </a:r>
            <a:r>
              <a:rPr lang="ru-RU" sz="2400" dirty="0" err="1"/>
              <a:t>хэшами</a:t>
            </a:r>
            <a:endParaRPr lang="ru-RU" sz="2400" dirty="0"/>
          </a:p>
          <a:p>
            <a:pPr lvl="1"/>
            <a:r>
              <a:rPr lang="ru-RU" sz="2000" dirty="0"/>
              <a:t>Обычно </a:t>
            </a:r>
            <a:r>
              <a:rPr lang="ru-RU" sz="2000" dirty="0" err="1"/>
              <a:t>хэши</a:t>
            </a:r>
            <a:r>
              <a:rPr lang="ru-RU" sz="2000" dirty="0"/>
              <a:t> – это 32- или 64-разрядные целые числа</a:t>
            </a:r>
          </a:p>
          <a:p>
            <a:pPr lvl="1"/>
            <a:r>
              <a:rPr lang="ru-RU" sz="2000" dirty="0"/>
              <a:t>Другие названия: «</a:t>
            </a:r>
            <a:r>
              <a:rPr lang="ru-RU" sz="2000" dirty="0" err="1"/>
              <a:t>хэш</a:t>
            </a:r>
            <a:r>
              <a:rPr lang="ru-RU" sz="2000" dirty="0"/>
              <a:t>-значение», «хэш-код», «дайджест», «код расстановки» (1956, Ершов А.П.)</a:t>
            </a:r>
          </a:p>
          <a:p>
            <a:endParaRPr lang="ru-RU" sz="2400" dirty="0"/>
          </a:p>
          <a:p>
            <a:r>
              <a:rPr lang="ru-RU" sz="2400" dirty="0">
                <a:solidFill>
                  <a:schemeClr val="bg1"/>
                </a:solidFill>
              </a:rPr>
              <a:t>Примеры использования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Структуры данных с быстрым поиском (хэш-таблицы)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Поиск дубликатов в базах данных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Проверка подлинности сообщений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2843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400" dirty="0"/>
              <a:t>Х.-ф. </a:t>
            </a:r>
            <a:r>
              <a:rPr lang="en-US" sz="2400" dirty="0"/>
              <a:t>– </a:t>
            </a:r>
            <a:r>
              <a:rPr lang="ru-RU" sz="2400" dirty="0"/>
              <a:t>это функция, отображающая значения произвольного размера в значения фиксированного размера</a:t>
            </a:r>
          </a:p>
          <a:p>
            <a:pPr lvl="1"/>
            <a:r>
              <a:rPr lang="ru-RU" sz="2000" dirty="0"/>
              <a:t>Это не контрольная сумма (</a:t>
            </a:r>
            <a:r>
              <a:rPr lang="en-US" sz="2000" dirty="0"/>
              <a:t>checksums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бит чётности (</a:t>
            </a:r>
            <a:r>
              <a:rPr lang="en-US" sz="2000" dirty="0"/>
              <a:t>check digits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сжатие данных с потерями (</a:t>
            </a:r>
            <a:r>
              <a:rPr lang="en-US" sz="2000" dirty="0" err="1"/>
              <a:t>lossy</a:t>
            </a:r>
            <a:r>
              <a:rPr lang="en-US" sz="2000" dirty="0"/>
              <a:t> compression</a:t>
            </a:r>
            <a:r>
              <a:rPr lang="ru-RU" sz="2000" dirty="0"/>
              <a:t>)</a:t>
            </a:r>
            <a:r>
              <a:rPr lang="en-US" sz="2000" dirty="0"/>
              <a:t>, </a:t>
            </a:r>
            <a:r>
              <a:rPr lang="ru-RU" sz="2000" dirty="0"/>
              <a:t>не коды с автоматическим исправлением ошибок (</a:t>
            </a:r>
            <a:r>
              <a:rPr lang="en-US" sz="2000" dirty="0"/>
              <a:t>error-correcting codes</a:t>
            </a:r>
            <a:r>
              <a:rPr lang="ru-RU" sz="2000" dirty="0"/>
              <a:t>)</a:t>
            </a:r>
          </a:p>
          <a:p>
            <a:pPr lvl="2"/>
            <a:r>
              <a:rPr lang="ru-RU" sz="1600" dirty="0"/>
              <a:t>Хотя что-то общее есть…</a:t>
            </a:r>
          </a:p>
          <a:p>
            <a:endParaRPr lang="ru-RU" sz="2400" dirty="0"/>
          </a:p>
          <a:p>
            <a:r>
              <a:rPr lang="ru-RU" sz="2400" dirty="0"/>
              <a:t>Значения</a:t>
            </a:r>
            <a:r>
              <a:rPr lang="en-US" sz="2400" dirty="0"/>
              <a:t> </a:t>
            </a:r>
            <a:r>
              <a:rPr lang="ru-RU" sz="2400" dirty="0"/>
              <a:t>х.-ф. называются </a:t>
            </a:r>
            <a:r>
              <a:rPr lang="ru-RU" sz="2400" dirty="0" err="1"/>
              <a:t>хэшами</a:t>
            </a:r>
            <a:endParaRPr lang="ru-RU" sz="2400" dirty="0"/>
          </a:p>
          <a:p>
            <a:pPr lvl="1"/>
            <a:r>
              <a:rPr lang="ru-RU" sz="2000" dirty="0"/>
              <a:t>Обычно </a:t>
            </a:r>
            <a:r>
              <a:rPr lang="ru-RU" sz="2000" dirty="0" err="1"/>
              <a:t>хэши</a:t>
            </a:r>
            <a:r>
              <a:rPr lang="ru-RU" sz="2000" dirty="0"/>
              <a:t> – это 32- или 64-разрядные целые числа</a:t>
            </a:r>
          </a:p>
          <a:p>
            <a:pPr lvl="1"/>
            <a:r>
              <a:rPr lang="ru-RU" sz="2000" dirty="0"/>
              <a:t>Другие названия: «</a:t>
            </a:r>
            <a:r>
              <a:rPr lang="ru-RU" sz="2000" dirty="0" err="1"/>
              <a:t>хэш</a:t>
            </a:r>
            <a:r>
              <a:rPr lang="ru-RU" sz="2000" dirty="0"/>
              <a:t>-значение», «хэш-код», «дайджест», «код расстановки» (1956, Ершов А.П.)</a:t>
            </a:r>
          </a:p>
          <a:p>
            <a:endParaRPr lang="ru-RU" sz="2400" dirty="0"/>
          </a:p>
          <a:p>
            <a:r>
              <a:rPr lang="ru-RU" sz="2400" dirty="0"/>
              <a:t>Примеры использования</a:t>
            </a:r>
          </a:p>
          <a:p>
            <a:pPr lvl="1"/>
            <a:r>
              <a:rPr lang="ru-RU" sz="2000" dirty="0"/>
              <a:t>Структуры данных с быстрым поиском (хэш-таблицы)</a:t>
            </a:r>
          </a:p>
          <a:p>
            <a:pPr lvl="1"/>
            <a:r>
              <a:rPr lang="ru-RU" sz="2000" dirty="0"/>
              <a:t>Поиск дубликатов в базах данных</a:t>
            </a:r>
          </a:p>
          <a:p>
            <a:pPr lvl="1"/>
            <a:r>
              <a:rPr lang="ru-RU" sz="2000" dirty="0"/>
              <a:t>Проверка подлинности сообщений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32060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Пространство поиска</a:t>
            </a:r>
          </a:p>
          <a:p>
            <a:pPr lvl="1"/>
            <a:r>
              <a:rPr lang="ru-RU" dirty="0"/>
              <a:t>Множество кандидатов</a:t>
            </a:r>
          </a:p>
          <a:p>
            <a:pPr lvl="1"/>
            <a:r>
              <a:rPr lang="ru-RU" dirty="0"/>
              <a:t>Где ищем</a:t>
            </a:r>
          </a:p>
          <a:p>
            <a:pPr lvl="1"/>
            <a:r>
              <a:rPr lang="ru-RU" dirty="0"/>
              <a:t>Большое множество объектов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Критерий поиска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Множество успешных кандидатов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Что ищем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Малое множество объектов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Поиск – проверка на пустоту пересечения пространства поиска и критерия поиска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2747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хорошей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Универсальные</a:t>
            </a:r>
          </a:p>
          <a:p>
            <a:pPr marL="0" indent="0" algn="ctr">
              <a:buNone/>
            </a:pP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Детерминизм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значения зависит только от значения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Равномерное распределение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фиксированном размере значений число значений, имеющих данный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, «слабо» зависит от конкретного </a:t>
            </a:r>
            <a:r>
              <a:rPr lang="ru-RU" dirty="0" err="1">
                <a:solidFill>
                  <a:schemeClr val="bg1"/>
                </a:solidFill>
              </a:rPr>
              <a:t>хэша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>
                <a:solidFill>
                  <a:schemeClr val="bg1"/>
                </a:solidFill>
              </a:rPr>
              <a:t>Зависящие от сценария использования</a:t>
            </a:r>
          </a:p>
          <a:p>
            <a:r>
              <a:rPr lang="ru-RU" dirty="0">
                <a:solidFill>
                  <a:schemeClr val="bg1"/>
                </a:solidFill>
              </a:rPr>
              <a:t>Непрерывность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Хэши</a:t>
            </a:r>
            <a:r>
              <a:rPr lang="ru-RU" dirty="0">
                <a:solidFill>
                  <a:schemeClr val="bg1"/>
                </a:solidFill>
              </a:rPr>
              <a:t> для «близких» значений «близки»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Криптостойкость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21928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хорошей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Универсальные</a:t>
            </a:r>
          </a:p>
          <a:p>
            <a:pPr marL="0" indent="0" algn="ctr">
              <a:buNone/>
            </a:pPr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Детерминизм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значения зависит только от значения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Равномерное распределение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фиксированном размере значений число значений, имеющих данный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, «слабо» зависит от конкретного </a:t>
            </a:r>
            <a:r>
              <a:rPr lang="ru-RU" dirty="0" err="1">
                <a:solidFill>
                  <a:schemeClr val="bg1"/>
                </a:solidFill>
              </a:rPr>
              <a:t>хэша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Зависящие от сценария использования</a:t>
            </a:r>
          </a:p>
          <a:p>
            <a:r>
              <a:rPr lang="ru-RU" dirty="0">
                <a:solidFill>
                  <a:schemeClr val="bg1"/>
                </a:solidFill>
              </a:rPr>
              <a:t>Непрерывность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Хэши</a:t>
            </a:r>
            <a:r>
              <a:rPr lang="ru-RU" dirty="0">
                <a:solidFill>
                  <a:schemeClr val="bg1"/>
                </a:solidFill>
              </a:rPr>
              <a:t> для «близких» значений «близки»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Криптостойкость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53232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хорошей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Универсальные</a:t>
            </a:r>
          </a:p>
          <a:p>
            <a:pPr marL="0" indent="0" algn="ctr">
              <a:buNone/>
            </a:pPr>
            <a:endParaRPr lang="ru-RU" dirty="0"/>
          </a:p>
          <a:p>
            <a:r>
              <a:rPr lang="ru-RU" dirty="0"/>
              <a:t>Детерминизм</a:t>
            </a:r>
          </a:p>
          <a:p>
            <a:pPr lvl="1"/>
            <a:r>
              <a:rPr lang="ru-RU" dirty="0" err="1"/>
              <a:t>Хэш</a:t>
            </a:r>
            <a:r>
              <a:rPr lang="ru-RU" dirty="0"/>
              <a:t> зависит только от значения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Равномерное распределение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фиксированном размере значений число значений, имеющих данный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, «слабо» зависит от конкретного </a:t>
            </a:r>
            <a:r>
              <a:rPr lang="ru-RU" dirty="0" err="1">
                <a:solidFill>
                  <a:schemeClr val="bg1"/>
                </a:solidFill>
              </a:rPr>
              <a:t>хэша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Зависящие от сценария использования</a:t>
            </a:r>
          </a:p>
          <a:p>
            <a:r>
              <a:rPr lang="ru-RU" dirty="0">
                <a:solidFill>
                  <a:schemeClr val="bg1"/>
                </a:solidFill>
              </a:rPr>
              <a:t>Непрерывность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Хэши</a:t>
            </a:r>
            <a:r>
              <a:rPr lang="ru-RU" dirty="0">
                <a:solidFill>
                  <a:schemeClr val="bg1"/>
                </a:solidFill>
              </a:rPr>
              <a:t> для «близких» значений «близки»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Криптостойкость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21700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хорошей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Универсальные</a:t>
            </a:r>
          </a:p>
          <a:p>
            <a:pPr marL="0" indent="0" algn="ctr">
              <a:buNone/>
            </a:pPr>
            <a:endParaRPr lang="ru-RU" dirty="0"/>
          </a:p>
          <a:p>
            <a:r>
              <a:rPr lang="ru-RU" dirty="0"/>
              <a:t>Детерминизм</a:t>
            </a:r>
          </a:p>
          <a:p>
            <a:pPr lvl="1"/>
            <a:r>
              <a:rPr lang="ru-RU" dirty="0" err="1"/>
              <a:t>Хэш</a:t>
            </a:r>
            <a:r>
              <a:rPr lang="ru-RU" dirty="0"/>
              <a:t> зависит только от значения</a:t>
            </a:r>
          </a:p>
          <a:p>
            <a:endParaRPr lang="ru-RU" dirty="0"/>
          </a:p>
          <a:p>
            <a:r>
              <a:rPr lang="ru-RU" dirty="0"/>
              <a:t>Равномерное распределение </a:t>
            </a:r>
          </a:p>
          <a:p>
            <a:pPr lvl="1"/>
            <a:r>
              <a:rPr lang="ru-RU" dirty="0"/>
              <a:t>при фиксированном размере значений число значений, имеющих данный </a:t>
            </a:r>
            <a:r>
              <a:rPr lang="ru-RU" dirty="0" err="1"/>
              <a:t>хэш</a:t>
            </a:r>
            <a:r>
              <a:rPr lang="ru-RU" dirty="0"/>
              <a:t>, «слабо» зависит от конкретного </a:t>
            </a:r>
            <a:r>
              <a:rPr lang="ru-RU" dirty="0" err="1"/>
              <a:t>хэша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Зависящие от сценария использования</a:t>
            </a:r>
          </a:p>
          <a:p>
            <a:r>
              <a:rPr lang="ru-RU" dirty="0">
                <a:solidFill>
                  <a:schemeClr val="bg1"/>
                </a:solidFill>
              </a:rPr>
              <a:t>Непрерывность</a:t>
            </a: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Хэши</a:t>
            </a:r>
            <a:r>
              <a:rPr lang="ru-RU" dirty="0">
                <a:solidFill>
                  <a:schemeClr val="bg1"/>
                </a:solidFill>
              </a:rPr>
              <a:t> для «близких» значений «близки»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 err="1">
                <a:solidFill>
                  <a:schemeClr val="bg1"/>
                </a:solidFill>
              </a:rPr>
              <a:t>Криптостойкость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1551983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хорошей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Универсальные</a:t>
            </a:r>
          </a:p>
          <a:p>
            <a:pPr marL="0" indent="0" algn="ctr">
              <a:buNone/>
            </a:pPr>
            <a:endParaRPr lang="ru-RU" dirty="0"/>
          </a:p>
          <a:p>
            <a:r>
              <a:rPr lang="ru-RU" dirty="0"/>
              <a:t>Детерминизм</a:t>
            </a:r>
          </a:p>
          <a:p>
            <a:pPr lvl="1"/>
            <a:r>
              <a:rPr lang="ru-RU" dirty="0" err="1"/>
              <a:t>Хэш</a:t>
            </a:r>
            <a:r>
              <a:rPr lang="ru-RU" dirty="0"/>
              <a:t> зависит только от значения</a:t>
            </a:r>
          </a:p>
          <a:p>
            <a:endParaRPr lang="ru-RU" dirty="0"/>
          </a:p>
          <a:p>
            <a:r>
              <a:rPr lang="ru-RU" dirty="0"/>
              <a:t>Равномерное распределение </a:t>
            </a:r>
          </a:p>
          <a:p>
            <a:pPr lvl="1"/>
            <a:r>
              <a:rPr lang="ru-RU" dirty="0"/>
              <a:t>при фиксированном размере значений число значений, имеющих данный </a:t>
            </a:r>
            <a:r>
              <a:rPr lang="ru-RU" dirty="0" err="1"/>
              <a:t>хэш</a:t>
            </a:r>
            <a:r>
              <a:rPr lang="ru-RU" dirty="0"/>
              <a:t>, «слабо» зависит от конкретного </a:t>
            </a:r>
            <a:r>
              <a:rPr lang="ru-RU" dirty="0" err="1"/>
              <a:t>хэша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Зависящие от сценария использования</a:t>
            </a:r>
          </a:p>
          <a:p>
            <a:r>
              <a:rPr lang="ru-RU" dirty="0"/>
              <a:t>Непрерывность</a:t>
            </a:r>
          </a:p>
          <a:p>
            <a:pPr lvl="1"/>
            <a:r>
              <a:rPr lang="ru-RU" dirty="0" err="1"/>
              <a:t>Хэши</a:t>
            </a:r>
            <a:r>
              <a:rPr lang="ru-RU" dirty="0"/>
              <a:t> для «близких» значений «близки»</a:t>
            </a:r>
          </a:p>
          <a:p>
            <a:endParaRPr lang="ru-RU" dirty="0"/>
          </a:p>
          <a:p>
            <a:r>
              <a:rPr lang="ru-RU" dirty="0" err="1">
                <a:solidFill>
                  <a:schemeClr val="bg1"/>
                </a:solidFill>
              </a:rPr>
              <a:t>Криптостойкость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Трудно найти значение, имеющее данный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1743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Свойства хорошей хэш-функции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Универсальные</a:t>
            </a:r>
          </a:p>
          <a:p>
            <a:pPr marL="0" indent="0" algn="ctr">
              <a:buNone/>
            </a:pPr>
            <a:endParaRPr lang="ru-RU" dirty="0"/>
          </a:p>
          <a:p>
            <a:r>
              <a:rPr lang="ru-RU" dirty="0"/>
              <a:t>Детерминизм</a:t>
            </a:r>
          </a:p>
          <a:p>
            <a:pPr lvl="1"/>
            <a:r>
              <a:rPr lang="ru-RU" dirty="0" err="1"/>
              <a:t>Хэш</a:t>
            </a:r>
            <a:r>
              <a:rPr lang="ru-RU" dirty="0"/>
              <a:t> зависит только от значения</a:t>
            </a:r>
          </a:p>
          <a:p>
            <a:endParaRPr lang="ru-RU" dirty="0"/>
          </a:p>
          <a:p>
            <a:r>
              <a:rPr lang="ru-RU" dirty="0"/>
              <a:t>Равномерное распределение </a:t>
            </a:r>
          </a:p>
          <a:p>
            <a:pPr lvl="1"/>
            <a:r>
              <a:rPr lang="ru-RU" dirty="0"/>
              <a:t>при фиксированном размере значений число значений, имеющих данный </a:t>
            </a:r>
            <a:r>
              <a:rPr lang="ru-RU" dirty="0" err="1"/>
              <a:t>хэш</a:t>
            </a:r>
            <a:r>
              <a:rPr lang="ru-RU" dirty="0"/>
              <a:t>, «слабо» зависит от конкретного </a:t>
            </a:r>
            <a:r>
              <a:rPr lang="ru-RU" dirty="0" err="1"/>
              <a:t>хэша</a:t>
            </a:r>
            <a:endParaRPr lang="ru-RU" dirty="0"/>
          </a:p>
          <a:p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ru-RU" dirty="0"/>
              <a:t>Зависящие от сценария использования</a:t>
            </a:r>
          </a:p>
          <a:p>
            <a:r>
              <a:rPr lang="ru-RU" dirty="0"/>
              <a:t>Непрерывность</a:t>
            </a:r>
          </a:p>
          <a:p>
            <a:pPr lvl="1"/>
            <a:r>
              <a:rPr lang="ru-RU" dirty="0" err="1"/>
              <a:t>Хэши</a:t>
            </a:r>
            <a:r>
              <a:rPr lang="ru-RU" dirty="0"/>
              <a:t> для «близких» значений «близки»</a:t>
            </a:r>
          </a:p>
          <a:p>
            <a:endParaRPr lang="ru-RU" dirty="0"/>
          </a:p>
          <a:p>
            <a:r>
              <a:rPr lang="ru-RU" dirty="0" err="1"/>
              <a:t>Криптостойкость</a:t>
            </a:r>
            <a:endParaRPr lang="ru-RU" dirty="0"/>
          </a:p>
          <a:p>
            <a:pPr lvl="1"/>
            <a:r>
              <a:rPr lang="ru-RU" dirty="0"/>
              <a:t>Трудно найти значение, имеющее данный </a:t>
            </a:r>
            <a:r>
              <a:rPr lang="ru-RU" dirty="0" err="1"/>
              <a:t>хэш</a:t>
            </a:r>
            <a:endParaRPr lang="ru-RU" dirty="0"/>
          </a:p>
          <a:p>
            <a:r>
              <a:rPr lang="ru-RU" dirty="0"/>
              <a:t>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930807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классы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Тривиальная</a:t>
            </a:r>
            <a:r>
              <a:rPr lang="en-US" dirty="0">
                <a:solidFill>
                  <a:schemeClr val="bg1"/>
                </a:solidFill>
              </a:rPr>
              <a:t> (trivial)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совпадает с самим значением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Подходит для значений небольшого размера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Идеальные (</a:t>
            </a:r>
            <a:r>
              <a:rPr lang="en-US" dirty="0">
                <a:solidFill>
                  <a:schemeClr val="bg1"/>
                </a:solidFill>
              </a:rPr>
              <a:t>perfect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соответствует не более, чем одному значению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любого множества значений можно построить нетривиальные идеальные х.-ф.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Кольцевые (</a:t>
            </a:r>
            <a:r>
              <a:rPr lang="en-US" dirty="0">
                <a:solidFill>
                  <a:schemeClr val="bg1"/>
                </a:solidFill>
              </a:rPr>
              <a:t>rolling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H(b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= U(H(b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…, b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где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b[] – </a:t>
            </a:r>
            <a:r>
              <a:rPr lang="ru-RU" dirty="0" err="1">
                <a:solidFill>
                  <a:schemeClr val="bg1"/>
                </a:solidFill>
              </a:rPr>
              <a:t>хэшируемое</a:t>
            </a:r>
            <a:r>
              <a:rPr lang="ru-RU" dirty="0">
                <a:solidFill>
                  <a:schemeClr val="bg1"/>
                </a:solidFill>
              </a:rPr>
              <a:t> значение, </a:t>
            </a:r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ru-RU" dirty="0">
                <a:solidFill>
                  <a:schemeClr val="bg1"/>
                </a:solidFill>
              </a:rPr>
              <a:t>«лёгкая для вычисления» функция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Мультипликативные</a:t>
            </a:r>
            <a:r>
              <a:rPr lang="en-US" dirty="0">
                <a:solidFill>
                  <a:schemeClr val="bg1"/>
                </a:solidFill>
              </a:rPr>
              <a:t> (multiplicative)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H(K)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(a*K mod W) div (W/M)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502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классы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Тривиальная</a:t>
            </a:r>
            <a:r>
              <a:rPr lang="en-US" dirty="0"/>
              <a:t> (trivial)</a:t>
            </a:r>
            <a:endParaRPr lang="ru-RU" dirty="0"/>
          </a:p>
          <a:p>
            <a:pPr lvl="1"/>
            <a:r>
              <a:rPr lang="ru-RU" dirty="0" err="1"/>
              <a:t>Хэш</a:t>
            </a:r>
            <a:r>
              <a:rPr lang="ru-RU" dirty="0"/>
              <a:t> совпадает с самим значением</a:t>
            </a:r>
          </a:p>
          <a:p>
            <a:pPr lvl="1"/>
            <a:r>
              <a:rPr lang="ru-RU" dirty="0"/>
              <a:t>Подходит для значений небольшого размера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Идеальные (</a:t>
            </a:r>
            <a:r>
              <a:rPr lang="en-US" dirty="0">
                <a:solidFill>
                  <a:schemeClr val="bg1"/>
                </a:solidFill>
              </a:rPr>
              <a:t>perfect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Каждый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соответствует не более, чем одному значению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любого множества значений можно построить нетривиальные идеальные х.-ф.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Кольцевые (</a:t>
            </a:r>
            <a:r>
              <a:rPr lang="en-US" dirty="0">
                <a:solidFill>
                  <a:schemeClr val="bg1"/>
                </a:solidFill>
              </a:rPr>
              <a:t>rolling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H(b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= U(H(b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…, b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где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b[] – </a:t>
            </a:r>
            <a:r>
              <a:rPr lang="ru-RU" dirty="0" err="1">
                <a:solidFill>
                  <a:schemeClr val="bg1"/>
                </a:solidFill>
              </a:rPr>
              <a:t>хэшируемое</a:t>
            </a:r>
            <a:r>
              <a:rPr lang="ru-RU" dirty="0">
                <a:solidFill>
                  <a:schemeClr val="bg1"/>
                </a:solidFill>
              </a:rPr>
              <a:t> значение, </a:t>
            </a:r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ru-RU" dirty="0">
                <a:solidFill>
                  <a:schemeClr val="bg1"/>
                </a:solidFill>
              </a:rPr>
              <a:t>«лёгкая для вычисления» функция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Мультипликативные</a:t>
            </a:r>
            <a:r>
              <a:rPr lang="en-US" dirty="0">
                <a:solidFill>
                  <a:schemeClr val="bg1"/>
                </a:solidFill>
              </a:rPr>
              <a:t> (multiplicative)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H(K)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(a*K mod W) div (W/M)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3216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классы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Тривиальная</a:t>
            </a:r>
            <a:r>
              <a:rPr lang="en-US" dirty="0"/>
              <a:t> (trivial)</a:t>
            </a:r>
            <a:endParaRPr lang="ru-RU" dirty="0"/>
          </a:p>
          <a:p>
            <a:pPr lvl="1"/>
            <a:r>
              <a:rPr lang="ru-RU" dirty="0" err="1"/>
              <a:t>Хэш</a:t>
            </a:r>
            <a:r>
              <a:rPr lang="ru-RU" dirty="0"/>
              <a:t> совпадает с самим значением</a:t>
            </a:r>
          </a:p>
          <a:p>
            <a:pPr lvl="1"/>
            <a:r>
              <a:rPr lang="ru-RU" dirty="0"/>
              <a:t>Подходит для значений небольшого размера</a:t>
            </a:r>
          </a:p>
          <a:p>
            <a:endParaRPr lang="ru-RU" dirty="0"/>
          </a:p>
          <a:p>
            <a:r>
              <a:rPr lang="ru-RU" dirty="0"/>
              <a:t>Идеальные (</a:t>
            </a:r>
            <a:r>
              <a:rPr lang="en-US" dirty="0"/>
              <a:t>perfect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Каждый </a:t>
            </a:r>
            <a:r>
              <a:rPr lang="ru-RU" dirty="0" err="1"/>
              <a:t>хэш</a:t>
            </a:r>
            <a:r>
              <a:rPr lang="ru-RU" dirty="0"/>
              <a:t> соответствует не более, чем одному значению</a:t>
            </a:r>
          </a:p>
          <a:p>
            <a:pPr lvl="1"/>
            <a:r>
              <a:rPr lang="ru-RU" dirty="0"/>
              <a:t>Для любого множества значений можно построить нетривиальные идеальные х.-ф.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>
                <a:solidFill>
                  <a:schemeClr val="bg1"/>
                </a:solidFill>
              </a:rPr>
              <a:t>Кольцевые (</a:t>
            </a:r>
            <a:r>
              <a:rPr lang="en-US" dirty="0">
                <a:solidFill>
                  <a:schemeClr val="bg1"/>
                </a:solidFill>
              </a:rPr>
              <a:t>rolling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H(b</a:t>
            </a:r>
            <a:r>
              <a:rPr lang="en-US" baseline="-25000" dirty="0">
                <a:solidFill>
                  <a:schemeClr val="bg1"/>
                </a:solidFill>
              </a:rPr>
              <a:t>1</a:t>
            </a:r>
            <a:r>
              <a:rPr lang="en-US" dirty="0">
                <a:solidFill>
                  <a:schemeClr val="bg1"/>
                </a:solidFill>
              </a:rPr>
              <a:t>, …,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 = U(H(b</a:t>
            </a:r>
            <a:r>
              <a:rPr lang="en-US" baseline="-25000" dirty="0">
                <a:solidFill>
                  <a:schemeClr val="bg1"/>
                </a:solidFill>
              </a:rPr>
              <a:t>0</a:t>
            </a:r>
            <a:r>
              <a:rPr lang="en-US" dirty="0">
                <a:solidFill>
                  <a:schemeClr val="bg1"/>
                </a:solidFill>
              </a:rPr>
              <a:t>, …, b</a:t>
            </a:r>
            <a:r>
              <a:rPr lang="en-US" baseline="-25000" dirty="0">
                <a:solidFill>
                  <a:schemeClr val="bg1"/>
                </a:solidFill>
              </a:rPr>
              <a:t>n-1</a:t>
            </a:r>
            <a:r>
              <a:rPr lang="en-US" dirty="0">
                <a:solidFill>
                  <a:schemeClr val="bg1"/>
                </a:solidFill>
              </a:rPr>
              <a:t>), </a:t>
            </a:r>
            <a:r>
              <a:rPr lang="en-US" dirty="0" err="1">
                <a:solidFill>
                  <a:schemeClr val="bg1"/>
                </a:solidFill>
              </a:rPr>
              <a:t>b</a:t>
            </a:r>
            <a:r>
              <a:rPr lang="en-US" baseline="-25000" dirty="0" err="1">
                <a:solidFill>
                  <a:schemeClr val="bg1"/>
                </a:solidFill>
              </a:rPr>
              <a:t>n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, где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массив </a:t>
            </a:r>
            <a:r>
              <a:rPr lang="en-US" dirty="0">
                <a:solidFill>
                  <a:schemeClr val="bg1"/>
                </a:solidFill>
              </a:rPr>
              <a:t>b[] – </a:t>
            </a:r>
            <a:r>
              <a:rPr lang="ru-RU" dirty="0" err="1">
                <a:solidFill>
                  <a:schemeClr val="bg1"/>
                </a:solidFill>
              </a:rPr>
              <a:t>хэшируемое</a:t>
            </a:r>
            <a:r>
              <a:rPr lang="ru-RU" dirty="0">
                <a:solidFill>
                  <a:schemeClr val="bg1"/>
                </a:solidFill>
              </a:rPr>
              <a:t> значение, </a:t>
            </a:r>
            <a:r>
              <a:rPr lang="en-US" dirty="0">
                <a:solidFill>
                  <a:schemeClr val="bg1"/>
                </a:solidFill>
              </a:rPr>
              <a:t>U </a:t>
            </a:r>
            <a:r>
              <a:rPr lang="ru-RU" dirty="0">
                <a:solidFill>
                  <a:schemeClr val="bg1"/>
                </a:solidFill>
              </a:rPr>
              <a:t>«лёгкая для вычисления» функция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Мультипликативные</a:t>
            </a:r>
            <a:r>
              <a:rPr lang="en-US" dirty="0">
                <a:solidFill>
                  <a:schemeClr val="bg1"/>
                </a:solidFill>
              </a:rPr>
              <a:t> (multiplicative)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H(K)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(a*K mod W) div (W/M)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294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классы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Тривиальная</a:t>
            </a:r>
            <a:r>
              <a:rPr lang="en-US" dirty="0"/>
              <a:t> (trivial)</a:t>
            </a:r>
            <a:endParaRPr lang="ru-RU" dirty="0"/>
          </a:p>
          <a:p>
            <a:pPr lvl="1"/>
            <a:r>
              <a:rPr lang="ru-RU" dirty="0" err="1"/>
              <a:t>Хэш</a:t>
            </a:r>
            <a:r>
              <a:rPr lang="ru-RU" dirty="0"/>
              <a:t> совпадает с самим значением</a:t>
            </a:r>
          </a:p>
          <a:p>
            <a:pPr lvl="1"/>
            <a:r>
              <a:rPr lang="ru-RU" dirty="0"/>
              <a:t>Подходит для значений небольшого размера</a:t>
            </a:r>
          </a:p>
          <a:p>
            <a:endParaRPr lang="ru-RU" dirty="0"/>
          </a:p>
          <a:p>
            <a:r>
              <a:rPr lang="ru-RU" dirty="0"/>
              <a:t>Идеальные (</a:t>
            </a:r>
            <a:r>
              <a:rPr lang="en-US" dirty="0"/>
              <a:t>perfect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Каждый </a:t>
            </a:r>
            <a:r>
              <a:rPr lang="ru-RU" dirty="0" err="1"/>
              <a:t>хэш</a:t>
            </a:r>
            <a:r>
              <a:rPr lang="ru-RU" dirty="0"/>
              <a:t> соответствует не более, чем одному значению</a:t>
            </a:r>
          </a:p>
          <a:p>
            <a:pPr lvl="1"/>
            <a:r>
              <a:rPr lang="ru-RU" dirty="0"/>
              <a:t>Для любого множества значений можно построить нетривиальные идеальные х.-ф.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Кольцевые (</a:t>
            </a:r>
            <a:r>
              <a:rPr lang="en-US" dirty="0"/>
              <a:t>rolling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H(b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 = U(H(b</a:t>
            </a:r>
            <a:r>
              <a:rPr lang="en-US" baseline="-25000" dirty="0"/>
              <a:t>0</a:t>
            </a:r>
            <a:r>
              <a:rPr lang="en-US" dirty="0"/>
              <a:t>, …, b</a:t>
            </a:r>
            <a:r>
              <a:rPr lang="en-US" baseline="-25000" dirty="0"/>
              <a:t>n-1</a:t>
            </a:r>
            <a:r>
              <a:rPr lang="en-US" dirty="0"/>
              <a:t>),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, где</a:t>
            </a:r>
            <a:r>
              <a:rPr lang="en-US" dirty="0"/>
              <a:t> </a:t>
            </a:r>
            <a:r>
              <a:rPr lang="ru-RU" dirty="0"/>
              <a:t>массив </a:t>
            </a:r>
            <a:r>
              <a:rPr lang="en-US" dirty="0"/>
              <a:t>b[] – </a:t>
            </a:r>
            <a:r>
              <a:rPr lang="ru-RU" dirty="0" err="1"/>
              <a:t>хэшируемое</a:t>
            </a:r>
            <a:r>
              <a:rPr lang="ru-RU" dirty="0"/>
              <a:t> значение, </a:t>
            </a:r>
            <a:r>
              <a:rPr lang="en-US" dirty="0"/>
              <a:t>U </a:t>
            </a:r>
            <a:r>
              <a:rPr lang="ru-RU" dirty="0"/>
              <a:t>«лёгкая для вычисления» функция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Мультипликативные</a:t>
            </a:r>
            <a:r>
              <a:rPr lang="en-US" dirty="0">
                <a:solidFill>
                  <a:schemeClr val="bg1"/>
                </a:solidFill>
              </a:rPr>
              <a:t> (multiplicative)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H(K)</a:t>
            </a:r>
            <a:r>
              <a:rPr lang="ru-RU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bg1"/>
                </a:solidFill>
              </a:rPr>
              <a:t>(a*K mod W) div (W/M)</a:t>
            </a:r>
            <a:r>
              <a:rPr lang="ru-RU" dirty="0">
                <a:solidFill>
                  <a:schemeClr val="bg1"/>
                </a:solidFill>
              </a:rPr>
              <a:t>, где </a:t>
            </a:r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55888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Пространство поиска</a:t>
            </a:r>
          </a:p>
          <a:p>
            <a:pPr lvl="1"/>
            <a:r>
              <a:rPr lang="ru-RU" dirty="0"/>
              <a:t>Множество кандидатов</a:t>
            </a:r>
          </a:p>
          <a:p>
            <a:pPr lvl="1"/>
            <a:r>
              <a:rPr lang="ru-RU" dirty="0"/>
              <a:t>Где ищем</a:t>
            </a:r>
          </a:p>
          <a:p>
            <a:pPr lvl="1"/>
            <a:r>
              <a:rPr lang="ru-RU" dirty="0"/>
              <a:t>Большое множество объектов</a:t>
            </a:r>
          </a:p>
          <a:p>
            <a:endParaRPr lang="ru-RU" dirty="0"/>
          </a:p>
          <a:p>
            <a:r>
              <a:rPr lang="ru-RU" dirty="0"/>
              <a:t>Критерий поиска</a:t>
            </a:r>
          </a:p>
          <a:p>
            <a:pPr lvl="1"/>
            <a:r>
              <a:rPr lang="ru-RU" dirty="0"/>
              <a:t>Множество успешных кандидатов</a:t>
            </a:r>
          </a:p>
          <a:p>
            <a:pPr lvl="1"/>
            <a:r>
              <a:rPr lang="ru-RU" dirty="0"/>
              <a:t>Что ищем</a:t>
            </a:r>
          </a:p>
          <a:p>
            <a:pPr lvl="1"/>
            <a:r>
              <a:rPr lang="ru-RU" dirty="0"/>
              <a:t>Малое множество объектов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Поиск – проверка на пустоту пересечения пространства поиска и критерия поиска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2312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Некоторые классы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Тривиальная</a:t>
            </a:r>
            <a:r>
              <a:rPr lang="en-US" dirty="0"/>
              <a:t> (trivial)</a:t>
            </a:r>
            <a:endParaRPr lang="ru-RU" dirty="0"/>
          </a:p>
          <a:p>
            <a:pPr lvl="1"/>
            <a:r>
              <a:rPr lang="ru-RU" dirty="0" err="1"/>
              <a:t>Хэш</a:t>
            </a:r>
            <a:r>
              <a:rPr lang="ru-RU" dirty="0"/>
              <a:t> совпадает с самим значением</a:t>
            </a:r>
          </a:p>
          <a:p>
            <a:pPr lvl="1"/>
            <a:r>
              <a:rPr lang="ru-RU" dirty="0"/>
              <a:t>Подходит для значений небольшого размера</a:t>
            </a:r>
          </a:p>
          <a:p>
            <a:endParaRPr lang="ru-RU" dirty="0"/>
          </a:p>
          <a:p>
            <a:r>
              <a:rPr lang="ru-RU" dirty="0"/>
              <a:t>Идеальные (</a:t>
            </a:r>
            <a:r>
              <a:rPr lang="en-US" dirty="0"/>
              <a:t>perfect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Каждый </a:t>
            </a:r>
            <a:r>
              <a:rPr lang="ru-RU" dirty="0" err="1"/>
              <a:t>хэш</a:t>
            </a:r>
            <a:r>
              <a:rPr lang="ru-RU" dirty="0"/>
              <a:t> соответствует не более, чем одному значению</a:t>
            </a:r>
          </a:p>
          <a:p>
            <a:pPr lvl="1"/>
            <a:r>
              <a:rPr lang="ru-RU" dirty="0"/>
              <a:t>Для любого множества значений можно построить нетривиальные идеальные х.-ф.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Кольцевые (</a:t>
            </a:r>
            <a:r>
              <a:rPr lang="en-US" dirty="0"/>
              <a:t>rolling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H(b</a:t>
            </a:r>
            <a:r>
              <a:rPr lang="en-US" baseline="-25000" dirty="0"/>
              <a:t>1</a:t>
            </a:r>
            <a:r>
              <a:rPr lang="en-US" dirty="0"/>
              <a:t>, …,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 = U(H(b</a:t>
            </a:r>
            <a:r>
              <a:rPr lang="en-US" baseline="-25000" dirty="0"/>
              <a:t>0</a:t>
            </a:r>
            <a:r>
              <a:rPr lang="en-US" dirty="0"/>
              <a:t>, …, b</a:t>
            </a:r>
            <a:r>
              <a:rPr lang="en-US" baseline="-25000" dirty="0"/>
              <a:t>n-1</a:t>
            </a:r>
            <a:r>
              <a:rPr lang="en-US" dirty="0"/>
              <a:t>), </a:t>
            </a:r>
            <a:r>
              <a:rPr lang="en-US" dirty="0" err="1"/>
              <a:t>b</a:t>
            </a:r>
            <a:r>
              <a:rPr lang="en-US" baseline="-25000" dirty="0" err="1"/>
              <a:t>n</a:t>
            </a:r>
            <a:r>
              <a:rPr lang="en-US" dirty="0"/>
              <a:t>)</a:t>
            </a:r>
            <a:r>
              <a:rPr lang="ru-RU" dirty="0"/>
              <a:t>, где</a:t>
            </a:r>
            <a:r>
              <a:rPr lang="en-US" dirty="0"/>
              <a:t> </a:t>
            </a:r>
            <a:r>
              <a:rPr lang="ru-RU" dirty="0"/>
              <a:t>массив </a:t>
            </a:r>
            <a:r>
              <a:rPr lang="en-US" dirty="0"/>
              <a:t>b[] – </a:t>
            </a:r>
            <a:r>
              <a:rPr lang="ru-RU" dirty="0" err="1"/>
              <a:t>хэшируемое</a:t>
            </a:r>
            <a:r>
              <a:rPr lang="ru-RU" dirty="0"/>
              <a:t> значение, </a:t>
            </a:r>
            <a:r>
              <a:rPr lang="en-US" dirty="0"/>
              <a:t>U </a:t>
            </a:r>
            <a:r>
              <a:rPr lang="ru-RU" dirty="0"/>
              <a:t>«лёгкая для вычисления» функция</a:t>
            </a:r>
            <a:endParaRPr lang="en-US" dirty="0"/>
          </a:p>
          <a:p>
            <a:endParaRPr lang="en-US" dirty="0"/>
          </a:p>
          <a:p>
            <a:r>
              <a:rPr lang="ru-RU" dirty="0"/>
              <a:t>Мультипликативные</a:t>
            </a:r>
            <a:r>
              <a:rPr lang="en-US" dirty="0"/>
              <a:t> (multiplicative)</a:t>
            </a:r>
            <a:endParaRPr lang="ru-RU" dirty="0"/>
          </a:p>
          <a:p>
            <a:pPr lvl="1"/>
            <a:r>
              <a:rPr lang="en-US" dirty="0"/>
              <a:t>H(K)</a:t>
            </a:r>
            <a:r>
              <a:rPr lang="ru-RU" dirty="0"/>
              <a:t> = </a:t>
            </a:r>
            <a:r>
              <a:rPr lang="en-US" dirty="0"/>
              <a:t>(a*K mod W) div (W/M)</a:t>
            </a:r>
            <a:r>
              <a:rPr lang="ru-RU" dirty="0"/>
              <a:t>, где </a:t>
            </a:r>
            <a:r>
              <a:rPr lang="en-US" dirty="0"/>
              <a:t>K</a:t>
            </a:r>
            <a:r>
              <a:rPr lang="ru-RU" dirty="0"/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хэшируемое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значение,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взаимно просты,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 –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число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1273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Хэш-таблица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Множество пар ключ-значение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A.k.a.</a:t>
            </a:r>
            <a:r>
              <a:rPr lang="ru-RU" sz="2400" dirty="0">
                <a:solidFill>
                  <a:schemeClr val="bg1"/>
                </a:solidFill>
              </a:rPr>
              <a:t> ассоциативный массив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Insert(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key, TValue value);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Remove(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Has(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TValue At(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547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Хэш-таблица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Множество пар (ключ, значение)</a:t>
            </a:r>
          </a:p>
          <a:p>
            <a:pPr lvl="1"/>
            <a:r>
              <a:rPr lang="en-US" sz="2400" dirty="0"/>
              <a:t>A.k.a.</a:t>
            </a:r>
            <a:r>
              <a:rPr lang="ru-RU" sz="2400" dirty="0"/>
              <a:t> ассоциативный массив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Минимальный набор операций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Insert(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key, TValue value);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void Remove(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Has(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TValue At(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chemeClr val="bg1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</a:rPr>
              <a:t> key);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93469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Хэш-таблица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Множество пар (ключ, значение)</a:t>
            </a:r>
          </a:p>
          <a:p>
            <a:pPr lvl="1"/>
            <a:r>
              <a:rPr lang="en-US" sz="2400" dirty="0"/>
              <a:t>A.k.a.</a:t>
            </a:r>
            <a:r>
              <a:rPr lang="ru-RU" sz="2400" dirty="0"/>
              <a:t> ассоциативный массив</a:t>
            </a:r>
          </a:p>
          <a:p>
            <a:endParaRPr lang="ru-RU" sz="2800" dirty="0"/>
          </a:p>
          <a:p>
            <a:r>
              <a:rPr lang="ru-RU" sz="2800" dirty="0"/>
              <a:t>Минимальный набор операций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Insert(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Remove(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Has(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400050" lvl="1" indent="0">
              <a:buNone/>
            </a:pP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TValue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At(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 err="1">
                <a:solidFill>
                  <a:srgbClr val="808080"/>
                </a:solidFill>
                <a:latin typeface="Consolas" panose="020B0609020204030204" pitchFamily="49" charset="0"/>
              </a:rPr>
              <a:t>hashMap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TKey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key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56854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массив списков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Элементы массива индексируются </a:t>
            </a:r>
            <a:r>
              <a:rPr lang="ru-RU" dirty="0" err="1">
                <a:solidFill>
                  <a:schemeClr val="bg1"/>
                </a:solidFill>
              </a:rPr>
              <a:t>хэшами</a:t>
            </a:r>
            <a:r>
              <a:rPr lang="ru-RU" dirty="0">
                <a:solidFill>
                  <a:schemeClr val="bg1"/>
                </a:solidFill>
              </a:rPr>
              <a:t> ключей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Элемент с индексом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хранит список всех пар ключ-значение, у которых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ключа = </a:t>
            </a:r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Коэффициент заполнения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</a:rPr>
              <a:t> суммарная длина всех списков / число элементов массива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то уменьшаем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то увеличиваем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023674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массив списков</a:t>
            </a:r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Элементы массива индексируются </a:t>
            </a:r>
            <a:r>
              <a:rPr lang="ru-RU" dirty="0" err="1">
                <a:solidFill>
                  <a:schemeClr val="bg1"/>
                </a:solidFill>
              </a:rPr>
              <a:t>хэшами</a:t>
            </a:r>
            <a:r>
              <a:rPr lang="ru-RU" dirty="0">
                <a:solidFill>
                  <a:schemeClr val="bg1"/>
                </a:solidFill>
              </a:rPr>
              <a:t> ключей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Элемент с индексом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хранит список всех пар ключ-значение, у которых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ключа = </a:t>
            </a:r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Коэффициент заполнения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</a:rPr>
              <a:t> суммарная длина всех списков / число элементов массива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то уменьшаем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то увеличиваем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3"/>
              </a:rPr>
              <a:t>https://commons.wikimedia.org/w/index.php?curid=6471915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2672604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массив списков</a:t>
            </a:r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Элементы 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ключей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Элемент с индексом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хранит список всех пар ключ-значение, у которых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ключа = </a:t>
            </a:r>
            <a:r>
              <a:rPr lang="en-US" dirty="0">
                <a:solidFill>
                  <a:schemeClr val="bg1"/>
                </a:solidFill>
              </a:rPr>
              <a:t>h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Коэффициент заполнения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</a:rPr>
              <a:t> суммарная длина всех списков / число элементов массива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то уменьшаем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то увеличиваем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3"/>
              </a:rPr>
              <a:t>https://commons.wikimedia.org/w/index.php?curid=6471915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2455929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массив списков</a:t>
            </a:r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Элементы 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ключей</a:t>
            </a:r>
          </a:p>
          <a:p>
            <a:endParaRPr lang="ru-RU" dirty="0"/>
          </a:p>
          <a:p>
            <a:r>
              <a:rPr lang="ru-RU" dirty="0"/>
              <a:t>Элемент с индексом </a:t>
            </a:r>
            <a:r>
              <a:rPr lang="en-US" dirty="0"/>
              <a:t>h </a:t>
            </a:r>
            <a:r>
              <a:rPr lang="ru-RU" dirty="0"/>
              <a:t>хранит список всех пар ключ-значение, у которых </a:t>
            </a:r>
            <a:r>
              <a:rPr lang="ru-RU" dirty="0" err="1"/>
              <a:t>хэш</a:t>
            </a:r>
            <a:r>
              <a:rPr lang="ru-RU" dirty="0"/>
              <a:t> ключа = </a:t>
            </a:r>
            <a:r>
              <a:rPr lang="en-US" dirty="0"/>
              <a:t>h</a:t>
            </a:r>
            <a:endParaRPr lang="ru-RU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Коэффициент заполнения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>
                <a:solidFill>
                  <a:schemeClr val="bg1"/>
                </a:solidFill>
              </a:rPr>
              <a:t> суммарная длина всех списков / число элементов массива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то уменьшаем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то увеличиваем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3"/>
              </a:rPr>
              <a:t>https://commons.wikimedia.org/w/index.php?curid=6471915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8754093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массив списков</a:t>
            </a:r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Элементы 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ключей</a:t>
            </a:r>
          </a:p>
          <a:p>
            <a:endParaRPr lang="ru-RU" dirty="0"/>
          </a:p>
          <a:p>
            <a:r>
              <a:rPr lang="ru-RU" dirty="0"/>
              <a:t>Элемент с индексом </a:t>
            </a:r>
            <a:r>
              <a:rPr lang="en-US" dirty="0"/>
              <a:t>h </a:t>
            </a:r>
            <a:r>
              <a:rPr lang="ru-RU" dirty="0"/>
              <a:t>хранит список всех пар ключ-значение, у которых </a:t>
            </a:r>
            <a:r>
              <a:rPr lang="ru-RU" dirty="0" err="1"/>
              <a:t>хэш</a:t>
            </a:r>
            <a:r>
              <a:rPr lang="ru-RU" dirty="0"/>
              <a:t> ключа = </a:t>
            </a:r>
            <a:r>
              <a:rPr lang="en-US" dirty="0"/>
              <a:t>h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Коэффициент заполнения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/>
              <a:t> суммарная длина всех списков / число элементов массива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мал, то уменьшаем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то увеличиваем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3"/>
              </a:rPr>
              <a:t>https://commons.wikimedia.org/w/index.php?curid=6471915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69304531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массив списков</a:t>
            </a:r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Элементы 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ключей</a:t>
            </a:r>
          </a:p>
          <a:p>
            <a:endParaRPr lang="ru-RU" dirty="0"/>
          </a:p>
          <a:p>
            <a:r>
              <a:rPr lang="ru-RU" dirty="0"/>
              <a:t>Элемент с индексом </a:t>
            </a:r>
            <a:r>
              <a:rPr lang="en-US" dirty="0"/>
              <a:t>h </a:t>
            </a:r>
            <a:r>
              <a:rPr lang="ru-RU" dirty="0"/>
              <a:t>хранит список всех пар ключ-значение, у которых </a:t>
            </a:r>
            <a:r>
              <a:rPr lang="ru-RU" dirty="0" err="1"/>
              <a:t>хэш</a:t>
            </a:r>
            <a:r>
              <a:rPr lang="ru-RU" dirty="0"/>
              <a:t> ключа = </a:t>
            </a:r>
            <a:r>
              <a:rPr lang="en-US" dirty="0"/>
              <a:t>h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Коэффициент заполнения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/>
              <a:t> суммарная длина всех списков / число элементов массива</a:t>
            </a:r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слишком мал, то уменьшаем размер массива и диапазон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</a:t>
            </a:r>
            <a:r>
              <a:rPr lang="el-GR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слишком велик, то увеличиваем размер массива и диапазон </a:t>
            </a:r>
            <a:r>
              <a:rPr lang="ru-RU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перестраиваем списки пар </a:t>
            </a:r>
            <a:r>
              <a:rPr lang="ru-RU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>
              <a:solidFill>
                <a:schemeClr val="bg1"/>
              </a:solidFill>
            </a:endParaRP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3"/>
              </a:rPr>
              <a:t>https://commons.wikimedia.org/w/index.php?curid=6471915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1432852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Пространство поиска</a:t>
            </a:r>
          </a:p>
          <a:p>
            <a:pPr lvl="1"/>
            <a:r>
              <a:rPr lang="ru-RU" dirty="0"/>
              <a:t>Множество кандидатов</a:t>
            </a:r>
          </a:p>
          <a:p>
            <a:pPr lvl="1"/>
            <a:r>
              <a:rPr lang="ru-RU" dirty="0"/>
              <a:t>Где ищем</a:t>
            </a:r>
          </a:p>
          <a:p>
            <a:pPr lvl="1"/>
            <a:r>
              <a:rPr lang="ru-RU" dirty="0"/>
              <a:t>Большое множество объектов</a:t>
            </a:r>
          </a:p>
          <a:p>
            <a:endParaRPr lang="ru-RU" dirty="0"/>
          </a:p>
          <a:p>
            <a:r>
              <a:rPr lang="ru-RU" dirty="0"/>
              <a:t>Критерий поиска</a:t>
            </a:r>
          </a:p>
          <a:p>
            <a:pPr lvl="1"/>
            <a:r>
              <a:rPr lang="ru-RU" dirty="0"/>
              <a:t>Множество успешных кандидатов</a:t>
            </a:r>
          </a:p>
          <a:p>
            <a:pPr lvl="1"/>
            <a:r>
              <a:rPr lang="ru-RU" dirty="0"/>
              <a:t>Что ищем</a:t>
            </a:r>
          </a:p>
          <a:p>
            <a:pPr lvl="1"/>
            <a:r>
              <a:rPr lang="ru-RU" dirty="0"/>
              <a:t>Малое множество объектов</a:t>
            </a:r>
          </a:p>
          <a:p>
            <a:endParaRPr lang="ru-RU" dirty="0"/>
          </a:p>
          <a:p>
            <a:r>
              <a:rPr lang="ru-RU" dirty="0"/>
              <a:t>Поиск – проверка на пустоту пересечения пространства поиска и критерия поиска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934117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массив списков</a:t>
            </a:r>
          </a:p>
        </p:txBody>
      </p:sp>
      <p:pic>
        <p:nvPicPr>
          <p:cNvPr id="369666" name="Picture 2" descr="https://upload.wikimedia.org/wikipedia/commons/thumb/d/d0/Hash_table_5_0_1_1_1_1_1_LL.svg/1920px-Hash_table_5_0_1_1_1_1_1_LL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" y="2007950"/>
            <a:ext cx="5384800" cy="3710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/>
              <a:t>Элементы 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ключей</a:t>
            </a:r>
          </a:p>
          <a:p>
            <a:endParaRPr lang="ru-RU" dirty="0"/>
          </a:p>
          <a:p>
            <a:r>
              <a:rPr lang="ru-RU" dirty="0"/>
              <a:t>Элемент с индексом </a:t>
            </a:r>
            <a:r>
              <a:rPr lang="en-US" dirty="0"/>
              <a:t>h </a:t>
            </a:r>
            <a:r>
              <a:rPr lang="ru-RU" dirty="0"/>
              <a:t>хранит список всех пар ключ-значение, у которых </a:t>
            </a:r>
            <a:r>
              <a:rPr lang="ru-RU" dirty="0" err="1"/>
              <a:t>хэш</a:t>
            </a:r>
            <a:r>
              <a:rPr lang="ru-RU" dirty="0"/>
              <a:t> ключа = </a:t>
            </a:r>
            <a:r>
              <a:rPr lang="en-US" dirty="0"/>
              <a:t>h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Коэффициент заполнения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=</a:t>
            </a:r>
            <a:r>
              <a:rPr lang="ru-RU" dirty="0"/>
              <a:t> суммарная длина всех списков / число элементов массива</a:t>
            </a:r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слишком мал, то уменьшаем размер массива и диапазон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и перестраиваем списки пар ключ-значение</a:t>
            </a:r>
          </a:p>
          <a:p>
            <a:endParaRPr lang="ru-RU" dirty="0"/>
          </a:p>
          <a:p>
            <a:r>
              <a:rPr lang="ru-RU" dirty="0"/>
              <a:t>Если 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α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слишком велик, то увеличиваем размер массива и диапазон </a:t>
            </a:r>
            <a:r>
              <a:rPr lang="ru-RU" dirty="0" err="1">
                <a:latin typeface="Calibri" panose="020F0502020204030204" pitchFamily="34" charset="0"/>
                <a:cs typeface="Calibri" panose="020F0502020204030204" pitchFamily="34" charset="0"/>
              </a:rPr>
              <a:t>хэшей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/>
              <a:t>и перестраиваем списки пар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ключ-значение</a:t>
            </a:r>
            <a:endParaRPr lang="ru-RU" dirty="0"/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877838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3"/>
              </a:rPr>
              <a:t>https://commons.wikimedia.org/w/index.php?curid=6471915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308906575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зондирование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Элементы массива индексируются </a:t>
            </a:r>
            <a:r>
              <a:rPr lang="ru-RU" dirty="0" err="1">
                <a:solidFill>
                  <a:schemeClr val="bg1"/>
                </a:solidFill>
              </a:rPr>
              <a:t>хэшами</a:t>
            </a:r>
            <a:r>
              <a:rPr lang="ru-RU" dirty="0">
                <a:solidFill>
                  <a:schemeClr val="bg1"/>
                </a:solidFill>
              </a:rPr>
              <a:t> ключей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хранят пары ключ-значение и флаг пусто-занято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поиске ключа с </a:t>
            </a:r>
            <a:r>
              <a:rPr lang="ru-RU" dirty="0" err="1">
                <a:solidFill>
                  <a:schemeClr val="bg1"/>
                </a:solidFill>
              </a:rPr>
              <a:t>хэшом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просматриваем элементы с индексами </a:t>
            </a:r>
            <a:r>
              <a:rPr lang="en-US" dirty="0">
                <a:solidFill>
                  <a:schemeClr val="bg1"/>
                </a:solidFill>
              </a:rPr>
              <a:t>h = Z(h, 0), Z(h, 1), Z(h, 2), … </a:t>
            </a:r>
            <a:r>
              <a:rPr lang="ru-RU" dirty="0">
                <a:solidFill>
                  <a:schemeClr val="bg1"/>
                </a:solidFill>
              </a:rPr>
              <a:t>до тех пор не встретим пару, у которой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ключа </a:t>
            </a:r>
            <a:r>
              <a:rPr lang="en-US" dirty="0">
                <a:solidFill>
                  <a:schemeClr val="bg1"/>
                </a:solidFill>
              </a:rPr>
              <a:t>= h</a:t>
            </a:r>
            <a:r>
              <a:rPr lang="ru-RU" dirty="0">
                <a:solidFill>
                  <a:schemeClr val="bg1"/>
                </a:solidFill>
              </a:rPr>
              <a:t> или пустой элемент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Функция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называется зондированием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Линейное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k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k </a:t>
            </a:r>
            <a:r>
              <a:rPr lang="ru-RU" dirty="0">
                <a:solidFill>
                  <a:schemeClr val="bg1"/>
                </a:solidFill>
              </a:rPr>
              <a:t>взаимно просто с размером массива, обычно 1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Квадратичное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размер массива = степень 2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Другое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668776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зондирование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Элементы массива индексируются </a:t>
            </a:r>
            <a:r>
              <a:rPr lang="ru-RU" dirty="0" err="1">
                <a:solidFill>
                  <a:schemeClr val="bg1"/>
                </a:solidFill>
              </a:rPr>
              <a:t>хэшами</a:t>
            </a:r>
            <a:r>
              <a:rPr lang="ru-RU" dirty="0">
                <a:solidFill>
                  <a:schemeClr val="bg1"/>
                </a:solidFill>
              </a:rPr>
              <a:t> ключей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и хранят пары ключ-значение и флаг пусто-занято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При поиске ключа с </a:t>
            </a:r>
            <a:r>
              <a:rPr lang="ru-RU" dirty="0" err="1">
                <a:solidFill>
                  <a:schemeClr val="bg1"/>
                </a:solidFill>
              </a:rPr>
              <a:t>хэшом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просматриваем элементы с индексами </a:t>
            </a:r>
            <a:r>
              <a:rPr lang="en-US" dirty="0">
                <a:solidFill>
                  <a:schemeClr val="bg1"/>
                </a:solidFill>
              </a:rPr>
              <a:t>h = Z(h, 0), Z(h, 1), Z(h, 2), … </a:t>
            </a:r>
            <a:r>
              <a:rPr lang="ru-RU" dirty="0">
                <a:solidFill>
                  <a:schemeClr val="bg1"/>
                </a:solidFill>
              </a:rPr>
              <a:t>до тех пор не встретим пару, у которой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ключа </a:t>
            </a:r>
            <a:r>
              <a:rPr lang="en-US" dirty="0">
                <a:solidFill>
                  <a:schemeClr val="bg1"/>
                </a:solidFill>
              </a:rPr>
              <a:t>= h</a:t>
            </a:r>
            <a:r>
              <a:rPr lang="ru-RU" dirty="0">
                <a:solidFill>
                  <a:schemeClr val="bg1"/>
                </a:solidFill>
              </a:rPr>
              <a:t> или пустой элемент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Функция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называется зондированием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Линейное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k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k </a:t>
            </a:r>
            <a:r>
              <a:rPr lang="ru-RU" dirty="0">
                <a:solidFill>
                  <a:schemeClr val="bg1"/>
                </a:solidFill>
              </a:rPr>
              <a:t>взаимно просто с размером массива, обычно 1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Квадратичное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размер массива = степень 2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Другое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9726" y="5992134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2"/>
              </a:rPr>
              <a:t>https://commons.wikimedia.org/w/index.php?curid=6474845</a:t>
            </a:r>
            <a:endParaRPr lang="ru-RU" sz="1100" dirty="0"/>
          </a:p>
        </p:txBody>
      </p:sp>
      <p:pic>
        <p:nvPicPr>
          <p:cNvPr id="370694" name="Picture 6" descr="https://upload.wikimedia.org/wikipedia/commons/thumb/b/bf/Hash_table_5_0_1_1_1_1_0_SP.svg/1280px-Hash_table_5_0_1_1_1_1_0_SP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9" y="1600200"/>
            <a:ext cx="52097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4805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зондирование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Элементы 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ключей</a:t>
            </a:r>
            <a:r>
              <a:rPr lang="en-US" dirty="0"/>
              <a:t> </a:t>
            </a:r>
            <a:r>
              <a:rPr lang="ru-RU" dirty="0"/>
              <a:t>и хранят пары ключ-значение и флаг пусто-занято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При поиске ключа с </a:t>
            </a:r>
            <a:r>
              <a:rPr lang="ru-RU" dirty="0" err="1">
                <a:solidFill>
                  <a:schemeClr val="bg1"/>
                </a:solidFill>
              </a:rPr>
              <a:t>хэшом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h </a:t>
            </a:r>
            <a:r>
              <a:rPr lang="ru-RU" dirty="0">
                <a:solidFill>
                  <a:schemeClr val="bg1"/>
                </a:solidFill>
              </a:rPr>
              <a:t>просматриваем элементы с индексами </a:t>
            </a:r>
            <a:r>
              <a:rPr lang="en-US" dirty="0">
                <a:solidFill>
                  <a:schemeClr val="bg1"/>
                </a:solidFill>
              </a:rPr>
              <a:t>h = Z(h, 0), Z(h, 1), Z(h, 2), … </a:t>
            </a:r>
            <a:r>
              <a:rPr lang="ru-RU" dirty="0">
                <a:solidFill>
                  <a:schemeClr val="bg1"/>
                </a:solidFill>
              </a:rPr>
              <a:t>до тех пор не встретим пару, у которой </a:t>
            </a:r>
            <a:r>
              <a:rPr lang="ru-RU" dirty="0" err="1">
                <a:solidFill>
                  <a:schemeClr val="bg1"/>
                </a:solidFill>
              </a:rPr>
              <a:t>хэш</a:t>
            </a:r>
            <a:r>
              <a:rPr lang="ru-RU" dirty="0">
                <a:solidFill>
                  <a:schemeClr val="bg1"/>
                </a:solidFill>
              </a:rPr>
              <a:t> ключа </a:t>
            </a:r>
            <a:r>
              <a:rPr lang="en-US" dirty="0">
                <a:solidFill>
                  <a:schemeClr val="bg1"/>
                </a:solidFill>
              </a:rPr>
              <a:t>= h</a:t>
            </a:r>
            <a:r>
              <a:rPr lang="ru-RU" dirty="0">
                <a:solidFill>
                  <a:schemeClr val="bg1"/>
                </a:solidFill>
              </a:rPr>
              <a:t> или пустой элемент 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Функция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называется зондированием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Линейное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k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k </a:t>
            </a:r>
            <a:r>
              <a:rPr lang="ru-RU" dirty="0">
                <a:solidFill>
                  <a:schemeClr val="bg1"/>
                </a:solidFill>
              </a:rPr>
              <a:t>взаимно просто с размером массива, обычно 1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Квадратичное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размер массива = степень 2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Другое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9726" y="5992134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2"/>
              </a:rPr>
              <a:t>https://commons.wikimedia.org/w/index.php?curid=6474845</a:t>
            </a:r>
            <a:endParaRPr lang="ru-RU" sz="1100" dirty="0"/>
          </a:p>
        </p:txBody>
      </p:sp>
      <p:pic>
        <p:nvPicPr>
          <p:cNvPr id="370694" name="Picture 6" descr="https://upload.wikimedia.org/wikipedia/commons/thumb/b/bf/Hash_table_5_0_1_1_1_1_0_SP.svg/1280px-Hash_table_5_0_1_1_1_1_0_SP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9" y="1600200"/>
            <a:ext cx="52097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4219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зондирование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Элементы 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ключей</a:t>
            </a:r>
            <a:r>
              <a:rPr lang="en-US" dirty="0"/>
              <a:t> </a:t>
            </a:r>
            <a:r>
              <a:rPr lang="ru-RU" dirty="0"/>
              <a:t>и хранят пары ключ-значение и флаг пусто-занято</a:t>
            </a:r>
          </a:p>
          <a:p>
            <a:endParaRPr lang="ru-RU" dirty="0"/>
          </a:p>
          <a:p>
            <a:r>
              <a:rPr lang="ru-RU" dirty="0"/>
              <a:t>При поиске ключа с </a:t>
            </a:r>
            <a:r>
              <a:rPr lang="ru-RU" dirty="0" err="1"/>
              <a:t>хэшом</a:t>
            </a:r>
            <a:r>
              <a:rPr lang="ru-RU" dirty="0"/>
              <a:t> </a:t>
            </a:r>
            <a:r>
              <a:rPr lang="en-US" dirty="0"/>
              <a:t>h </a:t>
            </a:r>
            <a:r>
              <a:rPr lang="ru-RU" dirty="0"/>
              <a:t>просматриваем элементы с индексами </a:t>
            </a:r>
            <a:r>
              <a:rPr lang="en-US" dirty="0"/>
              <a:t>h = Z(h, 0), Z(h, 1), Z(h, 2), … </a:t>
            </a:r>
            <a:r>
              <a:rPr lang="ru-RU" dirty="0"/>
              <a:t>до тех пор не встретим пару, у которой </a:t>
            </a:r>
            <a:r>
              <a:rPr lang="ru-RU" dirty="0" err="1"/>
              <a:t>хэш</a:t>
            </a:r>
            <a:r>
              <a:rPr lang="ru-RU" dirty="0"/>
              <a:t> ключа </a:t>
            </a:r>
            <a:r>
              <a:rPr lang="en-US" dirty="0"/>
              <a:t>= h</a:t>
            </a:r>
            <a:r>
              <a:rPr lang="ru-RU" dirty="0"/>
              <a:t> или пустой элемент 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Функция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называется зондированием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Линейное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k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k </a:t>
            </a:r>
            <a:r>
              <a:rPr lang="ru-RU" dirty="0">
                <a:solidFill>
                  <a:schemeClr val="bg1"/>
                </a:solidFill>
              </a:rPr>
              <a:t>взаимно просто с размером массива, обычно 1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Квадратичное </a:t>
            </a:r>
            <a:r>
              <a:rPr lang="en-US" dirty="0">
                <a:solidFill>
                  <a:schemeClr val="bg1"/>
                </a:solidFill>
              </a:rPr>
              <a:t>Z(h,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) </a:t>
            </a:r>
            <a:r>
              <a:rPr lang="ru-RU" dirty="0">
                <a:solidFill>
                  <a:schemeClr val="bg1"/>
                </a:solidFill>
              </a:rPr>
              <a:t>= </a:t>
            </a:r>
            <a:r>
              <a:rPr lang="en-US" dirty="0">
                <a:solidFill>
                  <a:schemeClr val="bg1"/>
                </a:solidFill>
              </a:rPr>
              <a:t>h +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 * </a:t>
            </a:r>
            <a:r>
              <a:rPr lang="en-US" dirty="0" err="1">
                <a:solidFill>
                  <a:schemeClr val="bg1"/>
                </a:solidFill>
              </a:rPr>
              <a:t>i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размер массива = степень 2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Другое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19726" y="5992134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2"/>
              </a:rPr>
              <a:t>https://commons.wikimedia.org/w/index.php?curid=6474845</a:t>
            </a:r>
            <a:endParaRPr lang="ru-RU" sz="1100" dirty="0"/>
          </a:p>
        </p:txBody>
      </p:sp>
      <p:pic>
        <p:nvPicPr>
          <p:cNvPr id="370694" name="Picture 6" descr="https://upload.wikimedia.org/wikipedia/commons/thumb/b/bf/Hash_table_5_0_1_1_1_1_0_SP.svg/1280px-Hash_table_5_0_1_1_1_1_0_SP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9" y="1600200"/>
            <a:ext cx="52097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08468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через зондирование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Элементы массива индексируются </a:t>
            </a:r>
            <a:r>
              <a:rPr lang="ru-RU" dirty="0" err="1"/>
              <a:t>хэшами</a:t>
            </a:r>
            <a:r>
              <a:rPr lang="ru-RU" dirty="0"/>
              <a:t> ключей</a:t>
            </a:r>
            <a:r>
              <a:rPr lang="en-US" dirty="0"/>
              <a:t> </a:t>
            </a:r>
            <a:r>
              <a:rPr lang="ru-RU" dirty="0"/>
              <a:t>и хранят пары ключ-значение и флаг пусто-занято</a:t>
            </a:r>
          </a:p>
          <a:p>
            <a:endParaRPr lang="ru-RU" dirty="0"/>
          </a:p>
          <a:p>
            <a:r>
              <a:rPr lang="ru-RU" dirty="0"/>
              <a:t>При поиске ключа с </a:t>
            </a:r>
            <a:r>
              <a:rPr lang="ru-RU" dirty="0" err="1"/>
              <a:t>хэшом</a:t>
            </a:r>
            <a:r>
              <a:rPr lang="ru-RU" dirty="0"/>
              <a:t> </a:t>
            </a:r>
            <a:r>
              <a:rPr lang="en-US" dirty="0"/>
              <a:t>h </a:t>
            </a:r>
            <a:r>
              <a:rPr lang="ru-RU" dirty="0"/>
              <a:t>просматриваем элементы с индексами </a:t>
            </a:r>
            <a:r>
              <a:rPr lang="en-US" dirty="0"/>
              <a:t>h = Z(h, 0), Z(h, 1), Z(h, 2), … </a:t>
            </a:r>
            <a:r>
              <a:rPr lang="ru-RU" dirty="0"/>
              <a:t>до тех пор не встретим пару, у которой </a:t>
            </a:r>
            <a:r>
              <a:rPr lang="ru-RU" dirty="0" err="1"/>
              <a:t>хэш</a:t>
            </a:r>
            <a:r>
              <a:rPr lang="ru-RU" dirty="0"/>
              <a:t> ключа </a:t>
            </a:r>
            <a:r>
              <a:rPr lang="en-US" dirty="0"/>
              <a:t>= h</a:t>
            </a:r>
            <a:r>
              <a:rPr lang="ru-RU" dirty="0"/>
              <a:t> или пустой элемент</a:t>
            </a:r>
            <a:endParaRPr lang="en-US" dirty="0"/>
          </a:p>
          <a:p>
            <a:pPr lvl="1"/>
            <a:r>
              <a:rPr lang="ru-RU" dirty="0"/>
              <a:t>Значения </a:t>
            </a:r>
            <a:r>
              <a:rPr lang="en-US" dirty="0"/>
              <a:t>Z(h, 0), ..., Z(h, </a:t>
            </a:r>
            <a:r>
              <a:rPr lang="ru-RU" dirty="0"/>
              <a:t>число хэшей</a:t>
            </a:r>
            <a:r>
              <a:rPr lang="en-US" dirty="0"/>
              <a:t>)</a:t>
            </a:r>
            <a:r>
              <a:rPr lang="ru-RU" dirty="0"/>
              <a:t> должны образовывать перестановку</a:t>
            </a:r>
          </a:p>
          <a:p>
            <a:endParaRPr lang="ru-RU" dirty="0"/>
          </a:p>
          <a:p>
            <a:r>
              <a:rPr lang="ru-RU" dirty="0"/>
              <a:t>Функция </a:t>
            </a:r>
            <a:r>
              <a:rPr lang="en-US" dirty="0"/>
              <a:t>Z(h,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ru-RU" dirty="0"/>
              <a:t>называется зондированием</a:t>
            </a:r>
          </a:p>
          <a:p>
            <a:pPr lvl="1"/>
            <a:r>
              <a:rPr lang="ru-RU" dirty="0"/>
              <a:t>Линейное </a:t>
            </a:r>
            <a:r>
              <a:rPr lang="en-US" dirty="0"/>
              <a:t>Z(h,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ru-RU" dirty="0"/>
              <a:t>= </a:t>
            </a:r>
            <a:r>
              <a:rPr lang="en-US" dirty="0"/>
              <a:t>h + </a:t>
            </a:r>
            <a:r>
              <a:rPr lang="en-US" dirty="0" err="1"/>
              <a:t>i</a:t>
            </a:r>
            <a:r>
              <a:rPr lang="en-US" dirty="0"/>
              <a:t> * k</a:t>
            </a:r>
            <a:endParaRPr lang="ru-RU" dirty="0"/>
          </a:p>
          <a:p>
            <a:pPr lvl="2"/>
            <a:r>
              <a:rPr lang="en-US" dirty="0"/>
              <a:t>k </a:t>
            </a:r>
            <a:r>
              <a:rPr lang="ru-RU" dirty="0"/>
              <a:t>взаимно просто с размером массива, обычно 1</a:t>
            </a:r>
            <a:endParaRPr lang="en-US" dirty="0"/>
          </a:p>
          <a:p>
            <a:pPr lvl="1"/>
            <a:r>
              <a:rPr lang="ru-RU" dirty="0"/>
              <a:t>Квадратичное </a:t>
            </a:r>
            <a:r>
              <a:rPr lang="en-US" dirty="0"/>
              <a:t>Z(h, </a:t>
            </a:r>
            <a:r>
              <a:rPr lang="en-US" dirty="0" err="1"/>
              <a:t>i</a:t>
            </a:r>
            <a:r>
              <a:rPr lang="en-US" dirty="0"/>
              <a:t>) </a:t>
            </a:r>
            <a:r>
              <a:rPr lang="ru-RU" dirty="0"/>
              <a:t>= </a:t>
            </a:r>
            <a:r>
              <a:rPr lang="en-US" dirty="0"/>
              <a:t>h +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err="1"/>
              <a:t>i</a:t>
            </a:r>
            <a:endParaRPr lang="ru-RU" dirty="0"/>
          </a:p>
          <a:p>
            <a:pPr lvl="2"/>
            <a:r>
              <a:rPr lang="ru-RU" dirty="0"/>
              <a:t>Если размер массива = степень 2</a:t>
            </a:r>
            <a:endParaRPr lang="en-US" dirty="0"/>
          </a:p>
          <a:p>
            <a:pPr lvl="1"/>
            <a:r>
              <a:rPr lang="ru-RU" dirty="0"/>
              <a:t>Другое …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319726" y="5992134"/>
            <a:ext cx="3964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100" dirty="0"/>
              <a:t>Автор: </a:t>
            </a:r>
            <a:r>
              <a:rPr lang="ru-RU" sz="1100" dirty="0" err="1"/>
              <a:t>Jorge</a:t>
            </a:r>
            <a:r>
              <a:rPr lang="ru-RU" sz="1100" dirty="0"/>
              <a:t> </a:t>
            </a:r>
            <a:r>
              <a:rPr lang="ru-RU" sz="1100" dirty="0" err="1"/>
              <a:t>Stolfi</a:t>
            </a:r>
            <a:r>
              <a:rPr lang="ru-RU" sz="1100" dirty="0"/>
              <a:t> - собственная работа, CC BY-SA 3.0,</a:t>
            </a:r>
          </a:p>
          <a:p>
            <a:r>
              <a:rPr lang="ru-RU" sz="1100" dirty="0">
                <a:hlinkClick r:id="rId2"/>
              </a:rPr>
              <a:t>https://commons.wikimedia.org/w/index.php?curid=6474845</a:t>
            </a:r>
            <a:endParaRPr lang="ru-RU" sz="1100" dirty="0"/>
          </a:p>
        </p:txBody>
      </p:sp>
      <p:pic>
        <p:nvPicPr>
          <p:cNvPr id="370694" name="Picture 6" descr="https://upload.wikimedia.org/wikipedia/commons/thumb/b/bf/Hash_table_5_0_1_1_1_1_0_SP.svg/1280px-Hash_table_5_0_1_1_1_1_0_SP.svg.png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129" y="1600200"/>
            <a:ext cx="5209741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42001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Сведения о скорости работы хэш-таблиц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Время одной операции поиска, вставки, удаления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 среднем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O(1)</a:t>
            </a:r>
            <a:r>
              <a:rPr lang="ru-RU" dirty="0">
                <a:solidFill>
                  <a:schemeClr val="bg1"/>
                </a:solidFill>
              </a:rPr>
              <a:t>, если размер таблицы не меняется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O(log(</a:t>
            </a:r>
            <a:r>
              <a:rPr lang="ru-RU" dirty="0">
                <a:solidFill>
                  <a:schemeClr val="bg1"/>
                </a:solidFill>
              </a:rPr>
              <a:t>размер таблицы</a:t>
            </a:r>
            <a:r>
              <a:rPr lang="en-US" dirty="0">
                <a:solidFill>
                  <a:schemeClr val="bg1"/>
                </a:solidFill>
              </a:rPr>
              <a:t>))</a:t>
            </a:r>
            <a:r>
              <a:rPr lang="ru-RU" dirty="0">
                <a:solidFill>
                  <a:schemeClr val="bg1"/>
                </a:solidFill>
              </a:rPr>
              <a:t>, если размер таблицы растёт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 худшем случае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размер таблицы)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77829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Сведения о скорости работы хэш-таблиц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Время одной операции поиска, вставки, удаления</a:t>
            </a:r>
          </a:p>
          <a:p>
            <a:pPr lvl="1"/>
            <a:r>
              <a:rPr lang="ru-RU" dirty="0"/>
              <a:t>В среднем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O(1)</a:t>
            </a:r>
            <a:r>
              <a:rPr lang="ru-RU" dirty="0">
                <a:solidFill>
                  <a:schemeClr val="bg1"/>
                </a:solidFill>
              </a:rPr>
              <a:t>, если размер таблицы не меняется</a:t>
            </a:r>
            <a:endParaRPr lang="en-US" dirty="0">
              <a:solidFill>
                <a:schemeClr val="bg1"/>
              </a:solidFill>
            </a:endParaRPr>
          </a:p>
          <a:p>
            <a:pPr lvl="2"/>
            <a:r>
              <a:rPr lang="en-US" dirty="0">
                <a:solidFill>
                  <a:schemeClr val="bg1"/>
                </a:solidFill>
              </a:rPr>
              <a:t>O(log(</a:t>
            </a:r>
            <a:r>
              <a:rPr lang="ru-RU" dirty="0">
                <a:solidFill>
                  <a:schemeClr val="bg1"/>
                </a:solidFill>
              </a:rPr>
              <a:t>размер таблицы</a:t>
            </a:r>
            <a:r>
              <a:rPr lang="en-US" dirty="0">
                <a:solidFill>
                  <a:schemeClr val="bg1"/>
                </a:solidFill>
              </a:rPr>
              <a:t>))</a:t>
            </a:r>
            <a:r>
              <a:rPr lang="ru-RU" dirty="0">
                <a:solidFill>
                  <a:schemeClr val="bg1"/>
                </a:solidFill>
              </a:rPr>
              <a:t>, если размер таблицы растёт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В худшем случае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размер таблицы)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38872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Сведения о скорости работы хэш-таблиц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Время одной операции поиска, вставки, удаления</a:t>
            </a:r>
          </a:p>
          <a:p>
            <a:pPr lvl="1"/>
            <a:r>
              <a:rPr lang="ru-RU" dirty="0"/>
              <a:t>В среднем</a:t>
            </a:r>
          </a:p>
          <a:p>
            <a:pPr lvl="2"/>
            <a:r>
              <a:rPr lang="en-US" dirty="0"/>
              <a:t>O(1)</a:t>
            </a:r>
            <a:r>
              <a:rPr lang="ru-RU" dirty="0"/>
              <a:t>, если размер таблицы не меняется</a:t>
            </a:r>
            <a:endParaRPr lang="en-US" dirty="0"/>
          </a:p>
          <a:p>
            <a:pPr lvl="2"/>
            <a:r>
              <a:rPr lang="en-US" dirty="0">
                <a:solidFill>
                  <a:schemeClr val="bg1"/>
                </a:solidFill>
              </a:rPr>
              <a:t>O(log(</a:t>
            </a:r>
            <a:r>
              <a:rPr lang="ru-RU" dirty="0">
                <a:solidFill>
                  <a:schemeClr val="bg1"/>
                </a:solidFill>
              </a:rPr>
              <a:t>размер таблицы</a:t>
            </a:r>
            <a:r>
              <a:rPr lang="en-US" dirty="0">
                <a:solidFill>
                  <a:schemeClr val="bg1"/>
                </a:solidFill>
              </a:rPr>
              <a:t>))</a:t>
            </a:r>
            <a:r>
              <a:rPr lang="ru-RU" dirty="0">
                <a:solidFill>
                  <a:schemeClr val="bg1"/>
                </a:solidFill>
              </a:rPr>
              <a:t>, если размер таблицы растёт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В худшем случае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размер таблицы)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776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Сведения о скорости работы хэш-таблиц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Время одной операции поиска, вставки, удаления</a:t>
            </a:r>
          </a:p>
          <a:p>
            <a:pPr lvl="1"/>
            <a:r>
              <a:rPr lang="ru-RU" dirty="0"/>
              <a:t>В среднем</a:t>
            </a:r>
          </a:p>
          <a:p>
            <a:pPr lvl="2"/>
            <a:r>
              <a:rPr lang="en-US" dirty="0"/>
              <a:t>O(1)</a:t>
            </a:r>
            <a:r>
              <a:rPr lang="ru-RU" dirty="0"/>
              <a:t>, если размер таблицы не меняется</a:t>
            </a:r>
            <a:endParaRPr lang="en-US" dirty="0"/>
          </a:p>
          <a:p>
            <a:pPr lvl="2"/>
            <a:r>
              <a:rPr lang="en-US" dirty="0"/>
              <a:t>O(log(</a:t>
            </a:r>
            <a:r>
              <a:rPr lang="ru-RU" dirty="0"/>
              <a:t>размер таблицы</a:t>
            </a:r>
            <a:r>
              <a:rPr lang="en-US" dirty="0"/>
              <a:t>))</a:t>
            </a:r>
            <a:r>
              <a:rPr lang="ru-RU" dirty="0"/>
              <a:t>, если размер таблицы растёт</a:t>
            </a:r>
            <a:endParaRPr lang="en-US" dirty="0"/>
          </a:p>
          <a:p>
            <a:pPr lvl="1"/>
            <a:r>
              <a:rPr lang="ru-RU" dirty="0"/>
              <a:t>В худшем случае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O(</a:t>
            </a:r>
            <a:r>
              <a:rPr lang="ru-RU" dirty="0">
                <a:solidFill>
                  <a:schemeClr val="bg1"/>
                </a:solidFill>
              </a:rPr>
              <a:t>размер таблицы)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4938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Пространство поиска</a:t>
            </a:r>
          </a:p>
          <a:p>
            <a:pPr lvl="1"/>
            <a:r>
              <a:rPr lang="ru-RU" dirty="0"/>
              <a:t>Множество кандидатов</a:t>
            </a:r>
          </a:p>
          <a:p>
            <a:pPr lvl="1"/>
            <a:r>
              <a:rPr lang="ru-RU" dirty="0"/>
              <a:t>Где ищем</a:t>
            </a:r>
          </a:p>
          <a:p>
            <a:pPr lvl="1"/>
            <a:r>
              <a:rPr lang="ru-RU" dirty="0"/>
              <a:t>Большое множество объектов</a:t>
            </a:r>
          </a:p>
          <a:p>
            <a:endParaRPr lang="ru-RU" dirty="0"/>
          </a:p>
          <a:p>
            <a:r>
              <a:rPr lang="ru-RU" dirty="0"/>
              <a:t>Критерий поиска</a:t>
            </a:r>
          </a:p>
          <a:p>
            <a:pPr lvl="1"/>
            <a:r>
              <a:rPr lang="ru-RU" dirty="0"/>
              <a:t>Множество успешных кандидатов</a:t>
            </a:r>
          </a:p>
          <a:p>
            <a:pPr lvl="1"/>
            <a:r>
              <a:rPr lang="ru-RU" dirty="0"/>
              <a:t>Что ищем</a:t>
            </a:r>
          </a:p>
          <a:p>
            <a:pPr lvl="1"/>
            <a:r>
              <a:rPr lang="ru-RU" dirty="0"/>
              <a:t>Малое множество объектов</a:t>
            </a:r>
          </a:p>
          <a:p>
            <a:endParaRPr lang="ru-RU" dirty="0"/>
          </a:p>
          <a:p>
            <a:r>
              <a:rPr lang="ru-RU" dirty="0"/>
              <a:t>Поиск – проверка на пустоту пересечения пространства поиска и критерия поиска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075576"/>
              </p:ext>
            </p:extLst>
          </p:nvPr>
        </p:nvGraphicFramePr>
        <p:xfrm>
          <a:off x="6197600" y="1600201"/>
          <a:ext cx="5384800" cy="45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934">
                <a:tc>
                  <a:txBody>
                    <a:bodyPr/>
                    <a:lstStyle/>
                    <a:p>
                      <a:r>
                        <a:rPr lang="ru-RU" dirty="0"/>
                        <a:t>Примеры пространств поиска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Примеры критериев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287">
                <a:tc>
                  <a:txBody>
                    <a:bodyPr/>
                    <a:lstStyle/>
                    <a:p>
                      <a:r>
                        <a:rPr lang="ru-RU" dirty="0"/>
                        <a:t>Значения элементов массива (списка, базы данных и т.п. наборов</a:t>
                      </a:r>
                      <a:r>
                        <a:rPr lang="ru-RU" baseline="0" dirty="0"/>
                        <a:t> данных)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Совпадение с заданным значением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Принадлежность интервалу значений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689260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Сведения о скорости работы хэш-таблиц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Время одной операции поиска, вставки, удаления</a:t>
            </a:r>
          </a:p>
          <a:p>
            <a:pPr lvl="1"/>
            <a:r>
              <a:rPr lang="ru-RU" dirty="0"/>
              <a:t>В среднем</a:t>
            </a:r>
          </a:p>
          <a:p>
            <a:pPr lvl="2"/>
            <a:r>
              <a:rPr lang="en-US" dirty="0"/>
              <a:t>O(1)</a:t>
            </a:r>
            <a:r>
              <a:rPr lang="ru-RU" dirty="0"/>
              <a:t>, если размер таблицы не меняется</a:t>
            </a:r>
            <a:endParaRPr lang="en-US" dirty="0"/>
          </a:p>
          <a:p>
            <a:pPr lvl="2"/>
            <a:r>
              <a:rPr lang="en-US" dirty="0"/>
              <a:t>O(log(</a:t>
            </a:r>
            <a:r>
              <a:rPr lang="ru-RU" dirty="0"/>
              <a:t>размер таблицы</a:t>
            </a:r>
            <a:r>
              <a:rPr lang="en-US" dirty="0"/>
              <a:t>))</a:t>
            </a:r>
            <a:r>
              <a:rPr lang="ru-RU" dirty="0"/>
              <a:t>, если размер таблицы растёт</a:t>
            </a:r>
            <a:endParaRPr lang="en-US" dirty="0"/>
          </a:p>
          <a:p>
            <a:pPr lvl="1"/>
            <a:r>
              <a:rPr lang="ru-RU" dirty="0"/>
              <a:t>В худшем случае</a:t>
            </a:r>
          </a:p>
          <a:p>
            <a:pPr lvl="2"/>
            <a:r>
              <a:rPr lang="en-US" dirty="0"/>
              <a:t>O(</a:t>
            </a:r>
            <a:r>
              <a:rPr lang="ru-RU" dirty="0"/>
              <a:t>размер таблицы)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60542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Сведения о скорости работы хэш-таблиц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Время одной операции поиска, вставки, удаления</a:t>
            </a:r>
          </a:p>
          <a:p>
            <a:pPr lvl="1"/>
            <a:r>
              <a:rPr lang="ru-RU" dirty="0"/>
              <a:t>В среднем</a:t>
            </a:r>
          </a:p>
          <a:p>
            <a:pPr lvl="2"/>
            <a:r>
              <a:rPr lang="en-US" dirty="0"/>
              <a:t>O(1)</a:t>
            </a:r>
            <a:r>
              <a:rPr lang="ru-RU" dirty="0"/>
              <a:t>, если размер таблицы не меняется</a:t>
            </a:r>
            <a:endParaRPr lang="en-US" dirty="0"/>
          </a:p>
          <a:p>
            <a:pPr lvl="2"/>
            <a:r>
              <a:rPr lang="en-US" dirty="0"/>
              <a:t>O(log(</a:t>
            </a:r>
            <a:r>
              <a:rPr lang="ru-RU" dirty="0"/>
              <a:t>размер таблицы</a:t>
            </a:r>
            <a:r>
              <a:rPr lang="en-US" dirty="0"/>
              <a:t>))</a:t>
            </a:r>
            <a:r>
              <a:rPr lang="ru-RU" dirty="0"/>
              <a:t>, если размер таблицы растёт</a:t>
            </a:r>
            <a:endParaRPr lang="en-US" dirty="0"/>
          </a:p>
          <a:p>
            <a:pPr lvl="1"/>
            <a:r>
              <a:rPr lang="ru-RU" dirty="0"/>
              <a:t>В худшем случае</a:t>
            </a:r>
          </a:p>
          <a:p>
            <a:pPr lvl="2"/>
            <a:r>
              <a:rPr lang="en-US" dirty="0"/>
              <a:t>O(</a:t>
            </a:r>
            <a:r>
              <a:rPr lang="ru-RU" dirty="0"/>
              <a:t>размер таблицы)</a:t>
            </a:r>
          </a:p>
        </p:txBody>
      </p:sp>
      <p:pic>
        <p:nvPicPr>
          <p:cNvPr id="371714" name="Picture 2" descr="https://upload.wikimedia.org/wikipedia/commons/1/1c/Hash_table_average_insertion_time.png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130" y="1600201"/>
            <a:ext cx="5381270" cy="3497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676010" y="5280026"/>
            <a:ext cx="4751622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By Derrick Coetzee (</a:t>
            </a:r>
            <a:r>
              <a:rPr lang="en-US" sz="1100" dirty="0" err="1"/>
              <a:t>User:Dcoetzee</a:t>
            </a:r>
            <a:r>
              <a:rPr lang="en-US" sz="1100" dirty="0"/>
              <a:t>) - Author's Own Work.</a:t>
            </a:r>
            <a:endParaRPr lang="ru-RU" sz="1100" dirty="0"/>
          </a:p>
          <a:p>
            <a:r>
              <a:rPr lang="en-US" sz="1100" dirty="0"/>
              <a:t>This mathematical image was created with Mathematica.,</a:t>
            </a:r>
            <a:r>
              <a:rPr lang="ru-RU" sz="1100" dirty="0"/>
              <a:t> </a:t>
            </a:r>
            <a:r>
              <a:rPr lang="en-US" sz="1100" dirty="0"/>
              <a:t>Public Domain,</a:t>
            </a:r>
            <a:endParaRPr lang="ru-RU" sz="1100" dirty="0"/>
          </a:p>
          <a:p>
            <a:r>
              <a:rPr lang="en-US" sz="1100" dirty="0">
                <a:hlinkClick r:id="rId3"/>
              </a:rPr>
              <a:t>https://commons.wikimedia.org/w/index.php?curid=405452</a:t>
            </a:r>
            <a:endParaRPr lang="ru-RU" sz="1100" dirty="0"/>
          </a:p>
        </p:txBody>
      </p:sp>
      <p:sp>
        <p:nvSpPr>
          <p:cNvPr id="3" name="TextBox 2"/>
          <p:cNvSpPr txBox="1"/>
          <p:nvPr/>
        </p:nvSpPr>
        <p:spPr>
          <a:xfrm rot="16200000">
            <a:off x="5239589" y="2580359"/>
            <a:ext cx="2780526" cy="84819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ru-RU" sz="1800" dirty="0"/>
              <a:t>Среднее число действий на доступ (единицы)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32617" y="2658062"/>
            <a:ext cx="2175142" cy="4374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ru-RU" sz="1800" dirty="0"/>
              <a:t>Массив списков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534406" y="3610948"/>
            <a:ext cx="949212" cy="6718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noAutofit/>
          </a:bodyPr>
          <a:lstStyle/>
          <a:p>
            <a:pPr algn="ctr"/>
            <a:endParaRPr lang="ru-RU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9439240" y="3878099"/>
            <a:ext cx="2078360" cy="475862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800" dirty="0"/>
              <a:t>Зондирование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32617" y="4708375"/>
            <a:ext cx="2175142" cy="437477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ru-RU" sz="1800" dirty="0"/>
              <a:t>Заполнение (</a:t>
            </a:r>
            <a:r>
              <a:rPr lang="ru-RU" sz="1800" dirty="0">
                <a:sym typeface="Symbol" panose="05050102010706020507" pitchFamily="18" charset="2"/>
              </a:rPr>
              <a:t></a:t>
            </a:r>
            <a:r>
              <a:rPr lang="ru-RU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198332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Поиск в массивах и списках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Линейный поиск</a:t>
            </a:r>
          </a:p>
          <a:p>
            <a:pPr lvl="1"/>
            <a:r>
              <a:rPr lang="ru-RU" dirty="0">
                <a:solidFill>
                  <a:schemeClr val="bg1">
                    <a:lumMod val="75000"/>
                    <a:lumOff val="25000"/>
                  </a:schemeClr>
                </a:solidFill>
              </a:rPr>
              <a:t>Бинарный поиск</a:t>
            </a:r>
          </a:p>
          <a:p>
            <a:r>
              <a:rPr lang="ru-RU" dirty="0"/>
              <a:t>Поиск подстроки</a:t>
            </a:r>
          </a:p>
          <a:p>
            <a:pPr lvl="1"/>
            <a:r>
              <a:rPr lang="ru-RU" dirty="0"/>
              <a:t>Наивный поиск подстроки</a:t>
            </a:r>
          </a:p>
          <a:p>
            <a:pPr lvl="1"/>
            <a:r>
              <a:rPr lang="ru-RU" dirty="0"/>
              <a:t>Алгоритм Рабина-Карпа</a:t>
            </a:r>
          </a:p>
          <a:p>
            <a:pPr lvl="1"/>
            <a:r>
              <a:rPr lang="ru-RU" dirty="0"/>
              <a:t>Алгоритм Бойера-Мура</a:t>
            </a:r>
          </a:p>
          <a:p>
            <a:pPr lvl="1"/>
            <a:r>
              <a:rPr lang="ru-RU" dirty="0"/>
              <a:t>Алгоритм Кнута-Мориса-Прата</a:t>
            </a:r>
          </a:p>
        </p:txBody>
      </p:sp>
    </p:spTree>
    <p:extLst>
      <p:ext uri="{BB962C8B-B14F-4D97-AF65-F5344CB8AC3E}">
        <p14:creationId xmlns:p14="http://schemas.microsoft.com/office/powerpoint/2010/main" val="270287432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подстроки в строке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Пространство поиска – подстроки строки-текста</a:t>
            </a:r>
          </a:p>
          <a:p>
            <a:endParaRPr lang="ru-RU" sz="2800" dirty="0"/>
          </a:p>
          <a:p>
            <a:r>
              <a:rPr lang="ru-RU" sz="2800" dirty="0"/>
              <a:t>Критерий поиска – совпадение со строкой-образцом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подстроки в строке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Пространство поиска – подстроки строки-текста</a:t>
            </a:r>
          </a:p>
          <a:p>
            <a:endParaRPr lang="ru-RU" sz="2800" dirty="0"/>
          </a:p>
          <a:p>
            <a:r>
              <a:rPr lang="ru-RU" sz="2800" dirty="0"/>
              <a:t>Критерий поиска – совпадение со строкой-образцом</a:t>
            </a:r>
          </a:p>
        </p:txBody>
      </p:sp>
      <p:grpSp>
        <p:nvGrpSpPr>
          <p:cNvPr id="5" name="Группа 4"/>
          <p:cNvGrpSpPr/>
          <p:nvPr/>
        </p:nvGrpSpPr>
        <p:grpSpPr>
          <a:xfrm>
            <a:off x="2611356" y="4359786"/>
            <a:ext cx="6969287" cy="1766378"/>
            <a:chOff x="1126964" y="4771854"/>
            <a:chExt cx="6969287" cy="1766378"/>
          </a:xfrm>
        </p:grpSpPr>
        <p:sp>
          <p:nvSpPr>
            <p:cNvPr id="4" name="TextBox 3"/>
            <p:cNvSpPr txBox="1">
              <a:spLocks noChangeArrowheads="1"/>
            </p:cNvSpPr>
            <p:nvPr/>
          </p:nvSpPr>
          <p:spPr bwMode="auto">
            <a:xfrm>
              <a:off x="3167064" y="4771855"/>
              <a:ext cx="492918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 err="1">
                  <a:latin typeface="Consolas" panose="020B0609020204030204" pitchFamily="49" charset="0"/>
                  <a:cs typeface="Courier New" pitchFamily="49" charset="0"/>
                </a:rPr>
                <a:t>abcdaac</a:t>
              </a:r>
              <a:r>
                <a:rPr lang="en-US" sz="3200" dirty="0" err="1"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r>
                <a:rPr lang="en-US" sz="2400" dirty="0" err="1">
                  <a:latin typeface="Consolas" panose="020B0609020204030204" pitchFamily="49" charset="0"/>
                  <a:cs typeface="Courier New" pitchFamily="49" charset="0"/>
                </a:rPr>
                <a:t>acbaszzzaaa</a:t>
              </a:r>
              <a:r>
                <a:rPr lang="ru-RU" sz="2400" dirty="0">
                  <a:latin typeface="Consolas" panose="020B0609020204030204" pitchFamily="49" charset="0"/>
                  <a:cs typeface="Courier New" pitchFamily="49" charset="0"/>
                </a:rPr>
                <a:t>...</a:t>
              </a:r>
            </a:p>
          </p:txBody>
        </p:sp>
        <p:sp>
          <p:nvSpPr>
            <p:cNvPr id="8" name="TextBox 7"/>
            <p:cNvSpPr txBox="1">
              <a:spLocks noChangeArrowheads="1"/>
            </p:cNvSpPr>
            <p:nvPr/>
          </p:nvSpPr>
          <p:spPr bwMode="auto">
            <a:xfrm>
              <a:off x="3167063" y="6014864"/>
              <a:ext cx="103425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 err="1"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sz="2400" b="1" dirty="0"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1736611" y="4771854"/>
              <a:ext cx="1073264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ru-RU" sz="3200" dirty="0">
                  <a:latin typeface="+mn-lt"/>
                  <a:cs typeface="Times New Roman" pitchFamily="18" charset="0"/>
                </a:rPr>
                <a:t>текст</a:t>
              </a:r>
            </a:p>
          </p:txBody>
        </p:sp>
        <p:sp>
          <p:nvSpPr>
            <p:cNvPr id="10" name="TextBox 9"/>
            <p:cNvSpPr txBox="1">
              <a:spLocks noChangeArrowheads="1"/>
            </p:cNvSpPr>
            <p:nvPr/>
          </p:nvSpPr>
          <p:spPr bwMode="auto">
            <a:xfrm>
              <a:off x="1126964" y="5953457"/>
              <a:ext cx="1682911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ru-RU" sz="3200" dirty="0">
                  <a:latin typeface="+mn-lt"/>
                  <a:cs typeface="Times New Roman" pitchFamily="18" charset="0"/>
                </a:rPr>
                <a:t>образец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108005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M --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длина образца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84149" y="3225844"/>
            <a:ext cx="2934142" cy="840743"/>
            <a:chOff x="7990783" y="2821604"/>
            <a:chExt cx="2934142" cy="84074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990783" y="3196921"/>
              <a:ext cx="29341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abcdaaccbbssa</a:t>
              </a:r>
              <a:r>
                <a:rPr lang="en-US" sz="2000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cbasz</a:t>
              </a:r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zzaaa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089641" y="3196920"/>
              <a:ext cx="14182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54199" y="2821604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window-&gt;Index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07159" y="3200396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85813" y="2828639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window-&gt;Text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94394" y="4652752"/>
            <a:ext cx="1544012" cy="887247"/>
            <a:chOff x="7591634" y="3849132"/>
            <a:chExt cx="1544012" cy="88724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90782" y="3910831"/>
              <a:ext cx="745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9985" y="3849132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1634" y="4459380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state-&gt;Substring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25" name="Rectangle 24"/>
          <p:cNvSpPr/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75164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M --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длина образца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err="1">
                <a:latin typeface="Consolas" panose="020B0609020204030204" pitchFamily="49" charset="0"/>
              </a:rPr>
              <a:t>typedef</a:t>
            </a:r>
            <a:r>
              <a:rPr lang="en-US" sz="1600" dirty="0">
                <a:latin typeface="Consolas" panose="020B0609020204030204" pitchFamily="49" charset="0"/>
              </a:rPr>
              <a:t> </a:t>
            </a:r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   char Substring[M</a:t>
            </a:r>
            <a:r>
              <a:rPr lang="ru-RU" sz="1600" dirty="0">
                <a:latin typeface="Consolas" panose="020B0609020204030204" pitchFamily="49" charset="0"/>
              </a:rPr>
              <a:t> + 1</a:t>
            </a:r>
            <a:r>
              <a:rPr lang="en-US" sz="16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    // </a:t>
            </a:r>
            <a:r>
              <a:rPr lang="ru-RU" sz="1600" dirty="0"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// </a:t>
            </a:r>
            <a:r>
              <a:rPr lang="ru-RU" sz="1600" dirty="0"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//</a:t>
            </a:r>
            <a:r>
              <a:rPr lang="ru-RU" sz="1600" dirty="0">
                <a:latin typeface="Consolas" panose="020B0609020204030204" pitchFamily="49" charset="0"/>
              </a:rPr>
              <a:t> алгоритма</a:t>
            </a:r>
          </a:p>
          <a:p>
            <a:pPr marL="0" indent="0">
              <a:buNone/>
            </a:pPr>
            <a:r>
              <a:rPr lang="ru-RU" sz="1600" dirty="0">
                <a:latin typeface="Consolas" panose="020B0609020204030204" pitchFamily="49" charset="0"/>
              </a:rPr>
              <a:t>}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TSearchState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84149" y="3225844"/>
            <a:ext cx="2934142" cy="840743"/>
            <a:chOff x="7990783" y="2821604"/>
            <a:chExt cx="2934142" cy="84074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990783" y="3196921"/>
              <a:ext cx="29341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abcdaaccbbssa</a:t>
              </a:r>
              <a:r>
                <a:rPr lang="en-US" sz="2000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cbasz</a:t>
              </a:r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zzaaa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089641" y="3196920"/>
              <a:ext cx="14182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54199" y="2821604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window-&gt;Index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07159" y="3200396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85813" y="2828639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window-&gt;Text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94394" y="4652752"/>
            <a:ext cx="1544012" cy="887247"/>
            <a:chOff x="7591634" y="3849132"/>
            <a:chExt cx="1544012" cy="88724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90782" y="3910831"/>
              <a:ext cx="745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9985" y="3849132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1634" y="4459380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state-&gt;Substring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19" name="Rectangle 18"/>
          <p:cNvSpPr/>
          <p:nvPr/>
        </p:nvSpPr>
        <p:spPr>
          <a:xfrm>
            <a:off x="609600" y="1600201"/>
            <a:ext cx="5384800" cy="452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Rectangle 19"/>
          <p:cNvSpPr/>
          <p:nvPr/>
        </p:nvSpPr>
        <p:spPr>
          <a:xfrm>
            <a:off x="6197600" y="4208106"/>
            <a:ext cx="5384800" cy="191805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935550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M --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длина образца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84149" y="3225844"/>
            <a:ext cx="2934142" cy="840743"/>
            <a:chOff x="7990783" y="2821604"/>
            <a:chExt cx="2934142" cy="84074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990783" y="3196921"/>
              <a:ext cx="29341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abcdaaccbbssa</a:t>
              </a:r>
              <a:r>
                <a:rPr lang="en-US" sz="2000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cbasz</a:t>
              </a:r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zzaaa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089641" y="3196920"/>
              <a:ext cx="14182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54199" y="2821604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window-&gt;Index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07159" y="3200396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85813" y="2828639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window-&gt;Text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94394" y="4652752"/>
            <a:ext cx="1544012" cy="887247"/>
            <a:chOff x="7591634" y="3849132"/>
            <a:chExt cx="1544012" cy="88724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90782" y="3910831"/>
              <a:ext cx="745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9985" y="3849132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1634" y="4459380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state-&gt;Substring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19" name="Rectangle 18"/>
          <p:cNvSpPr/>
          <p:nvPr/>
        </p:nvSpPr>
        <p:spPr>
          <a:xfrm>
            <a:off x="609600" y="1600201"/>
            <a:ext cx="5384800" cy="45259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8401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M --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длина образца</a:t>
            </a:r>
            <a:endParaRPr lang="en-US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}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endParaRPr lang="ru-RU" sz="1600" dirty="0"/>
          </a:p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typedef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[M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 + </a:t>
            </a:r>
            <a:r>
              <a:rPr lang="ru-RU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служебные данные 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для конкретного</a:t>
            </a:r>
            <a:endParaRPr lang="en-US" sz="16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 алгоритма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600" dirty="0"/>
          </a:p>
        </p:txBody>
      </p:sp>
      <p:grpSp>
        <p:nvGrpSpPr>
          <p:cNvPr id="23" name="Group 22"/>
          <p:cNvGrpSpPr/>
          <p:nvPr/>
        </p:nvGrpSpPr>
        <p:grpSpPr>
          <a:xfrm>
            <a:off x="8584149" y="3225844"/>
            <a:ext cx="2934142" cy="840743"/>
            <a:chOff x="7990783" y="2821604"/>
            <a:chExt cx="2934142" cy="840743"/>
          </a:xfrm>
        </p:grpSpPr>
        <p:sp>
          <p:nvSpPr>
            <p:cNvPr id="5" name="TextBox 4"/>
            <p:cNvSpPr txBox="1">
              <a:spLocks noChangeArrowheads="1"/>
            </p:cNvSpPr>
            <p:nvPr/>
          </p:nvSpPr>
          <p:spPr bwMode="auto">
            <a:xfrm>
              <a:off x="7990783" y="3196921"/>
              <a:ext cx="293414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abcdaaccbbssa</a:t>
              </a:r>
              <a:r>
                <a:rPr lang="en-US" sz="2000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cbasz</a:t>
              </a:r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zzaaa</a:t>
              </a:r>
              <a:endParaRPr lang="ru-RU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8089641" y="3196920"/>
              <a:ext cx="1418253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8154199" y="2821604"/>
              <a:ext cx="128913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window-&gt;Index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9507159" y="3200396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485813" y="2828639"/>
              <a:ext cx="120417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window-&gt;Text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9694394" y="4652752"/>
            <a:ext cx="1544012" cy="887247"/>
            <a:chOff x="7591634" y="3849132"/>
            <a:chExt cx="1544012" cy="887247"/>
          </a:xfrm>
        </p:grpSpPr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7990782" y="3910831"/>
              <a:ext cx="745717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dirty="0" err="1">
                  <a:solidFill>
                    <a:schemeClr val="bg1"/>
                  </a:solidFill>
                  <a:latin typeface="Consolas" panose="020B0609020204030204" pitchFamily="49" charset="0"/>
                  <a:cs typeface="Courier New" pitchFamily="49" charset="0"/>
                </a:rPr>
                <a:t>cbbss</a:t>
              </a:r>
              <a:endParaRPr lang="ru-RU" b="1" dirty="0">
                <a:solidFill>
                  <a:schemeClr val="bg1"/>
                </a:solidFill>
                <a:latin typeface="Consolas" panose="020B0609020204030204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7979985" y="3849132"/>
              <a:ext cx="737853" cy="461951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591634" y="4459380"/>
              <a:ext cx="15440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onsolas" panose="020B0609020204030204" pitchFamily="49" charset="0"/>
                </a:rPr>
                <a:t>state-&gt;Substring</a:t>
              </a:r>
              <a:endParaRPr lang="ru-RU" sz="1200" dirty="0">
                <a:solidFill>
                  <a:schemeClr val="bg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2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171791323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алгоритм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strlen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&gt;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"/>
              </a:spcBef>
              <a:buNone/>
            </a:pPr>
            <a:endParaRPr lang="ru-RU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файла,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начиная 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;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обновить служебные данные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0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60815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Пространство поиска</a:t>
            </a:r>
          </a:p>
          <a:p>
            <a:pPr lvl="1"/>
            <a:r>
              <a:rPr lang="ru-RU" dirty="0"/>
              <a:t>Множество кандидатов</a:t>
            </a:r>
          </a:p>
          <a:p>
            <a:pPr lvl="1"/>
            <a:r>
              <a:rPr lang="ru-RU" dirty="0"/>
              <a:t>Где ищем</a:t>
            </a:r>
          </a:p>
          <a:p>
            <a:pPr lvl="1"/>
            <a:r>
              <a:rPr lang="ru-RU" dirty="0"/>
              <a:t>Большое множество объектов</a:t>
            </a:r>
          </a:p>
          <a:p>
            <a:endParaRPr lang="ru-RU" dirty="0"/>
          </a:p>
          <a:p>
            <a:r>
              <a:rPr lang="ru-RU" dirty="0"/>
              <a:t>Критерий поиска</a:t>
            </a:r>
          </a:p>
          <a:p>
            <a:pPr lvl="1"/>
            <a:r>
              <a:rPr lang="ru-RU" dirty="0"/>
              <a:t>Множество успешных кандидатов</a:t>
            </a:r>
          </a:p>
          <a:p>
            <a:pPr lvl="1"/>
            <a:r>
              <a:rPr lang="ru-RU" dirty="0"/>
              <a:t>Что ищем</a:t>
            </a:r>
          </a:p>
          <a:p>
            <a:pPr lvl="1"/>
            <a:r>
              <a:rPr lang="ru-RU" dirty="0"/>
              <a:t>Малое множество объектов</a:t>
            </a:r>
          </a:p>
          <a:p>
            <a:endParaRPr lang="ru-RU" dirty="0"/>
          </a:p>
          <a:p>
            <a:r>
              <a:rPr lang="ru-RU" dirty="0"/>
              <a:t>Поиск – проверка на пустоту пересечения пространства поиска и критерия поиска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052424"/>
              </p:ext>
            </p:extLst>
          </p:nvPr>
        </p:nvGraphicFramePr>
        <p:xfrm>
          <a:off x="6197600" y="1600201"/>
          <a:ext cx="5384800" cy="45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934">
                <a:tc>
                  <a:txBody>
                    <a:bodyPr/>
                    <a:lstStyle/>
                    <a:p>
                      <a:r>
                        <a:rPr lang="ru-RU" dirty="0"/>
                        <a:t>Примеры пространств поиска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Примеры критериев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287">
                <a:tc>
                  <a:txBody>
                    <a:bodyPr/>
                    <a:lstStyle/>
                    <a:p>
                      <a:r>
                        <a:rPr lang="ru-RU" dirty="0"/>
                        <a:t>Значения элементов массива (списка, базы данных и т.п. наборов</a:t>
                      </a:r>
                      <a:r>
                        <a:rPr lang="ru-RU" baseline="0" dirty="0"/>
                        <a:t> данных)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Совпадение с заданным значением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Принадлежность интервалу значений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1">
                <a:tc>
                  <a:txBody>
                    <a:bodyPr/>
                    <a:lstStyle/>
                    <a:p>
                      <a:r>
                        <a:rPr lang="ru-RU" dirty="0"/>
                        <a:t>Подстроки большой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Совпадение с заданной подстрокой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Соответствие регулярному выражению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1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962624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алгоритм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"/>
              </a:spcBef>
              <a:buNone/>
            </a:pPr>
            <a:endParaRPr lang="ru-RU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"/>
              </a:spcBef>
              <a:buNone/>
            </a:pP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// </a:t>
            </a:r>
            <a:r>
              <a:rPr lang="ru-RU" sz="1400" dirty="0">
                <a:latin typeface="Consolas" panose="020B0609020204030204" pitchFamily="49" charset="0"/>
              </a:rPr>
              <a:t>В худшем случае О(N*М) сравнений,</a:t>
            </a: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ru-RU" sz="1400" dirty="0">
                <a:latin typeface="Consolas" panose="020B0609020204030204" pitchFamily="49" charset="0"/>
              </a:rPr>
              <a:t>где </a:t>
            </a:r>
            <a:r>
              <a:rPr lang="en-US" sz="1400" dirty="0">
                <a:latin typeface="Consolas" panose="020B0609020204030204" pitchFamily="49" charset="0"/>
              </a:rPr>
              <a:t>N – </a:t>
            </a:r>
            <a:r>
              <a:rPr lang="ru-RU" sz="1400" dirty="0">
                <a:latin typeface="Consolas" panose="020B0609020204030204" pitchFamily="49" charset="0"/>
              </a:rPr>
              <a:t>длина всего текста</a:t>
            </a:r>
          </a:p>
          <a:p>
            <a:pPr marL="0" indent="0">
              <a:spcBef>
                <a:spcPts val="12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ru-RU" sz="1400" dirty="0">
                <a:latin typeface="Consolas" panose="020B0609020204030204" pitchFamily="49" charset="0"/>
              </a:rPr>
              <a:t>// Как </a:t>
            </a:r>
            <a:r>
              <a:rPr lang="en-US" sz="1400" dirty="0">
                <a:latin typeface="Consolas" panose="020B0609020204030204" pitchFamily="49" charset="0"/>
              </a:rPr>
              <a:t>[</a:t>
            </a:r>
            <a:r>
              <a:rPr lang="ru-RU" sz="1400" dirty="0">
                <a:latin typeface="Consolas" panose="020B0609020204030204" pitchFamily="49" charset="0"/>
              </a:rPr>
              <a:t>немного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  <a:r>
              <a:rPr lang="ru-RU" sz="1400" dirty="0">
                <a:latin typeface="Consolas" panose="020B0609020204030204" pitchFamily="49" charset="0"/>
              </a:rPr>
              <a:t> улучшить -- до О((N – </a:t>
            </a:r>
            <a:r>
              <a:rPr lang="en-US" sz="1400" dirty="0">
                <a:latin typeface="Consolas" panose="020B0609020204030204" pitchFamily="49" charset="0"/>
              </a:rPr>
              <a:t>M)</a:t>
            </a:r>
            <a:r>
              <a:rPr lang="ru-RU" sz="1400" dirty="0">
                <a:latin typeface="Consolas" panose="020B0609020204030204" pitchFamily="49" charset="0"/>
              </a:rPr>
              <a:t>*М)</a:t>
            </a:r>
            <a:r>
              <a:rPr lang="en-US" sz="1400" dirty="0">
                <a:latin typeface="Consolas" panose="020B0609020204030204" pitchFamily="49" charset="0"/>
              </a:rPr>
              <a:t> ?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33987925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Наивный алгоритм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"/>
              </a:spcBef>
              <a:buNone/>
            </a:pPr>
            <a:endParaRPr lang="ru-RU" sz="14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ru-RU" sz="1400" dirty="0">
                <a:solidFill>
                  <a:srgbClr val="C586C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"/>
              </a:spcBef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120"/>
              </a:spcBef>
              <a:buNone/>
            </a:pPr>
            <a:endParaRPr lang="ru-RU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В худшем случае О(N*М) сравнений,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где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N –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длина всего текста</a:t>
            </a:r>
          </a:p>
          <a:p>
            <a:pPr marL="0" indent="0">
              <a:spcBef>
                <a:spcPts val="120"/>
              </a:spcBef>
              <a:buNone/>
            </a:pP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120"/>
              </a:spcBef>
              <a:buNone/>
            </a:pP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// Как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[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немного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]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 улучшить -- до О((N – 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M)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*М)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?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72961368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Алгоритм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451952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Алгоритм Рабина-Карпа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pic>
        <p:nvPicPr>
          <p:cNvPr id="370692" name="Picture 4" descr="File:Michael O. Rabin.jpg">
            <a:hlinkClick r:id="rId3"/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23069"/>
          <a:stretch/>
        </p:blipFill>
        <p:spPr bwMode="auto">
          <a:xfrm>
            <a:off x="1621692" y="2759182"/>
            <a:ext cx="3360616" cy="33620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4063018" y="4194805"/>
            <a:ext cx="242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Майкл Рабин р. 1931,</a:t>
            </a:r>
            <a:endParaRPr lang="en-US"/>
          </a:p>
          <a:p>
            <a:r>
              <a:rPr lang="ru-RU"/>
              <a:t>премия Тьюринга 1976</a:t>
            </a:r>
          </a:p>
        </p:txBody>
      </p:sp>
    </p:spTree>
    <p:extLst>
      <p:ext uri="{BB962C8B-B14F-4D97-AF65-F5344CB8AC3E}">
        <p14:creationId xmlns:p14="http://schemas.microsoft.com/office/powerpoint/2010/main" val="98604240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Алгоритм Рабина-Карпа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ru-RU" sz="2400" dirty="0"/>
          </a:p>
        </p:txBody>
      </p:sp>
      <p:pic>
        <p:nvPicPr>
          <p:cNvPr id="370690" name="Picture 2" descr="File:Karp mg 7725-b.cr2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27" y="2774070"/>
            <a:ext cx="3341545" cy="33471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2" name="Picture 4" descr="File:Michael O. Rabin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23069"/>
          <a:stretch/>
        </p:blipFill>
        <p:spPr bwMode="auto">
          <a:xfrm>
            <a:off x="1621692" y="2759182"/>
            <a:ext cx="3360616" cy="33620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4063018" y="4194805"/>
            <a:ext cx="242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Майкл Рабин р. 1931,</a:t>
            </a:r>
            <a:endParaRPr lang="en-US"/>
          </a:p>
          <a:p>
            <a:r>
              <a:rPr lang="ru-RU"/>
              <a:t>премия Тьюринга 1976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9681044" y="4155243"/>
            <a:ext cx="23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Ричард Карп р. 1935</a:t>
            </a:r>
          </a:p>
          <a:p>
            <a:r>
              <a:rPr lang="ru-RU"/>
              <a:t>премия тьюринга 1985</a:t>
            </a:r>
          </a:p>
        </p:txBody>
      </p:sp>
    </p:spTree>
    <p:extLst>
      <p:ext uri="{BB962C8B-B14F-4D97-AF65-F5344CB8AC3E}">
        <p14:creationId xmlns:p14="http://schemas.microsoft.com/office/powerpoint/2010/main" val="136242126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dirty="0"/>
              <a:t>Алгоритм Рабина-Карпа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Karp, Richard M.,</a:t>
            </a:r>
            <a:r>
              <a:rPr lang="ru-RU" sz="2400"/>
              <a:t> </a:t>
            </a:r>
            <a:r>
              <a:rPr lang="en-US" sz="2400"/>
              <a:t>Rabin, Michael O.</a:t>
            </a:r>
            <a:r>
              <a:rPr lang="ru-RU" sz="2400"/>
              <a:t> </a:t>
            </a:r>
            <a:r>
              <a:rPr lang="en-US" sz="2400"/>
              <a:t>Efficient randomized</a:t>
            </a:r>
            <a:r>
              <a:rPr lang="ru-RU" sz="2400"/>
              <a:t> </a:t>
            </a:r>
            <a:r>
              <a:rPr lang="en-US" sz="2400"/>
              <a:t>pattern-matching algorithms //</a:t>
            </a:r>
            <a:r>
              <a:rPr lang="ru-RU" sz="2400"/>
              <a:t> </a:t>
            </a:r>
            <a:r>
              <a:rPr lang="en-US" sz="2400"/>
              <a:t>IBM Journal of Research and</a:t>
            </a:r>
            <a:r>
              <a:rPr lang="ru-RU" sz="2400"/>
              <a:t> </a:t>
            </a:r>
            <a:r>
              <a:rPr lang="en-US" sz="2400"/>
              <a:t>Development  Vol. 31 (2),</a:t>
            </a:r>
            <a:r>
              <a:rPr lang="ru-RU" sz="2400"/>
              <a:t> </a:t>
            </a:r>
            <a:r>
              <a:rPr lang="en-US" sz="2400"/>
              <a:t>pp. 249—260, March 1987</a:t>
            </a:r>
            <a:endParaRPr lang="ru-RU" sz="2400"/>
          </a:p>
          <a:p>
            <a:endParaRPr lang="ru-RU" sz="2400"/>
          </a:p>
        </p:txBody>
      </p:sp>
      <p:pic>
        <p:nvPicPr>
          <p:cNvPr id="370690" name="Picture 2" descr="File:Karp mg 7725-b.cr2.jpg">
            <a:hlinkClick r:id="rId3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227" y="2774070"/>
            <a:ext cx="3341545" cy="3347124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0692" name="Picture 4" descr="File:Michael O. Rabin.jpg">
            <a:hlinkClick r:id="rId5"/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07" r="23069"/>
          <a:stretch/>
        </p:blipFill>
        <p:spPr bwMode="auto">
          <a:xfrm>
            <a:off x="1621692" y="2759182"/>
            <a:ext cx="3360616" cy="3362012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 rot="16200000">
            <a:off x="4063018" y="4194805"/>
            <a:ext cx="24233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Майкл Рабин р. 1931,</a:t>
            </a:r>
            <a:endParaRPr lang="en-US"/>
          </a:p>
          <a:p>
            <a:r>
              <a:rPr lang="ru-RU"/>
              <a:t>премия Тьюринга 1976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9681044" y="4155243"/>
            <a:ext cx="23442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/>
              <a:t>Ричард Карп р. 1935</a:t>
            </a:r>
          </a:p>
          <a:p>
            <a:r>
              <a:rPr lang="ru-RU"/>
              <a:t>премия тьюринга 1985</a:t>
            </a:r>
          </a:p>
        </p:txBody>
      </p:sp>
    </p:spTree>
    <p:extLst>
      <p:ext uri="{BB962C8B-B14F-4D97-AF65-F5344CB8AC3E}">
        <p14:creationId xmlns:p14="http://schemas.microsoft.com/office/powerpoint/2010/main" val="9758523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Быстрый поиск </a:t>
            </a:r>
            <a:r>
              <a:rPr lang="ru-RU" i="1" dirty="0">
                <a:solidFill>
                  <a:schemeClr val="bg1"/>
                </a:solidFill>
              </a:rPr>
              <a:t>нескольких</a:t>
            </a:r>
            <a:r>
              <a:rPr lang="ru-RU" dirty="0">
                <a:solidFill>
                  <a:schemeClr val="bg1"/>
                </a:solidFill>
              </a:rPr>
              <a:t> образцов в одном тексте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Замена части сравнений на арифметические 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несовпадении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вхождение образца в текст исключено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совпадении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выполняется посимвольное сравнение образца и его возможного вхождения в текст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Быстрый поиск </a:t>
            </a:r>
            <a:r>
              <a:rPr lang="ru-RU" i="1" dirty="0"/>
              <a:t>нескольких</a:t>
            </a:r>
            <a:r>
              <a:rPr lang="ru-RU" dirty="0"/>
              <a:t> образцов в одном тексте</a:t>
            </a:r>
            <a:endParaRPr lang="en-US" dirty="0"/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Замена части сравнений на арифметические 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несовпадении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вхождение образца в текст исключено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совпадении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выполняется посимвольное сравнение образца и его возможного вхождения в текст</a:t>
            </a:r>
          </a:p>
        </p:txBody>
      </p:sp>
    </p:spTree>
    <p:extLst>
      <p:ext uri="{BB962C8B-B14F-4D97-AF65-F5344CB8AC3E}">
        <p14:creationId xmlns:p14="http://schemas.microsoft.com/office/powerpoint/2010/main" val="11764112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Быстрый поиск </a:t>
            </a:r>
            <a:r>
              <a:rPr lang="ru-RU" i="1" dirty="0"/>
              <a:t>нескольких</a:t>
            </a:r>
            <a:r>
              <a:rPr lang="ru-RU" dirty="0"/>
              <a:t> образцов в одном тексте</a:t>
            </a:r>
            <a:endParaRPr lang="en-US" dirty="0"/>
          </a:p>
          <a:p>
            <a:endParaRPr lang="en-US" dirty="0"/>
          </a:p>
          <a:p>
            <a:r>
              <a:rPr lang="ru-RU" dirty="0"/>
              <a:t>Замена части сравнений на арифметические операции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несовпадении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вхождение образца в текст исключено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совпадении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выполняется посимвольное сравнение образца и его возможного вхождения в текст</a:t>
            </a:r>
          </a:p>
        </p:txBody>
      </p:sp>
    </p:spTree>
    <p:extLst>
      <p:ext uri="{BB962C8B-B14F-4D97-AF65-F5344CB8AC3E}">
        <p14:creationId xmlns:p14="http://schemas.microsoft.com/office/powerpoint/2010/main" val="196134248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Быстрый поиск </a:t>
            </a:r>
            <a:r>
              <a:rPr lang="ru-RU" i="1" dirty="0"/>
              <a:t>нескольких</a:t>
            </a:r>
            <a:r>
              <a:rPr lang="ru-RU" dirty="0"/>
              <a:t> образцов в одном тексте</a:t>
            </a:r>
            <a:endParaRPr lang="en-US" dirty="0"/>
          </a:p>
          <a:p>
            <a:endParaRPr lang="en-US" dirty="0"/>
          </a:p>
          <a:p>
            <a:r>
              <a:rPr lang="ru-RU" dirty="0"/>
              <a:t>Замена части сравнений на арифметические операции</a:t>
            </a:r>
          </a:p>
          <a:p>
            <a:pPr lvl="1"/>
            <a:r>
              <a:rPr lang="ru-RU" dirty="0"/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несовпадении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вхождение образца в текст исключено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 совпадении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выполняется посимвольное сравнение образца и его возможного вхождения в текст</a:t>
            </a:r>
          </a:p>
        </p:txBody>
      </p:sp>
    </p:spTree>
    <p:extLst>
      <p:ext uri="{BB962C8B-B14F-4D97-AF65-F5344CB8AC3E}">
        <p14:creationId xmlns:p14="http://schemas.microsoft.com/office/powerpoint/2010/main" val="69180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поиска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Пространство поиска</a:t>
            </a:r>
          </a:p>
          <a:p>
            <a:pPr lvl="1"/>
            <a:r>
              <a:rPr lang="ru-RU" dirty="0"/>
              <a:t>Множество кандидатов</a:t>
            </a:r>
          </a:p>
          <a:p>
            <a:pPr lvl="1"/>
            <a:r>
              <a:rPr lang="ru-RU" dirty="0"/>
              <a:t>Где ищем</a:t>
            </a:r>
          </a:p>
          <a:p>
            <a:pPr lvl="1"/>
            <a:r>
              <a:rPr lang="ru-RU" dirty="0"/>
              <a:t>Большое множество объектов</a:t>
            </a:r>
          </a:p>
          <a:p>
            <a:endParaRPr lang="ru-RU" dirty="0"/>
          </a:p>
          <a:p>
            <a:r>
              <a:rPr lang="ru-RU" dirty="0"/>
              <a:t>Критерий поиска</a:t>
            </a:r>
          </a:p>
          <a:p>
            <a:pPr lvl="1"/>
            <a:r>
              <a:rPr lang="ru-RU" dirty="0"/>
              <a:t>Множество успешных кандидатов</a:t>
            </a:r>
          </a:p>
          <a:p>
            <a:pPr lvl="1"/>
            <a:r>
              <a:rPr lang="ru-RU" dirty="0"/>
              <a:t>Что ищем</a:t>
            </a:r>
          </a:p>
          <a:p>
            <a:pPr lvl="1"/>
            <a:r>
              <a:rPr lang="ru-RU" dirty="0"/>
              <a:t>Малое множество объектов</a:t>
            </a:r>
          </a:p>
          <a:p>
            <a:endParaRPr lang="ru-RU" dirty="0"/>
          </a:p>
          <a:p>
            <a:r>
              <a:rPr lang="ru-RU" dirty="0"/>
              <a:t>Поиск – проверка на пустоту пересечения пространства поиска и критерия поиска</a:t>
            </a:r>
          </a:p>
          <a:p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lvl="1"/>
            <a:endParaRPr lang="ru-R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637874"/>
              </p:ext>
            </p:extLst>
          </p:nvPr>
        </p:nvGraphicFramePr>
        <p:xfrm>
          <a:off x="6197600" y="1600201"/>
          <a:ext cx="5384800" cy="4527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2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8934">
                <a:tc>
                  <a:txBody>
                    <a:bodyPr/>
                    <a:lstStyle/>
                    <a:p>
                      <a:r>
                        <a:rPr lang="ru-RU" dirty="0"/>
                        <a:t>Примеры пространств поиска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Примеры критериев поиска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65287">
                <a:tc>
                  <a:txBody>
                    <a:bodyPr/>
                    <a:lstStyle/>
                    <a:p>
                      <a:r>
                        <a:rPr lang="ru-RU" dirty="0"/>
                        <a:t>Значения элементов массива (списка, базы данных и т.п. наборов</a:t>
                      </a:r>
                      <a:r>
                        <a:rPr lang="ru-RU" baseline="0" dirty="0"/>
                        <a:t> данных)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Совпадение с заданным значением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Принадлежность интервалу значений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871">
                <a:tc>
                  <a:txBody>
                    <a:bodyPr/>
                    <a:lstStyle/>
                    <a:p>
                      <a:r>
                        <a:rPr lang="ru-RU" dirty="0"/>
                        <a:t>Подстроки большой строки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Совпадение с заданной подстрокой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Соответствие регулярному выражению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0871">
                <a:tc>
                  <a:txBody>
                    <a:bodyPr/>
                    <a:lstStyle/>
                    <a:p>
                      <a:r>
                        <a:rPr lang="ru-RU" dirty="0"/>
                        <a:t>Множество стратегий в игре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Выигрышная заключительная позиция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ru-RU" dirty="0"/>
                        <a:t>Максимальный</a:t>
                      </a:r>
                      <a:r>
                        <a:rPr lang="ru-RU" baseline="0" dirty="0"/>
                        <a:t> выигрыш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3650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Быстрый поиск </a:t>
            </a:r>
            <a:r>
              <a:rPr lang="ru-RU" i="1" dirty="0"/>
              <a:t>нескольких</a:t>
            </a:r>
            <a:r>
              <a:rPr lang="ru-RU" dirty="0"/>
              <a:t> образцов в одном тексте</a:t>
            </a:r>
            <a:endParaRPr lang="en-US" dirty="0"/>
          </a:p>
          <a:p>
            <a:endParaRPr lang="en-US" dirty="0"/>
          </a:p>
          <a:p>
            <a:r>
              <a:rPr lang="ru-RU" dirty="0"/>
              <a:t>Замена части сравнений на арифметические операции</a:t>
            </a:r>
          </a:p>
          <a:p>
            <a:pPr lvl="1"/>
            <a:r>
              <a:rPr lang="ru-RU" dirty="0"/>
              <a:t>Для образца и его возможного вхождения в текст вычисляется кольцевая хэш-функция</a:t>
            </a:r>
          </a:p>
          <a:p>
            <a:pPr lvl="1"/>
            <a:r>
              <a:rPr lang="ru-RU" dirty="0"/>
              <a:t>При несовпадении </a:t>
            </a:r>
            <a:r>
              <a:rPr lang="ru-RU" dirty="0" err="1"/>
              <a:t>хэшей</a:t>
            </a:r>
            <a:r>
              <a:rPr lang="ru-RU" dirty="0"/>
              <a:t> вхождение образца в текст исключено</a:t>
            </a:r>
          </a:p>
          <a:p>
            <a:pPr lvl="1"/>
            <a:r>
              <a:rPr lang="ru-RU" dirty="0"/>
              <a:t>При совпадении </a:t>
            </a:r>
            <a:r>
              <a:rPr lang="ru-RU" dirty="0" err="1"/>
              <a:t>хэшей</a:t>
            </a:r>
            <a:r>
              <a:rPr lang="ru-RU" dirty="0"/>
              <a:t> выполняется посимвольное сравнение образца и его возможного вхождения в текст</a:t>
            </a:r>
          </a:p>
        </p:txBody>
      </p:sp>
    </p:spTree>
    <p:extLst>
      <p:ext uri="{BB962C8B-B14F-4D97-AF65-F5344CB8AC3E}">
        <p14:creationId xmlns:p14="http://schemas.microsoft.com/office/powerpoint/2010/main" val="14249200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Полиномиальная хэш-функция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Полиномиальный </a:t>
            </a:r>
            <a:r>
              <a:rPr lang="ru-RU" dirty="0" err="1"/>
              <a:t>хэш</a:t>
            </a:r>
            <a:r>
              <a:rPr lang="ru-RU" dirty="0"/>
              <a:t> строки </a:t>
            </a:r>
            <a:r>
              <a:rPr lang="en-US" dirty="0"/>
              <a:t>s </a:t>
            </a:r>
            <a:r>
              <a:rPr lang="ru-RU" dirty="0"/>
              <a:t>длины </a:t>
            </a:r>
            <a:r>
              <a:rPr lang="en-US" dirty="0"/>
              <a:t>n</a:t>
            </a:r>
          </a:p>
          <a:p>
            <a:pPr lvl="1"/>
            <a:endParaRPr lang="ru-RU" dirty="0"/>
          </a:p>
          <a:p>
            <a:pPr lvl="1"/>
            <a:r>
              <a:rPr lang="en-US" dirty="0"/>
              <a:t>H(s) = (</a:t>
            </a:r>
            <a:r>
              <a:rPr lang="el-GR" dirty="0">
                <a:latin typeface="Calibri" panose="020F0502020204030204" pitchFamily="34" charset="0"/>
                <a:cs typeface="Calibri" panose="020F0502020204030204" pitchFamily="34" charset="0"/>
              </a:rPr>
              <a:t>Σ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/>
              <a:t>s[k]</a:t>
            </a:r>
            <a:r>
              <a:rPr lang="ru-RU" dirty="0"/>
              <a:t>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</a:t>
            </a:r>
            <a:r>
              <a:rPr lang="ru-RU" dirty="0"/>
              <a:t> </a:t>
            </a:r>
            <a:r>
              <a:rPr lang="en-US" dirty="0" err="1"/>
              <a:t>a</a:t>
            </a:r>
            <a:r>
              <a:rPr lang="en-US" baseline="30000" dirty="0" err="1"/>
              <a:t>k</a:t>
            </a:r>
            <a:r>
              <a:rPr lang="en-US" dirty="0"/>
              <a:t>) mod q</a:t>
            </a:r>
            <a:r>
              <a:rPr lang="ru-RU" dirty="0"/>
              <a:t>, где </a:t>
            </a:r>
            <a:r>
              <a:rPr lang="en-US" dirty="0"/>
              <a:t>q </a:t>
            </a:r>
            <a:r>
              <a:rPr lang="ru-RU" dirty="0"/>
              <a:t>– простое число, </a:t>
            </a:r>
            <a:r>
              <a:rPr lang="en-US" dirty="0"/>
              <a:t>a – </a:t>
            </a:r>
            <a:r>
              <a:rPr lang="ru-RU" dirty="0"/>
              <a:t>от 0 до </a:t>
            </a:r>
            <a:r>
              <a:rPr lang="en-US" dirty="0"/>
              <a:t>q-1</a:t>
            </a:r>
            <a:endParaRPr lang="ru-RU" dirty="0"/>
          </a:p>
          <a:p>
            <a:pPr lvl="1"/>
            <a:endParaRPr lang="ru-RU" dirty="0"/>
          </a:p>
          <a:p>
            <a:pPr lvl="1"/>
            <a:r>
              <a:rPr lang="ru-RU" dirty="0"/>
              <a:t>Если </a:t>
            </a:r>
            <a:r>
              <a:rPr lang="en-US" dirty="0"/>
              <a:t>q &gt; </a:t>
            </a:r>
            <a:r>
              <a:rPr lang="en-US" dirty="0" err="1"/>
              <a:t>n</a:t>
            </a:r>
            <a:r>
              <a:rPr lang="en-US" baseline="30000" dirty="0" err="1"/>
              <a:t>c</a:t>
            </a:r>
            <a:r>
              <a:rPr lang="en-US" dirty="0"/>
              <a:t> </a:t>
            </a:r>
            <a:r>
              <a:rPr lang="ru-RU" dirty="0"/>
              <a:t>для какого-то </a:t>
            </a:r>
            <a:r>
              <a:rPr lang="en-US" dirty="0"/>
              <a:t>c &gt; 2, </a:t>
            </a:r>
            <a:r>
              <a:rPr lang="ru-RU" dirty="0"/>
              <a:t>то вероятность совпадения </a:t>
            </a:r>
            <a:r>
              <a:rPr lang="ru-RU" dirty="0" err="1"/>
              <a:t>хэшей</a:t>
            </a:r>
            <a:r>
              <a:rPr lang="ru-RU" dirty="0"/>
              <a:t> для строк длины </a:t>
            </a:r>
            <a:r>
              <a:rPr lang="en-US" dirty="0"/>
              <a:t>n </a:t>
            </a:r>
            <a:r>
              <a:rPr lang="ru-RU" dirty="0"/>
              <a:t>не превосходит 1 </a:t>
            </a:r>
            <a:r>
              <a:rPr lang="en-US" dirty="0"/>
              <a:t>/ n</a:t>
            </a:r>
            <a:r>
              <a:rPr lang="en-US" baseline="30000" dirty="0"/>
              <a:t>c-2</a:t>
            </a:r>
          </a:p>
          <a:p>
            <a:pPr lvl="2"/>
            <a:r>
              <a:rPr lang="ru-RU" dirty="0"/>
              <a:t>см. </a:t>
            </a:r>
            <a:r>
              <a:rPr lang="en-US" dirty="0" err="1"/>
              <a:t>Dietzfelbinger</a:t>
            </a:r>
            <a:r>
              <a:rPr lang="en-US" dirty="0"/>
              <a:t> M., Gil J., Matias Y., </a:t>
            </a:r>
            <a:r>
              <a:rPr lang="en-US" dirty="0" err="1"/>
              <a:t>Pippenger</a:t>
            </a:r>
            <a:r>
              <a:rPr lang="en-US" dirty="0"/>
              <a:t> N. Polynomial hash functions are reliable</a:t>
            </a:r>
            <a:r>
              <a:rPr lang="ru-RU" dirty="0"/>
              <a:t> </a:t>
            </a:r>
            <a:r>
              <a:rPr lang="en-US" sz="1400" dirty="0">
                <a:hlinkClick r:id="rId2"/>
              </a:rPr>
              <a:t>https://dx.doi.org/10.1007%2F3-540-55719-9_77</a:t>
            </a:r>
            <a:endParaRPr lang="en-US" dirty="0"/>
          </a:p>
          <a:p>
            <a:pPr lvl="2"/>
            <a:r>
              <a:rPr lang="ru-RU" dirty="0"/>
              <a:t>Популярные значения </a:t>
            </a:r>
            <a:r>
              <a:rPr lang="en-US" dirty="0"/>
              <a:t>q = 2</a:t>
            </a:r>
            <a:r>
              <a:rPr lang="en-US" sz="2800" baseline="30000" dirty="0"/>
              <a:t>31</a:t>
            </a:r>
            <a:r>
              <a:rPr lang="en-US" dirty="0"/>
              <a:t>-1, q = 2</a:t>
            </a:r>
            <a:r>
              <a:rPr lang="en-US" sz="2800" baseline="30000" dirty="0"/>
              <a:t>61</a:t>
            </a:r>
            <a:r>
              <a:rPr lang="en-US" dirty="0"/>
              <a:t>-1, q = 2</a:t>
            </a:r>
            <a:r>
              <a:rPr lang="en-US" sz="2800" baseline="30000" dirty="0"/>
              <a:t>32</a:t>
            </a:r>
            <a:r>
              <a:rPr lang="en-US" dirty="0"/>
              <a:t>-5, q = 2</a:t>
            </a:r>
            <a:r>
              <a:rPr lang="en-US" sz="2800" baseline="30000" dirty="0"/>
              <a:t>64</a:t>
            </a:r>
            <a:r>
              <a:rPr lang="en-US" dirty="0"/>
              <a:t>-59</a:t>
            </a:r>
            <a:endParaRPr lang="ru-RU" dirty="0"/>
          </a:p>
          <a:p>
            <a:endParaRPr lang="ru-RU" dirty="0"/>
          </a:p>
          <a:p>
            <a:r>
              <a:rPr lang="ru-RU" dirty="0"/>
              <a:t>Легко обновлять, когда </a:t>
            </a:r>
            <a:r>
              <a:rPr lang="en-US" dirty="0"/>
              <a:t>s </a:t>
            </a:r>
            <a:r>
              <a:rPr lang="ru-RU" dirty="0"/>
              <a:t>пробегает подстроки фиксированной длины, т.к. является кольцевой хэш-функцией</a:t>
            </a:r>
          </a:p>
          <a:p>
            <a:pPr lvl="1"/>
            <a:r>
              <a:rPr lang="en-US" dirty="0"/>
              <a:t>H(s[1..n]) = U(H(s[0..n-1]), s[n]), </a:t>
            </a:r>
            <a:r>
              <a:rPr lang="ru-RU" dirty="0"/>
              <a:t>где </a:t>
            </a:r>
            <a:r>
              <a:rPr lang="en-US" dirty="0"/>
              <a:t>U(h, c) = h div a + c </a:t>
            </a:r>
            <a:r>
              <a:rPr lang="ru-RU" dirty="0">
                <a:latin typeface="Calibri" panose="020F0502020204030204" pitchFamily="34" charset="0"/>
                <a:cs typeface="Calibri" panose="020F0502020204030204" pitchFamily="34" charset="0"/>
              </a:rPr>
              <a:t>∙ </a:t>
            </a:r>
            <a:r>
              <a:rPr lang="en-US" dirty="0"/>
              <a:t>a</a:t>
            </a:r>
            <a:r>
              <a:rPr lang="en-US" baseline="30000" dirty="0"/>
              <a:t>n-1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094918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Hash</a:t>
            </a: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Q, 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Hash, Q, 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  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начиная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&gt;&gt;&gt;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обновить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Hash &lt;&lt;&lt;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</p:spTree>
    <p:extLst>
      <p:ext uri="{BB962C8B-B14F-4D97-AF65-F5344CB8AC3E}">
        <p14:creationId xmlns:p14="http://schemas.microsoft.com/office/powerpoint/2010/main" val="29678159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Hash</a:t>
            </a: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Q, 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Hash, Q, 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  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начиная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&gt;&gt;&gt;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обновить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Hash &lt;&lt;&lt;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9" name="Rectangle 8"/>
          <p:cNvSpPr/>
          <p:nvPr/>
        </p:nvSpPr>
        <p:spPr>
          <a:xfrm>
            <a:off x="6583765" y="1978928"/>
            <a:ext cx="4286398" cy="2417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Rectangle 10"/>
          <p:cNvSpPr/>
          <p:nvPr/>
        </p:nvSpPr>
        <p:spPr>
          <a:xfrm>
            <a:off x="6583765" y="2869165"/>
            <a:ext cx="4286398" cy="24175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194993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Hash</a:t>
            </a: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Q, 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Hash, Q, 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  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начиная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&gt;&gt;&gt;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обновить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Hash &lt;&lt;&lt;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7" name="Rectangle 6"/>
          <p:cNvSpPr/>
          <p:nvPr/>
        </p:nvSpPr>
        <p:spPr>
          <a:xfrm>
            <a:off x="6583765" y="3401231"/>
            <a:ext cx="2970782" cy="6109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538682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Рабина-Карпа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Hash</a:t>
            </a: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Q, 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[M +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Index;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Hash, Q, A;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//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заполнить при создании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Hash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strcmp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Substring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Text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==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4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shift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положить в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Text M 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символов из файла,  </a:t>
            </a:r>
            <a:endParaRPr lang="en-US" sz="1400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   //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 начиная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с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index + shift;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// &gt;&gt;&gt; </a:t>
            </a:r>
            <a:r>
              <a:rPr lang="ru-RU" sz="1400" dirty="0">
                <a:solidFill>
                  <a:srgbClr val="6A9955"/>
                </a:solidFill>
                <a:latin typeface="Consolas" panose="020B0609020204030204" pitchFamily="49" charset="0"/>
              </a:rPr>
              <a:t>обновить </a:t>
            </a:r>
            <a:r>
              <a:rPr lang="en-US" sz="1400" dirty="0">
                <a:solidFill>
                  <a:srgbClr val="6A9955"/>
                </a:solidFill>
                <a:latin typeface="Consolas" panose="020B0609020204030204" pitchFamily="49" charset="0"/>
              </a:rPr>
              <a:t>Hash &lt;&lt;&lt;</a:t>
            </a:r>
            <a:endParaRPr lang="en-US" sz="1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-&gt;</a:t>
            </a:r>
            <a:r>
              <a:rPr lang="en-US" sz="1400" dirty="0">
                <a:solidFill>
                  <a:srgbClr val="9CDCFE"/>
                </a:solidFill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 += shift;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400" dirty="0">
              <a:solidFill>
                <a:srgbClr val="6A9955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ontent Placeholder 8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>
                <a:solidFill>
                  <a:srgbClr val="569CD6"/>
                </a:solidFill>
                <a:latin typeface="Consolas" panose="020B0609020204030204" pitchFamily="49" charset="0"/>
              </a:rPr>
              <a:t>size_t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FindSubstring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TSearchState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state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D4D4D4"/>
                </a:solidFill>
                <a:latin typeface="Consolas" panose="020B0609020204030204" pitchFamily="49" charset="0"/>
              </a:rPr>
              <a:t>TWindow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600" dirty="0">
                <a:solidFill>
                  <a:srgbClr val="9CDCFE"/>
                </a:solidFill>
                <a:latin typeface="Consolas" panose="020B0609020204030204" pitchFamily="49" charset="0"/>
              </a:rPr>
              <a:t>window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(!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IsEmpty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 &gt; 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IsMatch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 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GetIndex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(window);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MoveForward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window, 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CalcShift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(state, window));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 -</a:t>
            </a:r>
            <a:r>
              <a:rPr lang="en-US" sz="16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6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1600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sz="1600" dirty="0">
                <a:solidFill>
                  <a:srgbClr val="6A9955"/>
                </a:solidFill>
                <a:latin typeface="Consolas" panose="020B0609020204030204" pitchFamily="49" charset="0"/>
              </a:rPr>
              <a:t>не нашли</a:t>
            </a: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500" dirty="0"/>
          </a:p>
        </p:txBody>
      </p:sp>
      <p:sp>
        <p:nvSpPr>
          <p:cNvPr id="8" name="Rectangle 7"/>
          <p:cNvSpPr/>
          <p:nvPr/>
        </p:nvSpPr>
        <p:spPr>
          <a:xfrm>
            <a:off x="6583765" y="5439747"/>
            <a:ext cx="2196341" cy="233265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97725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алгоритма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Число сравнений зависит от сочетания хэш-функции, текста и образца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худшем случае О(N∙М) действий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Приведите пример такой плохой хэш-функции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среднем O(N + 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) действий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– вероятность совпадения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для строк длины </a:t>
            </a:r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зная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, можно подобрать параметры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ru-RU" dirty="0">
                <a:solidFill>
                  <a:schemeClr val="bg1"/>
                </a:solidFill>
              </a:rPr>
              <a:t> и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ru-RU" dirty="0">
                <a:solidFill>
                  <a:schemeClr val="bg1"/>
                </a:solidFill>
              </a:rPr>
              <a:t>полиномиальной хэш-функции так, чтобы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 1 / M</a:t>
            </a:r>
            <a:r>
              <a:rPr lang="ru-RU" dirty="0">
                <a:solidFill>
                  <a:schemeClr val="bg1"/>
                </a:solidFill>
              </a:rPr>
              <a:t> и тогда O(N + 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) = O(N)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свойства полиномиальной хэш-функции</a:t>
            </a:r>
            <a:endParaRPr lang="ru-RU" baseline="30000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939224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алгоритма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Число сравнений зависит от сочетания хэш-функции, текста и образца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худшем случае О(N∙М) действий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Приведите пример такой плохой хэш-функции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В среднем O(N + 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) действий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– вероятность совпадения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для строк длины </a:t>
            </a:r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зная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, можно подобрать параметры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ru-RU" dirty="0">
                <a:solidFill>
                  <a:schemeClr val="bg1"/>
                </a:solidFill>
              </a:rPr>
              <a:t> и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ru-RU" dirty="0">
                <a:solidFill>
                  <a:schemeClr val="bg1"/>
                </a:solidFill>
              </a:rPr>
              <a:t>полиномиальной хэш-функции так, чтобы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 1 / M</a:t>
            </a:r>
            <a:r>
              <a:rPr lang="ru-RU" dirty="0">
                <a:solidFill>
                  <a:schemeClr val="bg1"/>
                </a:solidFill>
              </a:rPr>
              <a:t> и тогда O(N + 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) = O(N)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свойства полиномиальной хэш-функции</a:t>
            </a:r>
            <a:endParaRPr lang="ru-RU" baseline="30000" dirty="0">
              <a:solidFill>
                <a:schemeClr val="bg1"/>
              </a:solidFill>
            </a:endParaRP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8956125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алгоритма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Число сравнений зависит от сочетания хэш-функции, текста и образца</a:t>
            </a:r>
          </a:p>
          <a:p>
            <a:endParaRPr lang="ru-RU" dirty="0"/>
          </a:p>
          <a:p>
            <a:r>
              <a:rPr lang="ru-RU" dirty="0"/>
              <a:t>В худшем случае О(N∙М) действий</a:t>
            </a:r>
          </a:p>
          <a:p>
            <a:pPr lvl="1"/>
            <a:r>
              <a:rPr lang="ru-RU" dirty="0"/>
              <a:t>Приведите пример такой плохой хэш-функции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В среднем O(N + 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) действий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– вероятность совпадения </a:t>
            </a:r>
            <a:r>
              <a:rPr lang="ru-RU" dirty="0" err="1">
                <a:solidFill>
                  <a:schemeClr val="bg1"/>
                </a:solidFill>
              </a:rPr>
              <a:t>хэшей</a:t>
            </a:r>
            <a:r>
              <a:rPr lang="ru-RU" dirty="0">
                <a:solidFill>
                  <a:schemeClr val="bg1"/>
                </a:solidFill>
              </a:rPr>
              <a:t> для строк длины </a:t>
            </a:r>
            <a:r>
              <a:rPr lang="en-US" dirty="0">
                <a:solidFill>
                  <a:schemeClr val="bg1"/>
                </a:solidFill>
              </a:rPr>
              <a:t>M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зная </a:t>
            </a:r>
            <a:r>
              <a:rPr lang="en-US" dirty="0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, можно подобрать параметры </a:t>
            </a:r>
            <a:r>
              <a:rPr lang="en-US" dirty="0">
                <a:solidFill>
                  <a:schemeClr val="bg1"/>
                </a:solidFill>
              </a:rPr>
              <a:t>q</a:t>
            </a:r>
            <a:r>
              <a:rPr lang="ru-RU" dirty="0">
                <a:solidFill>
                  <a:schemeClr val="bg1"/>
                </a:solidFill>
              </a:rPr>
              <a:t> и</a:t>
            </a:r>
            <a:r>
              <a:rPr lang="en-US" dirty="0">
                <a:solidFill>
                  <a:schemeClr val="bg1"/>
                </a:solidFill>
              </a:rPr>
              <a:t> a </a:t>
            </a:r>
            <a:r>
              <a:rPr lang="ru-RU" dirty="0">
                <a:solidFill>
                  <a:schemeClr val="bg1"/>
                </a:solidFill>
              </a:rPr>
              <a:t>полиномиальной хэш-функции так, чтобы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&lt; 1 / M</a:t>
            </a:r>
            <a:r>
              <a:rPr lang="ru-RU" dirty="0">
                <a:solidFill>
                  <a:schemeClr val="bg1"/>
                </a:solidFill>
              </a:rPr>
              <a:t> и тогда O(N + </a:t>
            </a:r>
            <a:r>
              <a:rPr lang="en-US" dirty="0">
                <a:solidFill>
                  <a:schemeClr val="bg1"/>
                </a:solidFill>
              </a:rPr>
              <a:t>M </a:t>
            </a:r>
            <a:r>
              <a:rPr lang="ru-RU" dirty="0">
                <a:solidFill>
                  <a:schemeClr val="bg1"/>
                </a:solidFill>
              </a:rPr>
              <a:t>∙</a:t>
            </a:r>
            <a:r>
              <a:rPr lang="en-US" dirty="0">
                <a:solidFill>
                  <a:schemeClr val="bg1"/>
                </a:solidFill>
              </a:rPr>
              <a:t> N </a:t>
            </a:r>
            <a:r>
              <a:rPr lang="ru-RU" dirty="0">
                <a:solidFill>
                  <a:schemeClr val="bg1"/>
                </a:solidFill>
              </a:rPr>
              <a:t>∙ </a:t>
            </a:r>
            <a:r>
              <a:rPr lang="en-US" dirty="0" err="1">
                <a:solidFill>
                  <a:schemeClr val="bg1"/>
                </a:solidFill>
              </a:rPr>
              <a:t>p</a:t>
            </a:r>
            <a:r>
              <a:rPr lang="en-US" baseline="-25000" dirty="0" err="1">
                <a:solidFill>
                  <a:schemeClr val="bg1"/>
                </a:solidFill>
              </a:rPr>
              <a:t>M</a:t>
            </a:r>
            <a:r>
              <a:rPr lang="ru-RU" dirty="0">
                <a:solidFill>
                  <a:schemeClr val="bg1"/>
                </a:solidFill>
              </a:rPr>
              <a:t>) = O(N)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см. свойства полиномиальной хэш-функции</a:t>
            </a:r>
            <a:endParaRPr lang="ru-RU" baseline="30000" dirty="0">
              <a:solidFill>
                <a:schemeClr val="bg1"/>
              </a:solidFill>
            </a:endParaRPr>
          </a:p>
          <a:p>
            <a:pPr lvl="1"/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65603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алгоритма Рабина-Карпа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Число сравнений зависит от сочетания хэш-функции, текста и образца</a:t>
            </a:r>
          </a:p>
          <a:p>
            <a:endParaRPr lang="ru-RU" dirty="0"/>
          </a:p>
          <a:p>
            <a:r>
              <a:rPr lang="ru-RU" dirty="0"/>
              <a:t>В худшем случае О(N∙М) действий</a:t>
            </a:r>
          </a:p>
          <a:p>
            <a:pPr lvl="1"/>
            <a:r>
              <a:rPr lang="ru-RU" dirty="0"/>
              <a:t>Приведите пример такой плохой хэш-функции</a:t>
            </a:r>
          </a:p>
          <a:p>
            <a:endParaRPr lang="ru-RU" dirty="0"/>
          </a:p>
          <a:p>
            <a:r>
              <a:rPr lang="ru-RU" dirty="0"/>
              <a:t>В среднем O(N + </a:t>
            </a:r>
            <a:r>
              <a:rPr lang="en-US" dirty="0"/>
              <a:t>M </a:t>
            </a:r>
            <a:r>
              <a:rPr lang="ru-RU" dirty="0"/>
              <a:t>∙</a:t>
            </a:r>
            <a:r>
              <a:rPr lang="en-US" dirty="0"/>
              <a:t> N </a:t>
            </a:r>
            <a:r>
              <a:rPr lang="ru-RU" dirty="0"/>
              <a:t>∙ </a:t>
            </a:r>
            <a:r>
              <a:rPr lang="en-US" dirty="0" err="1"/>
              <a:t>p</a:t>
            </a:r>
            <a:r>
              <a:rPr lang="en-US" baseline="-25000" dirty="0" err="1"/>
              <a:t>M</a:t>
            </a:r>
            <a:r>
              <a:rPr lang="ru-RU" dirty="0"/>
              <a:t>) действий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M</a:t>
            </a:r>
            <a:r>
              <a:rPr lang="ru-RU" dirty="0"/>
              <a:t> – вероятность совпадения </a:t>
            </a:r>
            <a:r>
              <a:rPr lang="ru-RU" dirty="0" err="1"/>
              <a:t>хэшей</a:t>
            </a:r>
            <a:r>
              <a:rPr lang="ru-RU" dirty="0"/>
              <a:t> для строк длины </a:t>
            </a:r>
            <a:r>
              <a:rPr lang="en-US" dirty="0"/>
              <a:t>M</a:t>
            </a:r>
            <a:endParaRPr lang="ru-RU" dirty="0"/>
          </a:p>
          <a:p>
            <a:pPr lvl="1"/>
            <a:r>
              <a:rPr lang="ru-RU" dirty="0"/>
              <a:t>зная </a:t>
            </a:r>
            <a:r>
              <a:rPr lang="en-US" dirty="0"/>
              <a:t>M</a:t>
            </a:r>
            <a:r>
              <a:rPr lang="ru-RU" dirty="0"/>
              <a:t>, можно подобрать параметры </a:t>
            </a:r>
            <a:r>
              <a:rPr lang="en-US" dirty="0"/>
              <a:t>q</a:t>
            </a:r>
            <a:r>
              <a:rPr lang="ru-RU" dirty="0"/>
              <a:t> и</a:t>
            </a:r>
            <a:r>
              <a:rPr lang="en-US" dirty="0"/>
              <a:t> a </a:t>
            </a:r>
            <a:r>
              <a:rPr lang="ru-RU" dirty="0"/>
              <a:t>полиномиальной хэш-функции так, чтобы</a:t>
            </a:r>
            <a:r>
              <a:rPr lang="en-US" dirty="0"/>
              <a:t> </a:t>
            </a:r>
            <a:r>
              <a:rPr lang="en-US" dirty="0" err="1"/>
              <a:t>p</a:t>
            </a:r>
            <a:r>
              <a:rPr lang="en-US" baseline="-25000" dirty="0" err="1"/>
              <a:t>M</a:t>
            </a:r>
            <a:r>
              <a:rPr lang="ru-RU" dirty="0"/>
              <a:t> </a:t>
            </a:r>
            <a:r>
              <a:rPr lang="en-US" dirty="0"/>
              <a:t>&lt; 1 / M</a:t>
            </a:r>
            <a:r>
              <a:rPr lang="ru-RU" dirty="0"/>
              <a:t> и тогда O(N + </a:t>
            </a:r>
            <a:r>
              <a:rPr lang="en-US" dirty="0"/>
              <a:t>M </a:t>
            </a:r>
            <a:r>
              <a:rPr lang="ru-RU" dirty="0"/>
              <a:t>∙</a:t>
            </a:r>
            <a:r>
              <a:rPr lang="en-US" dirty="0"/>
              <a:t> N </a:t>
            </a:r>
            <a:r>
              <a:rPr lang="ru-RU" dirty="0"/>
              <a:t>∙ </a:t>
            </a:r>
            <a:r>
              <a:rPr lang="en-US" dirty="0" err="1"/>
              <a:t>p</a:t>
            </a:r>
            <a:r>
              <a:rPr lang="en-US" baseline="-25000" dirty="0" err="1"/>
              <a:t>M</a:t>
            </a:r>
            <a:r>
              <a:rPr lang="ru-RU" dirty="0"/>
              <a:t>) = O(N)</a:t>
            </a:r>
          </a:p>
          <a:p>
            <a:pPr lvl="2"/>
            <a:r>
              <a:rPr lang="ru-RU" dirty="0"/>
              <a:t>см. свойства полиномиальной хэш-функции</a:t>
            </a:r>
            <a:endParaRPr lang="ru-RU" baseline="30000" dirty="0"/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46873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104121</TotalTime>
  <Words>17013</Words>
  <Application>Microsoft Office PowerPoint</Application>
  <PresentationFormat>Widescreen</PresentationFormat>
  <Paragraphs>4257</Paragraphs>
  <Slides>172</Slides>
  <Notes>104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172</vt:i4>
      </vt:variant>
    </vt:vector>
  </HeadingPairs>
  <TitlesOfParts>
    <vt:vector size="176" baseType="lpstr">
      <vt:lpstr>Arial</vt:lpstr>
      <vt:lpstr>Calibri</vt:lpstr>
      <vt:lpstr>Consolas</vt:lpstr>
      <vt:lpstr>Office Theme</vt:lpstr>
      <vt:lpstr>Алгоритмы поиска</vt:lpstr>
      <vt:lpstr>План лекции</vt:lpstr>
      <vt:lpstr>Понятие поиска</vt:lpstr>
      <vt:lpstr>Понятие поиска</vt:lpstr>
      <vt:lpstr>Понятие поиска</vt:lpstr>
      <vt:lpstr>Понятие поиска</vt:lpstr>
      <vt:lpstr>Понятие поиска</vt:lpstr>
      <vt:lpstr>Понятие поиска</vt:lpstr>
      <vt:lpstr>Понятие поиска</vt:lpstr>
      <vt:lpstr>Поиск в массиве и списке</vt:lpstr>
      <vt:lpstr>Поиск в массиве и списке</vt:lpstr>
      <vt:lpstr>Поиск в массиве и списке</vt:lpstr>
      <vt:lpstr>Поиск в массиве и списке</vt:lpstr>
      <vt:lpstr>Линейный [алгоритм] поиска</vt:lpstr>
      <vt:lpstr>Линейный [алгоритм] поиска</vt:lpstr>
      <vt:lpstr>Линейный [алгоритм] поиска</vt:lpstr>
      <vt:lpstr>Линейный [алгоритм] поиска</vt:lpstr>
      <vt:lpstr>Линейный [алгоритм] поиска</vt:lpstr>
      <vt:lpstr>Линейный поиск в массиве и списке</vt:lpstr>
      <vt:lpstr>Линейный поиск в массиве и списке</vt:lpstr>
      <vt:lpstr>Линейный поиск в массиве и списке</vt:lpstr>
      <vt:lpstr>Линейный поиск в массиве и списке</vt:lpstr>
      <vt:lpstr>Бинарный поиск</vt:lpstr>
      <vt:lpstr>Бинарный поиск</vt:lpstr>
      <vt:lpstr>Бинарный поиск</vt:lpstr>
      <vt:lpstr>Бинарный поиск</vt:lpstr>
      <vt:lpstr>Бинарный поиск</vt:lpstr>
      <vt:lpstr>Бинарный поиск</vt:lpstr>
      <vt:lpstr>Бинарный поиск</vt:lpstr>
      <vt:lpstr>Бинарный поиск в упорядоченном массиве </vt:lpstr>
      <vt:lpstr>Немного про хэш-функции</vt:lpstr>
      <vt:lpstr>Немного про хэш-функции</vt:lpstr>
      <vt:lpstr>Немного про хэш-функции</vt:lpstr>
      <vt:lpstr>Хэш-функции</vt:lpstr>
      <vt:lpstr>Хэш-функции</vt:lpstr>
      <vt:lpstr>Хэш-функции</vt:lpstr>
      <vt:lpstr>Хэш-функции</vt:lpstr>
      <vt:lpstr>Хэш-функции</vt:lpstr>
      <vt:lpstr>Хэш-функции</vt:lpstr>
      <vt:lpstr>Свойства хорошей хэш-функции</vt:lpstr>
      <vt:lpstr>Свойства хорошей хэш-функции</vt:lpstr>
      <vt:lpstr>Свойства хорошей хэш-функции</vt:lpstr>
      <vt:lpstr>Свойства хорошей хэш-функции</vt:lpstr>
      <vt:lpstr>Свойства хорошей хэш-функции</vt:lpstr>
      <vt:lpstr>Свойства хорошей хэш-функции</vt:lpstr>
      <vt:lpstr>Некоторые классы хэш-функций</vt:lpstr>
      <vt:lpstr>Некоторые классы хэш-функций</vt:lpstr>
      <vt:lpstr>Некоторые классы хэш-функций</vt:lpstr>
      <vt:lpstr>Некоторые классы хэш-функций</vt:lpstr>
      <vt:lpstr>Некоторые классы хэш-функций</vt:lpstr>
      <vt:lpstr>Хэш-таблица</vt:lpstr>
      <vt:lpstr>Хэш-таблица</vt:lpstr>
      <vt:lpstr>Хэш-таблица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массив списков</vt:lpstr>
      <vt:lpstr>Реализация через зондирование</vt:lpstr>
      <vt:lpstr>Реализация через зондирование</vt:lpstr>
      <vt:lpstr>Реализация через зондирование</vt:lpstr>
      <vt:lpstr>Реализация через зондирование</vt:lpstr>
      <vt:lpstr>Реализация через зондирование</vt:lpstr>
      <vt:lpstr>Сведения о скорости работы хэш-таблиц</vt:lpstr>
      <vt:lpstr>Сведения о скорости работы хэш-таблиц</vt:lpstr>
      <vt:lpstr>Сведения о скорости работы хэш-таблиц</vt:lpstr>
      <vt:lpstr>Сведения о скорости работы хэш-таблиц</vt:lpstr>
      <vt:lpstr>Сведения о скорости работы хэш-таблиц</vt:lpstr>
      <vt:lpstr>Сведения о скорости работы хэш-таблиц</vt:lpstr>
      <vt:lpstr>План лекции</vt:lpstr>
      <vt:lpstr>Поиск подстроки в строке</vt:lpstr>
      <vt:lpstr>Поиск подстроки в строке</vt:lpstr>
      <vt:lpstr>Общий алгоритм</vt:lpstr>
      <vt:lpstr>Общий алгоритм</vt:lpstr>
      <vt:lpstr>Общий алгоритм</vt:lpstr>
      <vt:lpstr>Общий алгоритм</vt:lpstr>
      <vt:lpstr>Общий алгоритм</vt:lpstr>
      <vt:lpstr>Наивный алгоритм</vt:lpstr>
      <vt:lpstr>Наивный алгоритм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Полиномиальная хэш-функция</vt:lpstr>
      <vt:lpstr>Алгоритм Рабина-Карпа</vt:lpstr>
      <vt:lpstr>Алгоритм Рабина-Карпа</vt:lpstr>
      <vt:lpstr>Алгоритм Рабина-Карпа</vt:lpstr>
      <vt:lpstr>Алгоритм Рабина-Карпа</vt:lpstr>
      <vt:lpstr>Анализ алгоритма Рабина-Карпа</vt:lpstr>
      <vt:lpstr>Анализ алгоритма Рабина-Карпа</vt:lpstr>
      <vt:lpstr>Анализ алгоритма Рабина-Карпа</vt:lpstr>
      <vt:lpstr>Анализ алгоритма Рабина-Карпа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Бойера—Мура </vt:lpstr>
      <vt:lpstr>Алгоритм Бойера-Мура</vt:lpstr>
      <vt:lpstr>Алгоритм Бойера-Мура</vt:lpstr>
      <vt:lpstr>Алгоритм Бойера-Мура</vt:lpstr>
      <vt:lpstr>Алгоритм Бойера-Мура</vt:lpstr>
      <vt:lpstr>Правила сдвига по стоп-символам</vt:lpstr>
      <vt:lpstr>Правила сдвига по стоп-символам</vt:lpstr>
      <vt:lpstr>Правила сдвига по стоп-символам</vt:lpstr>
      <vt:lpstr>Правила сдвига по стоп-символам</vt:lpstr>
      <vt:lpstr>Правила сдвига по стоп-символам</vt:lpstr>
      <vt:lpstr>Правила сдвига по стоп-символам</vt:lpstr>
      <vt:lpstr>Пример сдвига по стоп-символам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Пример без сдвигов по суффиксам</vt:lpstr>
      <vt:lpstr>Анализ алгоритма  Бойера-Мура</vt:lpstr>
      <vt:lpstr>Анализ алгоритма  Бойера-Мура</vt:lpstr>
      <vt:lpstr>Анализ алгоритма  Бойера-Мура</vt:lpstr>
      <vt:lpstr>Анализ алгоритма  Бойера-Мура</vt:lpstr>
      <vt:lpstr>Анализ алгоритма  Бойера-Мура</vt:lpstr>
      <vt:lpstr>Анализ алгоритма  Бойера-Мура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Алгоритм Кнута-Морриса-Пратта </vt:lpstr>
      <vt:lpstr>Префикс-функция</vt:lpstr>
      <vt:lpstr>Префикс-функция</vt:lpstr>
      <vt:lpstr>Префикс-функция</vt:lpstr>
      <vt:lpstr>Префикс-функция</vt:lpstr>
      <vt:lpstr>Префикс-функция</vt:lpstr>
      <vt:lpstr>Алгоритм Бойера-Мура</vt:lpstr>
      <vt:lpstr>Алгоритм Бойера-Мура</vt:lpstr>
      <vt:lpstr>Алгоритм Бойера-Мура</vt:lpstr>
      <vt:lpstr>Алгоритм Бойера-Мура</vt:lpstr>
      <vt:lpstr>Алгоритм Кнута-Морриса-Пратта</vt:lpstr>
      <vt:lpstr>Алгоритм Кнута-Морриса-Пратта</vt:lpstr>
      <vt:lpstr>Алгоритм Кнута-Морриса-Пратта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Алгоритмы поиска</dc:title>
  <dc:creator>Evgueni Petrov</dc:creator>
  <cp:keywords>CTPClassification=CTP_PUBLIC:VisualMarkings=</cp:keywords>
  <cp:lastModifiedBy>Evgenii Petrov</cp:lastModifiedBy>
  <cp:revision>582</cp:revision>
  <dcterms:created xsi:type="dcterms:W3CDTF">2006-06-15T11:25:02Z</dcterms:created>
  <dcterms:modified xsi:type="dcterms:W3CDTF">2023-12-08T16:46:04Z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d9419b66-c11d-4deb-82b3-52a497cacc7b</vt:lpwstr>
  </property>
  <property fmtid="{D5CDD505-2E9C-101B-9397-08002B2CF9AE}" pid="3" name="CTP_TimeStamp">
    <vt:lpwstr>2016-03-08 15:08:39Z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CTP_PUBLIC</vt:lpwstr>
  </property>
</Properties>
</file>