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5" r:id="rId3"/>
    <p:sldId id="257" r:id="rId4"/>
    <p:sldId id="286" r:id="rId5"/>
    <p:sldId id="295" r:id="rId6"/>
    <p:sldId id="296" r:id="rId7"/>
    <p:sldId id="297" r:id="rId8"/>
    <p:sldId id="298" r:id="rId9"/>
    <p:sldId id="299" r:id="rId10"/>
    <p:sldId id="301" r:id="rId11"/>
    <p:sldId id="261" r:id="rId12"/>
    <p:sldId id="300" r:id="rId13"/>
    <p:sldId id="278" r:id="rId14"/>
    <p:sldId id="311" r:id="rId15"/>
    <p:sldId id="279" r:id="rId16"/>
    <p:sldId id="337" r:id="rId17"/>
    <p:sldId id="308" r:id="rId18"/>
    <p:sldId id="309" r:id="rId19"/>
    <p:sldId id="310" r:id="rId20"/>
    <p:sldId id="281" r:id="rId21"/>
    <p:sldId id="303" r:id="rId22"/>
    <p:sldId id="304" r:id="rId23"/>
    <p:sldId id="305" r:id="rId24"/>
    <p:sldId id="306" r:id="rId25"/>
    <p:sldId id="307" r:id="rId26"/>
    <p:sldId id="282" r:id="rId27"/>
    <p:sldId id="287" r:id="rId28"/>
    <p:sldId id="288" r:id="rId29"/>
    <p:sldId id="289" r:id="rId30"/>
    <p:sldId id="290" r:id="rId31"/>
    <p:sldId id="283" r:id="rId32"/>
    <p:sldId id="291" r:id="rId33"/>
    <p:sldId id="292" r:id="rId34"/>
    <p:sldId id="302" r:id="rId35"/>
    <p:sldId id="293" r:id="rId36"/>
    <p:sldId id="294" r:id="rId37"/>
    <p:sldId id="312" r:id="rId38"/>
    <p:sldId id="313" r:id="rId39"/>
    <p:sldId id="314" r:id="rId40"/>
    <p:sldId id="315" r:id="rId41"/>
    <p:sldId id="284" r:id="rId42"/>
    <p:sldId id="280" r:id="rId43"/>
    <p:sldId id="316" r:id="rId44"/>
    <p:sldId id="338" r:id="rId45"/>
    <p:sldId id="317" r:id="rId46"/>
    <p:sldId id="318" r:id="rId47"/>
    <p:sldId id="319" r:id="rId48"/>
    <p:sldId id="265" r:id="rId49"/>
    <p:sldId id="321" r:id="rId50"/>
    <p:sldId id="322" r:id="rId51"/>
    <p:sldId id="323" r:id="rId52"/>
    <p:sldId id="336" r:id="rId53"/>
    <p:sldId id="320" r:id="rId54"/>
    <p:sldId id="324" r:id="rId55"/>
    <p:sldId id="325" r:id="rId56"/>
    <p:sldId id="272" r:id="rId57"/>
    <p:sldId id="326" r:id="rId58"/>
    <p:sldId id="328" r:id="rId59"/>
    <p:sldId id="329" r:id="rId60"/>
    <p:sldId id="269" r:id="rId61"/>
    <p:sldId id="330" r:id="rId62"/>
    <p:sldId id="270" r:id="rId63"/>
    <p:sldId id="331" r:id="rId64"/>
    <p:sldId id="332" r:id="rId65"/>
    <p:sldId id="333" r:id="rId66"/>
    <p:sldId id="339" r:id="rId67"/>
    <p:sldId id="277" r:id="rId68"/>
    <p:sldId id="268" r:id="rId69"/>
    <p:sldId id="334" r:id="rId7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225-875C-44D8-A9DA-15258FC0B96E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C3D7-1525-4893-8279-D2D2493E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30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225-875C-44D8-A9DA-15258FC0B96E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C3D7-1525-4893-8279-D2D2493E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835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225-875C-44D8-A9DA-15258FC0B96E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C3D7-1525-4893-8279-D2D2493E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76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225-875C-44D8-A9DA-15258FC0B96E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C3D7-1525-4893-8279-D2D2493E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42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225-875C-44D8-A9DA-15258FC0B96E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C3D7-1525-4893-8279-D2D2493E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65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225-875C-44D8-A9DA-15258FC0B96E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C3D7-1525-4893-8279-D2D2493E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457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225-875C-44D8-A9DA-15258FC0B96E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C3D7-1525-4893-8279-D2D2493E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14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225-875C-44D8-A9DA-15258FC0B96E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C3D7-1525-4893-8279-D2D2493E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0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225-875C-44D8-A9DA-15258FC0B96E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C3D7-1525-4893-8279-D2D2493E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62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225-875C-44D8-A9DA-15258FC0B96E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C3D7-1525-4893-8279-D2D2493E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8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FB225-875C-44D8-A9DA-15258FC0B96E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3C3D7-1525-4893-8279-D2D2493E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23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FB225-875C-44D8-A9DA-15258FC0B96E}" type="datetimeFigureOut">
              <a:rPr lang="ru-RU" smtClean="0"/>
              <a:t>06.12.2023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3C3D7-1525-4893-8279-D2D2493E65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67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Совершенный код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ru-RU" dirty="0">
                <a:solidFill>
                  <a:schemeClr val="bg1"/>
                </a:solidFill>
              </a:rPr>
              <a:t>не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ru-RU" dirty="0"/>
              <a:t>Последняя лекция</a:t>
            </a:r>
          </a:p>
        </p:txBody>
      </p:sp>
    </p:spTree>
    <p:extLst>
      <p:ext uri="{BB962C8B-B14F-4D97-AF65-F5344CB8AC3E}">
        <p14:creationId xmlns:p14="http://schemas.microsoft.com/office/powerpoint/2010/main" val="2198490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Зацепление модулей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Характер и степень зависимостей между модулями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W. Stevens, G. Myers, L. Constantine, «Structured Design», IBM Systems Journal, 13 (2), 115—139, 1974.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Стандарт </a:t>
            </a:r>
            <a:r>
              <a:rPr lang="en-US" dirty="0">
                <a:solidFill>
                  <a:schemeClr val="bg1"/>
                </a:solidFill>
              </a:rPr>
              <a:t>IEEE24765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r>
              <a:rPr lang="ru-RU" sz="1500" dirty="0"/>
              <a:t>Автор: Евгений Мирошниченко - Собственная работа, CC0 1.0, https://ru.wikipedia.org/w/index.php?curid=6775969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312" y="1825625"/>
            <a:ext cx="4195376" cy="3644733"/>
          </a:xfrm>
          <a:prstGeom prst="rect">
            <a:avLst/>
          </a:prstGeom>
        </p:spPr>
      </p:pic>
      <p:sp>
        <p:nvSpPr>
          <p:cNvPr id="6" name="Flowchart: Process 5"/>
          <p:cNvSpPr/>
          <p:nvPr/>
        </p:nvSpPr>
        <p:spPr>
          <a:xfrm>
            <a:off x="6172200" y="1690688"/>
            <a:ext cx="5181600" cy="44862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375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Зацепление модулей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Характер и степень зависимостей между модулями</a:t>
            </a:r>
          </a:p>
          <a:p>
            <a:pPr lvl="1"/>
            <a:r>
              <a:rPr lang="en-US" dirty="0"/>
              <a:t>W. Stevens, G. Myers, L. Constantine, «Structured Design», IBM Systems Journal, 13 (2), 115—139, 1974.</a:t>
            </a:r>
            <a:endParaRPr lang="ru-RU" dirty="0"/>
          </a:p>
          <a:p>
            <a:pPr lvl="1"/>
            <a:r>
              <a:rPr lang="ru-RU" dirty="0"/>
              <a:t>Стандарт </a:t>
            </a:r>
            <a:r>
              <a:rPr lang="en-US" dirty="0"/>
              <a:t>IEEE24765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r>
              <a:rPr lang="ru-RU" sz="1500" dirty="0"/>
              <a:t>Автор: Евгений Мирошниченко - Собственная работа, CC0 1.0, https://ru.wikipedia.org/w/index.php?curid=6775969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312" y="1825625"/>
            <a:ext cx="4195376" cy="3644733"/>
          </a:xfrm>
          <a:prstGeom prst="rect">
            <a:avLst/>
          </a:prstGeom>
        </p:spPr>
      </p:pic>
      <p:sp>
        <p:nvSpPr>
          <p:cNvPr id="6" name="Flowchart: Process 5"/>
          <p:cNvSpPr/>
          <p:nvPr/>
        </p:nvSpPr>
        <p:spPr>
          <a:xfrm>
            <a:off x="6172200" y="1690688"/>
            <a:ext cx="5181600" cy="4486275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732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Зацепление модулей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Характер и степень зависимостей между модулями</a:t>
            </a:r>
          </a:p>
          <a:p>
            <a:pPr lvl="1"/>
            <a:r>
              <a:rPr lang="en-US" dirty="0"/>
              <a:t>W. Stevens, G. Myers, L. Constantine, «Structured Design», IBM Systems Journal, 13 (2), 115—139, 1974.</a:t>
            </a:r>
            <a:endParaRPr lang="ru-RU" dirty="0"/>
          </a:p>
          <a:p>
            <a:pPr lvl="1"/>
            <a:r>
              <a:rPr lang="ru-RU" dirty="0"/>
              <a:t>Стандарт </a:t>
            </a:r>
            <a:r>
              <a:rPr lang="en-US" dirty="0"/>
              <a:t>IEEE24765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endParaRPr lang="ru-RU" sz="1500" dirty="0"/>
          </a:p>
          <a:p>
            <a:pPr marL="0" indent="0">
              <a:buNone/>
            </a:pPr>
            <a:r>
              <a:rPr lang="ru-RU" sz="1500" dirty="0"/>
              <a:t>Автор: Евгений Мирошниченко - Собственная работа, CC0 1.0, https://ru.wikipedia.org/w/index.php?curid=6775969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312" y="1825625"/>
            <a:ext cx="4195376" cy="3644733"/>
          </a:xfrm>
          <a:prstGeom prst="rect">
            <a:avLst/>
          </a:prstGeom>
        </p:spPr>
      </p:pic>
      <p:sp>
        <p:nvSpPr>
          <p:cNvPr id="6" name="Flowchart: Process 5"/>
          <p:cNvSpPr/>
          <p:nvPr/>
        </p:nvSpPr>
        <p:spPr>
          <a:xfrm>
            <a:off x="8324849" y="3390901"/>
            <a:ext cx="1409701" cy="17145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Flowchart: Process 6"/>
          <p:cNvSpPr/>
          <p:nvPr/>
        </p:nvSpPr>
        <p:spPr>
          <a:xfrm>
            <a:off x="8439149" y="5271921"/>
            <a:ext cx="1409701" cy="171450"/>
          </a:xfrm>
          <a:prstGeom prst="flowChart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9841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зацепления кода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Патологическое</a:t>
            </a:r>
          </a:p>
          <a:p>
            <a:pPr lvl="1"/>
            <a:r>
              <a:rPr lang="ru-RU" dirty="0"/>
              <a:t>модуль зависит от деталей внутренней реализации другого модуля или влияет на них</a:t>
            </a:r>
          </a:p>
          <a:p>
            <a:endParaRPr lang="ru-RU" dirty="0"/>
          </a:p>
          <a:p>
            <a:r>
              <a:rPr lang="ru-RU" dirty="0"/>
              <a:t>По содержимому (</a:t>
            </a:r>
            <a:r>
              <a:rPr lang="en-US" dirty="0"/>
              <a:t>content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модуль содержит в себе копию другого модуля или его части</a:t>
            </a:r>
          </a:p>
          <a:p>
            <a:pPr lvl="1"/>
            <a:endParaRPr lang="ru-RU" dirty="0"/>
          </a:p>
          <a:p>
            <a:endParaRPr lang="ru-RU" dirty="0"/>
          </a:p>
          <a:p>
            <a:r>
              <a:rPr lang="ru-RU" dirty="0"/>
              <a:t>По общей области</a:t>
            </a:r>
            <a:r>
              <a:rPr lang="en-US" dirty="0"/>
              <a:t> (common)</a:t>
            </a:r>
            <a:endParaRPr lang="ru-RU" dirty="0"/>
          </a:p>
          <a:p>
            <a:pPr lvl="1"/>
            <a:r>
              <a:rPr lang="ru-RU" dirty="0"/>
              <a:t>два модуля изменяют общую область данных</a:t>
            </a:r>
          </a:p>
          <a:p>
            <a:pPr lvl="1"/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Смешанное</a:t>
            </a:r>
            <a:r>
              <a:rPr lang="en-US" dirty="0"/>
              <a:t> (hybrid)</a:t>
            </a:r>
            <a:endParaRPr lang="ru-RU" dirty="0"/>
          </a:p>
          <a:p>
            <a:pPr lvl="1"/>
            <a:r>
              <a:rPr lang="ru-RU" dirty="0"/>
              <a:t>два модуля используют множество значений одних и тех же данных в противоречащих смыслах</a:t>
            </a:r>
          </a:p>
          <a:p>
            <a:endParaRPr lang="ru-RU" dirty="0"/>
          </a:p>
          <a:p>
            <a:r>
              <a:rPr lang="ru-RU" dirty="0"/>
              <a:t>По управлению</a:t>
            </a:r>
            <a:r>
              <a:rPr lang="en-US" dirty="0"/>
              <a:t> (control)</a:t>
            </a:r>
            <a:endParaRPr lang="ru-RU" dirty="0"/>
          </a:p>
          <a:p>
            <a:pPr lvl="1"/>
            <a:r>
              <a:rPr lang="ru-RU" dirty="0"/>
              <a:t>модуль управляет работой другого модуля</a:t>
            </a:r>
          </a:p>
          <a:p>
            <a:endParaRPr lang="ru-RU" dirty="0"/>
          </a:p>
          <a:p>
            <a:r>
              <a:rPr lang="ru-RU" dirty="0"/>
              <a:t>По данным</a:t>
            </a:r>
            <a:r>
              <a:rPr lang="en-US" dirty="0"/>
              <a:t> (data)</a:t>
            </a:r>
            <a:endParaRPr lang="ru-RU" dirty="0"/>
          </a:p>
          <a:p>
            <a:pPr lvl="1"/>
            <a:r>
              <a:rPr lang="ru-RU" dirty="0"/>
              <a:t>выходные данные модуля служат входными данными другого модуля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848178" y="4642985"/>
            <a:ext cx="27601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Стандарт </a:t>
            </a:r>
            <a:r>
              <a:rPr lang="en-US" sz="1400" dirty="0"/>
              <a:t>ISO/IEC/IEEE 24765-201</a:t>
            </a:r>
            <a:r>
              <a:rPr lang="ru-RU" sz="1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864496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Патологическое зацепление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Модуль использует внутренние типы данных, архитектуру и т.п. другого модуля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Самый плохой тип зацепления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Скрываем внутреннее устройство модулей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прячем не нужное, делим код на файлы и т.п.</a:t>
            </a:r>
          </a:p>
          <a:p>
            <a:pPr lvl="1"/>
            <a:r>
              <a:rPr lang="ru-RU" dirty="0" err="1">
                <a:solidFill>
                  <a:schemeClr val="bg1"/>
                </a:solidFill>
              </a:rPr>
              <a:t>фиксим</a:t>
            </a:r>
            <a:r>
              <a:rPr lang="ru-RU" dirty="0">
                <a:solidFill>
                  <a:schemeClr val="bg1"/>
                </a:solidFill>
              </a:rPr>
              <a:t>, упрощаем, </a:t>
            </a:r>
            <a:r>
              <a:rPr lang="ru-RU" dirty="0" err="1">
                <a:solidFill>
                  <a:schemeClr val="bg1"/>
                </a:solidFill>
              </a:rPr>
              <a:t>рефакторим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9827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Патологическое зацепление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Модуль использует внутренние типы данных, архитектуру и т.п. другого модуля</a:t>
            </a:r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Самый плохой вид зацепления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Скрываем внутреннее устройство модулей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прячем не нужное, делим код на файлы и т.п.</a:t>
            </a:r>
          </a:p>
          <a:p>
            <a:pPr lvl="1"/>
            <a:r>
              <a:rPr lang="ru-RU" dirty="0" err="1">
                <a:solidFill>
                  <a:schemeClr val="bg1"/>
                </a:solidFill>
              </a:rPr>
              <a:t>фиксим</a:t>
            </a:r>
            <a:r>
              <a:rPr lang="ru-RU" dirty="0">
                <a:solidFill>
                  <a:schemeClr val="bg1"/>
                </a:solidFill>
              </a:rPr>
              <a:t>, упрощаем, </a:t>
            </a:r>
            <a:r>
              <a:rPr lang="ru-RU" dirty="0" err="1">
                <a:solidFill>
                  <a:schemeClr val="bg1"/>
                </a:solidFill>
              </a:rPr>
              <a:t>рефакторим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843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Патологическое зацепление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Модуль использует внутренние типы данных, архитектуру и т.п. другого модуля</a:t>
            </a:r>
          </a:p>
          <a:p>
            <a:endParaRPr lang="ru-RU" sz="2400" dirty="0"/>
          </a:p>
          <a:p>
            <a:r>
              <a:rPr lang="ru-RU" sz="2400" dirty="0"/>
              <a:t>Самый плохой вид зацепления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Скрываем внутреннее устройство модулей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прячем не нужное, делим код на файлы и т.п.</a:t>
            </a:r>
          </a:p>
          <a:p>
            <a:pPr lvl="1"/>
            <a:r>
              <a:rPr lang="ru-RU" dirty="0" err="1">
                <a:solidFill>
                  <a:schemeClr val="bg1"/>
                </a:solidFill>
              </a:rPr>
              <a:t>фиксим</a:t>
            </a:r>
            <a:r>
              <a:rPr lang="ru-RU" dirty="0">
                <a:solidFill>
                  <a:schemeClr val="bg1"/>
                </a:solidFill>
              </a:rPr>
              <a:t>, упрощаем, </a:t>
            </a:r>
            <a:r>
              <a:rPr lang="ru-RU" dirty="0" err="1">
                <a:solidFill>
                  <a:schemeClr val="bg1"/>
                </a:solidFill>
              </a:rPr>
              <a:t>рефакторим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413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Патологическое зацепление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Модуль использует внутренние типы данных, архитектуру и т.п. другого модуля</a:t>
            </a:r>
          </a:p>
          <a:p>
            <a:endParaRPr lang="ru-RU" sz="2400" dirty="0"/>
          </a:p>
          <a:p>
            <a:r>
              <a:rPr lang="ru-RU" sz="2400" dirty="0"/>
              <a:t>Самый плохой вид зацепления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Скрываем внутреннее устройство модулей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прячем не нужное, делим код на файлы и т.п.</a:t>
            </a:r>
          </a:p>
          <a:p>
            <a:pPr lvl="1"/>
            <a:r>
              <a:rPr lang="ru-RU" dirty="0" err="1">
                <a:solidFill>
                  <a:schemeClr val="bg1"/>
                </a:solidFill>
              </a:rPr>
              <a:t>фиксим</a:t>
            </a:r>
            <a:r>
              <a:rPr lang="ru-RU" dirty="0">
                <a:solidFill>
                  <a:schemeClr val="bg1"/>
                </a:solidFill>
              </a:rPr>
              <a:t>, упрощаем, </a:t>
            </a:r>
            <a:r>
              <a:rPr lang="ru-RU" dirty="0" err="1">
                <a:solidFill>
                  <a:schemeClr val="bg1"/>
                </a:solidFill>
              </a:rPr>
              <a:t>рефакторим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Flowchart: Process 2"/>
          <p:cNvSpPr/>
          <p:nvPr/>
        </p:nvSpPr>
        <p:spPr>
          <a:xfrm>
            <a:off x="838200" y="3800475"/>
            <a:ext cx="5181599" cy="2376487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MakePrimes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p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 p &lt; n; ++p)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IsPrime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(p))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] = p;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+ 1;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Flowchart: Process 3"/>
          <p:cNvSpPr/>
          <p:nvPr/>
        </p:nvSpPr>
        <p:spPr>
          <a:xfrm>
            <a:off x="1966911" y="5210174"/>
            <a:ext cx="2395539" cy="200026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439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Патологическое зацепление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Модуль использует внутренние типы данных, архитектуру и т.п. другого модуля</a:t>
            </a:r>
          </a:p>
          <a:p>
            <a:endParaRPr lang="ru-RU" sz="2400" dirty="0"/>
          </a:p>
          <a:p>
            <a:r>
              <a:rPr lang="ru-RU" sz="2400" dirty="0"/>
              <a:t>Самый плохой вид зацепления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Скрываем внутреннее устройство модулей</a:t>
            </a:r>
            <a:endParaRPr lang="en-US" dirty="0"/>
          </a:p>
          <a:p>
            <a:pPr lvl="1"/>
            <a:r>
              <a:rPr lang="ru-RU" dirty="0"/>
              <a:t>прячем не нужное, делим код на файлы и т.п.</a:t>
            </a:r>
          </a:p>
          <a:p>
            <a:pPr lvl="1"/>
            <a:r>
              <a:rPr lang="ru-RU" dirty="0" err="1"/>
              <a:t>фиксим</a:t>
            </a:r>
            <a:r>
              <a:rPr lang="ru-RU" dirty="0"/>
              <a:t>, упрощаем, </a:t>
            </a:r>
            <a:r>
              <a:rPr lang="ru-RU" dirty="0" err="1"/>
              <a:t>рефакторим</a:t>
            </a:r>
            <a:endParaRPr lang="ru-RU" dirty="0"/>
          </a:p>
        </p:txBody>
      </p:sp>
      <p:sp>
        <p:nvSpPr>
          <p:cNvPr id="9" name="Flowchart: Process 8"/>
          <p:cNvSpPr/>
          <p:nvPr/>
        </p:nvSpPr>
        <p:spPr>
          <a:xfrm>
            <a:off x="838200" y="3800475"/>
            <a:ext cx="5181599" cy="2376487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MakePrimes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p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 p &lt; n; ++p)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IsPrime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(p))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] = p;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+ 1;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1966911" y="5210174"/>
            <a:ext cx="2395539" cy="200026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1800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Патологическое зацепление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Модуль использует внутренние типы данных, архитектуру и т.п. другого модуля</a:t>
            </a:r>
          </a:p>
          <a:p>
            <a:endParaRPr lang="ru-RU" sz="2400" dirty="0"/>
          </a:p>
          <a:p>
            <a:r>
              <a:rPr lang="ru-RU" sz="2400" dirty="0"/>
              <a:t>Самый плохой вид зацепления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Скрываем внутреннее устройство модулей</a:t>
            </a:r>
            <a:endParaRPr lang="en-US" dirty="0"/>
          </a:p>
          <a:p>
            <a:pPr lvl="1"/>
            <a:r>
              <a:rPr lang="ru-RU" dirty="0"/>
              <a:t>прячем не нужное, делим код на файлы и т.п.</a:t>
            </a:r>
          </a:p>
          <a:p>
            <a:pPr lvl="1"/>
            <a:r>
              <a:rPr lang="ru-RU" dirty="0" err="1"/>
              <a:t>фиксим</a:t>
            </a:r>
            <a:r>
              <a:rPr lang="ru-RU" dirty="0"/>
              <a:t>, упрощаем, </a:t>
            </a:r>
            <a:r>
              <a:rPr lang="ru-RU" dirty="0" err="1"/>
              <a:t>рефакторим</a:t>
            </a:r>
            <a:endParaRPr lang="ru-RU" dirty="0"/>
          </a:p>
        </p:txBody>
      </p:sp>
      <p:sp>
        <p:nvSpPr>
          <p:cNvPr id="6" name="Flowchart: Process 5"/>
          <p:cNvSpPr/>
          <p:nvPr/>
        </p:nvSpPr>
        <p:spPr>
          <a:xfrm>
            <a:off x="6172198" y="3800476"/>
            <a:ext cx="5181599" cy="2376486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0000" lnSpcReduction="20000"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MakePrimes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p =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 p &lt; n; ++p)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IsPrime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(p))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(array,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p);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          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 + 1;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838200" y="3895725"/>
            <a:ext cx="5181599" cy="2281237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MakePrimes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p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 p &lt; n; ++p)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IsPrime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(p))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] = value;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1966911" y="5353049"/>
            <a:ext cx="2395539" cy="190501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Flowchart: Process 15"/>
          <p:cNvSpPr/>
          <p:nvPr/>
        </p:nvSpPr>
        <p:spPr>
          <a:xfrm>
            <a:off x="7329486" y="5133973"/>
            <a:ext cx="2395539" cy="200026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Flowchart: Process 11"/>
          <p:cNvSpPr/>
          <p:nvPr/>
        </p:nvSpPr>
        <p:spPr>
          <a:xfrm>
            <a:off x="838200" y="3800475"/>
            <a:ext cx="5181599" cy="2376487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MakePrimes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p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 p &lt; n; ++p)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IsPrime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(p))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] = p;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 + 1;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1966911" y="5210174"/>
            <a:ext cx="2395539" cy="200026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448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Совершенный код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ru-RU" dirty="0"/>
              <a:t>не</a:t>
            </a:r>
            <a:r>
              <a:rPr lang="en-US" dirty="0"/>
              <a:t>]</a:t>
            </a:r>
            <a:r>
              <a:rPr lang="ru-RU" dirty="0"/>
              <a:t>Последняя лекция</a:t>
            </a:r>
          </a:p>
        </p:txBody>
      </p:sp>
    </p:spTree>
    <p:extLst>
      <p:ext uri="{BB962C8B-B14F-4D97-AF65-F5344CB8AC3E}">
        <p14:creationId xmlns:p14="http://schemas.microsoft.com/office/powerpoint/2010/main" val="4275767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Зацепление по содержимому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Copy-paste</a:t>
            </a:r>
            <a:r>
              <a:rPr lang="ru-RU" dirty="0">
                <a:solidFill>
                  <a:schemeClr val="bg1"/>
                </a:solidFill>
              </a:rPr>
              <a:t> или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дублирование кода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В зависимости от масштаба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Описываем функцию и вызываем её вместо дублирования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Выносим дублирующийся код в отдельный модуль</a:t>
            </a:r>
          </a:p>
        </p:txBody>
      </p:sp>
    </p:spTree>
    <p:extLst>
      <p:ext uri="{BB962C8B-B14F-4D97-AF65-F5344CB8AC3E}">
        <p14:creationId xmlns:p14="http://schemas.microsoft.com/office/powerpoint/2010/main" val="1523134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Зацепление по содержимому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Copy-paste</a:t>
            </a:r>
            <a:r>
              <a:rPr lang="ru-RU" dirty="0"/>
              <a:t> или</a:t>
            </a:r>
            <a:r>
              <a:rPr lang="en-US" dirty="0"/>
              <a:t> </a:t>
            </a:r>
            <a:r>
              <a:rPr lang="ru-RU" dirty="0"/>
              <a:t>дублирование кода и т.п.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В зависимости от масштаба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Описываем функцию и вызываем её вместо дублирования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Выносим дублирующийся код в отдельный модуль</a:t>
            </a:r>
          </a:p>
        </p:txBody>
      </p:sp>
    </p:spTree>
    <p:extLst>
      <p:ext uri="{BB962C8B-B14F-4D97-AF65-F5344CB8AC3E}">
        <p14:creationId xmlns:p14="http://schemas.microsoft.com/office/powerpoint/2010/main" val="1196347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Зацепление по содержимому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Copy-paste</a:t>
            </a:r>
            <a:r>
              <a:rPr lang="ru-RU" dirty="0"/>
              <a:t> или</a:t>
            </a:r>
            <a:r>
              <a:rPr lang="en-US" dirty="0"/>
              <a:t> </a:t>
            </a:r>
            <a:r>
              <a:rPr lang="ru-RU" dirty="0"/>
              <a:t>дублирование кода и т.п.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В зависимости от масштаба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Описываем функцию и вызываем её вместо дублирования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Выносим дублирующийся код в отдельный модуль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838200" y="4067175"/>
            <a:ext cx="5181600" cy="1981200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FindMaxAbs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best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&lt;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: -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&lt; size; ++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abs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&lt;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: -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(abs &gt; best)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best = abs;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best;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2143124" y="4343400"/>
            <a:ext cx="2171701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Flowchart: Process 7"/>
          <p:cNvSpPr/>
          <p:nvPr/>
        </p:nvSpPr>
        <p:spPr>
          <a:xfrm>
            <a:off x="2419349" y="4695825"/>
            <a:ext cx="2171701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951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Зацепление по содержимому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Copy-paste</a:t>
            </a:r>
            <a:r>
              <a:rPr lang="ru-RU" dirty="0"/>
              <a:t> или</a:t>
            </a:r>
            <a:r>
              <a:rPr lang="en-US" dirty="0"/>
              <a:t> </a:t>
            </a:r>
            <a:r>
              <a:rPr lang="ru-RU" dirty="0"/>
              <a:t>дублирование кода и т.п.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 зависимости от масштаба</a:t>
            </a:r>
          </a:p>
          <a:p>
            <a:pPr lvl="1"/>
            <a:r>
              <a:rPr lang="ru-RU" dirty="0"/>
              <a:t>Описываем функцию и вызываем её вместо дублирования</a:t>
            </a:r>
          </a:p>
          <a:p>
            <a:pPr lvl="1"/>
            <a:r>
              <a:rPr lang="ru-RU" dirty="0"/>
              <a:t>Выносим дублирующийся код в отдельный модуль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838200" y="4067175"/>
            <a:ext cx="5181600" cy="1981200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FindMaxAbs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best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&lt;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: -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&lt; size; ++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abs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&lt;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: -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(abs &gt; best)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best = abs;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best;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2143124" y="4343400"/>
            <a:ext cx="2171701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Flowchart: Process 7"/>
          <p:cNvSpPr/>
          <p:nvPr/>
        </p:nvSpPr>
        <p:spPr>
          <a:xfrm>
            <a:off x="2419349" y="4695825"/>
            <a:ext cx="2171701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81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Зацепление по содержимому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Copy-paste</a:t>
            </a:r>
            <a:r>
              <a:rPr lang="ru-RU" dirty="0"/>
              <a:t> или</a:t>
            </a:r>
            <a:r>
              <a:rPr lang="en-US" dirty="0"/>
              <a:t> </a:t>
            </a:r>
            <a:r>
              <a:rPr lang="ru-RU" dirty="0"/>
              <a:t>дублирование кода и т.п.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 зависимости от масштаба</a:t>
            </a:r>
          </a:p>
          <a:p>
            <a:pPr lvl="1"/>
            <a:r>
              <a:rPr lang="ru-RU" dirty="0"/>
              <a:t>Описываем функцию и вызываем её вместо дублирования</a:t>
            </a:r>
          </a:p>
          <a:p>
            <a:pPr lvl="1"/>
            <a:r>
              <a:rPr lang="ru-RU" dirty="0"/>
              <a:t>Выносим дублирующийся код в отдельный модуль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838200" y="4067175"/>
            <a:ext cx="5181600" cy="1981200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FindMaxAbs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best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&lt;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: -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&lt; size; ++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abs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&lt;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: -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(abs &gt; best)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best = abs;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best;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6172200" y="4067175"/>
            <a:ext cx="5181600" cy="1981200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Abs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&lt;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? x : -x;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FindMaxAbs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best =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Abs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 size; ++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Abs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 &gt; best)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best =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Abs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best;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2143124" y="4343400"/>
            <a:ext cx="2171701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Flowchart: Process 7"/>
          <p:cNvSpPr/>
          <p:nvPr/>
        </p:nvSpPr>
        <p:spPr>
          <a:xfrm>
            <a:off x="2419349" y="4695825"/>
            <a:ext cx="2171701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lowchart: Process 8"/>
          <p:cNvSpPr/>
          <p:nvPr/>
        </p:nvSpPr>
        <p:spPr>
          <a:xfrm>
            <a:off x="6238873" y="4171950"/>
            <a:ext cx="2228852" cy="4572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7227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Зацепление по содержимому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Copy-paste</a:t>
            </a:r>
            <a:r>
              <a:rPr lang="ru-RU" dirty="0"/>
              <a:t> или</a:t>
            </a:r>
            <a:r>
              <a:rPr lang="en-US" dirty="0"/>
              <a:t> </a:t>
            </a:r>
            <a:r>
              <a:rPr lang="ru-RU" dirty="0"/>
              <a:t>дублирование кода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 зависимости от масштаба</a:t>
            </a:r>
          </a:p>
          <a:p>
            <a:pPr lvl="1"/>
            <a:r>
              <a:rPr lang="ru-RU" dirty="0"/>
              <a:t>Описываем функцию и вызываем её вместо дублирования</a:t>
            </a:r>
          </a:p>
          <a:p>
            <a:pPr lvl="1"/>
            <a:r>
              <a:rPr lang="ru-RU" dirty="0"/>
              <a:t>Выносим дублирующийся код в отдельный модуль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838200" y="4067175"/>
            <a:ext cx="5181600" cy="1981200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FindMaxAbs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best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&lt;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: -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&lt; size; ++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abs =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&lt;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 : -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(abs &gt; best)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best = abs;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best;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6172200" y="4067175"/>
            <a:ext cx="5181600" cy="1981200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Abs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x &gt;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? x : -x;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FindMaxAbs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best =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Abs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&lt; size; ++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Abs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 &gt; best)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best =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Abs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best;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2143124" y="4343400"/>
            <a:ext cx="2171701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Flowchart: Process 7"/>
          <p:cNvSpPr/>
          <p:nvPr/>
        </p:nvSpPr>
        <p:spPr>
          <a:xfrm>
            <a:off x="2419349" y="4695825"/>
            <a:ext cx="2171701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lowchart: Process 8"/>
          <p:cNvSpPr/>
          <p:nvPr/>
        </p:nvSpPr>
        <p:spPr>
          <a:xfrm>
            <a:off x="7134225" y="4314825"/>
            <a:ext cx="523875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982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Зацепление по общей области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4714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Зацепление по общей области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Чтение и запись одних и тех же данных из разных модулей</a:t>
            </a:r>
          </a:p>
          <a:p>
            <a:pPr lvl="1"/>
            <a:r>
              <a:rPr lang="ru-RU" dirty="0"/>
              <a:t>Например, глобальных переменных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В зависимости от масштаба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Помещаем общие данные в структуру и передаём её как параметр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Превращаем общие данные в новый модуль</a:t>
            </a:r>
          </a:p>
        </p:txBody>
      </p:sp>
    </p:spTree>
    <p:extLst>
      <p:ext uri="{BB962C8B-B14F-4D97-AF65-F5344CB8AC3E}">
        <p14:creationId xmlns:p14="http://schemas.microsoft.com/office/powerpoint/2010/main" val="4179346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Зацепление по общей области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Чтение и запись одних и тех же данных из разных модулей</a:t>
            </a:r>
          </a:p>
          <a:p>
            <a:pPr lvl="1"/>
            <a:r>
              <a:rPr lang="ru-RU" dirty="0"/>
              <a:t>Например, глобальных переменных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В зависимости от масштаба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Помещаем общие данные в структуру и передаём её как параметр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Превращаем общие данные в новый модуль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4292025"/>
            <a:ext cx="5181599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count =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++count;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B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++count;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1238250" y="4362450"/>
            <a:ext cx="523875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445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Зацепление по общей области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Чтение и запись одних и тех же данных из разных модулей</a:t>
            </a:r>
          </a:p>
          <a:p>
            <a:pPr lvl="1"/>
            <a:r>
              <a:rPr lang="ru-RU" dirty="0"/>
              <a:t>Например, глобальных переменных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 зависимости от масштаба</a:t>
            </a:r>
          </a:p>
          <a:p>
            <a:pPr lvl="1"/>
            <a:r>
              <a:rPr lang="ru-RU" dirty="0"/>
              <a:t>Помещаем общие данные в структуру и передаём её как параметр</a:t>
            </a:r>
          </a:p>
          <a:p>
            <a:pPr lvl="1"/>
            <a:r>
              <a:rPr lang="ru-RU" dirty="0"/>
              <a:t>Превращаем общие данные в новый модуль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4292025"/>
            <a:ext cx="5181599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count =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++count;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B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++count;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1238250" y="4362450"/>
            <a:ext cx="523875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841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Зацепление частей программы</a:t>
            </a:r>
          </a:p>
          <a:p>
            <a:r>
              <a:rPr lang="ru-RU" dirty="0"/>
              <a:t>Именование функций</a:t>
            </a:r>
          </a:p>
          <a:p>
            <a:r>
              <a:rPr lang="ru-RU" dirty="0"/>
              <a:t>Именование переменных</a:t>
            </a:r>
          </a:p>
        </p:txBody>
      </p:sp>
    </p:spTree>
    <p:extLst>
      <p:ext uri="{BB962C8B-B14F-4D97-AF65-F5344CB8AC3E}">
        <p14:creationId xmlns:p14="http://schemas.microsoft.com/office/powerpoint/2010/main" val="5025999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Зацепление по общей области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Чтение и запись одних и тех же данных из разных модулей</a:t>
            </a:r>
          </a:p>
          <a:p>
            <a:pPr lvl="1"/>
            <a:r>
              <a:rPr lang="ru-RU" dirty="0"/>
              <a:t>Например, глобальных переменных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В зависимости от масштаба</a:t>
            </a:r>
          </a:p>
          <a:p>
            <a:pPr lvl="1"/>
            <a:r>
              <a:rPr lang="ru-RU" dirty="0"/>
              <a:t>Помещаем общие данные в структуру и передаём её как параметр</a:t>
            </a:r>
          </a:p>
          <a:p>
            <a:pPr lvl="1"/>
            <a:r>
              <a:rPr lang="ru-RU" dirty="0"/>
              <a:t>Превращаем общие данные в новый модуль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4292025"/>
            <a:ext cx="5181599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count =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++count;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B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++count;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72201" y="4292025"/>
            <a:ext cx="5181599" cy="175432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no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++(*count);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>
                <a:solidFill>
                  <a:srgbClr val="DCDCAA"/>
                </a:solidFill>
                <a:latin typeface="Consolas" panose="020B0609020204030204" pitchFamily="49" charset="0"/>
              </a:rPr>
              <a:t>B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++(*count);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1238250" y="4362450"/>
            <a:ext cx="523875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lowchart: Process 8"/>
          <p:cNvSpPr/>
          <p:nvPr/>
        </p:nvSpPr>
        <p:spPr>
          <a:xfrm>
            <a:off x="7210425" y="4362450"/>
            <a:ext cx="523875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Flowchart: Process 9"/>
          <p:cNvSpPr/>
          <p:nvPr/>
        </p:nvSpPr>
        <p:spPr>
          <a:xfrm>
            <a:off x="7210425" y="5073938"/>
            <a:ext cx="523875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67285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Смешанное (гибридное) зацепление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Использование значений одних и тех же данных в противоречащих смыслах</a:t>
            </a: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Например, значений локальных переменных или возвращаемых значений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Один элемент данных – один смысл</a:t>
            </a:r>
          </a:p>
          <a:p>
            <a:r>
              <a:rPr lang="ru-RU" sz="2000" dirty="0">
                <a:solidFill>
                  <a:schemeClr val="bg1"/>
                </a:solidFill>
              </a:rPr>
              <a:t>Называем данные содержательно</a:t>
            </a:r>
          </a:p>
        </p:txBody>
      </p:sp>
    </p:spTree>
    <p:extLst>
      <p:ext uri="{BB962C8B-B14F-4D97-AF65-F5344CB8AC3E}">
        <p14:creationId xmlns:p14="http://schemas.microsoft.com/office/powerpoint/2010/main" val="1495053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Смешанное (гибридное) зацепление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Использование значений одних и тех же данных в противоречащих смыслах</a:t>
            </a:r>
          </a:p>
          <a:p>
            <a:pPr lvl="1"/>
            <a:r>
              <a:rPr lang="ru-RU" sz="1800" dirty="0"/>
              <a:t>Например, значений локальных переменных или возвращаемых значений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Один элемент данных – один смысл</a:t>
            </a:r>
          </a:p>
          <a:p>
            <a:r>
              <a:rPr lang="ru-RU" sz="2000" dirty="0">
                <a:solidFill>
                  <a:schemeClr val="bg1"/>
                </a:solidFill>
              </a:rPr>
              <a:t>Называем данные содержательно</a:t>
            </a:r>
          </a:p>
        </p:txBody>
      </p:sp>
    </p:spTree>
    <p:extLst>
      <p:ext uri="{BB962C8B-B14F-4D97-AF65-F5344CB8AC3E}">
        <p14:creationId xmlns:p14="http://schemas.microsoft.com/office/powerpoint/2010/main" val="2399355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Смешанное (гибридное) зацепление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Использование значений одних и тех же данных в противоречащих смыслах</a:t>
            </a:r>
          </a:p>
          <a:p>
            <a:pPr lvl="1"/>
            <a:r>
              <a:rPr lang="ru-RU" sz="1800" dirty="0"/>
              <a:t>Например, значений локальных переменных или возвращаемых значений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Один элемент данных – один смысл</a:t>
            </a:r>
          </a:p>
          <a:p>
            <a:r>
              <a:rPr lang="ru-RU" sz="2000" dirty="0">
                <a:solidFill>
                  <a:schemeClr val="bg1"/>
                </a:solidFill>
              </a:rPr>
              <a:t>Называем данные содержательно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3120450"/>
            <a:ext cx="518159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PrintRoots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a,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b,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x2 =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sqrt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(b * b -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* a * c);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x1 = (- b + x2) /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/ a;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x2 = (- b - x2) /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/ a;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"%f %f"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x1, x2);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1790701" y="3362325"/>
            <a:ext cx="304800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lowchart: Process 8"/>
          <p:cNvSpPr/>
          <p:nvPr/>
        </p:nvSpPr>
        <p:spPr>
          <a:xfrm>
            <a:off x="1233748" y="3720614"/>
            <a:ext cx="304800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7408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Смешанное (гибридное) зацепление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Использование значений одних и тех же данных в противоречащих смыслах</a:t>
            </a:r>
          </a:p>
          <a:p>
            <a:pPr lvl="1"/>
            <a:r>
              <a:rPr lang="ru-RU" sz="1800" dirty="0"/>
              <a:t>Например, значений локальных переменных или возвращаемых значений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Один элемент данных – один смысл</a:t>
            </a:r>
          </a:p>
          <a:p>
            <a:r>
              <a:rPr lang="ru-RU" sz="2000" dirty="0">
                <a:solidFill>
                  <a:schemeClr val="bg1"/>
                </a:solidFill>
              </a:rPr>
              <a:t>Называем данные содержательно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8199" y="4415275"/>
            <a:ext cx="518159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PrintRoots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a,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b,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sqrt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(b * b -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* a * c);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x1 = (- b +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/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/ a;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x2 = (- b -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/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/ a;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"%f %f"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x1, x2);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1828801" y="4647933"/>
            <a:ext cx="304800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838200" y="3120450"/>
            <a:ext cx="518159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PrintRoots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a,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b,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x2 =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sqrt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(b * b -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* a * c);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x1 = (- b + x2) /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/ a;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x2 = (- b - x2) /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/ a;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"%f %f"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x1, x2);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Flowchart: Process 7"/>
          <p:cNvSpPr/>
          <p:nvPr/>
        </p:nvSpPr>
        <p:spPr>
          <a:xfrm>
            <a:off x="1790701" y="3362325"/>
            <a:ext cx="304800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Flowchart: Process 8"/>
          <p:cNvSpPr/>
          <p:nvPr/>
        </p:nvSpPr>
        <p:spPr>
          <a:xfrm>
            <a:off x="1233748" y="3720614"/>
            <a:ext cx="304800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0906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Смешанное (гибридное) зацепление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Использование значений одних и тех же данных в противоречащих смыслах</a:t>
            </a:r>
          </a:p>
          <a:p>
            <a:pPr lvl="1"/>
            <a:r>
              <a:rPr lang="ru-RU" sz="1800" dirty="0"/>
              <a:t>Например, значений локальных переменных или возвращаемых значений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Один элемент данных – один смысл</a:t>
            </a:r>
          </a:p>
          <a:p>
            <a:r>
              <a:rPr lang="ru-RU" sz="2000" dirty="0"/>
              <a:t>Называем данные содержательно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199" y="4415275"/>
            <a:ext cx="518159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PrintRoots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a,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b,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sqrt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(b * b -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* a * c);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x1 = (- b +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/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/ a;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x2 = (- b -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/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/ a;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"%f %f"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x1, x2);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Flowchart: Process 11"/>
          <p:cNvSpPr/>
          <p:nvPr/>
        </p:nvSpPr>
        <p:spPr>
          <a:xfrm>
            <a:off x="1828801" y="4647933"/>
            <a:ext cx="304800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838200" y="3120450"/>
            <a:ext cx="518159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PrintRoots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a,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b,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x2 =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sqrt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(b * b -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* a * c);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x1 = (- b + x2) /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/ a;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x2 = (- b - x2) /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/ a;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"%f %f"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x1, x2);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Flowchart: Process 7"/>
          <p:cNvSpPr/>
          <p:nvPr/>
        </p:nvSpPr>
        <p:spPr>
          <a:xfrm>
            <a:off x="1790701" y="3362325"/>
            <a:ext cx="304800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Flowchart: Process 8"/>
          <p:cNvSpPr/>
          <p:nvPr/>
        </p:nvSpPr>
        <p:spPr>
          <a:xfrm>
            <a:off x="1233748" y="3720614"/>
            <a:ext cx="304800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85674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Смешанное (гибридное) зацепление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Использование значений одних и тех же данных в противоречащих смыслах</a:t>
            </a:r>
          </a:p>
          <a:p>
            <a:pPr lvl="1"/>
            <a:r>
              <a:rPr lang="ru-RU" sz="1800" dirty="0"/>
              <a:t>Например, значений локальных переменных или возвращаемых значений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Один элемент данных – один смысл</a:t>
            </a:r>
          </a:p>
          <a:p>
            <a:r>
              <a:rPr lang="ru-RU" sz="2000" dirty="0"/>
              <a:t>Называем данные содержательно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72201" y="3120450"/>
            <a:ext cx="518159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PrintRoots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a,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b,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c) {</a:t>
            </a:r>
          </a:p>
          <a:p>
            <a:r>
              <a:rPr lang="fr-FR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fr-FR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fr-FR" sz="1200" dirty="0">
                <a:solidFill>
                  <a:srgbClr val="D4D4D4"/>
                </a:solidFill>
                <a:latin typeface="Consolas" panose="020B0609020204030204" pitchFamily="49" charset="0"/>
              </a:rPr>
              <a:t> discriminant = </a:t>
            </a:r>
            <a:r>
              <a:rPr lang="fr-FR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sqrt</a:t>
            </a:r>
            <a:r>
              <a:rPr lang="fr-FR" sz="1200" dirty="0">
                <a:solidFill>
                  <a:srgbClr val="D4D4D4"/>
                </a:solidFill>
                <a:latin typeface="Consolas" panose="020B0609020204030204" pitchFamily="49" charset="0"/>
              </a:rPr>
              <a:t>(b * b - </a:t>
            </a:r>
            <a:r>
              <a:rPr lang="fr-FR" sz="1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fr-FR" sz="1200" dirty="0">
                <a:solidFill>
                  <a:srgbClr val="D4D4D4"/>
                </a:solidFill>
                <a:latin typeface="Consolas" panose="020B0609020204030204" pitchFamily="49" charset="0"/>
              </a:rPr>
              <a:t> * a * c);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x1 = (- b + </a:t>
            </a:r>
            <a:r>
              <a:rPr lang="fr-FR" sz="1200" dirty="0">
                <a:solidFill>
                  <a:srgbClr val="D4D4D4"/>
                </a:solidFill>
                <a:latin typeface="Consolas" panose="020B0609020204030204" pitchFamily="49" charset="0"/>
              </a:rPr>
              <a:t>discriminant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/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/ a;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x2 = (- b - </a:t>
            </a:r>
            <a:r>
              <a:rPr lang="fr-FR" sz="1200" dirty="0">
                <a:solidFill>
                  <a:srgbClr val="D4D4D4"/>
                </a:solidFill>
                <a:latin typeface="Consolas" panose="020B0609020204030204" pitchFamily="49" charset="0"/>
              </a:rPr>
              <a:t>discriminant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/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/ a;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"%f %f"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x1, x2);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199" y="4415275"/>
            <a:ext cx="518159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PrintRoots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a,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b,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sqrt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(b * b -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* a * c);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x1 = (- b +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/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/ a;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x2 = (- b - 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tmp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) /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/ a;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"%f %f"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x1, x2);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Flowchart: Process 10"/>
          <p:cNvSpPr/>
          <p:nvPr/>
        </p:nvSpPr>
        <p:spPr>
          <a:xfrm>
            <a:off x="1828801" y="4647933"/>
            <a:ext cx="304800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Flowchart: Process 11"/>
          <p:cNvSpPr/>
          <p:nvPr/>
        </p:nvSpPr>
        <p:spPr>
          <a:xfrm>
            <a:off x="7181851" y="3343275"/>
            <a:ext cx="1038224" cy="20955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838200" y="3120450"/>
            <a:ext cx="5181599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PrintRoots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a,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b,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float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c) {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x2 =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sqrt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(b * b -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* a * c);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x1 = (- b + x2) /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/ a;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x2 = (- b - x2) / </a:t>
            </a:r>
            <a:r>
              <a:rPr lang="en-US" sz="1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/ a;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DCDCAA"/>
                </a:solidFill>
                <a:latin typeface="Consolas" panose="020B0609020204030204" pitchFamily="49" charset="0"/>
              </a:rPr>
              <a:t>printf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CE9178"/>
                </a:solidFill>
                <a:latin typeface="Consolas" panose="020B0609020204030204" pitchFamily="49" charset="0"/>
              </a:rPr>
              <a:t>"%f %f"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, x1, x2);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Flowchart: Process 7"/>
          <p:cNvSpPr/>
          <p:nvPr/>
        </p:nvSpPr>
        <p:spPr>
          <a:xfrm>
            <a:off x="1790701" y="3362325"/>
            <a:ext cx="304800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Flowchart: Process 8"/>
          <p:cNvSpPr/>
          <p:nvPr/>
        </p:nvSpPr>
        <p:spPr>
          <a:xfrm>
            <a:off x="1233748" y="3720614"/>
            <a:ext cx="304800" cy="1905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66663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Зацепление по управлению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Модуль управляет работой другого модуля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Делаем модули макс. самодостаточными</a:t>
            </a:r>
          </a:p>
        </p:txBody>
      </p:sp>
    </p:spTree>
    <p:extLst>
      <p:ext uri="{BB962C8B-B14F-4D97-AF65-F5344CB8AC3E}">
        <p14:creationId xmlns:p14="http://schemas.microsoft.com/office/powerpoint/2010/main" val="17021058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Зацепление по управлению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Модуль управляет работой другого модуля</a:t>
            </a:r>
          </a:p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Делаем модули макс. самодостаточными</a:t>
            </a:r>
          </a:p>
        </p:txBody>
      </p:sp>
    </p:spTree>
    <p:extLst>
      <p:ext uri="{BB962C8B-B14F-4D97-AF65-F5344CB8AC3E}">
        <p14:creationId xmlns:p14="http://schemas.microsoft.com/office/powerpoint/2010/main" val="28136769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Зацепление по управлению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Модуль управляет работой другого модуля</a:t>
            </a:r>
          </a:p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Делаем модули макс. самодостаточными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838200" y="2886075"/>
            <a:ext cx="5181600" cy="3290887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MakePrimes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p 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p &lt; n; ++p)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IsPrime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(p))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(array) &lt;=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Resize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(array,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(array,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p);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+= 1;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1981200" y="4522293"/>
            <a:ext cx="2857499" cy="6477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778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 или «часть программы»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 зависимости от масштаба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Набор данных и подпрограммы, которые их обрабатывают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Логически обособленная часть программы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Набор файлов с исходным кодом, которые имеют общую версию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Единое целое с </a:t>
            </a:r>
            <a:r>
              <a:rPr lang="ru-RU" dirty="0" err="1">
                <a:solidFill>
                  <a:schemeClr val="bg1"/>
                </a:solidFill>
              </a:rPr>
              <a:t>т.з</a:t>
            </a:r>
            <a:r>
              <a:rPr lang="ru-RU" dirty="0">
                <a:solidFill>
                  <a:schemeClr val="bg1"/>
                </a:solidFill>
              </a:rPr>
              <a:t>. компиляции, линковки и загрузки в память для исполнения (исполняемый файл, динамическая библиотека и т.п.)</a:t>
            </a:r>
          </a:p>
        </p:txBody>
      </p:sp>
    </p:spTree>
    <p:extLst>
      <p:ext uri="{BB962C8B-B14F-4D97-AF65-F5344CB8AC3E}">
        <p14:creationId xmlns:p14="http://schemas.microsoft.com/office/powerpoint/2010/main" val="32510699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Зацепление по управлению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Модуль управляет работой другого модуля</a:t>
            </a:r>
          </a:p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Делаем модули максимально самодостаточными</a:t>
            </a:r>
          </a:p>
        </p:txBody>
      </p:sp>
      <p:sp>
        <p:nvSpPr>
          <p:cNvPr id="8" name="Flowchart: Process 4"/>
          <p:cNvSpPr/>
          <p:nvPr/>
        </p:nvSpPr>
        <p:spPr>
          <a:xfrm>
            <a:off x="838200" y="2886075"/>
            <a:ext cx="5181600" cy="3290887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MakePrimes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p 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p &lt; n; ++p)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IsPrime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(p))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(array) &lt;=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Resize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(array,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(array,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p);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+= 1;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Flowchart: Process 6"/>
          <p:cNvSpPr/>
          <p:nvPr/>
        </p:nvSpPr>
        <p:spPr>
          <a:xfrm>
            <a:off x="1981200" y="4522293"/>
            <a:ext cx="2857499" cy="6477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5802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Зацепление по управлению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Модуль управляет работой другого модуля</a:t>
            </a:r>
          </a:p>
          <a:p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Делаем модули максимально самодостаточными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6172200" y="2886074"/>
            <a:ext cx="5181600" cy="3290887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MakePrimes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p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 p &lt; n; ++p)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IsPrime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(p)) {</a:t>
            </a: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немного лучше, т.к.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Assign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 сам следит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за размером </a:t>
            </a:r>
            <a:r>
              <a:rPr lang="ru-RU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array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(array,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p);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+= 1;</a:t>
            </a: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Flowchart: Process 4"/>
          <p:cNvSpPr/>
          <p:nvPr/>
        </p:nvSpPr>
        <p:spPr>
          <a:xfrm>
            <a:off x="838200" y="2886075"/>
            <a:ext cx="5181600" cy="3290887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MakePrimes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p 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 p &lt; n; ++p)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IsPrime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(p))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(array) &lt;=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Resize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(array,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(array,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p);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 += 1;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Flowchart: Process 6"/>
          <p:cNvSpPr/>
          <p:nvPr/>
        </p:nvSpPr>
        <p:spPr>
          <a:xfrm>
            <a:off x="1981200" y="4522293"/>
            <a:ext cx="2857499" cy="6477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78258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Зацепление по данным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Модуль использует в качестве входных данных выходные данные другого модуля</a:t>
            </a:r>
          </a:p>
          <a:p>
            <a:r>
              <a:rPr lang="ru-RU" dirty="0">
                <a:solidFill>
                  <a:schemeClr val="bg1"/>
                </a:solidFill>
              </a:rPr>
              <a:t>Самый слабый вид зацепления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Оперируем со всеми данными, а не с элементами</a:t>
            </a:r>
          </a:p>
        </p:txBody>
      </p:sp>
    </p:spTree>
    <p:extLst>
      <p:ext uri="{BB962C8B-B14F-4D97-AF65-F5344CB8AC3E}">
        <p14:creationId xmlns:p14="http://schemas.microsoft.com/office/powerpoint/2010/main" val="125249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Зацепление по данным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Модуль использует в качестве входных данных выходные данные другого модуля</a:t>
            </a:r>
          </a:p>
          <a:p>
            <a:r>
              <a:rPr lang="ru-RU" dirty="0">
                <a:solidFill>
                  <a:schemeClr val="bg1"/>
                </a:solidFill>
              </a:rPr>
              <a:t>Самый слабый вид зацепления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Оперируем со всеми данными, а не с элементами</a:t>
            </a:r>
          </a:p>
        </p:txBody>
      </p:sp>
    </p:spTree>
    <p:extLst>
      <p:ext uri="{BB962C8B-B14F-4D97-AF65-F5344CB8AC3E}">
        <p14:creationId xmlns:p14="http://schemas.microsoft.com/office/powerpoint/2010/main" val="32998286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Зацепление по данным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Модуль использует в качестве входных данных выходные данные другого модуля</a:t>
            </a:r>
          </a:p>
          <a:p>
            <a:r>
              <a:rPr lang="ru-RU" dirty="0"/>
              <a:t>Самый слабый вид зацепления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Оперируем со всеми данными, а не с элементами</a:t>
            </a:r>
          </a:p>
        </p:txBody>
      </p:sp>
    </p:spTree>
    <p:extLst>
      <p:ext uri="{BB962C8B-B14F-4D97-AF65-F5344CB8AC3E}">
        <p14:creationId xmlns:p14="http://schemas.microsoft.com/office/powerpoint/2010/main" val="36659305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Зацепление по данным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Модуль использует в качестве входных данных выходные данные другого модуля</a:t>
            </a:r>
          </a:p>
          <a:p>
            <a:r>
              <a:rPr lang="ru-RU" dirty="0"/>
              <a:t>Самый слабый вид зацепления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Оперируем наборами однотипных данных</a:t>
            </a:r>
          </a:p>
          <a:p>
            <a:r>
              <a:rPr lang="ru-RU" dirty="0">
                <a:solidFill>
                  <a:schemeClr val="bg1"/>
                </a:solidFill>
              </a:rPr>
              <a:t>Избегаем поэлементных действий</a:t>
            </a:r>
          </a:p>
        </p:txBody>
      </p:sp>
      <p:sp>
        <p:nvSpPr>
          <p:cNvPr id="5" name="Flowchart: Process 4"/>
          <p:cNvSpPr/>
          <p:nvPr/>
        </p:nvSpPr>
        <p:spPr>
          <a:xfrm>
            <a:off x="838200" y="3883026"/>
            <a:ext cx="5181600" cy="2293937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MakePrimes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p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 p &lt; n; ++p)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IsPrime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(p))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(array,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p);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+= 1;</a:t>
            </a: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1563486" y="5100897"/>
            <a:ext cx="2286000" cy="518507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99701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Зацепление по данным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Модуль использует в качестве входных данных выходные данные другого модуля</a:t>
            </a:r>
          </a:p>
          <a:p>
            <a:r>
              <a:rPr lang="ru-RU" dirty="0"/>
              <a:t>Самый слабый вид зацепления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Оперируем наборами однотипных данных</a:t>
            </a:r>
          </a:p>
          <a:p>
            <a:r>
              <a:rPr lang="ru-RU" dirty="0"/>
              <a:t>Избегаем поэлементных действий</a:t>
            </a:r>
          </a:p>
        </p:txBody>
      </p:sp>
      <p:sp>
        <p:nvSpPr>
          <p:cNvPr id="8" name="Flowchart: Process 4"/>
          <p:cNvSpPr/>
          <p:nvPr/>
        </p:nvSpPr>
        <p:spPr>
          <a:xfrm>
            <a:off x="838200" y="3883026"/>
            <a:ext cx="5181600" cy="2293937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MakePrimes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p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 p &lt; n; ++p)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IsPrime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(p))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(array,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p);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+= 1;</a:t>
            </a: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Flowchart: Process 6"/>
          <p:cNvSpPr/>
          <p:nvPr/>
        </p:nvSpPr>
        <p:spPr>
          <a:xfrm>
            <a:off x="1563486" y="5100897"/>
            <a:ext cx="2286000" cy="518507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4377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Зацепление по данным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Модуль использует в качестве входных данных выходные данные другого модуля</a:t>
            </a:r>
          </a:p>
          <a:p>
            <a:r>
              <a:rPr lang="ru-RU" dirty="0"/>
              <a:t>Самый слабый вид зацепления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Оперируем наборами однотипных данных</a:t>
            </a:r>
          </a:p>
          <a:p>
            <a:r>
              <a:rPr lang="ru-RU" dirty="0"/>
              <a:t>Избегаем поэлементных действий</a:t>
            </a:r>
          </a:p>
        </p:txBody>
      </p:sp>
      <p:sp>
        <p:nvSpPr>
          <p:cNvPr id="6" name="Flowchart: Process 5"/>
          <p:cNvSpPr/>
          <p:nvPr/>
        </p:nvSpPr>
        <p:spPr>
          <a:xfrm>
            <a:off x="6172200" y="3883026"/>
            <a:ext cx="5181600" cy="2293937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MakeRange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begin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end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RemoveIfNot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(*check)(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MakePrimes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MakeRange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(array,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n);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RemoveIfNot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(array,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IsPrime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6600826" y="5334000"/>
            <a:ext cx="2581274" cy="457200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Flowchart: Process 4"/>
          <p:cNvSpPr/>
          <p:nvPr/>
        </p:nvSpPr>
        <p:spPr>
          <a:xfrm>
            <a:off x="838200" y="3883026"/>
            <a:ext cx="5181600" cy="2293937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 lnSpcReduction="10000"/>
          </a:bodyPr>
          <a:lstStyle/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MakePrimes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TArrayOfInt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300" dirty="0">
                <a:solidFill>
                  <a:srgbClr val="9CDCFE"/>
                </a:solidFill>
                <a:latin typeface="Consolas" panose="020B0609020204030204" pitchFamily="49" charset="0"/>
              </a:rPr>
              <a:t>array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p = </a:t>
            </a:r>
            <a:r>
              <a:rPr lang="en-US" sz="13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; p &lt; n; ++p)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3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300" dirty="0" err="1">
                <a:solidFill>
                  <a:srgbClr val="DCDCAA"/>
                </a:solidFill>
                <a:latin typeface="Consolas" panose="020B0609020204030204" pitchFamily="49" charset="0"/>
              </a:rPr>
              <a:t>IsPrime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(p)) {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</a:t>
            </a:r>
            <a:r>
              <a:rPr lang="en-US" sz="1300" dirty="0">
                <a:solidFill>
                  <a:srgbClr val="DCDCAA"/>
                </a:solidFill>
                <a:latin typeface="Consolas" panose="020B0609020204030204" pitchFamily="49" charset="0"/>
              </a:rPr>
              <a:t>Assign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(array, </a:t>
            </a:r>
            <a:r>
              <a:rPr lang="en-US" sz="13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, p);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 </a:t>
            </a:r>
            <a:r>
              <a:rPr lang="en-US" sz="1200" dirty="0" err="1">
                <a:solidFill>
                  <a:srgbClr val="D4D4D4"/>
                </a:solidFill>
                <a:latin typeface="Consolas" panose="020B0609020204030204" pitchFamily="49" charset="0"/>
              </a:rPr>
              <a:t>idx</a:t>
            </a: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+= 1;</a:t>
            </a:r>
            <a:endParaRPr lang="en-US" sz="13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3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13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Flowchart: Process 6"/>
          <p:cNvSpPr/>
          <p:nvPr/>
        </p:nvSpPr>
        <p:spPr>
          <a:xfrm>
            <a:off x="1563486" y="5100897"/>
            <a:ext cx="2286000" cy="518507"/>
          </a:xfrm>
          <a:prstGeom prst="flowChartProcess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1269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Общее для всех имен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Используем одинаковый способ соединения нескольких слов в идентификатор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Избегаем невыразительных и неоднозначных слов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Не используем номера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Используем стандартные пары антонимов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add/remove, put/get, begin/end, open/close </a:t>
            </a:r>
            <a:r>
              <a:rPr lang="ru-RU" dirty="0">
                <a:solidFill>
                  <a:schemeClr val="bg1"/>
                </a:solidFill>
              </a:rPr>
              <a:t>и т.п.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4449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Общее для всех имен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Используем одинаковый способ соединения нескольких слов в идентификатор</a:t>
            </a:r>
          </a:p>
          <a:p>
            <a:pPr lvl="1"/>
            <a:r>
              <a:rPr lang="en-US" dirty="0" err="1"/>
              <a:t>PascalCase</a:t>
            </a:r>
            <a:r>
              <a:rPr lang="en-US" dirty="0"/>
              <a:t>, camelCase, </a:t>
            </a:r>
            <a:r>
              <a:rPr lang="en-US" dirty="0" err="1"/>
              <a:t>snake_case</a:t>
            </a:r>
            <a:r>
              <a:rPr lang="en-US" dirty="0"/>
              <a:t>, </a:t>
            </a:r>
            <a:r>
              <a:rPr lang="en-US" dirty="0" err="1"/>
              <a:t>allwordstogether</a:t>
            </a:r>
            <a:r>
              <a:rPr lang="en-US" dirty="0"/>
              <a:t> </a:t>
            </a:r>
            <a:r>
              <a:rPr lang="ru-RU" dirty="0"/>
              <a:t>и т.п.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Избегаем невыразительных и неоднозначных слов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Не используем номера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Используем стандартные пары антонимов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add/remove, put/get, begin/end, open/close </a:t>
            </a:r>
            <a:r>
              <a:rPr lang="ru-RU" dirty="0">
                <a:solidFill>
                  <a:schemeClr val="bg1"/>
                </a:solidFill>
              </a:rPr>
              <a:t>и т.п.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Избегаем двойного отрицания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8978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 или «часть программы»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зависимости от масштаба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Набор данных и подпрограммы, которые их обрабатывают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Логически обособленная часть программы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Набор файлов с исходным кодом, которые имеют общую версию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Единое целое с </a:t>
            </a:r>
            <a:r>
              <a:rPr lang="ru-RU" dirty="0" err="1">
                <a:solidFill>
                  <a:schemeClr val="bg1"/>
                </a:solidFill>
              </a:rPr>
              <a:t>т.з</a:t>
            </a:r>
            <a:r>
              <a:rPr lang="ru-RU" dirty="0">
                <a:solidFill>
                  <a:schemeClr val="bg1"/>
                </a:solidFill>
              </a:rPr>
              <a:t>. компиляции, линковки и загрузки в память для исполнения (исполняемый файл, динамическая библиотека и т.п.)</a:t>
            </a:r>
          </a:p>
        </p:txBody>
      </p:sp>
    </p:spTree>
    <p:extLst>
      <p:ext uri="{BB962C8B-B14F-4D97-AF65-F5344CB8AC3E}">
        <p14:creationId xmlns:p14="http://schemas.microsoft.com/office/powerpoint/2010/main" val="31657053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Общее для всех имен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Используем одинаковый способ соединения нескольких слов в идентификатор</a:t>
            </a:r>
            <a:endParaRPr lang="en-US" dirty="0"/>
          </a:p>
          <a:p>
            <a:pPr lvl="1"/>
            <a:r>
              <a:rPr lang="en-US" dirty="0" err="1"/>
              <a:t>PascalCase</a:t>
            </a:r>
            <a:r>
              <a:rPr lang="en-US" dirty="0"/>
              <a:t>, camelCase, </a:t>
            </a:r>
            <a:r>
              <a:rPr lang="en-US" dirty="0" err="1"/>
              <a:t>snake_case</a:t>
            </a:r>
            <a:r>
              <a:rPr lang="en-US" dirty="0"/>
              <a:t>, </a:t>
            </a:r>
            <a:r>
              <a:rPr lang="en-US" dirty="0" err="1"/>
              <a:t>allwordstogether</a:t>
            </a:r>
            <a:r>
              <a:rPr lang="en-US" dirty="0"/>
              <a:t> </a:t>
            </a:r>
            <a:r>
              <a:rPr lang="ru-RU" dirty="0"/>
              <a:t>и т.п.</a:t>
            </a:r>
          </a:p>
          <a:p>
            <a:endParaRPr lang="ru-RU" dirty="0"/>
          </a:p>
          <a:p>
            <a:r>
              <a:rPr lang="ru-RU" dirty="0"/>
              <a:t>Избегаем невыразительных и неоднозначных слов</a:t>
            </a:r>
          </a:p>
          <a:p>
            <a:pPr lvl="1"/>
            <a:r>
              <a:rPr lang="ru-RU" dirty="0"/>
              <a:t>Не используем номера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Используем стандартные пары антонимов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add/remove, put/get, begin/end, open/close </a:t>
            </a:r>
            <a:r>
              <a:rPr lang="ru-RU" dirty="0">
                <a:solidFill>
                  <a:schemeClr val="bg1"/>
                </a:solidFill>
              </a:rPr>
              <a:t>и т.п.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Избегаем двойного отрицания</a:t>
            </a:r>
          </a:p>
        </p:txBody>
      </p:sp>
    </p:spTree>
    <p:extLst>
      <p:ext uri="{BB962C8B-B14F-4D97-AF65-F5344CB8AC3E}">
        <p14:creationId xmlns:p14="http://schemas.microsoft.com/office/powerpoint/2010/main" val="27637717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Общее для всех имен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Используем одинаковый способ соединения нескольких слов в идентификатор</a:t>
            </a:r>
          </a:p>
          <a:p>
            <a:pPr lvl="1"/>
            <a:r>
              <a:rPr lang="en-US" dirty="0" err="1"/>
              <a:t>PascalCase</a:t>
            </a:r>
            <a:r>
              <a:rPr lang="en-US" dirty="0"/>
              <a:t>, camelCase, </a:t>
            </a:r>
            <a:r>
              <a:rPr lang="en-US" dirty="0" err="1"/>
              <a:t>snake_case</a:t>
            </a:r>
            <a:r>
              <a:rPr lang="en-US" dirty="0"/>
              <a:t>, </a:t>
            </a:r>
            <a:r>
              <a:rPr lang="en-US" dirty="0" err="1"/>
              <a:t>allwordstogether</a:t>
            </a:r>
            <a:r>
              <a:rPr lang="en-US" dirty="0"/>
              <a:t> </a:t>
            </a:r>
            <a:r>
              <a:rPr lang="ru-RU" dirty="0"/>
              <a:t>и т.п.</a:t>
            </a:r>
          </a:p>
          <a:p>
            <a:endParaRPr lang="en-US" dirty="0"/>
          </a:p>
          <a:p>
            <a:r>
              <a:rPr lang="ru-RU" dirty="0"/>
              <a:t>Избегаем невыразительных и неоднозначных слов</a:t>
            </a:r>
          </a:p>
          <a:p>
            <a:pPr lvl="1"/>
            <a:r>
              <a:rPr lang="ru-RU" dirty="0"/>
              <a:t>Не используем номера</a:t>
            </a:r>
          </a:p>
          <a:p>
            <a:endParaRPr lang="ru-RU" dirty="0"/>
          </a:p>
          <a:p>
            <a:r>
              <a:rPr lang="ru-RU" dirty="0"/>
              <a:t>Используем стандартные пары антонимов</a:t>
            </a:r>
          </a:p>
          <a:p>
            <a:pPr lvl="1"/>
            <a:r>
              <a:rPr lang="en-US" dirty="0"/>
              <a:t>add/remove, put/get, begin/end, open/close </a:t>
            </a:r>
            <a:r>
              <a:rPr lang="ru-RU" dirty="0"/>
              <a:t>и т.п.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Избегаем двойного отрицания</a:t>
            </a:r>
          </a:p>
        </p:txBody>
      </p:sp>
    </p:spTree>
    <p:extLst>
      <p:ext uri="{BB962C8B-B14F-4D97-AF65-F5344CB8AC3E}">
        <p14:creationId xmlns:p14="http://schemas.microsoft.com/office/powerpoint/2010/main" val="34724284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Общее для всех имен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Используем одинаковый способ соединения нескольких слов в идентификатор</a:t>
            </a:r>
          </a:p>
          <a:p>
            <a:pPr lvl="1"/>
            <a:r>
              <a:rPr lang="en-US" dirty="0" err="1"/>
              <a:t>PascalCase</a:t>
            </a:r>
            <a:r>
              <a:rPr lang="en-US" dirty="0"/>
              <a:t>, camelCase, </a:t>
            </a:r>
            <a:r>
              <a:rPr lang="en-US" dirty="0" err="1"/>
              <a:t>snake_case</a:t>
            </a:r>
            <a:r>
              <a:rPr lang="en-US" dirty="0"/>
              <a:t>, </a:t>
            </a:r>
            <a:r>
              <a:rPr lang="en-US" dirty="0" err="1"/>
              <a:t>allwordstogether</a:t>
            </a:r>
            <a:r>
              <a:rPr lang="en-US" dirty="0"/>
              <a:t> </a:t>
            </a:r>
            <a:r>
              <a:rPr lang="ru-RU" dirty="0"/>
              <a:t>и т.п.</a:t>
            </a:r>
          </a:p>
          <a:p>
            <a:endParaRPr lang="en-US" dirty="0"/>
          </a:p>
          <a:p>
            <a:r>
              <a:rPr lang="ru-RU" dirty="0"/>
              <a:t>Избегаем невыразительных и неоднозначных слов</a:t>
            </a:r>
          </a:p>
          <a:p>
            <a:pPr lvl="1"/>
            <a:r>
              <a:rPr lang="ru-RU" dirty="0"/>
              <a:t>Не используем номера</a:t>
            </a:r>
          </a:p>
          <a:p>
            <a:endParaRPr lang="ru-RU" dirty="0"/>
          </a:p>
          <a:p>
            <a:r>
              <a:rPr lang="ru-RU" dirty="0"/>
              <a:t>Используем стандартные пары антонимов</a:t>
            </a:r>
          </a:p>
          <a:p>
            <a:pPr lvl="1"/>
            <a:r>
              <a:rPr lang="en-US" dirty="0"/>
              <a:t>add/remove, put/get, begin/end, open/close </a:t>
            </a:r>
            <a:r>
              <a:rPr lang="ru-RU" dirty="0"/>
              <a:t>и т.п.</a:t>
            </a:r>
          </a:p>
          <a:p>
            <a:endParaRPr lang="en-US" dirty="0"/>
          </a:p>
          <a:p>
            <a:r>
              <a:rPr lang="ru-RU" dirty="0"/>
              <a:t>Избегаем двойного отрицания</a:t>
            </a:r>
          </a:p>
        </p:txBody>
      </p:sp>
    </p:spTree>
    <p:extLst>
      <p:ext uri="{BB962C8B-B14F-4D97-AF65-F5344CB8AC3E}">
        <p14:creationId xmlns:p14="http://schemas.microsoft.com/office/powerpoint/2010/main" val="17601154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функций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Описываем все, что функция делает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Снижаем гибридное зацепление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Глагол + дополнение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Дополнение обычно описывает результат -- </a:t>
            </a:r>
            <a:r>
              <a:rPr lang="en-US" dirty="0" err="1">
                <a:solidFill>
                  <a:schemeClr val="bg1"/>
                </a:solidFill>
              </a:rPr>
              <a:t>Calc</a:t>
            </a:r>
            <a:r>
              <a:rPr lang="en-US" b="1" dirty="0" err="1">
                <a:solidFill>
                  <a:schemeClr val="bg1"/>
                </a:solidFill>
              </a:rPr>
              <a:t>Sum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Is</a:t>
            </a:r>
            <a:r>
              <a:rPr lang="en-US" dirty="0" err="1">
                <a:solidFill>
                  <a:schemeClr val="bg1"/>
                </a:solidFill>
              </a:rPr>
              <a:t>Ready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Get</a:t>
            </a:r>
            <a:r>
              <a:rPr lang="en-US" b="1" dirty="0" err="1">
                <a:solidFill>
                  <a:schemeClr val="bg1"/>
                </a:solidFill>
              </a:rPr>
              <a:t>Color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6582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функций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Описываем все, что функция делает</a:t>
            </a:r>
          </a:p>
          <a:p>
            <a:pPr lvl="1"/>
            <a:r>
              <a:rPr lang="ru-RU" dirty="0"/>
              <a:t>Снижаем гибридное зацепление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Глагол + дополнение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Дополнение обычно описывает результат -- </a:t>
            </a:r>
            <a:r>
              <a:rPr lang="en-US" dirty="0" err="1">
                <a:solidFill>
                  <a:schemeClr val="bg1"/>
                </a:solidFill>
              </a:rPr>
              <a:t>Calc</a:t>
            </a:r>
            <a:r>
              <a:rPr lang="en-US" b="1" dirty="0" err="1">
                <a:solidFill>
                  <a:schemeClr val="bg1"/>
                </a:solidFill>
              </a:rPr>
              <a:t>Sum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b="1" dirty="0" err="1">
                <a:solidFill>
                  <a:schemeClr val="bg1"/>
                </a:solidFill>
              </a:rPr>
              <a:t>Is</a:t>
            </a:r>
            <a:r>
              <a:rPr lang="en-US" dirty="0" err="1">
                <a:solidFill>
                  <a:schemeClr val="bg1"/>
                </a:solidFill>
              </a:rPr>
              <a:t>Ready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Get</a:t>
            </a:r>
            <a:r>
              <a:rPr lang="en-US" b="1" dirty="0" err="1">
                <a:solidFill>
                  <a:schemeClr val="bg1"/>
                </a:solidFill>
              </a:rPr>
              <a:t>Color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2631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функций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Описываем все, что функция делает</a:t>
            </a:r>
          </a:p>
          <a:p>
            <a:pPr lvl="1"/>
            <a:r>
              <a:rPr lang="ru-RU" dirty="0"/>
              <a:t>Снижаем гибридное зацепление</a:t>
            </a:r>
          </a:p>
          <a:p>
            <a:endParaRPr lang="ru-RU" dirty="0"/>
          </a:p>
          <a:p>
            <a:r>
              <a:rPr lang="ru-RU" dirty="0"/>
              <a:t>Глагол + дополнение</a:t>
            </a:r>
          </a:p>
          <a:p>
            <a:pPr lvl="1"/>
            <a:r>
              <a:rPr lang="ru-RU" dirty="0"/>
              <a:t>Дополнение обычно описывает результат -- </a:t>
            </a:r>
            <a:r>
              <a:rPr lang="en-US" dirty="0" err="1"/>
              <a:t>Calc</a:t>
            </a:r>
            <a:r>
              <a:rPr lang="en-US" b="1" dirty="0" err="1"/>
              <a:t>Sum</a:t>
            </a:r>
            <a:r>
              <a:rPr lang="en-US" dirty="0"/>
              <a:t>, </a:t>
            </a:r>
            <a:r>
              <a:rPr lang="en-US" dirty="0" err="1"/>
              <a:t>Is</a:t>
            </a:r>
            <a:r>
              <a:rPr lang="en-US" b="1" dirty="0" err="1"/>
              <a:t>Ready</a:t>
            </a:r>
            <a:r>
              <a:rPr lang="en-US" dirty="0"/>
              <a:t>, </a:t>
            </a:r>
            <a:r>
              <a:rPr lang="en-US" dirty="0" err="1"/>
              <a:t>Get</a:t>
            </a:r>
            <a:r>
              <a:rPr lang="en-US" b="1" dirty="0" err="1"/>
              <a:t>Color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2220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Максимально конкретно описываем смысл того, </a:t>
            </a:r>
            <a:r>
              <a:rPr lang="ru-RU" i="1" dirty="0">
                <a:solidFill>
                  <a:schemeClr val="bg1"/>
                </a:solidFill>
              </a:rPr>
              <a:t>что</a:t>
            </a:r>
            <a:r>
              <a:rPr lang="ru-RU" dirty="0">
                <a:solidFill>
                  <a:schemeClr val="bg1"/>
                </a:solidFill>
              </a:rPr>
              <a:t> храним, а не </a:t>
            </a:r>
            <a:r>
              <a:rPr lang="ru-RU" i="1" dirty="0">
                <a:solidFill>
                  <a:schemeClr val="bg1"/>
                </a:solidFill>
              </a:rPr>
              <a:t>как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ru-RU" i="1" dirty="0">
                <a:solidFill>
                  <a:schemeClr val="bg1"/>
                </a:solidFill>
              </a:rPr>
              <a:t>зачем</a:t>
            </a:r>
            <a:r>
              <a:rPr lang="ru-RU" dirty="0">
                <a:solidFill>
                  <a:schemeClr val="bg1"/>
                </a:solidFill>
              </a:rPr>
              <a:t> храним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Снижаем гибридное зацепление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Избегаем двойного отрицания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5137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Максимально конкретно описываем смысл того, </a:t>
            </a:r>
            <a:r>
              <a:rPr lang="ru-RU" i="1" dirty="0"/>
              <a:t>что</a:t>
            </a:r>
            <a:r>
              <a:rPr lang="ru-RU" dirty="0"/>
              <a:t> храним, а не </a:t>
            </a:r>
            <a:r>
              <a:rPr lang="ru-RU" i="1" dirty="0"/>
              <a:t>как</a:t>
            </a:r>
            <a:r>
              <a:rPr lang="ru-RU" dirty="0"/>
              <a:t> и </a:t>
            </a:r>
            <a:r>
              <a:rPr lang="ru-RU" i="1" dirty="0"/>
              <a:t>зачем</a:t>
            </a:r>
            <a:r>
              <a:rPr lang="ru-RU" dirty="0"/>
              <a:t> храним</a:t>
            </a:r>
          </a:p>
          <a:p>
            <a:pPr lvl="1"/>
            <a:r>
              <a:rPr lang="ru-RU" dirty="0"/>
              <a:t>Снижаем гибридное зацепление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Избегаем двойного отрицания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1302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Максимально конкретно описываем смысл того, </a:t>
            </a:r>
            <a:r>
              <a:rPr lang="ru-RU" i="1" dirty="0"/>
              <a:t>что</a:t>
            </a:r>
            <a:r>
              <a:rPr lang="ru-RU" dirty="0"/>
              <a:t> храним, а не </a:t>
            </a:r>
            <a:r>
              <a:rPr lang="ru-RU" i="1" dirty="0"/>
              <a:t>как</a:t>
            </a:r>
            <a:r>
              <a:rPr lang="ru-RU" dirty="0"/>
              <a:t> и </a:t>
            </a:r>
            <a:r>
              <a:rPr lang="ru-RU" i="1" dirty="0"/>
              <a:t>зачем</a:t>
            </a:r>
            <a:r>
              <a:rPr lang="ru-RU" dirty="0"/>
              <a:t> храним</a:t>
            </a:r>
          </a:p>
          <a:p>
            <a:pPr lvl="1"/>
            <a:r>
              <a:rPr lang="ru-RU" dirty="0"/>
              <a:t>Снижаем гибридное зацепление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6172200" y="2219325"/>
            <a:ext cx="5181600" cy="1304925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    x = x - xx;</a:t>
            </a:r>
          </a:p>
          <a:p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    xxx = fido + </a:t>
            </a:r>
            <a:r>
              <a:rPr lang="it-IT" dirty="0">
                <a:solidFill>
                  <a:srgbClr val="DCDCAA"/>
                </a:solidFill>
                <a:latin typeface="Consolas" panose="020B0609020204030204" pitchFamily="49" charset="0"/>
              </a:rPr>
              <a:t>SalesTax</a:t>
            </a:r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(fido);</a:t>
            </a:r>
          </a:p>
          <a:p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    x = x + </a:t>
            </a:r>
            <a:r>
              <a:rPr lang="it-IT" dirty="0">
                <a:solidFill>
                  <a:srgbClr val="DCDCAA"/>
                </a:solidFill>
                <a:latin typeface="Consolas" panose="020B0609020204030204" pitchFamily="49" charset="0"/>
              </a:rPr>
              <a:t>LateFee</a:t>
            </a:r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(x1, x) + xxx;</a:t>
            </a:r>
          </a:p>
          <a:p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    x = x + </a:t>
            </a:r>
            <a:r>
              <a:rPr lang="it-IT" dirty="0">
                <a:solidFill>
                  <a:srgbClr val="DCDCAA"/>
                </a:solidFill>
                <a:latin typeface="Consolas" panose="020B0609020204030204" pitchFamily="49" charset="0"/>
              </a:rPr>
              <a:t>Interest</a:t>
            </a:r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(x1, x);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5889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Максимально конкретно описываем смысл того, </a:t>
            </a:r>
            <a:r>
              <a:rPr lang="ru-RU" i="1" dirty="0"/>
              <a:t>что</a:t>
            </a:r>
            <a:r>
              <a:rPr lang="ru-RU" dirty="0"/>
              <a:t> храним, а не </a:t>
            </a:r>
            <a:r>
              <a:rPr lang="ru-RU" i="1" dirty="0"/>
              <a:t>как</a:t>
            </a:r>
            <a:r>
              <a:rPr lang="ru-RU" dirty="0"/>
              <a:t> и </a:t>
            </a:r>
            <a:r>
              <a:rPr lang="ru-RU" i="1" dirty="0"/>
              <a:t>зачем</a:t>
            </a:r>
            <a:r>
              <a:rPr lang="ru-RU" dirty="0"/>
              <a:t> храним</a:t>
            </a:r>
          </a:p>
          <a:p>
            <a:pPr lvl="1"/>
            <a:r>
              <a:rPr lang="ru-RU" dirty="0"/>
              <a:t>Снижаем гибридное зацепление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 sz="1600" dirty="0">
              <a:latin typeface="Consolas" panose="020B0609020204030204" pitchFamily="49" charset="0"/>
            </a:endParaRPr>
          </a:p>
        </p:txBody>
      </p:sp>
      <p:sp>
        <p:nvSpPr>
          <p:cNvPr id="5" name="Flowchart: Process 4"/>
          <p:cNvSpPr/>
          <p:nvPr/>
        </p:nvSpPr>
        <p:spPr>
          <a:xfrm>
            <a:off x="6172200" y="2219325"/>
            <a:ext cx="5181600" cy="1304925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    x = x - xx;</a:t>
            </a:r>
          </a:p>
          <a:p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    xxx = fido + </a:t>
            </a:r>
            <a:r>
              <a:rPr lang="it-IT" dirty="0">
                <a:solidFill>
                  <a:srgbClr val="DCDCAA"/>
                </a:solidFill>
                <a:latin typeface="Consolas" panose="020B0609020204030204" pitchFamily="49" charset="0"/>
              </a:rPr>
              <a:t>SalesTax</a:t>
            </a:r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(fido);</a:t>
            </a:r>
          </a:p>
          <a:p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    x = x + </a:t>
            </a:r>
            <a:r>
              <a:rPr lang="it-IT" dirty="0">
                <a:solidFill>
                  <a:srgbClr val="DCDCAA"/>
                </a:solidFill>
                <a:latin typeface="Consolas" panose="020B0609020204030204" pitchFamily="49" charset="0"/>
              </a:rPr>
              <a:t>LateFee</a:t>
            </a:r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(x1, x) + xxx;</a:t>
            </a:r>
          </a:p>
          <a:p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    x = x + </a:t>
            </a:r>
            <a:r>
              <a:rPr lang="it-IT" dirty="0">
                <a:solidFill>
                  <a:srgbClr val="DCDCAA"/>
                </a:solidFill>
                <a:latin typeface="Consolas" panose="020B0609020204030204" pitchFamily="49" charset="0"/>
              </a:rPr>
              <a:t>Interest</a:t>
            </a:r>
            <a:r>
              <a:rPr lang="it-IT" dirty="0">
                <a:solidFill>
                  <a:srgbClr val="D4D4D4"/>
                </a:solidFill>
                <a:latin typeface="Consolas" panose="020B0609020204030204" pitchFamily="49" charset="0"/>
              </a:rPr>
              <a:t>(x1, x);</a:t>
            </a:r>
            <a:endParaRPr lang="it-IT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6172200" y="3917950"/>
            <a:ext cx="5181600" cy="2259013"/>
          </a:xfrm>
          <a:prstGeom prst="flowChartProces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balance = balance -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lastPayment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monthlyTotal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newPurchases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+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SalesTax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newPurchases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balance = balance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+ 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LateFee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balance) 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+ 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monthlyTotal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balance = balance 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+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Interest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customerID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balance);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L-Shape 6"/>
          <p:cNvSpPr/>
          <p:nvPr/>
        </p:nvSpPr>
        <p:spPr>
          <a:xfrm rot="19122506">
            <a:off x="10706100" y="4189319"/>
            <a:ext cx="914400" cy="914400"/>
          </a:xfrm>
          <a:prstGeom prst="corner">
            <a:avLst>
              <a:gd name="adj1" fmla="val 26976"/>
              <a:gd name="adj2" fmla="val 40969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Multiply 7"/>
          <p:cNvSpPr/>
          <p:nvPr/>
        </p:nvSpPr>
        <p:spPr>
          <a:xfrm>
            <a:off x="10518075" y="2167732"/>
            <a:ext cx="1290450" cy="140970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741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 или «часть программы»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зависимости от масштаба</a:t>
            </a:r>
          </a:p>
          <a:p>
            <a:pPr lvl="1"/>
            <a:r>
              <a:rPr lang="ru-RU" dirty="0"/>
              <a:t>Набор данных и подпрограммы, которые их обрабатывают</a:t>
            </a:r>
          </a:p>
          <a:p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Логически обособленная часть программы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Набор файлов с исходным кодом, которые имеют общую версию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Единое целое с </a:t>
            </a:r>
            <a:r>
              <a:rPr lang="ru-RU" dirty="0" err="1">
                <a:solidFill>
                  <a:schemeClr val="bg1"/>
                </a:solidFill>
              </a:rPr>
              <a:t>т.з</a:t>
            </a:r>
            <a:r>
              <a:rPr lang="ru-RU" dirty="0">
                <a:solidFill>
                  <a:schemeClr val="bg1"/>
                </a:solidFill>
              </a:rPr>
              <a:t>. компиляции, линковки и загрузки в память для исполнения (исполняемый файл, динамическая библиотека и т.п.)</a:t>
            </a:r>
          </a:p>
        </p:txBody>
      </p:sp>
    </p:spTree>
    <p:extLst>
      <p:ext uri="{BB962C8B-B14F-4D97-AF65-F5344CB8AC3E}">
        <p14:creationId xmlns:p14="http://schemas.microsoft.com/office/powerpoint/2010/main" val="23638599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и инициализация переменных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Инициализируем каждую переменную при ее объявлении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Resource Allocation Is Initialization</a:t>
            </a:r>
            <a:endParaRPr lang="ru-RU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Объявляем и инициализируем непосредственно перед первым использованием</a:t>
            </a:r>
          </a:p>
        </p:txBody>
      </p:sp>
    </p:spTree>
    <p:extLst>
      <p:ext uri="{BB962C8B-B14F-4D97-AF65-F5344CB8AC3E}">
        <p14:creationId xmlns:p14="http://schemas.microsoft.com/office/powerpoint/2010/main" val="94284209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и инициализация переменных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Объявляем и инициализируем непосредственно перед первым использованием</a:t>
            </a:r>
          </a:p>
          <a:p>
            <a:pPr lvl="1"/>
            <a:r>
              <a:rPr lang="en-US" dirty="0"/>
              <a:t>Resource Allocation Is Initialization</a:t>
            </a:r>
            <a:endParaRPr lang="ru-RU" dirty="0"/>
          </a:p>
          <a:p>
            <a:pPr lvl="1"/>
            <a:r>
              <a:rPr lang="ru-RU" dirty="0"/>
              <a:t>Снижаем патологическое зацепление</a:t>
            </a:r>
          </a:p>
        </p:txBody>
      </p:sp>
    </p:spTree>
    <p:extLst>
      <p:ext uri="{BB962C8B-B14F-4D97-AF65-F5344CB8AC3E}">
        <p14:creationId xmlns:p14="http://schemas.microsoft.com/office/powerpoint/2010/main" val="19503901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Локальность переменных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Делаем область видимости переменной наименьшей из возможных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Снижаем патологическое зацепление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Изолируем друг от друга независимые переменные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Группируем зависящие между собой переменные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Выносим в отдельные функции вычисления над зависящими между собой переменными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Объединяем зависящие между собой переменные в структуры данных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4660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Локальность переменных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Делаем область видимости переменной наименьшей из возможных</a:t>
            </a:r>
          </a:p>
          <a:p>
            <a:pPr lvl="1"/>
            <a:r>
              <a:rPr lang="ru-RU" dirty="0"/>
              <a:t>Снижаем патологическое зацепление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Изолируем друг от друга независимые переменные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Группируем зависящие между собой переменные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Выносим в отдельные функции вычисления над зависящими между собой переменными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Объединяем зависящие между собой переменные в структуры данных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2864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Локальность переменных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Делаем область видимости переменной наименьшей из возможных</a:t>
            </a:r>
          </a:p>
          <a:p>
            <a:pPr lvl="1"/>
            <a:r>
              <a:rPr lang="ru-RU" dirty="0"/>
              <a:t>Снижаем патологическое зацепление</a:t>
            </a:r>
          </a:p>
          <a:p>
            <a:endParaRPr lang="ru-RU" dirty="0"/>
          </a:p>
          <a:p>
            <a:r>
              <a:rPr lang="ru-RU" dirty="0"/>
              <a:t>Изолируем друг от друга независимые переменные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Группируем зависящие между собой переменные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Выносим в отдельные функции вычисления над зависящими между собой переменными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Объединяем зависящие между собой переменные в структуры данных</a:t>
            </a:r>
          </a:p>
          <a:p>
            <a:pPr lvl="1"/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0744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Локальность переменных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Делаем область видимости переменной наименьшей из возможных</a:t>
            </a:r>
          </a:p>
          <a:p>
            <a:pPr lvl="1"/>
            <a:r>
              <a:rPr lang="ru-RU" dirty="0"/>
              <a:t>Снижаем патологическое зацепление</a:t>
            </a:r>
          </a:p>
          <a:p>
            <a:endParaRPr lang="ru-RU" dirty="0"/>
          </a:p>
          <a:p>
            <a:r>
              <a:rPr lang="ru-RU" dirty="0"/>
              <a:t>Изолируем друг от друга независимые переменные</a:t>
            </a:r>
          </a:p>
          <a:p>
            <a:endParaRPr lang="ru-RU" dirty="0"/>
          </a:p>
          <a:p>
            <a:r>
              <a:rPr lang="ru-RU" dirty="0"/>
              <a:t>Группируем зависящие между собой переменные</a:t>
            </a:r>
          </a:p>
          <a:p>
            <a:pPr lvl="1"/>
            <a:r>
              <a:rPr lang="ru-RU" dirty="0"/>
              <a:t>Выносим в отдельные функции вычисления над зависящими между собой переменными</a:t>
            </a:r>
          </a:p>
          <a:p>
            <a:pPr lvl="1"/>
            <a:r>
              <a:rPr lang="ru-RU" dirty="0"/>
              <a:t>Объединяем зависящие между собой переменные в структуры данных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15010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Steve McConnell – “Code Complete”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…</a:t>
            </a:r>
            <a:r>
              <a:rPr lang="ru-RU" dirty="0"/>
              <a:t>Если вам трудно понять какой</a:t>
            </a:r>
            <a:r>
              <a:rPr lang="en-US" dirty="0"/>
              <a:t>-</a:t>
            </a:r>
            <a:r>
              <a:rPr lang="ru-RU" dirty="0"/>
              <a:t>то фрагмент кода, подумайте о переименовании</a:t>
            </a:r>
            <a:r>
              <a:rPr lang="en-US" dirty="0"/>
              <a:t> </a:t>
            </a:r>
            <a:r>
              <a:rPr lang="ru-RU" dirty="0"/>
              <a:t>переменных. В отличие от детективных романов код программ не должен содержать загадок. Его нужно просто читать…</a:t>
            </a:r>
          </a:p>
        </p:txBody>
      </p:sp>
    </p:spTree>
    <p:extLst>
      <p:ext uri="{BB962C8B-B14F-4D97-AF65-F5344CB8AC3E}">
        <p14:creationId xmlns:p14="http://schemas.microsoft.com/office/powerpoint/2010/main" val="826359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Зацепление частей программы</a:t>
            </a:r>
          </a:p>
          <a:p>
            <a:r>
              <a:rPr lang="ru-RU" dirty="0"/>
              <a:t>Именование переменных</a:t>
            </a:r>
          </a:p>
          <a:p>
            <a:r>
              <a:rPr lang="ru-RU" dirty="0"/>
              <a:t>Именование функций</a:t>
            </a:r>
          </a:p>
        </p:txBody>
      </p:sp>
    </p:spTree>
    <p:extLst>
      <p:ext uri="{BB962C8B-B14F-4D97-AF65-F5344CB8AC3E}">
        <p14:creationId xmlns:p14="http://schemas.microsoft.com/office/powerpoint/2010/main" val="33242023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Макросы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Bjarne </a:t>
            </a:r>
            <a:r>
              <a:rPr lang="ru-RU" dirty="0" err="1">
                <a:solidFill>
                  <a:schemeClr val="bg1"/>
                </a:solidFill>
              </a:rPr>
              <a:t>Stroustrup</a:t>
            </a:r>
            <a:r>
              <a:rPr lang="ru-RU" dirty="0">
                <a:solidFill>
                  <a:schemeClr val="bg1"/>
                </a:solidFill>
              </a:rPr>
              <a:t>, 1997: «Макрос почти всегда указывает на недостаток языка программирования, программы или программиста… Если вы используете макросы, значит, вам не хватает возможностей отладчиков, инструментов, генерирующих перекрестные ссылки, средств профилирования и т. д.»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558289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Макросы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Bjarne </a:t>
            </a:r>
            <a:r>
              <a:rPr lang="ru-RU" dirty="0" err="1"/>
              <a:t>Stroustrup</a:t>
            </a:r>
            <a:r>
              <a:rPr lang="ru-RU" dirty="0"/>
              <a:t>, 1997: «Макрос почти всегда указывает на недостаток языка программирования, программы или программиста… Если вы используете макросы, значит, вам не хватает возможностей отладчиков, инструментов, генерирующих перекрестные ссылки, средств профилирования и т. д.»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5935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 или «часть программы»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зависимости от масштаба</a:t>
            </a:r>
          </a:p>
          <a:p>
            <a:pPr lvl="1"/>
            <a:r>
              <a:rPr lang="ru-RU" dirty="0"/>
              <a:t>Набор данных и подпрограммы, которые их обрабатывают</a:t>
            </a:r>
          </a:p>
          <a:p>
            <a:endParaRPr lang="ru-RU" dirty="0"/>
          </a:p>
          <a:p>
            <a:pPr lvl="1"/>
            <a:r>
              <a:rPr lang="ru-RU" dirty="0"/>
              <a:t>Логически обособленная часть программы</a:t>
            </a:r>
          </a:p>
          <a:p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Набор файлов с исходным кодом, которые имеют общую версию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Единое целое с </a:t>
            </a:r>
            <a:r>
              <a:rPr lang="ru-RU" dirty="0" err="1">
                <a:solidFill>
                  <a:schemeClr val="bg1"/>
                </a:solidFill>
              </a:rPr>
              <a:t>т.з</a:t>
            </a:r>
            <a:r>
              <a:rPr lang="ru-RU" dirty="0">
                <a:solidFill>
                  <a:schemeClr val="bg1"/>
                </a:solidFill>
              </a:rPr>
              <a:t>. компиляции, линковки и загрузки в память для исполнения (исполняемый файл, динамическая библиотека и т.п.)</a:t>
            </a:r>
          </a:p>
        </p:txBody>
      </p:sp>
    </p:spTree>
    <p:extLst>
      <p:ext uri="{BB962C8B-B14F-4D97-AF65-F5344CB8AC3E}">
        <p14:creationId xmlns:p14="http://schemas.microsoft.com/office/powerpoint/2010/main" val="4273695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 или «часть программы»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зависимости от масштаба</a:t>
            </a:r>
          </a:p>
          <a:p>
            <a:pPr lvl="1"/>
            <a:r>
              <a:rPr lang="ru-RU" dirty="0"/>
              <a:t>Набор данных и подпрограммы, которые их обрабатывают</a:t>
            </a:r>
          </a:p>
          <a:p>
            <a:endParaRPr lang="ru-RU" dirty="0"/>
          </a:p>
          <a:p>
            <a:pPr lvl="1"/>
            <a:r>
              <a:rPr lang="ru-RU" dirty="0"/>
              <a:t>Логически обособленная часть программы</a:t>
            </a:r>
          </a:p>
          <a:p>
            <a:endParaRPr lang="ru-RU" dirty="0"/>
          </a:p>
          <a:p>
            <a:pPr lvl="1"/>
            <a:r>
              <a:rPr lang="ru-RU" dirty="0"/>
              <a:t>Набор файлов с исходным кодом, которые имеют общую версию</a:t>
            </a:r>
          </a:p>
          <a:p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Единое целое с </a:t>
            </a:r>
            <a:r>
              <a:rPr lang="ru-RU" dirty="0" err="1">
                <a:solidFill>
                  <a:schemeClr val="bg1"/>
                </a:solidFill>
              </a:rPr>
              <a:t>т.з</a:t>
            </a:r>
            <a:r>
              <a:rPr lang="ru-RU" dirty="0">
                <a:solidFill>
                  <a:schemeClr val="bg1"/>
                </a:solidFill>
              </a:rPr>
              <a:t>. компиляции, линковки и загрузки в память для исполнения (исполняемый файл, динамическая библиотека и т.п.)</a:t>
            </a:r>
          </a:p>
        </p:txBody>
      </p:sp>
    </p:spTree>
    <p:extLst>
      <p:ext uri="{BB962C8B-B14F-4D97-AF65-F5344CB8AC3E}">
        <p14:creationId xmlns:p14="http://schemas.microsoft.com/office/powerpoint/2010/main" val="3508254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 или «часть программы»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зависимости от масштаба</a:t>
            </a:r>
          </a:p>
          <a:p>
            <a:pPr lvl="1"/>
            <a:r>
              <a:rPr lang="ru-RU" dirty="0"/>
              <a:t>Набор данных и подпрограммы, которые их обрабатывают</a:t>
            </a:r>
          </a:p>
          <a:p>
            <a:endParaRPr lang="ru-RU" dirty="0"/>
          </a:p>
          <a:p>
            <a:pPr lvl="1"/>
            <a:r>
              <a:rPr lang="ru-RU" dirty="0"/>
              <a:t>Логически обособленная часть программы</a:t>
            </a:r>
          </a:p>
          <a:p>
            <a:endParaRPr lang="ru-RU" dirty="0"/>
          </a:p>
          <a:p>
            <a:pPr lvl="1"/>
            <a:r>
              <a:rPr lang="ru-RU" dirty="0"/>
              <a:t>Набор файлов с исходным кодом, которые имеют общую версию</a:t>
            </a:r>
          </a:p>
          <a:p>
            <a:endParaRPr lang="ru-RU" dirty="0"/>
          </a:p>
          <a:p>
            <a:pPr lvl="1"/>
            <a:r>
              <a:rPr lang="ru-RU" dirty="0"/>
              <a:t>Единое целое с </a:t>
            </a:r>
            <a:r>
              <a:rPr lang="ru-RU" dirty="0" err="1"/>
              <a:t>т.з</a:t>
            </a:r>
            <a:r>
              <a:rPr lang="ru-RU" dirty="0"/>
              <a:t>. компиляции, линковки и загрузки в память для исполнения (исполняемый файл, динамическая библиотека и т.п.)</a:t>
            </a:r>
          </a:p>
        </p:txBody>
      </p:sp>
    </p:spTree>
    <p:extLst>
      <p:ext uri="{BB962C8B-B14F-4D97-AF65-F5344CB8AC3E}">
        <p14:creationId xmlns:p14="http://schemas.microsoft.com/office/powerpoint/2010/main" val="12714827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76437</TotalTime>
  <Words>4859</Words>
  <Application>Microsoft Office PowerPoint</Application>
  <PresentationFormat>Widescreen</PresentationFormat>
  <Paragraphs>757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4" baseType="lpstr">
      <vt:lpstr>Arial</vt:lpstr>
      <vt:lpstr>Calibri</vt:lpstr>
      <vt:lpstr>Calibri Light</vt:lpstr>
      <vt:lpstr>Consolas</vt:lpstr>
      <vt:lpstr>Тема Office</vt:lpstr>
      <vt:lpstr>Совершенный код</vt:lpstr>
      <vt:lpstr>Совершенный код</vt:lpstr>
      <vt:lpstr>План лекции</vt:lpstr>
      <vt:lpstr>Модуль или «часть программы»</vt:lpstr>
      <vt:lpstr>Модуль или «часть программы»</vt:lpstr>
      <vt:lpstr>Модуль или «часть программы»</vt:lpstr>
      <vt:lpstr>Модуль или «часть программы»</vt:lpstr>
      <vt:lpstr>Модуль или «часть программы»</vt:lpstr>
      <vt:lpstr>Модуль или «часть программы»</vt:lpstr>
      <vt:lpstr>Зацепление модулей</vt:lpstr>
      <vt:lpstr>Зацепление модулей</vt:lpstr>
      <vt:lpstr>Зацепление модулей</vt:lpstr>
      <vt:lpstr>Виды зацепления кода</vt:lpstr>
      <vt:lpstr>Патологическое зацепление</vt:lpstr>
      <vt:lpstr>Патологическое зацепление</vt:lpstr>
      <vt:lpstr>Патологическое зацепление</vt:lpstr>
      <vt:lpstr>Патологическое зацепление</vt:lpstr>
      <vt:lpstr>Патологическое зацепление</vt:lpstr>
      <vt:lpstr>Патологическое зацепление</vt:lpstr>
      <vt:lpstr>Зацепление по содержимому</vt:lpstr>
      <vt:lpstr>Зацепление по содержимому</vt:lpstr>
      <vt:lpstr>Зацепление по содержимому</vt:lpstr>
      <vt:lpstr>Зацепление по содержимому</vt:lpstr>
      <vt:lpstr>Зацепление по содержимому</vt:lpstr>
      <vt:lpstr>Зацепление по содержимому</vt:lpstr>
      <vt:lpstr>Зацепление по общей области</vt:lpstr>
      <vt:lpstr>Зацепление по общей области</vt:lpstr>
      <vt:lpstr>Зацепление по общей области</vt:lpstr>
      <vt:lpstr>Зацепление по общей области</vt:lpstr>
      <vt:lpstr>Зацепление по общей области</vt:lpstr>
      <vt:lpstr>Смешанное (гибридное) зацепление </vt:lpstr>
      <vt:lpstr>Смешанное (гибридное) зацепление </vt:lpstr>
      <vt:lpstr>Смешанное (гибридное) зацепление </vt:lpstr>
      <vt:lpstr>Смешанное (гибридное) зацепление </vt:lpstr>
      <vt:lpstr>Смешанное (гибридное) зацепление </vt:lpstr>
      <vt:lpstr>Смешанное (гибридное) зацепление </vt:lpstr>
      <vt:lpstr>Зацепление по управлению</vt:lpstr>
      <vt:lpstr>Зацепление по управлению</vt:lpstr>
      <vt:lpstr>Зацепление по управлению</vt:lpstr>
      <vt:lpstr>Зацепление по управлению</vt:lpstr>
      <vt:lpstr>Зацепление по управлению</vt:lpstr>
      <vt:lpstr>Зацепление по данным</vt:lpstr>
      <vt:lpstr>Зацепление по данным</vt:lpstr>
      <vt:lpstr>Зацепление по данным</vt:lpstr>
      <vt:lpstr>Зацепление по данным</vt:lpstr>
      <vt:lpstr>Зацепление по данным</vt:lpstr>
      <vt:lpstr>Зацепление по данным</vt:lpstr>
      <vt:lpstr>Общее для всех имен</vt:lpstr>
      <vt:lpstr>Общее для всех имен</vt:lpstr>
      <vt:lpstr>Общее для всех имен</vt:lpstr>
      <vt:lpstr>Общее для всех имен</vt:lpstr>
      <vt:lpstr>Общее для всех имен</vt:lpstr>
      <vt:lpstr>Имена функций</vt:lpstr>
      <vt:lpstr>Имена функций</vt:lpstr>
      <vt:lpstr>Имена функций</vt:lpstr>
      <vt:lpstr>Имена переменных</vt:lpstr>
      <vt:lpstr>Имена переменных</vt:lpstr>
      <vt:lpstr>Имена переменных</vt:lpstr>
      <vt:lpstr>Имена переменных</vt:lpstr>
      <vt:lpstr>Объявление и инициализация переменных</vt:lpstr>
      <vt:lpstr>Объявление и инициализация переменных</vt:lpstr>
      <vt:lpstr>Локальность переменных</vt:lpstr>
      <vt:lpstr>Локальность переменных</vt:lpstr>
      <vt:lpstr>Локальность переменных</vt:lpstr>
      <vt:lpstr>Локальность переменных</vt:lpstr>
      <vt:lpstr>Steve McConnell – “Code Complete”</vt:lpstr>
      <vt:lpstr>Заключение</vt:lpstr>
      <vt:lpstr>Макросы</vt:lpstr>
      <vt:lpstr>Макросы</vt:lpstr>
    </vt:vector>
  </TitlesOfParts>
  <Company>Yandex,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Совершенный код</dc:title>
  <dc:creator>Evgenii Petrov</dc:creator>
  <cp:lastModifiedBy>Evgenii Petrov</cp:lastModifiedBy>
  <cp:revision>187</cp:revision>
  <dcterms:created xsi:type="dcterms:W3CDTF">2018-05-08T04:12:09Z</dcterms:created>
  <dcterms:modified xsi:type="dcterms:W3CDTF">2023-12-06T15:38:13Z</dcterms:modified>
</cp:coreProperties>
</file>