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84" r:id="rId6"/>
    <p:sldId id="285" r:id="rId7"/>
    <p:sldId id="286" r:id="rId8"/>
    <p:sldId id="287" r:id="rId9"/>
    <p:sldId id="272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73" r:id="rId18"/>
    <p:sldId id="295" r:id="rId19"/>
    <p:sldId id="296" r:id="rId20"/>
    <p:sldId id="297" r:id="rId21"/>
    <p:sldId id="298" r:id="rId22"/>
    <p:sldId id="271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259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274" r:id="rId48"/>
    <p:sldId id="322" r:id="rId49"/>
    <p:sldId id="327" r:id="rId50"/>
    <p:sldId id="323" r:id="rId51"/>
    <p:sldId id="324" r:id="rId52"/>
    <p:sldId id="325" r:id="rId53"/>
    <p:sldId id="326" r:id="rId54"/>
    <p:sldId id="260" r:id="rId55"/>
    <p:sldId id="328" r:id="rId56"/>
    <p:sldId id="329" r:id="rId57"/>
    <p:sldId id="330" r:id="rId58"/>
    <p:sldId id="331" r:id="rId59"/>
    <p:sldId id="332" r:id="rId60"/>
    <p:sldId id="277" r:id="rId61"/>
    <p:sldId id="333" r:id="rId62"/>
    <p:sldId id="334" r:id="rId63"/>
    <p:sldId id="335" r:id="rId64"/>
    <p:sldId id="275" r:id="rId65"/>
    <p:sldId id="336" r:id="rId66"/>
    <p:sldId id="337" r:id="rId67"/>
    <p:sldId id="338" r:id="rId68"/>
    <p:sldId id="276" r:id="rId69"/>
    <p:sldId id="339" r:id="rId70"/>
    <p:sldId id="340" r:id="rId71"/>
    <p:sldId id="341" r:id="rId72"/>
    <p:sldId id="342" r:id="rId73"/>
    <p:sldId id="261" r:id="rId74"/>
    <p:sldId id="343" r:id="rId75"/>
    <p:sldId id="344" r:id="rId76"/>
    <p:sldId id="345" r:id="rId77"/>
    <p:sldId id="346" r:id="rId78"/>
    <p:sldId id="347" r:id="rId79"/>
    <p:sldId id="348" r:id="rId80"/>
    <p:sldId id="264" r:id="rId81"/>
    <p:sldId id="349" r:id="rId82"/>
    <p:sldId id="350" r:id="rId83"/>
    <p:sldId id="351" r:id="rId84"/>
    <p:sldId id="352" r:id="rId85"/>
    <p:sldId id="280" r:id="rId86"/>
    <p:sldId id="353" r:id="rId87"/>
    <p:sldId id="354" r:id="rId88"/>
    <p:sldId id="278" r:id="rId89"/>
    <p:sldId id="355" r:id="rId90"/>
    <p:sldId id="356" r:id="rId91"/>
    <p:sldId id="357" r:id="rId92"/>
    <p:sldId id="358" r:id="rId93"/>
    <p:sldId id="359" r:id="rId94"/>
    <p:sldId id="360" r:id="rId95"/>
    <p:sldId id="361" r:id="rId96"/>
    <p:sldId id="362" r:id="rId97"/>
    <p:sldId id="363" r:id="rId98"/>
    <p:sldId id="262" r:id="rId99"/>
    <p:sldId id="364" r:id="rId100"/>
    <p:sldId id="365" r:id="rId101"/>
    <p:sldId id="366" r:id="rId102"/>
    <p:sldId id="367" r:id="rId103"/>
    <p:sldId id="368" r:id="rId104"/>
    <p:sldId id="369" r:id="rId105"/>
    <p:sldId id="370" r:id="rId106"/>
    <p:sldId id="279" r:id="rId107"/>
    <p:sldId id="371" r:id="rId108"/>
    <p:sldId id="373" r:id="rId109"/>
    <p:sldId id="372" r:id="rId110"/>
    <p:sldId id="375" r:id="rId111"/>
    <p:sldId id="281" r:id="rId112"/>
    <p:sldId id="374" r:id="rId113"/>
    <p:sldId id="376" r:id="rId114"/>
    <p:sldId id="265" r:id="rId115"/>
    <p:sldId id="377" r:id="rId116"/>
    <p:sldId id="378" r:id="rId117"/>
    <p:sldId id="379" r:id="rId118"/>
    <p:sldId id="380" r:id="rId119"/>
    <p:sldId id="381" r:id="rId120"/>
    <p:sldId id="282" r:id="rId121"/>
    <p:sldId id="384" r:id="rId122"/>
    <p:sldId id="383" r:id="rId123"/>
    <p:sldId id="385" r:id="rId124"/>
    <p:sldId id="386" r:id="rId125"/>
    <p:sldId id="387" r:id="rId126"/>
    <p:sldId id="388" r:id="rId127"/>
    <p:sldId id="382" r:id="rId128"/>
    <p:sldId id="389" r:id="rId129"/>
    <p:sldId id="390" r:id="rId130"/>
    <p:sldId id="391" r:id="rId131"/>
    <p:sldId id="392" r:id="rId132"/>
    <p:sldId id="393" r:id="rId133"/>
    <p:sldId id="394" r:id="rId134"/>
    <p:sldId id="395" r:id="rId135"/>
    <p:sldId id="396" r:id="rId136"/>
    <p:sldId id="397" r:id="rId137"/>
    <p:sldId id="266" r:id="rId138"/>
    <p:sldId id="401" r:id="rId139"/>
    <p:sldId id="398" r:id="rId140"/>
    <p:sldId id="402" r:id="rId141"/>
    <p:sldId id="403" r:id="rId142"/>
    <p:sldId id="404" r:id="rId143"/>
    <p:sldId id="405" r:id="rId144"/>
    <p:sldId id="406" r:id="rId145"/>
    <p:sldId id="407" r:id="rId146"/>
    <p:sldId id="408" r:id="rId147"/>
    <p:sldId id="399" r:id="rId148"/>
    <p:sldId id="267" r:id="rId149"/>
    <p:sldId id="409" r:id="rId150"/>
    <p:sldId id="410" r:id="rId151"/>
    <p:sldId id="411" r:id="rId152"/>
    <p:sldId id="412" r:id="rId153"/>
    <p:sldId id="414" r:id="rId154"/>
    <p:sldId id="413" r:id="rId155"/>
    <p:sldId id="268" r:id="rId156"/>
    <p:sldId id="415" r:id="rId157"/>
    <p:sldId id="416" r:id="rId158"/>
    <p:sldId id="417" r:id="rId159"/>
    <p:sldId id="270" r:id="rId16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2AA0-5A06-4782-A1F1-614723945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241F0-6CAF-4B9D-8113-C0A95DCD8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F6F7D-F5DB-4914-B526-BFDEA07F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1F1-478E-4406-814F-071746F559C0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ED0CA-4F62-4C4A-B2B1-49528EDC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E5BB-2B2E-4BA0-97DE-51B9C209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49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ED3F-647A-4D2F-AB37-8930F316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67D86-61F1-442A-8112-48F0D68F9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9DE5F-9FE4-47C2-AE36-0839A19C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1F1-478E-4406-814F-071746F559C0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861A2-00A7-4CAF-A183-D5BE585B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B85E0-435E-4858-AA57-7E716562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17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ADD37-B753-415E-9521-70C276792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58A58-978C-465F-8A42-847D70CFD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BD5B-6834-4928-8740-E7F3A6DF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1F1-478E-4406-814F-071746F559C0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7AC15-D3E7-4B6D-9FC3-6AB2B9AC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C795-6164-4D00-A822-2506963B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21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5A4F-944E-4A61-99C7-0F37AD53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2585-CC0B-424B-B0DB-7B2E38CB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ED23B-9009-491B-9EAB-ABD4D0CC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1F1-478E-4406-814F-071746F559C0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0FE5C-910D-4865-AE33-807062F1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B3C2-351A-4E7E-9919-E6DA4A14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0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948E-AE6B-4906-BACA-76112317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932E-7DBE-43E7-B584-5C8F51A60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680D-4D8C-4347-9958-9833A006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1F1-478E-4406-814F-071746F559C0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05D4-EEDB-43E7-9694-3ED1E412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C1F4-4EB3-4F04-9FC1-F7BEBD21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3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3BD3-94A4-498C-8A81-E88380A6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C5458-2038-4DCA-97D2-BAE9102F5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1CFC1-BB90-41B8-B5FD-4613DB192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31A51-E9CD-4700-95F5-50091D83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1F1-478E-4406-814F-071746F559C0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E5A4A-D3FD-4B64-B826-E28DAF45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F6177-E364-4CF7-863B-F8F63CF2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9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C918-F12E-4A0C-A40E-4B43AD2B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BCF81-BD4F-48EC-90E5-7069981A4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6F26C-BED5-4A48-85A1-108B09869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F7A78-E995-4FBC-A061-44BA770AB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BD255-66F6-4D26-8A7B-EEEBF1A8C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164B0-BD9B-4F50-9A23-0C8C8C18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1F1-478E-4406-814F-071746F559C0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74E17-F56E-41DF-89ED-9657C73F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CEF48-09DE-48D0-9103-3044C278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63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3582-1830-4B82-B94A-AA63D97F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BE8EC-09FB-4EE4-9248-5B9AF1B3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1F1-478E-4406-814F-071746F559C0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1D223-6C9F-48CB-BAC3-75E42F16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D5554-FFB1-40B7-9784-3298DA62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2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39840-80AB-4347-869C-5150C1F0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1F1-478E-4406-814F-071746F559C0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11C35-2FD3-4854-B190-B3964EB6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D2C3E-AE4B-42F0-BE7C-334E4A3B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69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68A0-CEEE-44F3-822C-F538B55B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EAFF-0BA2-4227-8C10-DCD37E5C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018DB-B1A9-4C63-85E1-0B6BA86AC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057E0-8199-4117-AC11-A5770576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1F1-478E-4406-814F-071746F559C0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E5A8A-95E5-4673-9EA1-3D9E50DD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6AB8C-1A26-40F3-928D-C405ABA2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07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FF56-2679-48B9-AE25-1C0223CB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311F4-1A9C-410A-9DB0-4449A1525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7C37F-1B21-4E5F-A4AD-EA302090B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7FE9A-A03E-47DD-8D3F-BDDAB9FD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1F1-478E-4406-814F-071746F559C0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FD06A-DDAB-404B-9D26-A710F0C7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39E7A-60FC-4522-A5C9-59720732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77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AFB76-C109-4FD3-A9E5-10E35FCA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A1BE5-6A9E-4DD0-9FC8-04C18395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B6AA4-9DBD-414C-8CA4-50A1FD855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C1F1-478E-4406-814F-071746F559C0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96600-51E3-4C77-BAA1-11895EC0A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60DEB-6CD8-4F8E-A499-BFE0625CD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09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openmp.org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openmp.org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openmp.org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openmp.org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openmp.org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openmp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p.org/wp-content/uploads/openmp-examples-4.5.0.pdf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p.org/wp-content/uploads/openmp-examples-4.5.0.pdf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7039-0C6D-41AA-B59D-1196E58FF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Многопоточность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E936E-865E-4642-8918-639B4FA14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28</a:t>
            </a:r>
          </a:p>
        </p:txBody>
      </p:sp>
    </p:spTree>
    <p:extLst>
      <p:ext uri="{BB962C8B-B14F-4D97-AF65-F5344CB8AC3E}">
        <p14:creationId xmlns:p14="http://schemas.microsoft.com/office/powerpoint/2010/main" val="209746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 исполнения – последовательность контекстов </a:t>
            </a:r>
            <a:r>
              <a:rPr lang="en-US" dirty="0"/>
              <a:t>c</a:t>
            </a:r>
            <a:r>
              <a:rPr lang="en-US" baseline="-25000" dirty="0"/>
              <a:t>0</a:t>
            </a:r>
            <a:r>
              <a:rPr lang="en-US" dirty="0"/>
              <a:t>, c</a:t>
            </a:r>
            <a:r>
              <a:rPr lang="en-US" baseline="-25000" dirty="0"/>
              <a:t>1</a:t>
            </a:r>
            <a:r>
              <a:rPr lang="en-US" dirty="0"/>
              <a:t>, ..., c</a:t>
            </a:r>
            <a:r>
              <a:rPr lang="en-US" baseline="-25000" dirty="0"/>
              <a:t>i</a:t>
            </a:r>
            <a:r>
              <a:rPr lang="en-US" dirty="0"/>
              <a:t>, ... </a:t>
            </a:r>
            <a:r>
              <a:rPr lang="ru-RU" dirty="0"/>
              <a:t>такая, что контекст </a:t>
            </a:r>
            <a:r>
              <a:rPr lang="en-US" dirty="0"/>
              <a:t>c</a:t>
            </a:r>
            <a:r>
              <a:rPr lang="en-US" baseline="-25000" dirty="0"/>
              <a:t>i+1</a:t>
            </a:r>
            <a:r>
              <a:rPr lang="en-US" dirty="0"/>
              <a:t> </a:t>
            </a:r>
            <a:r>
              <a:rPr lang="ru-RU" dirty="0"/>
              <a:t>получается из контекста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в результате исполнения инструкции</a:t>
            </a:r>
            <a:r>
              <a:rPr lang="en-US" dirty="0"/>
              <a:t> </a:t>
            </a:r>
            <a:r>
              <a:rPr lang="ru-RU" dirty="0"/>
              <a:t>по адресу </a:t>
            </a:r>
            <a:r>
              <a:rPr lang="en-US" dirty="0"/>
              <a:t>IP </a:t>
            </a:r>
            <a:r>
              <a:rPr lang="ru-RU" dirty="0"/>
              <a:t>в исполняемом коде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Исполнение инструкции меняет </a:t>
            </a:r>
            <a:r>
              <a:rPr lang="en-US" dirty="0">
                <a:solidFill>
                  <a:schemeClr val="bg1"/>
                </a:solidFill>
              </a:rPr>
              <a:t>IP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Многопоточное исполнение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Исполняемый код содержит создание и уничтожение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Направленный ациклический граф вместо последовательности контекстов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каждый момент времени может существовать несколько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Позволяет исполнять инструкции на нескольких процессорах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32826769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24D7-82ED-4E84-A12C-D21D26A1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Порядок обращений к памяти (</a:t>
            </a:r>
            <a:r>
              <a:rPr lang="en-US" sz="4000" dirty="0"/>
              <a:t>memory order</a:t>
            </a:r>
            <a:r>
              <a:rPr lang="ru-RU" sz="40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05C47-E0AA-40EF-A974-5ECE318A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данном потоке через данное обращение к атомарной переменной </a:t>
            </a:r>
            <a:r>
              <a:rPr lang="en-US" dirty="0"/>
              <a:t>X</a:t>
            </a:r>
            <a:r>
              <a:rPr lang="ru-RU" dirty="0"/>
              <a:t> компилятору:</a:t>
            </a:r>
          </a:p>
          <a:p>
            <a:pPr lvl="1"/>
            <a:r>
              <a:rPr lang="en-US" dirty="0" err="1"/>
              <a:t>memory_order_relaxed</a:t>
            </a:r>
            <a:endParaRPr lang="en-US" dirty="0"/>
          </a:p>
          <a:p>
            <a:pPr lvl="2"/>
            <a:r>
              <a:rPr lang="ru-RU" dirty="0"/>
              <a:t>можно переносить в любую сторону любые обращения к памяти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memory_order_consume</a:t>
            </a:r>
            <a:r>
              <a:rPr lang="ru-RU" dirty="0">
                <a:solidFill>
                  <a:schemeClr val="bg1"/>
                </a:solidFill>
              </a:rPr>
              <a:t> (обращение = чтение)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назад по тексту никакие обращения к памяти, зависящие от результата данного чтения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memory_order_acquire</a:t>
            </a:r>
            <a:r>
              <a:rPr lang="ru-RU" dirty="0">
                <a:solidFill>
                  <a:schemeClr val="bg1"/>
                </a:solidFill>
              </a:rPr>
              <a:t> (обращение = чтение)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назад по тексту никакие обращения к памяти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memory_order_release</a:t>
            </a:r>
            <a:r>
              <a:rPr lang="ru-RU" dirty="0">
                <a:solidFill>
                  <a:schemeClr val="bg1"/>
                </a:solidFill>
              </a:rPr>
              <a:t> (обращение = запись)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вперёд по тексту никакие обращения к памяти</a:t>
            </a:r>
          </a:p>
          <a:p>
            <a:r>
              <a:rPr lang="en-US" dirty="0" err="1">
                <a:solidFill>
                  <a:schemeClr val="bg1"/>
                </a:solidFill>
              </a:rPr>
              <a:t>memory_order_acq_rel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memory_order_seq_cst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потоки видят одну и ту же последовательность изменений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044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24D7-82ED-4E84-A12C-D21D26A1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Порядок обращений к памяти (</a:t>
            </a:r>
            <a:r>
              <a:rPr lang="en-US" sz="4000" dirty="0"/>
              <a:t>memory order</a:t>
            </a:r>
            <a:r>
              <a:rPr lang="ru-RU" sz="40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05C47-E0AA-40EF-A974-5ECE318A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данном потоке через данное обращение к атомарной переменной </a:t>
            </a:r>
            <a:r>
              <a:rPr lang="en-US" dirty="0"/>
              <a:t>X</a:t>
            </a:r>
            <a:r>
              <a:rPr lang="ru-RU" dirty="0"/>
              <a:t> компилятору:</a:t>
            </a:r>
          </a:p>
          <a:p>
            <a:pPr lvl="1"/>
            <a:r>
              <a:rPr lang="en-US" dirty="0" err="1"/>
              <a:t>memory_order_relaxed</a:t>
            </a:r>
            <a:endParaRPr lang="en-US" dirty="0"/>
          </a:p>
          <a:p>
            <a:pPr lvl="2"/>
            <a:r>
              <a:rPr lang="ru-RU" dirty="0"/>
              <a:t>можно переносить в любую сторону любые обращения к памяти</a:t>
            </a:r>
          </a:p>
          <a:p>
            <a:pPr lvl="1"/>
            <a:r>
              <a:rPr lang="en-US" dirty="0" err="1"/>
              <a:t>memory_order_consume</a:t>
            </a:r>
            <a:r>
              <a:rPr lang="ru-RU" dirty="0"/>
              <a:t> (обращение = чтение)</a:t>
            </a:r>
          </a:p>
          <a:p>
            <a:pPr lvl="2"/>
            <a:r>
              <a:rPr lang="ru-RU" dirty="0"/>
              <a:t>нельзя переносить назад по тексту никакие обращения к памяти, зависящие от результата данного чтения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memory_order_acquire</a:t>
            </a:r>
            <a:r>
              <a:rPr lang="ru-RU" dirty="0">
                <a:solidFill>
                  <a:schemeClr val="bg1"/>
                </a:solidFill>
              </a:rPr>
              <a:t> (обращение = чтение)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назад по тексту никакие обращения к памяти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memory_order_release</a:t>
            </a:r>
            <a:r>
              <a:rPr lang="ru-RU" dirty="0">
                <a:solidFill>
                  <a:schemeClr val="bg1"/>
                </a:solidFill>
              </a:rPr>
              <a:t> (обращение = запись)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вперёд по тексту никакие обращения к памяти</a:t>
            </a:r>
          </a:p>
          <a:p>
            <a:r>
              <a:rPr lang="en-US" dirty="0" err="1">
                <a:solidFill>
                  <a:schemeClr val="bg1"/>
                </a:solidFill>
              </a:rPr>
              <a:t>memory_order_acq_rel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memory_order_seq_cst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потоки видят одну и ту же последовательность изменений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7374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24D7-82ED-4E84-A12C-D21D26A1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Порядок обращений к памяти (</a:t>
            </a:r>
            <a:r>
              <a:rPr lang="en-US" sz="4000" dirty="0"/>
              <a:t>memory order</a:t>
            </a:r>
            <a:r>
              <a:rPr lang="ru-RU" sz="40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05C47-E0AA-40EF-A974-5ECE318A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данном потоке через данное обращение к атомарной переменной </a:t>
            </a:r>
            <a:r>
              <a:rPr lang="en-US" dirty="0"/>
              <a:t>X</a:t>
            </a:r>
            <a:r>
              <a:rPr lang="ru-RU" dirty="0"/>
              <a:t> компилятору:</a:t>
            </a:r>
          </a:p>
          <a:p>
            <a:pPr lvl="1"/>
            <a:r>
              <a:rPr lang="en-US" dirty="0" err="1"/>
              <a:t>memory_order_relaxed</a:t>
            </a:r>
            <a:endParaRPr lang="en-US" dirty="0"/>
          </a:p>
          <a:p>
            <a:pPr lvl="2"/>
            <a:r>
              <a:rPr lang="ru-RU" dirty="0"/>
              <a:t>можно переносить в любую сторону любые обращения к памяти</a:t>
            </a:r>
          </a:p>
          <a:p>
            <a:pPr lvl="1"/>
            <a:r>
              <a:rPr lang="en-US" dirty="0" err="1"/>
              <a:t>memory_order_consume</a:t>
            </a:r>
            <a:r>
              <a:rPr lang="ru-RU" dirty="0"/>
              <a:t> (обращение = чтение)</a:t>
            </a:r>
          </a:p>
          <a:p>
            <a:pPr lvl="2"/>
            <a:r>
              <a:rPr lang="ru-RU" dirty="0"/>
              <a:t>нельзя переносить назад по тексту никакие обращения к памяти, зависящие от результата данного чтения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en-US" dirty="0" err="1"/>
              <a:t>memory_order_acquire</a:t>
            </a:r>
            <a:r>
              <a:rPr lang="ru-RU" dirty="0"/>
              <a:t> (обращение = чтение)</a:t>
            </a:r>
          </a:p>
          <a:p>
            <a:pPr lvl="2"/>
            <a:r>
              <a:rPr lang="ru-RU" dirty="0"/>
              <a:t>нельзя переносить назад по тексту никакие обращения к памяти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memory_order_release</a:t>
            </a:r>
            <a:r>
              <a:rPr lang="ru-RU" dirty="0">
                <a:solidFill>
                  <a:schemeClr val="bg1"/>
                </a:solidFill>
              </a:rPr>
              <a:t> (обращение = запись)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вперёд по тексту никакие обращения к памяти</a:t>
            </a:r>
          </a:p>
          <a:p>
            <a:r>
              <a:rPr lang="en-US" dirty="0" err="1">
                <a:solidFill>
                  <a:schemeClr val="bg1"/>
                </a:solidFill>
              </a:rPr>
              <a:t>memory_order_acq_rel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memory_order_seq_cst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потоки видят одну и ту же последовательность изменений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2831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24D7-82ED-4E84-A12C-D21D26A1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Порядок обращений к памяти (</a:t>
            </a:r>
            <a:r>
              <a:rPr lang="en-US" sz="4000" dirty="0"/>
              <a:t>memory order</a:t>
            </a:r>
            <a:r>
              <a:rPr lang="ru-RU" sz="40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05C47-E0AA-40EF-A974-5ECE318A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данном потоке через данное обращение к атомарной переменной </a:t>
            </a:r>
            <a:r>
              <a:rPr lang="en-US" dirty="0"/>
              <a:t>X</a:t>
            </a:r>
            <a:r>
              <a:rPr lang="ru-RU" dirty="0"/>
              <a:t> компилятору:</a:t>
            </a:r>
          </a:p>
          <a:p>
            <a:pPr lvl="1"/>
            <a:r>
              <a:rPr lang="en-US" dirty="0" err="1"/>
              <a:t>memory_order_relaxed</a:t>
            </a:r>
            <a:endParaRPr lang="en-US" dirty="0"/>
          </a:p>
          <a:p>
            <a:pPr lvl="2"/>
            <a:r>
              <a:rPr lang="ru-RU" dirty="0"/>
              <a:t>можно переносить в любую сторону любые обращения к памяти</a:t>
            </a:r>
          </a:p>
          <a:p>
            <a:pPr lvl="1"/>
            <a:r>
              <a:rPr lang="en-US" dirty="0" err="1"/>
              <a:t>memory_order_consume</a:t>
            </a:r>
            <a:r>
              <a:rPr lang="ru-RU" dirty="0"/>
              <a:t> (обращение = чтение)</a:t>
            </a:r>
          </a:p>
          <a:p>
            <a:pPr lvl="2"/>
            <a:r>
              <a:rPr lang="ru-RU" dirty="0"/>
              <a:t>нельзя переносить назад по тексту никакие обращения к памяти, зависящие от результата данного чтения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en-US" dirty="0" err="1"/>
              <a:t>memory_order_acquire</a:t>
            </a:r>
            <a:r>
              <a:rPr lang="ru-RU" dirty="0"/>
              <a:t> (обращение = чтение)</a:t>
            </a:r>
          </a:p>
          <a:p>
            <a:pPr lvl="2"/>
            <a:r>
              <a:rPr lang="ru-RU" dirty="0"/>
              <a:t>нельзя переносить назад по тексту никакие обращения к памяти</a:t>
            </a:r>
          </a:p>
          <a:p>
            <a:pPr lvl="1"/>
            <a:r>
              <a:rPr lang="en-US" dirty="0" err="1"/>
              <a:t>memory_order_release</a:t>
            </a:r>
            <a:r>
              <a:rPr lang="ru-RU" dirty="0"/>
              <a:t> (обращение = запись)</a:t>
            </a:r>
          </a:p>
          <a:p>
            <a:pPr lvl="2"/>
            <a:r>
              <a:rPr lang="ru-RU" dirty="0"/>
              <a:t>нельзя переносить вперёд по тексту никакие обращения к памяти</a:t>
            </a:r>
          </a:p>
          <a:p>
            <a:r>
              <a:rPr lang="en-US" dirty="0" err="1">
                <a:solidFill>
                  <a:schemeClr val="bg1"/>
                </a:solidFill>
              </a:rPr>
              <a:t>memory_order_acq_rel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memory_order_seq_cst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потоки видят одну и ту же последовательность изменений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5033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24D7-82ED-4E84-A12C-D21D26A1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Порядок обращений к памяти (</a:t>
            </a:r>
            <a:r>
              <a:rPr lang="en-US" sz="4000" dirty="0"/>
              <a:t>memory order</a:t>
            </a:r>
            <a:r>
              <a:rPr lang="ru-RU" sz="40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05C47-E0AA-40EF-A974-5ECE318A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данном потоке через данное обращение к атомарной переменной </a:t>
            </a:r>
            <a:r>
              <a:rPr lang="en-US" dirty="0"/>
              <a:t>X</a:t>
            </a:r>
            <a:r>
              <a:rPr lang="ru-RU" dirty="0"/>
              <a:t> компилятору:</a:t>
            </a:r>
          </a:p>
          <a:p>
            <a:pPr lvl="1"/>
            <a:r>
              <a:rPr lang="en-US" dirty="0" err="1"/>
              <a:t>memory_order_relaxed</a:t>
            </a:r>
            <a:endParaRPr lang="en-US" dirty="0"/>
          </a:p>
          <a:p>
            <a:pPr lvl="2"/>
            <a:r>
              <a:rPr lang="ru-RU" dirty="0"/>
              <a:t>можно переносить в любую сторону любые обращения к памяти</a:t>
            </a:r>
          </a:p>
          <a:p>
            <a:pPr lvl="1"/>
            <a:r>
              <a:rPr lang="en-US" dirty="0" err="1"/>
              <a:t>memory_order_consume</a:t>
            </a:r>
            <a:r>
              <a:rPr lang="ru-RU" dirty="0"/>
              <a:t> (обращение = чтение)</a:t>
            </a:r>
          </a:p>
          <a:p>
            <a:pPr lvl="2"/>
            <a:r>
              <a:rPr lang="ru-RU" dirty="0"/>
              <a:t>нельзя переносить назад по тексту никакие обращения к памяти, зависящие от результата данного чтения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en-US" dirty="0" err="1"/>
              <a:t>memory_order_acquire</a:t>
            </a:r>
            <a:r>
              <a:rPr lang="ru-RU" dirty="0"/>
              <a:t> (обращение = чтение)</a:t>
            </a:r>
          </a:p>
          <a:p>
            <a:pPr lvl="2"/>
            <a:r>
              <a:rPr lang="ru-RU" dirty="0"/>
              <a:t>нельзя переносить назад по тексту никакие обращения к памяти</a:t>
            </a:r>
          </a:p>
          <a:p>
            <a:pPr lvl="1"/>
            <a:r>
              <a:rPr lang="en-US" dirty="0" err="1"/>
              <a:t>memory_order_release</a:t>
            </a:r>
            <a:r>
              <a:rPr lang="ru-RU" dirty="0"/>
              <a:t> (обращение = запись)</a:t>
            </a:r>
          </a:p>
          <a:p>
            <a:pPr lvl="2"/>
            <a:r>
              <a:rPr lang="ru-RU" dirty="0"/>
              <a:t>нельзя переносить вперёд по тексту никакие обращения к памяти</a:t>
            </a:r>
          </a:p>
          <a:p>
            <a:r>
              <a:rPr lang="en-US" dirty="0" err="1"/>
              <a:t>memory_order_acq_rel</a:t>
            </a:r>
            <a:r>
              <a:rPr lang="ru-RU" dirty="0"/>
              <a:t> = </a:t>
            </a:r>
            <a:r>
              <a:rPr lang="en-US" dirty="0"/>
              <a:t>release + acquire</a:t>
            </a:r>
            <a:endParaRPr lang="ru-RU" dirty="0"/>
          </a:p>
          <a:p>
            <a:r>
              <a:rPr lang="en-US" dirty="0" err="1">
                <a:solidFill>
                  <a:schemeClr val="bg1"/>
                </a:solidFill>
              </a:rPr>
              <a:t>memory_order_seq_cst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потоки видят одну и ту же последовательность изменений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45585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24D7-82ED-4E84-A12C-D21D26A1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Порядок обращений к памяти (</a:t>
            </a:r>
            <a:r>
              <a:rPr lang="en-US" sz="4000" dirty="0"/>
              <a:t>memory order</a:t>
            </a:r>
            <a:r>
              <a:rPr lang="ru-RU" sz="40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05C47-E0AA-40EF-A974-5ECE318A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данном потоке через данное обращение к атомарной переменной </a:t>
            </a:r>
            <a:r>
              <a:rPr lang="en-US" dirty="0"/>
              <a:t>X</a:t>
            </a:r>
            <a:r>
              <a:rPr lang="ru-RU" dirty="0"/>
              <a:t> компилятору:</a:t>
            </a:r>
          </a:p>
          <a:p>
            <a:pPr lvl="1"/>
            <a:r>
              <a:rPr lang="en-US" dirty="0" err="1"/>
              <a:t>memory_order_relaxed</a:t>
            </a:r>
            <a:endParaRPr lang="en-US" dirty="0"/>
          </a:p>
          <a:p>
            <a:pPr lvl="2"/>
            <a:r>
              <a:rPr lang="ru-RU" dirty="0"/>
              <a:t>можно переносить в любую сторону любые обращения к памяти</a:t>
            </a:r>
          </a:p>
          <a:p>
            <a:pPr lvl="1"/>
            <a:r>
              <a:rPr lang="en-US" dirty="0" err="1"/>
              <a:t>memory_order_consume</a:t>
            </a:r>
            <a:r>
              <a:rPr lang="ru-RU" dirty="0"/>
              <a:t> (обращение = чтение)</a:t>
            </a:r>
          </a:p>
          <a:p>
            <a:pPr lvl="2"/>
            <a:r>
              <a:rPr lang="ru-RU" dirty="0"/>
              <a:t>нельзя переносить назад по тексту никакие обращения к памяти, зависящие от результата данного чтения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en-US" dirty="0" err="1"/>
              <a:t>memory_order_acquire</a:t>
            </a:r>
            <a:r>
              <a:rPr lang="ru-RU" dirty="0"/>
              <a:t> (обращение = чтение)</a:t>
            </a:r>
          </a:p>
          <a:p>
            <a:pPr lvl="2"/>
            <a:r>
              <a:rPr lang="ru-RU" dirty="0"/>
              <a:t>нельзя переносить назад по тексту никакие обращения к памяти</a:t>
            </a:r>
          </a:p>
          <a:p>
            <a:pPr lvl="1"/>
            <a:r>
              <a:rPr lang="en-US" dirty="0" err="1"/>
              <a:t>memory_order_release</a:t>
            </a:r>
            <a:r>
              <a:rPr lang="ru-RU" dirty="0"/>
              <a:t> (обращение = запись)</a:t>
            </a:r>
          </a:p>
          <a:p>
            <a:pPr lvl="2"/>
            <a:r>
              <a:rPr lang="ru-RU" dirty="0"/>
              <a:t>нельзя переносить вперёд по тексту никакие обращения к памяти</a:t>
            </a:r>
          </a:p>
          <a:p>
            <a:r>
              <a:rPr lang="en-US" dirty="0" err="1"/>
              <a:t>memory_order_acq_rel</a:t>
            </a:r>
            <a:r>
              <a:rPr lang="ru-RU" dirty="0"/>
              <a:t> = </a:t>
            </a:r>
            <a:r>
              <a:rPr lang="en-US" dirty="0"/>
              <a:t>release + acquire</a:t>
            </a:r>
            <a:endParaRPr lang="ru-RU" dirty="0"/>
          </a:p>
          <a:p>
            <a:r>
              <a:rPr lang="en-US" dirty="0" err="1"/>
              <a:t>memory_order_seq_cst</a:t>
            </a:r>
            <a:r>
              <a:rPr lang="ru-RU" dirty="0"/>
              <a:t> = </a:t>
            </a:r>
            <a:r>
              <a:rPr lang="en-US" dirty="0"/>
              <a:t>release + acquire</a:t>
            </a:r>
            <a:endParaRPr lang="ru-RU" dirty="0"/>
          </a:p>
          <a:p>
            <a:pPr lvl="1"/>
            <a:r>
              <a:rPr lang="ru-RU" dirty="0"/>
              <a:t>все потоки видят одну и ту же последовательность изменений </a:t>
            </a:r>
            <a:r>
              <a:rPr lang="en-US" dirty="0"/>
              <a:t>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2069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Чиним синхронизацию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А</a:t>
            </a:r>
            <a:endParaRPr lang="en-US" sz="2400" dirty="0"/>
          </a:p>
          <a:p>
            <a:endParaRPr lang="ru-RU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Б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0E750-E472-4E6F-B08B-8266439E6436}"/>
              </a:ext>
            </a:extLst>
          </p:cNvPr>
          <p:cNvSpPr txBox="1"/>
          <p:nvPr/>
        </p:nvSpPr>
        <p:spPr>
          <a:xfrm>
            <a:off x="838200" y="2716555"/>
            <a:ext cx="5181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atomic_bool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atomic_store_explicit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&amp;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memory_order_release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2283E-A55B-49B7-A39E-8A760BDF70B4}"/>
              </a:ext>
            </a:extLst>
          </p:cNvPr>
          <p:cNvSpPr txBox="1"/>
          <p:nvPr/>
        </p:nvSpPr>
        <p:spPr>
          <a:xfrm>
            <a:off x="6172200" y="2716555"/>
            <a:ext cx="5181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atomic_load_explicit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&amp;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memory_order_acquire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7238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Чиним синхронизацию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А</a:t>
            </a:r>
            <a:endParaRPr lang="en-US" sz="2400" dirty="0"/>
          </a:p>
          <a:p>
            <a:endParaRPr lang="ru-RU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Б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0E750-E472-4E6F-B08B-8266439E6436}"/>
              </a:ext>
            </a:extLst>
          </p:cNvPr>
          <p:cNvSpPr txBox="1"/>
          <p:nvPr/>
        </p:nvSpPr>
        <p:spPr>
          <a:xfrm>
            <a:off x="838200" y="2716555"/>
            <a:ext cx="5181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atomic_bool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atomic_store_explicit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&amp;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memory_order_release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2283E-A55B-49B7-A39E-8A760BDF70B4}"/>
              </a:ext>
            </a:extLst>
          </p:cNvPr>
          <p:cNvSpPr txBox="1"/>
          <p:nvPr/>
        </p:nvSpPr>
        <p:spPr>
          <a:xfrm>
            <a:off x="6172200" y="2716555"/>
            <a:ext cx="5181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atomic_load_explicit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&amp;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memory_order_acquire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7458A9-5F9E-4C8E-ABC9-5F858616590D}"/>
              </a:ext>
            </a:extLst>
          </p:cNvPr>
          <p:cNvSpPr/>
          <p:nvPr/>
        </p:nvSpPr>
        <p:spPr>
          <a:xfrm>
            <a:off x="911157" y="3035126"/>
            <a:ext cx="1433210" cy="341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3648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Чиним синхронизацию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А</a:t>
            </a:r>
            <a:endParaRPr lang="en-US" sz="2400" dirty="0"/>
          </a:p>
          <a:p>
            <a:endParaRPr lang="ru-RU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Б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0E750-E472-4E6F-B08B-8266439E6436}"/>
              </a:ext>
            </a:extLst>
          </p:cNvPr>
          <p:cNvSpPr txBox="1"/>
          <p:nvPr/>
        </p:nvSpPr>
        <p:spPr>
          <a:xfrm>
            <a:off x="838200" y="2716555"/>
            <a:ext cx="5181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atomic_bool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atomic_store_explicit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&amp;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memory_order_release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2283E-A55B-49B7-A39E-8A760BDF70B4}"/>
              </a:ext>
            </a:extLst>
          </p:cNvPr>
          <p:cNvSpPr txBox="1"/>
          <p:nvPr/>
        </p:nvSpPr>
        <p:spPr>
          <a:xfrm>
            <a:off x="6172200" y="2716555"/>
            <a:ext cx="5181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atomic_load_explicit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&amp;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memory_order_acquire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1ACFD-7D74-46B8-9DE1-A5B8B15A4443}"/>
              </a:ext>
            </a:extLst>
          </p:cNvPr>
          <p:cNvSpPr/>
          <p:nvPr/>
        </p:nvSpPr>
        <p:spPr>
          <a:xfrm>
            <a:off x="1342416" y="4377446"/>
            <a:ext cx="2665379" cy="341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7458A9-5F9E-4C8E-ABC9-5F858616590D}"/>
              </a:ext>
            </a:extLst>
          </p:cNvPr>
          <p:cNvSpPr/>
          <p:nvPr/>
        </p:nvSpPr>
        <p:spPr>
          <a:xfrm>
            <a:off x="911156" y="3561592"/>
            <a:ext cx="2665379" cy="341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9241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Чиним синхронизацию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А</a:t>
            </a:r>
            <a:endParaRPr lang="en-US" sz="2400" dirty="0"/>
          </a:p>
          <a:p>
            <a:endParaRPr lang="ru-RU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Б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0E750-E472-4E6F-B08B-8266439E6436}"/>
              </a:ext>
            </a:extLst>
          </p:cNvPr>
          <p:cNvSpPr txBox="1"/>
          <p:nvPr/>
        </p:nvSpPr>
        <p:spPr>
          <a:xfrm>
            <a:off x="838200" y="2716555"/>
            <a:ext cx="5181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atomic_bool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atomic_store_explicit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&amp;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memory_order_release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2283E-A55B-49B7-A39E-8A760BDF70B4}"/>
              </a:ext>
            </a:extLst>
          </p:cNvPr>
          <p:cNvSpPr txBox="1"/>
          <p:nvPr/>
        </p:nvSpPr>
        <p:spPr>
          <a:xfrm>
            <a:off x="6172200" y="2716555"/>
            <a:ext cx="5181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atomic_load_explicit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&amp;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memory_order_acquire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1DF8D0-7E88-4936-A813-2D79F20C8EC0}"/>
              </a:ext>
            </a:extLst>
          </p:cNvPr>
          <p:cNvSpPr/>
          <p:nvPr/>
        </p:nvSpPr>
        <p:spPr>
          <a:xfrm>
            <a:off x="8197173" y="2716555"/>
            <a:ext cx="2665379" cy="341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3C1A98-C017-4D65-AF7B-4E060084BF65}"/>
              </a:ext>
            </a:extLst>
          </p:cNvPr>
          <p:cNvSpPr/>
          <p:nvPr/>
        </p:nvSpPr>
        <p:spPr>
          <a:xfrm>
            <a:off x="6715326" y="3260471"/>
            <a:ext cx="2665379" cy="341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35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 исполнения – последовательность контекстов </a:t>
            </a:r>
            <a:r>
              <a:rPr lang="en-US" dirty="0"/>
              <a:t>c</a:t>
            </a:r>
            <a:r>
              <a:rPr lang="en-US" baseline="-25000" dirty="0"/>
              <a:t>0</a:t>
            </a:r>
            <a:r>
              <a:rPr lang="en-US" dirty="0"/>
              <a:t>, c</a:t>
            </a:r>
            <a:r>
              <a:rPr lang="en-US" baseline="-25000" dirty="0"/>
              <a:t>1</a:t>
            </a:r>
            <a:r>
              <a:rPr lang="en-US" dirty="0"/>
              <a:t>, ..., c</a:t>
            </a:r>
            <a:r>
              <a:rPr lang="en-US" baseline="-25000" dirty="0"/>
              <a:t>i</a:t>
            </a:r>
            <a:r>
              <a:rPr lang="en-US" dirty="0"/>
              <a:t>, ... </a:t>
            </a:r>
            <a:r>
              <a:rPr lang="ru-RU" dirty="0"/>
              <a:t>такая, что контекст </a:t>
            </a:r>
            <a:r>
              <a:rPr lang="en-US" dirty="0"/>
              <a:t>c</a:t>
            </a:r>
            <a:r>
              <a:rPr lang="en-US" baseline="-25000" dirty="0"/>
              <a:t>i+1</a:t>
            </a:r>
            <a:r>
              <a:rPr lang="en-US" dirty="0"/>
              <a:t> </a:t>
            </a:r>
            <a:r>
              <a:rPr lang="ru-RU" dirty="0"/>
              <a:t>получается из контекста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в результате исполнения инструкции</a:t>
            </a:r>
            <a:r>
              <a:rPr lang="en-US" dirty="0"/>
              <a:t> </a:t>
            </a:r>
            <a:r>
              <a:rPr lang="ru-RU" dirty="0"/>
              <a:t>по адресу </a:t>
            </a:r>
            <a:r>
              <a:rPr lang="en-US" dirty="0"/>
              <a:t>IP </a:t>
            </a:r>
            <a:r>
              <a:rPr lang="ru-RU" dirty="0"/>
              <a:t>в исполняемом коде</a:t>
            </a:r>
            <a:endParaRPr lang="en-US" dirty="0"/>
          </a:p>
          <a:p>
            <a:pPr lvl="1"/>
            <a:r>
              <a:rPr lang="ru-RU" dirty="0"/>
              <a:t>Исполнение инструкции меняет </a:t>
            </a:r>
            <a:r>
              <a:rPr lang="en-US" dirty="0"/>
              <a:t>IP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Многопоточное исполнение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Исполняемый код содержит создание и уничтожение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Направленный ациклический граф вместо последовательности контекстов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каждый момент времени может существовать несколько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Позволяет исполнять инструкции на нескольких процессорах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363768425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Чиним протекание счетчика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BA4D96-1E1E-4803-8096-DA49AA0D96A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stdio.h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threads.h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stdatomic.h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atomic_int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atomic_fetch_add_explicit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memory_order_relaxed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thrd_create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Run,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thrd_join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atomic counter is %u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10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7386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Чиним протекание счетчика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BA4D96-1E1E-4803-8096-DA49AA0D96A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stdio.h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threads.h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stdatomic.h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atomic_int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atomic_fetch_add_explicit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memory_order_relaxed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thrd_create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Run,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thrd_join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atomic counter is %u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10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endParaRPr lang="ru-RU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C6862B-7826-42CD-A96C-A6C615213F88}"/>
              </a:ext>
            </a:extLst>
          </p:cNvPr>
          <p:cNvSpPr/>
          <p:nvPr/>
        </p:nvSpPr>
        <p:spPr>
          <a:xfrm>
            <a:off x="867385" y="2616740"/>
            <a:ext cx="1058694" cy="1361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98582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Чиним протекание счетчика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BA4D96-1E1E-4803-8096-DA49AA0D96A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stdio.h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threads.h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stdatomic.h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atomic_int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atomic_fetch_add_explicit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memory_order_relaxed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thrd_create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Run,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thrd_join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atomic counter is %u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10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endParaRPr lang="ru-RU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D69A62-BA7A-49BD-B713-83EBD5E0A709}"/>
              </a:ext>
            </a:extLst>
          </p:cNvPr>
          <p:cNvSpPr/>
          <p:nvPr/>
        </p:nvSpPr>
        <p:spPr>
          <a:xfrm>
            <a:off x="1538592" y="3315509"/>
            <a:ext cx="2177373" cy="23508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ECF822-D4DA-45C9-A988-046C49A1281C}"/>
              </a:ext>
            </a:extLst>
          </p:cNvPr>
          <p:cNvSpPr/>
          <p:nvPr/>
        </p:nvSpPr>
        <p:spPr>
          <a:xfrm>
            <a:off x="4602806" y="3307404"/>
            <a:ext cx="1788266" cy="19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9624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Чиним протекание счетчика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BA4D96-1E1E-4803-8096-DA49AA0D96A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stdio.h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threads.h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stdatomic.h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atomic_int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atomic_fetch_add_explicit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memory_order_relaxed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thrd_create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Run,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thrd_join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atomic counter is %u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10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endParaRPr lang="ru-RU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66C35-FFB5-498C-93C4-69D8D3DF02D6}"/>
              </a:ext>
            </a:extLst>
          </p:cNvPr>
          <p:cNvSpPr/>
          <p:nvPr/>
        </p:nvSpPr>
        <p:spPr>
          <a:xfrm>
            <a:off x="4881665" y="5706893"/>
            <a:ext cx="1214335" cy="19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254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0668-8981-4414-9920-F8882EC6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Взаимное исключение (</a:t>
            </a:r>
            <a:r>
              <a:rPr lang="en-US" dirty="0"/>
              <a:t>mutex</a:t>
            </a:r>
            <a:r>
              <a:rPr lang="ru-RU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3B21F-A343-4925-B9C6-F88D07F2D9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Конфликт при использовании  ресурса</a:t>
            </a:r>
          </a:p>
          <a:p>
            <a:pPr lvl="1"/>
            <a:r>
              <a:rPr lang="ru-RU" dirty="0"/>
              <a:t>Два потока одновременно пытаются использовать один ресурс</a:t>
            </a:r>
          </a:p>
          <a:p>
            <a:pPr lvl="2"/>
            <a:r>
              <a:rPr lang="ru-RU" dirty="0"/>
              <a:t>Файл, базу данных, устройство</a:t>
            </a:r>
          </a:p>
          <a:p>
            <a:endParaRPr lang="en-US" dirty="0"/>
          </a:p>
          <a:p>
            <a:r>
              <a:rPr lang="ru-RU" dirty="0"/>
              <a:t>Конфликт устраняется при помощи </a:t>
            </a:r>
            <a:r>
              <a:rPr lang="ru-RU" u="sng" dirty="0"/>
              <a:t>взаимного исключения</a:t>
            </a:r>
            <a:r>
              <a:rPr lang="ru-RU" dirty="0"/>
              <a:t> потоков</a:t>
            </a:r>
          </a:p>
          <a:p>
            <a:pPr lvl="1"/>
            <a:r>
              <a:rPr lang="en-US" dirty="0"/>
              <a:t>mutual exclusion</a:t>
            </a:r>
            <a:endParaRPr lang="ru-R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5EEDAC-7E28-467E-BE14-7A08367BDA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86906"/>
            <a:ext cx="5181600" cy="28287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97FAE0-CE24-44C5-AADF-5D0DB742E6C9}"/>
              </a:ext>
            </a:extLst>
          </p:cNvPr>
          <p:cNvSpPr/>
          <p:nvPr/>
        </p:nvSpPr>
        <p:spPr>
          <a:xfrm>
            <a:off x="535021" y="1690688"/>
            <a:ext cx="11157626" cy="4642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12762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0668-8981-4414-9920-F8882EC6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Взаимное исключение (</a:t>
            </a:r>
            <a:r>
              <a:rPr lang="en-US" dirty="0"/>
              <a:t>mutex</a:t>
            </a:r>
            <a:r>
              <a:rPr lang="ru-RU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3B21F-A343-4925-B9C6-F88D07F2D9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Конфликт при использовании 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Два потока одновременно пытаются использовать один ресурс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Файл, базу данных, устройство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Конфликт устраняется при помощи </a:t>
            </a:r>
            <a:r>
              <a:rPr lang="ru-RU" u="sng" dirty="0">
                <a:solidFill>
                  <a:schemeClr val="bg1"/>
                </a:solidFill>
              </a:rPr>
              <a:t>взаимного исключения</a:t>
            </a:r>
            <a:r>
              <a:rPr lang="ru-RU" dirty="0">
                <a:solidFill>
                  <a:schemeClr val="bg1"/>
                </a:solidFill>
              </a:rPr>
              <a:t> потоков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mutual exclusion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5EEDAC-7E28-467E-BE14-7A08367BDA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86906"/>
            <a:ext cx="5181600" cy="2828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18CC6E-DA36-4EDB-9180-6659004E3F98}"/>
              </a:ext>
            </a:extLst>
          </p:cNvPr>
          <p:cNvSpPr/>
          <p:nvPr/>
        </p:nvSpPr>
        <p:spPr>
          <a:xfrm>
            <a:off x="5914417" y="1690688"/>
            <a:ext cx="5778230" cy="4642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6160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0668-8981-4414-9920-F8882EC6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Взаимное исключение (</a:t>
            </a:r>
            <a:r>
              <a:rPr lang="en-US" dirty="0"/>
              <a:t>mutex</a:t>
            </a:r>
            <a:r>
              <a:rPr lang="ru-RU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3B21F-A343-4925-B9C6-F88D07F2D9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Конфликт при использовании  ресурса</a:t>
            </a:r>
          </a:p>
          <a:p>
            <a:pPr lvl="1"/>
            <a:r>
              <a:rPr lang="ru-RU" dirty="0"/>
              <a:t>Два потока одновременно пытаются использовать один ресурс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Файл, базу данных, устройство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Конфликт устраняется при помощи </a:t>
            </a:r>
            <a:r>
              <a:rPr lang="ru-RU" u="sng" dirty="0">
                <a:solidFill>
                  <a:schemeClr val="bg1"/>
                </a:solidFill>
              </a:rPr>
              <a:t>взаимного исключения</a:t>
            </a:r>
            <a:r>
              <a:rPr lang="ru-RU" dirty="0">
                <a:solidFill>
                  <a:schemeClr val="bg1"/>
                </a:solidFill>
              </a:rPr>
              <a:t> потоков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mutual exclusion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E30F1-F4EA-4DE4-B9EC-9E156FA574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05393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0668-8981-4414-9920-F8882EC6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Взаимное исключение (</a:t>
            </a:r>
            <a:r>
              <a:rPr lang="en-US" dirty="0"/>
              <a:t>mutex</a:t>
            </a:r>
            <a:r>
              <a:rPr lang="ru-RU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3B21F-A343-4925-B9C6-F88D07F2D9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Конфликт при использовании  ресурса</a:t>
            </a:r>
          </a:p>
          <a:p>
            <a:pPr lvl="1"/>
            <a:r>
              <a:rPr lang="ru-RU" dirty="0"/>
              <a:t>Два потока одновременно пытаются использовать один ресурс</a:t>
            </a:r>
          </a:p>
          <a:p>
            <a:pPr lvl="2"/>
            <a:r>
              <a:rPr lang="ru-RU" dirty="0"/>
              <a:t>Файл, базу данных, устройство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Конфликт устраняется при помощи </a:t>
            </a:r>
            <a:r>
              <a:rPr lang="ru-RU" u="sng" dirty="0">
                <a:solidFill>
                  <a:schemeClr val="bg1"/>
                </a:solidFill>
              </a:rPr>
              <a:t>взаимного исключения</a:t>
            </a:r>
            <a:r>
              <a:rPr lang="ru-RU" dirty="0">
                <a:solidFill>
                  <a:schemeClr val="bg1"/>
                </a:solidFill>
              </a:rPr>
              <a:t> потоков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mutual exclusion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881A74-7F43-43D7-9F3C-992289B7A0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76580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0668-8981-4414-9920-F8882EC6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Взаимное исключение (</a:t>
            </a:r>
            <a:r>
              <a:rPr lang="en-US" dirty="0"/>
              <a:t>mutex</a:t>
            </a:r>
            <a:r>
              <a:rPr lang="ru-RU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3B21F-A343-4925-B9C6-F88D07F2D9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Конфликт при использовании  ресурса</a:t>
            </a:r>
          </a:p>
          <a:p>
            <a:pPr lvl="1"/>
            <a:r>
              <a:rPr lang="ru-RU" dirty="0"/>
              <a:t>Два потока одновременно пытаются использовать один ресурс</a:t>
            </a:r>
          </a:p>
          <a:p>
            <a:pPr lvl="2"/>
            <a:r>
              <a:rPr lang="ru-RU" dirty="0"/>
              <a:t>Файл, базу данных, устройство</a:t>
            </a:r>
          </a:p>
          <a:p>
            <a:endParaRPr lang="en-US" dirty="0"/>
          </a:p>
          <a:p>
            <a:r>
              <a:rPr lang="ru-RU" dirty="0"/>
              <a:t>Конфликт устраняется при помощи </a:t>
            </a:r>
            <a:r>
              <a:rPr lang="ru-RU" u="sng" dirty="0"/>
              <a:t>взаимного исключения</a:t>
            </a:r>
            <a:r>
              <a:rPr lang="ru-RU" dirty="0"/>
              <a:t> потоков</a:t>
            </a:r>
          </a:p>
          <a:p>
            <a:pPr lvl="1"/>
            <a:r>
              <a:rPr lang="en-US" dirty="0"/>
              <a:t>mutual exclusion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7D1C07-15CD-41DA-972E-117E95CEEE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60689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0668-8981-4414-9920-F8882EC6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Взаимное исключение (</a:t>
            </a:r>
            <a:r>
              <a:rPr lang="en-US" dirty="0"/>
              <a:t>mutex</a:t>
            </a:r>
            <a:r>
              <a:rPr lang="ru-RU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3B21F-A343-4925-B9C6-F88D07F2D9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Конфликт при использовании  ресурса</a:t>
            </a:r>
          </a:p>
          <a:p>
            <a:pPr lvl="1"/>
            <a:r>
              <a:rPr lang="ru-RU" dirty="0"/>
              <a:t>Два потока одновременно пытаются использовать один ресурс</a:t>
            </a:r>
          </a:p>
          <a:p>
            <a:pPr lvl="2"/>
            <a:r>
              <a:rPr lang="ru-RU" dirty="0"/>
              <a:t>Файл, базу данных, устройство</a:t>
            </a:r>
          </a:p>
          <a:p>
            <a:endParaRPr lang="en-US" dirty="0"/>
          </a:p>
          <a:p>
            <a:r>
              <a:rPr lang="ru-RU" dirty="0"/>
              <a:t>Конфликт устраняется при помощи </a:t>
            </a:r>
            <a:r>
              <a:rPr lang="ru-RU" u="sng" dirty="0"/>
              <a:t>взаимного исключения</a:t>
            </a:r>
            <a:r>
              <a:rPr lang="ru-RU" dirty="0"/>
              <a:t> потоков</a:t>
            </a:r>
          </a:p>
          <a:p>
            <a:pPr lvl="1"/>
            <a:r>
              <a:rPr lang="en-US" dirty="0"/>
              <a:t>mutual exclusion</a:t>
            </a:r>
            <a:endParaRPr lang="ru-R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5EEDAC-7E28-467E-BE14-7A08367BDA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86906"/>
            <a:ext cx="5181600" cy="28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6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 исполнения – последовательность контекстов </a:t>
            </a:r>
            <a:r>
              <a:rPr lang="en-US" dirty="0"/>
              <a:t>c</a:t>
            </a:r>
            <a:r>
              <a:rPr lang="en-US" baseline="-25000" dirty="0"/>
              <a:t>0</a:t>
            </a:r>
            <a:r>
              <a:rPr lang="en-US" dirty="0"/>
              <a:t>, c</a:t>
            </a:r>
            <a:r>
              <a:rPr lang="en-US" baseline="-25000" dirty="0"/>
              <a:t>1</a:t>
            </a:r>
            <a:r>
              <a:rPr lang="en-US" dirty="0"/>
              <a:t>, ..., c</a:t>
            </a:r>
            <a:r>
              <a:rPr lang="en-US" baseline="-25000" dirty="0"/>
              <a:t>i</a:t>
            </a:r>
            <a:r>
              <a:rPr lang="en-US" dirty="0"/>
              <a:t>, ... </a:t>
            </a:r>
            <a:r>
              <a:rPr lang="ru-RU" dirty="0"/>
              <a:t>такая, что контекст </a:t>
            </a:r>
            <a:r>
              <a:rPr lang="en-US" dirty="0"/>
              <a:t>c</a:t>
            </a:r>
            <a:r>
              <a:rPr lang="en-US" baseline="-25000" dirty="0"/>
              <a:t>i+1</a:t>
            </a:r>
            <a:r>
              <a:rPr lang="en-US" dirty="0"/>
              <a:t> </a:t>
            </a:r>
            <a:r>
              <a:rPr lang="ru-RU" dirty="0"/>
              <a:t>получается из контекста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в результате исполнения инструкции</a:t>
            </a:r>
            <a:r>
              <a:rPr lang="en-US" dirty="0"/>
              <a:t> </a:t>
            </a:r>
            <a:r>
              <a:rPr lang="ru-RU" dirty="0"/>
              <a:t>по адресу </a:t>
            </a:r>
            <a:r>
              <a:rPr lang="en-US" dirty="0"/>
              <a:t>IP </a:t>
            </a:r>
            <a:r>
              <a:rPr lang="ru-RU" dirty="0"/>
              <a:t>в исполняемом коде</a:t>
            </a:r>
            <a:endParaRPr lang="en-US" dirty="0"/>
          </a:p>
          <a:p>
            <a:pPr lvl="1"/>
            <a:r>
              <a:rPr lang="ru-RU" dirty="0"/>
              <a:t>Исполнение инструкции меняет </a:t>
            </a:r>
            <a:r>
              <a:rPr lang="en-US" dirty="0"/>
              <a:t>IP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Многопоточное исполнение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Исполняемый код содержит создание и уничтожение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Направленный ациклический граф вместо последовательности контекстов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каждый момент времени может существовать несколько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Позволяет исполнять инструкции на нескольких процессорах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58100655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взаимного исключения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AB14A6-1C20-4057-8125-294F2EEB4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28736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взаимного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File;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Lock;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хорошее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полезное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677451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взаимного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File;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Lock;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хорошее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полезное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AD862C-DF58-420C-BBF8-CFC9B6A31BA0}"/>
              </a:ext>
            </a:extLst>
          </p:cNvPr>
          <p:cNvSpPr/>
          <p:nvPr/>
        </p:nvSpPr>
        <p:spPr>
          <a:xfrm>
            <a:off x="925751" y="2354093"/>
            <a:ext cx="932232" cy="1653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70456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взаимного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File;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Lock;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хорошее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полезное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A9B26F-095B-4922-96AC-1E8AFF56FDD7}"/>
              </a:ext>
            </a:extLst>
          </p:cNvPr>
          <p:cNvSpPr/>
          <p:nvPr/>
        </p:nvSpPr>
        <p:spPr>
          <a:xfrm>
            <a:off x="1224065" y="4669208"/>
            <a:ext cx="731195" cy="1653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78462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взаимного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File;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Lock;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хорошее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полезное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BD7208-84F7-4D20-9ED3-4D102368737C}"/>
              </a:ext>
            </a:extLst>
          </p:cNvPr>
          <p:cNvSpPr/>
          <p:nvPr/>
        </p:nvSpPr>
        <p:spPr>
          <a:xfrm>
            <a:off x="1224065" y="5638731"/>
            <a:ext cx="1003569" cy="1653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18875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взаимного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File;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Lock;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хорошее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полезное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130AF-8314-436E-9E4B-63DC6821776C}"/>
              </a:ext>
            </a:extLst>
          </p:cNvPr>
          <p:cNvSpPr/>
          <p:nvPr/>
        </p:nvSpPr>
        <p:spPr>
          <a:xfrm>
            <a:off x="1224066" y="2654401"/>
            <a:ext cx="731194" cy="1653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18267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взаимного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File;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Lock;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хорошее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полезное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B64A9-D093-4B4B-B3B6-302F25DEB645}"/>
              </a:ext>
            </a:extLst>
          </p:cNvPr>
          <p:cNvSpPr/>
          <p:nvPr/>
        </p:nvSpPr>
        <p:spPr>
          <a:xfrm>
            <a:off x="1224065" y="3047932"/>
            <a:ext cx="932231" cy="1653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50017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Взаимная блокировка (</a:t>
            </a:r>
            <a:r>
              <a:rPr lang="en-US" dirty="0"/>
              <a:t>deadlock</a:t>
            </a:r>
            <a:r>
              <a:rPr lang="ru-RU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6FE2F-3770-4C2E-990D-7223EA46E0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49459C-1F0F-4CF8-8923-7778B7262A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48921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Взаимная блокировка (</a:t>
            </a:r>
            <a:r>
              <a:rPr lang="en-US" dirty="0"/>
              <a:t>deadlock</a:t>
            </a:r>
            <a:r>
              <a:rPr lang="ru-R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389A2-FEA0-4E5B-A27E-6C019BEC8F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80101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Взаимная блокировка (</a:t>
            </a:r>
            <a:r>
              <a:rPr lang="en-US" dirty="0"/>
              <a:t>deadlock</a:t>
            </a:r>
            <a:r>
              <a:rPr lang="ru-R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0B80BB-9EEE-429E-8DDF-59FAA7AAF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Типичные способы исключения взаимной блокировки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единственный </a:t>
            </a:r>
            <a:r>
              <a:rPr lang="ru-RU" dirty="0" err="1">
                <a:solidFill>
                  <a:schemeClr val="bg1"/>
                </a:solidFill>
              </a:rPr>
              <a:t>мутекс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Захватывать </a:t>
            </a:r>
            <a:r>
              <a:rPr lang="ru-RU" dirty="0" err="1">
                <a:solidFill>
                  <a:schemeClr val="bg1"/>
                </a:solidFill>
              </a:rPr>
              <a:t>мутексы</a:t>
            </a:r>
            <a:r>
              <a:rPr lang="ru-RU" dirty="0">
                <a:solidFill>
                  <a:schemeClr val="bg1"/>
                </a:solidFill>
              </a:rPr>
              <a:t> в одном и том же порядке во всех потоках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таймаут при ожидании </a:t>
            </a:r>
            <a:r>
              <a:rPr lang="ru-RU" dirty="0" err="1">
                <a:solidFill>
                  <a:schemeClr val="bg1"/>
                </a:solidFill>
              </a:rPr>
              <a:t>мутекса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0A8B132-5B28-4868-B9EE-43F8CC27D3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087549"/>
              </p:ext>
            </p:extLst>
          </p:nvPr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01527005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9787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mtx_lock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(&amp;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LockOut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mtx_lock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(&amp;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LockIn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83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mtx_lock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(&amp;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LockIn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mtx_lock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(&amp;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LockOut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Бесконечное ожидание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Бесконечное ожидание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5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86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 исполнения – последовательность контекстов </a:t>
            </a:r>
            <a:r>
              <a:rPr lang="en-US" dirty="0"/>
              <a:t>c</a:t>
            </a:r>
            <a:r>
              <a:rPr lang="en-US" baseline="-25000" dirty="0"/>
              <a:t>0</a:t>
            </a:r>
            <a:r>
              <a:rPr lang="en-US" dirty="0"/>
              <a:t>, c</a:t>
            </a:r>
            <a:r>
              <a:rPr lang="en-US" baseline="-25000" dirty="0"/>
              <a:t>1</a:t>
            </a:r>
            <a:r>
              <a:rPr lang="en-US" dirty="0"/>
              <a:t>, ..., c</a:t>
            </a:r>
            <a:r>
              <a:rPr lang="en-US" baseline="-25000" dirty="0"/>
              <a:t>i</a:t>
            </a:r>
            <a:r>
              <a:rPr lang="en-US" dirty="0"/>
              <a:t>, ... </a:t>
            </a:r>
            <a:r>
              <a:rPr lang="ru-RU" dirty="0"/>
              <a:t>такая, что контекст </a:t>
            </a:r>
            <a:r>
              <a:rPr lang="en-US" dirty="0"/>
              <a:t>c</a:t>
            </a:r>
            <a:r>
              <a:rPr lang="en-US" baseline="-25000" dirty="0"/>
              <a:t>i+1</a:t>
            </a:r>
            <a:r>
              <a:rPr lang="en-US" dirty="0"/>
              <a:t> </a:t>
            </a:r>
            <a:r>
              <a:rPr lang="ru-RU" dirty="0"/>
              <a:t>получается из контекста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в результате исполнения инструкции</a:t>
            </a:r>
            <a:r>
              <a:rPr lang="en-US" dirty="0"/>
              <a:t> </a:t>
            </a:r>
            <a:r>
              <a:rPr lang="ru-RU" dirty="0"/>
              <a:t>по адресу </a:t>
            </a:r>
            <a:r>
              <a:rPr lang="en-US" dirty="0"/>
              <a:t>IP </a:t>
            </a:r>
            <a:r>
              <a:rPr lang="ru-RU" dirty="0"/>
              <a:t>в исполняемом коде</a:t>
            </a:r>
            <a:endParaRPr lang="en-US" dirty="0"/>
          </a:p>
          <a:p>
            <a:pPr lvl="1"/>
            <a:r>
              <a:rPr lang="ru-RU" dirty="0"/>
              <a:t>Исполнение инструкции меняет </a:t>
            </a:r>
            <a:r>
              <a:rPr lang="en-US" dirty="0"/>
              <a:t>IP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Многопоточное исполнение</a:t>
            </a:r>
          </a:p>
          <a:p>
            <a:pPr lvl="1"/>
            <a:r>
              <a:rPr lang="ru-RU" dirty="0"/>
              <a:t>Исполняемый код содержит создание и уничтожение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Направленный ациклический граф вместо последовательности контекстов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каждый момент времени может существовать несколько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Позволяет исполнять инструкции на нескольких процессорах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365607998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Взаимная блокировка (</a:t>
            </a:r>
            <a:r>
              <a:rPr lang="en-US" dirty="0"/>
              <a:t>deadlock</a:t>
            </a:r>
            <a:r>
              <a:rPr lang="ru-R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0B80BB-9EEE-429E-8DDF-59FAA7AAF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Типичные способы исключения взаимной блокировки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единственный </a:t>
            </a:r>
            <a:r>
              <a:rPr lang="ru-RU" dirty="0" err="1">
                <a:solidFill>
                  <a:schemeClr val="bg1"/>
                </a:solidFill>
              </a:rPr>
              <a:t>мутекс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Захватывать </a:t>
            </a:r>
            <a:r>
              <a:rPr lang="ru-RU" dirty="0" err="1">
                <a:solidFill>
                  <a:schemeClr val="bg1"/>
                </a:solidFill>
              </a:rPr>
              <a:t>мутексы</a:t>
            </a:r>
            <a:r>
              <a:rPr lang="ru-RU" dirty="0">
                <a:solidFill>
                  <a:schemeClr val="bg1"/>
                </a:solidFill>
              </a:rPr>
              <a:t> в одном и том же порядке во всех потоках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таймаут при ожидании </a:t>
            </a:r>
            <a:r>
              <a:rPr lang="ru-RU" dirty="0" err="1">
                <a:solidFill>
                  <a:schemeClr val="bg1"/>
                </a:solidFill>
              </a:rPr>
              <a:t>мутекса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0A8B132-5B28-4868-B9EE-43F8CC27D3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051592"/>
              </p:ext>
            </p:extLst>
          </p:nvPr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01527005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9787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3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mtx_lock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(&amp;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LockOut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mtx_lock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(&amp;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LockIn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Бесконечное ожидание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Бесконечное ожидание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5213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632B22D-9386-4DBA-AA87-61F8E88B06CB}"/>
              </a:ext>
            </a:extLst>
          </p:cNvPr>
          <p:cNvSpPr/>
          <p:nvPr/>
        </p:nvSpPr>
        <p:spPr>
          <a:xfrm>
            <a:off x="1155971" y="2567306"/>
            <a:ext cx="1305127" cy="1369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90219D-46D1-4209-8401-57365705D6C0}"/>
              </a:ext>
            </a:extLst>
          </p:cNvPr>
          <p:cNvSpPr/>
          <p:nvPr/>
        </p:nvSpPr>
        <p:spPr>
          <a:xfrm>
            <a:off x="1155971" y="3595196"/>
            <a:ext cx="1305127" cy="1369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66422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Взаимная блокировка (</a:t>
            </a:r>
            <a:r>
              <a:rPr lang="en-US" dirty="0"/>
              <a:t>deadlock</a:t>
            </a:r>
            <a:r>
              <a:rPr lang="ru-R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0B80BB-9EEE-429E-8DDF-59FAA7AAF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Типичные способы исключения взаимной блокировки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единственный </a:t>
            </a:r>
            <a:r>
              <a:rPr lang="ru-RU" dirty="0" err="1">
                <a:solidFill>
                  <a:schemeClr val="bg1"/>
                </a:solidFill>
              </a:rPr>
              <a:t>мутекс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Захватывать </a:t>
            </a:r>
            <a:r>
              <a:rPr lang="ru-RU" dirty="0" err="1">
                <a:solidFill>
                  <a:schemeClr val="bg1"/>
                </a:solidFill>
              </a:rPr>
              <a:t>мутексы</a:t>
            </a:r>
            <a:r>
              <a:rPr lang="ru-RU" dirty="0">
                <a:solidFill>
                  <a:schemeClr val="bg1"/>
                </a:solidFill>
              </a:rPr>
              <a:t> в одном и том же порядке во всех потоках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таймаут при ожидании </a:t>
            </a:r>
            <a:r>
              <a:rPr lang="ru-RU" dirty="0" err="1">
                <a:solidFill>
                  <a:schemeClr val="bg1"/>
                </a:solidFill>
              </a:rPr>
              <a:t>мутекса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0A8B132-5B28-4868-B9EE-43F8CC27D3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441061"/>
              </p:ext>
            </p:extLst>
          </p:nvPr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01527005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9787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3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Бесконечное ожидание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Бесконечное ожидание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5213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9A8B6A7-1C44-470E-A7EA-A8B7E8A9365C}"/>
              </a:ext>
            </a:extLst>
          </p:cNvPr>
          <p:cNvSpPr/>
          <p:nvPr/>
        </p:nvSpPr>
        <p:spPr>
          <a:xfrm>
            <a:off x="1155971" y="2732682"/>
            <a:ext cx="1305127" cy="1369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869139-842F-4ABE-873E-A1BCC7F7E674}"/>
              </a:ext>
            </a:extLst>
          </p:cNvPr>
          <p:cNvSpPr/>
          <p:nvPr/>
        </p:nvSpPr>
        <p:spPr>
          <a:xfrm>
            <a:off x="1155971" y="3760572"/>
            <a:ext cx="1305127" cy="1369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78714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Взаимная блокировка (</a:t>
            </a:r>
            <a:r>
              <a:rPr lang="en-US" dirty="0"/>
              <a:t>deadlock</a:t>
            </a:r>
            <a:r>
              <a:rPr lang="ru-R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0B80BB-9EEE-429E-8DDF-59FAA7AAF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Типичные способы исключения взаимной блокировки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единственный </a:t>
            </a:r>
            <a:r>
              <a:rPr lang="ru-RU" dirty="0" err="1">
                <a:solidFill>
                  <a:schemeClr val="bg1"/>
                </a:solidFill>
              </a:rPr>
              <a:t>мутекс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Захватывать </a:t>
            </a:r>
            <a:r>
              <a:rPr lang="ru-RU" dirty="0" err="1">
                <a:solidFill>
                  <a:schemeClr val="bg1"/>
                </a:solidFill>
              </a:rPr>
              <a:t>мутексы</a:t>
            </a:r>
            <a:r>
              <a:rPr lang="ru-RU" dirty="0">
                <a:solidFill>
                  <a:schemeClr val="bg1"/>
                </a:solidFill>
              </a:rPr>
              <a:t> в одном и том же порядке во всех потоках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таймаут при ожидании </a:t>
            </a:r>
            <a:r>
              <a:rPr lang="ru-RU" dirty="0" err="1">
                <a:solidFill>
                  <a:schemeClr val="bg1"/>
                </a:solidFill>
              </a:rPr>
              <a:t>мутекса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0A8B132-5B28-4868-B9EE-43F8CC27D3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000209"/>
              </p:ext>
            </p:extLst>
          </p:nvPr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01527005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9787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3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Бесконечное ожидание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Бесконечное ожидание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5213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1295C92-0918-4FCA-8D53-A8B7440DCA0A}"/>
              </a:ext>
            </a:extLst>
          </p:cNvPr>
          <p:cNvSpPr/>
          <p:nvPr/>
        </p:nvSpPr>
        <p:spPr>
          <a:xfrm>
            <a:off x="1155971" y="2732682"/>
            <a:ext cx="1305127" cy="1369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F137F2-18C4-4F7C-8A2F-A37B232CF81A}"/>
              </a:ext>
            </a:extLst>
          </p:cNvPr>
          <p:cNvSpPr/>
          <p:nvPr/>
        </p:nvSpPr>
        <p:spPr>
          <a:xfrm>
            <a:off x="1155971" y="3760572"/>
            <a:ext cx="1305127" cy="1369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83948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Взаимная блокировка (</a:t>
            </a:r>
            <a:r>
              <a:rPr lang="en-US" dirty="0"/>
              <a:t>deadlock</a:t>
            </a:r>
            <a:r>
              <a:rPr lang="ru-R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0B80BB-9EEE-429E-8DDF-59FAA7AAF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Типичные способы исключения взаимной блокировки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единственный </a:t>
            </a:r>
            <a:r>
              <a:rPr lang="ru-RU" dirty="0" err="1">
                <a:solidFill>
                  <a:schemeClr val="bg1"/>
                </a:solidFill>
              </a:rPr>
              <a:t>мутекс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Захватывать </a:t>
            </a:r>
            <a:r>
              <a:rPr lang="ru-RU" dirty="0" err="1">
                <a:solidFill>
                  <a:schemeClr val="bg1"/>
                </a:solidFill>
              </a:rPr>
              <a:t>мутексы</a:t>
            </a:r>
            <a:r>
              <a:rPr lang="ru-RU" dirty="0">
                <a:solidFill>
                  <a:schemeClr val="bg1"/>
                </a:solidFill>
              </a:rPr>
              <a:t> в одном и том же порядке во всех потоках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таймаут при ожидании </a:t>
            </a:r>
            <a:r>
              <a:rPr lang="ru-RU" dirty="0" err="1">
                <a:solidFill>
                  <a:schemeClr val="bg1"/>
                </a:solidFill>
              </a:rPr>
              <a:t>мутекса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DC6E17-3A17-40A1-8D6A-A8430732B3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444359"/>
              </p:ext>
            </p:extLst>
          </p:nvPr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01527005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9787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3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Бесконечное ожидание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Бесконечное ожидание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5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89265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Взаимная блокировка (</a:t>
            </a:r>
            <a:r>
              <a:rPr lang="en-US" dirty="0"/>
              <a:t>deadlock</a:t>
            </a:r>
            <a:r>
              <a:rPr lang="ru-R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0B80BB-9EEE-429E-8DDF-59FAA7AAF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Типичные способы исключения взаимной блокировки</a:t>
            </a:r>
          </a:p>
          <a:p>
            <a:pPr lvl="1"/>
            <a:r>
              <a:rPr lang="ru-RU" dirty="0"/>
              <a:t>Использовать единственный </a:t>
            </a:r>
            <a:r>
              <a:rPr lang="ru-RU" dirty="0" err="1"/>
              <a:t>мутекс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Захватывать </a:t>
            </a:r>
            <a:r>
              <a:rPr lang="ru-RU" dirty="0" err="1">
                <a:solidFill>
                  <a:schemeClr val="bg1"/>
                </a:solidFill>
              </a:rPr>
              <a:t>мутексы</a:t>
            </a:r>
            <a:r>
              <a:rPr lang="ru-RU" dirty="0">
                <a:solidFill>
                  <a:schemeClr val="bg1"/>
                </a:solidFill>
              </a:rPr>
              <a:t> в одном и том же порядке во всех потоках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таймаут при ожидании </a:t>
            </a:r>
            <a:r>
              <a:rPr lang="ru-RU" dirty="0" err="1">
                <a:solidFill>
                  <a:schemeClr val="bg1"/>
                </a:solidFill>
              </a:rPr>
              <a:t>мутекса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DC6E17-3A17-40A1-8D6A-A8430732B370}"/>
              </a:ext>
            </a:extLst>
          </p:cNvPr>
          <p:cNvGraphicFramePr>
            <a:graphicFrameLocks/>
          </p:cNvGraphicFramePr>
          <p:nvPr/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01527005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9787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3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Бесконечное ожидание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Бесконечное ожидание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5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30797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Взаимная блокировка (</a:t>
            </a:r>
            <a:r>
              <a:rPr lang="en-US" dirty="0"/>
              <a:t>deadlock</a:t>
            </a:r>
            <a:r>
              <a:rPr lang="ru-R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0B80BB-9EEE-429E-8DDF-59FAA7AAF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Типичные способы исключения взаимной блокировки</a:t>
            </a:r>
          </a:p>
          <a:p>
            <a:pPr lvl="1"/>
            <a:r>
              <a:rPr lang="ru-RU" dirty="0"/>
              <a:t>Использовать единственный </a:t>
            </a:r>
            <a:r>
              <a:rPr lang="ru-RU" dirty="0" err="1"/>
              <a:t>мутекс</a:t>
            </a:r>
            <a:endParaRPr lang="en-US" dirty="0"/>
          </a:p>
          <a:p>
            <a:pPr lvl="1"/>
            <a:r>
              <a:rPr lang="ru-RU" dirty="0"/>
              <a:t>Захватывать </a:t>
            </a:r>
            <a:r>
              <a:rPr lang="ru-RU" dirty="0" err="1"/>
              <a:t>мутексы</a:t>
            </a:r>
            <a:r>
              <a:rPr lang="ru-RU" dirty="0"/>
              <a:t> в одном и том же порядке во всех потоках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таймаут при ожидании </a:t>
            </a:r>
            <a:r>
              <a:rPr lang="ru-RU" dirty="0" err="1">
                <a:solidFill>
                  <a:schemeClr val="bg1"/>
                </a:solidFill>
              </a:rPr>
              <a:t>мутекса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DC6E17-3A17-40A1-8D6A-A8430732B370}"/>
              </a:ext>
            </a:extLst>
          </p:cNvPr>
          <p:cNvGraphicFramePr>
            <a:graphicFrameLocks/>
          </p:cNvGraphicFramePr>
          <p:nvPr/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01527005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9787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3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Бесконечное ожидание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Бесконечное ожидание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5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23147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Взаимная блокировка (</a:t>
            </a:r>
            <a:r>
              <a:rPr lang="en-US" dirty="0"/>
              <a:t>deadlock</a:t>
            </a:r>
            <a:r>
              <a:rPr lang="ru-R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0B80BB-9EEE-429E-8DDF-59FAA7AAF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Типичные способы исключения взаимной блокировки</a:t>
            </a:r>
          </a:p>
          <a:p>
            <a:pPr lvl="1"/>
            <a:r>
              <a:rPr lang="ru-RU" dirty="0"/>
              <a:t>Использовать единственный </a:t>
            </a:r>
            <a:r>
              <a:rPr lang="ru-RU" dirty="0" err="1"/>
              <a:t>мутекс</a:t>
            </a:r>
            <a:endParaRPr lang="en-US" dirty="0"/>
          </a:p>
          <a:p>
            <a:pPr lvl="1"/>
            <a:r>
              <a:rPr lang="ru-RU" dirty="0"/>
              <a:t>Захватывать </a:t>
            </a:r>
            <a:r>
              <a:rPr lang="ru-RU" dirty="0" err="1"/>
              <a:t>мутексы</a:t>
            </a:r>
            <a:r>
              <a:rPr lang="ru-RU" dirty="0"/>
              <a:t> в одном и том же порядке во всех потоках</a:t>
            </a:r>
          </a:p>
          <a:p>
            <a:pPr lvl="1"/>
            <a:r>
              <a:rPr lang="ru-RU" dirty="0"/>
              <a:t>Использовать таймаут при ожидании </a:t>
            </a:r>
            <a:r>
              <a:rPr lang="ru-RU" dirty="0" err="1"/>
              <a:t>мутекса</a:t>
            </a:r>
            <a:endParaRPr lang="en-US" dirty="0"/>
          </a:p>
          <a:p>
            <a:pPr lvl="1"/>
            <a:endParaRPr lang="ru-R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DC6E17-3A17-40A1-8D6A-A8430732B370}"/>
              </a:ext>
            </a:extLst>
          </p:cNvPr>
          <p:cNvGraphicFramePr>
            <a:graphicFrameLocks/>
          </p:cNvGraphicFramePr>
          <p:nvPr/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01527005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9787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3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Бесконечное ожидание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Бесконечное ожидание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5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8575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2EE-11E0-4BBB-A9D2-575819B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Сигналы (</a:t>
            </a:r>
            <a:r>
              <a:rPr lang="en-US" dirty="0"/>
              <a:t>events</a:t>
            </a:r>
            <a:r>
              <a:rPr lang="ru-RU" dirty="0"/>
              <a:t>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AE5F4B-194A-4B98-8A03-D88A3AE57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072917-23A3-458C-8F65-6CB39657F2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15590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2EE-11E0-4BBB-A9D2-575819B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Сигналы (</a:t>
            </a:r>
            <a:r>
              <a:rPr lang="en-US" dirty="0"/>
              <a:t>events</a:t>
            </a:r>
            <a:r>
              <a:rPr lang="ru-RU" dirty="0"/>
              <a:t>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AE5F4B-194A-4B98-8A03-D88A3AE57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Передача владения ресурсом от потока потоку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072917-23A3-458C-8F65-6CB39657F2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31427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2EE-11E0-4BBB-A9D2-575819B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Сигналы (</a:t>
            </a:r>
            <a:r>
              <a:rPr lang="en-US" sz="4400" dirty="0"/>
              <a:t>events</a:t>
            </a:r>
            <a:r>
              <a:rPr lang="ru-RU" sz="4400" dirty="0"/>
              <a:t>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3313E-487C-48C1-AE2A-F9ACDE33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cnd_t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mutex;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ReactToCondition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&amp;mutex);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unlock until signal, then lock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react to condition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something that makes condition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cnd_signal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release one waiting thread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74AA7-1CA9-4A15-91B0-EA5D39EAE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Передача владения ресурсом от потока потоку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70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 исполнения – последовательность контекстов </a:t>
            </a:r>
            <a:r>
              <a:rPr lang="en-US" dirty="0"/>
              <a:t>c</a:t>
            </a:r>
            <a:r>
              <a:rPr lang="en-US" baseline="-25000" dirty="0"/>
              <a:t>0</a:t>
            </a:r>
            <a:r>
              <a:rPr lang="en-US" dirty="0"/>
              <a:t>, c</a:t>
            </a:r>
            <a:r>
              <a:rPr lang="en-US" baseline="-25000" dirty="0"/>
              <a:t>1</a:t>
            </a:r>
            <a:r>
              <a:rPr lang="en-US" dirty="0"/>
              <a:t>, ..., c</a:t>
            </a:r>
            <a:r>
              <a:rPr lang="en-US" baseline="-25000" dirty="0"/>
              <a:t>i</a:t>
            </a:r>
            <a:r>
              <a:rPr lang="en-US" dirty="0"/>
              <a:t>, ... </a:t>
            </a:r>
            <a:r>
              <a:rPr lang="ru-RU" dirty="0"/>
              <a:t>такая, что контекст </a:t>
            </a:r>
            <a:r>
              <a:rPr lang="en-US" dirty="0"/>
              <a:t>c</a:t>
            </a:r>
            <a:r>
              <a:rPr lang="en-US" baseline="-25000" dirty="0"/>
              <a:t>i+1</a:t>
            </a:r>
            <a:r>
              <a:rPr lang="en-US" dirty="0"/>
              <a:t> </a:t>
            </a:r>
            <a:r>
              <a:rPr lang="ru-RU" dirty="0"/>
              <a:t>получается из контекста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в результате исполнения инструкции</a:t>
            </a:r>
            <a:r>
              <a:rPr lang="en-US" dirty="0"/>
              <a:t> </a:t>
            </a:r>
            <a:r>
              <a:rPr lang="ru-RU" dirty="0"/>
              <a:t>по адресу </a:t>
            </a:r>
            <a:r>
              <a:rPr lang="en-US" dirty="0"/>
              <a:t>IP </a:t>
            </a:r>
            <a:r>
              <a:rPr lang="ru-RU" dirty="0"/>
              <a:t>в исполняемом коде</a:t>
            </a:r>
            <a:endParaRPr lang="en-US" dirty="0"/>
          </a:p>
          <a:p>
            <a:pPr lvl="1"/>
            <a:r>
              <a:rPr lang="ru-RU" dirty="0"/>
              <a:t>Исполнение инструкции меняет </a:t>
            </a:r>
            <a:r>
              <a:rPr lang="en-US" dirty="0"/>
              <a:t>IP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Многопоточное исполнение</a:t>
            </a:r>
          </a:p>
          <a:p>
            <a:pPr lvl="1"/>
            <a:r>
              <a:rPr lang="ru-RU" dirty="0"/>
              <a:t>Исполняемый код содержит создание и уничтожение контекстов</a:t>
            </a:r>
          </a:p>
          <a:p>
            <a:pPr lvl="2"/>
            <a:r>
              <a:rPr lang="ru-RU" dirty="0"/>
              <a:t>Направленный ациклический граф вместо последовательности контекстов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каждый момент времени может существовать несколько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Позволяет исполнять инструкции на нескольких процессорах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39937485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2EE-11E0-4BBB-A9D2-575819B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Сигналы (</a:t>
            </a:r>
            <a:r>
              <a:rPr lang="en-US" sz="4400" dirty="0"/>
              <a:t>events</a:t>
            </a:r>
            <a:r>
              <a:rPr lang="ru-RU" sz="4400" dirty="0"/>
              <a:t>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3313E-487C-48C1-AE2A-F9ACDE33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cnd_t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mutex;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ReactToCondition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&amp;mutex);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unlock until signal, then lock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react to condition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something that makes condition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cnd_signal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release one waiting thread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74AA7-1CA9-4A15-91B0-EA5D39EAE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Передача владения ресурсом от потока потоку</a:t>
            </a:r>
          </a:p>
          <a:p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876AA6-E7DE-4AF9-A155-73C20C3236CA}"/>
              </a:ext>
            </a:extLst>
          </p:cNvPr>
          <p:cNvSpPr/>
          <p:nvPr/>
        </p:nvSpPr>
        <p:spPr>
          <a:xfrm>
            <a:off x="6525639" y="4250197"/>
            <a:ext cx="1305127" cy="2342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4C1327-9E25-40D9-AADF-7191F5E7C824}"/>
              </a:ext>
            </a:extLst>
          </p:cNvPr>
          <p:cNvSpPr/>
          <p:nvPr/>
        </p:nvSpPr>
        <p:spPr>
          <a:xfrm>
            <a:off x="6525639" y="2419817"/>
            <a:ext cx="1305127" cy="2342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00972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2EE-11E0-4BBB-A9D2-575819B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Сигналы (</a:t>
            </a:r>
            <a:r>
              <a:rPr lang="en-US" sz="4400" dirty="0"/>
              <a:t>events</a:t>
            </a:r>
            <a:r>
              <a:rPr lang="ru-RU" sz="4400" dirty="0"/>
              <a:t>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3313E-487C-48C1-AE2A-F9ACDE33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cnd_t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mutex;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ReactToCondition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&amp;mutex);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unlock until signal, then lock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react to condition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something that makes condition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cnd_signal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release one waiting thread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74AA7-1CA9-4A15-91B0-EA5D39EAE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Передача владения ресурсом от потока потоку</a:t>
            </a:r>
          </a:p>
          <a:p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876AA6-E7DE-4AF9-A155-73C20C3236CA}"/>
              </a:ext>
            </a:extLst>
          </p:cNvPr>
          <p:cNvSpPr/>
          <p:nvPr/>
        </p:nvSpPr>
        <p:spPr>
          <a:xfrm>
            <a:off x="6564549" y="2654862"/>
            <a:ext cx="1305127" cy="2342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96299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2EE-11E0-4BBB-A9D2-575819B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Сигналы (</a:t>
            </a:r>
            <a:r>
              <a:rPr lang="en-US" sz="4400" dirty="0"/>
              <a:t>events</a:t>
            </a:r>
            <a:r>
              <a:rPr lang="ru-RU" sz="4400" dirty="0"/>
              <a:t>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3313E-487C-48C1-AE2A-F9ACDE33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cnd_t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mutex;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ReactToCondition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&amp;mutex);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unlock until signal, then lock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react to condition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something that makes condition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cnd_signal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release one waiting thread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74AA7-1CA9-4A15-91B0-EA5D39EAE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Передача владения ресурсом от потока потоку</a:t>
            </a:r>
          </a:p>
          <a:p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876AA6-E7DE-4AF9-A155-73C20C3236CA}"/>
              </a:ext>
            </a:extLst>
          </p:cNvPr>
          <p:cNvSpPr/>
          <p:nvPr/>
        </p:nvSpPr>
        <p:spPr>
          <a:xfrm>
            <a:off x="6535367" y="2907780"/>
            <a:ext cx="1908242" cy="2342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42382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2EE-11E0-4BBB-A9D2-575819B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Сигналы (</a:t>
            </a:r>
            <a:r>
              <a:rPr lang="en-US" sz="4400" dirty="0"/>
              <a:t>events</a:t>
            </a:r>
            <a:r>
              <a:rPr lang="ru-RU" sz="4400" dirty="0"/>
              <a:t>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3313E-487C-48C1-AE2A-F9ACDE33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cnd_t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mutex;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ReactToCondition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&amp;mutex);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unlock until signal, then lock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react to condition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something that makes condition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cnd_signal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release one waiting thread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74AA7-1CA9-4A15-91B0-EA5D39EAE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Передача владения ресурсом от потока потоку</a:t>
            </a:r>
          </a:p>
          <a:p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EAAD1-9353-4A81-B132-238EA7AA680B}"/>
              </a:ext>
            </a:extLst>
          </p:cNvPr>
          <p:cNvSpPr/>
          <p:nvPr/>
        </p:nvSpPr>
        <p:spPr>
          <a:xfrm>
            <a:off x="6554822" y="4482081"/>
            <a:ext cx="1305127" cy="2342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5367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2EE-11E0-4BBB-A9D2-575819B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Сигналы (</a:t>
            </a:r>
            <a:r>
              <a:rPr lang="en-US" sz="4400" dirty="0"/>
              <a:t>events</a:t>
            </a:r>
            <a:r>
              <a:rPr lang="ru-RU" sz="4400" dirty="0"/>
              <a:t>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3313E-487C-48C1-AE2A-F9ACDE33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cnd_t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mutex;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ReactToCondition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&amp;mutex);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unlock until signal, then lock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react to condition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something that makes condition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cnd_signal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release one waiting thread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74AA7-1CA9-4A15-91B0-EA5D39EAE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Передача владения ресурсом от потока потоку</a:t>
            </a:r>
          </a:p>
          <a:p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EAAD1-9353-4A81-B132-238EA7AA680B}"/>
              </a:ext>
            </a:extLst>
          </p:cNvPr>
          <p:cNvSpPr/>
          <p:nvPr/>
        </p:nvSpPr>
        <p:spPr>
          <a:xfrm>
            <a:off x="6545094" y="4958736"/>
            <a:ext cx="1441315" cy="2342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79163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2EE-11E0-4BBB-A9D2-575819B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Сигналы (</a:t>
            </a:r>
            <a:r>
              <a:rPr lang="en-US" sz="4400" dirty="0"/>
              <a:t>events</a:t>
            </a:r>
            <a:r>
              <a:rPr lang="ru-RU" sz="4400" dirty="0"/>
              <a:t>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3313E-487C-48C1-AE2A-F9ACDE33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cnd_t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mutex;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ReactToCondition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&amp;mutex);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unlock until signal, then lock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react to condition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something that makes condition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cnd_signal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release one waiting thread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74AA7-1CA9-4A15-91B0-EA5D39EAE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Передача владения ресурсом от потока потоку</a:t>
            </a:r>
          </a:p>
          <a:p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EAAD1-9353-4A81-B132-238EA7AA680B}"/>
              </a:ext>
            </a:extLst>
          </p:cNvPr>
          <p:cNvSpPr/>
          <p:nvPr/>
        </p:nvSpPr>
        <p:spPr>
          <a:xfrm>
            <a:off x="6545093" y="5240838"/>
            <a:ext cx="1441315" cy="2342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BE9D1A-02C2-48C4-9D89-AA2FF37EB357}"/>
              </a:ext>
            </a:extLst>
          </p:cNvPr>
          <p:cNvSpPr/>
          <p:nvPr/>
        </p:nvSpPr>
        <p:spPr>
          <a:xfrm>
            <a:off x="6545093" y="2922413"/>
            <a:ext cx="1908243" cy="2342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29050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2EE-11E0-4BBB-A9D2-575819B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Сигналы (</a:t>
            </a:r>
            <a:r>
              <a:rPr lang="en-US" sz="4400" dirty="0"/>
              <a:t>events</a:t>
            </a:r>
            <a:r>
              <a:rPr lang="ru-RU" sz="4400" dirty="0"/>
              <a:t>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3313E-487C-48C1-AE2A-F9ACDE33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cnd_t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mutex;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ReactToCondition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&amp;mutex);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unlock until signal, then lock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react to condition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something that makes condition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cnd_signal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release one waiting thread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74AA7-1CA9-4A15-91B0-EA5D39EAE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Передача владения ресурсом от потока потоку</a:t>
            </a:r>
          </a:p>
          <a:p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EAAD1-9353-4A81-B132-238EA7AA680B}"/>
              </a:ext>
            </a:extLst>
          </p:cNvPr>
          <p:cNvSpPr/>
          <p:nvPr/>
        </p:nvSpPr>
        <p:spPr>
          <a:xfrm>
            <a:off x="6545093" y="3360513"/>
            <a:ext cx="1441315" cy="2342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40606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2EE-11E0-4BBB-A9D2-575819B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Сигналы (</a:t>
            </a:r>
            <a:r>
              <a:rPr lang="en-US" dirty="0"/>
              <a:t>events</a:t>
            </a:r>
            <a:r>
              <a:rPr lang="ru-RU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3313E-487C-48C1-AE2A-F9ACDE33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cnd_t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mutex;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ReactToCondition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&amp;mutex);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unlock until signal, then lock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react to condition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something that makes condition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cnd_signal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release one waiting thread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8E25C-6190-41AC-BC21-FC6C34EB1B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Передача владения ресурсом от потока потоку</a:t>
            </a:r>
          </a:p>
          <a:p>
            <a:endParaRPr lang="ru-RU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C5BB85F-C88F-4707-A04F-1B0E8E29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381"/>
            <a:ext cx="51816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7552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0CB1-85AA-4CC8-8E49-2A19EAB0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Эффективное использование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9C6D-F52E-4049-BFFD-F6FEB924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Полезная работа длительностью несколько сотен тысяч циклов процессора (больше – лучше)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Типичное время создания/активации нового потока – несколько тысяч циклов процессора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Равномерное распределение полезной работы по потокам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Облегчает достижение равномерной загрузки физических процессоров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Фиксированное распределение потоков по физическим процессорам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thread pinning </a:t>
            </a:r>
            <a:r>
              <a:rPr lang="en-US" dirty="0" err="1">
                <a:solidFill>
                  <a:schemeClr val="bg1"/>
                </a:solidFill>
              </a:rPr>
              <a:t>a.k.a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affinity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антоним – «миграция потоков»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Улучшает использование кэшей</a:t>
            </a:r>
          </a:p>
        </p:txBody>
      </p:sp>
    </p:spTree>
    <p:extLst>
      <p:ext uri="{BB962C8B-B14F-4D97-AF65-F5344CB8AC3E}">
        <p14:creationId xmlns:p14="http://schemas.microsoft.com/office/powerpoint/2010/main" val="318468588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0CB1-85AA-4CC8-8E49-2A19EAB0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Эффективное использование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9C6D-F52E-4049-BFFD-F6FEB924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Полезная работа длительностью несколько сотен тысяч циклов процессора (больше – лучше)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Типичное время создания/активации нового потока – несколько тысяч циклов процессора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Равномерное распределение полезной работы по потокам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Облегчает достижение равномерной загрузки физических процессоров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Фиксированное распределение потоков по физическим процессорам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thread pinning </a:t>
            </a:r>
            <a:r>
              <a:rPr lang="en-US" dirty="0" err="1">
                <a:solidFill>
                  <a:schemeClr val="bg1"/>
                </a:solidFill>
              </a:rPr>
              <a:t>a.k.a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affinity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антоним – «миграция потоков»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Улучшает использование кэшей</a:t>
            </a:r>
          </a:p>
        </p:txBody>
      </p:sp>
    </p:spTree>
    <p:extLst>
      <p:ext uri="{BB962C8B-B14F-4D97-AF65-F5344CB8AC3E}">
        <p14:creationId xmlns:p14="http://schemas.microsoft.com/office/powerpoint/2010/main" val="122722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 исполнения – последовательность контекстов </a:t>
            </a:r>
            <a:r>
              <a:rPr lang="en-US" dirty="0"/>
              <a:t>c</a:t>
            </a:r>
            <a:r>
              <a:rPr lang="en-US" baseline="-25000" dirty="0"/>
              <a:t>0</a:t>
            </a:r>
            <a:r>
              <a:rPr lang="en-US" dirty="0"/>
              <a:t>, c</a:t>
            </a:r>
            <a:r>
              <a:rPr lang="en-US" baseline="-25000" dirty="0"/>
              <a:t>1</a:t>
            </a:r>
            <a:r>
              <a:rPr lang="en-US" dirty="0"/>
              <a:t>, ..., c</a:t>
            </a:r>
            <a:r>
              <a:rPr lang="en-US" baseline="-25000" dirty="0"/>
              <a:t>i</a:t>
            </a:r>
            <a:r>
              <a:rPr lang="en-US" dirty="0"/>
              <a:t>, ... </a:t>
            </a:r>
            <a:r>
              <a:rPr lang="ru-RU" dirty="0"/>
              <a:t>такая, что контекст </a:t>
            </a:r>
            <a:r>
              <a:rPr lang="en-US" dirty="0"/>
              <a:t>c</a:t>
            </a:r>
            <a:r>
              <a:rPr lang="en-US" baseline="-25000" dirty="0"/>
              <a:t>i+1</a:t>
            </a:r>
            <a:r>
              <a:rPr lang="en-US" dirty="0"/>
              <a:t> </a:t>
            </a:r>
            <a:r>
              <a:rPr lang="ru-RU" dirty="0"/>
              <a:t>получается из контекста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в результате исполнения инструкции</a:t>
            </a:r>
            <a:r>
              <a:rPr lang="en-US" dirty="0"/>
              <a:t> </a:t>
            </a:r>
            <a:r>
              <a:rPr lang="ru-RU" dirty="0"/>
              <a:t>по адресу </a:t>
            </a:r>
            <a:r>
              <a:rPr lang="en-US" dirty="0"/>
              <a:t>IP </a:t>
            </a:r>
            <a:r>
              <a:rPr lang="ru-RU" dirty="0"/>
              <a:t>в исполняемом коде</a:t>
            </a:r>
            <a:endParaRPr lang="en-US" dirty="0"/>
          </a:p>
          <a:p>
            <a:pPr lvl="1"/>
            <a:r>
              <a:rPr lang="ru-RU" dirty="0"/>
              <a:t>Исполнение инструкции меняет </a:t>
            </a:r>
            <a:r>
              <a:rPr lang="en-US" dirty="0"/>
              <a:t>IP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Многопоточное исполнение</a:t>
            </a:r>
          </a:p>
          <a:p>
            <a:pPr lvl="1"/>
            <a:r>
              <a:rPr lang="ru-RU" dirty="0"/>
              <a:t>Исполняемый код содержит создание и уничтожение контекстов</a:t>
            </a:r>
          </a:p>
          <a:p>
            <a:pPr lvl="2"/>
            <a:r>
              <a:rPr lang="ru-RU" dirty="0"/>
              <a:t>Направленный ациклический граф вместо последовательности контекстов </a:t>
            </a:r>
          </a:p>
          <a:p>
            <a:pPr lvl="1"/>
            <a:r>
              <a:rPr lang="ru-RU" dirty="0"/>
              <a:t>В каждый момент времени может существовать несколько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Позволяет исполнять инструкции на нескольких процессорах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112962263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0CB1-85AA-4CC8-8E49-2A19EAB0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Эффективное использование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9C6D-F52E-4049-BFFD-F6FEB924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Полезная работа длительностью несколько сотен тысяч циклов процессора (больше – лучше)</a:t>
            </a:r>
          </a:p>
          <a:p>
            <a:pPr lvl="1"/>
            <a:r>
              <a:rPr lang="ru-RU" dirty="0"/>
              <a:t>Типичное время создания/активации нового потока – несколько тысяч циклов процессора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Равномерное распределение полезной работы по потокам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Облегчает достижение равномерной загрузки физических процессоров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Фиксированное распределение потоков по физическим процессорам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thread pinning </a:t>
            </a:r>
            <a:r>
              <a:rPr lang="en-US" dirty="0" err="1">
                <a:solidFill>
                  <a:schemeClr val="bg1"/>
                </a:solidFill>
              </a:rPr>
              <a:t>a.k.a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affinity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антоним – «миграция потоков»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Улучшает использование кэшей</a:t>
            </a:r>
          </a:p>
        </p:txBody>
      </p:sp>
    </p:spTree>
    <p:extLst>
      <p:ext uri="{BB962C8B-B14F-4D97-AF65-F5344CB8AC3E}">
        <p14:creationId xmlns:p14="http://schemas.microsoft.com/office/powerpoint/2010/main" val="49931689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0CB1-85AA-4CC8-8E49-2A19EAB0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Эффективное использование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9C6D-F52E-4049-BFFD-F6FEB924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Полезная работа длительностью несколько сотен тысяч циклов процессора (больше – лучше)</a:t>
            </a:r>
          </a:p>
          <a:p>
            <a:pPr lvl="1"/>
            <a:r>
              <a:rPr lang="ru-RU" dirty="0"/>
              <a:t>Типичное время создания/активации нового потока – несколько тысяч циклов процессора</a:t>
            </a:r>
          </a:p>
          <a:p>
            <a:endParaRPr lang="ru-RU" dirty="0"/>
          </a:p>
          <a:p>
            <a:r>
              <a:rPr lang="ru-RU" dirty="0"/>
              <a:t>Равномерное распределение полезной работы по потокам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Облегчает достижение равномерной загрузки физических процессоров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Фиксированное распределение потоков по физическим процессорам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thread pinning </a:t>
            </a:r>
            <a:r>
              <a:rPr lang="en-US" dirty="0" err="1">
                <a:solidFill>
                  <a:schemeClr val="bg1"/>
                </a:solidFill>
              </a:rPr>
              <a:t>a.k.a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affinity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антоним – «миграция потоков»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Улучшает использование кэшей</a:t>
            </a:r>
          </a:p>
        </p:txBody>
      </p:sp>
    </p:spTree>
    <p:extLst>
      <p:ext uri="{BB962C8B-B14F-4D97-AF65-F5344CB8AC3E}">
        <p14:creationId xmlns:p14="http://schemas.microsoft.com/office/powerpoint/2010/main" val="398135990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0CB1-85AA-4CC8-8E49-2A19EAB0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Эффективное использование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9C6D-F52E-4049-BFFD-F6FEB924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Полезная работа длительностью несколько сотен тысяч циклов процессора (больше – лучше)</a:t>
            </a:r>
          </a:p>
          <a:p>
            <a:pPr lvl="1"/>
            <a:r>
              <a:rPr lang="ru-RU" dirty="0"/>
              <a:t>Типичное время создания/активации нового потока – несколько тысяч циклов процессора</a:t>
            </a:r>
          </a:p>
          <a:p>
            <a:endParaRPr lang="ru-RU" dirty="0"/>
          </a:p>
          <a:p>
            <a:r>
              <a:rPr lang="ru-RU" dirty="0"/>
              <a:t>Равномерное распределение полезной работы по потокам</a:t>
            </a:r>
          </a:p>
          <a:p>
            <a:pPr lvl="1"/>
            <a:r>
              <a:rPr lang="ru-RU" dirty="0"/>
              <a:t>Облегчает достижение равномерной загрузки физических процессоров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Фиксированное распределение потоков по физическим процессорам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thread pinning </a:t>
            </a:r>
            <a:r>
              <a:rPr lang="en-US" dirty="0" err="1">
                <a:solidFill>
                  <a:schemeClr val="bg1"/>
                </a:solidFill>
              </a:rPr>
              <a:t>a.k.a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affinity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антоним – «миграция потоков»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Улучшает использование кэшей</a:t>
            </a:r>
          </a:p>
        </p:txBody>
      </p:sp>
    </p:spTree>
    <p:extLst>
      <p:ext uri="{BB962C8B-B14F-4D97-AF65-F5344CB8AC3E}">
        <p14:creationId xmlns:p14="http://schemas.microsoft.com/office/powerpoint/2010/main" val="357741571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0CB1-85AA-4CC8-8E49-2A19EAB0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Эффективное использование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9C6D-F52E-4049-BFFD-F6FEB924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Полезная работа длительностью несколько сотен тысяч циклов процессора (больше – лучше)</a:t>
            </a:r>
          </a:p>
          <a:p>
            <a:pPr lvl="1"/>
            <a:r>
              <a:rPr lang="ru-RU" dirty="0"/>
              <a:t>Типичное время создания/активации нового потока – несколько тысяч циклов процессора</a:t>
            </a:r>
          </a:p>
          <a:p>
            <a:endParaRPr lang="ru-RU" dirty="0"/>
          </a:p>
          <a:p>
            <a:r>
              <a:rPr lang="ru-RU" dirty="0"/>
              <a:t>Равномерное распределение полезной работы по потокам</a:t>
            </a:r>
          </a:p>
          <a:p>
            <a:pPr lvl="1"/>
            <a:r>
              <a:rPr lang="ru-RU" dirty="0"/>
              <a:t>Облегчает достижение равномерной загрузки физических процессоров</a:t>
            </a:r>
          </a:p>
          <a:p>
            <a:pPr lvl="1"/>
            <a:endParaRPr lang="ru-RU" dirty="0"/>
          </a:p>
          <a:p>
            <a:r>
              <a:rPr lang="ru-RU" dirty="0"/>
              <a:t>Фиксированное распределение потоков по физическим процессорам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thread pinning </a:t>
            </a:r>
            <a:r>
              <a:rPr lang="en-US" dirty="0" err="1">
                <a:solidFill>
                  <a:schemeClr val="bg1"/>
                </a:solidFill>
              </a:rPr>
              <a:t>a.k.a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affinity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антоним – «миграция потоков»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Улучшает использование кэшей</a:t>
            </a:r>
          </a:p>
        </p:txBody>
      </p:sp>
    </p:spTree>
    <p:extLst>
      <p:ext uri="{BB962C8B-B14F-4D97-AF65-F5344CB8AC3E}">
        <p14:creationId xmlns:p14="http://schemas.microsoft.com/office/powerpoint/2010/main" val="270496711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0CB1-85AA-4CC8-8E49-2A19EAB0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Эффективное использование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9C6D-F52E-4049-BFFD-F6FEB924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Полезная работа длительностью несколько сотен тысяч циклов процессора (больше – лучше)</a:t>
            </a:r>
          </a:p>
          <a:p>
            <a:pPr lvl="1"/>
            <a:r>
              <a:rPr lang="ru-RU" dirty="0"/>
              <a:t>Типичное время создания/активации нового потока – несколько тысяч циклов процессора</a:t>
            </a:r>
          </a:p>
          <a:p>
            <a:endParaRPr lang="ru-RU" dirty="0"/>
          </a:p>
          <a:p>
            <a:r>
              <a:rPr lang="ru-RU" dirty="0"/>
              <a:t>Равномерное распределение полезной работы по потокам</a:t>
            </a:r>
          </a:p>
          <a:p>
            <a:pPr lvl="1"/>
            <a:r>
              <a:rPr lang="ru-RU" dirty="0"/>
              <a:t>Облегчает достижение равномерной загрузки физических процессоров</a:t>
            </a:r>
          </a:p>
          <a:p>
            <a:pPr lvl="1"/>
            <a:endParaRPr lang="ru-RU" dirty="0"/>
          </a:p>
          <a:p>
            <a:r>
              <a:rPr lang="ru-RU" dirty="0"/>
              <a:t>Фиксированное распределение потоков по физическим процессорам</a:t>
            </a:r>
            <a:endParaRPr lang="en-US" dirty="0"/>
          </a:p>
          <a:p>
            <a:pPr lvl="1"/>
            <a:r>
              <a:rPr lang="en-US" dirty="0"/>
              <a:t>thread pinning </a:t>
            </a:r>
            <a:r>
              <a:rPr lang="en-US" dirty="0" err="1"/>
              <a:t>a.k.a</a:t>
            </a:r>
            <a:r>
              <a:rPr lang="ru-RU" dirty="0"/>
              <a:t>.</a:t>
            </a:r>
            <a:r>
              <a:rPr lang="en-US" dirty="0"/>
              <a:t> affinity</a:t>
            </a:r>
          </a:p>
          <a:p>
            <a:pPr lvl="2"/>
            <a:r>
              <a:rPr lang="ru-RU" dirty="0"/>
              <a:t>антоним – «миграция потоков»</a:t>
            </a:r>
          </a:p>
          <a:p>
            <a:pPr lvl="1"/>
            <a:r>
              <a:rPr lang="ru-RU" dirty="0"/>
              <a:t>Улучшает использование кэшей</a:t>
            </a:r>
          </a:p>
        </p:txBody>
      </p:sp>
    </p:spTree>
    <p:extLst>
      <p:ext uri="{BB962C8B-B14F-4D97-AF65-F5344CB8AC3E}">
        <p14:creationId xmlns:p14="http://schemas.microsoft.com/office/powerpoint/2010/main" val="408657925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4054-4252-4229-B81C-B4F6EDE1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ещё влияет на эффективность?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69E6-24E3-4514-9F21-D1BD827F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Протоколы обеспечения когерентности кэшей процессоров в системе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MESI, MESIF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Гранулярность данных в кэшах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кэш-линии и страниц памяти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Неоднородная архитектура памяти </a:t>
            </a:r>
            <a:r>
              <a:rPr lang="en-US" dirty="0">
                <a:solidFill>
                  <a:schemeClr val="bg1"/>
                </a:solidFill>
              </a:rPr>
              <a:t>NUMA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8969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4054-4252-4229-B81C-B4F6EDE1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ещё влияет на эффективность?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69E6-24E3-4514-9F21-D1BD827F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Протоколы обеспечения когерентности кэшей процессоров в системе</a:t>
            </a:r>
          </a:p>
          <a:p>
            <a:pPr lvl="1"/>
            <a:r>
              <a:rPr lang="en-US" dirty="0"/>
              <a:t>MESI, MESIF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Гранулярность данных в кэшах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кэш-линии и страниц памяти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Неоднородная архитектура памяти </a:t>
            </a:r>
            <a:r>
              <a:rPr lang="en-US" dirty="0">
                <a:solidFill>
                  <a:schemeClr val="bg1"/>
                </a:solidFill>
              </a:rPr>
              <a:t>NUMA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28179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4054-4252-4229-B81C-B4F6EDE1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ещё влияет на эффективность?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69E6-24E3-4514-9F21-D1BD827F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Протоколы обеспечения когерентности кэшей процессоров в системе</a:t>
            </a:r>
          </a:p>
          <a:p>
            <a:pPr lvl="1"/>
            <a:r>
              <a:rPr lang="en-US" dirty="0"/>
              <a:t>MESI, MESIF</a:t>
            </a:r>
          </a:p>
          <a:p>
            <a:endParaRPr lang="ru-RU" dirty="0"/>
          </a:p>
          <a:p>
            <a:r>
              <a:rPr lang="ru-RU" dirty="0"/>
              <a:t>Гранулярность данных в кэшах</a:t>
            </a:r>
          </a:p>
          <a:p>
            <a:pPr lvl="1"/>
            <a:r>
              <a:rPr lang="ru-RU" dirty="0"/>
              <a:t>Размер кэш-линии и страниц памяти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Неоднородная архитектура памяти </a:t>
            </a:r>
            <a:r>
              <a:rPr lang="en-US" dirty="0">
                <a:solidFill>
                  <a:schemeClr val="bg1"/>
                </a:solidFill>
              </a:rPr>
              <a:t>NUMA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460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4054-4252-4229-B81C-B4F6EDE1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ещё влияет на эффективность?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69E6-24E3-4514-9F21-D1BD827F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Протоколы обеспечения когерентности кэшей процессоров в системе</a:t>
            </a:r>
          </a:p>
          <a:p>
            <a:pPr lvl="1"/>
            <a:r>
              <a:rPr lang="en-US" dirty="0"/>
              <a:t>MESI, MESIF</a:t>
            </a:r>
          </a:p>
          <a:p>
            <a:endParaRPr lang="ru-RU" dirty="0"/>
          </a:p>
          <a:p>
            <a:r>
              <a:rPr lang="ru-RU" dirty="0"/>
              <a:t>Гранулярность данных в кэшах</a:t>
            </a:r>
          </a:p>
          <a:p>
            <a:pPr lvl="1"/>
            <a:r>
              <a:rPr lang="ru-RU" dirty="0"/>
              <a:t>Размер кэш-линии и страниц памяти</a:t>
            </a:r>
          </a:p>
          <a:p>
            <a:endParaRPr lang="en-US" dirty="0"/>
          </a:p>
          <a:p>
            <a:r>
              <a:rPr lang="ru-RU" dirty="0"/>
              <a:t>Неоднородная архитектура памяти </a:t>
            </a:r>
            <a:r>
              <a:rPr lang="en-US" dirty="0"/>
              <a:t>NUMA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96041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6CF0-1F33-4059-87DF-AC7630AB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AF6D-06F3-4A22-B7EF-CB3769CB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многопоточности</a:t>
            </a:r>
          </a:p>
          <a:p>
            <a:r>
              <a:rPr lang="ru-RU" dirty="0"/>
              <a:t>Многопоточный код до </a:t>
            </a:r>
            <a:r>
              <a:rPr lang="en-US" dirty="0"/>
              <a:t>OpenMP</a:t>
            </a:r>
          </a:p>
          <a:p>
            <a:r>
              <a:rPr lang="en-US" dirty="0"/>
              <a:t>OpenMP</a:t>
            </a:r>
          </a:p>
          <a:p>
            <a:r>
              <a:rPr lang="ru-RU" dirty="0"/>
              <a:t>Многопоточность в С11</a:t>
            </a:r>
          </a:p>
          <a:p>
            <a:pPr lvl="1"/>
            <a:r>
              <a:rPr lang="ru-RU" dirty="0"/>
              <a:t>Атомарные переменные</a:t>
            </a:r>
          </a:p>
          <a:p>
            <a:pPr lvl="1"/>
            <a:r>
              <a:rPr lang="ru-RU" dirty="0"/>
              <a:t>Порядок операций с памятью</a:t>
            </a:r>
          </a:p>
          <a:p>
            <a:pPr lvl="1"/>
            <a:r>
              <a:rPr lang="ru-RU" dirty="0"/>
              <a:t>Взаимное исключение (</a:t>
            </a:r>
            <a:r>
              <a:rPr lang="en-US" dirty="0"/>
              <a:t>mutex</a:t>
            </a:r>
            <a:r>
              <a:rPr lang="ru-RU" dirty="0"/>
              <a:t>) и сигнал (</a:t>
            </a:r>
            <a:r>
              <a:rPr lang="en-US" dirty="0"/>
              <a:t>event</a:t>
            </a:r>
            <a:r>
              <a:rPr lang="ru-RU" dirty="0"/>
              <a:t>)</a:t>
            </a:r>
          </a:p>
          <a:p>
            <a:r>
              <a:rPr lang="ru-RU" dirty="0"/>
              <a:t>Эффективное использование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191655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 исполнения – последовательность контекстов </a:t>
            </a:r>
            <a:r>
              <a:rPr lang="en-US" dirty="0"/>
              <a:t>c</a:t>
            </a:r>
            <a:r>
              <a:rPr lang="en-US" baseline="-25000" dirty="0"/>
              <a:t>0</a:t>
            </a:r>
            <a:r>
              <a:rPr lang="en-US" dirty="0"/>
              <a:t>, c</a:t>
            </a:r>
            <a:r>
              <a:rPr lang="en-US" baseline="-25000" dirty="0"/>
              <a:t>1</a:t>
            </a:r>
            <a:r>
              <a:rPr lang="en-US" dirty="0"/>
              <a:t>, ..., c</a:t>
            </a:r>
            <a:r>
              <a:rPr lang="en-US" baseline="-25000" dirty="0"/>
              <a:t>i</a:t>
            </a:r>
            <a:r>
              <a:rPr lang="en-US" dirty="0"/>
              <a:t>, ... </a:t>
            </a:r>
            <a:r>
              <a:rPr lang="ru-RU" dirty="0"/>
              <a:t>такая, что контекст </a:t>
            </a:r>
            <a:r>
              <a:rPr lang="en-US" dirty="0"/>
              <a:t>c</a:t>
            </a:r>
            <a:r>
              <a:rPr lang="en-US" baseline="-25000" dirty="0"/>
              <a:t>i+1</a:t>
            </a:r>
            <a:r>
              <a:rPr lang="en-US" dirty="0"/>
              <a:t> </a:t>
            </a:r>
            <a:r>
              <a:rPr lang="ru-RU" dirty="0"/>
              <a:t>получается из контекста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в результате исполнения инструкции</a:t>
            </a:r>
            <a:r>
              <a:rPr lang="en-US" dirty="0"/>
              <a:t> </a:t>
            </a:r>
            <a:r>
              <a:rPr lang="ru-RU" dirty="0"/>
              <a:t>по адресу </a:t>
            </a:r>
            <a:r>
              <a:rPr lang="en-US" dirty="0"/>
              <a:t>IP </a:t>
            </a:r>
            <a:r>
              <a:rPr lang="ru-RU" dirty="0"/>
              <a:t>в исполняемом коде</a:t>
            </a:r>
            <a:endParaRPr lang="en-US" dirty="0"/>
          </a:p>
          <a:p>
            <a:pPr lvl="1"/>
            <a:r>
              <a:rPr lang="ru-RU" dirty="0"/>
              <a:t>Исполнение инструкции меняет </a:t>
            </a:r>
            <a:r>
              <a:rPr lang="en-US" dirty="0"/>
              <a:t>IP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Многопоточное исполнение</a:t>
            </a:r>
          </a:p>
          <a:p>
            <a:pPr lvl="1"/>
            <a:r>
              <a:rPr lang="ru-RU" dirty="0"/>
              <a:t>Исполняемый код содержит создание и уничтожение контекстов</a:t>
            </a:r>
          </a:p>
          <a:p>
            <a:pPr lvl="2"/>
            <a:r>
              <a:rPr lang="ru-RU" dirty="0"/>
              <a:t>Направленный ациклический граф вместо последовательности контекстов </a:t>
            </a:r>
          </a:p>
          <a:p>
            <a:pPr lvl="1"/>
            <a:r>
              <a:rPr lang="ru-RU" dirty="0"/>
              <a:t>В каждый момент времени может существовать несколько контекстов</a:t>
            </a:r>
          </a:p>
          <a:p>
            <a:pPr lvl="2"/>
            <a:r>
              <a:rPr lang="ru-RU" dirty="0"/>
              <a:t>Позволяет исполнять инструкции на нескольких процессорах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354577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2AB1-553B-4C0D-BC79-2F955D4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79E9-4A31-4292-BBDC-F60F8A8A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15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2AB1-553B-4C0D-BC79-2F955D4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9209DFE-D427-4D5B-BE7E-1A8ECF49A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1"/>
          <a:stretch/>
        </p:blipFill>
        <p:spPr>
          <a:xfrm>
            <a:off x="838200" y="2207741"/>
            <a:ext cx="8096250" cy="20487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7D8DB-1927-464F-9098-5530DDF9FD02}"/>
              </a:ext>
            </a:extLst>
          </p:cNvPr>
          <p:cNvSpPr txBox="1"/>
          <p:nvPr/>
        </p:nvSpPr>
        <p:spPr>
          <a:xfrm>
            <a:off x="9069221" y="2647762"/>
            <a:ext cx="2284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 основе: </a:t>
            </a:r>
            <a:r>
              <a:rPr lang="en-US" sz="1400" dirty="0"/>
              <a:t>Bonilla, Javier &amp; </a:t>
            </a:r>
            <a:r>
              <a:rPr lang="en-US" sz="1400" dirty="0" err="1"/>
              <a:t>Yebra</a:t>
            </a:r>
            <a:r>
              <a:rPr lang="en-US" sz="1400" dirty="0"/>
              <a:t>, L. &amp; </a:t>
            </a:r>
            <a:r>
              <a:rPr lang="en-US" sz="1400" dirty="0" err="1"/>
              <a:t>Dormido</a:t>
            </a:r>
            <a:r>
              <a:rPr lang="en-US" sz="1400" dirty="0"/>
              <a:t>, S.. (2011). </a:t>
            </a:r>
            <a:r>
              <a:rPr lang="ru-RU" sz="1400" dirty="0"/>
              <a:t> </a:t>
            </a:r>
            <a:r>
              <a:rPr lang="en-US" sz="1400" dirty="0"/>
              <a:t>Exploiting OpenMP in the Initial Section of </a:t>
            </a:r>
            <a:r>
              <a:rPr lang="en-US" sz="1400" dirty="0" err="1"/>
              <a:t>Modelica</a:t>
            </a:r>
            <a:r>
              <a:rPr lang="en-US" sz="1400" dirty="0"/>
              <a:t> Models (Work in Progress).</a:t>
            </a:r>
            <a:endParaRPr lang="ru-RU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44AD9F-A106-4804-BED0-205C3DF0BB17}"/>
              </a:ext>
            </a:extLst>
          </p:cNvPr>
          <p:cNvSpPr/>
          <p:nvPr/>
        </p:nvSpPr>
        <p:spPr>
          <a:xfrm>
            <a:off x="1802025" y="2240690"/>
            <a:ext cx="6163963" cy="374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2BA4B4-534E-49AA-B89E-276509C2E80E}"/>
              </a:ext>
            </a:extLst>
          </p:cNvPr>
          <p:cNvSpPr/>
          <p:nvPr/>
        </p:nvSpPr>
        <p:spPr>
          <a:xfrm>
            <a:off x="741406" y="2817341"/>
            <a:ext cx="1276864" cy="568411"/>
          </a:xfrm>
          <a:custGeom>
            <a:avLst/>
            <a:gdLst>
              <a:gd name="connsiteX0" fmla="*/ 0 w 1276864"/>
              <a:gd name="connsiteY0" fmla="*/ 123567 h 568411"/>
              <a:gd name="connsiteX1" fmla="*/ 189470 w 1276864"/>
              <a:gd name="connsiteY1" fmla="*/ 543697 h 568411"/>
              <a:gd name="connsiteX2" fmla="*/ 766118 w 1276864"/>
              <a:gd name="connsiteY2" fmla="*/ 568411 h 568411"/>
              <a:gd name="connsiteX3" fmla="*/ 1153297 w 1276864"/>
              <a:gd name="connsiteY3" fmla="*/ 230659 h 568411"/>
              <a:gd name="connsiteX4" fmla="*/ 1276864 w 1276864"/>
              <a:gd name="connsiteY4" fmla="*/ 123567 h 568411"/>
              <a:gd name="connsiteX5" fmla="*/ 1235675 w 1276864"/>
              <a:gd name="connsiteY5" fmla="*/ 0 h 568411"/>
              <a:gd name="connsiteX6" fmla="*/ 115329 w 1276864"/>
              <a:gd name="connsiteY6" fmla="*/ 0 h 568411"/>
              <a:gd name="connsiteX7" fmla="*/ 0 w 1276864"/>
              <a:gd name="connsiteY7" fmla="*/ 123567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864" h="568411">
                <a:moveTo>
                  <a:pt x="0" y="123567"/>
                </a:moveTo>
                <a:lnTo>
                  <a:pt x="189470" y="543697"/>
                </a:lnTo>
                <a:lnTo>
                  <a:pt x="766118" y="568411"/>
                </a:lnTo>
                <a:lnTo>
                  <a:pt x="1153297" y="230659"/>
                </a:lnTo>
                <a:lnTo>
                  <a:pt x="1276864" y="123567"/>
                </a:lnTo>
                <a:lnTo>
                  <a:pt x="1235675" y="0"/>
                </a:lnTo>
                <a:lnTo>
                  <a:pt x="115329" y="0"/>
                </a:lnTo>
                <a:lnTo>
                  <a:pt x="0" y="1235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99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2AB1-553B-4C0D-BC79-2F955D4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9209DFE-D427-4D5B-BE7E-1A8ECF49A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1"/>
          <a:stretch/>
        </p:blipFill>
        <p:spPr>
          <a:xfrm>
            <a:off x="838200" y="2207741"/>
            <a:ext cx="8096250" cy="20487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7D8DB-1927-464F-9098-5530DDF9FD02}"/>
              </a:ext>
            </a:extLst>
          </p:cNvPr>
          <p:cNvSpPr txBox="1"/>
          <p:nvPr/>
        </p:nvSpPr>
        <p:spPr>
          <a:xfrm>
            <a:off x="9069221" y="2647762"/>
            <a:ext cx="2284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 основе: </a:t>
            </a:r>
            <a:r>
              <a:rPr lang="en-US" sz="1400" dirty="0"/>
              <a:t>Bonilla, Javier &amp; </a:t>
            </a:r>
            <a:r>
              <a:rPr lang="en-US" sz="1400" dirty="0" err="1"/>
              <a:t>Yebra</a:t>
            </a:r>
            <a:r>
              <a:rPr lang="en-US" sz="1400" dirty="0"/>
              <a:t>, L. &amp; </a:t>
            </a:r>
            <a:r>
              <a:rPr lang="en-US" sz="1400" dirty="0" err="1"/>
              <a:t>Dormido</a:t>
            </a:r>
            <a:r>
              <a:rPr lang="en-US" sz="1400" dirty="0"/>
              <a:t>, S.. (2011). </a:t>
            </a:r>
            <a:r>
              <a:rPr lang="ru-RU" sz="1400" dirty="0"/>
              <a:t> </a:t>
            </a:r>
            <a:r>
              <a:rPr lang="en-US" sz="1400" dirty="0"/>
              <a:t>Exploiting OpenMP in the Initial Section of </a:t>
            </a:r>
            <a:r>
              <a:rPr lang="en-US" sz="1400" dirty="0" err="1"/>
              <a:t>Modelica</a:t>
            </a:r>
            <a:r>
              <a:rPr lang="en-US" sz="1400" dirty="0"/>
              <a:t> Models (Work in Progress).</a:t>
            </a:r>
            <a:endParaRPr lang="ru-RU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44AD9F-A106-4804-BED0-205C3DF0BB17}"/>
              </a:ext>
            </a:extLst>
          </p:cNvPr>
          <p:cNvSpPr/>
          <p:nvPr/>
        </p:nvSpPr>
        <p:spPr>
          <a:xfrm>
            <a:off x="1802025" y="2240690"/>
            <a:ext cx="6163963" cy="374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2BA4B4-534E-49AA-B89E-276509C2E80E}"/>
              </a:ext>
            </a:extLst>
          </p:cNvPr>
          <p:cNvSpPr/>
          <p:nvPr/>
        </p:nvSpPr>
        <p:spPr>
          <a:xfrm>
            <a:off x="741406" y="2817341"/>
            <a:ext cx="1276864" cy="568411"/>
          </a:xfrm>
          <a:custGeom>
            <a:avLst/>
            <a:gdLst>
              <a:gd name="connsiteX0" fmla="*/ 0 w 1276864"/>
              <a:gd name="connsiteY0" fmla="*/ 123567 h 568411"/>
              <a:gd name="connsiteX1" fmla="*/ 189470 w 1276864"/>
              <a:gd name="connsiteY1" fmla="*/ 543697 h 568411"/>
              <a:gd name="connsiteX2" fmla="*/ 766118 w 1276864"/>
              <a:gd name="connsiteY2" fmla="*/ 568411 h 568411"/>
              <a:gd name="connsiteX3" fmla="*/ 1153297 w 1276864"/>
              <a:gd name="connsiteY3" fmla="*/ 230659 h 568411"/>
              <a:gd name="connsiteX4" fmla="*/ 1276864 w 1276864"/>
              <a:gd name="connsiteY4" fmla="*/ 123567 h 568411"/>
              <a:gd name="connsiteX5" fmla="*/ 1235675 w 1276864"/>
              <a:gd name="connsiteY5" fmla="*/ 0 h 568411"/>
              <a:gd name="connsiteX6" fmla="*/ 115329 w 1276864"/>
              <a:gd name="connsiteY6" fmla="*/ 0 h 568411"/>
              <a:gd name="connsiteX7" fmla="*/ 0 w 1276864"/>
              <a:gd name="connsiteY7" fmla="*/ 123567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864" h="568411">
                <a:moveTo>
                  <a:pt x="0" y="123567"/>
                </a:moveTo>
                <a:lnTo>
                  <a:pt x="189470" y="543697"/>
                </a:lnTo>
                <a:lnTo>
                  <a:pt x="766118" y="568411"/>
                </a:lnTo>
                <a:lnTo>
                  <a:pt x="1153297" y="230659"/>
                </a:lnTo>
                <a:lnTo>
                  <a:pt x="1276864" y="123567"/>
                </a:lnTo>
                <a:lnTo>
                  <a:pt x="1235675" y="0"/>
                </a:lnTo>
                <a:lnTo>
                  <a:pt x="115329" y="0"/>
                </a:lnTo>
                <a:lnTo>
                  <a:pt x="0" y="1235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Callout: Line with No Border 12">
            <a:extLst>
              <a:ext uri="{FF2B5EF4-FFF2-40B4-BE49-F238E27FC236}">
                <a16:creationId xmlns:a16="http://schemas.microsoft.com/office/drawing/2014/main" id="{67D08A55-217B-4307-BE0C-BD02613E85A8}"/>
              </a:ext>
            </a:extLst>
          </p:cNvPr>
          <p:cNvSpPr/>
          <p:nvPr/>
        </p:nvSpPr>
        <p:spPr>
          <a:xfrm>
            <a:off x="3159211" y="1862901"/>
            <a:ext cx="1585784" cy="612648"/>
          </a:xfrm>
          <a:prstGeom prst="callout1">
            <a:avLst>
              <a:gd name="adj1" fmla="val 102116"/>
              <a:gd name="adj2" fmla="val 45912"/>
              <a:gd name="adj3" fmla="val 248308"/>
              <a:gd name="adj4" fmla="val 462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Один из потоков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55481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8B2C-A1A9-4754-9465-406EC1D3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2899-2891-46AC-B06D-CA4917193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многопоточности</a:t>
            </a:r>
          </a:p>
          <a:p>
            <a:r>
              <a:rPr lang="ru-RU" dirty="0"/>
              <a:t>Многопоточный код до </a:t>
            </a:r>
            <a:r>
              <a:rPr lang="en-US" dirty="0"/>
              <a:t>OpenMP</a:t>
            </a:r>
          </a:p>
          <a:p>
            <a:r>
              <a:rPr lang="en-US" dirty="0"/>
              <a:t>OpenMP</a:t>
            </a:r>
          </a:p>
          <a:p>
            <a:r>
              <a:rPr lang="ru-RU" dirty="0"/>
              <a:t>Многопоточность в С11</a:t>
            </a:r>
          </a:p>
          <a:p>
            <a:pPr lvl="1"/>
            <a:r>
              <a:rPr lang="ru-RU" dirty="0"/>
              <a:t>Атомарные переменные</a:t>
            </a:r>
          </a:p>
          <a:p>
            <a:pPr lvl="1"/>
            <a:r>
              <a:rPr lang="ru-RU" dirty="0"/>
              <a:t>Порядок операций с памятью</a:t>
            </a:r>
          </a:p>
          <a:p>
            <a:pPr lvl="1"/>
            <a:r>
              <a:rPr lang="ru-RU" dirty="0"/>
              <a:t>Взаимное исключение (</a:t>
            </a:r>
            <a:r>
              <a:rPr lang="en-US" dirty="0"/>
              <a:t>mutex</a:t>
            </a:r>
            <a:r>
              <a:rPr lang="ru-RU" dirty="0"/>
              <a:t>) и сигнал (</a:t>
            </a:r>
            <a:r>
              <a:rPr lang="en-US" dirty="0"/>
              <a:t>event</a:t>
            </a:r>
            <a:r>
              <a:rPr lang="ru-RU" dirty="0"/>
              <a:t>)</a:t>
            </a:r>
          </a:p>
          <a:p>
            <a:r>
              <a:rPr lang="ru-RU" dirty="0"/>
              <a:t>Эффективное использование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300767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2AB1-553B-4C0D-BC79-2F955D4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9209DFE-D427-4D5B-BE7E-1A8ECF49A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1"/>
          <a:stretch/>
        </p:blipFill>
        <p:spPr>
          <a:xfrm>
            <a:off x="838200" y="2207741"/>
            <a:ext cx="8096250" cy="20487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7D8DB-1927-464F-9098-5530DDF9FD02}"/>
              </a:ext>
            </a:extLst>
          </p:cNvPr>
          <p:cNvSpPr txBox="1"/>
          <p:nvPr/>
        </p:nvSpPr>
        <p:spPr>
          <a:xfrm>
            <a:off x="9069221" y="2647762"/>
            <a:ext cx="2284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 основе: </a:t>
            </a:r>
            <a:r>
              <a:rPr lang="en-US" sz="1400" dirty="0"/>
              <a:t>Bonilla, Javier &amp; </a:t>
            </a:r>
            <a:r>
              <a:rPr lang="en-US" sz="1400" dirty="0" err="1"/>
              <a:t>Yebra</a:t>
            </a:r>
            <a:r>
              <a:rPr lang="en-US" sz="1400" dirty="0"/>
              <a:t>, L. &amp; </a:t>
            </a:r>
            <a:r>
              <a:rPr lang="en-US" sz="1400" dirty="0" err="1"/>
              <a:t>Dormido</a:t>
            </a:r>
            <a:r>
              <a:rPr lang="en-US" sz="1400" dirty="0"/>
              <a:t>, S.. (2011). </a:t>
            </a:r>
            <a:r>
              <a:rPr lang="ru-RU" sz="1400" dirty="0"/>
              <a:t> </a:t>
            </a:r>
            <a:r>
              <a:rPr lang="en-US" sz="1400" dirty="0"/>
              <a:t>Exploiting OpenMP in the Initial Section of </a:t>
            </a:r>
            <a:r>
              <a:rPr lang="en-US" sz="1400" dirty="0" err="1"/>
              <a:t>Modelica</a:t>
            </a:r>
            <a:r>
              <a:rPr lang="en-US" sz="1400" dirty="0"/>
              <a:t> Models (Work in Progress).</a:t>
            </a:r>
            <a:endParaRPr lang="ru-RU" sz="1400" dirty="0"/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F9EB554D-ABA8-4C4A-8C9F-DFCDEE2BD903}"/>
              </a:ext>
            </a:extLst>
          </p:cNvPr>
          <p:cNvSpPr/>
          <p:nvPr/>
        </p:nvSpPr>
        <p:spPr>
          <a:xfrm>
            <a:off x="937052" y="4464661"/>
            <a:ext cx="1103870" cy="612648"/>
          </a:xfrm>
          <a:prstGeom prst="callout1">
            <a:avLst>
              <a:gd name="adj1" fmla="val -4109"/>
              <a:gd name="adj2" fmla="val 49876"/>
              <a:gd name="adj3" fmla="val -149703"/>
              <a:gd name="adj4" fmla="val 765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Создание контекстов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44AD9F-A106-4804-BED0-205C3DF0BB17}"/>
              </a:ext>
            </a:extLst>
          </p:cNvPr>
          <p:cNvSpPr/>
          <p:nvPr/>
        </p:nvSpPr>
        <p:spPr>
          <a:xfrm>
            <a:off x="1802025" y="2240690"/>
            <a:ext cx="6163963" cy="374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2BA4B4-534E-49AA-B89E-276509C2E80E}"/>
              </a:ext>
            </a:extLst>
          </p:cNvPr>
          <p:cNvSpPr/>
          <p:nvPr/>
        </p:nvSpPr>
        <p:spPr>
          <a:xfrm>
            <a:off x="741406" y="2817341"/>
            <a:ext cx="1276864" cy="568411"/>
          </a:xfrm>
          <a:custGeom>
            <a:avLst/>
            <a:gdLst>
              <a:gd name="connsiteX0" fmla="*/ 0 w 1276864"/>
              <a:gd name="connsiteY0" fmla="*/ 123567 h 568411"/>
              <a:gd name="connsiteX1" fmla="*/ 189470 w 1276864"/>
              <a:gd name="connsiteY1" fmla="*/ 543697 h 568411"/>
              <a:gd name="connsiteX2" fmla="*/ 766118 w 1276864"/>
              <a:gd name="connsiteY2" fmla="*/ 568411 h 568411"/>
              <a:gd name="connsiteX3" fmla="*/ 1153297 w 1276864"/>
              <a:gd name="connsiteY3" fmla="*/ 230659 h 568411"/>
              <a:gd name="connsiteX4" fmla="*/ 1276864 w 1276864"/>
              <a:gd name="connsiteY4" fmla="*/ 123567 h 568411"/>
              <a:gd name="connsiteX5" fmla="*/ 1235675 w 1276864"/>
              <a:gd name="connsiteY5" fmla="*/ 0 h 568411"/>
              <a:gd name="connsiteX6" fmla="*/ 115329 w 1276864"/>
              <a:gd name="connsiteY6" fmla="*/ 0 h 568411"/>
              <a:gd name="connsiteX7" fmla="*/ 0 w 1276864"/>
              <a:gd name="connsiteY7" fmla="*/ 123567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864" h="568411">
                <a:moveTo>
                  <a:pt x="0" y="123567"/>
                </a:moveTo>
                <a:lnTo>
                  <a:pt x="189470" y="543697"/>
                </a:lnTo>
                <a:lnTo>
                  <a:pt x="766118" y="568411"/>
                </a:lnTo>
                <a:lnTo>
                  <a:pt x="1153297" y="230659"/>
                </a:lnTo>
                <a:lnTo>
                  <a:pt x="1276864" y="123567"/>
                </a:lnTo>
                <a:lnTo>
                  <a:pt x="1235675" y="0"/>
                </a:lnTo>
                <a:lnTo>
                  <a:pt x="115329" y="0"/>
                </a:lnTo>
                <a:lnTo>
                  <a:pt x="0" y="1235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Callout: Line with No Border 12">
            <a:extLst>
              <a:ext uri="{FF2B5EF4-FFF2-40B4-BE49-F238E27FC236}">
                <a16:creationId xmlns:a16="http://schemas.microsoft.com/office/drawing/2014/main" id="{67D08A55-217B-4307-BE0C-BD02613E85A8}"/>
              </a:ext>
            </a:extLst>
          </p:cNvPr>
          <p:cNvSpPr/>
          <p:nvPr/>
        </p:nvSpPr>
        <p:spPr>
          <a:xfrm>
            <a:off x="3159211" y="1862901"/>
            <a:ext cx="1585784" cy="612648"/>
          </a:xfrm>
          <a:prstGeom prst="callout1">
            <a:avLst>
              <a:gd name="adj1" fmla="val 102116"/>
              <a:gd name="adj2" fmla="val 45912"/>
              <a:gd name="adj3" fmla="val 248308"/>
              <a:gd name="adj4" fmla="val 462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Один из потоков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336835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2AB1-553B-4C0D-BC79-2F955D4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9209DFE-D427-4D5B-BE7E-1A8ECF49A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1"/>
          <a:stretch/>
        </p:blipFill>
        <p:spPr>
          <a:xfrm>
            <a:off x="838200" y="2207741"/>
            <a:ext cx="8096250" cy="20487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7D8DB-1927-464F-9098-5530DDF9FD02}"/>
              </a:ext>
            </a:extLst>
          </p:cNvPr>
          <p:cNvSpPr txBox="1"/>
          <p:nvPr/>
        </p:nvSpPr>
        <p:spPr>
          <a:xfrm>
            <a:off x="9069221" y="2647762"/>
            <a:ext cx="2284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 основе: </a:t>
            </a:r>
            <a:r>
              <a:rPr lang="en-US" sz="1400" dirty="0"/>
              <a:t>Bonilla, Javier &amp; </a:t>
            </a:r>
            <a:r>
              <a:rPr lang="en-US" sz="1400" dirty="0" err="1"/>
              <a:t>Yebra</a:t>
            </a:r>
            <a:r>
              <a:rPr lang="en-US" sz="1400" dirty="0"/>
              <a:t>, L. &amp; </a:t>
            </a:r>
            <a:r>
              <a:rPr lang="en-US" sz="1400" dirty="0" err="1"/>
              <a:t>Dormido</a:t>
            </a:r>
            <a:r>
              <a:rPr lang="en-US" sz="1400" dirty="0"/>
              <a:t>, S.. (2011). </a:t>
            </a:r>
            <a:r>
              <a:rPr lang="ru-RU" sz="1400" dirty="0"/>
              <a:t> </a:t>
            </a:r>
            <a:r>
              <a:rPr lang="en-US" sz="1400" dirty="0"/>
              <a:t>Exploiting OpenMP in the Initial Section of </a:t>
            </a:r>
            <a:r>
              <a:rPr lang="en-US" sz="1400" dirty="0" err="1"/>
              <a:t>Modelica</a:t>
            </a:r>
            <a:r>
              <a:rPr lang="en-US" sz="1400" dirty="0"/>
              <a:t> Models (Work in Progress).</a:t>
            </a:r>
            <a:endParaRPr lang="ru-RU" sz="1400" dirty="0"/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F9EB554D-ABA8-4C4A-8C9F-DFCDEE2BD903}"/>
              </a:ext>
            </a:extLst>
          </p:cNvPr>
          <p:cNvSpPr/>
          <p:nvPr/>
        </p:nvSpPr>
        <p:spPr>
          <a:xfrm>
            <a:off x="937052" y="4464661"/>
            <a:ext cx="1103870" cy="612648"/>
          </a:xfrm>
          <a:prstGeom prst="callout1">
            <a:avLst>
              <a:gd name="adj1" fmla="val -4109"/>
              <a:gd name="adj2" fmla="val 49876"/>
              <a:gd name="adj3" fmla="val -149703"/>
              <a:gd name="adj4" fmla="val 765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Создание контекстов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7AC9D99-91A7-4F2C-B0FA-795BCBFEA24C}"/>
              </a:ext>
            </a:extLst>
          </p:cNvPr>
          <p:cNvSpPr/>
          <p:nvPr/>
        </p:nvSpPr>
        <p:spPr>
          <a:xfrm>
            <a:off x="3237470" y="4464661"/>
            <a:ext cx="1213021" cy="612648"/>
          </a:xfrm>
          <a:prstGeom prst="callout1">
            <a:avLst>
              <a:gd name="adj1" fmla="val -1420"/>
              <a:gd name="adj2" fmla="val 43233"/>
              <a:gd name="adj3" fmla="val -147013"/>
              <a:gd name="adj4" fmla="val 193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Уничтожение контекстов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44AD9F-A106-4804-BED0-205C3DF0BB17}"/>
              </a:ext>
            </a:extLst>
          </p:cNvPr>
          <p:cNvSpPr/>
          <p:nvPr/>
        </p:nvSpPr>
        <p:spPr>
          <a:xfrm>
            <a:off x="1802025" y="2240690"/>
            <a:ext cx="6163963" cy="374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2BA4B4-534E-49AA-B89E-276509C2E80E}"/>
              </a:ext>
            </a:extLst>
          </p:cNvPr>
          <p:cNvSpPr/>
          <p:nvPr/>
        </p:nvSpPr>
        <p:spPr>
          <a:xfrm>
            <a:off x="741406" y="2817341"/>
            <a:ext cx="1276864" cy="568411"/>
          </a:xfrm>
          <a:custGeom>
            <a:avLst/>
            <a:gdLst>
              <a:gd name="connsiteX0" fmla="*/ 0 w 1276864"/>
              <a:gd name="connsiteY0" fmla="*/ 123567 h 568411"/>
              <a:gd name="connsiteX1" fmla="*/ 189470 w 1276864"/>
              <a:gd name="connsiteY1" fmla="*/ 543697 h 568411"/>
              <a:gd name="connsiteX2" fmla="*/ 766118 w 1276864"/>
              <a:gd name="connsiteY2" fmla="*/ 568411 h 568411"/>
              <a:gd name="connsiteX3" fmla="*/ 1153297 w 1276864"/>
              <a:gd name="connsiteY3" fmla="*/ 230659 h 568411"/>
              <a:gd name="connsiteX4" fmla="*/ 1276864 w 1276864"/>
              <a:gd name="connsiteY4" fmla="*/ 123567 h 568411"/>
              <a:gd name="connsiteX5" fmla="*/ 1235675 w 1276864"/>
              <a:gd name="connsiteY5" fmla="*/ 0 h 568411"/>
              <a:gd name="connsiteX6" fmla="*/ 115329 w 1276864"/>
              <a:gd name="connsiteY6" fmla="*/ 0 h 568411"/>
              <a:gd name="connsiteX7" fmla="*/ 0 w 1276864"/>
              <a:gd name="connsiteY7" fmla="*/ 123567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864" h="568411">
                <a:moveTo>
                  <a:pt x="0" y="123567"/>
                </a:moveTo>
                <a:lnTo>
                  <a:pt x="189470" y="543697"/>
                </a:lnTo>
                <a:lnTo>
                  <a:pt x="766118" y="568411"/>
                </a:lnTo>
                <a:lnTo>
                  <a:pt x="1153297" y="230659"/>
                </a:lnTo>
                <a:lnTo>
                  <a:pt x="1276864" y="123567"/>
                </a:lnTo>
                <a:lnTo>
                  <a:pt x="1235675" y="0"/>
                </a:lnTo>
                <a:lnTo>
                  <a:pt x="115329" y="0"/>
                </a:lnTo>
                <a:lnTo>
                  <a:pt x="0" y="1235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Callout: Line with No Border 12">
            <a:extLst>
              <a:ext uri="{FF2B5EF4-FFF2-40B4-BE49-F238E27FC236}">
                <a16:creationId xmlns:a16="http://schemas.microsoft.com/office/drawing/2014/main" id="{67D08A55-217B-4307-BE0C-BD02613E85A8}"/>
              </a:ext>
            </a:extLst>
          </p:cNvPr>
          <p:cNvSpPr/>
          <p:nvPr/>
        </p:nvSpPr>
        <p:spPr>
          <a:xfrm>
            <a:off x="3159211" y="1862901"/>
            <a:ext cx="1585784" cy="612648"/>
          </a:xfrm>
          <a:prstGeom prst="callout1">
            <a:avLst>
              <a:gd name="adj1" fmla="val 102116"/>
              <a:gd name="adj2" fmla="val 45912"/>
              <a:gd name="adj3" fmla="val 248308"/>
              <a:gd name="adj4" fmla="val 462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Один из потоков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499665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B4FA-0212-4D18-B9F1-D83FD1B8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Многозадачность </a:t>
            </a:r>
            <a:r>
              <a:rPr lang="en-US" dirty="0"/>
              <a:t>vs </a:t>
            </a:r>
            <a:r>
              <a:rPr lang="ru-RU" dirty="0"/>
              <a:t>многопоточность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8718-37A8-4925-AE2E-579A8CD96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Каждая задача (процесс, </a:t>
            </a:r>
            <a:r>
              <a:rPr lang="en-US" dirty="0">
                <a:solidFill>
                  <a:schemeClr val="bg1"/>
                </a:solidFill>
              </a:rPr>
              <a:t>process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отдельное адресное пространство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исполняться несколькими потоками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0BDB2-D09B-4C99-926A-53E238F868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Каждый поток</a:t>
            </a:r>
            <a:r>
              <a:rPr lang="en-US" dirty="0">
                <a:solidFill>
                  <a:schemeClr val="bg1"/>
                </a:solidFill>
              </a:rPr>
              <a:t> (thread)</a:t>
            </a:r>
            <a:r>
              <a:rPr lang="ru-RU" dirty="0">
                <a:solidFill>
                  <a:schemeClr val="bg1"/>
                </a:solidFill>
              </a:rPr>
              <a:t> </a:t>
            </a:r>
            <a:br>
              <a:rPr lang="ru-RU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отдельный контекст исполнения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создавать потоки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Все потоки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задачи находятся в одном адресном пространстве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56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B4FA-0212-4D18-B9F1-D83FD1B8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Многозадачность </a:t>
            </a:r>
            <a:r>
              <a:rPr lang="en-US" dirty="0"/>
              <a:t>vs </a:t>
            </a:r>
            <a:r>
              <a:rPr lang="ru-RU" dirty="0"/>
              <a:t>многопоточность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8718-37A8-4925-AE2E-579A8CD96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Каждая задача (процесс, </a:t>
            </a:r>
            <a:r>
              <a:rPr lang="en-US" dirty="0">
                <a:solidFill>
                  <a:schemeClr val="bg1"/>
                </a:solidFill>
              </a:rPr>
              <a:t>process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отдельное адресное пространство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исполняться несколькими потоками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0BDB2-D09B-4C99-926A-53E238F868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поток</a:t>
            </a:r>
            <a:r>
              <a:rPr lang="en-US" dirty="0"/>
              <a:t> (thread)</a:t>
            </a:r>
            <a:r>
              <a:rPr lang="ru-RU" dirty="0"/>
              <a:t> </a:t>
            </a:r>
            <a:br>
              <a:rPr lang="ru-RU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отдельный контекст исполнения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создавать потоки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Все потоки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задачи находятся в одном адресном пространстве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9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B4FA-0212-4D18-B9F1-D83FD1B8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Многозадачность </a:t>
            </a:r>
            <a:r>
              <a:rPr lang="en-US" dirty="0"/>
              <a:t>vs </a:t>
            </a:r>
            <a:r>
              <a:rPr lang="ru-RU" dirty="0"/>
              <a:t>многопоточность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8718-37A8-4925-AE2E-579A8CD96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Каждая задача (процесс, </a:t>
            </a:r>
            <a:r>
              <a:rPr lang="en-US" dirty="0">
                <a:solidFill>
                  <a:schemeClr val="bg1"/>
                </a:solidFill>
              </a:rPr>
              <a:t>process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отдельное адресное пространство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исполняться несколькими потоками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0BDB2-D09B-4C99-926A-53E238F868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поток</a:t>
            </a:r>
            <a:r>
              <a:rPr lang="en-US" dirty="0"/>
              <a:t> (thread)</a:t>
            </a:r>
            <a:r>
              <a:rPr lang="ru-RU" dirty="0"/>
              <a:t> </a:t>
            </a:r>
            <a:br>
              <a:rPr lang="ru-RU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имеет отдельный контекст исполнения</a:t>
            </a:r>
          </a:p>
          <a:p>
            <a:pPr lvl="1"/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создавать потоки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Все потоки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задачи находятся в одном адресном пространстве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B4FA-0212-4D18-B9F1-D83FD1B8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Многозадачность </a:t>
            </a:r>
            <a:r>
              <a:rPr lang="en-US" dirty="0"/>
              <a:t>vs </a:t>
            </a:r>
            <a:r>
              <a:rPr lang="ru-RU" dirty="0"/>
              <a:t>многопоточность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8718-37A8-4925-AE2E-579A8CD96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Каждая задача (процесс, </a:t>
            </a:r>
            <a:r>
              <a:rPr lang="en-US" dirty="0">
                <a:solidFill>
                  <a:schemeClr val="bg1"/>
                </a:solidFill>
              </a:rPr>
              <a:t>process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отдельное адресное пространство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исполняться несколькими потоками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0BDB2-D09B-4C99-926A-53E238F868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поток</a:t>
            </a:r>
            <a:r>
              <a:rPr lang="en-US" dirty="0"/>
              <a:t> (thread)</a:t>
            </a:r>
            <a:r>
              <a:rPr lang="ru-RU" dirty="0"/>
              <a:t> </a:t>
            </a:r>
            <a:br>
              <a:rPr lang="ru-RU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имеет отдельный контекст исполнения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может создавать потоки</a:t>
            </a:r>
            <a:br>
              <a:rPr lang="ru-RU" dirty="0"/>
            </a:b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Все потоки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задачи находятся в одном адресном пространстве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73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B4FA-0212-4D18-B9F1-D83FD1B8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Многозадачность </a:t>
            </a:r>
            <a:r>
              <a:rPr lang="en-US" dirty="0"/>
              <a:t>vs </a:t>
            </a:r>
            <a:r>
              <a:rPr lang="ru-RU" dirty="0"/>
              <a:t>многопоточность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8718-37A8-4925-AE2E-579A8CD96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Каждая задача (процесс, </a:t>
            </a:r>
            <a:r>
              <a:rPr lang="en-US" dirty="0">
                <a:solidFill>
                  <a:schemeClr val="bg1"/>
                </a:solidFill>
              </a:rPr>
              <a:t>process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отдельное адресное пространство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исполняться несколькими потоками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0BDB2-D09B-4C99-926A-53E238F868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поток</a:t>
            </a:r>
            <a:r>
              <a:rPr lang="en-US" dirty="0"/>
              <a:t> (thread)</a:t>
            </a:r>
            <a:r>
              <a:rPr lang="ru-RU" dirty="0"/>
              <a:t> </a:t>
            </a:r>
            <a:br>
              <a:rPr lang="ru-RU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имеет отдельный контекст исполнения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может создавать потоки</a:t>
            </a:r>
            <a:br>
              <a:rPr lang="ru-RU" dirty="0"/>
            </a:br>
            <a:endParaRPr lang="ru-RU" dirty="0"/>
          </a:p>
          <a:p>
            <a:r>
              <a:rPr lang="ru-RU" dirty="0"/>
              <a:t>Все потоки</a:t>
            </a:r>
            <a:r>
              <a:rPr lang="en-US" dirty="0"/>
              <a:t> </a:t>
            </a:r>
            <a:r>
              <a:rPr lang="ru-RU" dirty="0"/>
              <a:t>задачи находятся в одном адресном пространстве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77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B4FA-0212-4D18-B9F1-D83FD1B8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Многозадачность </a:t>
            </a:r>
            <a:r>
              <a:rPr lang="en-US" dirty="0"/>
              <a:t>vs </a:t>
            </a:r>
            <a:r>
              <a:rPr lang="ru-RU" dirty="0"/>
              <a:t>многопоточность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8718-37A8-4925-AE2E-579A8CD96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Каждая задача (процесс, </a:t>
            </a:r>
            <a:r>
              <a:rPr lang="en-US" dirty="0"/>
              <a:t>process</a:t>
            </a:r>
            <a:r>
              <a:rPr lang="ru-RU" dirty="0"/>
              <a:t>)</a:t>
            </a:r>
          </a:p>
          <a:p>
            <a:pPr lvl="1"/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отдельное адресное пространство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исполняться несколькими потоками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0BDB2-D09B-4C99-926A-53E238F868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поток</a:t>
            </a:r>
            <a:r>
              <a:rPr lang="en-US" dirty="0"/>
              <a:t> (thread)</a:t>
            </a:r>
            <a:r>
              <a:rPr lang="ru-RU" dirty="0"/>
              <a:t> </a:t>
            </a:r>
            <a:br>
              <a:rPr lang="ru-RU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имеет отдельный контекст исполнения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может создавать потоки</a:t>
            </a:r>
            <a:br>
              <a:rPr lang="ru-RU" dirty="0"/>
            </a:br>
            <a:endParaRPr lang="ru-RU" dirty="0"/>
          </a:p>
          <a:p>
            <a:r>
              <a:rPr lang="ru-RU" dirty="0"/>
              <a:t>Все потоки</a:t>
            </a:r>
            <a:r>
              <a:rPr lang="en-US" dirty="0"/>
              <a:t> </a:t>
            </a:r>
            <a:r>
              <a:rPr lang="ru-RU" dirty="0"/>
              <a:t>задачи находятся в одном адресном пространстве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76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B4FA-0212-4D18-B9F1-D83FD1B8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Многозадачность </a:t>
            </a:r>
            <a:r>
              <a:rPr lang="en-US" dirty="0"/>
              <a:t>vs </a:t>
            </a:r>
            <a:r>
              <a:rPr lang="ru-RU" dirty="0"/>
              <a:t>многопоточность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8718-37A8-4925-AE2E-579A8CD96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Каждая задача (процесс, </a:t>
            </a:r>
            <a:r>
              <a:rPr lang="en-US" dirty="0"/>
              <a:t>process</a:t>
            </a:r>
            <a:r>
              <a:rPr lang="ru-RU" dirty="0"/>
              <a:t>)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имеет отдельное адресное пространство</a:t>
            </a:r>
          </a:p>
          <a:p>
            <a:pPr lvl="1"/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исполняться несколькими потоками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0BDB2-D09B-4C99-926A-53E238F868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поток</a:t>
            </a:r>
            <a:r>
              <a:rPr lang="en-US" dirty="0"/>
              <a:t> (thread)</a:t>
            </a:r>
            <a:r>
              <a:rPr lang="ru-RU" dirty="0"/>
              <a:t> </a:t>
            </a:r>
            <a:br>
              <a:rPr lang="ru-RU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имеет отдельный контекст исполнения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может создавать потоки</a:t>
            </a:r>
            <a:br>
              <a:rPr lang="ru-RU" dirty="0"/>
            </a:br>
            <a:endParaRPr lang="ru-RU" dirty="0"/>
          </a:p>
          <a:p>
            <a:r>
              <a:rPr lang="ru-RU" dirty="0"/>
              <a:t>Все потоки</a:t>
            </a:r>
            <a:r>
              <a:rPr lang="en-US" dirty="0"/>
              <a:t> </a:t>
            </a:r>
            <a:r>
              <a:rPr lang="ru-RU" dirty="0"/>
              <a:t>задачи находятся в одном адресном пространстве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29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B4FA-0212-4D18-B9F1-D83FD1B8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Многозадачность </a:t>
            </a:r>
            <a:r>
              <a:rPr lang="en-US" dirty="0"/>
              <a:t>vs </a:t>
            </a:r>
            <a:r>
              <a:rPr lang="ru-RU" dirty="0"/>
              <a:t>многопоточность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8718-37A8-4925-AE2E-579A8CD96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Каждая задача (процесс, </a:t>
            </a:r>
            <a:r>
              <a:rPr lang="en-US" dirty="0"/>
              <a:t>process</a:t>
            </a:r>
            <a:r>
              <a:rPr lang="ru-RU" dirty="0"/>
              <a:t>)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имеет отдельное адресное пространство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может исполняться несколькими потоками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0BDB2-D09B-4C99-926A-53E238F868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поток</a:t>
            </a:r>
            <a:r>
              <a:rPr lang="en-US" dirty="0"/>
              <a:t> (thread)</a:t>
            </a:r>
            <a:r>
              <a:rPr lang="ru-RU" dirty="0"/>
              <a:t> </a:t>
            </a:r>
            <a:br>
              <a:rPr lang="ru-RU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имеет отдельный контекст исполнения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может создавать потоки</a:t>
            </a:r>
            <a:br>
              <a:rPr lang="ru-RU" dirty="0"/>
            </a:br>
            <a:endParaRPr lang="ru-RU" dirty="0"/>
          </a:p>
          <a:p>
            <a:r>
              <a:rPr lang="ru-RU" dirty="0"/>
              <a:t>Все потоки</a:t>
            </a:r>
            <a:r>
              <a:rPr lang="en-US" dirty="0"/>
              <a:t> </a:t>
            </a:r>
            <a:r>
              <a:rPr lang="ru-RU" dirty="0"/>
              <a:t>задачи находятся в одном адресном пространстве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4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Исполняемый код и контекст исполнения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Исполняемый код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массив машинных инструкций, полученный в результате компиляции исходного кода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Контекст исполнения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содержимое всех регистров процессора (включая адрес исполняемой инструкции </a:t>
            </a:r>
            <a:r>
              <a:rPr lang="en-US" dirty="0">
                <a:solidFill>
                  <a:schemeClr val="bg1"/>
                </a:solidFill>
              </a:rPr>
              <a:t>IP</a:t>
            </a:r>
            <a:r>
              <a:rPr lang="ru-RU" dirty="0">
                <a:solidFill>
                  <a:schemeClr val="bg1"/>
                </a:solidFill>
              </a:rPr>
              <a:t>) и весь стек вызовов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IP = Instruction Pointer != IP-</a:t>
            </a:r>
            <a:r>
              <a:rPr lang="ru-RU" dirty="0">
                <a:solidFill>
                  <a:schemeClr val="bg1"/>
                </a:solidFill>
              </a:rPr>
              <a:t>адрес </a:t>
            </a:r>
            <a:r>
              <a:rPr lang="ru-RU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Статическая память и куча обычно не включаются в контекст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399417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До 1996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Единичные «суперкомпьютеры»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Control Data Corporation CDC</a:t>
            </a:r>
            <a:r>
              <a:rPr lang="ru-RU" dirty="0">
                <a:solidFill>
                  <a:schemeClr val="bg1"/>
                </a:solidFill>
              </a:rPr>
              <a:t>6600</a:t>
            </a:r>
            <a:r>
              <a:rPr lang="en-US" dirty="0">
                <a:solidFill>
                  <a:schemeClr val="bg1"/>
                </a:solidFill>
              </a:rPr>
              <a:t> 1963</a:t>
            </a:r>
            <a:r>
              <a:rPr lang="ru-RU" dirty="0">
                <a:solidFill>
                  <a:schemeClr val="bg1"/>
                </a:solidFill>
              </a:rPr>
              <a:t>-64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система из 4 процессоров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Эмуляция многозадачности средствами операционной системы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1996 </a:t>
            </a:r>
            <a:r>
              <a:rPr lang="en-US" dirty="0">
                <a:solidFill>
                  <a:schemeClr val="bg1"/>
                </a:solidFill>
              </a:rPr>
              <a:t>IBM Power4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Первый массовый многоядерный процессор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2004 Sun SPARC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2005 AMD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Athlon/Opteron, Intel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Pentium Dual-Core </a:t>
            </a:r>
            <a:r>
              <a:rPr lang="ru-RU" dirty="0">
                <a:solidFill>
                  <a:schemeClr val="bg1"/>
                </a:solidFill>
              </a:rPr>
              <a:t>– 2 ядра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Первые многозадачные операционные системы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1969 </a:t>
            </a:r>
            <a:r>
              <a:rPr lang="en-US" dirty="0">
                <a:solidFill>
                  <a:schemeClr val="bg1"/>
                </a:solidFill>
              </a:rPr>
              <a:t>Multics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1971-73 </a:t>
            </a:r>
            <a:r>
              <a:rPr lang="en-US" dirty="0">
                <a:solidFill>
                  <a:schemeClr val="bg1"/>
                </a:solidFill>
              </a:rPr>
              <a:t>Unix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74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Единичные «суперкомпьютеры»</a:t>
            </a:r>
          </a:p>
          <a:p>
            <a:pPr lvl="2"/>
            <a:endParaRPr lang="en-US" sz="1900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Control Data Corporation CDC</a:t>
            </a:r>
            <a:r>
              <a:rPr lang="ru-RU" dirty="0">
                <a:solidFill>
                  <a:schemeClr val="bg1"/>
                </a:solidFill>
              </a:rPr>
              <a:t>6600</a:t>
            </a:r>
            <a:r>
              <a:rPr lang="en-US" dirty="0">
                <a:solidFill>
                  <a:schemeClr val="bg1"/>
                </a:solidFill>
              </a:rPr>
              <a:t> 1963</a:t>
            </a:r>
            <a:r>
              <a:rPr lang="ru-RU" dirty="0">
                <a:solidFill>
                  <a:schemeClr val="bg1"/>
                </a:solidFill>
              </a:rPr>
              <a:t>-64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система из 4 процессоров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Эмуляция многозадачности средствами операционной системы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1996 </a:t>
            </a:r>
            <a:r>
              <a:rPr lang="en-US" dirty="0">
                <a:solidFill>
                  <a:schemeClr val="bg1"/>
                </a:solidFill>
              </a:rPr>
              <a:t>IBM Power4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Первый массовый многоядерный процессор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2004 Sun SPARC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2005 AMD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Athlon/Opteron, Intel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Pentium Dual-Core </a:t>
            </a:r>
            <a:r>
              <a:rPr lang="ru-RU" dirty="0">
                <a:solidFill>
                  <a:schemeClr val="bg1"/>
                </a:solidFill>
              </a:rPr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Первые многозадачные операционные системы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1969 </a:t>
            </a:r>
            <a:r>
              <a:rPr lang="en-US" dirty="0">
                <a:solidFill>
                  <a:schemeClr val="bg1"/>
                </a:solidFill>
              </a:rPr>
              <a:t>Multics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1971-73 </a:t>
            </a:r>
            <a:r>
              <a:rPr lang="en-US" dirty="0">
                <a:solidFill>
                  <a:schemeClr val="bg1"/>
                </a:solidFill>
              </a:rPr>
              <a:t>Unix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145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endParaRPr lang="en-US" sz="1900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Control Data Corporation CDC</a:t>
            </a:r>
            <a:r>
              <a:rPr lang="ru-RU" dirty="0">
                <a:solidFill>
                  <a:schemeClr val="bg1"/>
                </a:solidFill>
              </a:rPr>
              <a:t>6600</a:t>
            </a:r>
            <a:r>
              <a:rPr lang="en-US" dirty="0">
                <a:solidFill>
                  <a:schemeClr val="bg1"/>
                </a:solidFill>
              </a:rPr>
              <a:t> 1963</a:t>
            </a:r>
            <a:r>
              <a:rPr lang="ru-RU" dirty="0">
                <a:solidFill>
                  <a:schemeClr val="bg1"/>
                </a:solidFill>
              </a:rPr>
              <a:t>-64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система из 4 процессоров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Эмуляция многозадачности средствами операционной системы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1996 </a:t>
            </a:r>
            <a:r>
              <a:rPr lang="en-US" dirty="0">
                <a:solidFill>
                  <a:schemeClr val="bg1"/>
                </a:solidFill>
              </a:rPr>
              <a:t>IBM Power4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Первый массовый многоядерный процессор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2004 Sun SPARC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2005 AMD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Athlon/Opteron, Intel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Pentium Dual-Core </a:t>
            </a:r>
            <a:r>
              <a:rPr lang="ru-RU" dirty="0">
                <a:solidFill>
                  <a:schemeClr val="bg1"/>
                </a:solidFill>
              </a:rPr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Первые многозадачные операционные системы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1969 </a:t>
            </a:r>
            <a:r>
              <a:rPr lang="en-US" dirty="0">
                <a:solidFill>
                  <a:schemeClr val="bg1"/>
                </a:solidFill>
              </a:rPr>
              <a:t>Multics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1971-73 </a:t>
            </a:r>
            <a:r>
              <a:rPr lang="en-US" dirty="0">
                <a:solidFill>
                  <a:schemeClr val="bg1"/>
                </a:solidFill>
              </a:rPr>
              <a:t>Unix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30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Эмуляция многозадачности средствами операционной системы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1996 </a:t>
            </a:r>
            <a:r>
              <a:rPr lang="en-US" dirty="0">
                <a:solidFill>
                  <a:schemeClr val="bg1"/>
                </a:solidFill>
              </a:rPr>
              <a:t>IBM Power4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Первый массовый многоядерный процессор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2004 Sun SPARC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2005 AMD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Athlon/Opteron, Intel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Pentium Dual-Core </a:t>
            </a:r>
            <a:r>
              <a:rPr lang="ru-RU" dirty="0">
                <a:solidFill>
                  <a:schemeClr val="bg1"/>
                </a:solidFill>
              </a:rPr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Первые многозадачные операционные системы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1969 </a:t>
            </a:r>
            <a:r>
              <a:rPr lang="en-US" dirty="0">
                <a:solidFill>
                  <a:schemeClr val="bg1"/>
                </a:solidFill>
              </a:rPr>
              <a:t>Multics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1971-73 </a:t>
            </a:r>
            <a:r>
              <a:rPr lang="en-US" dirty="0">
                <a:solidFill>
                  <a:schemeClr val="bg1"/>
                </a:solidFill>
              </a:rPr>
              <a:t>Unix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318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1996 </a:t>
            </a:r>
            <a:r>
              <a:rPr lang="en-US" dirty="0">
                <a:solidFill>
                  <a:schemeClr val="bg1"/>
                </a:solidFill>
              </a:rPr>
              <a:t>IBM Power4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Первый массовый многоядерный процессор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2004 Sun SPARC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2005 AMD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Athlon/Opteron, Intel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Pentium Dual-Core </a:t>
            </a:r>
            <a:r>
              <a:rPr lang="ru-RU" dirty="0">
                <a:solidFill>
                  <a:schemeClr val="bg1"/>
                </a:solidFill>
              </a:rPr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Первые многозадачные операционные системы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1969 </a:t>
            </a:r>
            <a:r>
              <a:rPr lang="en-US" dirty="0">
                <a:solidFill>
                  <a:schemeClr val="bg1"/>
                </a:solidFill>
              </a:rPr>
              <a:t>Multics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1971-73 </a:t>
            </a:r>
            <a:r>
              <a:rPr lang="en-US" dirty="0">
                <a:solidFill>
                  <a:schemeClr val="bg1"/>
                </a:solidFill>
              </a:rPr>
              <a:t>Unix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72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Первый массовый многоядерный процессор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2004 Sun SPARC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2005 AMD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Athlon/Opteron, Intel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Pentium Dual-Core </a:t>
            </a:r>
            <a:r>
              <a:rPr lang="ru-RU" dirty="0">
                <a:solidFill>
                  <a:schemeClr val="bg1"/>
                </a:solidFill>
              </a:rPr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Первые многозадачные операционные системы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1969 </a:t>
            </a:r>
            <a:r>
              <a:rPr lang="en-US" dirty="0">
                <a:solidFill>
                  <a:schemeClr val="bg1"/>
                </a:solidFill>
              </a:rPr>
              <a:t>Multics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1971-73 </a:t>
            </a:r>
            <a:r>
              <a:rPr lang="en-US" dirty="0">
                <a:solidFill>
                  <a:schemeClr val="bg1"/>
                </a:solidFill>
              </a:rPr>
              <a:t>Unix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53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/>
              <a:t>Первый массовый многоядерный процессор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2004 Sun SPARC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2005 AMD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Athlon/Opteron, Intel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Pentium Dual-Core </a:t>
            </a:r>
            <a:r>
              <a:rPr lang="ru-RU" dirty="0">
                <a:solidFill>
                  <a:schemeClr val="bg1"/>
                </a:solidFill>
              </a:rPr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Первые многозадачные операционные системы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1969 </a:t>
            </a:r>
            <a:r>
              <a:rPr lang="en-US" dirty="0">
                <a:solidFill>
                  <a:schemeClr val="bg1"/>
                </a:solidFill>
              </a:rPr>
              <a:t>Multics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1971-73 </a:t>
            </a:r>
            <a:r>
              <a:rPr lang="en-US" dirty="0">
                <a:solidFill>
                  <a:schemeClr val="bg1"/>
                </a:solidFill>
              </a:rPr>
              <a:t>Unix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19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/>
              <a:t>Первый массовый многоядерный процессор</a:t>
            </a:r>
          </a:p>
          <a:p>
            <a:pPr lvl="1"/>
            <a:r>
              <a:rPr lang="en-US" dirty="0"/>
              <a:t>2004 Sun SPARC</a:t>
            </a:r>
            <a:r>
              <a:rPr lang="ru-RU" dirty="0"/>
              <a:t> – 2 ядра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2005 AMD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Athlon/Opteron, Intel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Pentium Dual-Core </a:t>
            </a:r>
            <a:r>
              <a:rPr lang="ru-RU" dirty="0">
                <a:solidFill>
                  <a:schemeClr val="bg1"/>
                </a:solidFill>
              </a:rPr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Первые многозадачные операционные системы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1969 </a:t>
            </a:r>
            <a:r>
              <a:rPr lang="en-US" dirty="0">
                <a:solidFill>
                  <a:schemeClr val="bg1"/>
                </a:solidFill>
              </a:rPr>
              <a:t>Multics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1971-73 </a:t>
            </a:r>
            <a:r>
              <a:rPr lang="en-US" dirty="0">
                <a:solidFill>
                  <a:schemeClr val="bg1"/>
                </a:solidFill>
              </a:rPr>
              <a:t>Unix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140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/>
              <a:t>Первый массовый многоядерный процессор</a:t>
            </a:r>
          </a:p>
          <a:p>
            <a:pPr lvl="1"/>
            <a:r>
              <a:rPr lang="en-US" dirty="0"/>
              <a:t>2004 Sun SPARC</a:t>
            </a:r>
            <a:r>
              <a:rPr lang="ru-RU" dirty="0"/>
              <a:t> – 2 ядра</a:t>
            </a:r>
            <a:endParaRPr lang="en-US" dirty="0"/>
          </a:p>
          <a:p>
            <a:pPr lvl="1"/>
            <a:r>
              <a:rPr lang="en-US" dirty="0"/>
              <a:t>2005 AMD</a:t>
            </a:r>
            <a:r>
              <a:rPr lang="ru-RU" dirty="0"/>
              <a:t> </a:t>
            </a:r>
            <a:r>
              <a:rPr lang="en-US" dirty="0"/>
              <a:t>Athlon/Opteron, Intel</a:t>
            </a:r>
            <a:r>
              <a:rPr lang="ru-RU" dirty="0"/>
              <a:t> </a:t>
            </a:r>
            <a:r>
              <a:rPr lang="en-US" dirty="0"/>
              <a:t>Pentium Dual-Core </a:t>
            </a:r>
            <a:r>
              <a:rPr lang="ru-RU" dirty="0"/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Первые многозадачные операционные системы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1969 </a:t>
            </a:r>
            <a:r>
              <a:rPr lang="en-US" dirty="0">
                <a:solidFill>
                  <a:schemeClr val="bg1"/>
                </a:solidFill>
              </a:rPr>
              <a:t>Multics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1971-73 </a:t>
            </a:r>
            <a:r>
              <a:rPr lang="en-US" dirty="0">
                <a:solidFill>
                  <a:schemeClr val="bg1"/>
                </a:solidFill>
              </a:rPr>
              <a:t>Unix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79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/>
              <a:t>Первый массовый многоядерный процессор</a:t>
            </a:r>
          </a:p>
          <a:p>
            <a:pPr lvl="1"/>
            <a:r>
              <a:rPr lang="en-US" dirty="0"/>
              <a:t>2004 Sun SPARC</a:t>
            </a:r>
            <a:r>
              <a:rPr lang="ru-RU" dirty="0"/>
              <a:t> – 2 ядра</a:t>
            </a:r>
            <a:endParaRPr lang="en-US" dirty="0"/>
          </a:p>
          <a:p>
            <a:pPr lvl="1"/>
            <a:r>
              <a:rPr lang="en-US" dirty="0"/>
              <a:t>2005 AMD</a:t>
            </a:r>
            <a:r>
              <a:rPr lang="ru-RU" dirty="0"/>
              <a:t> </a:t>
            </a:r>
            <a:r>
              <a:rPr lang="en-US" dirty="0"/>
              <a:t>Athlon/Opteron, Intel</a:t>
            </a:r>
            <a:r>
              <a:rPr lang="ru-RU" dirty="0"/>
              <a:t> </a:t>
            </a:r>
            <a:r>
              <a:rPr lang="en-US" dirty="0"/>
              <a:t>Pentium Dual-Core </a:t>
            </a:r>
            <a:r>
              <a:rPr lang="ru-RU" dirty="0"/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Первые многозадачные операционные системы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1969 </a:t>
            </a:r>
            <a:r>
              <a:rPr lang="en-US" dirty="0">
                <a:solidFill>
                  <a:schemeClr val="bg1"/>
                </a:solidFill>
              </a:rPr>
              <a:t>Multics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1971-73 </a:t>
            </a:r>
            <a:r>
              <a:rPr lang="en-US" dirty="0">
                <a:solidFill>
                  <a:schemeClr val="bg1"/>
                </a:solidFill>
              </a:rPr>
              <a:t>Unix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7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Исполняемый код и контекст исполнения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Исполняемый код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массив машинных инструкций, полученный в результате компиляции исходного кода</a:t>
            </a:r>
          </a:p>
          <a:p>
            <a:endParaRPr lang="ru-RU" dirty="0"/>
          </a:p>
          <a:p>
            <a:r>
              <a:rPr lang="ru-RU" dirty="0"/>
              <a:t>Контекст исполнения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содержимое всех регистров процессора (включая адрес исполняемой инструкции </a:t>
            </a:r>
            <a:r>
              <a:rPr lang="en-US" dirty="0">
                <a:solidFill>
                  <a:schemeClr val="bg1"/>
                </a:solidFill>
              </a:rPr>
              <a:t>IP</a:t>
            </a:r>
            <a:r>
              <a:rPr lang="ru-RU" dirty="0">
                <a:solidFill>
                  <a:schemeClr val="bg1"/>
                </a:solidFill>
              </a:rPr>
              <a:t>) и весь стек вызовов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IP = Instruction Pointer != IP-</a:t>
            </a:r>
            <a:r>
              <a:rPr lang="ru-RU" dirty="0">
                <a:solidFill>
                  <a:schemeClr val="bg1"/>
                </a:solidFill>
              </a:rPr>
              <a:t>адрес </a:t>
            </a:r>
            <a:r>
              <a:rPr lang="ru-RU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Статическая память и куча обычно не включаются в контекст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580797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/>
              <a:t>Первый массовый многоядерный процессор</a:t>
            </a:r>
          </a:p>
          <a:p>
            <a:pPr lvl="1"/>
            <a:r>
              <a:rPr lang="en-US" dirty="0"/>
              <a:t>2004 Sun SPARC</a:t>
            </a:r>
            <a:r>
              <a:rPr lang="ru-RU" dirty="0"/>
              <a:t> – 2 ядра</a:t>
            </a:r>
            <a:endParaRPr lang="en-US" dirty="0"/>
          </a:p>
          <a:p>
            <a:pPr lvl="1"/>
            <a:r>
              <a:rPr lang="en-US" dirty="0"/>
              <a:t>2005 AMD</a:t>
            </a:r>
            <a:r>
              <a:rPr lang="ru-RU" dirty="0"/>
              <a:t> </a:t>
            </a:r>
            <a:r>
              <a:rPr lang="en-US" dirty="0"/>
              <a:t>Athlon/Opteron, Intel</a:t>
            </a:r>
            <a:r>
              <a:rPr lang="ru-RU" dirty="0"/>
              <a:t> </a:t>
            </a:r>
            <a:r>
              <a:rPr lang="en-US" dirty="0"/>
              <a:t>Pentium Dual-Core </a:t>
            </a:r>
            <a:r>
              <a:rPr lang="ru-RU" dirty="0"/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Первые многозадачные операционные системы</a:t>
            </a:r>
          </a:p>
          <a:p>
            <a:pPr lvl="1"/>
            <a:r>
              <a:rPr lang="ru-RU" dirty="0"/>
              <a:t>1969 </a:t>
            </a:r>
            <a:r>
              <a:rPr lang="en-US" dirty="0"/>
              <a:t>Multics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1971-73 </a:t>
            </a:r>
            <a:r>
              <a:rPr lang="en-US" dirty="0">
                <a:solidFill>
                  <a:schemeClr val="bg1"/>
                </a:solidFill>
              </a:rPr>
              <a:t>Unix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623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/>
              <a:t>Первый массовый многоядерный процессор</a:t>
            </a:r>
          </a:p>
          <a:p>
            <a:pPr lvl="1"/>
            <a:r>
              <a:rPr lang="en-US" dirty="0"/>
              <a:t>2004 Sun SPARC</a:t>
            </a:r>
            <a:r>
              <a:rPr lang="ru-RU" dirty="0"/>
              <a:t> – 2 ядра</a:t>
            </a:r>
            <a:endParaRPr lang="en-US" dirty="0"/>
          </a:p>
          <a:p>
            <a:pPr lvl="1"/>
            <a:r>
              <a:rPr lang="en-US" dirty="0"/>
              <a:t>2005 AMD</a:t>
            </a:r>
            <a:r>
              <a:rPr lang="ru-RU" dirty="0"/>
              <a:t> </a:t>
            </a:r>
            <a:r>
              <a:rPr lang="en-US" dirty="0"/>
              <a:t>Athlon/Opteron, Intel</a:t>
            </a:r>
            <a:r>
              <a:rPr lang="ru-RU" dirty="0"/>
              <a:t> </a:t>
            </a:r>
            <a:r>
              <a:rPr lang="en-US" dirty="0"/>
              <a:t>Pentium Dual-Core </a:t>
            </a:r>
            <a:r>
              <a:rPr lang="ru-RU" dirty="0"/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Первые многозадачные операционные системы</a:t>
            </a:r>
          </a:p>
          <a:p>
            <a:pPr lvl="1"/>
            <a:r>
              <a:rPr lang="ru-RU" dirty="0"/>
              <a:t>1969 </a:t>
            </a:r>
            <a:r>
              <a:rPr lang="en-US" dirty="0"/>
              <a:t>Multics</a:t>
            </a:r>
            <a:endParaRPr lang="ru-RU" dirty="0"/>
          </a:p>
          <a:p>
            <a:pPr lvl="1"/>
            <a:r>
              <a:rPr lang="ru-RU" dirty="0"/>
              <a:t>1971-73 </a:t>
            </a:r>
            <a:r>
              <a:rPr lang="en-US" dirty="0"/>
              <a:t>Unix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67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/>
              <a:t>Первый массовый многоядерный процессор</a:t>
            </a:r>
          </a:p>
          <a:p>
            <a:pPr lvl="1"/>
            <a:r>
              <a:rPr lang="en-US" dirty="0"/>
              <a:t>2004 Sun SPARC</a:t>
            </a:r>
            <a:r>
              <a:rPr lang="ru-RU" dirty="0"/>
              <a:t> – 2 ядра</a:t>
            </a:r>
            <a:endParaRPr lang="en-US" dirty="0"/>
          </a:p>
          <a:p>
            <a:pPr lvl="1"/>
            <a:r>
              <a:rPr lang="en-US" dirty="0"/>
              <a:t>2005 AMD</a:t>
            </a:r>
            <a:r>
              <a:rPr lang="ru-RU" dirty="0"/>
              <a:t> </a:t>
            </a:r>
            <a:r>
              <a:rPr lang="en-US" dirty="0"/>
              <a:t>Athlon/Opteron, Intel</a:t>
            </a:r>
            <a:r>
              <a:rPr lang="ru-RU" dirty="0"/>
              <a:t> </a:t>
            </a:r>
            <a:r>
              <a:rPr lang="en-US" dirty="0"/>
              <a:t>Pentium Dual-Core </a:t>
            </a:r>
            <a:r>
              <a:rPr lang="ru-RU" dirty="0"/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Первые многозадачные операционные системы</a:t>
            </a:r>
          </a:p>
          <a:p>
            <a:pPr lvl="1"/>
            <a:r>
              <a:rPr lang="ru-RU" dirty="0"/>
              <a:t>1969 </a:t>
            </a:r>
            <a:r>
              <a:rPr lang="en-US" dirty="0"/>
              <a:t>Multics</a:t>
            </a:r>
            <a:endParaRPr lang="ru-RU" dirty="0"/>
          </a:p>
          <a:p>
            <a:pPr lvl="1"/>
            <a:r>
              <a:rPr lang="ru-RU" dirty="0"/>
              <a:t>1971-73 </a:t>
            </a:r>
            <a:r>
              <a:rPr lang="en-US" dirty="0"/>
              <a:t>Unix</a:t>
            </a:r>
            <a:endParaRPr lang="ru-RU" dirty="0"/>
          </a:p>
          <a:p>
            <a:pPr lvl="1"/>
            <a:r>
              <a:rPr lang="ru-RU" dirty="0"/>
              <a:t>Многопоточность не имела практического смысла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19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/>
              <a:t>Первый массовый многоядерный процессор</a:t>
            </a:r>
          </a:p>
          <a:p>
            <a:pPr lvl="1"/>
            <a:r>
              <a:rPr lang="en-US" dirty="0"/>
              <a:t>2004 Sun SPARC</a:t>
            </a:r>
            <a:r>
              <a:rPr lang="ru-RU" dirty="0"/>
              <a:t> – 2 ядра</a:t>
            </a:r>
            <a:endParaRPr lang="en-US" dirty="0"/>
          </a:p>
          <a:p>
            <a:pPr lvl="1"/>
            <a:r>
              <a:rPr lang="en-US" dirty="0"/>
              <a:t>2005 AMD</a:t>
            </a:r>
            <a:r>
              <a:rPr lang="ru-RU" dirty="0"/>
              <a:t> </a:t>
            </a:r>
            <a:r>
              <a:rPr lang="en-US" dirty="0"/>
              <a:t>Athlon/Opteron, Intel</a:t>
            </a:r>
            <a:r>
              <a:rPr lang="ru-RU" dirty="0"/>
              <a:t> </a:t>
            </a:r>
            <a:r>
              <a:rPr lang="en-US" dirty="0"/>
              <a:t>Pentium Dual-Core </a:t>
            </a:r>
            <a:r>
              <a:rPr lang="ru-RU" dirty="0"/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Первые многозадачные операционные системы</a:t>
            </a:r>
          </a:p>
          <a:p>
            <a:pPr lvl="1"/>
            <a:r>
              <a:rPr lang="ru-RU" dirty="0"/>
              <a:t>1969 </a:t>
            </a:r>
            <a:r>
              <a:rPr lang="en-US" dirty="0"/>
              <a:t>Multics</a:t>
            </a:r>
            <a:endParaRPr lang="ru-RU" dirty="0"/>
          </a:p>
          <a:p>
            <a:pPr lvl="1"/>
            <a:r>
              <a:rPr lang="ru-RU" dirty="0"/>
              <a:t>1971-73 </a:t>
            </a:r>
            <a:r>
              <a:rPr lang="en-US" dirty="0"/>
              <a:t>Unix</a:t>
            </a:r>
            <a:endParaRPr lang="ru-RU" dirty="0"/>
          </a:p>
          <a:p>
            <a:pPr lvl="1"/>
            <a:r>
              <a:rPr lang="ru-RU" dirty="0"/>
              <a:t>Многопоточность не имела практического смысла</a:t>
            </a:r>
          </a:p>
          <a:p>
            <a:endParaRPr lang="ru-RU" dirty="0"/>
          </a:p>
          <a:p>
            <a:r>
              <a:rPr lang="ru-RU" dirty="0"/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38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/>
              <a:t>Первый массовый многоядерный процессор</a:t>
            </a:r>
          </a:p>
          <a:p>
            <a:pPr lvl="1"/>
            <a:r>
              <a:rPr lang="en-US" dirty="0"/>
              <a:t>2004 Sun SPARC</a:t>
            </a:r>
            <a:r>
              <a:rPr lang="ru-RU" dirty="0"/>
              <a:t> – 2 ядра</a:t>
            </a:r>
            <a:endParaRPr lang="en-US" dirty="0"/>
          </a:p>
          <a:p>
            <a:pPr lvl="1"/>
            <a:r>
              <a:rPr lang="en-US" dirty="0"/>
              <a:t>2005 AMD</a:t>
            </a:r>
            <a:r>
              <a:rPr lang="ru-RU" dirty="0"/>
              <a:t> </a:t>
            </a:r>
            <a:r>
              <a:rPr lang="en-US" dirty="0"/>
              <a:t>Athlon/Opteron, Intel</a:t>
            </a:r>
            <a:r>
              <a:rPr lang="ru-RU" dirty="0"/>
              <a:t> </a:t>
            </a:r>
            <a:r>
              <a:rPr lang="en-US" dirty="0"/>
              <a:t>Pentium Dual-Core </a:t>
            </a:r>
            <a:r>
              <a:rPr lang="ru-RU" dirty="0"/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Первые многозадачные операционные системы</a:t>
            </a:r>
          </a:p>
          <a:p>
            <a:pPr lvl="1"/>
            <a:r>
              <a:rPr lang="ru-RU" dirty="0"/>
              <a:t>1969 </a:t>
            </a:r>
            <a:r>
              <a:rPr lang="en-US" dirty="0"/>
              <a:t>Multics</a:t>
            </a:r>
            <a:endParaRPr lang="ru-RU" dirty="0"/>
          </a:p>
          <a:p>
            <a:pPr lvl="1"/>
            <a:r>
              <a:rPr lang="ru-RU" dirty="0"/>
              <a:t>1971-73 </a:t>
            </a:r>
            <a:r>
              <a:rPr lang="en-US" dirty="0"/>
              <a:t>Unix</a:t>
            </a:r>
            <a:endParaRPr lang="ru-RU" dirty="0"/>
          </a:p>
          <a:p>
            <a:pPr lvl="1"/>
            <a:r>
              <a:rPr lang="ru-RU" dirty="0"/>
              <a:t>Многопоточность не имела практического смысла</a:t>
            </a:r>
          </a:p>
          <a:p>
            <a:endParaRPr lang="ru-RU" dirty="0"/>
          </a:p>
          <a:p>
            <a:r>
              <a:rPr lang="ru-RU" dirty="0"/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/>
              <a:t>Около 1995 </a:t>
            </a:r>
            <a:r>
              <a:rPr lang="en-US" dirty="0"/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18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/>
              <a:t>Первый массовый многоядерный процессор</a:t>
            </a:r>
          </a:p>
          <a:p>
            <a:pPr lvl="1"/>
            <a:r>
              <a:rPr lang="en-US" dirty="0"/>
              <a:t>2004 Sun SPARC</a:t>
            </a:r>
            <a:r>
              <a:rPr lang="ru-RU" dirty="0"/>
              <a:t> – 2 ядра</a:t>
            </a:r>
            <a:endParaRPr lang="en-US" dirty="0"/>
          </a:p>
          <a:p>
            <a:pPr lvl="1"/>
            <a:r>
              <a:rPr lang="en-US" dirty="0"/>
              <a:t>2005 AMD</a:t>
            </a:r>
            <a:r>
              <a:rPr lang="ru-RU" dirty="0"/>
              <a:t> </a:t>
            </a:r>
            <a:r>
              <a:rPr lang="en-US" dirty="0"/>
              <a:t>Athlon/Opteron, Intel</a:t>
            </a:r>
            <a:r>
              <a:rPr lang="ru-RU" dirty="0"/>
              <a:t> </a:t>
            </a:r>
            <a:r>
              <a:rPr lang="en-US" dirty="0"/>
              <a:t>Pentium Dual-Core </a:t>
            </a:r>
            <a:r>
              <a:rPr lang="ru-RU" dirty="0"/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Первые многозадачные операционные системы</a:t>
            </a:r>
          </a:p>
          <a:p>
            <a:pPr lvl="1"/>
            <a:r>
              <a:rPr lang="ru-RU" dirty="0"/>
              <a:t>1969 </a:t>
            </a:r>
            <a:r>
              <a:rPr lang="en-US" dirty="0"/>
              <a:t>Multics</a:t>
            </a:r>
            <a:endParaRPr lang="ru-RU" dirty="0"/>
          </a:p>
          <a:p>
            <a:pPr lvl="1"/>
            <a:r>
              <a:rPr lang="ru-RU" dirty="0"/>
              <a:t>1971-73 </a:t>
            </a:r>
            <a:r>
              <a:rPr lang="en-US" dirty="0"/>
              <a:t>Unix</a:t>
            </a:r>
            <a:endParaRPr lang="ru-RU" dirty="0"/>
          </a:p>
          <a:p>
            <a:pPr lvl="1"/>
            <a:r>
              <a:rPr lang="ru-RU" dirty="0"/>
              <a:t>Многопоточность не имела практического смысла</a:t>
            </a:r>
          </a:p>
          <a:p>
            <a:endParaRPr lang="ru-RU" dirty="0"/>
          </a:p>
          <a:p>
            <a:r>
              <a:rPr lang="ru-RU" dirty="0"/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/>
              <a:t>Около 1995 </a:t>
            </a:r>
            <a:r>
              <a:rPr lang="en-US" dirty="0"/>
              <a:t>Qt</a:t>
            </a:r>
          </a:p>
          <a:p>
            <a:pPr lvl="1"/>
            <a:r>
              <a:rPr lang="ru-RU" dirty="0"/>
              <a:t>Около </a:t>
            </a:r>
            <a:r>
              <a:rPr lang="en-US" dirty="0"/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80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/>
              <a:t>Первый массовый многоядерный процессор</a:t>
            </a:r>
          </a:p>
          <a:p>
            <a:pPr lvl="1"/>
            <a:r>
              <a:rPr lang="en-US" dirty="0"/>
              <a:t>2004 Sun SPARC</a:t>
            </a:r>
            <a:r>
              <a:rPr lang="ru-RU" dirty="0"/>
              <a:t> – 2 ядра</a:t>
            </a:r>
            <a:endParaRPr lang="en-US" dirty="0"/>
          </a:p>
          <a:p>
            <a:pPr lvl="1"/>
            <a:r>
              <a:rPr lang="en-US" dirty="0"/>
              <a:t>2005 AMD</a:t>
            </a:r>
            <a:r>
              <a:rPr lang="ru-RU" dirty="0"/>
              <a:t> </a:t>
            </a:r>
            <a:r>
              <a:rPr lang="en-US" dirty="0"/>
              <a:t>Athlon/Opteron, Intel</a:t>
            </a:r>
            <a:r>
              <a:rPr lang="ru-RU" dirty="0"/>
              <a:t> </a:t>
            </a:r>
            <a:r>
              <a:rPr lang="en-US" dirty="0"/>
              <a:t>Pentium Dual-Core </a:t>
            </a:r>
            <a:r>
              <a:rPr lang="ru-RU" dirty="0"/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Первые многозадачные операционные системы</a:t>
            </a:r>
          </a:p>
          <a:p>
            <a:pPr lvl="1"/>
            <a:r>
              <a:rPr lang="ru-RU" dirty="0"/>
              <a:t>1969 </a:t>
            </a:r>
            <a:r>
              <a:rPr lang="en-US" dirty="0"/>
              <a:t>Multics</a:t>
            </a:r>
            <a:endParaRPr lang="ru-RU" dirty="0"/>
          </a:p>
          <a:p>
            <a:pPr lvl="1"/>
            <a:r>
              <a:rPr lang="ru-RU" dirty="0"/>
              <a:t>1971-73 </a:t>
            </a:r>
            <a:r>
              <a:rPr lang="en-US" dirty="0"/>
              <a:t>Unix</a:t>
            </a:r>
            <a:endParaRPr lang="ru-RU" dirty="0"/>
          </a:p>
          <a:p>
            <a:pPr lvl="1"/>
            <a:r>
              <a:rPr lang="ru-RU" dirty="0"/>
              <a:t>Многопоточность не имела практического смысла</a:t>
            </a:r>
          </a:p>
          <a:p>
            <a:endParaRPr lang="ru-RU" dirty="0"/>
          </a:p>
          <a:p>
            <a:r>
              <a:rPr lang="ru-RU" dirty="0"/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/>
              <a:t>Около 1995 </a:t>
            </a:r>
            <a:r>
              <a:rPr lang="en-US" dirty="0"/>
              <a:t>Qt</a:t>
            </a:r>
          </a:p>
          <a:p>
            <a:pPr lvl="1"/>
            <a:r>
              <a:rPr lang="ru-RU" dirty="0"/>
              <a:t>Около </a:t>
            </a:r>
            <a:r>
              <a:rPr lang="en-US" dirty="0"/>
              <a:t>1995 POSIX threads</a:t>
            </a:r>
          </a:p>
          <a:p>
            <a:pPr lvl="1"/>
            <a:r>
              <a:rPr lang="en-US" dirty="0"/>
              <a:t>Windows API (</a:t>
            </a:r>
            <a:r>
              <a:rPr lang="en-US" dirty="0" err="1"/>
              <a:t>CreateThread</a:t>
            </a:r>
            <a:r>
              <a:rPr lang="en-US" dirty="0"/>
              <a:t>(), etc.)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8378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POSIX threads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/*thread attributes*/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HelloWorld,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(thread, 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%p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joined with return value (nil)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https://ideone.com/bx0CPz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A72BD-F9C4-484A-86FF-CACDB4887452}"/>
              </a:ext>
            </a:extLst>
          </p:cNvPr>
          <p:cNvSpPr/>
          <p:nvPr/>
        </p:nvSpPr>
        <p:spPr>
          <a:xfrm>
            <a:off x="1216394" y="3534365"/>
            <a:ext cx="1536533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9470B7-38D3-4A41-9D4F-0542504F83BE}"/>
              </a:ext>
            </a:extLst>
          </p:cNvPr>
          <p:cNvSpPr/>
          <p:nvPr/>
        </p:nvSpPr>
        <p:spPr>
          <a:xfrm>
            <a:off x="2292922" y="3715964"/>
            <a:ext cx="1345224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64C6A5-E18F-45CE-BC40-51222F598DFB}"/>
              </a:ext>
            </a:extLst>
          </p:cNvPr>
          <p:cNvSpPr/>
          <p:nvPr/>
        </p:nvSpPr>
        <p:spPr>
          <a:xfrm>
            <a:off x="1984660" y="4422841"/>
            <a:ext cx="1147646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7A084-35CC-4B49-8506-DAE7855310F0}"/>
              </a:ext>
            </a:extLst>
          </p:cNvPr>
          <p:cNvSpPr/>
          <p:nvPr/>
        </p:nvSpPr>
        <p:spPr>
          <a:xfrm>
            <a:off x="1686564" y="2057505"/>
            <a:ext cx="930176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B6D9BA-3ECE-4B8C-A56F-BE052ACE1928}"/>
              </a:ext>
            </a:extLst>
          </p:cNvPr>
          <p:cNvSpPr/>
          <p:nvPr/>
        </p:nvSpPr>
        <p:spPr>
          <a:xfrm>
            <a:off x="1397975" y="2405606"/>
            <a:ext cx="930176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2122F7-328E-49E0-BCAB-5EE98E46E511}"/>
              </a:ext>
            </a:extLst>
          </p:cNvPr>
          <p:cNvSpPr/>
          <p:nvPr/>
        </p:nvSpPr>
        <p:spPr>
          <a:xfrm>
            <a:off x="6591515" y="3698161"/>
            <a:ext cx="930176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24CEE7-5702-451A-BB86-193E61876E96}"/>
              </a:ext>
            </a:extLst>
          </p:cNvPr>
          <p:cNvSpPr/>
          <p:nvPr/>
        </p:nvSpPr>
        <p:spPr>
          <a:xfrm>
            <a:off x="535021" y="1690688"/>
            <a:ext cx="11157626" cy="4642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528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POSIX threads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/*thread attributes*/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HelloWorld,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(thread, 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%p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joined with return value (nil)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https://ideone.com/bx0CPz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499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POSIX threads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/*thread attributes*/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HelloWorld,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(thread, 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%p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joined with return value (nil)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https://ideone.com/bx0CPz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7A084-35CC-4B49-8506-DAE7855310F0}"/>
              </a:ext>
            </a:extLst>
          </p:cNvPr>
          <p:cNvSpPr/>
          <p:nvPr/>
        </p:nvSpPr>
        <p:spPr>
          <a:xfrm>
            <a:off x="1686564" y="2057505"/>
            <a:ext cx="930176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83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Исполняемый код и контекст исполнения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Исполняемый код</a:t>
            </a:r>
          </a:p>
          <a:p>
            <a:pPr lvl="1"/>
            <a:r>
              <a:rPr lang="ru-RU" dirty="0"/>
              <a:t>Например, массив машинных инструкций, полученный в результате компиляции исходного кода</a:t>
            </a:r>
          </a:p>
          <a:p>
            <a:endParaRPr lang="ru-RU" dirty="0"/>
          </a:p>
          <a:p>
            <a:r>
              <a:rPr lang="ru-RU" dirty="0"/>
              <a:t>Контекст исполнения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содержимое всех регистров процессора (включая адрес исполняемой инструкции </a:t>
            </a:r>
            <a:r>
              <a:rPr lang="en-US" dirty="0">
                <a:solidFill>
                  <a:schemeClr val="bg1"/>
                </a:solidFill>
              </a:rPr>
              <a:t>IP</a:t>
            </a:r>
            <a:r>
              <a:rPr lang="ru-RU" dirty="0">
                <a:solidFill>
                  <a:schemeClr val="bg1"/>
                </a:solidFill>
              </a:rPr>
              <a:t>) и весь стек вызовов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IP = Instruction Pointer != IP-</a:t>
            </a:r>
            <a:r>
              <a:rPr lang="ru-RU" dirty="0">
                <a:solidFill>
                  <a:schemeClr val="bg1"/>
                </a:solidFill>
              </a:rPr>
              <a:t>адрес </a:t>
            </a:r>
            <a:r>
              <a:rPr lang="ru-RU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Статическая память и куча обычно не включаются в контекст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99078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POSIX threads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/*thread attributes*/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HelloWorld,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(thread, 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%p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joined with return value (nil)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https://ideone.com/bx0CPz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A72BD-F9C4-484A-86FF-CACDB4887452}"/>
              </a:ext>
            </a:extLst>
          </p:cNvPr>
          <p:cNvSpPr/>
          <p:nvPr/>
        </p:nvSpPr>
        <p:spPr>
          <a:xfrm>
            <a:off x="1216394" y="3534365"/>
            <a:ext cx="1536533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0802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POSIX threads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/*thread attributes*/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HelloWorld,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(thread, 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%p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joined with return value (nil)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https://ideone.com/bx0CPz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9470B7-38D3-4A41-9D4F-0542504F83BE}"/>
              </a:ext>
            </a:extLst>
          </p:cNvPr>
          <p:cNvSpPr/>
          <p:nvPr/>
        </p:nvSpPr>
        <p:spPr>
          <a:xfrm>
            <a:off x="2292922" y="3715964"/>
            <a:ext cx="1345224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898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POSIX threads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/*thread attributes*/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HelloWorld,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(thread, 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%p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joined with return value (nil)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https://ideone.com/bx0CPz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B6D9BA-3ECE-4B8C-A56F-BE052ACE1928}"/>
              </a:ext>
            </a:extLst>
          </p:cNvPr>
          <p:cNvSpPr/>
          <p:nvPr/>
        </p:nvSpPr>
        <p:spPr>
          <a:xfrm>
            <a:off x="1397975" y="2405606"/>
            <a:ext cx="930176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2122F7-328E-49E0-BCAB-5EE98E46E511}"/>
              </a:ext>
            </a:extLst>
          </p:cNvPr>
          <p:cNvSpPr/>
          <p:nvPr/>
        </p:nvSpPr>
        <p:spPr>
          <a:xfrm>
            <a:off x="6591515" y="3698161"/>
            <a:ext cx="930176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7335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POSIX threads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/*thread attributes*/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HelloWorld,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(thread, 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%p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joined with return value (nil)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https://ideone.com/bx0CPz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64C6A5-E18F-45CE-BC40-51222F598DFB}"/>
              </a:ext>
            </a:extLst>
          </p:cNvPr>
          <p:cNvSpPr/>
          <p:nvPr/>
        </p:nvSpPr>
        <p:spPr>
          <a:xfrm>
            <a:off x="1984660" y="4422841"/>
            <a:ext cx="1147646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7113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4862-1F6E-4652-9EBA-A0E51747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DBBA-5A9F-44D5-B55F-242E1F0F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Open Multi-Processing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http://openmp.org/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1997 – первый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стандарт </a:t>
            </a:r>
            <a:r>
              <a:rPr lang="en-US" dirty="0">
                <a:solidFill>
                  <a:schemeClr val="bg1"/>
                </a:solidFill>
              </a:rPr>
              <a:t>OpenMP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Автоматическое многопоточное исполнение циклов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Прагмы</a:t>
            </a:r>
            <a:r>
              <a:rPr lang="ru-RU" dirty="0">
                <a:solidFill>
                  <a:schemeClr val="bg1"/>
                </a:solidFill>
              </a:rPr>
              <a:t> и библиотеки для языков Си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Фортран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Компиляторы </a:t>
            </a:r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, clang, cl.exe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81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4862-1F6E-4652-9EBA-A0E51747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DBBA-5A9F-44D5-B55F-242E1F0F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Multi-Processing </a:t>
            </a:r>
            <a:r>
              <a:rPr lang="en-US" dirty="0">
                <a:hlinkClick r:id="rId2"/>
              </a:rPr>
              <a:t>http://openmp.org/</a:t>
            </a:r>
            <a:r>
              <a:rPr lang="en-US" dirty="0"/>
              <a:t>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1997 – первый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стандарт </a:t>
            </a:r>
            <a:r>
              <a:rPr lang="en-US" dirty="0">
                <a:solidFill>
                  <a:schemeClr val="bg1"/>
                </a:solidFill>
              </a:rPr>
              <a:t>OpenMP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Автоматическое многопоточное исполнение циклов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Прагмы</a:t>
            </a:r>
            <a:r>
              <a:rPr lang="ru-RU" dirty="0">
                <a:solidFill>
                  <a:schemeClr val="bg1"/>
                </a:solidFill>
              </a:rPr>
              <a:t> и библиотеки для языков Си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Фортран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Компиляторы </a:t>
            </a:r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, clang, cl.exe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271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4862-1F6E-4652-9EBA-A0E51747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DBBA-5A9F-44D5-B55F-242E1F0F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Multi-Processing </a:t>
            </a:r>
            <a:r>
              <a:rPr lang="en-US" dirty="0">
                <a:hlinkClick r:id="rId2"/>
              </a:rPr>
              <a:t>http://openmp.org/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1997 – первый</a:t>
            </a:r>
            <a:r>
              <a:rPr lang="en-US" dirty="0"/>
              <a:t> </a:t>
            </a:r>
            <a:r>
              <a:rPr lang="ru-RU" dirty="0"/>
              <a:t>стандарт </a:t>
            </a:r>
            <a:r>
              <a:rPr lang="en-US" dirty="0"/>
              <a:t>OpenMP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Автоматическое многопоточное исполнение циклов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Прагмы</a:t>
            </a:r>
            <a:r>
              <a:rPr lang="ru-RU" dirty="0">
                <a:solidFill>
                  <a:schemeClr val="bg1"/>
                </a:solidFill>
              </a:rPr>
              <a:t> и библиотеки для языков Си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Фортран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Компиляторы </a:t>
            </a:r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, clang, cl.exe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722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4862-1F6E-4652-9EBA-A0E51747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DBBA-5A9F-44D5-B55F-242E1F0F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Multi-Processing </a:t>
            </a:r>
            <a:r>
              <a:rPr lang="en-US" dirty="0">
                <a:hlinkClick r:id="rId2"/>
              </a:rPr>
              <a:t>http://openmp.org/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1997 – первый</a:t>
            </a:r>
            <a:r>
              <a:rPr lang="en-US" dirty="0"/>
              <a:t> </a:t>
            </a:r>
            <a:r>
              <a:rPr lang="ru-RU" dirty="0"/>
              <a:t>стандарт </a:t>
            </a:r>
            <a:r>
              <a:rPr lang="en-US" dirty="0"/>
              <a:t>OpenMP</a:t>
            </a:r>
            <a:endParaRPr lang="ru-RU" dirty="0"/>
          </a:p>
          <a:p>
            <a:endParaRPr lang="ru-RU" dirty="0"/>
          </a:p>
          <a:p>
            <a:r>
              <a:rPr lang="ru-RU" dirty="0"/>
              <a:t>Автоматическое многопоточное исполнение циклов</a:t>
            </a:r>
          </a:p>
          <a:p>
            <a:endParaRPr lang="ru-RU" dirty="0"/>
          </a:p>
          <a:p>
            <a:r>
              <a:rPr lang="ru-RU" dirty="0" err="1">
                <a:solidFill>
                  <a:schemeClr val="bg1"/>
                </a:solidFill>
              </a:rPr>
              <a:t>Прагмы</a:t>
            </a:r>
            <a:r>
              <a:rPr lang="ru-RU" dirty="0">
                <a:solidFill>
                  <a:schemeClr val="bg1"/>
                </a:solidFill>
              </a:rPr>
              <a:t> и библиотеки для языков Си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Фортран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Компиляторы </a:t>
            </a:r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, clang, cl.exe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107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4862-1F6E-4652-9EBA-A0E51747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DBBA-5A9F-44D5-B55F-242E1F0F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Multi-Processing </a:t>
            </a:r>
            <a:r>
              <a:rPr lang="en-US" dirty="0">
                <a:hlinkClick r:id="rId2"/>
              </a:rPr>
              <a:t>http://openmp.org/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1997 – первый</a:t>
            </a:r>
            <a:r>
              <a:rPr lang="en-US" dirty="0"/>
              <a:t> </a:t>
            </a:r>
            <a:r>
              <a:rPr lang="ru-RU" dirty="0"/>
              <a:t>стандарт </a:t>
            </a:r>
            <a:r>
              <a:rPr lang="en-US" dirty="0"/>
              <a:t>OpenMP</a:t>
            </a:r>
            <a:endParaRPr lang="ru-RU" dirty="0"/>
          </a:p>
          <a:p>
            <a:endParaRPr lang="ru-RU" dirty="0"/>
          </a:p>
          <a:p>
            <a:r>
              <a:rPr lang="ru-RU" dirty="0"/>
              <a:t>Автоматическое многопоточное исполнение циклов</a:t>
            </a:r>
          </a:p>
          <a:p>
            <a:endParaRPr lang="ru-RU" dirty="0"/>
          </a:p>
          <a:p>
            <a:r>
              <a:rPr lang="ru-RU" dirty="0" err="1"/>
              <a:t>Прагмы</a:t>
            </a:r>
            <a:r>
              <a:rPr lang="ru-RU" dirty="0"/>
              <a:t> и библиотеки для языков Си</a:t>
            </a:r>
            <a:r>
              <a:rPr lang="en-US" dirty="0"/>
              <a:t> </a:t>
            </a:r>
            <a:r>
              <a:rPr lang="ru-RU" dirty="0"/>
              <a:t>и Фортран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Компиляторы </a:t>
            </a:r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, clang, cl.exe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9028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4862-1F6E-4652-9EBA-A0E51747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DBBA-5A9F-44D5-B55F-242E1F0F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Multi-Processing </a:t>
            </a:r>
            <a:r>
              <a:rPr lang="en-US" dirty="0">
                <a:hlinkClick r:id="rId2"/>
              </a:rPr>
              <a:t>http://openmp.org/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1997 – первый</a:t>
            </a:r>
            <a:r>
              <a:rPr lang="en-US" dirty="0"/>
              <a:t> </a:t>
            </a:r>
            <a:r>
              <a:rPr lang="ru-RU" dirty="0"/>
              <a:t>стандарт </a:t>
            </a:r>
            <a:r>
              <a:rPr lang="en-US" dirty="0"/>
              <a:t>OpenMP</a:t>
            </a:r>
            <a:endParaRPr lang="ru-RU" dirty="0"/>
          </a:p>
          <a:p>
            <a:endParaRPr lang="ru-RU" dirty="0"/>
          </a:p>
          <a:p>
            <a:r>
              <a:rPr lang="ru-RU" dirty="0"/>
              <a:t>Автоматическое многопоточное исполнение циклов</a:t>
            </a:r>
          </a:p>
          <a:p>
            <a:endParaRPr lang="ru-RU" dirty="0"/>
          </a:p>
          <a:p>
            <a:r>
              <a:rPr lang="ru-RU" dirty="0" err="1"/>
              <a:t>Прагмы</a:t>
            </a:r>
            <a:r>
              <a:rPr lang="ru-RU" dirty="0"/>
              <a:t> и библиотеки для языков Си</a:t>
            </a:r>
            <a:r>
              <a:rPr lang="en-US" dirty="0"/>
              <a:t> </a:t>
            </a:r>
            <a:r>
              <a:rPr lang="ru-RU" dirty="0"/>
              <a:t>и Фортран</a:t>
            </a:r>
            <a:endParaRPr lang="en-US" dirty="0"/>
          </a:p>
          <a:p>
            <a:pPr lvl="1"/>
            <a:r>
              <a:rPr lang="ru-RU" dirty="0"/>
              <a:t>Компиляторы </a:t>
            </a:r>
            <a:r>
              <a:rPr lang="en-US" dirty="0" err="1"/>
              <a:t>gcc</a:t>
            </a:r>
            <a:r>
              <a:rPr lang="en-US" dirty="0"/>
              <a:t>, clang, cl.exe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166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Исполняемый код и контекст исполнения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Исполняемый код</a:t>
            </a:r>
          </a:p>
          <a:p>
            <a:pPr lvl="1"/>
            <a:r>
              <a:rPr lang="ru-RU" dirty="0"/>
              <a:t>Например, массив машинных инструкций, полученный в результате компиляции исходного кода</a:t>
            </a:r>
          </a:p>
          <a:p>
            <a:endParaRPr lang="ru-RU" dirty="0"/>
          </a:p>
          <a:p>
            <a:r>
              <a:rPr lang="ru-RU" dirty="0"/>
              <a:t>Контекст исполнения</a:t>
            </a:r>
          </a:p>
          <a:p>
            <a:pPr lvl="1"/>
            <a:r>
              <a:rPr lang="ru-RU" dirty="0"/>
              <a:t>Например, содержимое всех регистров процессора (включая адрес исполняемой инструкции </a:t>
            </a:r>
            <a:r>
              <a:rPr lang="en-US" dirty="0"/>
              <a:t>IP</a:t>
            </a:r>
            <a:r>
              <a:rPr lang="ru-RU" dirty="0"/>
              <a:t>) и весь стек вызовов</a:t>
            </a:r>
            <a:endParaRPr lang="en-US" dirty="0"/>
          </a:p>
          <a:p>
            <a:pPr lvl="2"/>
            <a:r>
              <a:rPr lang="en-US" dirty="0">
                <a:solidFill>
                  <a:schemeClr val="bg1"/>
                </a:solidFill>
              </a:rPr>
              <a:t>IP = Instruction Pointer != IP-</a:t>
            </a:r>
            <a:r>
              <a:rPr lang="ru-RU" dirty="0">
                <a:solidFill>
                  <a:schemeClr val="bg1"/>
                </a:solidFill>
              </a:rPr>
              <a:t>адрес </a:t>
            </a:r>
            <a:r>
              <a:rPr lang="ru-RU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Статическая память и куча обычно не включаются в контекст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8462186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2AB1-553B-4C0D-BC79-2F955D4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Автоматическое многопоточное исполнение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9209DFE-D427-4D5B-BE7E-1A8ECF49A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" b="1"/>
          <a:stretch/>
        </p:blipFill>
        <p:spPr>
          <a:xfrm>
            <a:off x="838200" y="2226147"/>
            <a:ext cx="8096250" cy="32679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7D8DB-1927-464F-9098-5530DDF9FD02}"/>
              </a:ext>
            </a:extLst>
          </p:cNvPr>
          <p:cNvSpPr txBox="1"/>
          <p:nvPr/>
        </p:nvSpPr>
        <p:spPr>
          <a:xfrm>
            <a:off x="9069221" y="3167616"/>
            <a:ext cx="2284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 основе: </a:t>
            </a:r>
            <a:r>
              <a:rPr lang="en-US" sz="1400" dirty="0"/>
              <a:t>Bonilla, Javier &amp; </a:t>
            </a:r>
            <a:r>
              <a:rPr lang="en-US" sz="1400" dirty="0" err="1"/>
              <a:t>Yebra</a:t>
            </a:r>
            <a:r>
              <a:rPr lang="en-US" sz="1400" dirty="0"/>
              <a:t>, L. &amp; </a:t>
            </a:r>
            <a:r>
              <a:rPr lang="en-US" sz="1400" dirty="0" err="1"/>
              <a:t>Dormido</a:t>
            </a:r>
            <a:r>
              <a:rPr lang="en-US" sz="1400" dirty="0"/>
              <a:t>, S.. (2011). </a:t>
            </a:r>
            <a:r>
              <a:rPr lang="ru-RU" sz="1400" dirty="0"/>
              <a:t> </a:t>
            </a:r>
            <a:r>
              <a:rPr lang="en-US" sz="1400" dirty="0"/>
              <a:t>Exploiting OpenMP in the Initial Section of </a:t>
            </a:r>
            <a:r>
              <a:rPr lang="en-US" sz="1400" dirty="0" err="1"/>
              <a:t>Modelica</a:t>
            </a:r>
            <a:r>
              <a:rPr lang="en-US" sz="1400" dirty="0"/>
              <a:t> Models (Work in Progress).</a:t>
            </a:r>
            <a:endParaRPr lang="ru-RU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EA65F-140E-4C62-B7F8-8E86DCFB04EF}"/>
              </a:ext>
            </a:extLst>
          </p:cNvPr>
          <p:cNvSpPr txBox="1"/>
          <p:nvPr/>
        </p:nvSpPr>
        <p:spPr>
          <a:xfrm>
            <a:off x="838200" y="1773751"/>
            <a:ext cx="1401346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Без </a:t>
            </a:r>
            <a:r>
              <a:rPr lang="en-US" dirty="0"/>
              <a:t>OpenMP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E17AF-8DB6-47A5-8831-9C6FB806495E}"/>
              </a:ext>
            </a:extLst>
          </p:cNvPr>
          <p:cNvSpPr txBox="1"/>
          <p:nvPr/>
        </p:nvSpPr>
        <p:spPr>
          <a:xfrm>
            <a:off x="838200" y="3366891"/>
            <a:ext cx="1011815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OpenMP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369F6-70E2-4CEE-BB75-AB66408CD5D7}"/>
              </a:ext>
            </a:extLst>
          </p:cNvPr>
          <p:cNvSpPr txBox="1"/>
          <p:nvPr/>
        </p:nvSpPr>
        <p:spPr>
          <a:xfrm>
            <a:off x="1911174" y="3505497"/>
            <a:ext cx="15569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Loop I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5D7C6F-9CC7-43B1-A60D-56AFE60301E6}"/>
              </a:ext>
            </a:extLst>
          </p:cNvPr>
          <p:cNvSpPr txBox="1"/>
          <p:nvPr/>
        </p:nvSpPr>
        <p:spPr>
          <a:xfrm>
            <a:off x="4322033" y="2061717"/>
            <a:ext cx="120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Loop II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1559F-B1C9-48D6-B035-9403C6390A00}"/>
              </a:ext>
            </a:extLst>
          </p:cNvPr>
          <p:cNvSpPr txBox="1"/>
          <p:nvPr/>
        </p:nvSpPr>
        <p:spPr>
          <a:xfrm>
            <a:off x="5565951" y="2061717"/>
            <a:ext cx="120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Loop III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66D517-790F-44A7-9842-88DA7AD5317F}"/>
              </a:ext>
            </a:extLst>
          </p:cNvPr>
          <p:cNvSpPr txBox="1"/>
          <p:nvPr/>
        </p:nvSpPr>
        <p:spPr>
          <a:xfrm>
            <a:off x="3192160" y="2061717"/>
            <a:ext cx="10956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Loop I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CAD37D-040D-4CA0-B72F-1D5AABBEC37B}"/>
              </a:ext>
            </a:extLst>
          </p:cNvPr>
          <p:cNvSpPr txBox="1"/>
          <p:nvPr/>
        </p:nvSpPr>
        <p:spPr>
          <a:xfrm>
            <a:off x="4146335" y="3505497"/>
            <a:ext cx="15569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Loop II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974A50-306B-43A3-8B8C-D46D411B6840}"/>
              </a:ext>
            </a:extLst>
          </p:cNvPr>
          <p:cNvSpPr txBox="1"/>
          <p:nvPr/>
        </p:nvSpPr>
        <p:spPr>
          <a:xfrm>
            <a:off x="6381497" y="3505497"/>
            <a:ext cx="16421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Loop III</a:t>
            </a:r>
            <a:endParaRPr lang="ru-R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D45F08-7429-46B6-B9C9-DDFBCFA383D3}"/>
              </a:ext>
            </a:extLst>
          </p:cNvPr>
          <p:cNvSpPr/>
          <p:nvPr/>
        </p:nvSpPr>
        <p:spPr>
          <a:xfrm>
            <a:off x="535021" y="1690688"/>
            <a:ext cx="11157626" cy="4642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364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00D75B-5249-4FBE-A088-FAAB7195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32AB1-553B-4C0D-BC79-2F955D4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Автоматическое многопоточное исполнение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EA65F-140E-4C62-B7F8-8E86DCFB04EF}"/>
              </a:ext>
            </a:extLst>
          </p:cNvPr>
          <p:cNvSpPr txBox="1"/>
          <p:nvPr/>
        </p:nvSpPr>
        <p:spPr>
          <a:xfrm>
            <a:off x="838200" y="1773751"/>
            <a:ext cx="1401346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Без </a:t>
            </a:r>
            <a:r>
              <a:rPr lang="en-US" dirty="0"/>
              <a:t>OpenMP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E17AF-8DB6-47A5-8831-9C6FB806495E}"/>
              </a:ext>
            </a:extLst>
          </p:cNvPr>
          <p:cNvSpPr txBox="1"/>
          <p:nvPr/>
        </p:nvSpPr>
        <p:spPr>
          <a:xfrm>
            <a:off x="838200" y="3366891"/>
            <a:ext cx="1011815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OpenMP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1885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2AB1-553B-4C0D-BC79-2F955D4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Автоматическое многопоточное исполнение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9209DFE-D427-4D5B-BE7E-1A8ECF49A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" b="1"/>
          <a:stretch/>
        </p:blipFill>
        <p:spPr>
          <a:xfrm>
            <a:off x="838200" y="2226147"/>
            <a:ext cx="8096250" cy="32679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7D8DB-1927-464F-9098-5530DDF9FD02}"/>
              </a:ext>
            </a:extLst>
          </p:cNvPr>
          <p:cNvSpPr txBox="1"/>
          <p:nvPr/>
        </p:nvSpPr>
        <p:spPr>
          <a:xfrm>
            <a:off x="9069221" y="3167616"/>
            <a:ext cx="2284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 основе: </a:t>
            </a:r>
            <a:r>
              <a:rPr lang="en-US" sz="1400" dirty="0"/>
              <a:t>Bonilla, Javier &amp; </a:t>
            </a:r>
            <a:r>
              <a:rPr lang="en-US" sz="1400" dirty="0" err="1"/>
              <a:t>Yebra</a:t>
            </a:r>
            <a:r>
              <a:rPr lang="en-US" sz="1400" dirty="0"/>
              <a:t>, L. &amp; </a:t>
            </a:r>
            <a:r>
              <a:rPr lang="en-US" sz="1400" dirty="0" err="1"/>
              <a:t>Dormido</a:t>
            </a:r>
            <a:r>
              <a:rPr lang="en-US" sz="1400" dirty="0"/>
              <a:t>, S.. (2011). </a:t>
            </a:r>
            <a:r>
              <a:rPr lang="ru-RU" sz="1400" dirty="0"/>
              <a:t> </a:t>
            </a:r>
            <a:r>
              <a:rPr lang="en-US" sz="1400" dirty="0"/>
              <a:t>Exploiting OpenMP in the Initial Section of </a:t>
            </a:r>
            <a:r>
              <a:rPr lang="en-US" sz="1400" dirty="0" err="1"/>
              <a:t>Modelica</a:t>
            </a:r>
            <a:r>
              <a:rPr lang="en-US" sz="1400" dirty="0"/>
              <a:t> Models (Work in Progress).</a:t>
            </a:r>
            <a:endParaRPr lang="ru-RU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EA65F-140E-4C62-B7F8-8E86DCFB04EF}"/>
              </a:ext>
            </a:extLst>
          </p:cNvPr>
          <p:cNvSpPr txBox="1"/>
          <p:nvPr/>
        </p:nvSpPr>
        <p:spPr>
          <a:xfrm>
            <a:off x="838200" y="1773751"/>
            <a:ext cx="1401346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Без </a:t>
            </a:r>
            <a:r>
              <a:rPr lang="en-US" dirty="0"/>
              <a:t>OpenMP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369F6-70E2-4CEE-BB75-AB66408CD5D7}"/>
              </a:ext>
            </a:extLst>
          </p:cNvPr>
          <p:cNvSpPr txBox="1"/>
          <p:nvPr/>
        </p:nvSpPr>
        <p:spPr>
          <a:xfrm>
            <a:off x="1911174" y="3505497"/>
            <a:ext cx="15569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Loop I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5D7C6F-9CC7-43B1-A60D-56AFE60301E6}"/>
              </a:ext>
            </a:extLst>
          </p:cNvPr>
          <p:cNvSpPr txBox="1"/>
          <p:nvPr/>
        </p:nvSpPr>
        <p:spPr>
          <a:xfrm>
            <a:off x="4322033" y="2061717"/>
            <a:ext cx="120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Loop II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1559F-B1C9-48D6-B035-9403C6390A00}"/>
              </a:ext>
            </a:extLst>
          </p:cNvPr>
          <p:cNvSpPr txBox="1"/>
          <p:nvPr/>
        </p:nvSpPr>
        <p:spPr>
          <a:xfrm>
            <a:off x="5565951" y="2061717"/>
            <a:ext cx="120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Loop III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66D517-790F-44A7-9842-88DA7AD5317F}"/>
              </a:ext>
            </a:extLst>
          </p:cNvPr>
          <p:cNvSpPr txBox="1"/>
          <p:nvPr/>
        </p:nvSpPr>
        <p:spPr>
          <a:xfrm>
            <a:off x="3192160" y="2061717"/>
            <a:ext cx="10956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Loop I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CAD37D-040D-4CA0-B72F-1D5AABBEC37B}"/>
              </a:ext>
            </a:extLst>
          </p:cNvPr>
          <p:cNvSpPr txBox="1"/>
          <p:nvPr/>
        </p:nvSpPr>
        <p:spPr>
          <a:xfrm>
            <a:off x="4146335" y="3505497"/>
            <a:ext cx="15569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Loop II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974A50-306B-43A3-8B8C-D46D411B6840}"/>
              </a:ext>
            </a:extLst>
          </p:cNvPr>
          <p:cNvSpPr txBox="1"/>
          <p:nvPr/>
        </p:nvSpPr>
        <p:spPr>
          <a:xfrm>
            <a:off x="6381497" y="3505497"/>
            <a:ext cx="16421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Loop III</a:t>
            </a:r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8D5F02-2E5A-4144-A8D5-755C04126355}"/>
              </a:ext>
            </a:extLst>
          </p:cNvPr>
          <p:cNvSpPr/>
          <p:nvPr/>
        </p:nvSpPr>
        <p:spPr>
          <a:xfrm>
            <a:off x="535021" y="3505496"/>
            <a:ext cx="8534200" cy="2827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E17AF-8DB6-47A5-8831-9C6FB806495E}"/>
              </a:ext>
            </a:extLst>
          </p:cNvPr>
          <p:cNvSpPr txBox="1"/>
          <p:nvPr/>
        </p:nvSpPr>
        <p:spPr>
          <a:xfrm>
            <a:off x="838200" y="3366891"/>
            <a:ext cx="1011815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OpenMP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2570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2AB1-553B-4C0D-BC79-2F955D4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Автоматическое многопоточное исполнение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9209DFE-D427-4D5B-BE7E-1A8ECF49A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" b="1"/>
          <a:stretch/>
        </p:blipFill>
        <p:spPr>
          <a:xfrm>
            <a:off x="838200" y="2226147"/>
            <a:ext cx="8096250" cy="32679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7D8DB-1927-464F-9098-5530DDF9FD02}"/>
              </a:ext>
            </a:extLst>
          </p:cNvPr>
          <p:cNvSpPr txBox="1"/>
          <p:nvPr/>
        </p:nvSpPr>
        <p:spPr>
          <a:xfrm>
            <a:off x="9069221" y="3167616"/>
            <a:ext cx="2284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 основе: </a:t>
            </a:r>
            <a:r>
              <a:rPr lang="en-US" sz="1400" dirty="0"/>
              <a:t>Bonilla, Javier &amp; </a:t>
            </a:r>
            <a:r>
              <a:rPr lang="en-US" sz="1400" dirty="0" err="1"/>
              <a:t>Yebra</a:t>
            </a:r>
            <a:r>
              <a:rPr lang="en-US" sz="1400" dirty="0"/>
              <a:t>, L. &amp; </a:t>
            </a:r>
            <a:r>
              <a:rPr lang="en-US" sz="1400" dirty="0" err="1"/>
              <a:t>Dormido</a:t>
            </a:r>
            <a:r>
              <a:rPr lang="en-US" sz="1400" dirty="0"/>
              <a:t>, S.. (2011). </a:t>
            </a:r>
            <a:r>
              <a:rPr lang="ru-RU" sz="1400" dirty="0"/>
              <a:t> </a:t>
            </a:r>
            <a:r>
              <a:rPr lang="en-US" sz="1400" dirty="0"/>
              <a:t>Exploiting OpenMP in the Initial Section of </a:t>
            </a:r>
            <a:r>
              <a:rPr lang="en-US" sz="1400" dirty="0" err="1"/>
              <a:t>Modelica</a:t>
            </a:r>
            <a:r>
              <a:rPr lang="en-US" sz="1400" dirty="0"/>
              <a:t> Models (Work in Progress).</a:t>
            </a:r>
            <a:endParaRPr lang="ru-RU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EA65F-140E-4C62-B7F8-8E86DCFB04EF}"/>
              </a:ext>
            </a:extLst>
          </p:cNvPr>
          <p:cNvSpPr txBox="1"/>
          <p:nvPr/>
        </p:nvSpPr>
        <p:spPr>
          <a:xfrm>
            <a:off x="838200" y="1773751"/>
            <a:ext cx="1401346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Без </a:t>
            </a:r>
            <a:r>
              <a:rPr lang="en-US" dirty="0"/>
              <a:t>OpenMP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E17AF-8DB6-47A5-8831-9C6FB806495E}"/>
              </a:ext>
            </a:extLst>
          </p:cNvPr>
          <p:cNvSpPr txBox="1"/>
          <p:nvPr/>
        </p:nvSpPr>
        <p:spPr>
          <a:xfrm>
            <a:off x="838200" y="3366891"/>
            <a:ext cx="1011815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OpenMP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369F6-70E2-4CEE-BB75-AB66408CD5D7}"/>
              </a:ext>
            </a:extLst>
          </p:cNvPr>
          <p:cNvSpPr txBox="1"/>
          <p:nvPr/>
        </p:nvSpPr>
        <p:spPr>
          <a:xfrm>
            <a:off x="1911174" y="3505497"/>
            <a:ext cx="15569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Loop I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5D7C6F-9CC7-43B1-A60D-56AFE60301E6}"/>
              </a:ext>
            </a:extLst>
          </p:cNvPr>
          <p:cNvSpPr txBox="1"/>
          <p:nvPr/>
        </p:nvSpPr>
        <p:spPr>
          <a:xfrm>
            <a:off x="4322033" y="2061717"/>
            <a:ext cx="120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Loop II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1559F-B1C9-48D6-B035-9403C6390A00}"/>
              </a:ext>
            </a:extLst>
          </p:cNvPr>
          <p:cNvSpPr txBox="1"/>
          <p:nvPr/>
        </p:nvSpPr>
        <p:spPr>
          <a:xfrm>
            <a:off x="5565951" y="2061717"/>
            <a:ext cx="120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Loop III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66D517-790F-44A7-9842-88DA7AD5317F}"/>
              </a:ext>
            </a:extLst>
          </p:cNvPr>
          <p:cNvSpPr txBox="1"/>
          <p:nvPr/>
        </p:nvSpPr>
        <p:spPr>
          <a:xfrm>
            <a:off x="3192160" y="2061717"/>
            <a:ext cx="10956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Loop I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CAD37D-040D-4CA0-B72F-1D5AABBEC37B}"/>
              </a:ext>
            </a:extLst>
          </p:cNvPr>
          <p:cNvSpPr txBox="1"/>
          <p:nvPr/>
        </p:nvSpPr>
        <p:spPr>
          <a:xfrm>
            <a:off x="4146335" y="3505497"/>
            <a:ext cx="15569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Loop II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974A50-306B-43A3-8B8C-D46D411B6840}"/>
              </a:ext>
            </a:extLst>
          </p:cNvPr>
          <p:cNvSpPr txBox="1"/>
          <p:nvPr/>
        </p:nvSpPr>
        <p:spPr>
          <a:xfrm>
            <a:off x="6381497" y="3505497"/>
            <a:ext cx="16421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Loop III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6967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20AF-5B6C-4161-B08D-C749B8BD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OpenMP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E0A5-828C-4D55-8153-6B6BA557A6E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AddElementwise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threadCount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2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threadCount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count; ++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B1C7B-2107-4EAC-A0BB-9727BA1D22C6}"/>
              </a:ext>
            </a:extLst>
          </p:cNvPr>
          <p:cNvSpPr txBox="1"/>
          <p:nvPr/>
        </p:nvSpPr>
        <p:spPr>
          <a:xfrm>
            <a:off x="3956647" y="5530632"/>
            <a:ext cx="739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Больше примеров</a:t>
            </a:r>
            <a:endParaRPr lang="ru-RU" dirty="0">
              <a:solidFill>
                <a:schemeClr val="bg1"/>
              </a:solidFill>
              <a:hlinkClick r:id="rId2"/>
            </a:endParaRPr>
          </a:p>
          <a:p>
            <a:r>
              <a:rPr lang="en-US" dirty="0">
                <a:hlinkClick r:id="rId2"/>
              </a:rPr>
              <a:t>https://www.openmp.org/wp-content/uploads/openmp-examples-4.5.0.pdf</a:t>
            </a:r>
            <a:r>
              <a:rPr lang="ru-RU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E5101-93AC-4537-A33A-AA372C330906}"/>
              </a:ext>
            </a:extLst>
          </p:cNvPr>
          <p:cNvSpPr/>
          <p:nvPr/>
        </p:nvSpPr>
        <p:spPr>
          <a:xfrm>
            <a:off x="535021" y="1690688"/>
            <a:ext cx="11157626" cy="4642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772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20AF-5B6C-4161-B08D-C749B8BD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OpenMP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E0A5-828C-4D55-8153-6B6BA557A6E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AddElementwise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threadCount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2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threadCount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count; ++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029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20AF-5B6C-4161-B08D-C749B8BD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OpenMP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E0A5-828C-4D55-8153-6B6BA557A6E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AddElementwise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threadCount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2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threadCount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count; ++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0FAAC4-1FE8-4BBC-8305-D9BD810E8556}"/>
              </a:ext>
            </a:extLst>
          </p:cNvPr>
          <p:cNvSpPr/>
          <p:nvPr/>
        </p:nvSpPr>
        <p:spPr>
          <a:xfrm>
            <a:off x="924344" y="3664083"/>
            <a:ext cx="8336387" cy="43126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6089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20AF-5B6C-4161-B08D-C749B8BD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OpenMP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E0A5-828C-4D55-8153-6B6BA557A6E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AddElementwise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threadCount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2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threadCount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count; ++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5B621-FB42-4DDC-AF1D-424C3745A2A6}"/>
              </a:ext>
            </a:extLst>
          </p:cNvPr>
          <p:cNvSpPr txBox="1"/>
          <p:nvPr/>
        </p:nvSpPr>
        <p:spPr>
          <a:xfrm>
            <a:off x="3956647" y="5530632"/>
            <a:ext cx="739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Больше примеров</a:t>
            </a:r>
            <a:endParaRPr lang="ru-RU" dirty="0">
              <a:solidFill>
                <a:schemeClr val="bg1"/>
              </a:solidFill>
              <a:hlinkClick r:id="rId2"/>
            </a:endParaRPr>
          </a:p>
          <a:p>
            <a:r>
              <a:rPr lang="en-US" dirty="0">
                <a:hlinkClick r:id="rId2"/>
              </a:rPr>
              <a:t>https://www.openmp.org/wp-content/uploads/openmp-examples-4.5.0.pdf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27635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E10E-8A8C-4721-B20B-512099BB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Многопоточность в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E581-67EB-4C83-840F-AD071D7E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Атомарные переменные</a:t>
            </a:r>
          </a:p>
          <a:p>
            <a:r>
              <a:rPr lang="ru-RU" dirty="0">
                <a:solidFill>
                  <a:schemeClr val="bg1"/>
                </a:solidFill>
              </a:rPr>
              <a:t>Порядок обращений к 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Взаимное исключение</a:t>
            </a:r>
          </a:p>
          <a:p>
            <a:r>
              <a:rPr lang="ru-RU" dirty="0">
                <a:solidFill>
                  <a:schemeClr val="bg1"/>
                </a:solidFill>
              </a:rPr>
              <a:t>Сигнал</a:t>
            </a:r>
          </a:p>
        </p:txBody>
      </p:sp>
    </p:spTree>
    <p:extLst>
      <p:ext uri="{BB962C8B-B14F-4D97-AF65-F5344CB8AC3E}">
        <p14:creationId xmlns:p14="http://schemas.microsoft.com/office/powerpoint/2010/main" val="40209645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E10E-8A8C-4721-B20B-512099BB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Многопоточность в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E581-67EB-4C83-840F-AD071D7E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Атомарные переменные</a:t>
            </a:r>
          </a:p>
          <a:p>
            <a:r>
              <a:rPr lang="ru-RU" dirty="0">
                <a:solidFill>
                  <a:schemeClr val="bg1"/>
                </a:solidFill>
              </a:rPr>
              <a:t>Порядок обращений к 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Взаимное исключение</a:t>
            </a:r>
          </a:p>
          <a:p>
            <a:r>
              <a:rPr lang="ru-RU" dirty="0">
                <a:solidFill>
                  <a:schemeClr val="bg1"/>
                </a:solidFill>
              </a:rPr>
              <a:t>Сигнал</a:t>
            </a:r>
          </a:p>
        </p:txBody>
      </p:sp>
    </p:spTree>
    <p:extLst>
      <p:ext uri="{BB962C8B-B14F-4D97-AF65-F5344CB8AC3E}">
        <p14:creationId xmlns:p14="http://schemas.microsoft.com/office/powerpoint/2010/main" val="221377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Исполняемый код и контекст исполнения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Исполняемый код</a:t>
            </a:r>
          </a:p>
          <a:p>
            <a:pPr lvl="1"/>
            <a:r>
              <a:rPr lang="ru-RU" dirty="0"/>
              <a:t>Например, массив машинных инструкций, полученный в результате компиляции исходного кода</a:t>
            </a:r>
          </a:p>
          <a:p>
            <a:endParaRPr lang="ru-RU" dirty="0"/>
          </a:p>
          <a:p>
            <a:r>
              <a:rPr lang="ru-RU" dirty="0"/>
              <a:t>Контекст исполнения</a:t>
            </a:r>
          </a:p>
          <a:p>
            <a:pPr lvl="1"/>
            <a:r>
              <a:rPr lang="ru-RU" dirty="0"/>
              <a:t>Например, содержимое всех регистров процессора (включая адрес исполняемой инструкции </a:t>
            </a:r>
            <a:r>
              <a:rPr lang="en-US" dirty="0"/>
              <a:t>IP</a:t>
            </a:r>
            <a:r>
              <a:rPr lang="ru-RU" dirty="0"/>
              <a:t>) и весь стек вызовов</a:t>
            </a:r>
            <a:endParaRPr lang="en-US" dirty="0"/>
          </a:p>
          <a:p>
            <a:pPr lvl="2"/>
            <a:r>
              <a:rPr lang="en-US" dirty="0"/>
              <a:t>IP = Instruction Pointer != IP-</a:t>
            </a:r>
            <a:r>
              <a:rPr lang="ru-RU" dirty="0"/>
              <a:t>адрес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Статическая память и куча обычно не включаются в контекст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577541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E10E-8A8C-4721-B20B-512099BB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Многопоточность в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E581-67EB-4C83-840F-AD071D7E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Атомарные переменные</a:t>
            </a:r>
          </a:p>
          <a:p>
            <a:r>
              <a:rPr lang="ru-RU" dirty="0"/>
              <a:t>Порядок обращений к 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Взаимное исключение</a:t>
            </a:r>
          </a:p>
          <a:p>
            <a:r>
              <a:rPr lang="ru-RU" dirty="0">
                <a:solidFill>
                  <a:schemeClr val="bg1"/>
                </a:solidFill>
              </a:rPr>
              <a:t>Сигнал</a:t>
            </a:r>
          </a:p>
        </p:txBody>
      </p:sp>
    </p:spTree>
    <p:extLst>
      <p:ext uri="{BB962C8B-B14F-4D97-AF65-F5344CB8AC3E}">
        <p14:creationId xmlns:p14="http://schemas.microsoft.com/office/powerpoint/2010/main" val="26265602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E10E-8A8C-4721-B20B-512099BB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Многопоточность в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E581-67EB-4C83-840F-AD071D7E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Атомарные переменные</a:t>
            </a:r>
          </a:p>
          <a:p>
            <a:r>
              <a:rPr lang="ru-RU" dirty="0"/>
              <a:t>Порядок обращений к памяти</a:t>
            </a:r>
          </a:p>
          <a:p>
            <a:r>
              <a:rPr lang="ru-RU" dirty="0"/>
              <a:t>Взаимное исключение</a:t>
            </a:r>
          </a:p>
          <a:p>
            <a:r>
              <a:rPr lang="ru-RU" dirty="0">
                <a:solidFill>
                  <a:schemeClr val="bg1"/>
                </a:solidFill>
              </a:rPr>
              <a:t>Сигнал</a:t>
            </a:r>
          </a:p>
        </p:txBody>
      </p:sp>
    </p:spTree>
    <p:extLst>
      <p:ext uri="{BB962C8B-B14F-4D97-AF65-F5344CB8AC3E}">
        <p14:creationId xmlns:p14="http://schemas.microsoft.com/office/powerpoint/2010/main" val="19293001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E10E-8A8C-4721-B20B-512099BB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Многопоточность в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E581-67EB-4C83-840F-AD071D7E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Атомарные переменные</a:t>
            </a:r>
          </a:p>
          <a:p>
            <a:r>
              <a:rPr lang="ru-RU" dirty="0"/>
              <a:t>Порядок обращений к памяти</a:t>
            </a:r>
          </a:p>
          <a:p>
            <a:r>
              <a:rPr lang="ru-RU" dirty="0"/>
              <a:t>Взаимное исключение</a:t>
            </a:r>
          </a:p>
          <a:p>
            <a:r>
              <a:rPr lang="ru-RU" dirty="0"/>
              <a:t>Сигналы/события</a:t>
            </a:r>
          </a:p>
        </p:txBody>
      </p:sp>
    </p:spTree>
    <p:extLst>
      <p:ext uri="{BB962C8B-B14F-4D97-AF65-F5344CB8AC3E}">
        <p14:creationId xmlns:p14="http://schemas.microsoft.com/office/powerpoint/2010/main" val="24906416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CA13-BA53-4EC1-834B-2A0CCB69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B101-DF93-454A-9DE2-5AB46F3FD8D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Run,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&amp;result);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result);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863D2-1C88-4EB8-9CDD-87598F8AFC00}"/>
              </a:ext>
            </a:extLst>
          </p:cNvPr>
          <p:cNvSpPr/>
          <p:nvPr/>
        </p:nvSpPr>
        <p:spPr>
          <a:xfrm>
            <a:off x="1254867" y="3988340"/>
            <a:ext cx="1556427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751823-E72D-4469-BFF1-88BE9E84B146}"/>
              </a:ext>
            </a:extLst>
          </p:cNvPr>
          <p:cNvSpPr/>
          <p:nvPr/>
        </p:nvSpPr>
        <p:spPr>
          <a:xfrm>
            <a:off x="1747953" y="1864537"/>
            <a:ext cx="1228711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0FC02C-7EDC-4E03-87EB-CB1BFD6BB34E}"/>
              </a:ext>
            </a:extLst>
          </p:cNvPr>
          <p:cNvSpPr/>
          <p:nvPr/>
        </p:nvSpPr>
        <p:spPr>
          <a:xfrm>
            <a:off x="1254868" y="4231532"/>
            <a:ext cx="1177048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DBB3D-6B61-425A-AE6F-28642015CE76}"/>
              </a:ext>
            </a:extLst>
          </p:cNvPr>
          <p:cNvSpPr/>
          <p:nvPr/>
        </p:nvSpPr>
        <p:spPr>
          <a:xfrm>
            <a:off x="1254868" y="5165337"/>
            <a:ext cx="1021404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36A595-9334-488D-A0BF-34F0D9E30C34}"/>
              </a:ext>
            </a:extLst>
          </p:cNvPr>
          <p:cNvSpPr/>
          <p:nvPr/>
        </p:nvSpPr>
        <p:spPr>
          <a:xfrm>
            <a:off x="3323617" y="4231532"/>
            <a:ext cx="421532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251C22-6565-4C4E-84D2-0B0DB298A1B9}"/>
              </a:ext>
            </a:extLst>
          </p:cNvPr>
          <p:cNvSpPr/>
          <p:nvPr/>
        </p:nvSpPr>
        <p:spPr>
          <a:xfrm>
            <a:off x="1306965" y="2574605"/>
            <a:ext cx="421532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34D8-FB11-4D06-96EC-78F666B89075}"/>
              </a:ext>
            </a:extLst>
          </p:cNvPr>
          <p:cNvSpPr/>
          <p:nvPr/>
        </p:nvSpPr>
        <p:spPr>
          <a:xfrm>
            <a:off x="535021" y="1690688"/>
            <a:ext cx="11157626" cy="4642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961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CA13-BA53-4EC1-834B-2A0CCB69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B101-DF93-454A-9DE2-5AB46F3FD8D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Run,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&amp;result);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result);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526367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CA13-BA53-4EC1-834B-2A0CCB69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B101-DF93-454A-9DE2-5AB46F3FD8D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Run,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&amp;result);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result);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751823-E72D-4469-BFF1-88BE9E84B146}"/>
              </a:ext>
            </a:extLst>
          </p:cNvPr>
          <p:cNvSpPr/>
          <p:nvPr/>
        </p:nvSpPr>
        <p:spPr>
          <a:xfrm>
            <a:off x="1747953" y="1864537"/>
            <a:ext cx="1228711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8070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CA13-BA53-4EC1-834B-2A0CCB69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B101-DF93-454A-9DE2-5AB46F3FD8D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Run,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&amp;result);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result);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863D2-1C88-4EB8-9CDD-87598F8AFC00}"/>
              </a:ext>
            </a:extLst>
          </p:cNvPr>
          <p:cNvSpPr/>
          <p:nvPr/>
        </p:nvSpPr>
        <p:spPr>
          <a:xfrm>
            <a:off x="1254867" y="3988340"/>
            <a:ext cx="1556427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4670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CA13-BA53-4EC1-834B-2A0CCB69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B101-DF93-454A-9DE2-5AB46F3FD8D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Run,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&amp;result);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result);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0FC02C-7EDC-4E03-87EB-CB1BFD6BB34E}"/>
              </a:ext>
            </a:extLst>
          </p:cNvPr>
          <p:cNvSpPr/>
          <p:nvPr/>
        </p:nvSpPr>
        <p:spPr>
          <a:xfrm>
            <a:off x="1254868" y="4231532"/>
            <a:ext cx="1177048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5461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CA13-BA53-4EC1-834B-2A0CCB69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B101-DF93-454A-9DE2-5AB46F3FD8D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Run,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&amp;result);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result);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36A595-9334-488D-A0BF-34F0D9E30C34}"/>
              </a:ext>
            </a:extLst>
          </p:cNvPr>
          <p:cNvSpPr/>
          <p:nvPr/>
        </p:nvSpPr>
        <p:spPr>
          <a:xfrm>
            <a:off x="3323617" y="4231532"/>
            <a:ext cx="421532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251C22-6565-4C4E-84D2-0B0DB298A1B9}"/>
              </a:ext>
            </a:extLst>
          </p:cNvPr>
          <p:cNvSpPr/>
          <p:nvPr/>
        </p:nvSpPr>
        <p:spPr>
          <a:xfrm>
            <a:off x="1306965" y="2574605"/>
            <a:ext cx="421532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5900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CA13-BA53-4EC1-834B-2A0CCB69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B101-DF93-454A-9DE2-5AB46F3FD8D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Run,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&amp;result);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result);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DBB3D-6B61-425A-AE6F-28642015CE76}"/>
              </a:ext>
            </a:extLst>
          </p:cNvPr>
          <p:cNvSpPr/>
          <p:nvPr/>
        </p:nvSpPr>
        <p:spPr>
          <a:xfrm>
            <a:off x="1254868" y="5165337"/>
            <a:ext cx="1021404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40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Исполняемый код и контекст исполнения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Исполняемый код</a:t>
            </a:r>
          </a:p>
          <a:p>
            <a:pPr lvl="1"/>
            <a:r>
              <a:rPr lang="ru-RU" dirty="0"/>
              <a:t>Например, массив машинных инструкций, полученный в результате компиляции исходного кода</a:t>
            </a:r>
          </a:p>
          <a:p>
            <a:endParaRPr lang="ru-RU" dirty="0"/>
          </a:p>
          <a:p>
            <a:r>
              <a:rPr lang="ru-RU" dirty="0"/>
              <a:t>Контекст исполнения</a:t>
            </a:r>
          </a:p>
          <a:p>
            <a:pPr lvl="1"/>
            <a:r>
              <a:rPr lang="ru-RU" dirty="0"/>
              <a:t>Например, содержимое всех регистров процессора (включая адрес исполняемой инструкции </a:t>
            </a:r>
            <a:r>
              <a:rPr lang="en-US" dirty="0"/>
              <a:t>IP</a:t>
            </a:r>
            <a:r>
              <a:rPr lang="ru-RU" dirty="0"/>
              <a:t>) и весь стек вызовов</a:t>
            </a:r>
            <a:endParaRPr lang="en-US" dirty="0"/>
          </a:p>
          <a:p>
            <a:pPr lvl="2"/>
            <a:r>
              <a:rPr lang="en-US" dirty="0"/>
              <a:t>IP = Instruction Pointer != IP-</a:t>
            </a:r>
            <a:r>
              <a:rPr lang="ru-RU" dirty="0"/>
              <a:t>адрес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pPr lvl="2"/>
            <a:r>
              <a:rPr lang="ru-RU" dirty="0"/>
              <a:t>Статическая память и куча обычно не включаются в контекст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698363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557DDB-FAC1-4B60-A93B-EB751E6FEC34}"/>
              </a:ext>
            </a:extLst>
          </p:cNvPr>
          <p:cNvSpPr/>
          <p:nvPr/>
        </p:nvSpPr>
        <p:spPr>
          <a:xfrm>
            <a:off x="838200" y="2759676"/>
            <a:ext cx="5181600" cy="2734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15B9B-66BD-4AF9-B967-F4AE86014434}"/>
              </a:ext>
            </a:extLst>
          </p:cNvPr>
          <p:cNvSpPr/>
          <p:nvPr/>
        </p:nvSpPr>
        <p:spPr>
          <a:xfrm>
            <a:off x="6172200" y="2759676"/>
            <a:ext cx="5181600" cy="2734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А</a:t>
            </a:r>
            <a:endParaRPr lang="en-US" sz="2400" dirty="0"/>
          </a:p>
          <a:p>
            <a:endParaRPr lang="ru-RU" sz="2400" dirty="0"/>
          </a:p>
          <a:p>
            <a:pPr marL="0" indent="0">
              <a:buNone/>
            </a:pP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Have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компилятор может поменять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местами присваивания и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это приведёт к некорректной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работе</a:t>
            </a:r>
            <a:endParaRPr lang="ru-RU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Ошибка синхронизации потоков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Б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endParaRPr lang="ru-RU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F127B-BB58-4B88-A9FA-BDA026DA361D}"/>
              </a:ext>
            </a:extLst>
          </p:cNvPr>
          <p:cNvSpPr/>
          <p:nvPr/>
        </p:nvSpPr>
        <p:spPr>
          <a:xfrm>
            <a:off x="535021" y="1690688"/>
            <a:ext cx="11157626" cy="4642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058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557DDB-FAC1-4B60-A93B-EB751E6FEC34}"/>
              </a:ext>
            </a:extLst>
          </p:cNvPr>
          <p:cNvSpPr/>
          <p:nvPr/>
        </p:nvSpPr>
        <p:spPr>
          <a:xfrm>
            <a:off x="838200" y="2759676"/>
            <a:ext cx="5181600" cy="2734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15B9B-66BD-4AF9-B967-F4AE86014434}"/>
              </a:ext>
            </a:extLst>
          </p:cNvPr>
          <p:cNvSpPr/>
          <p:nvPr/>
        </p:nvSpPr>
        <p:spPr>
          <a:xfrm>
            <a:off x="6172200" y="2759676"/>
            <a:ext cx="5181600" cy="2734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А</a:t>
            </a:r>
            <a:endParaRPr lang="en-US" sz="2400" dirty="0"/>
          </a:p>
          <a:p>
            <a:endParaRPr lang="ru-RU" sz="2400" dirty="0"/>
          </a:p>
          <a:p>
            <a:pPr marL="0" indent="0">
              <a:buNone/>
            </a:pP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Have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компилятор может поменять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местами присваивания и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это приведёт к некорректной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работе</a:t>
            </a:r>
            <a:endParaRPr lang="ru-RU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Ошибка синхронизации потоков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Б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endParaRPr lang="ru-RU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C85212-B294-4F9E-B290-A0881EE2ABAB}"/>
              </a:ext>
            </a:extLst>
          </p:cNvPr>
          <p:cNvSpPr/>
          <p:nvPr/>
        </p:nvSpPr>
        <p:spPr>
          <a:xfrm>
            <a:off x="535021" y="2759676"/>
            <a:ext cx="11157626" cy="3573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610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557DDB-FAC1-4B60-A93B-EB751E6FEC34}"/>
              </a:ext>
            </a:extLst>
          </p:cNvPr>
          <p:cNvSpPr/>
          <p:nvPr/>
        </p:nvSpPr>
        <p:spPr>
          <a:xfrm>
            <a:off x="838200" y="2759676"/>
            <a:ext cx="5181600" cy="2734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15B9B-66BD-4AF9-B967-F4AE86014434}"/>
              </a:ext>
            </a:extLst>
          </p:cNvPr>
          <p:cNvSpPr/>
          <p:nvPr/>
        </p:nvSpPr>
        <p:spPr>
          <a:xfrm>
            <a:off x="6172200" y="2759676"/>
            <a:ext cx="5181600" cy="2734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А</a:t>
            </a:r>
            <a:endParaRPr lang="en-US" sz="2400" dirty="0"/>
          </a:p>
          <a:p>
            <a:endParaRPr lang="ru-RU" sz="2400" dirty="0"/>
          </a:p>
          <a:p>
            <a:pPr marL="0" indent="0">
              <a:buNone/>
            </a:pP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Have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// </a:t>
            </a:r>
            <a:r>
              <a:rPr lang="ru-RU" sz="1600" b="0" dirty="0">
                <a:effectLst/>
                <a:latin typeface="Consolas" panose="020B0609020204030204" pitchFamily="49" charset="0"/>
              </a:rPr>
              <a:t>компилятор может поменять</a:t>
            </a:r>
          </a:p>
          <a:p>
            <a:pPr marL="0" indent="0">
              <a:buNone/>
            </a:pPr>
            <a:r>
              <a:rPr lang="ru-RU" sz="1600" b="0" dirty="0">
                <a:effectLst/>
                <a:latin typeface="Consolas" panose="020B0609020204030204" pitchFamily="49" charset="0"/>
              </a:rPr>
              <a:t>// местами присваивания и</a:t>
            </a:r>
          </a:p>
          <a:p>
            <a:pPr marL="0" indent="0">
              <a:buNone/>
            </a:pPr>
            <a:r>
              <a:rPr lang="ru-RU" sz="1600" b="0" dirty="0">
                <a:effectLst/>
                <a:latin typeface="Consolas" panose="020B0609020204030204" pitchFamily="49" charset="0"/>
              </a:rPr>
              <a:t>// это приведёт к некорректной</a:t>
            </a:r>
          </a:p>
          <a:p>
            <a:pPr marL="0" indent="0">
              <a:buNone/>
            </a:pPr>
            <a:r>
              <a:rPr lang="ru-RU" sz="1600" b="0" dirty="0">
                <a:effectLst/>
                <a:latin typeface="Consolas" panose="020B0609020204030204" pitchFamily="49" charset="0"/>
              </a:rPr>
              <a:t>// работе</a:t>
            </a:r>
            <a:endParaRPr lang="ru-RU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Ошибка синхронизации потоков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Б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if 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gHaveData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    DoSomething(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902659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557DDB-FAC1-4B60-A93B-EB751E6FEC34}"/>
              </a:ext>
            </a:extLst>
          </p:cNvPr>
          <p:cNvSpPr/>
          <p:nvPr/>
        </p:nvSpPr>
        <p:spPr>
          <a:xfrm>
            <a:off x="838200" y="2759676"/>
            <a:ext cx="5181600" cy="2734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15B9B-66BD-4AF9-B967-F4AE86014434}"/>
              </a:ext>
            </a:extLst>
          </p:cNvPr>
          <p:cNvSpPr/>
          <p:nvPr/>
        </p:nvSpPr>
        <p:spPr>
          <a:xfrm>
            <a:off x="6172200" y="2759676"/>
            <a:ext cx="5181600" cy="2734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А</a:t>
            </a:r>
            <a:endParaRPr lang="en-US" sz="2400" dirty="0"/>
          </a:p>
          <a:p>
            <a:endParaRPr lang="ru-RU" sz="2400" dirty="0"/>
          </a:p>
          <a:p>
            <a:pPr marL="0" indent="0">
              <a:buNone/>
            </a:pP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Have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// </a:t>
            </a:r>
            <a:r>
              <a:rPr lang="ru-RU" sz="1600" b="0" dirty="0">
                <a:effectLst/>
                <a:latin typeface="Consolas" panose="020B0609020204030204" pitchFamily="49" charset="0"/>
              </a:rPr>
              <a:t>компилятор может поменять</a:t>
            </a:r>
          </a:p>
          <a:p>
            <a:pPr marL="0" indent="0">
              <a:buNone/>
            </a:pPr>
            <a:r>
              <a:rPr lang="ru-RU" sz="1600" b="0" dirty="0">
                <a:effectLst/>
                <a:latin typeface="Consolas" panose="020B0609020204030204" pitchFamily="49" charset="0"/>
              </a:rPr>
              <a:t>// местами присваивания и</a:t>
            </a:r>
          </a:p>
          <a:p>
            <a:pPr marL="0" indent="0">
              <a:buNone/>
            </a:pPr>
            <a:r>
              <a:rPr lang="ru-RU" sz="1600" b="0" dirty="0">
                <a:effectLst/>
                <a:latin typeface="Consolas" panose="020B0609020204030204" pitchFamily="49" charset="0"/>
              </a:rPr>
              <a:t>// это приведёт к некорректной</a:t>
            </a:r>
          </a:p>
          <a:p>
            <a:pPr marL="0" indent="0">
              <a:buNone/>
            </a:pPr>
            <a:r>
              <a:rPr lang="ru-RU" sz="1600" b="0" dirty="0">
                <a:effectLst/>
                <a:latin typeface="Consolas" panose="020B0609020204030204" pitchFamily="49" charset="0"/>
              </a:rPr>
              <a:t>// работе</a:t>
            </a:r>
            <a:endParaRPr lang="ru-RU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Ошибка синхронизации потоков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Б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667957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557DDB-FAC1-4B60-A93B-EB751E6FEC34}"/>
              </a:ext>
            </a:extLst>
          </p:cNvPr>
          <p:cNvSpPr/>
          <p:nvPr/>
        </p:nvSpPr>
        <p:spPr>
          <a:xfrm>
            <a:off x="838200" y="2759676"/>
            <a:ext cx="5181600" cy="2734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15B9B-66BD-4AF9-B967-F4AE86014434}"/>
              </a:ext>
            </a:extLst>
          </p:cNvPr>
          <p:cNvSpPr/>
          <p:nvPr/>
        </p:nvSpPr>
        <p:spPr>
          <a:xfrm>
            <a:off x="6172200" y="2759676"/>
            <a:ext cx="5181600" cy="2734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А</a:t>
            </a:r>
            <a:endParaRPr lang="en-US" sz="2400" dirty="0"/>
          </a:p>
          <a:p>
            <a:endParaRPr lang="ru-RU" sz="2400" dirty="0"/>
          </a:p>
          <a:p>
            <a:pPr marL="0" indent="0">
              <a:buNone/>
            </a:pP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Have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компилятор может поменять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местами присваивания и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это приведёт к некорректной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работе</a:t>
            </a:r>
            <a:endParaRPr lang="ru-RU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Ошибка синхронизации потоков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Б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679572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6B40B1-0090-4726-B363-7F5F9FF2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«Протекание» счётчика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20C5D-30ED-4ACE-BAD6-CD46160C9EC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stdio.h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threads.h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++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undefined behavior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thrd_create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Run,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thrd_join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non-atomic counter is %u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&lt;= 10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endParaRPr lang="ru-RU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FF0C72-21F8-47AE-B043-D271D9F8A954}"/>
              </a:ext>
            </a:extLst>
          </p:cNvPr>
          <p:cNvSpPr/>
          <p:nvPr/>
        </p:nvSpPr>
        <p:spPr>
          <a:xfrm>
            <a:off x="535021" y="1690688"/>
            <a:ext cx="11157626" cy="4642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632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6B40B1-0090-4726-B363-7F5F9FF2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«Протекание» счётчика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20C5D-30ED-4ACE-BAD6-CD46160C9EC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stdio.h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threads.h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++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undefined behavior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thrd_create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Run,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thrd_join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non-atomic counter is %u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&lt;= 10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334707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6B40B1-0090-4726-B363-7F5F9FF2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«Протекание» счётчика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20C5D-30ED-4ACE-BAD6-CD46160C9EC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stdio.h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threads.h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++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undefined behavior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thrd_create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Run,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thrd_join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non-atomic counter is %u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&lt;= 10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1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000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830928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Атомарные переменные</a:t>
            </a:r>
            <a:r>
              <a:rPr lang="en-US" sz="3600" dirty="0"/>
              <a:t> – </a:t>
            </a:r>
            <a:r>
              <a:rPr lang="ru-RU" sz="3600" dirty="0"/>
              <a:t>средство от конфликтов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Конфликт обращений к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Один поток записывает значение в ячейку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Другой поток записывает или читает значение из той же самой ячейки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Конфликт обращений к памяти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r>
              <a:rPr lang="ru-RU" dirty="0">
                <a:solidFill>
                  <a:schemeClr val="bg1"/>
                </a:solidFill>
              </a:rPr>
              <a:t>, кроме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Ячейка является </a:t>
            </a:r>
            <a:r>
              <a:rPr lang="ru-RU" u="sng" dirty="0">
                <a:solidFill>
                  <a:schemeClr val="bg1"/>
                </a:solidFill>
              </a:rPr>
              <a:t>атомарной переменной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 обращение </a:t>
            </a:r>
            <a:r>
              <a:rPr lang="ru-RU" u="sng" dirty="0">
                <a:solidFill>
                  <a:schemeClr val="bg1"/>
                </a:solidFill>
              </a:rPr>
              <a:t>предшествует</a:t>
            </a:r>
            <a:r>
              <a:rPr lang="ru-RU" dirty="0">
                <a:solidFill>
                  <a:schemeClr val="bg1"/>
                </a:solidFill>
              </a:rPr>
              <a:t> другому обращению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См. Порядок обращений к памяти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stdatomic.h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Atomic 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atomicVar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 – </a:t>
            </a:r>
            <a:r>
              <a:rPr lang="ru-RU" dirty="0">
                <a:solidFill>
                  <a:schemeClr val="bg1"/>
                </a:solidFill>
              </a:rPr>
              <a:t>произвольный тип Си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изменение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предшествует обращению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к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ru-RU" dirty="0">
                <a:solidFill>
                  <a:schemeClr val="bg1"/>
                </a:solidFill>
              </a:rPr>
              <a:t>, то обращение видит изменённую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Операторы =, </a:t>
            </a:r>
            <a:r>
              <a:rPr lang="en-US" dirty="0">
                <a:solidFill>
                  <a:schemeClr val="bg1"/>
                </a:solidFill>
              </a:rPr>
              <a:t>op=</a:t>
            </a:r>
            <a:r>
              <a:rPr lang="ru-RU" dirty="0">
                <a:solidFill>
                  <a:schemeClr val="bg1"/>
                </a:solidFill>
              </a:rPr>
              <a:t>, ++, --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меняют атомарную переменную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атомарно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Разные потоки могут наблюдать в разном порядке изменения разных атомарных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32965895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Атомарные переменные</a:t>
            </a:r>
            <a:r>
              <a:rPr lang="en-US" sz="3600" dirty="0"/>
              <a:t> – </a:t>
            </a:r>
            <a:r>
              <a:rPr lang="ru-RU" sz="3600" dirty="0"/>
              <a:t>средство от конфликтов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Конфликт обращений к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Один поток записывает значение в ячейку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Другой поток записывает или читает значение из той же самой ячейки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Конфликт обращений к памяти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r>
              <a:rPr lang="ru-RU" dirty="0">
                <a:solidFill>
                  <a:schemeClr val="bg1"/>
                </a:solidFill>
              </a:rPr>
              <a:t>, кроме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Ячейка является </a:t>
            </a:r>
            <a:r>
              <a:rPr lang="ru-RU" u="sng" dirty="0">
                <a:solidFill>
                  <a:schemeClr val="bg1"/>
                </a:solidFill>
              </a:rPr>
              <a:t>атомарной переменной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 обращение </a:t>
            </a:r>
            <a:r>
              <a:rPr lang="ru-RU" u="sng" dirty="0">
                <a:solidFill>
                  <a:schemeClr val="bg1"/>
                </a:solidFill>
              </a:rPr>
              <a:t>предшествует</a:t>
            </a:r>
            <a:r>
              <a:rPr lang="ru-RU" dirty="0">
                <a:solidFill>
                  <a:schemeClr val="bg1"/>
                </a:solidFill>
              </a:rPr>
              <a:t> другому обращению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См. Порядок обращений к памяти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stdatomic.h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Atomic 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atomicVar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 – </a:t>
            </a:r>
            <a:r>
              <a:rPr lang="ru-RU" dirty="0">
                <a:solidFill>
                  <a:schemeClr val="bg1"/>
                </a:solidFill>
              </a:rPr>
              <a:t>произвольный тип Си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изменение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предшествует обращению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к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ru-RU" dirty="0">
                <a:solidFill>
                  <a:schemeClr val="bg1"/>
                </a:solidFill>
              </a:rPr>
              <a:t>, то обращение видит изменённую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Операторы =, </a:t>
            </a:r>
            <a:r>
              <a:rPr lang="en-US" dirty="0">
                <a:solidFill>
                  <a:schemeClr val="bg1"/>
                </a:solidFill>
              </a:rPr>
              <a:t>op=</a:t>
            </a:r>
            <a:r>
              <a:rPr lang="ru-RU" dirty="0">
                <a:solidFill>
                  <a:schemeClr val="bg1"/>
                </a:solidFill>
              </a:rPr>
              <a:t>, ++, --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меняют атомарную переменную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атомарно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Разные потоки могут наблюдать в разном порядке изменения разных атомарных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328628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Поток исполнения – последовательность контекстов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c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..., 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 ... </a:t>
            </a:r>
            <a:r>
              <a:rPr lang="ru-RU" dirty="0">
                <a:solidFill>
                  <a:schemeClr val="bg1"/>
                </a:solidFill>
              </a:rPr>
              <a:t>такая, что контекст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baseline="-25000" dirty="0">
                <a:solidFill>
                  <a:schemeClr val="bg1"/>
                </a:solidFill>
              </a:rPr>
              <a:t>i+1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получается из контекста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результате исполнения инструкции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 адресу </a:t>
            </a:r>
            <a:r>
              <a:rPr lang="en-US" dirty="0">
                <a:solidFill>
                  <a:schemeClr val="bg1"/>
                </a:solidFill>
              </a:rPr>
              <a:t>IP </a:t>
            </a:r>
            <a:r>
              <a:rPr lang="ru-RU" dirty="0">
                <a:solidFill>
                  <a:schemeClr val="bg1"/>
                </a:solidFill>
              </a:rPr>
              <a:t>в исполняемом коде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Исполнение инструкции меняет </a:t>
            </a:r>
            <a:r>
              <a:rPr lang="en-US" dirty="0">
                <a:solidFill>
                  <a:schemeClr val="bg1"/>
                </a:solidFill>
              </a:rPr>
              <a:t>IP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Многопоточное исполнение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Исполняемый код содержит создание и уничтожение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Направленный ациклический граф вместо последовательности контекстов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каждый момент времени может существовать несколько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Позволяет исполнять инструкции на нескольких процессорах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37024089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Атомарные переменные</a:t>
            </a:r>
            <a:r>
              <a:rPr lang="en-US" sz="3600" dirty="0"/>
              <a:t> – </a:t>
            </a:r>
            <a:r>
              <a:rPr lang="ru-RU" sz="3600" dirty="0"/>
              <a:t>средство от конфликтов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Конфликт обращений к памяти</a:t>
            </a:r>
          </a:p>
          <a:p>
            <a:pPr lvl="1"/>
            <a:r>
              <a:rPr lang="ru-RU" dirty="0"/>
              <a:t>Один поток записывает значение в ячейку памяти</a:t>
            </a:r>
          </a:p>
          <a:p>
            <a:pPr lvl="1"/>
            <a:r>
              <a:rPr lang="ru-RU" dirty="0"/>
              <a:t>Другой поток записывает или читает значение из той же самой ячейки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Конфликт обращений к памяти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r>
              <a:rPr lang="ru-RU" dirty="0">
                <a:solidFill>
                  <a:schemeClr val="bg1"/>
                </a:solidFill>
              </a:rPr>
              <a:t>, кроме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Ячейка является </a:t>
            </a:r>
            <a:r>
              <a:rPr lang="ru-RU" u="sng" dirty="0">
                <a:solidFill>
                  <a:schemeClr val="bg1"/>
                </a:solidFill>
              </a:rPr>
              <a:t>атомарной переменной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 обращение </a:t>
            </a:r>
            <a:r>
              <a:rPr lang="ru-RU" u="sng" dirty="0">
                <a:solidFill>
                  <a:schemeClr val="bg1"/>
                </a:solidFill>
              </a:rPr>
              <a:t>предшествует</a:t>
            </a:r>
            <a:r>
              <a:rPr lang="ru-RU" dirty="0">
                <a:solidFill>
                  <a:schemeClr val="bg1"/>
                </a:solidFill>
              </a:rPr>
              <a:t> другому обращению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См. Порядок обращений к памяти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stdatomic.h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Atomic 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atomicVar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 – </a:t>
            </a:r>
            <a:r>
              <a:rPr lang="ru-RU" dirty="0">
                <a:solidFill>
                  <a:schemeClr val="bg1"/>
                </a:solidFill>
              </a:rPr>
              <a:t>произвольный тип Си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изменение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предшествует обращению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к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ru-RU" dirty="0">
                <a:solidFill>
                  <a:schemeClr val="bg1"/>
                </a:solidFill>
              </a:rPr>
              <a:t>, то обращение видит изменённую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Операторы =, </a:t>
            </a:r>
            <a:r>
              <a:rPr lang="en-US" dirty="0">
                <a:solidFill>
                  <a:schemeClr val="bg1"/>
                </a:solidFill>
              </a:rPr>
              <a:t>op=</a:t>
            </a:r>
            <a:r>
              <a:rPr lang="ru-RU" dirty="0">
                <a:solidFill>
                  <a:schemeClr val="bg1"/>
                </a:solidFill>
              </a:rPr>
              <a:t>, ++, --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меняют атомарную переменную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атомарно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Разные потоки могут наблюдать в разном порядке изменения разных атомарных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4678525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Атомарные переменные</a:t>
            </a:r>
            <a:r>
              <a:rPr lang="en-US" sz="3600" dirty="0"/>
              <a:t> – </a:t>
            </a:r>
            <a:r>
              <a:rPr lang="ru-RU" sz="3600" dirty="0"/>
              <a:t>средство от конфликтов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Конфликт обращений к памяти</a:t>
            </a:r>
          </a:p>
          <a:p>
            <a:pPr lvl="1"/>
            <a:r>
              <a:rPr lang="ru-RU" dirty="0"/>
              <a:t>Один поток записывает значение в ячейку памяти</a:t>
            </a:r>
          </a:p>
          <a:p>
            <a:pPr lvl="1"/>
            <a:r>
              <a:rPr lang="ru-RU" dirty="0"/>
              <a:t>Другой поток записывает или читает значение из той же самой ячейки</a:t>
            </a:r>
          </a:p>
          <a:p>
            <a:endParaRPr lang="ru-RU" dirty="0"/>
          </a:p>
          <a:p>
            <a:r>
              <a:rPr lang="ru-RU" dirty="0"/>
              <a:t>Конфликт обращений к памяти приводит к </a:t>
            </a:r>
            <a:r>
              <a:rPr lang="en-US" dirty="0"/>
              <a:t>undefined behavior</a:t>
            </a:r>
            <a:r>
              <a:rPr lang="ru-RU" dirty="0"/>
              <a:t>, кроме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Ячейка является </a:t>
            </a:r>
            <a:r>
              <a:rPr lang="ru-RU" u="sng" dirty="0">
                <a:solidFill>
                  <a:schemeClr val="bg1"/>
                </a:solidFill>
              </a:rPr>
              <a:t>атомарной переменной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 обращение </a:t>
            </a:r>
            <a:r>
              <a:rPr lang="ru-RU" u="sng" dirty="0">
                <a:solidFill>
                  <a:schemeClr val="bg1"/>
                </a:solidFill>
              </a:rPr>
              <a:t>предшествует</a:t>
            </a:r>
            <a:r>
              <a:rPr lang="ru-RU" dirty="0">
                <a:solidFill>
                  <a:schemeClr val="bg1"/>
                </a:solidFill>
              </a:rPr>
              <a:t> другому обращению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См. Порядок обращений к памяти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stdatomic.h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Atomic 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atomicVar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 – </a:t>
            </a:r>
            <a:r>
              <a:rPr lang="ru-RU" dirty="0">
                <a:solidFill>
                  <a:schemeClr val="bg1"/>
                </a:solidFill>
              </a:rPr>
              <a:t>произвольный тип Си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изменение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предшествует обращению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к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ru-RU" dirty="0">
                <a:solidFill>
                  <a:schemeClr val="bg1"/>
                </a:solidFill>
              </a:rPr>
              <a:t>, то обращение видит изменённую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Операторы =, </a:t>
            </a:r>
            <a:r>
              <a:rPr lang="en-US" dirty="0">
                <a:solidFill>
                  <a:schemeClr val="bg1"/>
                </a:solidFill>
              </a:rPr>
              <a:t>op=</a:t>
            </a:r>
            <a:r>
              <a:rPr lang="ru-RU" dirty="0">
                <a:solidFill>
                  <a:schemeClr val="bg1"/>
                </a:solidFill>
              </a:rPr>
              <a:t>, ++, --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меняют атомарную переменную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атомарно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Разные потоки могут наблюдать в разном порядке изменения разных атомарных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946843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Атомарные переменные</a:t>
            </a:r>
            <a:r>
              <a:rPr lang="en-US" sz="3600" dirty="0"/>
              <a:t> – </a:t>
            </a:r>
            <a:r>
              <a:rPr lang="ru-RU" sz="3600" dirty="0"/>
              <a:t>средство от конфликтов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Конфликт обращений к памяти</a:t>
            </a:r>
          </a:p>
          <a:p>
            <a:pPr lvl="1"/>
            <a:r>
              <a:rPr lang="ru-RU" dirty="0"/>
              <a:t>Один поток записывает значение в ячейку памяти</a:t>
            </a:r>
          </a:p>
          <a:p>
            <a:pPr lvl="1"/>
            <a:r>
              <a:rPr lang="ru-RU" dirty="0"/>
              <a:t>Другой поток записывает или читает значение из той же самой ячейки</a:t>
            </a:r>
          </a:p>
          <a:p>
            <a:endParaRPr lang="ru-RU" dirty="0"/>
          </a:p>
          <a:p>
            <a:r>
              <a:rPr lang="ru-RU" dirty="0"/>
              <a:t>Конфликт обращений к памяти приводит к </a:t>
            </a:r>
            <a:r>
              <a:rPr lang="en-US" dirty="0"/>
              <a:t>undefined behavior</a:t>
            </a:r>
            <a:r>
              <a:rPr lang="ru-RU" dirty="0"/>
              <a:t>, кроме случаев</a:t>
            </a:r>
          </a:p>
          <a:p>
            <a:pPr lvl="1"/>
            <a:r>
              <a:rPr lang="ru-RU" dirty="0"/>
              <a:t>Ячейка является </a:t>
            </a:r>
            <a:r>
              <a:rPr lang="ru-RU" u="sng" dirty="0"/>
              <a:t>атомарной переменной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 обращение </a:t>
            </a:r>
            <a:r>
              <a:rPr lang="ru-RU" u="sng" dirty="0">
                <a:solidFill>
                  <a:schemeClr val="bg1"/>
                </a:solidFill>
              </a:rPr>
              <a:t>предшествует</a:t>
            </a:r>
            <a:r>
              <a:rPr lang="ru-RU" dirty="0">
                <a:solidFill>
                  <a:schemeClr val="bg1"/>
                </a:solidFill>
              </a:rPr>
              <a:t> другому обращению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См. Порядок обращений к памяти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stdatomic.h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Atomic 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atomicVar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 – </a:t>
            </a:r>
            <a:r>
              <a:rPr lang="ru-RU" dirty="0">
                <a:solidFill>
                  <a:schemeClr val="bg1"/>
                </a:solidFill>
              </a:rPr>
              <a:t>произвольный тип Си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изменение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предшествует обращению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к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ru-RU" dirty="0">
                <a:solidFill>
                  <a:schemeClr val="bg1"/>
                </a:solidFill>
              </a:rPr>
              <a:t>, то обращение видит изменённую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Операторы =, </a:t>
            </a:r>
            <a:r>
              <a:rPr lang="en-US" dirty="0">
                <a:solidFill>
                  <a:schemeClr val="bg1"/>
                </a:solidFill>
              </a:rPr>
              <a:t>op=</a:t>
            </a:r>
            <a:r>
              <a:rPr lang="ru-RU" dirty="0">
                <a:solidFill>
                  <a:schemeClr val="bg1"/>
                </a:solidFill>
              </a:rPr>
              <a:t>, ++, --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меняют атомарную переменную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атомарно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Разные потоки могут наблюдать в разном порядке изменения разных атомарных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16612181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Атомарные переменные</a:t>
            </a:r>
            <a:r>
              <a:rPr lang="en-US" sz="3600" dirty="0"/>
              <a:t> – </a:t>
            </a:r>
            <a:r>
              <a:rPr lang="ru-RU" sz="3600" dirty="0"/>
              <a:t>средство от конфликтов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Конфликт обращений к памяти</a:t>
            </a:r>
          </a:p>
          <a:p>
            <a:pPr lvl="1"/>
            <a:r>
              <a:rPr lang="ru-RU" dirty="0"/>
              <a:t>Один поток записывает значение в ячейку памяти</a:t>
            </a:r>
          </a:p>
          <a:p>
            <a:pPr lvl="1"/>
            <a:r>
              <a:rPr lang="ru-RU" dirty="0"/>
              <a:t>Другой поток записывает или читает значение из той же самой ячейки</a:t>
            </a:r>
          </a:p>
          <a:p>
            <a:endParaRPr lang="ru-RU" dirty="0"/>
          </a:p>
          <a:p>
            <a:r>
              <a:rPr lang="ru-RU" dirty="0"/>
              <a:t>Конфликт обращений к памяти приводит к </a:t>
            </a:r>
            <a:r>
              <a:rPr lang="en-US" dirty="0"/>
              <a:t>undefined behavior</a:t>
            </a:r>
            <a:r>
              <a:rPr lang="ru-RU" dirty="0"/>
              <a:t>, кроме случаев</a:t>
            </a:r>
          </a:p>
          <a:p>
            <a:pPr lvl="1"/>
            <a:r>
              <a:rPr lang="ru-RU" dirty="0"/>
              <a:t>Ячейка является </a:t>
            </a:r>
            <a:r>
              <a:rPr lang="ru-RU" u="sng" dirty="0"/>
              <a:t>атомарной переменной</a:t>
            </a:r>
          </a:p>
          <a:p>
            <a:pPr lvl="1"/>
            <a:r>
              <a:rPr lang="ru-RU" dirty="0"/>
              <a:t>Одно обращение </a:t>
            </a:r>
            <a:r>
              <a:rPr lang="ru-RU" u="sng" dirty="0"/>
              <a:t>предшествует</a:t>
            </a:r>
            <a:r>
              <a:rPr lang="ru-RU" dirty="0"/>
              <a:t> другому обращению</a:t>
            </a:r>
          </a:p>
          <a:p>
            <a:pPr lvl="2"/>
            <a:r>
              <a:rPr lang="ru-RU" dirty="0"/>
              <a:t>См. Порядок обращений к памяти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stdatomic.h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Atomic 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atomicVar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 – </a:t>
            </a:r>
            <a:r>
              <a:rPr lang="ru-RU" dirty="0">
                <a:solidFill>
                  <a:schemeClr val="bg1"/>
                </a:solidFill>
              </a:rPr>
              <a:t>произвольный тип Си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изменение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предшествует обращению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к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ru-RU" dirty="0">
                <a:solidFill>
                  <a:schemeClr val="bg1"/>
                </a:solidFill>
              </a:rPr>
              <a:t>, то обращение видит изменённую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Операторы =, </a:t>
            </a:r>
            <a:r>
              <a:rPr lang="en-US" dirty="0">
                <a:solidFill>
                  <a:schemeClr val="bg1"/>
                </a:solidFill>
              </a:rPr>
              <a:t>op=</a:t>
            </a:r>
            <a:r>
              <a:rPr lang="ru-RU" dirty="0">
                <a:solidFill>
                  <a:schemeClr val="bg1"/>
                </a:solidFill>
              </a:rPr>
              <a:t>, ++, --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меняют атомарную переменную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атомарно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Разные потоки могут наблюдать в разном порядке изменения разных атомарных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12115664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Атомарные переменные</a:t>
            </a:r>
            <a:r>
              <a:rPr lang="en-US" sz="3600" dirty="0"/>
              <a:t> – </a:t>
            </a:r>
            <a:r>
              <a:rPr lang="ru-RU" sz="3600" dirty="0"/>
              <a:t>средство от конфликтов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Конфликт обращений к памяти</a:t>
            </a:r>
          </a:p>
          <a:p>
            <a:pPr lvl="1"/>
            <a:r>
              <a:rPr lang="ru-RU" dirty="0"/>
              <a:t>Один поток записывает значение в ячейку памяти</a:t>
            </a:r>
          </a:p>
          <a:p>
            <a:pPr lvl="1"/>
            <a:r>
              <a:rPr lang="ru-RU" dirty="0"/>
              <a:t>Другой поток записывает или читает значение из той же самой ячейки</a:t>
            </a:r>
          </a:p>
          <a:p>
            <a:endParaRPr lang="ru-RU" dirty="0"/>
          </a:p>
          <a:p>
            <a:r>
              <a:rPr lang="ru-RU" dirty="0"/>
              <a:t>Конфликт обращений к памяти приводит к </a:t>
            </a:r>
            <a:r>
              <a:rPr lang="en-US" dirty="0"/>
              <a:t>undefined behavior</a:t>
            </a:r>
            <a:r>
              <a:rPr lang="ru-RU" dirty="0"/>
              <a:t>, кроме случаев</a:t>
            </a:r>
          </a:p>
          <a:p>
            <a:pPr lvl="1"/>
            <a:r>
              <a:rPr lang="ru-RU" dirty="0"/>
              <a:t>Ячейка является </a:t>
            </a:r>
            <a:r>
              <a:rPr lang="ru-RU" u="sng" dirty="0"/>
              <a:t>атомарной переменной</a:t>
            </a:r>
          </a:p>
          <a:p>
            <a:pPr lvl="1"/>
            <a:r>
              <a:rPr lang="ru-RU" dirty="0"/>
              <a:t>Одно обращение </a:t>
            </a:r>
            <a:r>
              <a:rPr lang="ru-RU" u="sng" dirty="0"/>
              <a:t>предшествует</a:t>
            </a:r>
            <a:r>
              <a:rPr lang="ru-RU" dirty="0"/>
              <a:t> другому обращению</a:t>
            </a:r>
          </a:p>
          <a:p>
            <a:pPr lvl="2"/>
            <a:r>
              <a:rPr lang="ru-RU" dirty="0"/>
              <a:t>См. Порядок обращений к памяти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</a:rPr>
              <a:t>stdatomic.h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_</a:t>
            </a:r>
            <a:r>
              <a:rPr lang="en-US" sz="2400" dirty="0">
                <a:latin typeface="Consolas" panose="020B0609020204030204" pitchFamily="49" charset="0"/>
              </a:rPr>
              <a:t>Atomic 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atomicVar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 – </a:t>
            </a:r>
            <a:r>
              <a:rPr lang="ru-RU" dirty="0"/>
              <a:t>произвольный тип Си</a:t>
            </a:r>
            <a:endParaRPr lang="en-US" dirty="0"/>
          </a:p>
          <a:p>
            <a:pPr lvl="1"/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Если изменение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предшествует обращению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к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ru-RU" dirty="0">
                <a:solidFill>
                  <a:schemeClr val="bg1"/>
                </a:solidFill>
              </a:rPr>
              <a:t>, то обращение видит изменённую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Операторы =, </a:t>
            </a:r>
            <a:r>
              <a:rPr lang="en-US" dirty="0">
                <a:solidFill>
                  <a:schemeClr val="bg1"/>
                </a:solidFill>
              </a:rPr>
              <a:t>op=</a:t>
            </a:r>
            <a:r>
              <a:rPr lang="ru-RU" dirty="0">
                <a:solidFill>
                  <a:schemeClr val="bg1"/>
                </a:solidFill>
              </a:rPr>
              <a:t>, ++, --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меняют атомарную переменную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атомарно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Разные потоки могут наблюдать в разном порядке изменения разных атомарных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7332301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Атомарные переменные</a:t>
            </a:r>
            <a:r>
              <a:rPr lang="en-US" sz="3600" dirty="0"/>
              <a:t> – </a:t>
            </a:r>
            <a:r>
              <a:rPr lang="ru-RU" sz="3600" dirty="0"/>
              <a:t>средство от конфликтов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Конфликт обращений к памяти</a:t>
            </a:r>
          </a:p>
          <a:p>
            <a:pPr lvl="1"/>
            <a:r>
              <a:rPr lang="ru-RU" dirty="0"/>
              <a:t>Один поток записывает значение в ячейку памяти</a:t>
            </a:r>
          </a:p>
          <a:p>
            <a:pPr lvl="1"/>
            <a:r>
              <a:rPr lang="ru-RU" dirty="0"/>
              <a:t>Другой поток записывает или читает значение из той же самой ячейки</a:t>
            </a:r>
          </a:p>
          <a:p>
            <a:endParaRPr lang="ru-RU" dirty="0"/>
          </a:p>
          <a:p>
            <a:r>
              <a:rPr lang="ru-RU" dirty="0"/>
              <a:t>Конфликт обращений к памяти приводит к </a:t>
            </a:r>
            <a:r>
              <a:rPr lang="en-US" dirty="0"/>
              <a:t>undefined behavior</a:t>
            </a:r>
            <a:r>
              <a:rPr lang="ru-RU" dirty="0"/>
              <a:t>, кроме случаев</a:t>
            </a:r>
          </a:p>
          <a:p>
            <a:pPr lvl="1"/>
            <a:r>
              <a:rPr lang="ru-RU" dirty="0"/>
              <a:t>Ячейка является </a:t>
            </a:r>
            <a:r>
              <a:rPr lang="ru-RU" u="sng" dirty="0"/>
              <a:t>атомарной переменной</a:t>
            </a:r>
          </a:p>
          <a:p>
            <a:pPr lvl="1"/>
            <a:r>
              <a:rPr lang="ru-RU" dirty="0"/>
              <a:t>Одно обращение </a:t>
            </a:r>
            <a:r>
              <a:rPr lang="ru-RU" u="sng" dirty="0"/>
              <a:t>предшествует</a:t>
            </a:r>
            <a:r>
              <a:rPr lang="ru-RU" dirty="0"/>
              <a:t> другому обращению</a:t>
            </a:r>
          </a:p>
          <a:p>
            <a:pPr lvl="2"/>
            <a:r>
              <a:rPr lang="ru-RU" dirty="0"/>
              <a:t>См. Порядок обращений к памяти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</a:rPr>
              <a:t>stdatomic.h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_</a:t>
            </a:r>
            <a:r>
              <a:rPr lang="en-US" sz="2400" dirty="0">
                <a:latin typeface="Consolas" panose="020B0609020204030204" pitchFamily="49" charset="0"/>
              </a:rPr>
              <a:t>Atomic 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atomicVar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 – </a:t>
            </a:r>
            <a:r>
              <a:rPr lang="ru-RU" dirty="0"/>
              <a:t>произвольный тип Си</a:t>
            </a:r>
            <a:endParaRPr lang="en-US" dirty="0"/>
          </a:p>
          <a:p>
            <a:pPr lvl="1"/>
            <a:endParaRPr lang="en-US" dirty="0"/>
          </a:p>
          <a:p>
            <a:r>
              <a:rPr lang="ru-RU" dirty="0"/>
              <a:t>Если изменение </a:t>
            </a:r>
            <a:r>
              <a:rPr lang="en-US" dirty="0" err="1"/>
              <a:t>atomicVar</a:t>
            </a:r>
            <a:r>
              <a:rPr lang="en-US" dirty="0"/>
              <a:t> </a:t>
            </a:r>
            <a:r>
              <a:rPr lang="ru-RU" dirty="0"/>
              <a:t>предшествует обращению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 err="1"/>
              <a:t>atomicVar</a:t>
            </a:r>
            <a:r>
              <a:rPr lang="ru-RU" dirty="0"/>
              <a:t>, то обращение видит изменённую </a:t>
            </a:r>
            <a:r>
              <a:rPr lang="en-US" dirty="0" err="1"/>
              <a:t>atomicVar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Операторы =, </a:t>
            </a:r>
            <a:r>
              <a:rPr lang="en-US" dirty="0">
                <a:solidFill>
                  <a:schemeClr val="bg1"/>
                </a:solidFill>
              </a:rPr>
              <a:t>op=</a:t>
            </a:r>
            <a:r>
              <a:rPr lang="ru-RU" dirty="0">
                <a:solidFill>
                  <a:schemeClr val="bg1"/>
                </a:solidFill>
              </a:rPr>
              <a:t>, ++, --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меняют атомарную переменную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атомарно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Разные потоки могут наблюдать в разном порядке изменения разных атомарных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35244428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Атомарные переменные</a:t>
            </a:r>
            <a:r>
              <a:rPr lang="en-US" sz="3600" dirty="0"/>
              <a:t> – </a:t>
            </a:r>
            <a:r>
              <a:rPr lang="ru-RU" sz="3600" dirty="0"/>
              <a:t>средство от конфликтов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Конфликт обращений к памяти</a:t>
            </a:r>
          </a:p>
          <a:p>
            <a:pPr lvl="1"/>
            <a:r>
              <a:rPr lang="ru-RU" dirty="0"/>
              <a:t>Один поток записывает значение в ячейку памяти</a:t>
            </a:r>
          </a:p>
          <a:p>
            <a:pPr lvl="1"/>
            <a:r>
              <a:rPr lang="ru-RU" dirty="0"/>
              <a:t>Другой поток записывает или читает значение из той же самой ячейки</a:t>
            </a:r>
          </a:p>
          <a:p>
            <a:endParaRPr lang="ru-RU" dirty="0"/>
          </a:p>
          <a:p>
            <a:r>
              <a:rPr lang="ru-RU" dirty="0"/>
              <a:t>Конфликт обращений к памяти приводит к </a:t>
            </a:r>
            <a:r>
              <a:rPr lang="en-US" dirty="0"/>
              <a:t>undefined behavior</a:t>
            </a:r>
            <a:r>
              <a:rPr lang="ru-RU" dirty="0"/>
              <a:t>, кроме случаев</a:t>
            </a:r>
          </a:p>
          <a:p>
            <a:pPr lvl="1"/>
            <a:r>
              <a:rPr lang="ru-RU" dirty="0"/>
              <a:t>Ячейка является </a:t>
            </a:r>
            <a:r>
              <a:rPr lang="ru-RU" u="sng" dirty="0"/>
              <a:t>атомарной переменной</a:t>
            </a:r>
          </a:p>
          <a:p>
            <a:pPr lvl="1"/>
            <a:r>
              <a:rPr lang="ru-RU" dirty="0"/>
              <a:t>Одно обращение </a:t>
            </a:r>
            <a:r>
              <a:rPr lang="ru-RU" u="sng" dirty="0"/>
              <a:t>предшествует</a:t>
            </a:r>
            <a:r>
              <a:rPr lang="ru-RU" dirty="0"/>
              <a:t> другому обращению</a:t>
            </a:r>
          </a:p>
          <a:p>
            <a:pPr lvl="2"/>
            <a:r>
              <a:rPr lang="ru-RU" dirty="0"/>
              <a:t>См. Порядок обращений к памяти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</a:rPr>
              <a:t>stdatomic.h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_</a:t>
            </a:r>
            <a:r>
              <a:rPr lang="en-US" sz="2400" dirty="0">
                <a:latin typeface="Consolas" panose="020B0609020204030204" pitchFamily="49" charset="0"/>
              </a:rPr>
              <a:t>Atomic 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atomicVar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 – </a:t>
            </a:r>
            <a:r>
              <a:rPr lang="ru-RU" dirty="0"/>
              <a:t>произвольный тип Си</a:t>
            </a:r>
            <a:endParaRPr lang="en-US" dirty="0"/>
          </a:p>
          <a:p>
            <a:pPr lvl="1"/>
            <a:endParaRPr lang="en-US" dirty="0"/>
          </a:p>
          <a:p>
            <a:r>
              <a:rPr lang="ru-RU" dirty="0"/>
              <a:t>Если изменение </a:t>
            </a:r>
            <a:r>
              <a:rPr lang="en-US" dirty="0" err="1"/>
              <a:t>atomicVar</a:t>
            </a:r>
            <a:r>
              <a:rPr lang="en-US" dirty="0"/>
              <a:t> </a:t>
            </a:r>
            <a:r>
              <a:rPr lang="ru-RU" dirty="0"/>
              <a:t>предшествует обращению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 err="1"/>
              <a:t>atomicVar</a:t>
            </a:r>
            <a:r>
              <a:rPr lang="ru-RU" dirty="0"/>
              <a:t>, то обращение видит изменённую </a:t>
            </a:r>
            <a:r>
              <a:rPr lang="en-US" dirty="0" err="1"/>
              <a:t>atomicVar</a:t>
            </a:r>
            <a:endParaRPr lang="ru-RU" dirty="0"/>
          </a:p>
          <a:p>
            <a:pPr lvl="1"/>
            <a:r>
              <a:rPr lang="ru-RU" dirty="0"/>
              <a:t>Операторы =, </a:t>
            </a:r>
            <a:r>
              <a:rPr lang="en-US" dirty="0"/>
              <a:t>op=</a:t>
            </a:r>
            <a:r>
              <a:rPr lang="ru-RU" dirty="0"/>
              <a:t>, ++, --</a:t>
            </a:r>
            <a:r>
              <a:rPr lang="en-US" dirty="0"/>
              <a:t> </a:t>
            </a:r>
            <a:r>
              <a:rPr lang="ru-RU" dirty="0"/>
              <a:t>меняют атомарную переменную </a:t>
            </a:r>
            <a:r>
              <a:rPr lang="en-US" dirty="0" err="1"/>
              <a:t>atomicVar</a:t>
            </a:r>
            <a:r>
              <a:rPr lang="en-US" dirty="0"/>
              <a:t> </a:t>
            </a:r>
            <a:r>
              <a:rPr lang="ru-RU" dirty="0"/>
              <a:t>атомарно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Разные потоки могут наблюдать в разном порядке изменения разных атомарных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8958415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Атомарные переменные</a:t>
            </a:r>
            <a:r>
              <a:rPr lang="en-US" sz="3600" dirty="0"/>
              <a:t> – </a:t>
            </a:r>
            <a:r>
              <a:rPr lang="ru-RU" sz="3600" dirty="0"/>
              <a:t>средство от конфликтов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Конфликт обращений к памяти</a:t>
            </a:r>
          </a:p>
          <a:p>
            <a:pPr lvl="1"/>
            <a:r>
              <a:rPr lang="ru-RU" dirty="0"/>
              <a:t>Один поток записывает значение в ячейку памяти</a:t>
            </a:r>
          </a:p>
          <a:p>
            <a:pPr lvl="1"/>
            <a:r>
              <a:rPr lang="ru-RU" dirty="0"/>
              <a:t>Другой поток записывает или читает значение из той же самой ячейки</a:t>
            </a:r>
          </a:p>
          <a:p>
            <a:endParaRPr lang="ru-RU" dirty="0"/>
          </a:p>
          <a:p>
            <a:r>
              <a:rPr lang="ru-RU" dirty="0"/>
              <a:t>Конфликт обращений к памяти приводит к </a:t>
            </a:r>
            <a:r>
              <a:rPr lang="en-US" dirty="0"/>
              <a:t>undefined behavior</a:t>
            </a:r>
            <a:r>
              <a:rPr lang="ru-RU" dirty="0"/>
              <a:t>, кроме случаев</a:t>
            </a:r>
          </a:p>
          <a:p>
            <a:pPr lvl="1"/>
            <a:r>
              <a:rPr lang="ru-RU" dirty="0"/>
              <a:t>Ячейка является </a:t>
            </a:r>
            <a:r>
              <a:rPr lang="ru-RU" u="sng" dirty="0"/>
              <a:t>атомарной переменной</a:t>
            </a:r>
          </a:p>
          <a:p>
            <a:pPr lvl="1"/>
            <a:r>
              <a:rPr lang="ru-RU" dirty="0"/>
              <a:t>Одно обращение </a:t>
            </a:r>
            <a:r>
              <a:rPr lang="ru-RU" u="sng" dirty="0"/>
              <a:t>предшествует</a:t>
            </a:r>
            <a:r>
              <a:rPr lang="ru-RU" dirty="0"/>
              <a:t> другому обращению</a:t>
            </a:r>
          </a:p>
          <a:p>
            <a:pPr lvl="2"/>
            <a:r>
              <a:rPr lang="ru-RU" dirty="0"/>
              <a:t>См. Порядок обращений к памяти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</a:rPr>
              <a:t>stdatomic.h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_</a:t>
            </a:r>
            <a:r>
              <a:rPr lang="en-US" sz="2400" dirty="0">
                <a:latin typeface="Consolas" panose="020B0609020204030204" pitchFamily="49" charset="0"/>
              </a:rPr>
              <a:t>Atomic 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atomicVar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 – </a:t>
            </a:r>
            <a:r>
              <a:rPr lang="ru-RU" dirty="0"/>
              <a:t>произвольный тип Си</a:t>
            </a:r>
            <a:endParaRPr lang="en-US" dirty="0"/>
          </a:p>
          <a:p>
            <a:pPr lvl="1"/>
            <a:endParaRPr lang="en-US" dirty="0"/>
          </a:p>
          <a:p>
            <a:r>
              <a:rPr lang="ru-RU" dirty="0"/>
              <a:t>Если изменение </a:t>
            </a:r>
            <a:r>
              <a:rPr lang="en-US" dirty="0" err="1"/>
              <a:t>atomicVar</a:t>
            </a:r>
            <a:r>
              <a:rPr lang="en-US" dirty="0"/>
              <a:t> </a:t>
            </a:r>
            <a:r>
              <a:rPr lang="ru-RU" dirty="0"/>
              <a:t>предшествует обращению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 err="1"/>
              <a:t>atomicVar</a:t>
            </a:r>
            <a:r>
              <a:rPr lang="ru-RU" dirty="0"/>
              <a:t>, то обращение видит изменённую </a:t>
            </a:r>
            <a:r>
              <a:rPr lang="en-US" dirty="0" err="1"/>
              <a:t>atomicVar</a:t>
            </a:r>
            <a:endParaRPr lang="ru-RU" dirty="0"/>
          </a:p>
          <a:p>
            <a:pPr lvl="1"/>
            <a:r>
              <a:rPr lang="ru-RU" dirty="0"/>
              <a:t>Операторы =, </a:t>
            </a:r>
            <a:r>
              <a:rPr lang="en-US" dirty="0"/>
              <a:t>op=</a:t>
            </a:r>
            <a:r>
              <a:rPr lang="ru-RU" dirty="0"/>
              <a:t>, ++, --</a:t>
            </a:r>
            <a:r>
              <a:rPr lang="en-US" dirty="0"/>
              <a:t> </a:t>
            </a:r>
            <a:r>
              <a:rPr lang="ru-RU" dirty="0"/>
              <a:t>меняют атомарную переменную </a:t>
            </a:r>
            <a:r>
              <a:rPr lang="en-US" dirty="0" err="1"/>
              <a:t>atomicVar</a:t>
            </a:r>
            <a:r>
              <a:rPr lang="en-US" dirty="0"/>
              <a:t> </a:t>
            </a:r>
            <a:r>
              <a:rPr lang="ru-RU" dirty="0"/>
              <a:t>атомарно</a:t>
            </a:r>
          </a:p>
          <a:p>
            <a:endParaRPr lang="ru-RU" dirty="0"/>
          </a:p>
          <a:p>
            <a:r>
              <a:rPr lang="ru-RU" dirty="0"/>
              <a:t>Разные потоки могут наблюдать в разном порядке изменения разных атомарных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30381249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24D7-82ED-4E84-A12C-D21D26A1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Порядок обращений к памяти (</a:t>
            </a:r>
            <a:r>
              <a:rPr lang="en-US" sz="4000" dirty="0"/>
              <a:t>memory order</a:t>
            </a:r>
            <a:r>
              <a:rPr lang="ru-RU" sz="40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05C47-E0AA-40EF-A974-5ECE318A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 данном потоке через данное обращение к атомарной переменной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...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memory_order_relaxed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можно переносить в любую сторону любые обращения к памяти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memory_order_consume</a:t>
            </a:r>
            <a:r>
              <a:rPr lang="ru-RU" dirty="0">
                <a:solidFill>
                  <a:schemeClr val="bg1"/>
                </a:solidFill>
              </a:rPr>
              <a:t> (обращение = чтение)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назад по тексту никакие обращения к памяти, зависящие от результата данного чтения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memory_order_acquire</a:t>
            </a:r>
            <a:r>
              <a:rPr lang="ru-RU" dirty="0">
                <a:solidFill>
                  <a:schemeClr val="bg1"/>
                </a:solidFill>
              </a:rPr>
              <a:t> (обращение = чтение)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назад по тексту никакие обращения к памяти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memory_order_release</a:t>
            </a:r>
            <a:r>
              <a:rPr lang="ru-RU" dirty="0">
                <a:solidFill>
                  <a:schemeClr val="bg1"/>
                </a:solidFill>
              </a:rPr>
              <a:t> (обращение = запись)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вперёд по тексту никакие обращения к памяти</a:t>
            </a:r>
          </a:p>
          <a:p>
            <a:r>
              <a:rPr lang="en-US" dirty="0" err="1">
                <a:solidFill>
                  <a:schemeClr val="bg1"/>
                </a:solidFill>
              </a:rPr>
              <a:t>memory_order_acq_rel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memory_order_seq_cst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потоки видят одну и ту же последовательность изменений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4412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24D7-82ED-4E84-A12C-D21D26A1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Порядок обращений к памяти (</a:t>
            </a:r>
            <a:r>
              <a:rPr lang="en-US" sz="4000" dirty="0"/>
              <a:t>memory order</a:t>
            </a:r>
            <a:r>
              <a:rPr lang="ru-RU" sz="40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05C47-E0AA-40EF-A974-5ECE318A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данном потоке через данное обращение к атомарной переменной </a:t>
            </a:r>
            <a:r>
              <a:rPr lang="en-US" dirty="0"/>
              <a:t>X</a:t>
            </a:r>
            <a:r>
              <a:rPr lang="ru-RU" dirty="0"/>
              <a:t> компилятору: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memory_order_relaxed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можно переносить в любую сторону любые обращения к памяти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memory_order_consume</a:t>
            </a:r>
            <a:r>
              <a:rPr lang="ru-RU" dirty="0">
                <a:solidFill>
                  <a:schemeClr val="bg1"/>
                </a:solidFill>
              </a:rPr>
              <a:t> (обращение = чтение)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назад по тексту никакие обращения к памяти, зависящие от результата данного чтения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memory_order_acquire</a:t>
            </a:r>
            <a:r>
              <a:rPr lang="ru-RU" dirty="0">
                <a:solidFill>
                  <a:schemeClr val="bg1"/>
                </a:solidFill>
              </a:rPr>
              <a:t> (обращение = чтение)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назад по тексту никакие обращения к памяти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memory_order_release</a:t>
            </a:r>
            <a:r>
              <a:rPr lang="ru-RU" dirty="0">
                <a:solidFill>
                  <a:schemeClr val="bg1"/>
                </a:solidFill>
              </a:rPr>
              <a:t> (обращение = запись)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вперёд по тексту никакие обращения к памяти</a:t>
            </a:r>
          </a:p>
          <a:p>
            <a:r>
              <a:rPr lang="en-US" dirty="0" err="1">
                <a:solidFill>
                  <a:schemeClr val="bg1"/>
                </a:solidFill>
              </a:rPr>
              <a:t>memory_order_acq_rel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memory_order_seq_cst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потоки видят одну и ту же последовательность изменений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10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14166</TotalTime>
  <Words>15249</Words>
  <Application>Microsoft Office PowerPoint</Application>
  <PresentationFormat>Widescreen</PresentationFormat>
  <Paragraphs>2454</Paragraphs>
  <Slides>159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159</vt:i4>
      </vt:variant>
    </vt:vector>
  </HeadingPairs>
  <TitlesOfParts>
    <vt:vector size="165" baseType="lpstr">
      <vt:lpstr>Arial</vt:lpstr>
      <vt:lpstr>Calibri</vt:lpstr>
      <vt:lpstr>Calibri Light</vt:lpstr>
      <vt:lpstr>Consolas</vt:lpstr>
      <vt:lpstr>Wingdings</vt:lpstr>
      <vt:lpstr>Office Theme</vt:lpstr>
      <vt:lpstr>Многопоточность</vt:lpstr>
      <vt:lpstr>План лекции</vt:lpstr>
      <vt:lpstr>Исполняемый код и контекст исполнения</vt:lpstr>
      <vt:lpstr>Исполняемый код и контекст исполнения</vt:lpstr>
      <vt:lpstr>Исполняемый код и контекст исполнения</vt:lpstr>
      <vt:lpstr>Исполняемый код и контекст исполнения</vt:lpstr>
      <vt:lpstr>Исполняемый код и контекст исполнения</vt:lpstr>
      <vt:lpstr>Исполняемый код и контекст исполнения</vt:lpstr>
      <vt:lpstr>Понятие многопоточности</vt:lpstr>
      <vt:lpstr>Понятие многопоточности</vt:lpstr>
      <vt:lpstr>Понятие многопоточности</vt:lpstr>
      <vt:lpstr>Понятие многопоточности</vt:lpstr>
      <vt:lpstr>Понятие многопоточности</vt:lpstr>
      <vt:lpstr>Понятие многопоточности</vt:lpstr>
      <vt:lpstr>Понятие многопоточности</vt:lpstr>
      <vt:lpstr>Понятие многопоточности</vt:lpstr>
      <vt:lpstr>Понятие многопоточности</vt:lpstr>
      <vt:lpstr>Понятие многопоточности</vt:lpstr>
      <vt:lpstr>Понятие многопоточности</vt:lpstr>
      <vt:lpstr>Понятие многопоточности</vt:lpstr>
      <vt:lpstr>Понятие многопоточности</vt:lpstr>
      <vt:lpstr>Многозадачность vs многопоточность</vt:lpstr>
      <vt:lpstr>Многозадачность vs многопоточность</vt:lpstr>
      <vt:lpstr>Многозадачность vs многопоточность</vt:lpstr>
      <vt:lpstr>Многозадачность vs многопоточность</vt:lpstr>
      <vt:lpstr>Многозадачность vs многопоточность</vt:lpstr>
      <vt:lpstr>Многозадачность vs многопоточность</vt:lpstr>
      <vt:lpstr>Многозадачность vs многопоточность</vt:lpstr>
      <vt:lpstr>Многозадачность vs многопоточность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Пример использования POSIX threads</vt:lpstr>
      <vt:lpstr>Пример использования POSIX threads</vt:lpstr>
      <vt:lpstr>Пример использования POSIX threads</vt:lpstr>
      <vt:lpstr>Пример использования POSIX threads</vt:lpstr>
      <vt:lpstr>Пример использования POSIX threads</vt:lpstr>
      <vt:lpstr>Пример использования POSIX threads</vt:lpstr>
      <vt:lpstr>Пример использования POSIX threads</vt:lpstr>
      <vt:lpstr>OpenMP</vt:lpstr>
      <vt:lpstr>OpenMP</vt:lpstr>
      <vt:lpstr>OpenMP</vt:lpstr>
      <vt:lpstr>OpenMP</vt:lpstr>
      <vt:lpstr>OpenMP</vt:lpstr>
      <vt:lpstr>OpenMP</vt:lpstr>
      <vt:lpstr>Автоматическое многопоточное исполнение</vt:lpstr>
      <vt:lpstr>Автоматическое многопоточное исполнение</vt:lpstr>
      <vt:lpstr>Автоматическое многопоточное исполнение</vt:lpstr>
      <vt:lpstr>Автоматическое многопоточное исполнение</vt:lpstr>
      <vt:lpstr>Пример использования OpenMP</vt:lpstr>
      <vt:lpstr>Пример использования OpenMP</vt:lpstr>
      <vt:lpstr>Пример использования OpenMP</vt:lpstr>
      <vt:lpstr>Пример использования OpenMP</vt:lpstr>
      <vt:lpstr>Многопоточность в С11</vt:lpstr>
      <vt:lpstr>Многопоточность в С11</vt:lpstr>
      <vt:lpstr>Многопоточность в С11</vt:lpstr>
      <vt:lpstr>Многопоточность в С11</vt:lpstr>
      <vt:lpstr>Многопоточность в С11</vt:lpstr>
      <vt:lpstr>Пример использования С11</vt:lpstr>
      <vt:lpstr>Пример использования С11</vt:lpstr>
      <vt:lpstr>Пример использования С11</vt:lpstr>
      <vt:lpstr>Пример использования С11</vt:lpstr>
      <vt:lpstr>Пример использования С11</vt:lpstr>
      <vt:lpstr>Пример использования С11</vt:lpstr>
      <vt:lpstr>Пример использования С11</vt:lpstr>
      <vt:lpstr>Ошибка синхронизации потоков</vt:lpstr>
      <vt:lpstr>Ошибка синхронизации потоков</vt:lpstr>
      <vt:lpstr>Ошибка синхронизации потоков</vt:lpstr>
      <vt:lpstr>Ошибка синхронизации потоков</vt:lpstr>
      <vt:lpstr>Ошибка синхронизации потоков</vt:lpstr>
      <vt:lpstr>«Протекание» счётчика</vt:lpstr>
      <vt:lpstr>«Протекание» счётчика</vt:lpstr>
      <vt:lpstr>«Протекание» счётчика</vt:lpstr>
      <vt:lpstr>Атомарные переменные – средство от конфликтов</vt:lpstr>
      <vt:lpstr>Атомарные переменные – средство от конфликтов</vt:lpstr>
      <vt:lpstr>Атомарные переменные – средство от конфликтов</vt:lpstr>
      <vt:lpstr>Атомарные переменные – средство от конфликтов</vt:lpstr>
      <vt:lpstr>Атомарные переменные – средство от конфликтов</vt:lpstr>
      <vt:lpstr>Атомарные переменные – средство от конфликтов</vt:lpstr>
      <vt:lpstr>Атомарные переменные – средство от конфликтов</vt:lpstr>
      <vt:lpstr>Атомарные переменные – средство от конфликтов</vt:lpstr>
      <vt:lpstr>Атомарные переменные – средство от конфликтов</vt:lpstr>
      <vt:lpstr>Атомарные переменные – средство от конфликтов</vt:lpstr>
      <vt:lpstr>Порядок обращений к памяти (memory order)</vt:lpstr>
      <vt:lpstr>Порядок обращений к памяти (memory order)</vt:lpstr>
      <vt:lpstr>Порядок обращений к памяти (memory order)</vt:lpstr>
      <vt:lpstr>Порядок обращений к памяти (memory order)</vt:lpstr>
      <vt:lpstr>Порядок обращений к памяти (memory order)</vt:lpstr>
      <vt:lpstr>Порядок обращений к памяти (memory order)</vt:lpstr>
      <vt:lpstr>Порядок обращений к памяти (memory order)</vt:lpstr>
      <vt:lpstr>Порядок обращений к памяти (memory order)</vt:lpstr>
      <vt:lpstr>Чиним синхронизацию потоков</vt:lpstr>
      <vt:lpstr>Чиним синхронизацию потоков</vt:lpstr>
      <vt:lpstr>Чиним синхронизацию потоков</vt:lpstr>
      <vt:lpstr>Чиним синхронизацию потоков</vt:lpstr>
      <vt:lpstr>Чиним протекание счетчика</vt:lpstr>
      <vt:lpstr>Чиним протекание счетчика</vt:lpstr>
      <vt:lpstr>Чиним протекание счетчика</vt:lpstr>
      <vt:lpstr>Чиним протекание счетчика</vt:lpstr>
      <vt:lpstr>Взаимное исключение (mutex)</vt:lpstr>
      <vt:lpstr>Взаимное исключение (mutex)</vt:lpstr>
      <vt:lpstr>Взаимное исключение (mutex)</vt:lpstr>
      <vt:lpstr>Взаимное исключение (mutex)</vt:lpstr>
      <vt:lpstr>Взаимное исключение (mutex)</vt:lpstr>
      <vt:lpstr>Взаимное исключение (mutex)</vt:lpstr>
      <vt:lpstr>Пример использования взаимного исключения</vt:lpstr>
      <vt:lpstr>Пример использования взаимного исключения</vt:lpstr>
      <vt:lpstr>Пример использования взаимного исключения</vt:lpstr>
      <vt:lpstr>Пример использования взаимного исключения</vt:lpstr>
      <vt:lpstr>Пример использования взаимного исключения</vt:lpstr>
      <vt:lpstr>Пример использования взаимного исключения</vt:lpstr>
      <vt:lpstr>Пример использования взаимного исключения</vt:lpstr>
      <vt:lpstr>Взаимная блокировка (deadlock)</vt:lpstr>
      <vt:lpstr>Взаимная блокировка (deadlock)</vt:lpstr>
      <vt:lpstr>Взаимная блокировка (deadlock)</vt:lpstr>
      <vt:lpstr>Взаимная блокировка (deadlock)</vt:lpstr>
      <vt:lpstr>Взаимная блокировка (deadlock)</vt:lpstr>
      <vt:lpstr>Взаимная блокировка (deadlock)</vt:lpstr>
      <vt:lpstr>Взаимная блокировка (deadlock)</vt:lpstr>
      <vt:lpstr>Взаимная блокировка (deadlock)</vt:lpstr>
      <vt:lpstr>Взаимная блокировка (deadlock)</vt:lpstr>
      <vt:lpstr>Взаимная блокировка (deadlock)</vt:lpstr>
      <vt:lpstr>Сигналы (events)</vt:lpstr>
      <vt:lpstr>Сигналы (events)</vt:lpstr>
      <vt:lpstr>Сигналы (events)</vt:lpstr>
      <vt:lpstr>Сигналы (events)</vt:lpstr>
      <vt:lpstr>Сигналы (events)</vt:lpstr>
      <vt:lpstr>Сигналы (events)</vt:lpstr>
      <vt:lpstr>Сигналы (events)</vt:lpstr>
      <vt:lpstr>Сигналы (events)</vt:lpstr>
      <vt:lpstr>Сигналы (events)</vt:lpstr>
      <vt:lpstr>Сигналы (events)</vt:lpstr>
      <vt:lpstr>Сигналы (events)</vt:lpstr>
      <vt:lpstr>Эффективное использование потоков</vt:lpstr>
      <vt:lpstr>Эффективное использование потоков</vt:lpstr>
      <vt:lpstr>Эффективное использование потоков</vt:lpstr>
      <vt:lpstr>Эффективное использование потоков</vt:lpstr>
      <vt:lpstr>Эффективное использование потоков</vt:lpstr>
      <vt:lpstr>Эффективное использование потоков</vt:lpstr>
      <vt:lpstr>Эффективное использование потоков</vt:lpstr>
      <vt:lpstr>Что ещё влияет на эффективность?</vt:lpstr>
      <vt:lpstr>Что ещё влияет на эффективность?</vt:lpstr>
      <vt:lpstr>Что ещё влияет на эффективность?</vt:lpstr>
      <vt:lpstr>Что ещё влияет на эффективность?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Многопоточный код</dc:title>
  <dc:creator>Evgenii Petrov</dc:creator>
  <cp:lastModifiedBy>Evgenii Petrov</cp:lastModifiedBy>
  <cp:revision>139</cp:revision>
  <dcterms:created xsi:type="dcterms:W3CDTF">2021-04-20T06:58:35Z</dcterms:created>
  <dcterms:modified xsi:type="dcterms:W3CDTF">2024-05-24T11:24:32Z</dcterms:modified>
</cp:coreProperties>
</file>