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276" r:id="rId12"/>
    <p:sldId id="313" r:id="rId13"/>
    <p:sldId id="314" r:id="rId14"/>
    <p:sldId id="315" r:id="rId15"/>
    <p:sldId id="316" r:id="rId16"/>
    <p:sldId id="267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278" r:id="rId25"/>
    <p:sldId id="324" r:id="rId26"/>
    <p:sldId id="325" r:id="rId27"/>
    <p:sldId id="326" r:id="rId28"/>
    <p:sldId id="280" r:id="rId29"/>
    <p:sldId id="327" r:id="rId30"/>
    <p:sldId id="328" r:id="rId31"/>
    <p:sldId id="283" r:id="rId32"/>
    <p:sldId id="329" r:id="rId33"/>
    <p:sldId id="330" r:id="rId34"/>
    <p:sldId id="302" r:id="rId35"/>
    <p:sldId id="331" r:id="rId36"/>
    <p:sldId id="279" r:id="rId37"/>
    <p:sldId id="332" r:id="rId38"/>
    <p:sldId id="333" r:id="rId39"/>
    <p:sldId id="334" r:id="rId40"/>
    <p:sldId id="335" r:id="rId41"/>
    <p:sldId id="336" r:id="rId42"/>
    <p:sldId id="289" r:id="rId43"/>
    <p:sldId id="337" r:id="rId44"/>
    <p:sldId id="338" r:id="rId45"/>
    <p:sldId id="339" r:id="rId46"/>
    <p:sldId id="282" r:id="rId47"/>
    <p:sldId id="340" r:id="rId48"/>
    <p:sldId id="341" r:id="rId49"/>
    <p:sldId id="342" r:id="rId50"/>
    <p:sldId id="343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00" r:id="rId60"/>
    <p:sldId id="355" r:id="rId61"/>
    <p:sldId id="356" r:id="rId62"/>
    <p:sldId id="357" r:id="rId63"/>
    <p:sldId id="296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271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291" r:id="rId85"/>
    <p:sldId id="377" r:id="rId86"/>
    <p:sldId id="378" r:id="rId87"/>
    <p:sldId id="290" r:id="rId88"/>
    <p:sldId id="379" r:id="rId89"/>
    <p:sldId id="380" r:id="rId90"/>
    <p:sldId id="381" r:id="rId91"/>
    <p:sldId id="382" r:id="rId92"/>
    <p:sldId id="297" r:id="rId93"/>
    <p:sldId id="383" r:id="rId94"/>
    <p:sldId id="384" r:id="rId95"/>
    <p:sldId id="388" r:id="rId96"/>
    <p:sldId id="385" r:id="rId97"/>
    <p:sldId id="386" r:id="rId98"/>
    <p:sldId id="387" r:id="rId99"/>
    <p:sldId id="287" r:id="rId100"/>
    <p:sldId id="389" r:id="rId101"/>
    <p:sldId id="390" r:id="rId102"/>
    <p:sldId id="391" r:id="rId103"/>
    <p:sldId id="392" r:id="rId104"/>
    <p:sldId id="393" r:id="rId105"/>
    <p:sldId id="298" r:id="rId106"/>
    <p:sldId id="394" r:id="rId107"/>
    <p:sldId id="395" r:id="rId108"/>
    <p:sldId id="396" r:id="rId109"/>
    <p:sldId id="397" r:id="rId110"/>
    <p:sldId id="398" r:id="rId111"/>
    <p:sldId id="399" r:id="rId112"/>
    <p:sldId id="400" r:id="rId113"/>
    <p:sldId id="401" r:id="rId114"/>
    <p:sldId id="402" r:id="rId115"/>
    <p:sldId id="403" r:id="rId116"/>
    <p:sldId id="404" r:id="rId117"/>
    <p:sldId id="405" r:id="rId118"/>
    <p:sldId id="293" r:id="rId119"/>
    <p:sldId id="406" r:id="rId120"/>
    <p:sldId id="407" r:id="rId121"/>
    <p:sldId id="408" r:id="rId122"/>
    <p:sldId id="284" r:id="rId123"/>
    <p:sldId id="409" r:id="rId124"/>
    <p:sldId id="410" r:id="rId125"/>
    <p:sldId id="411" r:id="rId126"/>
    <p:sldId id="412" r:id="rId127"/>
    <p:sldId id="413" r:id="rId128"/>
    <p:sldId id="414" r:id="rId129"/>
    <p:sldId id="415" r:id="rId130"/>
    <p:sldId id="301" r:id="rId131"/>
    <p:sldId id="416" r:id="rId132"/>
    <p:sldId id="417" r:id="rId133"/>
    <p:sldId id="418" r:id="rId134"/>
    <p:sldId id="419" r:id="rId135"/>
    <p:sldId id="420" r:id="rId136"/>
    <p:sldId id="421" r:id="rId137"/>
    <p:sldId id="294" r:id="rId138"/>
    <p:sldId id="422" r:id="rId139"/>
    <p:sldId id="423" r:id="rId140"/>
    <p:sldId id="424" r:id="rId141"/>
    <p:sldId id="425" r:id="rId142"/>
    <p:sldId id="273" r:id="rId143"/>
    <p:sldId id="428" r:id="rId144"/>
    <p:sldId id="429" r:id="rId145"/>
    <p:sldId id="430" r:id="rId146"/>
    <p:sldId id="431" r:id="rId147"/>
    <p:sldId id="432" r:id="rId148"/>
    <p:sldId id="433" r:id="rId149"/>
    <p:sldId id="434" r:id="rId150"/>
    <p:sldId id="435" r:id="rId151"/>
    <p:sldId id="426" r:id="rId152"/>
    <p:sldId id="427" r:id="rId153"/>
    <p:sldId id="303" r:id="rId154"/>
    <p:sldId id="436" r:id="rId155"/>
    <p:sldId id="437" r:id="rId156"/>
    <p:sldId id="438" r:id="rId157"/>
    <p:sldId id="439" r:id="rId158"/>
    <p:sldId id="440" r:id="rId159"/>
    <p:sldId id="441" r:id="rId160"/>
    <p:sldId id="442" r:id="rId161"/>
    <p:sldId id="443" r:id="rId162"/>
    <p:sldId id="444" r:id="rId163"/>
    <p:sldId id="445" r:id="rId164"/>
    <p:sldId id="446" r:id="rId165"/>
    <p:sldId id="447" r:id="rId166"/>
    <p:sldId id="304" r:id="rId167"/>
    <p:sldId id="448" r:id="rId168"/>
    <p:sldId id="449" r:id="rId169"/>
    <p:sldId id="450" r:id="rId170"/>
    <p:sldId id="451" r:id="rId171"/>
    <p:sldId id="452" r:id="rId172"/>
    <p:sldId id="453" r:id="rId173"/>
    <p:sldId id="454" r:id="rId174"/>
    <p:sldId id="455" r:id="rId175"/>
    <p:sldId id="456" r:id="rId176"/>
    <p:sldId id="457" r:id="rId177"/>
    <p:sldId id="458" r:id="rId178"/>
    <p:sldId id="459" r:id="rId179"/>
    <p:sldId id="461" r:id="rId180"/>
    <p:sldId id="292" r:id="rId181"/>
    <p:sldId id="462" r:id="rId182"/>
    <p:sldId id="463" r:id="rId183"/>
    <p:sldId id="464" r:id="rId184"/>
    <p:sldId id="465" r:id="rId185"/>
    <p:sldId id="466" r:id="rId186"/>
    <p:sldId id="467" r:id="rId187"/>
    <p:sldId id="288" r:id="rId18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94660"/>
  </p:normalViewPr>
  <p:slideViewPr>
    <p:cSldViewPr>
      <p:cViewPr varScale="1">
        <p:scale>
          <a:sx n="113" d="100"/>
          <a:sy n="113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113B-3B55-4CDC-B7C7-FCD3EFFDAC82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19C-7CE9-4E1F-B7A7-85FE29139B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ike_Lesk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281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/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966123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50227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4639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425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2799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/>
              <a:t>Целые числа и символы</a:t>
            </a:r>
          </a:p>
          <a:p>
            <a:pPr lvl="2"/>
            <a:r>
              <a:rPr lang="ru-RU" dirty="0"/>
              <a:t>Значение</a:t>
            </a:r>
          </a:p>
          <a:p>
            <a:pPr lvl="1"/>
            <a:r>
              <a:rPr lang="ru-RU" dirty="0"/>
              <a:t>Имена макросов без параметров или с параметрами</a:t>
            </a:r>
          </a:p>
          <a:p>
            <a:pPr lvl="2"/>
            <a:r>
              <a:rPr lang="ru-RU" dirty="0"/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/>
              <a:t>Арифметические, побитовые, сравнения, логические операторы</a:t>
            </a:r>
          </a:p>
          <a:p>
            <a:pPr lvl="2"/>
            <a:r>
              <a:rPr lang="ru-RU" dirty="0"/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/>
              <a:t>Унарный оператор </a:t>
            </a:r>
            <a:r>
              <a:rPr lang="ru-RU" dirty="0" err="1"/>
              <a:t>defined</a:t>
            </a:r>
            <a:r>
              <a:rPr lang="ru-RU" dirty="0"/>
              <a:t> макрос</a:t>
            </a:r>
          </a:p>
          <a:p>
            <a:pPr lvl="2"/>
            <a:r>
              <a:rPr lang="ru-RU" dirty="0"/>
              <a:t>0, если определение макроса не задано; 1 иначе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10229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494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745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mms = macros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313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R == []: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666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4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1417638"/>
            <a:ext cx="10873208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635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52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 #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константа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0231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3766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R[0]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486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a, b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866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DoOp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(op[0], a, b)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8717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op, left,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списки лексем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700" dirty="0">
                <a:solidFill>
                  <a:schemeClr val="bg1"/>
                </a:solidFill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или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[]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op, left, right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341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tokens == []: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mms = macros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op, L, R =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(mms, tokens)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L == [] </a:t>
            </a:r>
            <a:r>
              <a:rPr lang="en-US" sz="2000" b="1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R == []: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ExpandMacros</a:t>
            </a:r>
            <a:r>
              <a:rPr lang="en-US" sz="2000" dirty="0">
                <a:latin typeface="Consolas" panose="020B0609020204030204" pitchFamily="49" charset="0"/>
              </a:rPr>
              <a:t>(op, mms))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op[0]  # </a:t>
            </a:r>
            <a:r>
              <a:rPr lang="ru-RU" sz="2000" dirty="0">
                <a:latin typeface="Consolas" panose="020B0609020204030204" pitchFamily="49" charset="0"/>
              </a:rPr>
              <a:t>константа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op[0] == 'defined':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</a:rPr>
              <a:t>R[0] </a:t>
            </a:r>
            <a:r>
              <a:rPr lang="en-US" sz="2000" b="1" dirty="0">
                <a:latin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</a:rPr>
              <a:t> mms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a, b =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L),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(mms, R)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latin typeface="Consolas" panose="020B0609020204030204" pitchFamily="49" charset="0"/>
              </a:rPr>
              <a:t>DoOp</a:t>
            </a:r>
            <a:r>
              <a:rPr lang="en-US" sz="2000" dirty="0">
                <a:latin typeface="Consolas" panose="020B0609020204030204" pitchFamily="49" charset="0"/>
              </a:rPr>
              <a:t>(op[0], a, b)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ParseOp</a:t>
            </a:r>
            <a:r>
              <a:rPr lang="en-US" sz="2000" dirty="0">
                <a:latin typeface="Consolas" panose="020B0609020204030204" pitchFamily="49" charset="0"/>
              </a:rPr>
              <a:t>(macros, tokens):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op, left, right – </a:t>
            </a:r>
            <a:r>
              <a:rPr lang="ru-RU" sz="2000" dirty="0">
                <a:latin typeface="Consolas" panose="020B0609020204030204" pitchFamily="49" charset="0"/>
              </a:rPr>
              <a:t>списки лексем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op – </a:t>
            </a:r>
            <a:r>
              <a:rPr lang="ru-RU" sz="1700" dirty="0">
                <a:latin typeface="Consolas" panose="020B0609020204030204" pitchFamily="49" charset="0"/>
              </a:rPr>
              <a:t>оператор</a:t>
            </a:r>
            <a:r>
              <a:rPr lang="en-US" sz="1700" dirty="0">
                <a:latin typeface="Consolas" panose="020B0609020204030204" pitchFamily="49" charset="0"/>
              </a:rPr>
              <a:t>,</a:t>
            </a:r>
            <a:r>
              <a:rPr lang="ru-RU" sz="1700" dirty="0">
                <a:latin typeface="Consolas" panose="020B0609020204030204" pitchFamily="49" charset="0"/>
              </a:rPr>
              <a:t> константа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  <a:r>
              <a:rPr lang="ru-RU" sz="1700" dirty="0">
                <a:latin typeface="Consolas" panose="020B0609020204030204" pitchFamily="49" charset="0"/>
              </a:rPr>
              <a:t>или макрос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left – </a:t>
            </a:r>
            <a:r>
              <a:rPr lang="ru-RU" sz="2000" dirty="0">
                <a:latin typeface="Consolas" panose="020B0609020204030204" pitchFamily="49" charset="0"/>
              </a:rPr>
              <a:t>левый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right – </a:t>
            </a:r>
            <a:r>
              <a:rPr lang="ru-RU" sz="2000" dirty="0">
                <a:latin typeface="Consolas" panose="020B0609020204030204" pitchFamily="49" charset="0"/>
              </a:rPr>
              <a:t>правый операнд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или </a:t>
            </a:r>
            <a:r>
              <a:rPr lang="en-US" sz="2000" dirty="0">
                <a:latin typeface="Consolas" panose="020B0609020204030204" pitchFamily="49" charset="0"/>
              </a:rPr>
              <a:t>[]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op, left, right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8364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MAX_SIZE_OF_ARRAY (1000 * 1000)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262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MAX(LEFT,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2060848"/>
            <a:ext cx="10873208" cy="424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375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defined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do {\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("%s %d\n", __FILE__, __LINE__);\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 while (0)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 DEBUG_I_AM_HERE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6718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определения макросов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MAX_SIZE_OF_ARRAY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(1000 * 1000)</a:t>
            </a: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(LEFT, RIGHT) ((LEFT) &lt; (RIGHT) ? (RIGHT) : (LEFT))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DEBUG_I_AM_HERE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"%s 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__FILE__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);\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(0)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DEBUG_I_AM_HERE 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7726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 правая-часть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define</a:t>
            </a:r>
            <a:r>
              <a:rPr lang="ru-RU" dirty="0">
                <a:solidFill>
                  <a:schemeClr val="bg1"/>
                </a:solidFill>
              </a:rPr>
              <a:t> макрос(парам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, …, парам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  <a:r>
              <a:rPr lang="ru-RU" dirty="0">
                <a:solidFill>
                  <a:schemeClr val="bg1"/>
                </a:solidFill>
              </a:rPr>
              <a:t>) правая-часть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Начиная с С99 есть макросы с переменным числом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171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Добавить в таблицу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182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 – </a:t>
            </a:r>
            <a:r>
              <a:rPr lang="ru-RU" dirty="0">
                <a:solidFill>
                  <a:schemeClr val="bg1"/>
                </a:solidFill>
              </a:rPr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7511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## B </a:t>
            </a:r>
            <a:r>
              <a:rPr lang="ru-RU" dirty="0">
                <a:solidFill>
                  <a:schemeClr val="bg1"/>
                </a:solidFill>
              </a:rPr>
              <a:t>обозначает конкатенацию фактических значений </a:t>
            </a: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0294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#A </a:t>
            </a:r>
            <a:r>
              <a:rPr lang="ru-RU" dirty="0">
                <a:solidFill>
                  <a:schemeClr val="bg1"/>
                </a:solidFill>
              </a:rPr>
              <a:t>обозначает строковый литерал, равный фактическому значению </a:t>
            </a:r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622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undef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56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Удалить макрос из таблицы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973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 правая-часть</a:t>
            </a:r>
          </a:p>
          <a:p>
            <a:endParaRPr lang="ru-RU" dirty="0"/>
          </a:p>
          <a:p>
            <a:r>
              <a:rPr lang="ru-RU" dirty="0"/>
              <a:t>#</a:t>
            </a:r>
            <a:r>
              <a:rPr lang="ru-RU" dirty="0" err="1"/>
              <a:t>define</a:t>
            </a:r>
            <a:r>
              <a:rPr lang="ru-RU" dirty="0"/>
              <a:t> макрос(парам</a:t>
            </a:r>
            <a:r>
              <a:rPr lang="ru-RU" baseline="-25000" dirty="0"/>
              <a:t>1</a:t>
            </a:r>
            <a:r>
              <a:rPr lang="ru-RU" dirty="0"/>
              <a:t>, …, парам</a:t>
            </a:r>
            <a:r>
              <a:rPr lang="en-US" baseline="-25000" dirty="0"/>
              <a:t>N</a:t>
            </a:r>
            <a:r>
              <a:rPr lang="ru-RU" dirty="0"/>
              <a:t>) правая-часть</a:t>
            </a:r>
            <a:endParaRPr lang="en-US" dirty="0"/>
          </a:p>
          <a:p>
            <a:pPr lvl="1"/>
            <a:r>
              <a:rPr lang="ru-RU" dirty="0"/>
              <a:t>Начиная с С99 есть макросы с переменным числом параметров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 err="1"/>
              <a:t>undef</a:t>
            </a:r>
            <a:r>
              <a:rPr lang="ru-RU" dirty="0"/>
              <a:t> макрос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Добавить в словарь макросов для макрос список имен параметров (возможно, пустой) и правую-часть (возможно, пустую)</a:t>
            </a:r>
          </a:p>
          <a:p>
            <a:r>
              <a:rPr lang="ru-RU" dirty="0"/>
              <a:t>Если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 – </a:t>
            </a:r>
            <a:r>
              <a:rPr lang="ru-RU" dirty="0"/>
              <a:t>параметры макроса, то в правой-части:</a:t>
            </a:r>
          </a:p>
          <a:p>
            <a:pPr lvl="1"/>
            <a:r>
              <a:rPr lang="en-US" dirty="0"/>
              <a:t>A ## B </a:t>
            </a:r>
            <a:r>
              <a:rPr lang="ru-RU" dirty="0"/>
              <a:t>обозначает конкатенацию фактических значений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/>
            <a:r>
              <a:rPr lang="en-US" dirty="0"/>
              <a:t>#A </a:t>
            </a:r>
            <a:r>
              <a:rPr lang="ru-RU" dirty="0"/>
              <a:t>обозначает строковый литерал, равный фактическому значению </a:t>
            </a:r>
            <a:r>
              <a:rPr lang="en-US" dirty="0"/>
              <a:t>A</a:t>
            </a:r>
            <a:endParaRPr lang="ru-RU" dirty="0"/>
          </a:p>
          <a:p>
            <a:endParaRPr lang="ru-RU" dirty="0"/>
          </a:p>
          <a:p>
            <a:r>
              <a:rPr lang="ru-RU" dirty="0"/>
              <a:t>Удалить макрос из словаря макросов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91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3068960"/>
            <a:ext cx="10873208" cy="3240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7828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28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316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6817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196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m,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lv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macros.pop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input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8531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chemeClr val="bg1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998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p,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macros[m] = (p, </a:t>
            </a:r>
            <a:r>
              <a:rPr lang="en-US" sz="2000" dirty="0" err="1">
                <a:latin typeface="Consolas" panose="020B0609020204030204" pitchFamily="49" charset="0"/>
              </a:rPr>
              <a:t>rhs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20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ProcessUndef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m, input = 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latin typeface="Consolas" panose="020B0609020204030204" pitchFamily="49" charset="0"/>
              </a:rPr>
              <a:t>macros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, input)</a:t>
            </a:r>
          </a:p>
          <a:p>
            <a:pPr marL="0" lv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macros.pop</a:t>
            </a:r>
            <a:r>
              <a:rPr lang="en-US" sz="2000" dirty="0">
                <a:latin typeface="Consolas" panose="020B0609020204030204" pitchFamily="49" charset="0"/>
              </a:rPr>
              <a:t>(m, </a:t>
            </a:r>
            <a:r>
              <a:rPr lang="en-US" sz="2000" b="1" dirty="0">
                <a:latin typeface="Consolas" panose="020B0609020204030204" pitchFamily="49" charset="0"/>
              </a:rPr>
              <a:t>None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input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ParseDefine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 параметров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список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лексем из правой части</a:t>
            </a:r>
          </a:p>
          <a:p>
            <a:pPr marL="0" lvl="0" indent="0">
              <a:buNone/>
            </a:pPr>
            <a:r>
              <a:rPr lang="en-US" sz="1900" dirty="0">
                <a:latin typeface="Consolas" panose="020B0609020204030204" pitchFamily="49" charset="0"/>
              </a:rPr>
              <a:t>   </a:t>
            </a:r>
            <a:r>
              <a:rPr lang="ru-RU" sz="1900" dirty="0">
                <a:latin typeface="Consolas" panose="020B0609020204030204" pitchFamily="49" charset="0"/>
              </a:rPr>
              <a:t> </a:t>
            </a:r>
            <a:r>
              <a:rPr lang="en-US" sz="1900" dirty="0">
                <a:latin typeface="Consolas" panose="020B0609020204030204" pitchFamily="49" charset="0"/>
              </a:rPr>
              <a:t># </a:t>
            </a:r>
            <a:r>
              <a:rPr lang="en-US" sz="1900" dirty="0" err="1">
                <a:latin typeface="Consolas" panose="020B0609020204030204" pitchFamily="49" charset="0"/>
              </a:rPr>
              <a:t>nextInput</a:t>
            </a:r>
            <a:r>
              <a:rPr lang="en-US" sz="1900" dirty="0">
                <a:latin typeface="Consolas" panose="020B0609020204030204" pitchFamily="49" charset="0"/>
              </a:rPr>
              <a:t> – </a:t>
            </a:r>
            <a:r>
              <a:rPr lang="ru-RU" sz="1900" dirty="0"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latin typeface="Consolas" panose="020B0609020204030204" pitchFamily="49" charset="0"/>
              </a:rPr>
              <a:t> </a:t>
            </a:r>
            <a:r>
              <a:rPr lang="ru-RU" sz="1900" dirty="0">
                <a:latin typeface="Consolas" panose="020B0609020204030204" pitchFamily="49" charset="0"/>
              </a:rPr>
              <a:t>после </a:t>
            </a:r>
            <a:r>
              <a:rPr lang="en-US" sz="1900" dirty="0">
                <a:latin typeface="Consolas" panose="020B0609020204030204" pitchFamily="49" charset="0"/>
              </a:rPr>
              <a:t>define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(macro, 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rhs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None/>
            </a:pPr>
            <a:endParaRPr lang="en-US" sz="1900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9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ParseUndef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</a:rPr>
              <a:t>macros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, input):</a:t>
            </a: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# macro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имя макроса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#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–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строки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после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undef</a:t>
            </a:r>
            <a:endParaRPr lang="en-US" sz="1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None/>
            </a:pP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900" b="1" dirty="0">
                <a:solidFill>
                  <a:prstClr val="black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prstClr val="black"/>
                </a:solidFill>
                <a:latin typeface="Consolas" panose="020B0609020204030204" pitchFamily="49" charset="0"/>
              </a:rPr>
              <a:t> macro, </a:t>
            </a:r>
            <a:r>
              <a:rPr lang="en-US" sz="1900" dirty="0" err="1">
                <a:solidFill>
                  <a:prstClr val="black"/>
                </a:solidFill>
                <a:latin typeface="Consolas" panose="020B0609020204030204" pitchFamily="49" charset="0"/>
              </a:rPr>
              <a:t>nextInput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1009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__LINE__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Номер текущей строки (целое)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0336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__FILE__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текущего файла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12604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__TIME__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Время  (строковый литерал)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58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368" y="4581128"/>
            <a:ext cx="1087320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50578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__FUNCTION__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89591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Служебные 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__LINE__</a:t>
            </a:r>
          </a:p>
          <a:p>
            <a:endParaRPr lang="en-US" dirty="0"/>
          </a:p>
          <a:p>
            <a:r>
              <a:rPr lang="en-US" dirty="0"/>
              <a:t>__FILE__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__TIME__</a:t>
            </a:r>
            <a:endParaRPr lang="ru-RU" dirty="0"/>
          </a:p>
          <a:p>
            <a:endParaRPr lang="en-US" dirty="0"/>
          </a:p>
          <a:p>
            <a:r>
              <a:rPr lang="en-US" dirty="0"/>
              <a:t>__FUNCTION__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Номер текущей строки (целое)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текущего файла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Время  (строковый литерал)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Имя текущей функции (строковый литерал)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63360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056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240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884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42465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280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814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(token)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6202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macrosCopy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8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Краткая история препроцессора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Около 1973 года, </a:t>
            </a:r>
            <a:r>
              <a:rPr lang="en-US" dirty="0"/>
              <a:t>Bell Laboratories</a:t>
            </a:r>
            <a:r>
              <a:rPr lang="ru-RU" dirty="0"/>
              <a:t>, США</a:t>
            </a:r>
          </a:p>
          <a:p>
            <a:pPr lvl="1"/>
            <a:r>
              <a:rPr lang="ru-RU" dirty="0"/>
              <a:t>Унификация исходного кода компиляторов языка Си для разных операционных систем</a:t>
            </a:r>
          </a:p>
          <a:p>
            <a:pPr lvl="2"/>
            <a:r>
              <a:rPr lang="ru-RU" dirty="0"/>
              <a:t>Создание «переносимого» компилятора языка Си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Первая версия</a:t>
            </a:r>
          </a:p>
          <a:p>
            <a:pPr lvl="1"/>
            <a:r>
              <a:rPr lang="ru-RU" dirty="0"/>
              <a:t>Добавление в исходный код содержимого произвольного файла (</a:t>
            </a:r>
            <a:r>
              <a:rPr lang="en-US" dirty="0"/>
              <a:t>#include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Простая подстановка строк (</a:t>
            </a:r>
            <a:r>
              <a:rPr lang="en-US" dirty="0"/>
              <a:t>#define </a:t>
            </a:r>
            <a:r>
              <a:rPr lang="ru-RU" dirty="0"/>
              <a:t>без параметров)</a:t>
            </a:r>
          </a:p>
          <a:p>
            <a:pPr lvl="1"/>
            <a:endParaRPr lang="ru-RU" dirty="0"/>
          </a:p>
          <a:p>
            <a:r>
              <a:rPr lang="ru-RU" dirty="0"/>
              <a:t>Следующие версии – </a:t>
            </a:r>
            <a:r>
              <a:rPr lang="en-US" dirty="0"/>
              <a:t>Mike</a:t>
            </a:r>
            <a:r>
              <a:rPr lang="ru-RU" dirty="0"/>
              <a:t> </a:t>
            </a:r>
            <a:r>
              <a:rPr lang="en-US" dirty="0" err="1"/>
              <a:t>Lesk</a:t>
            </a:r>
            <a:r>
              <a:rPr lang="ru-RU" dirty="0"/>
              <a:t> </a:t>
            </a:r>
            <a:r>
              <a:rPr lang="en-US" sz="1900" dirty="0">
                <a:hlinkClick r:id="rId2"/>
              </a:rPr>
              <a:t>https://en.wikipedia.org/wiki/Mike_Lesk</a:t>
            </a:r>
            <a:r>
              <a:rPr lang="ru-RU" dirty="0"/>
              <a:t>, </a:t>
            </a:r>
            <a:r>
              <a:rPr lang="en-US" dirty="0"/>
              <a:t>John </a:t>
            </a:r>
            <a:r>
              <a:rPr lang="en-US" dirty="0" err="1"/>
              <a:t>Reiser</a:t>
            </a:r>
            <a:endParaRPr lang="en-US" dirty="0"/>
          </a:p>
          <a:p>
            <a:pPr lvl="1"/>
            <a:r>
              <a:rPr lang="ru-RU" dirty="0"/>
              <a:t>Подстановка строк с подстановочными знаками (</a:t>
            </a:r>
            <a:r>
              <a:rPr lang="en-US" dirty="0"/>
              <a:t>#define </a:t>
            </a:r>
            <a:r>
              <a:rPr lang="ru-RU" dirty="0"/>
              <a:t>с параметрами)</a:t>
            </a:r>
          </a:p>
          <a:p>
            <a:pPr lvl="1"/>
            <a:r>
              <a:rPr lang="ru-RU" dirty="0"/>
              <a:t>Условная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226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6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96871453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подстановки</a:t>
            </a:r>
            <a:r>
              <a:rPr lang="en-US" dirty="0"/>
              <a:t> </a:t>
            </a:r>
            <a:r>
              <a:rPr lang="ru-RU" dirty="0"/>
              <a:t>макросов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(token, tokens) = </a:t>
            </a:r>
            <a:r>
              <a:rPr lang="en-US" sz="2400" dirty="0" err="1">
                <a:latin typeface="Consolas" panose="020B0609020204030204" pitchFamily="49" charset="0"/>
              </a:rPr>
              <a:t>GetFirstToken</a:t>
            </a:r>
            <a:r>
              <a:rPr lang="en-US" sz="2400" dirty="0">
                <a:latin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not </a:t>
            </a:r>
            <a:r>
              <a:rPr lang="en-US" sz="2400" dirty="0">
                <a:latin typeface="Consolas" panose="020B0609020204030204" pitchFamily="49" charset="0"/>
              </a:rPr>
              <a:t>token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macros: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[token]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+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(tokens, macros)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, tokens) = </a:t>
            </a:r>
            <a:r>
              <a:rPr lang="en-US" sz="2400" dirty="0" err="1">
                <a:latin typeface="Consolas" panose="020B0609020204030204" pitchFamily="49" charset="0"/>
              </a:rPr>
              <a:t>GetTokensForParams</a:t>
            </a:r>
            <a:r>
              <a:rPr lang="en-US" sz="2400" dirty="0">
                <a:latin typeface="Consolas" panose="020B0609020204030204" pitchFamily="49" charset="0"/>
              </a:rPr>
              <a:t>(macros[token], tokens)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 = [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, macros) </a:t>
            </a:r>
            <a:r>
              <a:rPr lang="en-US" sz="2400" b="1" dirty="0">
                <a:latin typeface="Consolas" panose="020B0609020204030204" pitchFamily="49" charset="0"/>
              </a:rPr>
              <a:t>for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     </a:t>
            </a:r>
            <a:r>
              <a:rPr lang="en-US" sz="2400" dirty="0" err="1">
                <a:latin typeface="Consolas" panose="020B0609020204030204" pitchFamily="49" charset="0"/>
              </a:rPr>
              <a:t>tokensForParam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tokensForParams</a:t>
            </a:r>
            <a:r>
              <a:rPr lang="en-US" sz="24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ReplaceParamsInRhs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valuesForParams</a:t>
            </a:r>
            <a:r>
              <a:rPr lang="en-US" sz="2400" dirty="0">
                <a:latin typeface="Consolas" panose="020B0609020204030204" pitchFamily="49" charset="0"/>
              </a:rPr>
              <a:t>, macros[token])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 = Copy(macros)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macrosCopy.pop</a:t>
            </a:r>
            <a:r>
              <a:rPr lang="en-US" sz="2400" dirty="0">
                <a:latin typeface="Consolas" panose="020B0609020204030204" pitchFamily="49" charset="0"/>
              </a:rPr>
              <a:t>(token)</a:t>
            </a:r>
            <a:endParaRPr lang="ru-RU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expandedMacro</a:t>
            </a:r>
            <a:r>
              <a:rPr lang="en-US" sz="2400" dirty="0">
                <a:latin typeface="Consolas" panose="020B0609020204030204" pitchFamily="49" charset="0"/>
              </a:rPr>
              <a:t> + tokens, </a:t>
            </a:r>
            <a:r>
              <a:rPr lang="en-US" sz="2400" dirty="0" err="1">
                <a:latin typeface="Consolas" panose="020B0609020204030204" pitchFamily="49" charset="0"/>
              </a:rPr>
              <a:t>macrosCopy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Выноска 1 4"/>
          <p:cNvSpPr/>
          <p:nvPr/>
        </p:nvSpPr>
        <p:spPr>
          <a:xfrm>
            <a:off x="8904312" y="3861048"/>
            <a:ext cx="2304256" cy="396624"/>
          </a:xfrm>
          <a:prstGeom prst="borderCallout1">
            <a:avLst>
              <a:gd name="adj1" fmla="val 53767"/>
              <a:gd name="adj2" fmla="val -3328"/>
              <a:gd name="adj3" fmla="val 128121"/>
              <a:gd name="adj4" fmla="val -178555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… и выполнить </a:t>
            </a:r>
            <a:r>
              <a:rPr lang="en-US" dirty="0">
                <a:solidFill>
                  <a:schemeClr val="tx1"/>
                </a:solidFill>
              </a:rPr>
              <a:t>##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en-US" dirty="0">
                <a:solidFill>
                  <a:schemeClr val="tx1"/>
                </a:solidFill>
              </a:rPr>
              <a:t>#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904312" y="2060848"/>
            <a:ext cx="2664296" cy="1114532"/>
          </a:xfrm>
          <a:prstGeom prst="borderCallout1">
            <a:avLst>
              <a:gd name="adj1" fmla="val 74714"/>
              <a:gd name="adj2" fmla="val -2963"/>
              <a:gd name="adj3" fmla="val 95837"/>
              <a:gd name="adj4" fmla="val -108109"/>
            </a:avLst>
          </a:prstGeom>
          <a:noFill/>
          <a:ln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… так, чтобы для каждого параметра соблюдался баланс скобок</a:t>
            </a:r>
          </a:p>
        </p:txBody>
      </p:sp>
    </p:spTree>
    <p:extLst>
      <p:ext uri="{BB962C8B-B14F-4D97-AF65-F5344CB8AC3E}">
        <p14:creationId xmlns:p14="http://schemas.microsoft.com/office/powerpoint/2010/main" val="188533535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9970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27026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03255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033508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32926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249728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52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Интерпретатор специального языка преобразования текстов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7181015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71515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24971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1622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2191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tokensForY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6954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[‘Min’, ‘(‘, ‘1’, ‘,’, ‘Min’, ‘(’, ‘2’, ‘,’, ‘3’, ‘)’, ‘)’, ‘;’] -&gt; 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( 1 , Min ( 2 , 3 ) ) ;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</a:t>
            </a:r>
            <a:r>
              <a:rPr lang="en-US" sz="1600" u="sng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tokensForX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</a:rPr>
              <a:t>tokensForY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{})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4310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33637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61082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57659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844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15899042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(‘Min’,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94927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6278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4935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78293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06862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([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8312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386986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(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&lt;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?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: 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sz="1600" u="sng" dirty="0">
                <a:solidFill>
                  <a:schemeClr val="bg1"/>
                </a:solidFill>
                <a:latin typeface="Consolas" panose="020B0609020204030204" pitchFamily="49" charset="0"/>
              </a:rPr>
              <a:t>) )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+ [], {})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459202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u="sng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endParaRPr lang="en-US" sz="1600" u="sng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, macros):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(‘Min’, </a:t>
            </a:r>
            <a:r>
              <a:rPr lang="en-US" sz="1600" u="sng" dirty="0">
                <a:latin typeface="Consolas" panose="020B0609020204030204" pitchFamily="49" charset="0"/>
              </a:rPr>
              <a:t>( 2 , 3 )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GetFirstToken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[] ) = </a:t>
            </a:r>
            <a:r>
              <a:rPr lang="en-US" sz="1600" dirty="0" err="1">
                <a:latin typeface="Consolas" panose="020B0609020204030204" pitchFamily="49" charset="0"/>
              </a:rPr>
              <a:t>GetTokensForParams</a:t>
            </a:r>
            <a:r>
              <a:rPr lang="en-US" sz="1600" dirty="0">
                <a:latin typeface="Consolas" panose="020B0609020204030204" pitchFamily="49" charset="0"/>
              </a:rPr>
              <a:t>(macros[‘Min’], </a:t>
            </a:r>
            <a:r>
              <a:rPr lang="en-US" sz="1600" u="sng" dirty="0">
                <a:latin typeface="Consolas" panose="020B0609020204030204" pitchFamily="49" charset="0"/>
              </a:rPr>
              <a:t>Min ( 2 , 3 )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 = [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macros),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, macros)]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ReplaceParamsInRhs</a:t>
            </a:r>
            <a:r>
              <a:rPr lang="en-US" sz="1600" dirty="0">
                <a:latin typeface="Consolas" panose="020B0609020204030204" pitchFamily="49" charset="0"/>
              </a:rPr>
              <a:t>([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], macros[‘Min’])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u="sng" dirty="0">
                <a:latin typeface="Consolas" panose="020B0609020204030204" pitchFamily="49" charset="0"/>
              </a:rPr>
              <a:t>(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&lt;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?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2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: (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3</a:t>
            </a:r>
            <a:r>
              <a:rPr lang="en-US" sz="1600" dirty="0">
                <a:latin typeface="Consolas" panose="020B0609020204030204" pitchFamily="49" charset="0"/>
              </a:rPr>
              <a:t> + </a:t>
            </a:r>
            <a:r>
              <a:rPr lang="en-US" sz="1600" u="sng" dirty="0">
                <a:latin typeface="Consolas" panose="020B0609020204030204" pitchFamily="49" charset="0"/>
              </a:rPr>
              <a:t>) )</a:t>
            </a:r>
            <a:r>
              <a:rPr lang="en-US" sz="1600" dirty="0">
                <a:latin typeface="Consolas" panose="020B0609020204030204" pitchFamily="49" charset="0"/>
              </a:rPr>
              <a:t> + [], {})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89784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подстановки макросов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9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9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9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9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x =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&lt;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?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 : (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))));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9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fr-FR" sz="1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2901" y="4741169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C586C0"/>
                </a:solidFill>
                <a:latin typeface="Consolas" panose="020B0609020204030204" pitchFamily="49" charset="0"/>
              </a:rPr>
              <a:t>#</a:t>
            </a:r>
            <a:r>
              <a:rPr lang="fr-F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define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Min(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) ((x)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(x) 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fr-FR" sz="1400" dirty="0">
                <a:solidFill>
                  <a:srgbClr val="569CD6"/>
                </a:solidFill>
                <a:latin typeface="Consolas" panose="020B0609020204030204" pitchFamily="49" charset="0"/>
              </a:rPr>
              <a:t> (y))</a:t>
            </a:r>
            <a:endParaRPr lang="fr-F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fr-F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45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2231968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line</a:t>
            </a:r>
            <a:r>
              <a:rPr lang="ru-RU" sz="2400" dirty="0">
                <a:solidFill>
                  <a:schemeClr val="bg1"/>
                </a:solidFill>
              </a:rPr>
              <a:t> — установить служебный макрос </a:t>
            </a:r>
            <a:r>
              <a:rPr lang="en-US" sz="2400" dirty="0">
                <a:solidFill>
                  <a:schemeClr val="bg1"/>
                </a:solidFill>
              </a:rPr>
              <a:t>__LINE__ (</a:t>
            </a:r>
            <a:r>
              <a:rPr lang="ru-RU" sz="2400" dirty="0">
                <a:solidFill>
                  <a:schemeClr val="bg1"/>
                </a:solidFill>
              </a:rPr>
              <a:t>номер текущей строки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на входе препроцессора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в заданное значение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7151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error — немедленно завершить </a:t>
            </a:r>
            <a:r>
              <a:rPr lang="ru-RU" sz="2400" dirty="0" err="1">
                <a:solidFill>
                  <a:schemeClr val="bg1"/>
                </a:solidFill>
              </a:rPr>
              <a:t>препроцессирование</a:t>
            </a:r>
            <a:r>
              <a:rPr lang="ru-RU" sz="2400" dirty="0">
                <a:solidFill>
                  <a:schemeClr val="bg1"/>
                </a:solidFill>
              </a:rPr>
              <a:t> с ошибкой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46814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pragma — </a:t>
            </a:r>
            <a:r>
              <a:rPr lang="en-US" sz="2400" dirty="0">
                <a:solidFill>
                  <a:schemeClr val="bg1"/>
                </a:solidFill>
              </a:rPr>
              <a:t>implementation-specific </a:t>
            </a:r>
            <a:r>
              <a:rPr lang="ru-RU" sz="2400" dirty="0">
                <a:solidFill>
                  <a:schemeClr val="bg1"/>
                </a:solidFill>
              </a:rPr>
              <a:t>действия на основе текста, следующего за директивой </a:t>
            </a:r>
            <a:r>
              <a:rPr lang="en-US" sz="2400" dirty="0">
                <a:solidFill>
                  <a:schemeClr val="bg1"/>
                </a:solidFill>
              </a:rPr>
              <a:t>pragma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4505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 __LINE__ ==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9607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2622579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//#pragma message "Happy New Year!"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d;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915304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полезные директивы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line</a:t>
            </a:r>
            <a:r>
              <a:rPr lang="ru-RU" sz="2400" dirty="0"/>
              <a:t> — установить служебный макрос </a:t>
            </a:r>
            <a:r>
              <a:rPr lang="en-US" sz="2400" dirty="0"/>
              <a:t>__LINE__ (</a:t>
            </a:r>
            <a:r>
              <a:rPr lang="ru-RU" sz="2400" dirty="0"/>
              <a:t>номер текущей строки</a:t>
            </a:r>
            <a:r>
              <a:rPr lang="en-US" sz="2400" dirty="0"/>
              <a:t> </a:t>
            </a:r>
            <a:r>
              <a:rPr lang="ru-RU" sz="2400" dirty="0"/>
              <a:t>на входе препроцессора</a:t>
            </a:r>
            <a:r>
              <a:rPr lang="en-US" sz="2400" dirty="0"/>
              <a:t>)</a:t>
            </a:r>
            <a:r>
              <a:rPr lang="ru-RU" sz="2400" dirty="0"/>
              <a:t> в заданное значение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error — немедленно завершить </a:t>
            </a:r>
            <a:r>
              <a:rPr lang="ru-RU" sz="2400" dirty="0" err="1"/>
              <a:t>препроцессирование</a:t>
            </a:r>
            <a:r>
              <a:rPr lang="ru-RU" sz="2400" dirty="0"/>
              <a:t> с ошибкой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pragma — </a:t>
            </a:r>
            <a:r>
              <a:rPr lang="en-US" sz="2400" dirty="0"/>
              <a:t>implementation-specific </a:t>
            </a:r>
            <a:r>
              <a:rPr lang="ru-RU" sz="2400" dirty="0"/>
              <a:t>действия на основе текста, следующего за директивой </a:t>
            </a:r>
            <a:r>
              <a:rPr lang="en-US" sz="2400" dirty="0"/>
              <a:t>pragma</a:t>
            </a:r>
            <a:endParaRPr lang="ru-RU" sz="2400" dirty="0"/>
          </a:p>
          <a:p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__LINE__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20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21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message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//cl 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nologo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/E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1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a;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b;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21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//#pragma message "Happy New Year!"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//#line 2022 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prep.c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c;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d;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515330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434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66005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  <a:p>
            <a:r>
              <a:rPr lang="ru-RU" dirty="0"/>
              <a:t>Препроцессор языка Си</a:t>
            </a:r>
          </a:p>
          <a:p>
            <a:r>
              <a:rPr lang="ru-RU" dirty="0"/>
              <a:t>Алгоритм исполнения директив препроцессора</a:t>
            </a:r>
          </a:p>
          <a:p>
            <a:pPr lvl="1"/>
            <a:r>
              <a:rPr lang="ru-RU" dirty="0"/>
              <a:t>Условная компиляция</a:t>
            </a:r>
          </a:p>
          <a:p>
            <a:pPr lvl="1"/>
            <a:r>
              <a:rPr lang="ru-RU" dirty="0"/>
              <a:t>Алгоритм макро подстановки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03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372249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77017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8300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Препроцессор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Интерпретатор специального языка преобразования текстов</a:t>
            </a:r>
          </a:p>
          <a:p>
            <a:endParaRPr lang="ru-RU" dirty="0"/>
          </a:p>
          <a:p>
            <a:r>
              <a:rPr lang="ru-RU" dirty="0"/>
              <a:t>Часть компилятора, преобразующая содержимое единицы трансляции в последовательность лексем языка Си</a:t>
            </a:r>
          </a:p>
          <a:p>
            <a:endParaRPr lang="ru-RU" dirty="0"/>
          </a:p>
          <a:p>
            <a:r>
              <a:rPr lang="ru-RU" dirty="0"/>
              <a:t>Этапы работы: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Замена триграфов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Склеивание строк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Удаление комментариев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Обработка директив</a:t>
            </a:r>
          </a:p>
        </p:txBody>
      </p:sp>
    </p:spTree>
    <p:extLst>
      <p:ext uri="{BB962C8B-B14F-4D97-AF65-F5344CB8AC3E}">
        <p14:creationId xmlns:p14="http://schemas.microsoft.com/office/powerpoint/2010/main" val="259946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1417638"/>
            <a:ext cx="1144927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1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7368" y="2636912"/>
            <a:ext cx="11449272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96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Обычно замена </a:t>
            </a:r>
            <a:r>
              <a:rPr lang="ru-RU" dirty="0" err="1">
                <a:solidFill>
                  <a:schemeClr val="bg1"/>
                </a:solidFill>
              </a:rPr>
              <a:t>триграфов</a:t>
            </a:r>
            <a:r>
              <a:rPr lang="ru-RU" dirty="0">
                <a:solidFill>
                  <a:schemeClr val="bg1"/>
                </a:solidFill>
              </a:rPr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49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Триграфы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Триграфами языка Си называются </a:t>
            </a:r>
            <a:r>
              <a:rPr lang="en-US" dirty="0"/>
              <a:t>9 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символов, начинающихся с ??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Обычно замена </a:t>
            </a:r>
            <a:r>
              <a:rPr lang="ru-RU" dirty="0" err="1"/>
              <a:t>триграфов</a:t>
            </a:r>
            <a:r>
              <a:rPr lang="ru-RU" dirty="0"/>
              <a:t> отключена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08332"/>
              </p:ext>
            </p:extLst>
          </p:nvPr>
        </p:nvGraphicFramePr>
        <p:xfrm>
          <a:off x="609600" y="2780928"/>
          <a:ext cx="10972800" cy="206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Триграф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ASCII</a:t>
                      </a:r>
                      <a:endParaRPr lang="ru-RU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|</a:t>
                      </a:r>
                      <a:endParaRPr lang="ru-RU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87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77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  <p:sp>
        <p:nvSpPr>
          <p:cNvPr id="6" name="Rectangle 5"/>
          <p:cNvSpPr/>
          <p:nvPr/>
        </p:nvSpPr>
        <p:spPr>
          <a:xfrm>
            <a:off x="6096000" y="1417638"/>
            <a:ext cx="56886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0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Автоматическое преобразование исходного кода перед компиляцией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62589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ru-RU" dirty="0" err="1"/>
              <a:t>триграфов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??=include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??&lt;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(??-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??'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??!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??/n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??&gt;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- (~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^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"%c</a:t>
            </a:r>
            <a:r>
              <a:rPr lang="en-US" sz="20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577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97538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сам символ </a:t>
            </a:r>
            <a:r>
              <a:rPr lang="en-US" dirty="0">
                <a:solidFill>
                  <a:schemeClr val="bg1"/>
                </a:solidFill>
              </a:rPr>
              <a:t>\ </a:t>
            </a:r>
            <a:r>
              <a:rPr lang="ru-RU" dirty="0">
                <a:solidFill>
                  <a:schemeClr val="bg1"/>
                </a:solidFill>
              </a:rPr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4029556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Склеивание строк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Строка единицы трансляции, заканчивающаяся обратной наклонной чертой \, соединяется со следующей строкой</a:t>
            </a:r>
            <a:endParaRPr lang="en-US" dirty="0"/>
          </a:p>
          <a:p>
            <a:pPr lvl="1"/>
            <a:r>
              <a:rPr lang="ru-RU" dirty="0"/>
              <a:t>сам символ </a:t>
            </a:r>
            <a:r>
              <a:rPr lang="en-US" dirty="0"/>
              <a:t>\ </a:t>
            </a:r>
            <a:r>
              <a:rPr lang="ru-RU" dirty="0"/>
              <a:t>и переход на новую строку удаляются</a:t>
            </a:r>
          </a:p>
        </p:txBody>
      </p:sp>
    </p:spTree>
    <p:extLst>
      <p:ext uri="{BB962C8B-B14F-4D97-AF65-F5344CB8AC3E}">
        <p14:creationId xmlns:p14="http://schemas.microsoft.com/office/powerpoint/2010/main" val="144230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213175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комментариев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Символы единицы трансляции, образующие комментарий на языке Си, заменяются на один пробел</a:t>
            </a:r>
          </a:p>
        </p:txBody>
      </p:sp>
    </p:spTree>
    <p:extLst>
      <p:ext uri="{BB962C8B-B14F-4D97-AF65-F5344CB8AC3E}">
        <p14:creationId xmlns:p14="http://schemas.microsoft.com/office/powerpoint/2010/main" val="3699505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600" y="1417638"/>
            <a:ext cx="5587032" cy="4891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01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триграф</a:t>
            </a:r>
            <a:r>
              <a:rPr lang="ru-RU" dirty="0">
                <a:solidFill>
                  <a:schemeClr val="bg1"/>
                </a:solidFill>
              </a:rPr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1536289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80484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Один исходный код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разные «версии» исполняемого файла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333000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3556100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err="1"/>
              <a:t>препроцессирования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Будет ли исполнена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следующая строка??????/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a++;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Если включена замена </a:t>
            </a:r>
            <a:r>
              <a:rPr lang="ru-RU" dirty="0" err="1"/>
              <a:t>триграфов</a:t>
            </a:r>
            <a:r>
              <a:rPr lang="ru-RU" dirty="0"/>
              <a:t>, то не будет:</a:t>
            </a:r>
          </a:p>
          <a:p>
            <a:pPr lvl="1"/>
            <a:r>
              <a:rPr lang="ru-RU" dirty="0" err="1"/>
              <a:t>триграф</a:t>
            </a:r>
            <a:r>
              <a:rPr lang="ru-RU" dirty="0"/>
              <a:t> ??/ будет заменен на \ в конце строки</a:t>
            </a:r>
          </a:p>
          <a:p>
            <a:pPr lvl="1"/>
            <a:r>
              <a:rPr lang="ru-RU" dirty="0"/>
              <a:t>склеивание строк продлит комментарий на следующую строку и a++; станет частью комментария</a:t>
            </a:r>
          </a:p>
          <a:p>
            <a:pPr lvl="1"/>
            <a:r>
              <a:rPr lang="ru-RU" dirty="0"/>
              <a:t>комментарий будет заменен на пробел</a:t>
            </a:r>
          </a:p>
        </p:txBody>
      </p:sp>
    </p:spTree>
    <p:extLst>
      <p:ext uri="{BB962C8B-B14F-4D97-AF65-F5344CB8AC3E}">
        <p14:creationId xmlns:p14="http://schemas.microsoft.com/office/powerpoint/2010/main" val="2029301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Объединение двух единиц трансляции в одну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218783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Выбор диапазона строк для дальнейшего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(«условная компиляция»)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23645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2179236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Директивы препроцессора языка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Объединение двух единиц трансляции в одну</a:t>
            </a:r>
          </a:p>
          <a:p>
            <a:endParaRPr lang="ru-RU" dirty="0"/>
          </a:p>
          <a:p>
            <a:r>
              <a:rPr lang="ru-RU" dirty="0"/>
              <a:t>Выбор диапазона строк для дальнейшего </a:t>
            </a:r>
            <a:r>
              <a:rPr lang="ru-RU" dirty="0" err="1"/>
              <a:t>препроцессирования</a:t>
            </a:r>
            <a:r>
              <a:rPr lang="ru-RU" dirty="0"/>
              <a:t> («условная компиляция»)</a:t>
            </a:r>
          </a:p>
          <a:p>
            <a:endParaRPr lang="ru-RU" dirty="0"/>
          </a:p>
          <a:p>
            <a:r>
              <a:rPr lang="ru-RU" dirty="0"/>
              <a:t>Контекстная замена с подстановочными знаками («макро подстановка»)</a:t>
            </a:r>
          </a:p>
        </p:txBody>
      </p:sp>
    </p:spTree>
    <p:extLst>
      <p:ext uri="{BB962C8B-B14F-4D97-AF65-F5344CB8AC3E}">
        <p14:creationId xmlns:p14="http://schemas.microsoft.com/office/powerpoint/2010/main" val="3343397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Директива – это строка, начинающаяся с </a:t>
            </a:r>
            <a:r>
              <a:rPr lang="en-US" dirty="0">
                <a:solidFill>
                  <a:schemeClr val="bg1"/>
                </a:solidFill>
              </a:rPr>
              <a:t>#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038121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Все остальные строки являются входными данными для препроцессора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81221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4684220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директив </a:t>
            </a:r>
            <a:r>
              <a:rPr lang="en-US" dirty="0">
                <a:solidFill>
                  <a:schemeClr val="bg1"/>
                </a:solidFill>
              </a:rPr>
              <a:t>!= </a:t>
            </a:r>
            <a:r>
              <a:rPr lang="ru-RU" dirty="0">
                <a:solidFill>
                  <a:schemeClr val="bg1"/>
                </a:solidFill>
              </a:rPr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35944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514814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Запись директив препроцессора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Директива – это строка, начинающаяся с </a:t>
            </a:r>
            <a:r>
              <a:rPr lang="en-US" dirty="0"/>
              <a:t>#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остальные строки являются входными данными для препроцессора языка Си</a:t>
            </a:r>
          </a:p>
          <a:p>
            <a:endParaRPr lang="ru-RU" dirty="0"/>
          </a:p>
          <a:p>
            <a:r>
              <a:rPr lang="ru-RU" dirty="0"/>
              <a:t>Директивы записываются на специальном языке</a:t>
            </a:r>
          </a:p>
          <a:p>
            <a:pPr lvl="1"/>
            <a:r>
              <a:rPr lang="ru-RU" dirty="0"/>
              <a:t>Язык директив </a:t>
            </a:r>
            <a:r>
              <a:rPr lang="en-US" dirty="0"/>
              <a:t>!= </a:t>
            </a:r>
            <a:r>
              <a:rPr lang="ru-RU" dirty="0"/>
              <a:t>язык Си </a:t>
            </a:r>
          </a:p>
        </p:txBody>
      </p:sp>
    </p:spTree>
    <p:extLst>
      <p:ext uri="{BB962C8B-B14F-4D97-AF65-F5344CB8AC3E}">
        <p14:creationId xmlns:p14="http://schemas.microsoft.com/office/powerpoint/2010/main" val="2987295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54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= []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output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71946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 = {}  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таблица макро подстановок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836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while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61999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input[0]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6913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macros, input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2130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output +=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004490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 исполнения директив препроцессора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def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Preprocess4(input):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# input </a:t>
            </a:r>
            <a:r>
              <a:rPr lang="ru-RU" sz="2400" dirty="0">
                <a:latin typeface="Consolas" panose="020B0609020204030204" pitchFamily="49" charset="0"/>
              </a:rPr>
              <a:t>– послед. строк после </a:t>
            </a:r>
            <a:r>
              <a:rPr lang="en-US" sz="2400" dirty="0">
                <a:latin typeface="Consolas" panose="020B0609020204030204" pitchFamily="49" charset="0"/>
              </a:rPr>
              <a:t>Preprocess1_3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output = []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macros = {}  # </a:t>
            </a:r>
            <a:r>
              <a:rPr lang="ru-RU" sz="2400" dirty="0">
                <a:latin typeface="Consolas" panose="020B0609020204030204" pitchFamily="49" charset="0"/>
              </a:rPr>
              <a:t>словарь макро подстановок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while </a:t>
            </a:r>
            <a:r>
              <a:rPr lang="en-US" sz="2400" dirty="0">
                <a:latin typeface="Consolas" panose="020B0609020204030204" pitchFamily="49" charset="0"/>
              </a:rPr>
              <a:t>input != []: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</a:rPr>
              <a:t> input[0] </a:t>
            </a:r>
            <a:r>
              <a:rPr lang="ru-RU" sz="2400" dirty="0">
                <a:latin typeface="Consolas" panose="020B0609020204030204" pitchFamily="49" charset="0"/>
              </a:rPr>
              <a:t>начинается с </a:t>
            </a:r>
            <a:r>
              <a:rPr lang="en-US" sz="2400" dirty="0">
                <a:latin typeface="Consolas" panose="020B0609020204030204" pitchFamily="49" charset="0"/>
              </a:rPr>
              <a:t>'#':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macros, input = </a:t>
            </a:r>
            <a:r>
              <a:rPr lang="en-US" sz="2400" dirty="0" err="1">
                <a:latin typeface="Consolas" panose="020B0609020204030204" pitchFamily="49" charset="0"/>
              </a:rPr>
              <a:t>ProcessDirective</a:t>
            </a:r>
            <a:r>
              <a:rPr lang="en-US" sz="2400" dirty="0">
                <a:latin typeface="Consolas" panose="020B0609020204030204" pitchFamily="49" charset="0"/>
              </a:rPr>
              <a:t>(macros, input)</a:t>
            </a:r>
            <a:endParaRPr lang="ru-RU" sz="2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en-US" sz="2400" b="1" dirty="0">
                <a:latin typeface="Consolas" panose="020B0609020204030204" pitchFamily="49" charset="0"/>
              </a:rPr>
              <a:t>else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output += </a:t>
            </a:r>
            <a:r>
              <a:rPr lang="en-US" sz="2400" dirty="0" err="1">
                <a:latin typeface="Consolas" panose="020B0609020204030204" pitchFamily="49" charset="0"/>
              </a:rPr>
              <a:t>ExpandMacros</a:t>
            </a:r>
            <a:r>
              <a:rPr lang="en-US" sz="2400" dirty="0">
                <a:latin typeface="Consolas" panose="020B0609020204030204" pitchFamily="49" charset="0"/>
              </a:rPr>
              <a:t>(input[0], macros)</a:t>
            </a:r>
          </a:p>
          <a:p>
            <a:pPr marL="457200" lvl="1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</a:t>
            </a:r>
            <a:r>
              <a:rPr lang="en-US" sz="2400" dirty="0" err="1">
                <a:latin typeface="Consolas" panose="020B0609020204030204" pitchFamily="49" charset="0"/>
              </a:rPr>
              <a:t>input.pop</a:t>
            </a:r>
            <a:r>
              <a:rPr lang="en-US" sz="2400" dirty="0">
                <a:latin typeface="Consolas" panose="020B0609020204030204" pitchFamily="49" charset="0"/>
              </a:rPr>
              <a:t>(0)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# </a:t>
            </a:r>
            <a:r>
              <a:rPr lang="ru-RU" sz="2400" dirty="0">
                <a:latin typeface="Consolas" panose="020B0609020204030204" pitchFamily="49" charset="0"/>
              </a:rPr>
              <a:t>удалить </a:t>
            </a:r>
            <a:r>
              <a:rPr lang="en-US" sz="2400" dirty="0">
                <a:latin typeface="Consolas" panose="020B0609020204030204" pitchFamily="49" charset="0"/>
              </a:rPr>
              <a:t>input[0]</a:t>
            </a:r>
          </a:p>
          <a:p>
            <a:pPr marL="457200" lvl="1" indent="0">
              <a:buNone/>
            </a:pP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output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761175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234180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10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#define header 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 header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98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объединения единиц трансляции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graph.h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D63C5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stdio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 header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3925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#include 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21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Заменить строку с </a:t>
            </a:r>
            <a:r>
              <a:rPr lang="en-US" dirty="0">
                <a:solidFill>
                  <a:schemeClr val="bg1"/>
                </a:solidFill>
              </a:rPr>
              <a:t>#include </a:t>
            </a:r>
            <a:r>
              <a:rPr lang="ru-RU" dirty="0">
                <a:solidFill>
                  <a:schemeClr val="bg1"/>
                </a:solidFill>
              </a:rPr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062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>
                <a:solidFill>
                  <a:schemeClr val="bg1"/>
                </a:solidFill>
              </a:rPr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74669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>
                <a:solidFill>
                  <a:schemeClr val="bg1"/>
                </a:solidFill>
              </a:rPr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062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 со стандартными библиотеками, если использованы </a:t>
            </a:r>
            <a:r>
              <a:rPr lang="en-US" dirty="0">
                <a:solidFill>
                  <a:schemeClr val="bg1"/>
                </a:solidFill>
              </a:rPr>
              <a:t>&lt;&gt;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директории, указанные при запуске компилятора (обычно, через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директория с единицей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43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#include</a:t>
            </a:r>
            <a:r>
              <a:rPr lang="ru-RU" dirty="0">
                <a:solidFill>
                  <a:schemeClr val="bg1"/>
                </a:solidFill>
              </a:rPr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35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Последовательность лексем после макро подстановок должна быть либо </a:t>
            </a:r>
            <a:r>
              <a:rPr lang="en-US" dirty="0">
                <a:solidFill>
                  <a:schemeClr val="bg1"/>
                </a:solidFill>
              </a:rPr>
              <a:t>&lt;</a:t>
            </a:r>
            <a:r>
              <a:rPr lang="ru-RU" dirty="0">
                <a:solidFill>
                  <a:schemeClr val="bg1"/>
                </a:solidFill>
              </a:rPr>
              <a:t> путь к файлу 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97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3508941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 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endParaRPr lang="ru-RU" dirty="0"/>
          </a:p>
          <a:p>
            <a:endParaRPr lang="ru-RU" dirty="0"/>
          </a:p>
          <a:p>
            <a:r>
              <a:rPr lang="en-US" dirty="0"/>
              <a:t>#include </a:t>
            </a:r>
            <a:r>
              <a:rPr lang="ru-RU" dirty="0"/>
              <a:t>" путь к файлу "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#include</a:t>
            </a:r>
            <a:r>
              <a:rPr lang="ru-RU" dirty="0"/>
              <a:t> последовательность лексем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Заменить строку с </a:t>
            </a:r>
            <a:r>
              <a:rPr lang="en-US" dirty="0"/>
              <a:t>#include </a:t>
            </a:r>
            <a:r>
              <a:rPr lang="ru-RU" dirty="0"/>
              <a:t>на строки из указанного файла</a:t>
            </a:r>
          </a:p>
          <a:p>
            <a:r>
              <a:rPr lang="ru-RU" dirty="0"/>
              <a:t>Если путь абсолютный, то файл ищется относительно корня файловой системы</a:t>
            </a:r>
          </a:p>
          <a:p>
            <a:r>
              <a:rPr lang="ru-RU" dirty="0"/>
              <a:t>Порядок просмотра директорий, если путь относительный:</a:t>
            </a:r>
          </a:p>
          <a:p>
            <a:pPr lvl="1"/>
            <a:r>
              <a:rPr lang="ru-RU" dirty="0"/>
              <a:t>директория с единицей компиляции, если использованы ""</a:t>
            </a:r>
          </a:p>
          <a:p>
            <a:pPr lvl="1"/>
            <a:r>
              <a:rPr lang="ru-RU" dirty="0"/>
              <a:t>директории со стандартными </a:t>
            </a:r>
            <a:r>
              <a:rPr lang="ru-RU" dirty="0" err="1"/>
              <a:t>хэдерами</a:t>
            </a:r>
            <a:endParaRPr lang="ru-RU" dirty="0"/>
          </a:p>
          <a:p>
            <a:pPr lvl="1"/>
            <a:r>
              <a:rPr lang="ru-RU" dirty="0"/>
              <a:t>директории, указанные при запуске компилятора (обычно, через </a:t>
            </a:r>
            <a:r>
              <a:rPr lang="ru-RU" dirty="0">
                <a:latin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ru-RU" dirty="0"/>
              <a:t>)</a:t>
            </a:r>
          </a:p>
          <a:p>
            <a:pPr lvl="2"/>
            <a:endParaRPr lang="ru-RU" dirty="0"/>
          </a:p>
          <a:p>
            <a:r>
              <a:rPr lang="ru-RU" dirty="0"/>
              <a:t>Последовательность лексем после макро подстановок должна быть либо </a:t>
            </a:r>
            <a:r>
              <a:rPr lang="en-US" dirty="0"/>
              <a:t>&lt;</a:t>
            </a:r>
            <a:r>
              <a:rPr lang="ru-RU" dirty="0"/>
              <a:t> путь к файлу </a:t>
            </a:r>
            <a:r>
              <a:rPr lang="en-US" dirty="0"/>
              <a:t>&gt;</a:t>
            </a:r>
            <a:r>
              <a:rPr lang="ru-RU" dirty="0"/>
              <a:t>, либо " путь к файлу 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53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373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file, paths, input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72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IsAbsolute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938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962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 = path + '/' + file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601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Exists(f)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410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ru-RU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835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input.pop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s.pop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87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assert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0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930504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file = s[1:-1]  #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без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&lt;&gt;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50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paths = []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   if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PathsToStandardIncludes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PathsFromCommadLine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6838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file, paths, input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04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Объединение единиц трансляции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ProcessInclude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file, paths, input =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macros,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IsAbsolute</a:t>
            </a:r>
            <a:r>
              <a:rPr lang="en-US" sz="1600" dirty="0">
                <a:latin typeface="Consolas" panose="020B0609020204030204" pitchFamily="49" charset="0"/>
              </a:rPr>
              <a:t>(file):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Preprocess1_3(file) + input)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for</a:t>
            </a:r>
            <a:r>
              <a:rPr lang="en-US" sz="1600" dirty="0">
                <a:latin typeface="Consolas" panose="020B0609020204030204" pitchFamily="49" charset="0"/>
              </a:rPr>
              <a:t> path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paths: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f = path + '/' + file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Exists(f)</a:t>
            </a:r>
            <a:r>
              <a:rPr lang="ru-RU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(macros,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Preprocess1_3(f) + input)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False</a:t>
            </a:r>
            <a:endParaRPr lang="ru-RU" sz="1600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def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ParseInclude</a:t>
            </a:r>
            <a:r>
              <a:rPr lang="en-US" sz="16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s = </a:t>
            </a:r>
            <a:r>
              <a:rPr lang="en-US" sz="1600" dirty="0" err="1">
                <a:latin typeface="Consolas" panose="020B0609020204030204" pitchFamily="49" charset="0"/>
              </a:rPr>
              <a:t>input.pop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== '#include'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s.pop</a:t>
            </a:r>
            <a:r>
              <a:rPr lang="en-US" sz="1600" dirty="0">
                <a:latin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s = </a:t>
            </a:r>
            <a:r>
              <a:rPr lang="en-US" sz="1600" dirty="0" err="1">
                <a:latin typeface="Consolas" panose="020B0609020204030204" pitchFamily="49" charset="0"/>
              </a:rPr>
              <a:t>ExpandMacros</a:t>
            </a:r>
            <a:r>
              <a:rPr lang="en-US" sz="1600" dirty="0">
                <a:latin typeface="Consolas" panose="020B0609020204030204" pitchFamily="49" charset="0"/>
              </a:rPr>
              <a:t>(s, macros)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assert</a:t>
            </a:r>
            <a:r>
              <a:rPr lang="en-US" sz="1600" dirty="0">
                <a:latin typeface="Consolas" panose="020B0609020204030204" pitchFamily="49" charset="0"/>
              </a:rPr>
              <a:t> s[0] </a:t>
            </a:r>
            <a:r>
              <a:rPr lang="en-US" sz="1600" b="1" dirty="0">
                <a:latin typeface="Consolas" panose="020B0609020204030204" pitchFamily="49" charset="0"/>
              </a:rPr>
              <a:t>in</a:t>
            </a:r>
            <a:r>
              <a:rPr lang="en-US" sz="1600" dirty="0">
                <a:latin typeface="Consolas" panose="020B0609020204030204" pitchFamily="49" charset="0"/>
              </a:rPr>
              <a:t> ['"', '&lt;']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assert </a:t>
            </a:r>
            <a:r>
              <a:rPr lang="en-US" sz="1600" dirty="0">
                <a:latin typeface="Consolas" panose="020B0609020204030204" pitchFamily="49" charset="0"/>
              </a:rPr>
              <a:t>Matches(s[0], s[-1])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file = s[1:-1]  # </a:t>
            </a:r>
            <a:r>
              <a:rPr lang="ru-RU" sz="1600" dirty="0">
                <a:latin typeface="Consolas" panose="020B0609020204030204" pitchFamily="49" charset="0"/>
              </a:rPr>
              <a:t>без </a:t>
            </a:r>
            <a:r>
              <a:rPr lang="en-US" sz="1600" dirty="0">
                <a:latin typeface="Consolas" panose="020B0609020204030204" pitchFamily="49" charset="0"/>
              </a:rPr>
              <a:t>&lt;&gt; </a:t>
            </a:r>
            <a:r>
              <a:rPr lang="ru-RU" sz="1600" dirty="0">
                <a:latin typeface="Consolas" panose="020B0609020204030204" pitchFamily="49" charset="0"/>
              </a:rPr>
              <a:t>и </a:t>
            </a:r>
            <a:r>
              <a:rPr lang="en-US" sz="1600" dirty="0">
                <a:latin typeface="Consolas" panose="020B0609020204030204" pitchFamily="49" charset="0"/>
              </a:rPr>
              <a:t>""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= []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 s[0] == '&lt;':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paths += </a:t>
            </a:r>
            <a:r>
              <a:rPr lang="en-US" sz="1600" dirty="0" err="1">
                <a:latin typeface="Consolas" panose="020B0609020204030204" pitchFamily="49" charset="0"/>
              </a:rPr>
              <a:t>PathsToStandardIncludes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</a:t>
            </a:r>
            <a:r>
              <a:rPr lang="en-US" sz="1600" dirty="0" err="1">
                <a:latin typeface="Consolas" panose="020B0609020204030204" pitchFamily="49" charset="0"/>
              </a:rPr>
              <a:t>PathsFromCommadLine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paths += [</a:t>
            </a:r>
            <a:r>
              <a:rPr lang="en-US" sz="1600" dirty="0" err="1">
                <a:latin typeface="Consolas" panose="020B0609020204030204" pitchFamily="49" charset="0"/>
              </a:rPr>
              <a:t>ThisTranslationUnitDir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file, paths, input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055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void DoSomething(void* pointer)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defined _WIN64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8);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64-битной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#else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(pointer) == 4);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// код для 32-битной ОС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7515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_DEBUG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8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условной компиляции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assert.h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DoSomething(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#if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defined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_WIN64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8);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64-битной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== 4);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код для 32-битной ОС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Left;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Right;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ifdef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_DEBUG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endif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96223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условие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текст-1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#el</a:t>
            </a:r>
            <a:r>
              <a:rPr lang="en-US" dirty="0">
                <a:solidFill>
                  <a:schemeClr val="bg1"/>
                </a:solidFill>
              </a:rPr>
              <a:t>se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текст-0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26594406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9817897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Иначе добавить в выходную последовательность результат </a:t>
            </a:r>
            <a:r>
              <a:rPr lang="ru-RU" dirty="0" err="1">
                <a:solidFill>
                  <a:schemeClr val="bg1"/>
                </a:solidFill>
              </a:rPr>
              <a:t>препроцессирования</a:t>
            </a:r>
            <a:r>
              <a:rPr lang="ru-RU" dirty="0">
                <a:solidFill>
                  <a:schemeClr val="bg1"/>
                </a:solidFill>
              </a:rPr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92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препроцессинг</a:t>
            </a:r>
            <a:r>
              <a:rPr lang="ru-R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Автоматическое преобразование исходного кода перед компиляцией</a:t>
            </a:r>
          </a:p>
          <a:p>
            <a:endParaRPr lang="en-US" dirty="0"/>
          </a:p>
          <a:p>
            <a:r>
              <a:rPr lang="ru-RU" dirty="0"/>
              <a:t>Один исходный код -</a:t>
            </a:r>
            <a:r>
              <a:rPr lang="en-US" dirty="0"/>
              <a:t>&gt; </a:t>
            </a:r>
            <a:r>
              <a:rPr lang="ru-RU" dirty="0"/>
              <a:t>разные «версии» исполняемого файла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Типичная цель – это адаптация исходного кода к </a:t>
            </a:r>
          </a:p>
          <a:p>
            <a:pPr lvl="1"/>
            <a:r>
              <a:rPr lang="ru-RU" dirty="0"/>
              <a:t>режиму сборки </a:t>
            </a:r>
          </a:p>
          <a:p>
            <a:pPr lvl="1"/>
            <a:r>
              <a:rPr lang="ru-RU" dirty="0"/>
              <a:t>версиям используемых библиотек</a:t>
            </a:r>
          </a:p>
          <a:p>
            <a:pPr lvl="1"/>
            <a:r>
              <a:rPr lang="ru-RU" dirty="0"/>
              <a:t>компилятору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операционной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31924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Ещё варианты: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</a:t>
            </a:r>
            <a:r>
              <a:rPr lang="ru-RU" dirty="0">
                <a:solidFill>
                  <a:schemeClr val="bg1"/>
                </a:solidFill>
              </a:rPr>
              <a:t> … - #</a:t>
            </a:r>
            <a:r>
              <a:rPr lang="ru-RU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ru-RU" dirty="0">
                <a:solidFill>
                  <a:schemeClr val="bg1"/>
                </a:solidFill>
              </a:rPr>
              <a:t>- </a:t>
            </a:r>
            <a:r>
              <a:rPr lang="en-US" dirty="0">
                <a:solidFill>
                  <a:schemeClr val="bg1"/>
                </a:solidFill>
              </a:rPr>
              <a:t>#else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#</a:t>
            </a:r>
            <a:r>
              <a:rPr lang="ru-RU" dirty="0" err="1">
                <a:solidFill>
                  <a:schemeClr val="bg1"/>
                </a:solidFill>
              </a:rPr>
              <a:t>endif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ifdef</a:t>
            </a:r>
            <a:r>
              <a:rPr lang="en-US" dirty="0">
                <a:solidFill>
                  <a:schemeClr val="bg1"/>
                </a:solidFill>
              </a:rPr>
              <a:t> …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#</a:t>
            </a:r>
            <a:r>
              <a:rPr lang="en-US" dirty="0" err="1">
                <a:solidFill>
                  <a:schemeClr val="bg1"/>
                </a:solidFill>
              </a:rPr>
              <a:t>ifndef</a:t>
            </a:r>
            <a:r>
              <a:rPr lang="en-US" dirty="0">
                <a:solidFill>
                  <a:schemeClr val="bg1"/>
                </a:solidFill>
              </a:rPr>
              <a:t> …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5591906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условие</a:t>
            </a:r>
            <a:br>
              <a:rPr lang="ru-RU" dirty="0"/>
            </a:br>
            <a:r>
              <a:rPr lang="ru-RU" dirty="0"/>
              <a:t>текст-1</a:t>
            </a:r>
            <a:br>
              <a:rPr lang="ru-RU" dirty="0"/>
            </a:br>
            <a:r>
              <a:rPr lang="ru-RU" dirty="0"/>
              <a:t>#el</a:t>
            </a:r>
            <a:r>
              <a:rPr lang="en-US" dirty="0"/>
              <a:t>se</a:t>
            </a:r>
            <a:br>
              <a:rPr lang="ru-RU" dirty="0"/>
            </a:br>
            <a:r>
              <a:rPr lang="ru-RU" dirty="0"/>
              <a:t>текст-0</a:t>
            </a:r>
            <a:br>
              <a:rPr lang="ru-RU" dirty="0"/>
            </a:b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Ещё варианты:</a:t>
            </a:r>
            <a:endParaRPr lang="en-US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ru-RU" dirty="0"/>
              <a:t>#</a:t>
            </a:r>
            <a:r>
              <a:rPr lang="ru-RU" dirty="0" err="1"/>
              <a:t>if</a:t>
            </a:r>
            <a:r>
              <a:rPr lang="ru-RU" dirty="0"/>
              <a:t> - #</a:t>
            </a:r>
            <a:r>
              <a:rPr lang="ru-RU" dirty="0" err="1"/>
              <a:t>el</a:t>
            </a:r>
            <a:r>
              <a:rPr lang="en-US" dirty="0"/>
              <a:t>if</a:t>
            </a:r>
            <a:r>
              <a:rPr lang="ru-RU" dirty="0"/>
              <a:t> … - #</a:t>
            </a:r>
            <a:r>
              <a:rPr lang="ru-RU" dirty="0" err="1"/>
              <a:t>el</a:t>
            </a:r>
            <a:r>
              <a:rPr lang="en-US" dirty="0"/>
              <a:t>if </a:t>
            </a:r>
            <a:r>
              <a:rPr lang="ru-RU" dirty="0"/>
              <a:t>- </a:t>
            </a:r>
            <a:r>
              <a:rPr lang="en-US" dirty="0"/>
              <a:t>#else</a:t>
            </a:r>
            <a:r>
              <a:rPr lang="ru-RU" dirty="0"/>
              <a:t> -</a:t>
            </a:r>
            <a:r>
              <a:rPr lang="en-US" dirty="0"/>
              <a:t> </a:t>
            </a:r>
            <a:r>
              <a:rPr lang="ru-RU" dirty="0"/>
              <a:t>#</a:t>
            </a:r>
            <a:r>
              <a:rPr lang="ru-RU" dirty="0" err="1"/>
              <a:t>endif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en-US" dirty="0" err="1"/>
              <a:t>ifdef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ifndef</a:t>
            </a:r>
            <a:r>
              <a:rPr lang="en-US" dirty="0"/>
              <a:t> …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значение выражения условие != 0, то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текст-1</a:t>
            </a:r>
          </a:p>
          <a:p>
            <a:endParaRPr lang="ru-RU" dirty="0"/>
          </a:p>
          <a:p>
            <a:r>
              <a:rPr lang="ru-RU" dirty="0"/>
              <a:t>Иначе добавить в выходную последовательность результат </a:t>
            </a:r>
            <a:r>
              <a:rPr lang="ru-RU" dirty="0" err="1"/>
              <a:t>препроцессирования</a:t>
            </a:r>
            <a:r>
              <a:rPr lang="ru-RU" dirty="0"/>
              <a:t> текст-0 </a:t>
            </a:r>
          </a:p>
        </p:txBody>
      </p:sp>
    </p:spTree>
    <p:extLst>
      <p:ext uri="{BB962C8B-B14F-4D97-AF65-F5344CB8AC3E}">
        <p14:creationId xmlns:p14="http://schemas.microsoft.com/office/powerpoint/2010/main" val="16835750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PreprocessIf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9201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c, t1, t0, input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ParseIf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macros, input)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15387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Calc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559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00769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519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condition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text1, text0,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nextInput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0543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Условная компиляция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ProcessIf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c, t1, t0, input =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macros, input)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Calc</a:t>
            </a:r>
            <a:r>
              <a:rPr lang="en-US" sz="2000" dirty="0">
                <a:latin typeface="Consolas" panose="020B0609020204030204" pitchFamily="49" charset="0"/>
              </a:rPr>
              <a:t>(macros, c):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t1 + input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macros, t0 + input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ParseIf</a:t>
            </a:r>
            <a:r>
              <a:rPr lang="en-US" sz="2000" dirty="0">
                <a:latin typeface="Consolas" panose="020B0609020204030204" pitchFamily="49" charset="0"/>
              </a:rPr>
              <a:t>(macros, input):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# condition – </a:t>
            </a:r>
            <a:r>
              <a:rPr lang="ru-RU" sz="2000" dirty="0">
                <a:latin typeface="Consolas" panose="020B0609020204030204" pitchFamily="49" charset="0"/>
              </a:rPr>
              <a:t>условие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text1 – </a:t>
            </a:r>
            <a:r>
              <a:rPr lang="ru-RU" sz="2000" dirty="0">
                <a:latin typeface="Consolas" panose="020B0609020204030204" pitchFamily="49" charset="0"/>
              </a:rPr>
              <a:t>часть «то»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text0 – </a:t>
            </a:r>
            <a:r>
              <a:rPr lang="ru-RU" sz="2000" dirty="0">
                <a:latin typeface="Consolas" panose="020B0609020204030204" pitchFamily="49" charset="0"/>
              </a:rPr>
              <a:t>часть «иначе»</a:t>
            </a: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</a:rPr>
              <a:t>#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 – </a:t>
            </a:r>
            <a:r>
              <a:rPr lang="ru-RU" sz="2000" dirty="0">
                <a:latin typeface="Consolas" panose="020B0609020204030204" pitchFamily="49" charset="0"/>
              </a:rPr>
              <a:t>строки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после </a:t>
            </a:r>
            <a:r>
              <a:rPr lang="en-US" sz="2000" dirty="0" err="1">
                <a:latin typeface="Consolas" panose="020B0609020204030204" pitchFamily="49" charset="0"/>
              </a:rPr>
              <a:t>endif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(condition,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text1, text0,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nextInput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9202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Вычисление условий в директивах </a:t>
            </a:r>
            <a:r>
              <a:rPr lang="en-US" dirty="0"/>
              <a:t>#if </a:t>
            </a:r>
            <a:r>
              <a:rPr lang="ru-RU" dirty="0"/>
              <a:t>и </a:t>
            </a:r>
            <a:r>
              <a:rPr lang="en-US" dirty="0"/>
              <a:t>#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Условия строятся с использованием скобок () из следующих лексем: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Целые числа и символы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Имена макросов без параметров или с параметрами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Выполняем макро подстановку и вычисляем получившееся условие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Арифметические, побитовые, сравнения, логические операторы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Запись, приоритеты, ассоциативность и правила вычисления как в языке Си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Унарный оператор </a:t>
            </a:r>
            <a:r>
              <a:rPr lang="ru-RU" dirty="0" err="1">
                <a:solidFill>
                  <a:schemeClr val="bg1"/>
                </a:solidFill>
              </a:rPr>
              <a:t>defined</a:t>
            </a:r>
            <a:r>
              <a:rPr lang="ru-RU" dirty="0">
                <a:solidFill>
                  <a:schemeClr val="bg1"/>
                </a:solidFill>
              </a:rPr>
              <a:t> макрос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0, если определение макроса не задано; 1 иначе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9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20566</TotalTime>
  <Words>20804</Words>
  <Application>Microsoft Office PowerPoint</Application>
  <PresentationFormat>Widescreen</PresentationFormat>
  <Paragraphs>3020</Paragraphs>
  <Slides>187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187</vt:i4>
      </vt:variant>
    </vt:vector>
  </HeadingPairs>
  <TitlesOfParts>
    <vt:vector size="191" baseType="lpstr">
      <vt:lpstr>Arial</vt:lpstr>
      <vt:lpstr>Calibri</vt:lpstr>
      <vt:lpstr>Consolas</vt:lpstr>
      <vt:lpstr>Office Theme</vt:lpstr>
      <vt:lpstr>Препроцессор языка Си</vt:lpstr>
      <vt:lpstr>План лекции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Что такое препроцессинг?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Краткая история препроцессора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Препроцессор языка Си</vt:lpstr>
      <vt:lpstr>Триграфы языка Си</vt:lpstr>
      <vt:lpstr>Триграфы языка Си</vt:lpstr>
      <vt:lpstr>Триграфы языка Си</vt:lpstr>
      <vt:lpstr>Триграфы языка Си</vt:lpstr>
      <vt:lpstr>Пример использования триграфов</vt:lpstr>
      <vt:lpstr>Пример использования триграфов</vt:lpstr>
      <vt:lpstr>Пример использования триграфов</vt:lpstr>
      <vt:lpstr>Склеивание строк</vt:lpstr>
      <vt:lpstr>Склеивание строк</vt:lpstr>
      <vt:lpstr>Склеивание строк</vt:lpstr>
      <vt:lpstr>Удаление комментариев</vt:lpstr>
      <vt:lpstr>Удаление комментариев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Пример препроцессирования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Директивы препроцессора языка Си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Запись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Алгоритм исполнения директив препроцессора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Примеры объединения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Объединение единиц трансляции</vt:lpstr>
      <vt:lpstr>Примеры условной компиляции</vt:lpstr>
      <vt:lpstr>Примеры условной компиляции</vt:lpstr>
      <vt:lpstr>Примеры условной компиляции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Условная компиляция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Вычисление условий в директивах #if и #elif</vt:lpstr>
      <vt:lpstr>Примеры определения макросов</vt:lpstr>
      <vt:lpstr>Примеры определения макросов</vt:lpstr>
      <vt:lpstr>Примеры определения макросов</vt:lpstr>
      <vt:lpstr>Примеры определения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Определение макросов</vt:lpstr>
      <vt:lpstr>Служебные макросы</vt:lpstr>
      <vt:lpstr>Служебные макросы</vt:lpstr>
      <vt:lpstr>Служебные макросы</vt:lpstr>
      <vt:lpstr>Служебные макросы</vt:lpstr>
      <vt:lpstr>Служебные макросы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Алгоритм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Пример подстановки макросов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Иногда полезные директивы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Раздельная компиляция</dc:title>
  <dc:creator>Petrov, Evgueni S</dc:creator>
  <cp:keywords>CTPClassification=CTP_PUBLIC:VisualMarkings=</cp:keywords>
  <cp:lastModifiedBy>Evgenii Petrov</cp:lastModifiedBy>
  <cp:revision>260</cp:revision>
  <dcterms:created xsi:type="dcterms:W3CDTF">2012-04-19T03:58:25Z</dcterms:created>
  <dcterms:modified xsi:type="dcterms:W3CDTF">2022-04-15T07:37:50Z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cd0f49fc-3de3-4b87-8ff8-8eece635b406</vt:lpwstr>
  </property>
  <property fmtid="{D5CDD505-2E9C-101B-9397-08002B2CF9AE}" pid="3" name="CTP_TimeStamp">
    <vt:lpwstr>2016-05-05 09:22:58Z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