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410" r:id="rId14"/>
    <p:sldId id="412" r:id="rId15"/>
    <p:sldId id="411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3" r:id="rId24"/>
    <p:sldId id="277" r:id="rId25"/>
    <p:sldId id="38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265" r:id="rId38"/>
    <p:sldId id="267" r:id="rId39"/>
    <p:sldId id="268" r:id="rId40"/>
    <p:sldId id="393" r:id="rId41"/>
    <p:sldId id="394" r:id="rId42"/>
    <p:sldId id="395" r:id="rId43"/>
    <p:sldId id="271" r:id="rId44"/>
    <p:sldId id="269" r:id="rId45"/>
    <p:sldId id="272" r:id="rId46"/>
    <p:sldId id="369" r:id="rId47"/>
    <p:sldId id="370" r:id="rId48"/>
    <p:sldId id="371" r:id="rId49"/>
    <p:sldId id="403" r:id="rId50"/>
    <p:sldId id="351" r:id="rId51"/>
    <p:sldId id="424" r:id="rId52"/>
    <p:sldId id="273" r:id="rId53"/>
    <p:sldId id="357" r:id="rId54"/>
    <p:sldId id="367" r:id="rId55"/>
    <p:sldId id="368" r:id="rId56"/>
    <p:sldId id="404" r:id="rId57"/>
    <p:sldId id="270" r:id="rId58"/>
    <p:sldId id="359" r:id="rId59"/>
    <p:sldId id="360" r:id="rId60"/>
    <p:sldId id="361" r:id="rId61"/>
    <p:sldId id="362" r:id="rId62"/>
    <p:sldId id="372" r:id="rId63"/>
    <p:sldId id="405" r:id="rId64"/>
    <p:sldId id="275" r:id="rId65"/>
    <p:sldId id="375" r:id="rId66"/>
    <p:sldId id="376" r:id="rId67"/>
    <p:sldId id="377" r:id="rId68"/>
    <p:sldId id="347" r:id="rId69"/>
    <p:sldId id="389" r:id="rId70"/>
    <p:sldId id="390" r:id="rId71"/>
    <p:sldId id="391" r:id="rId72"/>
    <p:sldId id="279" r:id="rId73"/>
    <p:sldId id="299" r:id="rId74"/>
    <p:sldId id="300" r:id="rId75"/>
    <p:sldId id="301" r:id="rId76"/>
    <p:sldId id="302" r:id="rId77"/>
    <p:sldId id="303" r:id="rId78"/>
    <p:sldId id="304" r:id="rId79"/>
    <p:sldId id="396" r:id="rId80"/>
    <p:sldId id="305" r:id="rId81"/>
    <p:sldId id="306" r:id="rId82"/>
    <p:sldId id="307" r:id="rId83"/>
    <p:sldId id="308" r:id="rId84"/>
    <p:sldId id="281" r:id="rId85"/>
    <p:sldId id="436" r:id="rId86"/>
    <p:sldId id="312" r:id="rId87"/>
    <p:sldId id="434" r:id="rId88"/>
    <p:sldId id="435" r:id="rId89"/>
    <p:sldId id="437" r:id="rId90"/>
    <p:sldId id="282" r:id="rId91"/>
    <p:sldId id="313" r:id="rId92"/>
    <p:sldId id="314" r:id="rId93"/>
    <p:sldId id="315" r:id="rId94"/>
    <p:sldId id="397" r:id="rId95"/>
    <p:sldId id="398" r:id="rId96"/>
    <p:sldId id="399" r:id="rId97"/>
    <p:sldId id="400" r:id="rId98"/>
    <p:sldId id="401" r:id="rId99"/>
    <p:sldId id="402" r:id="rId100"/>
    <p:sldId id="288" r:id="rId101"/>
    <p:sldId id="330" r:id="rId102"/>
    <p:sldId id="331" r:id="rId103"/>
    <p:sldId id="332" r:id="rId104"/>
    <p:sldId id="333" r:id="rId105"/>
    <p:sldId id="438" r:id="rId106"/>
    <p:sldId id="290" r:id="rId107"/>
    <p:sldId id="338" r:id="rId108"/>
    <p:sldId id="339" r:id="rId109"/>
    <p:sldId id="340" r:id="rId110"/>
    <p:sldId id="439" r:id="rId111"/>
    <p:sldId id="440" r:id="rId112"/>
    <p:sldId id="441" r:id="rId113"/>
    <p:sldId id="442" r:id="rId114"/>
    <p:sldId id="289" r:id="rId115"/>
    <p:sldId id="334" r:id="rId116"/>
    <p:sldId id="335" r:id="rId117"/>
    <p:sldId id="336" r:id="rId118"/>
    <p:sldId id="337" r:id="rId119"/>
    <p:sldId id="291" r:id="rId120"/>
    <p:sldId id="341" r:id="rId121"/>
    <p:sldId id="342" r:id="rId122"/>
    <p:sldId id="343" r:id="rId123"/>
    <p:sldId id="344" r:id="rId124"/>
    <p:sldId id="278" r:id="rId125"/>
    <p:sldId id="258" r:id="rId126"/>
    <p:sldId id="274" r:id="rId127"/>
    <p:sldId id="363" r:id="rId128"/>
    <p:sldId id="364" r:id="rId129"/>
    <p:sldId id="365" r:id="rId130"/>
    <p:sldId id="366" r:id="rId131"/>
    <p:sldId id="374" r:id="rId132"/>
    <p:sldId id="378" r:id="rId133"/>
    <p:sldId id="379" r:id="rId134"/>
    <p:sldId id="380" r:id="rId135"/>
    <p:sldId id="381" r:id="rId136"/>
    <p:sldId id="283" r:id="rId137"/>
    <p:sldId id="316" r:id="rId138"/>
    <p:sldId id="317" r:id="rId139"/>
    <p:sldId id="284" r:id="rId140"/>
    <p:sldId id="318" r:id="rId141"/>
    <p:sldId id="319" r:id="rId142"/>
    <p:sldId id="320" r:id="rId143"/>
    <p:sldId id="321" r:id="rId144"/>
    <p:sldId id="285" r:id="rId145"/>
    <p:sldId id="323" r:id="rId146"/>
    <p:sldId id="324" r:id="rId147"/>
    <p:sldId id="325" r:id="rId148"/>
    <p:sldId id="326" r:id="rId149"/>
    <p:sldId id="327" r:id="rId150"/>
    <p:sldId id="328" r:id="rId151"/>
    <p:sldId id="329" r:id="rId1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FF00"/>
    <a:srgbClr val="FF00FF"/>
    <a:srgbClr val="1E1E1E"/>
    <a:srgbClr val="C8C8C8"/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>
      <p:cViewPr varScale="1">
        <p:scale>
          <a:sx n="112" d="100"/>
          <a:sy n="11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yntha.ai/converters/python-to-c" TargetMode="External"/><Relationship Id="rId2" Type="http://schemas.openxmlformats.org/officeDocument/2006/relationships/hyperlink" Target="https://www.codeconvert.ai/python-to-c-converter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FE46-68F4-BA25-31B0-F11165AD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хранения значений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31CF-A10B-FE94-9CBE-41156B9A2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Вид времени жизни == способ хранения</a:t>
            </a:r>
          </a:p>
          <a:p>
            <a:pPr lvl="1"/>
            <a:r>
              <a:rPr lang="ru-RU" dirty="0">
                <a:highlight>
                  <a:srgbClr val="FFFF00"/>
                </a:highlight>
              </a:rPr>
              <a:t>Автоматический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Динамический</a:t>
            </a:r>
          </a:p>
          <a:p>
            <a:pPr lvl="1"/>
            <a:r>
              <a:rPr lang="ru-RU" dirty="0">
                <a:highlight>
                  <a:srgbClr val="00FFFF"/>
                </a:highlight>
              </a:rPr>
              <a:t>Статический</a:t>
            </a:r>
          </a:p>
          <a:p>
            <a:pPr lvl="1"/>
            <a:r>
              <a:rPr lang="ru-RU" dirty="0">
                <a:highlight>
                  <a:srgbClr val="FF00FF"/>
                </a:highlight>
              </a:rPr>
              <a:t>Потоковый</a:t>
            </a:r>
            <a:r>
              <a:rPr lang="ru-RU" dirty="0"/>
              <a:t> (</a:t>
            </a:r>
            <a:r>
              <a:rPr lang="en-US" dirty="0"/>
              <a:t>C11)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Задается </a:t>
            </a:r>
            <a:r>
              <a:rPr lang="ru-RU" i="1" dirty="0"/>
              <a:t>отсутствием</a:t>
            </a:r>
            <a:r>
              <a:rPr lang="ru-RU" dirty="0"/>
              <a:t> или </a:t>
            </a:r>
            <a:r>
              <a:rPr lang="ru-RU" i="1" dirty="0"/>
              <a:t>наличием и способом описания</a:t>
            </a:r>
            <a:r>
              <a:rPr lang="ru-RU" dirty="0"/>
              <a:t> идентификатора у значения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0760-3590-C969-DE2A-6CC002B78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A6A87-33E9-7E20-1CB5-A7EC56E5ACAA}"/>
              </a:ext>
            </a:extLst>
          </p:cNvPr>
          <p:cNvSpPr/>
          <p:nvPr/>
        </p:nvSpPr>
        <p:spPr>
          <a:xfrm>
            <a:off x="7680176" y="1589676"/>
            <a:ext cx="3902224" cy="3600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Поток 0 локальные переменные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59901-57E4-AAC4-9819-E1D4B364B83B}"/>
              </a:ext>
            </a:extLst>
          </p:cNvPr>
          <p:cNvSpPr/>
          <p:nvPr/>
        </p:nvSpPr>
        <p:spPr>
          <a:xfrm>
            <a:off x="7680176" y="2132278"/>
            <a:ext cx="3902224" cy="3600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Поток 1 локальные переменные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D183F-FD51-C691-B0A7-94DF4033AE54}"/>
              </a:ext>
            </a:extLst>
          </p:cNvPr>
          <p:cNvSpPr/>
          <p:nvPr/>
        </p:nvSpPr>
        <p:spPr>
          <a:xfrm>
            <a:off x="7680176" y="2996952"/>
            <a:ext cx="3902224" cy="3600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Поток </a:t>
            </a:r>
            <a:r>
              <a:rPr lang="en-US" sz="2000" dirty="0">
                <a:solidFill>
                  <a:schemeClr val="tx1"/>
                </a:solidFill>
              </a:rPr>
              <a:t>t-1</a:t>
            </a:r>
            <a:r>
              <a:rPr lang="ru-RU" sz="2000" dirty="0">
                <a:solidFill>
                  <a:schemeClr val="tx1"/>
                </a:solidFill>
              </a:rPr>
              <a:t> локальные переменные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2C969-9D4C-167D-CB99-DA8464684F99}"/>
              </a:ext>
            </a:extLst>
          </p:cNvPr>
          <p:cNvSpPr/>
          <p:nvPr/>
        </p:nvSpPr>
        <p:spPr>
          <a:xfrm>
            <a:off x="6888088" y="1589676"/>
            <a:ext cx="792088" cy="36003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11013-DAEA-13C2-5FAE-E72E0BF18003}"/>
              </a:ext>
            </a:extLst>
          </p:cNvPr>
          <p:cNvSpPr/>
          <p:nvPr/>
        </p:nvSpPr>
        <p:spPr>
          <a:xfrm>
            <a:off x="6888088" y="2132278"/>
            <a:ext cx="792088" cy="36003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CF9E2-5A70-1704-DA4C-D35105EC42CF}"/>
              </a:ext>
            </a:extLst>
          </p:cNvPr>
          <p:cNvSpPr/>
          <p:nvPr/>
        </p:nvSpPr>
        <p:spPr>
          <a:xfrm>
            <a:off x="6888088" y="2996952"/>
            <a:ext cx="792088" cy="36003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4B8DB-4B60-ECDD-ACBA-290B40CA7CB8}"/>
              </a:ext>
            </a:extLst>
          </p:cNvPr>
          <p:cNvSpPr/>
          <p:nvPr/>
        </p:nvSpPr>
        <p:spPr>
          <a:xfrm>
            <a:off x="6197600" y="1600201"/>
            <a:ext cx="618480" cy="4525963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Глобальные переменные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078A7-B7D8-2AA9-A039-02EB80C954D5}"/>
              </a:ext>
            </a:extLst>
          </p:cNvPr>
          <p:cNvSpPr/>
          <p:nvPr/>
        </p:nvSpPr>
        <p:spPr>
          <a:xfrm>
            <a:off x="6888088" y="3717032"/>
            <a:ext cx="4694312" cy="240913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«Куча»</a:t>
            </a:r>
          </a:p>
        </p:txBody>
      </p:sp>
    </p:spTree>
    <p:extLst>
      <p:ext uri="{BB962C8B-B14F-4D97-AF65-F5344CB8AC3E}">
        <p14:creationId xmlns:p14="http://schemas.microsoft.com/office/powerpoint/2010/main" val="9732278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входа в блок с описанием до окончания исполнения</a:t>
            </a:r>
            <a:r>
              <a:rPr lang="en-US" dirty="0"/>
              <a:t> </a:t>
            </a:r>
            <a:r>
              <a:rPr lang="ru-RU" dirty="0"/>
              <a:t>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входа в блок с описанием до окончания исполнения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+ модификаторы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auto </a:t>
            </a:r>
            <a:r>
              <a:rPr lang="ru-RU" dirty="0"/>
              <a:t>или без модификатора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входа в блок с описанием до окончания исполнения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+ модификаторы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auto </a:t>
            </a:r>
            <a:r>
              <a:rPr lang="ru-RU" dirty="0"/>
              <a:t>или без модификатора</a:t>
            </a:r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5BDC-E1D0-911B-4147-427597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хранение значений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6F0E-6DD7-1A62-37E8-07A10519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момента резервирования до момента освобождения памяти для хранения значения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Память резервируется и освобождается самой программой с помощью стандартных функций </a:t>
            </a:r>
            <a:r>
              <a:rPr lang="en-US" dirty="0">
                <a:solidFill>
                  <a:schemeClr val="bg1"/>
                </a:solidFill>
              </a:rPr>
              <a:t>malloc, free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доступа к значениям с динамическим хранением используются указатели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функции, которая резервирует память -- см. лекцию про хранение типов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4058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5BDC-E1D0-911B-4147-427597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хранение значений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6F0E-6DD7-1A62-37E8-07A10519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от момента резервирования до момента освобождения памяти для хранения значения</a:t>
            </a:r>
          </a:p>
          <a:p>
            <a:pPr lvl="1"/>
            <a:r>
              <a:rPr lang="ru-RU" dirty="0"/>
              <a:t>Память резервируется и освобождается самой программой с помощью стандартных функций </a:t>
            </a:r>
            <a:r>
              <a:rPr lang="en-US" dirty="0"/>
              <a:t>malloc, free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доступа к значениям с динамическим хранением используются указатели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функции, которая резервирует память -- см. лекцию про хранение типов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491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5BDC-E1D0-911B-4147-427597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хранение значений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6F0E-6DD7-1A62-37E8-07A10519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от момента резервирования до момента освобождения памяти для хранения значения</a:t>
            </a:r>
          </a:p>
          <a:p>
            <a:pPr lvl="1"/>
            <a:r>
              <a:rPr lang="ru-RU" dirty="0"/>
              <a:t>Память резервируется и освобождается самой программой с помощью стандартных функций </a:t>
            </a:r>
            <a:r>
              <a:rPr lang="en-US" dirty="0"/>
              <a:t>malloc, free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/>
              <a:t>Для доступа к значениям с динамическим хранением используются указатели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функции, которая резервирует память -- см. лекцию про хранение типов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053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5BDC-E1D0-911B-4147-427597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хранение значений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6F0E-6DD7-1A62-37E8-07A10519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от момента резервирования до момента освобождения памяти для хранения значения</a:t>
            </a:r>
          </a:p>
          <a:p>
            <a:pPr lvl="1"/>
            <a:r>
              <a:rPr lang="ru-RU" dirty="0"/>
              <a:t>Память резервируется и освобождается самой программой с помощью стандартных функций </a:t>
            </a:r>
            <a:r>
              <a:rPr lang="en-US" dirty="0"/>
              <a:t>malloc, free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/>
              <a:t>Для доступа к значениям с динамическим хранением используются указатели </a:t>
            </a:r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Зависит от функции, которая резервирует память</a:t>
            </a:r>
            <a:r>
              <a:rPr lang="en-US" dirty="0"/>
              <a:t>,</a:t>
            </a:r>
            <a:r>
              <a:rPr lang="ru-RU" dirty="0"/>
              <a:t> -- см. лекцию про хранение типов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132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 </a:t>
            </a:r>
          </a:p>
          <a:p>
            <a:pPr lvl="1"/>
            <a:r>
              <a:rPr lang="ru-RU" dirty="0"/>
              <a:t>«файл» + без модификатора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 </a:t>
            </a:r>
          </a:p>
          <a:p>
            <a:pPr lvl="1"/>
            <a:r>
              <a:rPr lang="ru-RU" dirty="0"/>
              <a:t>«файл» + без модификатора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 </a:t>
            </a:r>
          </a:p>
          <a:p>
            <a:pPr lvl="1"/>
            <a:r>
              <a:rPr lang="ru-RU" dirty="0"/>
              <a:t>«файл» + без модификатора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74349-0AED-B501-0C9E-B5F4D8588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3172"/>
              </p:ext>
            </p:extLst>
          </p:nvPr>
        </p:nvGraphicFramePr>
        <p:xfrm>
          <a:off x="8270032" y="2738120"/>
          <a:ext cx="3312368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15">
                  <a:extLst>
                    <a:ext uri="{9D8B030D-6E8A-4147-A177-3AD203B41FA5}">
                      <a16:colId xmlns:a16="http://schemas.microsoft.com/office/drawing/2014/main" val="3175146974"/>
                    </a:ext>
                  </a:extLst>
                </a:gridCol>
                <a:gridCol w="3026153">
                  <a:extLst>
                    <a:ext uri="{9D8B030D-6E8A-4147-A177-3AD203B41FA5}">
                      <a16:colId xmlns:a16="http://schemas.microsoft.com/office/drawing/2014/main" val="415894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Побочные эффекты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9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Нереентерабельный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3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Конфликты доступа к памяти в многопоточном коде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95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значений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значений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значения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значений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значения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5F90F23-157B-0D7D-1C95-7B6277A38DE4}"/>
              </a:ext>
            </a:extLst>
          </p:cNvPr>
          <p:cNvSpPr/>
          <p:nvPr/>
        </p:nvSpPr>
        <p:spPr>
          <a:xfrm>
            <a:off x="8198024" y="1600201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значений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значения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917BBCA-60E2-6D1D-24AD-E808EBCB97D7}"/>
              </a:ext>
            </a:extLst>
          </p:cNvPr>
          <p:cNvSpPr/>
          <p:nvPr/>
        </p:nvSpPr>
        <p:spPr>
          <a:xfrm>
            <a:off x="8198024" y="1600201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значений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значения</a:t>
            </a:r>
          </a:p>
          <a:p>
            <a:endParaRPr lang="ru-RU" dirty="0"/>
          </a:p>
          <a:p>
            <a:r>
              <a:rPr lang="ru-RU" dirty="0"/>
              <a:t>Область видимости + модификаторы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1600201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585A79-DF90-81E1-29E7-D536B99C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23783"/>
              </p:ext>
            </p:extLst>
          </p:nvPr>
        </p:nvGraphicFramePr>
        <p:xfrm>
          <a:off x="8270032" y="2738120"/>
          <a:ext cx="3312368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15">
                  <a:extLst>
                    <a:ext uri="{9D8B030D-6E8A-4147-A177-3AD203B41FA5}">
                      <a16:colId xmlns:a16="http://schemas.microsoft.com/office/drawing/2014/main" val="3175146974"/>
                    </a:ext>
                  </a:extLst>
                </a:gridCol>
                <a:gridCol w="3026153">
                  <a:extLst>
                    <a:ext uri="{9D8B030D-6E8A-4147-A177-3AD203B41FA5}">
                      <a16:colId xmlns:a16="http://schemas.microsoft.com/office/drawing/2014/main" val="415894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Побочные эффекты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9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Нереентерабельный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3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👎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C00000"/>
                          </a:solidFill>
                        </a:rPr>
                        <a:t>Конфликты доступа к памяти в многопоточном коде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95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8126"/>
              </p:ext>
            </p:extLst>
          </p:nvPr>
        </p:nvGraphicFramePr>
        <p:xfrm>
          <a:off x="848" y="2315204"/>
          <a:ext cx="121911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200" dirty="0">
                          <a:latin typeface="Consolas" panose="020B0609020204030204" pitchFamily="49" charset="0"/>
                        </a:rPr>
                        <a:t>Питон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Паскаль</a:t>
                      </a:r>
                      <a:endParaRPr lang="en-US" sz="7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511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3409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спецэффекты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swap a &lt;-&gt;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t 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a 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a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b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  </a:t>
                      </a:r>
                      <a:r>
                        <a:rPr lang="en-US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ошибка компиляции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{  многострочный комментарий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 := a;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a := b;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b := t;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3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235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 = *a;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*a = *b;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y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(&amp;x, &amp;y);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s-ES" b="0" dirty="0" err="1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s;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a, b: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t :=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a :=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b :=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x, y: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y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swap(x, y);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5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8842-B7A9-6016-85CF-0A64C9D2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E27D-2DF7-247B-390C-422D3233D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Императивный</a:t>
            </a:r>
          </a:p>
          <a:p>
            <a:pPr lvl="1"/>
            <a:r>
              <a:rPr lang="ru-RU" dirty="0"/>
              <a:t>Описание действий над данными</a:t>
            </a:r>
          </a:p>
          <a:p>
            <a:endParaRPr lang="ru-RU" dirty="0"/>
          </a:p>
          <a:p>
            <a:r>
              <a:rPr lang="ru-RU" dirty="0"/>
              <a:t>Интерпретируемый</a:t>
            </a:r>
          </a:p>
          <a:p>
            <a:pPr lvl="1"/>
            <a:r>
              <a:rPr lang="ru-RU" dirty="0"/>
              <a:t>Программу исполняет интерпретатор</a:t>
            </a:r>
          </a:p>
          <a:p>
            <a:endParaRPr lang="ru-RU" dirty="0"/>
          </a:p>
          <a:p>
            <a:r>
              <a:rPr lang="ru-RU" dirty="0"/>
              <a:t>Неявная типизация</a:t>
            </a:r>
          </a:p>
          <a:p>
            <a:pPr lvl="1"/>
            <a:r>
              <a:rPr lang="ru-RU" dirty="0"/>
              <a:t>Типы переменных назначает интерпретатор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https://www.codeconvert.ai/python-to-c-converter</a:t>
            </a:r>
            <a:r>
              <a:rPr lang="ru-RU" dirty="0"/>
              <a:t> </a:t>
            </a:r>
          </a:p>
          <a:p>
            <a:r>
              <a:rPr lang="en-US" dirty="0">
                <a:hlinkClick r:id="rId3"/>
              </a:rPr>
              <a:t>https://syntha.ai/converters/python-to-c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5319-49DA-69D0-88B7-2B26D003CD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Императивный</a:t>
            </a:r>
          </a:p>
          <a:p>
            <a:pPr lvl="1"/>
            <a:endParaRPr lang="ru-RU" dirty="0"/>
          </a:p>
          <a:p>
            <a:endParaRPr lang="ru-RU" dirty="0"/>
          </a:p>
          <a:p>
            <a:r>
              <a:rPr lang="ru-RU" dirty="0"/>
              <a:t>Компилируемый</a:t>
            </a:r>
          </a:p>
          <a:p>
            <a:pPr lvl="1"/>
            <a:r>
              <a:rPr lang="ru-RU" dirty="0"/>
              <a:t>Программу исполняет процессор</a:t>
            </a:r>
          </a:p>
          <a:p>
            <a:endParaRPr lang="ru-RU" dirty="0"/>
          </a:p>
          <a:p>
            <a:r>
              <a:rPr lang="ru-RU" dirty="0"/>
              <a:t>Явная типизация</a:t>
            </a:r>
          </a:p>
          <a:p>
            <a:pPr lvl="1"/>
            <a:r>
              <a:rPr lang="ru-RU" dirty="0"/>
              <a:t>Типы переменных назначает программист</a:t>
            </a:r>
          </a:p>
        </p:txBody>
      </p:sp>
    </p:spTree>
    <p:extLst>
      <p:ext uri="{BB962C8B-B14F-4D97-AF65-F5344CB8AC3E}">
        <p14:creationId xmlns:p14="http://schemas.microsoft.com/office/powerpoint/2010/main" val="118772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26B15-044D-4129-57F2-80A717A6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BB974D-DEE9-2BB8-5FB0-6EF1D51F6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23990"/>
              </p:ext>
            </p:extLst>
          </p:nvPr>
        </p:nvGraphicFramePr>
        <p:xfrm>
          <a:off x="609600" y="1600200"/>
          <a:ext cx="10972797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40">
                  <a:extLst>
                    <a:ext uri="{9D8B030D-6E8A-4147-A177-3AD203B41FA5}">
                      <a16:colId xmlns:a16="http://schemas.microsoft.com/office/drawing/2014/main" val="14238394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09636678"/>
                    </a:ext>
                  </a:extLst>
                </a:gridCol>
                <a:gridCol w="5702421">
                  <a:extLst>
                    <a:ext uri="{9D8B030D-6E8A-4147-A177-3AD203B41FA5}">
                      <a16:colId xmlns:a16="http://schemas.microsoft.com/office/drawing/2014/main" val="50492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Особенности в языке Си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32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1.5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+= 1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double x = 1.5;</a:t>
                      </a:r>
                      <a:endParaRPr lang="fr-FR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+= 1;</a:t>
                      </a:r>
                      <a:endParaRPr lang="fr-FR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для более быстрых и менее точных вычислений есть тип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endParaRPr lang="ru-RU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для более медленных и точных вычислений –  тип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3773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x = 1;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имеют фиксированную разрядность</a:t>
                      </a:r>
                      <a:endParaRPr lang="ru-RU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>
                          <a:effectLst/>
                        </a:rPr>
                      </a:b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обычно тип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имеет 32 двоичных разряда,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8,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16,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64 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130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'a'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"b"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y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x = 'a';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y = 'b';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y;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одиночные символы всегда записываются в одинарных кавычках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6998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9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Массивы в Си</a:t>
            </a:r>
          </a:p>
          <a:p>
            <a:pPr lvl="1"/>
            <a:r>
              <a:rPr lang="ru-RU" sz="2000" dirty="0"/>
              <a:t>имитация работы со строками, кортежами и списками в </a:t>
            </a:r>
            <a:r>
              <a:rPr lang="en-US" sz="2000" dirty="0"/>
              <a:t>Python</a:t>
            </a:r>
            <a:endParaRPr lang="ru-RU" sz="2000" dirty="0"/>
          </a:p>
          <a:p>
            <a:pPr lvl="1"/>
            <a:r>
              <a:rPr lang="ru-RU" sz="2000" dirty="0"/>
              <a:t>максимальный размер известен во время компиляции исходного кода, все элементы имеют один и тот же тип</a:t>
            </a:r>
          </a:p>
          <a:p>
            <a:pPr lvl="1"/>
            <a:r>
              <a:rPr lang="ru-RU" sz="2000" dirty="0"/>
              <a:t>определена только одна операция – доступ к элементу по целочисленному индексу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2E4C4-F9DA-8E9D-7AD0-EE6366ACC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63951"/>
              </p:ext>
            </p:extLst>
          </p:nvPr>
        </p:nvGraphicFramePr>
        <p:xfrm>
          <a:off x="609600" y="3911071"/>
          <a:ext cx="109728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68">
                  <a:extLst>
                    <a:ext uri="{9D8B030D-6E8A-4147-A177-3AD203B41FA5}">
                      <a16:colId xmlns:a16="http://schemas.microsoft.com/office/drawing/2014/main" val="101477914"/>
                    </a:ext>
                  </a:extLst>
                </a:gridCol>
                <a:gridCol w="3917032">
                  <a:extLst>
                    <a:ext uri="{9D8B030D-6E8A-4147-A177-3AD203B41FA5}">
                      <a16:colId xmlns:a16="http://schemas.microsoft.com/office/drawing/2014/main" val="403646489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22860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Особенности в языке 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54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[5, 6, 7]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x[1] = x[2] + 2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x[3] = {5, 6, 7};</a:t>
                      </a:r>
                      <a:endParaRPr lang="en-U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x[1] = x[2] + 2;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начальные значения элементов пишутся в { }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494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abc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abc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x[4] = {'a','b','c',0};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y[4] = "abc";</a:t>
                      </a:r>
                      <a:endParaRPr lang="es-E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длина строки задается индексом символа с ASCII кодом 0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7189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9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Структуры в Си</a:t>
            </a:r>
          </a:p>
          <a:p>
            <a:pPr lvl="1"/>
            <a:r>
              <a:rPr lang="ru-RU" sz="2000" dirty="0"/>
              <a:t>имитация работы со словарями</a:t>
            </a:r>
          </a:p>
          <a:p>
            <a:pPr lvl="1"/>
            <a:r>
              <a:rPr lang="ru-RU" sz="2000" dirty="0"/>
              <a:t>набор ключей и типы хранимых значений известны во время компиляции</a:t>
            </a:r>
          </a:p>
          <a:p>
            <a:pPr lvl="1"/>
            <a:r>
              <a:rPr lang="ru-RU" sz="2000" dirty="0"/>
              <a:t>определены только две операции: доступ к элементу по ключу и присваивание структур</a:t>
            </a:r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14726"/>
              </p:ext>
            </p:extLst>
          </p:nvPr>
        </p:nvGraphicFramePr>
        <p:xfrm>
          <a:off x="609600" y="3435900"/>
          <a:ext cx="10972800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в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Python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не требуется 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описывать ключи,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используемые в словарях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 dirty="0">
                          <a:effectLst/>
                        </a:rPr>
                      </a:b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{'month':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', 'day': 1}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['day'] = 13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typedef struct {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описание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month[4];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элементов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day;      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структуры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date;         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имя структуры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{"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", 1};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old_ny.day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13;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2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Блоки операторов в Си</a:t>
            </a:r>
          </a:p>
          <a:p>
            <a:pPr lvl="1"/>
            <a:r>
              <a:rPr lang="ru-RU" sz="2400" dirty="0"/>
              <a:t>любое число пробелов эквивалентно одному пробелу</a:t>
            </a:r>
          </a:p>
          <a:p>
            <a:pPr lvl="1"/>
            <a:r>
              <a:rPr lang="ru-RU" sz="2400" dirty="0"/>
              <a:t>для объединения операторов в блоки используются фигурные скобки {} </a:t>
            </a:r>
          </a:p>
          <a:p>
            <a:pPr lvl="1"/>
            <a:r>
              <a:rPr lang="ru-RU" sz="2400" dirty="0"/>
              <a:t>отступ без {} не приводит к возникновению блока операторов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16643"/>
              </p:ext>
            </p:extLst>
          </p:nvPr>
        </p:nvGraphicFramePr>
        <p:xfrm>
          <a:off x="609600" y="3435900"/>
          <a:ext cx="10972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x[i] &gt; 0: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m[i] = True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(x[i] &gt; 0) {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log(x[i]);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m[i] = true;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nn-NO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x[i] &gt; 0: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m[i] = True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(x[i] &gt; 0)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y[i] = log(x[i]);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m[i] = true;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98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78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Оформление управляющих операторов в Си</a:t>
            </a:r>
          </a:p>
          <a:p>
            <a:pPr lvl="1"/>
            <a:r>
              <a:rPr lang="ru-RU" sz="2400" dirty="0"/>
              <a:t>обязательные круглые скобки</a:t>
            </a:r>
          </a:p>
          <a:p>
            <a:pPr lvl="1"/>
            <a:r>
              <a:rPr lang="ru-RU" sz="2400" dirty="0"/>
              <a:t>не используется двоеточие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29668"/>
              </p:ext>
            </p:extLst>
          </p:nvPr>
        </p:nvGraphicFramePr>
        <p:xfrm>
          <a:off x="612886" y="3004100"/>
          <a:ext cx="109728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x &gt; y: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y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 = x</a:t>
                      </a:r>
                      <a:endParaRPr lang="es-E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 &gt; y)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y;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 = x;</a:t>
                      </a:r>
                      <a:endParaRPr lang="es-ES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while x &gt;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x &amp; (x - 1)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c += 1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while (x &gt; 0) {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x = x &amp; (x - 1);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c += 1;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98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3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dirty="0"/>
              <a:t> в Си</a:t>
            </a:r>
          </a:p>
          <a:p>
            <a:pPr lvl="1"/>
            <a:r>
              <a:rPr lang="ru-RU" sz="2400" dirty="0"/>
              <a:t>другая форма записи цикла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sz="2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400" dirty="0"/>
              <a:t>не предназначен для перебора элементов массивов и структур</a:t>
            </a:r>
          </a:p>
          <a:p>
            <a:pPr lvl="1"/>
            <a:r>
              <a:rPr lang="ru-RU" sz="2400" dirty="0"/>
              <a:t>имеет вид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s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c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n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b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и смысл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s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c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b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n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2"/>
            <a:r>
              <a:rPr lang="ru-RU" sz="2000" dirty="0"/>
              <a:t>s, c, n -- выражения</a:t>
            </a:r>
          </a:p>
          <a:p>
            <a:pPr lvl="2"/>
            <a:r>
              <a:rPr lang="ru-RU" sz="2000" dirty="0"/>
              <a:t>b -- оператор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31982"/>
              </p:ext>
            </p:extLst>
          </p:nvPr>
        </p:nvGraphicFramePr>
        <p:xfrm>
          <a:off x="609600" y="4652964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for i in range(count):</a:t>
                      </a:r>
                      <a:endParaRPr lang="en-U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print("{}".format(i))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for (i = 0; i &lt; count; i += 1) {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printf("%d\n", i);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Описание функций в Си</a:t>
            </a:r>
          </a:p>
          <a:p>
            <a:pPr lvl="1"/>
            <a:r>
              <a:rPr lang="ru-RU" sz="2400" dirty="0"/>
              <a:t>требуется указать </a:t>
            </a:r>
            <a:r>
              <a:rPr lang="ru-RU" sz="2400" dirty="0">
                <a:highlight>
                  <a:srgbClr val="00FFFF"/>
                </a:highlight>
              </a:rPr>
              <a:t>типы принимаемых параметров </a:t>
            </a:r>
            <a:r>
              <a:rPr lang="ru-RU" sz="2400" dirty="0"/>
              <a:t>и </a:t>
            </a:r>
            <a:r>
              <a:rPr lang="ru-RU" sz="2400" dirty="0">
                <a:highlight>
                  <a:srgbClr val="FF00FF"/>
                </a:highlight>
              </a:rPr>
              <a:t>тип возвращаемого значения</a:t>
            </a:r>
            <a:endParaRPr lang="ru-RU" sz="2400" b="1" dirty="0">
              <a:highlight>
                <a:srgbClr val="FF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ru-RU" sz="20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53051"/>
              </p:ext>
            </p:extLst>
          </p:nvPr>
        </p:nvGraphicFramePr>
        <p:xfrm>
          <a:off x="609600" y="2924944"/>
          <a:ext cx="10972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def pow(a, n):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n ==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1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 = pow(a, n // 2)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n % 2 ==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else: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 * a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pow(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int a, int 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(n == 0)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1;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int p = pow(a, n / 2);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(n % 2 == 0)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else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 * a;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0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5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6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1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7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62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4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97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5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2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</a:t>
            </a:r>
            <a:br>
              <a:rPr lang="ru-RU" dirty="0"/>
            </a:br>
            <a:r>
              <a:rPr lang="ru-RU" dirty="0"/>
              <a:t>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/>
              <a:t>undefined -- </a:t>
            </a:r>
            <a:r>
              <a:rPr lang="ru-RU" dirty="0"/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93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!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&amp;</a:t>
            </a:r>
            <a:r>
              <a:rPr lang="ru-RU" dirty="0">
                <a:highlight>
                  <a:srgbClr val="C0C0C0"/>
                </a:highlight>
                <a:latin typeface="Consolas" panose="020B0609020204030204" pitchFamily="49" charset="0"/>
              </a:rPr>
              <a:t> *</a:t>
            </a:r>
            <a:r>
              <a:rPr lang="ru-RU" dirty="0">
                <a:latin typeface="Consolas" panose="020B0609020204030204" pitchFamily="49" charset="0"/>
              </a:rPr>
              <a:t>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</a:rPr>
              <a:t>&amp;&amp; ||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&lt;&lt; &gt;&gt;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&amp; ^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 + -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/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-&gt; .</a:t>
            </a:r>
            <a:r>
              <a:rPr lang="en-US" dirty="0">
                <a:latin typeface="Consolas" panose="020B0609020204030204" pitchFamily="49" charset="0"/>
              </a:rPr>
              <a:t> ,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== &lt; &gt; &lt;= &gt;= !=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4F6808D-FFE9-2341-672A-93B163CE9F4E}"/>
              </a:ext>
            </a:extLst>
          </p:cNvPr>
          <p:cNvGrpSpPr/>
          <p:nvPr/>
        </p:nvGrpSpPr>
        <p:grpSpPr>
          <a:xfrm>
            <a:off x="1383632" y="1965003"/>
            <a:ext cx="1495972" cy="2933569"/>
            <a:chOff x="6524743" y="580901"/>
            <a:chExt cx="1495972" cy="29335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A67383-A5CB-E408-8E25-B6C0D71E4D8E}"/>
                </a:ext>
              </a:extLst>
            </p:cNvPr>
            <p:cNvSpPr txBox="1"/>
            <p:nvPr/>
          </p:nvSpPr>
          <p:spPr>
            <a:xfrm rot="16200000">
              <a:off x="6410290" y="1520556"/>
              <a:ext cx="59824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902175-F44A-F2F7-7F90-6B9EA9B258DD}"/>
                </a:ext>
              </a:extLst>
            </p:cNvPr>
            <p:cNvSpPr txBox="1"/>
            <p:nvPr/>
          </p:nvSpPr>
          <p:spPr>
            <a:xfrm rot="16200000">
              <a:off x="6893044" y="1451626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8E45E9-0DDA-8B4B-DB48-21622D9BF84D}"/>
                </a:ext>
              </a:extLst>
            </p:cNvPr>
            <p:cNvSpPr txBox="1"/>
            <p:nvPr/>
          </p:nvSpPr>
          <p:spPr>
            <a:xfrm rot="16200000">
              <a:off x="7105685" y="1108930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F3F83-35A4-196E-1427-C0052852D4E0}"/>
                </a:ext>
              </a:extLst>
            </p:cNvPr>
            <p:cNvSpPr txBox="1"/>
            <p:nvPr/>
          </p:nvSpPr>
          <p:spPr>
            <a:xfrm>
              <a:off x="7507923" y="2133577"/>
              <a:ext cx="51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A712B8D0-424A-8DD0-7E65-AE8430A55FE3}"/>
                </a:ext>
              </a:extLst>
            </p:cNvPr>
            <p:cNvSpPr/>
            <p:nvPr/>
          </p:nvSpPr>
          <p:spPr>
            <a:xfrm rot="5400000">
              <a:off x="7598444" y="2108827"/>
              <a:ext cx="246394" cy="480879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02927A-59E3-93E9-791D-69E6BAA9521E}"/>
                </a:ext>
              </a:extLst>
            </p:cNvPr>
            <p:cNvSpPr txBox="1"/>
            <p:nvPr/>
          </p:nvSpPr>
          <p:spPr>
            <a:xfrm>
              <a:off x="7365728" y="2601781"/>
              <a:ext cx="365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ight Bracket 42">
              <a:extLst>
                <a:ext uri="{FF2B5EF4-FFF2-40B4-BE49-F238E27FC236}">
                  <a16:creationId xmlns:a16="http://schemas.microsoft.com/office/drawing/2014/main" id="{A6F814BF-57D7-F9CF-EFDD-50A7A237A881}"/>
                </a:ext>
              </a:extLst>
            </p:cNvPr>
            <p:cNvSpPr/>
            <p:nvPr/>
          </p:nvSpPr>
          <p:spPr>
            <a:xfrm rot="5400000">
              <a:off x="7139954" y="2087247"/>
              <a:ext cx="648072" cy="100779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ight Bracket 43">
              <a:extLst>
                <a:ext uri="{FF2B5EF4-FFF2-40B4-BE49-F238E27FC236}">
                  <a16:creationId xmlns:a16="http://schemas.microsoft.com/office/drawing/2014/main" id="{43A3EAB7-51EA-1053-1DDC-84A4FCF22896}"/>
                </a:ext>
              </a:extLst>
            </p:cNvPr>
            <p:cNvSpPr/>
            <p:nvPr/>
          </p:nvSpPr>
          <p:spPr>
            <a:xfrm rot="5400000">
              <a:off x="6589440" y="2146474"/>
              <a:ext cx="1303299" cy="143269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86825B-30D2-68EB-C8AD-F6968B9C7081}"/>
                </a:ext>
              </a:extLst>
            </p:cNvPr>
            <p:cNvSpPr txBox="1"/>
            <p:nvPr/>
          </p:nvSpPr>
          <p:spPr>
            <a:xfrm>
              <a:off x="6873173" y="3108326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404096-53DC-C0DA-A7CF-E2DD177E0974}"/>
              </a:ext>
            </a:extLst>
          </p:cNvPr>
          <p:cNvGrpSpPr/>
          <p:nvPr/>
        </p:nvGrpSpPr>
        <p:grpSpPr>
          <a:xfrm>
            <a:off x="4172637" y="1398019"/>
            <a:ext cx="3372811" cy="4067537"/>
            <a:chOff x="2261334" y="925999"/>
            <a:chExt cx="3372811" cy="40675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B94EC3-59E6-F8B2-8107-95E95AA67363}"/>
                </a:ext>
              </a:extLst>
            </p:cNvPr>
            <p:cNvSpPr txBox="1"/>
            <p:nvPr/>
          </p:nvSpPr>
          <p:spPr>
            <a:xfrm rot="16200000">
              <a:off x="2146879" y="3108326"/>
              <a:ext cx="59824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17B71-541C-07BA-A99C-7184160490BE}"/>
                </a:ext>
              </a:extLst>
            </p:cNvPr>
            <p:cNvSpPr txBox="1"/>
            <p:nvPr/>
          </p:nvSpPr>
          <p:spPr>
            <a:xfrm rot="16200000">
              <a:off x="4110789" y="2694752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AADDD-5557-BF28-DDA9-14E3C4B12A11}"/>
                </a:ext>
              </a:extLst>
            </p:cNvPr>
            <p:cNvSpPr txBox="1"/>
            <p:nvPr/>
          </p:nvSpPr>
          <p:spPr>
            <a:xfrm rot="16200000">
              <a:off x="3266692" y="3039397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52BEA-7340-85A2-647E-AAFCCB0FCB34}"/>
                </a:ext>
              </a:extLst>
            </p:cNvPr>
            <p:cNvSpPr txBox="1"/>
            <p:nvPr/>
          </p:nvSpPr>
          <p:spPr>
            <a:xfrm rot="16200000">
              <a:off x="2396605" y="2763681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F1B138-B285-FEAF-7906-51A912E959C6}"/>
                </a:ext>
              </a:extLst>
            </p:cNvPr>
            <p:cNvSpPr txBox="1"/>
            <p:nvPr/>
          </p:nvSpPr>
          <p:spPr>
            <a:xfrm rot="16200000">
              <a:off x="3240701" y="2419035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0A062E-A218-2185-F4CD-02C4400E649B}"/>
                </a:ext>
              </a:extLst>
            </p:cNvPr>
            <p:cNvSpPr txBox="1"/>
            <p:nvPr/>
          </p:nvSpPr>
          <p:spPr>
            <a:xfrm rot="16200000">
              <a:off x="4084798" y="2074390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987BE8-4932-B982-30E8-5BC1CA41704C}"/>
                </a:ext>
              </a:extLst>
            </p:cNvPr>
            <p:cNvSpPr txBox="1"/>
            <p:nvPr/>
          </p:nvSpPr>
          <p:spPr>
            <a:xfrm>
              <a:off x="4906290" y="369937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3FA06E69-68CA-92D6-AA3E-E8720E578721}"/>
                </a:ext>
              </a:extLst>
            </p:cNvPr>
            <p:cNvSpPr/>
            <p:nvPr/>
          </p:nvSpPr>
          <p:spPr>
            <a:xfrm rot="5400000">
              <a:off x="5013284" y="3386373"/>
              <a:ext cx="246394" cy="9953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60B210-BE06-8CDC-9123-01DB4F9090F4}"/>
                </a:ext>
              </a:extLst>
            </p:cNvPr>
            <p:cNvSpPr txBox="1"/>
            <p:nvPr/>
          </p:nvSpPr>
          <p:spPr>
            <a:xfrm>
              <a:off x="4365147" y="4135263"/>
              <a:ext cx="35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E4327639-930E-054B-58B5-772D397F3A39}"/>
                </a:ext>
              </a:extLst>
            </p:cNvPr>
            <p:cNvSpPr/>
            <p:nvPr/>
          </p:nvSpPr>
          <p:spPr>
            <a:xfrm rot="5400000">
              <a:off x="4218074" y="3071352"/>
              <a:ext cx="648072" cy="218407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AFC31175-60C9-B201-D5BC-A34F4B63136D}"/>
                </a:ext>
              </a:extLst>
            </p:cNvPr>
            <p:cNvSpPr/>
            <p:nvPr/>
          </p:nvSpPr>
          <p:spPr>
            <a:xfrm rot="5400000">
              <a:off x="3296241" y="2591858"/>
              <a:ext cx="1303299" cy="337250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C00227-0586-6481-7F08-2A57173B8A3C}"/>
                </a:ext>
              </a:extLst>
            </p:cNvPr>
            <p:cNvSpPr txBox="1"/>
            <p:nvPr/>
          </p:nvSpPr>
          <p:spPr>
            <a:xfrm>
              <a:off x="3800499" y="4624204"/>
              <a:ext cx="70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BD194B-D1C8-84DC-4E64-788F4483D4C5}"/>
              </a:ext>
            </a:extLst>
          </p:cNvPr>
          <p:cNvGrpSpPr/>
          <p:nvPr/>
        </p:nvGrpSpPr>
        <p:grpSpPr>
          <a:xfrm>
            <a:off x="8913884" y="1356774"/>
            <a:ext cx="1599657" cy="4150027"/>
            <a:chOff x="8695792" y="1950425"/>
            <a:chExt cx="1599657" cy="41500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8779B-F4FA-5A6A-9431-8F76FDDF35D7}"/>
                </a:ext>
              </a:extLst>
            </p:cNvPr>
            <p:cNvSpPr txBox="1"/>
            <p:nvPr/>
          </p:nvSpPr>
          <p:spPr>
            <a:xfrm rot="16200000">
              <a:off x="8777726" y="3098816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01D63-F520-8D34-ADA8-D265E00F4866}"/>
                </a:ext>
              </a:extLst>
            </p:cNvPr>
            <p:cNvSpPr txBox="1"/>
            <p:nvPr/>
          </p:nvSpPr>
          <p:spPr>
            <a:xfrm rot="16200000">
              <a:off x="8479804" y="3433202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E52B8B-06BA-58A1-B167-7987ABA65976}"/>
                </a:ext>
              </a:extLst>
            </p:cNvPr>
            <p:cNvSpPr txBox="1"/>
            <p:nvPr/>
          </p:nvSpPr>
          <p:spPr>
            <a:xfrm rot="16200000">
              <a:off x="8236692" y="3777848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979FA-2FC2-A214-A046-21A5BF7308EC}"/>
                </a:ext>
              </a:extLst>
            </p:cNvPr>
            <p:cNvSpPr txBox="1"/>
            <p:nvPr/>
          </p:nvSpPr>
          <p:spPr>
            <a:xfrm>
              <a:off x="9694973" y="4719558"/>
              <a:ext cx="60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AE4B7370-9397-CB23-C4FA-1445D557DDEA}"/>
                </a:ext>
              </a:extLst>
            </p:cNvPr>
            <p:cNvSpPr/>
            <p:nvPr/>
          </p:nvSpPr>
          <p:spPr>
            <a:xfrm rot="5400000">
              <a:off x="9845293" y="4635009"/>
              <a:ext cx="246394" cy="60047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13F755-30D2-88E7-236F-4ACD3D6AB44D}"/>
                </a:ext>
              </a:extLst>
            </p:cNvPr>
            <p:cNvSpPr txBox="1"/>
            <p:nvPr/>
          </p:nvSpPr>
          <p:spPr>
            <a:xfrm>
              <a:off x="9408368" y="5187762"/>
              <a:ext cx="509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16A90BC8-5729-487F-20AF-EA1B8F5C841D}"/>
                </a:ext>
              </a:extLst>
            </p:cNvPr>
            <p:cNvSpPr/>
            <p:nvPr/>
          </p:nvSpPr>
          <p:spPr>
            <a:xfrm rot="5400000">
              <a:off x="9397261" y="4602971"/>
              <a:ext cx="648072" cy="114830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9B78D2C9-6385-B8C0-C9E7-104B1695C2B5}"/>
                </a:ext>
              </a:extLst>
            </p:cNvPr>
            <p:cNvSpPr/>
            <p:nvPr/>
          </p:nvSpPr>
          <p:spPr>
            <a:xfrm rot="5400000">
              <a:off x="8851971" y="4656975"/>
              <a:ext cx="1303299" cy="1583656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16619B-6F1C-0A5F-1238-65C131C5EE7F}"/>
                </a:ext>
              </a:extLst>
            </p:cNvPr>
            <p:cNvSpPr txBox="1"/>
            <p:nvPr/>
          </p:nvSpPr>
          <p:spPr>
            <a:xfrm>
              <a:off x="9060223" y="5694307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1D4DCD4-2168-BFDE-E85E-FBEFDF66A406}"/>
              </a:ext>
            </a:extLst>
          </p:cNvPr>
          <p:cNvSpPr txBox="1"/>
          <p:nvPr/>
        </p:nvSpPr>
        <p:spPr>
          <a:xfrm>
            <a:off x="1093388" y="5233248"/>
            <a:ext cx="20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десятичная запись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495B3-7030-EF78-2771-2D2643E80106}"/>
              </a:ext>
            </a:extLst>
          </p:cNvPr>
          <p:cNvSpPr txBox="1"/>
          <p:nvPr/>
        </p:nvSpPr>
        <p:spPr>
          <a:xfrm>
            <a:off x="3967489" y="557289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восьмеричная или 16-ричная запись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0806E7-CA0C-615B-B4C3-F90606D421F1}"/>
              </a:ext>
            </a:extLst>
          </p:cNvPr>
          <p:cNvSpPr txBox="1"/>
          <p:nvPr/>
        </p:nvSpPr>
        <p:spPr>
          <a:xfrm>
            <a:off x="8212922" y="5646910"/>
            <a:ext cx="345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зависит от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64846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int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int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49077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Escape-</a:t>
                      </a:r>
                      <a:r>
                        <a:rPr lang="ru-RU" sz="1400" dirty="0">
                          <a:latin typeface="+mn-lt"/>
                        </a:rPr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\n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\v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\b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\r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\f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\a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\\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\?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\'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\"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</a:t>
                      </a:r>
                      <a:r>
                        <a:rPr lang="en-US" sz="1400" dirty="0" err="1">
                          <a:latin typeface="+mn-lt"/>
                        </a:rPr>
                        <a:t>ooo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\</a:t>
                      </a:r>
                      <a:r>
                        <a:rPr lang="en-US" sz="1400" dirty="0" err="1">
                          <a:latin typeface="+mn-lt"/>
                        </a:rPr>
                        <a:t>xhh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int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70209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сигнал 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  <a:p>
            <a:pPr algn="ctr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Регистр символов может игнорироваться на этапе линковки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Регистр символов может игнорироваться на этапе линковки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2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исходного кода, где идентификатор обозначает одну и ту же сущность: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исходного кода, где идентификатор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исходного кода, где идентификатор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исходного кода, где идентификатор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f(int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933524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f(int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</a:p>
          <a:p>
            <a:pPr lvl="1"/>
            <a:r>
              <a:rPr lang="ru-RU" dirty="0"/>
              <a:t>Например, х в «</a:t>
            </a:r>
            <a:r>
              <a:rPr lang="en-US" dirty="0"/>
              <a:t>void f(int x);</a:t>
            </a:r>
            <a:r>
              <a:rPr lang="ru-RU" dirty="0"/>
              <a:t>»</a:t>
            </a:r>
          </a:p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548169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</a:p>
          <a:p>
            <a:pPr lvl="1"/>
            <a:r>
              <a:rPr lang="ru-RU" dirty="0"/>
              <a:t>Например, х в «</a:t>
            </a:r>
            <a:r>
              <a:rPr lang="en-US" dirty="0"/>
              <a:t>void f(int x);</a:t>
            </a:r>
            <a:r>
              <a:rPr lang="ru-RU" dirty="0"/>
              <a:t>»</a:t>
            </a:r>
          </a:p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289139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</a:t>
            </a:r>
            <a:r>
              <a:rPr lang="ru-RU" dirty="0">
                <a:solidFill>
                  <a:schemeClr val="bg1"/>
                </a:solidFill>
                <a:highlight>
                  <a:srgbClr val="0000FF"/>
                </a:highlight>
              </a:rPr>
              <a:t>Блок</a:t>
            </a:r>
            <a:r>
              <a:rPr lang="ru-RU" dirty="0"/>
              <a:t>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</a:t>
            </a:r>
            <a:r>
              <a:rPr lang="ru-RU" dirty="0">
                <a:highlight>
                  <a:srgbClr val="FF00FF"/>
                </a:highlight>
              </a:rPr>
              <a:t>Файл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</a:t>
            </a:r>
            <a:r>
              <a:rPr lang="ru-RU" dirty="0">
                <a:highlight>
                  <a:srgbClr val="00FFFF"/>
                </a:highlight>
              </a:rPr>
              <a:t>Прототип функции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Внутри объявления функции</a:t>
            </a:r>
          </a:p>
          <a:p>
            <a:pPr lvl="1"/>
            <a:r>
              <a:rPr lang="ru-RU" dirty="0"/>
              <a:t>Например, х в «</a:t>
            </a:r>
            <a:r>
              <a:rPr lang="en-US" dirty="0"/>
              <a:t>void f(int x);</a:t>
            </a:r>
            <a:r>
              <a:rPr lang="ru-RU" dirty="0"/>
              <a:t>»</a:t>
            </a:r>
          </a:p>
          <a:p>
            <a:r>
              <a:rPr lang="ru-RU" dirty="0"/>
              <a:t>«</a:t>
            </a:r>
            <a:r>
              <a:rPr lang="ru-RU" dirty="0">
                <a:highlight>
                  <a:srgbClr val="FFFF00"/>
                </a:highlight>
              </a:rPr>
              <a:t>Функция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CB54D-BA8F-AF3F-D496-08BCC63B386B}"/>
              </a:ext>
            </a:extLst>
          </p:cNvPr>
          <p:cNvSpPr txBox="1"/>
          <p:nvPr/>
        </p:nvSpPr>
        <p:spPr>
          <a:xfrm>
            <a:off x="7092068" y="2155022"/>
            <a:ext cx="4490332" cy="3416320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CircleArea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3.141525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CircleArea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goto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BadRadius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BadRadius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42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73144</TotalTime>
  <Words>9840</Words>
  <Application>Microsoft Office PowerPoint</Application>
  <PresentationFormat>Widescreen</PresentationFormat>
  <Paragraphs>1949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7" baseType="lpstr">
      <vt:lpstr>Arial</vt:lpstr>
      <vt:lpstr>Calibri</vt:lpstr>
      <vt:lpstr>Consolas</vt:lpstr>
      <vt:lpstr>Courier New</vt:lpstr>
      <vt:lpstr>Symbol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PowerPoint Presentation</vt:lpstr>
      <vt:lpstr>PowerPoint Presentation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PowerPoint Presentation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Способ хранения значений</vt:lpstr>
      <vt:lpstr>Автоматическое хранение значений</vt:lpstr>
      <vt:lpstr>Автоматическое хранение значений</vt:lpstr>
      <vt:lpstr>Автоматическое хранение значений</vt:lpstr>
      <vt:lpstr>Автоматическое хранение значений</vt:lpstr>
      <vt:lpstr>Динамическое хранение значений</vt:lpstr>
      <vt:lpstr>Динамическое хранение значений</vt:lpstr>
      <vt:lpstr>Динамическое хранение значений</vt:lpstr>
      <vt:lpstr>Динамическое хранение значений</vt:lpstr>
      <vt:lpstr>Статическое хранение значений</vt:lpstr>
      <vt:lpstr>Статическое хранение значений</vt:lpstr>
      <vt:lpstr>Статическое хранение значений</vt:lpstr>
      <vt:lpstr>Статическое хранение значений</vt:lpstr>
      <vt:lpstr>Статическое хранение значений</vt:lpstr>
      <vt:lpstr>Потоковое хранение значений (С11)</vt:lpstr>
      <vt:lpstr>Потоковое хранение значений (С11)</vt:lpstr>
      <vt:lpstr>Потоковое хранение значений (С11)</vt:lpstr>
      <vt:lpstr>Потоковое хранение значений (С11)</vt:lpstr>
      <vt:lpstr>Потоковое хранение значений (С11)</vt:lpstr>
      <vt:lpstr>PowerPoint Presentation</vt:lpstr>
      <vt:lpstr>Заключение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230</cp:revision>
  <dcterms:created xsi:type="dcterms:W3CDTF">2012-09-10T02:34:21Z</dcterms:created>
  <dcterms:modified xsi:type="dcterms:W3CDTF">2024-09-24T17:52:34Z</dcterms:modified>
</cp:coreProperties>
</file>