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9"/>
  </p:notesMasterIdLst>
  <p:sldIdLst>
    <p:sldId id="256" r:id="rId2"/>
    <p:sldId id="257" r:id="rId3"/>
    <p:sldId id="527" r:id="rId4"/>
    <p:sldId id="375" r:id="rId5"/>
    <p:sldId id="374" r:id="rId6"/>
    <p:sldId id="406" r:id="rId7"/>
    <p:sldId id="405" r:id="rId8"/>
    <p:sldId id="373" r:id="rId9"/>
    <p:sldId id="376" r:id="rId10"/>
    <p:sldId id="377" r:id="rId11"/>
    <p:sldId id="378" r:id="rId12"/>
    <p:sldId id="372" r:id="rId13"/>
    <p:sldId id="524" r:id="rId14"/>
    <p:sldId id="385" r:id="rId15"/>
    <p:sldId id="379" r:id="rId16"/>
    <p:sldId id="360" r:id="rId17"/>
    <p:sldId id="427" r:id="rId18"/>
    <p:sldId id="428" r:id="rId19"/>
    <p:sldId id="429" r:id="rId20"/>
    <p:sldId id="430" r:id="rId21"/>
    <p:sldId id="381" r:id="rId22"/>
    <p:sldId id="382" r:id="rId23"/>
    <p:sldId id="431" r:id="rId24"/>
    <p:sldId id="432" r:id="rId25"/>
    <p:sldId id="380" r:id="rId26"/>
    <p:sldId id="384" r:id="rId27"/>
    <p:sldId id="433" r:id="rId28"/>
    <p:sldId id="434" r:id="rId29"/>
    <p:sldId id="383" r:id="rId30"/>
    <p:sldId id="388" r:id="rId31"/>
    <p:sldId id="435" r:id="rId32"/>
    <p:sldId id="436" r:id="rId33"/>
    <p:sldId id="437" r:id="rId34"/>
    <p:sldId id="438" r:id="rId35"/>
    <p:sldId id="386" r:id="rId36"/>
    <p:sldId id="389" r:id="rId37"/>
    <p:sldId id="439" r:id="rId38"/>
    <p:sldId id="440" r:id="rId39"/>
    <p:sldId id="441" r:id="rId40"/>
    <p:sldId id="442" r:id="rId41"/>
    <p:sldId id="387" r:id="rId42"/>
    <p:sldId id="393" r:id="rId43"/>
    <p:sldId id="443" r:id="rId44"/>
    <p:sldId id="444" r:id="rId45"/>
    <p:sldId id="390" r:id="rId46"/>
    <p:sldId id="399" r:id="rId47"/>
    <p:sldId id="445" r:id="rId48"/>
    <p:sldId id="446" r:id="rId49"/>
    <p:sldId id="447" r:id="rId50"/>
    <p:sldId id="394" r:id="rId51"/>
    <p:sldId id="355" r:id="rId52"/>
    <p:sldId id="448" r:id="rId53"/>
    <p:sldId id="449" r:id="rId54"/>
    <p:sldId id="450" r:id="rId55"/>
    <p:sldId id="397" r:id="rId56"/>
    <p:sldId id="400" r:id="rId57"/>
    <p:sldId id="451" r:id="rId58"/>
    <p:sldId id="452" r:id="rId59"/>
    <p:sldId id="453" r:id="rId60"/>
    <p:sldId id="454" r:id="rId61"/>
    <p:sldId id="402" r:id="rId62"/>
    <p:sldId id="403" r:id="rId63"/>
    <p:sldId id="455" r:id="rId64"/>
    <p:sldId id="456" r:id="rId65"/>
    <p:sldId id="457" r:id="rId66"/>
    <p:sldId id="458" r:id="rId67"/>
    <p:sldId id="404" r:id="rId68"/>
    <p:sldId id="459" r:id="rId69"/>
    <p:sldId id="460" r:id="rId70"/>
    <p:sldId id="461" r:id="rId71"/>
    <p:sldId id="462" r:id="rId72"/>
    <p:sldId id="398" r:id="rId73"/>
    <p:sldId id="407" r:id="rId74"/>
    <p:sldId id="463" r:id="rId75"/>
    <p:sldId id="401" r:id="rId76"/>
    <p:sldId id="408" r:id="rId77"/>
    <p:sldId id="464" r:id="rId78"/>
    <p:sldId id="465" r:id="rId79"/>
    <p:sldId id="466" r:id="rId80"/>
    <p:sldId id="467" r:id="rId81"/>
    <p:sldId id="395" r:id="rId82"/>
    <p:sldId id="412" r:id="rId83"/>
    <p:sldId id="468" r:id="rId84"/>
    <p:sldId id="469" r:id="rId85"/>
    <p:sldId id="470" r:id="rId86"/>
    <p:sldId id="471" r:id="rId87"/>
    <p:sldId id="409" r:id="rId88"/>
    <p:sldId id="361" r:id="rId89"/>
    <p:sldId id="472" r:id="rId90"/>
    <p:sldId id="473" r:id="rId91"/>
    <p:sldId id="474" r:id="rId92"/>
    <p:sldId id="410" r:id="rId93"/>
    <p:sldId id="415" r:id="rId94"/>
    <p:sldId id="475" r:id="rId95"/>
    <p:sldId id="476" r:id="rId96"/>
    <p:sldId id="477" r:id="rId97"/>
    <p:sldId id="413" r:id="rId98"/>
    <p:sldId id="358" r:id="rId99"/>
    <p:sldId id="478" r:id="rId100"/>
    <p:sldId id="479" r:id="rId101"/>
    <p:sldId id="480" r:id="rId102"/>
    <p:sldId id="414" r:id="rId103"/>
    <p:sldId id="416" r:id="rId104"/>
    <p:sldId id="481" r:id="rId105"/>
    <p:sldId id="482" r:id="rId106"/>
    <p:sldId id="483" r:id="rId107"/>
    <p:sldId id="411" r:id="rId108"/>
    <p:sldId id="420" r:id="rId109"/>
    <p:sldId id="418" r:id="rId110"/>
    <p:sldId id="421" r:id="rId111"/>
    <p:sldId id="484" r:id="rId112"/>
    <p:sldId id="485" r:id="rId113"/>
    <p:sldId id="419" r:id="rId114"/>
    <p:sldId id="354" r:id="rId115"/>
    <p:sldId id="486" r:id="rId116"/>
    <p:sldId id="487" r:id="rId117"/>
    <p:sldId id="488" r:id="rId118"/>
    <p:sldId id="422" r:id="rId119"/>
    <p:sldId id="425" r:id="rId120"/>
    <p:sldId id="489" r:id="rId121"/>
    <p:sldId id="490" r:id="rId122"/>
    <p:sldId id="491" r:id="rId123"/>
    <p:sldId id="423" r:id="rId124"/>
    <p:sldId id="362" r:id="rId125"/>
    <p:sldId id="492" r:id="rId126"/>
    <p:sldId id="493" r:id="rId127"/>
    <p:sldId id="363" r:id="rId128"/>
    <p:sldId id="494" r:id="rId129"/>
    <p:sldId id="495" r:id="rId130"/>
    <p:sldId id="496" r:id="rId131"/>
    <p:sldId id="497" r:id="rId132"/>
    <p:sldId id="365" r:id="rId133"/>
    <p:sldId id="498" r:id="rId134"/>
    <p:sldId id="499" r:id="rId135"/>
    <p:sldId id="500" r:id="rId136"/>
    <p:sldId id="501" r:id="rId137"/>
    <p:sldId id="525" r:id="rId138"/>
    <p:sldId id="366" r:id="rId139"/>
    <p:sldId id="508" r:id="rId140"/>
    <p:sldId id="502" r:id="rId141"/>
    <p:sldId id="503" r:id="rId142"/>
    <p:sldId id="504" r:id="rId143"/>
    <p:sldId id="505" r:id="rId144"/>
    <p:sldId id="506" r:id="rId145"/>
    <p:sldId id="507" r:id="rId146"/>
    <p:sldId id="528" r:id="rId147"/>
    <p:sldId id="526" r:id="rId148"/>
    <p:sldId id="426" r:id="rId149"/>
    <p:sldId id="509" r:id="rId150"/>
    <p:sldId id="510" r:id="rId151"/>
    <p:sldId id="322" r:id="rId152"/>
    <p:sldId id="324" r:id="rId153"/>
    <p:sldId id="529" r:id="rId154"/>
    <p:sldId id="357" r:id="rId155"/>
    <p:sldId id="511" r:id="rId156"/>
    <p:sldId id="512" r:id="rId157"/>
    <p:sldId id="515" r:id="rId158"/>
    <p:sldId id="518" r:id="rId159"/>
    <p:sldId id="519" r:id="rId160"/>
    <p:sldId id="520" r:id="rId161"/>
    <p:sldId id="521" r:id="rId162"/>
    <p:sldId id="517" r:id="rId163"/>
    <p:sldId id="522" r:id="rId164"/>
    <p:sldId id="523" r:id="rId165"/>
    <p:sldId id="258" r:id="rId166"/>
    <p:sldId id="369" r:id="rId167"/>
    <p:sldId id="370" r:id="rId1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89" d="100"/>
          <a:sy n="89" d="100"/>
        </p:scale>
        <p:origin x="10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9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5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9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AE-4335-493E-925E-15FC4EDC4FBD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60C3-E476-4668-BAD1-69805058F807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AF3A-3232-4D49-9CBA-907B6336E814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8C8-7A35-4752-9C17-F0B1956F03A6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A10-9080-4786-B265-5C3D016C6D10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D91-73A8-4BDF-A733-9C4A1CE616DC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AA1-1857-4A96-8EE9-2D59E50297E1}" type="datetime1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94F-C085-4A9D-A4F7-9A49894C0BBF}" type="datetime1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213F-DF6A-4520-8E76-57F43B34A5BA}" type="datetime1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F79-4E97-44E9-9187-928C28BE0EFC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BD48-6B2C-4E5F-9B92-1CC0FAD0B36B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3C22-C6BE-40D6-87F3-D2130EF26DA7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типов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801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18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«структура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/>
          </a:p>
          <a:p>
            <a:pPr lvl="1"/>
            <a:r>
              <a:rPr lang="ru-RU" dirty="0"/>
              <a:t>Декартово произведение множеств значений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 ×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ru-RU" dirty="0"/>
              <a:t> ×</a:t>
            </a:r>
            <a:r>
              <a:rPr lang="en-US" dirty="0"/>
              <a:t> …</a:t>
            </a:r>
            <a:r>
              <a:rPr lang="ru-RU" dirty="0"/>
              <a:t> ×</a:t>
            </a:r>
            <a:r>
              <a:rPr lang="en-US" dirty="0"/>
              <a:t> T</a:t>
            </a:r>
            <a:r>
              <a:rPr lang="en-US" baseline="-25000" dirty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структуры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 err="1"/>
              <a:t>struct</a:t>
            </a:r>
            <a:r>
              <a:rPr lang="en-US" dirty="0"/>
              <a:t> S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692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Объединения</a:t>
            </a:r>
            <a:r>
              <a:rPr lang="en-US" b="1" dirty="0"/>
              <a:t> (union)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2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>
                <a:solidFill>
                  <a:schemeClr val="bg1"/>
                </a:solidFill>
              </a:rPr>
              <a:t>union U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должны быть полными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566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«объединение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–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840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union U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>
                <a:solidFill>
                  <a:schemeClr val="bg1"/>
                </a:solidFill>
              </a:rPr>
              <a:t>union U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58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/>
              <a:t>union U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  <a:r>
              <a:rPr lang="en-US" dirty="0"/>
              <a:t> </a:t>
            </a:r>
            <a:r>
              <a:rPr lang="ru-RU" dirty="0"/>
              <a:t>и должны быть полными</a:t>
            </a:r>
          </a:p>
          <a:p>
            <a:endParaRPr lang="ru-RU" dirty="0"/>
          </a:p>
          <a:p>
            <a:r>
              <a:rPr lang="ru-RU" dirty="0"/>
              <a:t>Множество значений типа «объединение из элементов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 –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union U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Доступ к элементу объединения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по указателю </a:t>
            </a:r>
            <a:r>
              <a:rPr lang="en-US" dirty="0"/>
              <a:t>union U</a:t>
            </a:r>
            <a:r>
              <a:rPr lang="ru-RU" dirty="0"/>
              <a:t>*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/>
              <a:t>Результат чтения элемента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не 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0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193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705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Перечислимые (</a:t>
            </a:r>
            <a:r>
              <a:rPr lang="en-US" b="1" dirty="0" err="1"/>
              <a:t>enum</a:t>
            </a:r>
            <a:r>
              <a:rPr lang="ru-RU" b="1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ru-RU" dirty="0"/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/>
              <a:t>Например, система типов языка С++</a:t>
            </a:r>
          </a:p>
          <a:p>
            <a:endParaRPr lang="ru-RU" dirty="0"/>
          </a:p>
          <a:p>
            <a:r>
              <a:rPr lang="ru-RU" dirty="0"/>
              <a:t>Сильные</a:t>
            </a:r>
          </a:p>
          <a:p>
            <a:pPr lvl="1"/>
            <a:r>
              <a:rPr lang="ru-RU" dirty="0"/>
              <a:t>Системы типов, которые исключают ошибки типизации</a:t>
            </a:r>
            <a:endParaRPr lang="en-US" dirty="0"/>
          </a:p>
          <a:p>
            <a:pPr lvl="1"/>
            <a:r>
              <a:rPr lang="ru-RU" dirty="0"/>
              <a:t>Например, система типов языка </a:t>
            </a:r>
            <a:r>
              <a:rPr lang="en-US" dirty="0"/>
              <a:t>Python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37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Перечисления с неизвестным списком именованных констант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Перечисление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ru-RU" dirty="0">
                <a:solidFill>
                  <a:schemeClr val="bg1"/>
                </a:solidFill>
              </a:rPr>
              <a:t>становится полным после того, как компилятор встретит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{ … }</a:t>
            </a:r>
            <a:r>
              <a:rPr lang="ru-RU" dirty="0">
                <a:solidFill>
                  <a:schemeClr val="bg1"/>
                </a:solidFill>
              </a:rPr>
              <a:t> с тем же тэгом 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ru-RU" dirty="0">
                <a:solidFill>
                  <a:schemeClr val="bg1"/>
                </a:solidFill>
              </a:rPr>
              <a:t>и списком именованных констант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07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76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перечисления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enum</a:t>
            </a:r>
            <a:r>
              <a:rPr lang="en-US" dirty="0"/>
              <a:t> E</a:t>
            </a:r>
          </a:p>
          <a:p>
            <a:pPr lvl="1"/>
            <a:r>
              <a:rPr lang="ru-RU" dirty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/>
              <a:t>становится полным после того, как компилятор встретит </a:t>
            </a:r>
            <a:r>
              <a:rPr lang="en-US" dirty="0" err="1"/>
              <a:t>enum</a:t>
            </a:r>
            <a:r>
              <a:rPr lang="en-US" dirty="0"/>
              <a:t> E { … }</a:t>
            </a:r>
            <a:r>
              <a:rPr lang="ru-RU" dirty="0"/>
              <a:t> с тем же тэгом </a:t>
            </a:r>
            <a:r>
              <a:rPr lang="en-US" dirty="0"/>
              <a:t>E </a:t>
            </a:r>
            <a:r>
              <a:rPr lang="ru-RU" dirty="0"/>
              <a:t>и списком именованных констант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7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Массивы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259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T[]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должен быть полным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81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96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T[]</a:t>
            </a:r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должен быть полным</a:t>
            </a:r>
          </a:p>
          <a:p>
            <a:pPr lvl="1"/>
            <a:endParaRPr lang="ru-RU" dirty="0"/>
          </a:p>
          <a:p>
            <a:r>
              <a:rPr lang="ru-RU" dirty="0"/>
              <a:t>Множество значений</a:t>
            </a:r>
            <a:r>
              <a:rPr lang="en-US" dirty="0"/>
              <a:t> </a:t>
            </a:r>
            <a:r>
              <a:rPr lang="ru-RU" dirty="0"/>
              <a:t>типа «неполный массив типа </a:t>
            </a:r>
            <a:r>
              <a:rPr lang="en-US" dirty="0"/>
              <a:t>T</a:t>
            </a:r>
            <a:r>
              <a:rPr lang="ru-RU" dirty="0"/>
              <a:t>» – все непустые конечные последовательности значений типа </a:t>
            </a:r>
            <a:r>
              <a:rPr lang="en-US" dirty="0"/>
              <a:t>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ru-RU" baseline="-25000" dirty="0">
                <a:sym typeface="Symbol" panose="05050102010706020507" pitchFamily="18" charset="2"/>
              </a:rPr>
              <a:t> ≥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30000" dirty="0" err="1">
                <a:sym typeface="Symbol" panose="05050102010706020507" pitchFamily="18" charset="2"/>
              </a:rPr>
              <a:t>i</a:t>
            </a:r>
            <a:endParaRPr lang="ru-RU" baseline="30000" dirty="0"/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43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Структуры (</a:t>
            </a:r>
            <a:r>
              <a:rPr lang="en-US" b="1" dirty="0" err="1"/>
              <a:t>struct</a:t>
            </a:r>
            <a:r>
              <a:rPr lang="ru-RU" b="1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3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Объединения</a:t>
            </a:r>
            <a:r>
              <a:rPr lang="en-US" b="1" dirty="0"/>
              <a:t> (union)</a:t>
            </a:r>
            <a:endParaRPr lang="ru-RU" b="1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627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полностью отсутствует список элементов </a:t>
            </a:r>
            <a:r>
              <a:rPr lang="en-US" dirty="0">
                <a:solidFill>
                  <a:schemeClr val="bg1"/>
                </a:solidFill>
              </a:rPr>
              <a:t>{ … }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 не встретил 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275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 … }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(union U { … }) </a:t>
            </a:r>
            <a:r>
              <a:rPr lang="ru-RU" dirty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0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7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структуры (объединения)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/>
              <a:t>полностью отсутствует список элементов </a:t>
            </a:r>
            <a:r>
              <a:rPr lang="en-US" dirty="0"/>
              <a:t>{ … }</a:t>
            </a:r>
            <a:endParaRPr lang="ru-RU" dirty="0"/>
          </a:p>
          <a:p>
            <a:pPr lvl="2"/>
            <a:r>
              <a:rPr lang="ru-RU" dirty="0"/>
              <a:t>компилятор не встретил 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pPr lvl="3"/>
            <a:r>
              <a:rPr lang="ru-RU" dirty="0"/>
              <a:t>Внутри своего описания структура является неполным типом</a:t>
            </a:r>
          </a:p>
          <a:p>
            <a:pPr lvl="1"/>
            <a:r>
              <a:rPr lang="ru-RU" dirty="0"/>
              <a:t>Структура </a:t>
            </a:r>
            <a:r>
              <a:rPr lang="en-US" dirty="0" err="1"/>
              <a:t>struct</a:t>
            </a:r>
            <a:r>
              <a:rPr lang="en-US" dirty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полной после того, как компилятор встретит </a:t>
            </a:r>
          </a:p>
          <a:p>
            <a:pPr lvl="2"/>
            <a:r>
              <a:rPr lang="en-US" dirty="0" err="1"/>
              <a:t>struct</a:t>
            </a:r>
            <a:r>
              <a:rPr lang="en-US" dirty="0"/>
              <a:t> S { … }</a:t>
            </a:r>
            <a:r>
              <a:rPr lang="ru-RU" dirty="0"/>
              <a:t> </a:t>
            </a:r>
            <a:r>
              <a:rPr lang="en-US" dirty="0"/>
              <a:t>(union U { … }) </a:t>
            </a:r>
            <a:r>
              <a:rPr lang="ru-RU" dirty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</a:p>
          <a:p>
            <a:endParaRPr lang="ru-RU" dirty="0"/>
          </a:p>
          <a:p>
            <a:r>
              <a:rPr lang="ru-RU" dirty="0"/>
              <a:t>Множество значений пусто</a:t>
            </a:r>
          </a:p>
          <a:p>
            <a:endParaRPr lang="ru-RU" dirty="0"/>
          </a:p>
          <a:p>
            <a:r>
              <a:rPr lang="ru-RU" dirty="0"/>
              <a:t>Набор операций пуст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672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09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значения – это длина это последовательности байтов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899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хранится в памяти?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– это длина это последовательности байтов</a:t>
            </a:r>
          </a:p>
          <a:p>
            <a:endParaRPr lang="ru-RU" dirty="0"/>
          </a:p>
          <a:p>
            <a:r>
              <a:rPr lang="ru-RU" dirty="0"/>
              <a:t>Битовое поле – это непрерывная последовательность битов памяти</a:t>
            </a:r>
          </a:p>
          <a:p>
            <a:pPr lvl="1"/>
            <a:r>
              <a:rPr lang="ru-RU" dirty="0"/>
              <a:t>Размер битового поля – это длина это последовательности битов</a:t>
            </a:r>
          </a:p>
          <a:p>
            <a:pPr lvl="1"/>
            <a:r>
              <a:rPr lang="ru-RU" dirty="0"/>
              <a:t>Хранятся внутри значений целых типов</a:t>
            </a:r>
          </a:p>
          <a:p>
            <a:pPr lvl="1"/>
            <a:r>
              <a:rPr lang="ru-RU" dirty="0"/>
              <a:t>Используются довольно редко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327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значений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ru-RU" dirty="0">
                <a:solidFill>
                  <a:schemeClr val="bg1"/>
                </a:solidFill>
              </a:rPr>
              <a:t>хранится двоичная запись значения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Любое значение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типа </a:t>
            </a:r>
            <a:r>
              <a:rPr lang="en-US" dirty="0">
                <a:solidFill>
                  <a:schemeClr val="bg1"/>
                </a:solidFill>
              </a:rPr>
              <a:t>unsigned 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этого 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типа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ов</a:t>
            </a:r>
            <a:r>
              <a:rPr lang="ru-RU" dirty="0">
                <a:solidFill>
                  <a:schemeClr val="bg1"/>
                </a:solidFill>
              </a:rPr>
              <a:t> и имеющие одинаковое двоичное представление, 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69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оступ</a:t>
            </a:r>
            <a:r>
              <a:rPr lang="ru-RU" dirty="0">
                <a:solidFill>
                  <a:schemeClr val="bg1"/>
                </a:solidFill>
              </a:rPr>
              <a:t>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Структуры (</a:t>
            </a:r>
            <a:r>
              <a:rPr lang="en-US" dirty="0" err="1"/>
              <a:t>struct</a:t>
            </a:r>
            <a:r>
              <a:rPr lang="ru-RU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Объединения</a:t>
            </a:r>
            <a:r>
              <a:rPr lang="en-US" dirty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88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25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представление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значений </a:t>
            </a:r>
            <a:r>
              <a:rPr lang="en-US" dirty="0"/>
              <a:t>unsigned 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/>
          </a:p>
          <a:p>
            <a:r>
              <a:rPr lang="ru-RU" dirty="0"/>
              <a:t>Любое значение 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типа </a:t>
            </a:r>
            <a:r>
              <a:rPr lang="en-US" dirty="0"/>
              <a:t>unsigned char[N]</a:t>
            </a:r>
            <a:endParaRPr lang="ru-RU" dirty="0"/>
          </a:p>
          <a:p>
            <a:pPr lvl="1"/>
            <a:r>
              <a:rPr lang="ru-RU" dirty="0"/>
              <a:t>Значение этого массива называется двоичным представлением</a:t>
            </a:r>
            <a:r>
              <a:rPr lang="en-US" dirty="0"/>
              <a:t> </a:t>
            </a:r>
            <a:r>
              <a:rPr lang="ru-RU" dirty="0"/>
              <a:t>значения типа Т</a:t>
            </a:r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и имеющие одинаковое двоичное представление, равны</a:t>
            </a:r>
          </a:p>
          <a:p>
            <a:pPr lvl="1"/>
            <a:r>
              <a:rPr lang="ru-RU" dirty="0"/>
              <a:t>Равные значения могут иметь разное двоичное представление</a:t>
            </a:r>
          </a:p>
          <a:p>
            <a:pPr lvl="1"/>
            <a:endParaRPr lang="ru-RU" dirty="0"/>
          </a:p>
          <a:p>
            <a:r>
              <a:rPr lang="ru-RU" dirty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/>
              <a:t>могут не быть двоичным представлением никакого значения типа Т размером </a:t>
            </a:r>
            <a:r>
              <a:rPr lang="en-US" dirty="0"/>
              <a:t>N </a:t>
            </a:r>
            <a:r>
              <a:rPr lang="ru-RU" dirty="0"/>
              <a:t>байтов</a:t>
            </a:r>
          </a:p>
          <a:p>
            <a:pPr lvl="1"/>
            <a:r>
              <a:rPr lang="ru-RU" dirty="0"/>
              <a:t>Такие значения называются особыми значениями</a:t>
            </a:r>
          </a:p>
          <a:p>
            <a:pPr lvl="1"/>
            <a:r>
              <a:rPr lang="ru-RU" dirty="0"/>
              <a:t>Доступ и изменение двоичного представления особых значений иначе, чем через символьный тип, -- это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614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целого типа !=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>
                <a:solidFill>
                  <a:schemeClr val="bg1"/>
                </a:solidFill>
              </a:rPr>
              <a:t>^(</a:t>
            </a:r>
            <a:r>
              <a:rPr lang="ru-RU" dirty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231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055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r>
              <a:rPr lang="ru-RU" dirty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</a:t>
            </a:r>
            <a:r>
              <a:rPr lang="en-US" dirty="0"/>
              <a:t> </a:t>
            </a:r>
            <a:r>
              <a:rPr lang="ru-RU" dirty="0"/>
              <a:t>значения </a:t>
            </a:r>
            <a:r>
              <a:rPr lang="ru-RU" dirty="0" err="1"/>
              <a:t>беззнакового</a:t>
            </a:r>
            <a:r>
              <a:rPr lang="ru-RU" dirty="0"/>
              <a:t> целого типа != </a:t>
            </a:r>
            <a:r>
              <a:rPr lang="en-US" dirty="0"/>
              <a:t>unsigned char</a:t>
            </a:r>
            <a:r>
              <a:rPr lang="ru-RU" dirty="0"/>
              <a:t> делится на</a:t>
            </a:r>
          </a:p>
          <a:p>
            <a:pPr lvl="1"/>
            <a:r>
              <a:rPr lang="ru-RU" dirty="0"/>
              <a:t>Значащие биты </a:t>
            </a:r>
          </a:p>
          <a:p>
            <a:pPr lvl="2"/>
            <a:r>
              <a:rPr lang="ru-RU" dirty="0"/>
              <a:t>Разложение значения 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1"/>
            <a:r>
              <a:rPr lang="ru-RU" dirty="0"/>
              <a:t>Выравнивающие биты </a:t>
            </a:r>
          </a:p>
          <a:p>
            <a:pPr lvl="2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2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Двоичное представление </a:t>
            </a:r>
            <a:r>
              <a:rPr lang="en-US" dirty="0"/>
              <a:t>unsigned char</a:t>
            </a:r>
            <a:r>
              <a:rPr lang="ru-RU" dirty="0"/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1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беззнаковых</a:t>
            </a:r>
            <a:r>
              <a:rPr lang="ru-RU" dirty="0"/>
              <a:t> целых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137</a:t>
            </a:fld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A2A5B-C851-4CBF-A350-3B347A3A236B}"/>
              </a:ext>
            </a:extLst>
          </p:cNvPr>
          <p:cNvSpPr/>
          <p:nvPr/>
        </p:nvSpPr>
        <p:spPr>
          <a:xfrm>
            <a:off x="4007767" y="1834703"/>
            <a:ext cx="3988135" cy="398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4A600-4AFF-4F64-8D8A-7395F28AC5BD}"/>
              </a:ext>
            </a:extLst>
          </p:cNvPr>
          <p:cNvSpPr/>
          <p:nvPr/>
        </p:nvSpPr>
        <p:spPr>
          <a:xfrm>
            <a:off x="4381654" y="2208590"/>
            <a:ext cx="3240360" cy="3240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12B996-1FF4-4D21-B798-5BB3E083438D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001834" y="183470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AEFEF5-11CB-48AC-92FE-16EB43B346B3}"/>
              </a:ext>
            </a:extLst>
          </p:cNvPr>
          <p:cNvCxnSpPr>
            <a:cxnSpLocks/>
          </p:cNvCxnSpPr>
          <p:nvPr/>
        </p:nvCxnSpPr>
        <p:spPr>
          <a:xfrm rot="600000" flipH="1">
            <a:off x="6352303" y="187763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4ED38-5F97-49DD-9972-97F6BD155F80}"/>
              </a:ext>
            </a:extLst>
          </p:cNvPr>
          <p:cNvCxnSpPr>
            <a:cxnSpLocks/>
          </p:cNvCxnSpPr>
          <p:nvPr/>
        </p:nvCxnSpPr>
        <p:spPr>
          <a:xfrm rot="1200000" flipH="1">
            <a:off x="6666544" y="196383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9A7E7E-56A0-47F9-BFD5-D09C0561346E}"/>
              </a:ext>
            </a:extLst>
          </p:cNvPr>
          <p:cNvCxnSpPr>
            <a:cxnSpLocks/>
          </p:cNvCxnSpPr>
          <p:nvPr/>
        </p:nvCxnSpPr>
        <p:spPr>
          <a:xfrm rot="1800000" flipH="1">
            <a:off x="6941129" y="2114078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B0434B-794C-4B6B-A89C-C3D8C8A78233}"/>
              </a:ext>
            </a:extLst>
          </p:cNvPr>
          <p:cNvCxnSpPr>
            <a:cxnSpLocks/>
          </p:cNvCxnSpPr>
          <p:nvPr/>
        </p:nvCxnSpPr>
        <p:spPr>
          <a:xfrm rot="21000000" flipH="1">
            <a:off x="5654394" y="1892906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81BB0-CE4B-4AF5-9593-AA5F665A88C7}"/>
              </a:ext>
            </a:extLst>
          </p:cNvPr>
          <p:cNvCxnSpPr>
            <a:cxnSpLocks/>
          </p:cNvCxnSpPr>
          <p:nvPr/>
        </p:nvCxnSpPr>
        <p:spPr>
          <a:xfrm rot="20400000" flipH="1">
            <a:off x="5309156" y="198691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0D8E9F-25D1-4438-B809-E86E7F07FE4F}"/>
              </a:ext>
            </a:extLst>
          </p:cNvPr>
          <p:cNvSpPr txBox="1"/>
          <p:nvPr/>
        </p:nvSpPr>
        <p:spPr>
          <a:xfrm>
            <a:off x="6017881" y="183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9C5FF2-E35A-48A4-8CD5-06EBF8A80F8B}"/>
              </a:ext>
            </a:extLst>
          </p:cNvPr>
          <p:cNvSpPr txBox="1"/>
          <p:nvPr/>
        </p:nvSpPr>
        <p:spPr>
          <a:xfrm>
            <a:off x="6322205" y="190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C4DF9-DDD9-4DDF-90C7-A2015D7FD0FA}"/>
              </a:ext>
            </a:extLst>
          </p:cNvPr>
          <p:cNvSpPr txBox="1"/>
          <p:nvPr/>
        </p:nvSpPr>
        <p:spPr>
          <a:xfrm>
            <a:off x="5603075" y="5474850"/>
            <a:ext cx="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baseline="30000" dirty="0"/>
              <a:t>n-1</a:t>
            </a:r>
            <a:endParaRPr lang="ru-RU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9A652E-0CF4-441C-82EE-2D712C36CA62}"/>
              </a:ext>
            </a:extLst>
          </p:cNvPr>
          <p:cNvSpPr txBox="1"/>
          <p:nvPr/>
        </p:nvSpPr>
        <p:spPr>
          <a:xfrm>
            <a:off x="5582282" y="188098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en-US" sz="1600" baseline="30000" dirty="0"/>
              <a:t>n</a:t>
            </a:r>
            <a:r>
              <a:rPr lang="en-US" sz="1600" dirty="0"/>
              <a:t>-1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423EE-1E58-4401-AF99-D37D2CF8117A}"/>
              </a:ext>
            </a:extLst>
          </p:cNvPr>
          <p:cNvSpPr txBox="1"/>
          <p:nvPr/>
        </p:nvSpPr>
        <p:spPr>
          <a:xfrm>
            <a:off x="5959684" y="5533243"/>
            <a:ext cx="97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2</a:t>
            </a:r>
            <a:r>
              <a:rPr lang="en-US" sz="1400" baseline="30000" dirty="0"/>
              <a:t>n-1</a:t>
            </a:r>
            <a:r>
              <a:rPr lang="en-US" sz="1400" dirty="0"/>
              <a:t>-1</a:t>
            </a:r>
            <a:endParaRPr lang="ru-R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BDA688-38A6-40BA-B2CE-D23E48C410F5}"/>
              </a:ext>
            </a:extLst>
          </p:cNvPr>
          <p:cNvSpPr txBox="1"/>
          <p:nvPr/>
        </p:nvSpPr>
        <p:spPr>
          <a:xfrm>
            <a:off x="6643701" y="204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F7B38-0D91-4257-A74B-5577F4F6348D}"/>
              </a:ext>
            </a:extLst>
          </p:cNvPr>
          <p:cNvSpPr txBox="1"/>
          <p:nvPr/>
        </p:nvSpPr>
        <p:spPr>
          <a:xfrm>
            <a:off x="5228045" y="19704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en-US" sz="1600" baseline="30000" dirty="0"/>
              <a:t>n</a:t>
            </a:r>
            <a:r>
              <a:rPr lang="en-US" sz="1600" dirty="0"/>
              <a:t>-2</a:t>
            </a:r>
            <a:endParaRPr lang="ru-RU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7E0404-5F10-43FE-AD45-546957A90F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66" y="54544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6FB225-8390-4773-822F-EFAEBC087799}"/>
              </a:ext>
            </a:extLst>
          </p:cNvPr>
          <p:cNvCxnSpPr>
            <a:cxnSpLocks/>
          </p:cNvCxnSpPr>
          <p:nvPr/>
        </p:nvCxnSpPr>
        <p:spPr>
          <a:xfrm rot="11400000" flipH="1">
            <a:off x="5701261" y="542301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A87CDE-0671-4023-B3EC-46ED0321BCBC}"/>
              </a:ext>
            </a:extLst>
          </p:cNvPr>
          <p:cNvCxnSpPr>
            <a:cxnSpLocks/>
          </p:cNvCxnSpPr>
          <p:nvPr/>
        </p:nvCxnSpPr>
        <p:spPr>
          <a:xfrm rot="10200000" flipH="1">
            <a:off x="6423576" y="539265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861AE3-CECA-498A-83C6-95FE4F0883DA}"/>
              </a:ext>
            </a:extLst>
          </p:cNvPr>
          <p:cNvSpPr txBox="1"/>
          <p:nvPr/>
        </p:nvSpPr>
        <p:spPr>
          <a:xfrm>
            <a:off x="7271743" y="19316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9251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по степеням 2 от 1 до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 - 1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Выбор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зависит от знакового бита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0796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не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>
                <a:solidFill>
                  <a:schemeClr val="bg1"/>
                </a:solidFill>
              </a:rPr>
              <a:t> – implementation defined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838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60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152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значением является </a:t>
            </a:r>
            <a:r>
              <a:rPr lang="en-US" dirty="0">
                <a:solidFill>
                  <a:schemeClr val="bg1"/>
                </a:solidFill>
              </a:rPr>
              <a:t>implementation defined </a:t>
            </a:r>
            <a:r>
              <a:rPr lang="ru-RU" dirty="0">
                <a:solidFill>
                  <a:schemeClr val="bg1"/>
                </a:solidFill>
              </a:rPr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45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 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код», «дополнение до нуля»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«дополнительный код плюс один», «дополнение до единицы»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316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/>
              <a:t>– </a:t>
            </a:r>
            <a:r>
              <a:rPr lang="en-US" dirty="0"/>
              <a:t>X</a:t>
            </a:r>
            <a:endParaRPr lang="ru-RU" dirty="0"/>
          </a:p>
          <a:p>
            <a:pPr lvl="3"/>
            <a:r>
              <a:rPr lang="ru-RU" dirty="0"/>
              <a:t> 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</a:p>
          <a:p>
            <a:pPr lvl="3"/>
            <a:r>
              <a:rPr lang="ru-RU" dirty="0"/>
              <a:t>«дополнительный код», «дополнение до нуля»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</a:p>
          <a:p>
            <a:pPr lvl="3"/>
            <a:r>
              <a:rPr lang="ru-RU" dirty="0"/>
              <a:t>«дополнительный код плюс один», «дополнение до единицы»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851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Значащие биты</a:t>
            </a:r>
          </a:p>
          <a:p>
            <a:pPr lvl="1"/>
            <a:r>
              <a:rPr lang="ru-RU" dirty="0"/>
              <a:t>Разложение вспомогательного значения </a:t>
            </a:r>
            <a:r>
              <a:rPr lang="en-US" dirty="0"/>
              <a:t>X </a:t>
            </a:r>
            <a:r>
              <a:rPr lang="ru-RU" dirty="0"/>
              <a:t>по степеням 2 от 1 до 2</a:t>
            </a:r>
            <a:r>
              <a:rPr lang="ru-RU" baseline="30000" dirty="0"/>
              <a:t>число значащих битов - 1</a:t>
            </a:r>
          </a:p>
          <a:p>
            <a:pPr lvl="2"/>
            <a:r>
              <a:rPr lang="ru-RU" dirty="0"/>
              <a:t>Выбор </a:t>
            </a:r>
            <a:r>
              <a:rPr lang="en-US" dirty="0"/>
              <a:t>X </a:t>
            </a:r>
            <a:r>
              <a:rPr lang="ru-RU" dirty="0"/>
              <a:t>зависит от знакового бита</a:t>
            </a:r>
            <a:endParaRPr lang="en-US" dirty="0"/>
          </a:p>
          <a:p>
            <a:pPr lvl="2"/>
            <a:endParaRPr lang="ru-RU" dirty="0"/>
          </a:p>
          <a:p>
            <a:r>
              <a:rPr lang="ru-RU" dirty="0"/>
              <a:t>Знаковый бит</a:t>
            </a:r>
          </a:p>
          <a:p>
            <a:endParaRPr lang="ru-RU" dirty="0"/>
          </a:p>
          <a:p>
            <a:r>
              <a:rPr lang="ru-RU" dirty="0"/>
              <a:t>Выравнивающие биты </a:t>
            </a:r>
          </a:p>
          <a:p>
            <a:pPr lvl="1"/>
            <a:r>
              <a:rPr lang="ru-RU" dirty="0"/>
              <a:t>Значение не</a:t>
            </a:r>
            <a:r>
              <a:rPr lang="en-US" dirty="0"/>
              <a:t> </a:t>
            </a:r>
            <a:r>
              <a:rPr lang="ru-RU" dirty="0"/>
              <a:t>определено</a:t>
            </a:r>
          </a:p>
          <a:p>
            <a:pPr lvl="1"/>
            <a:r>
              <a:rPr lang="ru-RU" dirty="0"/>
              <a:t>Как правило отсутствуют</a:t>
            </a:r>
            <a:r>
              <a:rPr lang="en-US" dirty="0"/>
              <a:t> – implementation defined</a:t>
            </a:r>
          </a:p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Знаковый бит = 0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Знаковый бит = 1</a:t>
            </a:r>
          </a:p>
          <a:p>
            <a:pPr lvl="1"/>
            <a:r>
              <a:rPr lang="ru-RU" dirty="0"/>
              <a:t>значением является </a:t>
            </a:r>
            <a:r>
              <a:rPr lang="en-US" dirty="0"/>
              <a:t>implementation defined </a:t>
            </a:r>
            <a:r>
              <a:rPr lang="ru-RU" dirty="0"/>
              <a:t>одно из</a:t>
            </a:r>
          </a:p>
          <a:p>
            <a:pPr lvl="2"/>
            <a:r>
              <a:rPr lang="ru-RU" dirty="0"/>
              <a:t>– </a:t>
            </a:r>
            <a:r>
              <a:rPr lang="en-US" dirty="0"/>
              <a:t>X</a:t>
            </a:r>
            <a:endParaRPr lang="ru-RU" dirty="0"/>
          </a:p>
          <a:p>
            <a:pPr lvl="3"/>
            <a:r>
              <a:rPr lang="ru-RU" dirty="0"/>
              <a:t> 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</a:p>
          <a:p>
            <a:pPr lvl="3"/>
            <a:r>
              <a:rPr lang="ru-RU" dirty="0"/>
              <a:t>«дополнительный код», «дополнение до нуля»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</a:p>
          <a:p>
            <a:pPr lvl="3"/>
            <a:r>
              <a:rPr lang="ru-RU" dirty="0"/>
              <a:t>«дополнительный код плюс один», «дополнение до единицы»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146</a:t>
            </a:fld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9FA83-24C1-4A7A-965E-8773562CC5E5}"/>
              </a:ext>
            </a:extLst>
          </p:cNvPr>
          <p:cNvSpPr/>
          <p:nvPr/>
        </p:nvSpPr>
        <p:spPr>
          <a:xfrm>
            <a:off x="7104112" y="4163241"/>
            <a:ext cx="3456384" cy="7920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47970-6EDC-4146-8D26-0F9A4E3983F7}"/>
              </a:ext>
            </a:extLst>
          </p:cNvPr>
          <p:cNvSpPr txBox="1"/>
          <p:nvPr/>
        </p:nvSpPr>
        <p:spPr>
          <a:xfrm>
            <a:off x="10674313" y="4097620"/>
            <a:ext cx="135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99.99%</a:t>
            </a:r>
          </a:p>
          <a:p>
            <a:r>
              <a:rPr lang="ru-RU" dirty="0"/>
              <a:t>всех</a:t>
            </a:r>
            <a:r>
              <a:rPr lang="en-US" dirty="0"/>
              <a:t> </a:t>
            </a:r>
            <a:r>
              <a:rPr lang="ru-RU" dirty="0"/>
              <a:t>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35548840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знаковых целых типов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147</a:t>
            </a:fld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EDFE1-CE9A-4FAA-8BAD-EC3E0ED258A3}"/>
              </a:ext>
            </a:extLst>
          </p:cNvPr>
          <p:cNvSpPr/>
          <p:nvPr/>
        </p:nvSpPr>
        <p:spPr>
          <a:xfrm>
            <a:off x="4007767" y="1834703"/>
            <a:ext cx="3988135" cy="398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E22B64-E169-455C-9023-8B69A0FD163B}"/>
              </a:ext>
            </a:extLst>
          </p:cNvPr>
          <p:cNvSpPr/>
          <p:nvPr/>
        </p:nvSpPr>
        <p:spPr>
          <a:xfrm>
            <a:off x="4381654" y="2208590"/>
            <a:ext cx="3240360" cy="3240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7FBF4-6248-4643-8D93-FF0FBD660E63}"/>
              </a:ext>
            </a:extLst>
          </p:cNvPr>
          <p:cNvCxnSpPr>
            <a:stCxn id="7" idx="0"/>
            <a:endCxn id="8" idx="0"/>
          </p:cNvCxnSpPr>
          <p:nvPr/>
        </p:nvCxnSpPr>
        <p:spPr>
          <a:xfrm flipH="1">
            <a:off x="6001834" y="183470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5DEA3-D26D-4EE2-82E6-684C40C06D5D}"/>
              </a:ext>
            </a:extLst>
          </p:cNvPr>
          <p:cNvCxnSpPr>
            <a:cxnSpLocks/>
          </p:cNvCxnSpPr>
          <p:nvPr/>
        </p:nvCxnSpPr>
        <p:spPr>
          <a:xfrm rot="600000" flipH="1">
            <a:off x="6352303" y="1877631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D27FE5-F0E7-4F3C-ADA5-0E9BF4049BF1}"/>
              </a:ext>
            </a:extLst>
          </p:cNvPr>
          <p:cNvCxnSpPr>
            <a:cxnSpLocks/>
          </p:cNvCxnSpPr>
          <p:nvPr/>
        </p:nvCxnSpPr>
        <p:spPr>
          <a:xfrm rot="1200000" flipH="1">
            <a:off x="6666544" y="196383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220E6-87B6-4539-93E7-26FAD89BF179}"/>
              </a:ext>
            </a:extLst>
          </p:cNvPr>
          <p:cNvCxnSpPr>
            <a:cxnSpLocks/>
          </p:cNvCxnSpPr>
          <p:nvPr/>
        </p:nvCxnSpPr>
        <p:spPr>
          <a:xfrm rot="1800000" flipH="1">
            <a:off x="6941129" y="2114078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C1C6B3-5446-46B4-9ABD-96A54C7131EA}"/>
              </a:ext>
            </a:extLst>
          </p:cNvPr>
          <p:cNvCxnSpPr>
            <a:cxnSpLocks/>
          </p:cNvCxnSpPr>
          <p:nvPr/>
        </p:nvCxnSpPr>
        <p:spPr>
          <a:xfrm rot="21000000" flipH="1">
            <a:off x="5654394" y="18721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D886D5-5D38-461E-9964-E1D98DA3F262}"/>
              </a:ext>
            </a:extLst>
          </p:cNvPr>
          <p:cNvCxnSpPr>
            <a:cxnSpLocks/>
          </p:cNvCxnSpPr>
          <p:nvPr/>
        </p:nvCxnSpPr>
        <p:spPr>
          <a:xfrm rot="20400000" flipH="1">
            <a:off x="5309156" y="198691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8DC01E-95E9-4588-B7BC-D19A14DBCB9A}"/>
              </a:ext>
            </a:extLst>
          </p:cNvPr>
          <p:cNvSpPr txBox="1"/>
          <p:nvPr/>
        </p:nvSpPr>
        <p:spPr>
          <a:xfrm>
            <a:off x="6017881" y="183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BC91B-9250-448F-BE8E-4F044C9A62B2}"/>
              </a:ext>
            </a:extLst>
          </p:cNvPr>
          <p:cNvSpPr txBox="1"/>
          <p:nvPr/>
        </p:nvSpPr>
        <p:spPr>
          <a:xfrm>
            <a:off x="6322205" y="190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FE037-7DF3-4B09-B22E-3E3CB6077F6F}"/>
              </a:ext>
            </a:extLst>
          </p:cNvPr>
          <p:cNvSpPr txBox="1"/>
          <p:nvPr/>
        </p:nvSpPr>
        <p:spPr>
          <a:xfrm>
            <a:off x="5519947" y="5474850"/>
            <a:ext cx="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ru-RU" dirty="0"/>
              <a:t>2</a:t>
            </a:r>
            <a:r>
              <a:rPr lang="en-US" baseline="30000" dirty="0"/>
              <a:t>n-1</a:t>
            </a:r>
            <a:endParaRPr lang="ru-RU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C649E-7F3E-4722-A459-40527DF4E9DA}"/>
              </a:ext>
            </a:extLst>
          </p:cNvPr>
          <p:cNvSpPr txBox="1"/>
          <p:nvPr/>
        </p:nvSpPr>
        <p:spPr>
          <a:xfrm>
            <a:off x="5649931" y="1841735"/>
            <a:ext cx="37753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DA28-4B48-4B04-91B3-AB31ABF120CE}"/>
              </a:ext>
            </a:extLst>
          </p:cNvPr>
          <p:cNvSpPr txBox="1"/>
          <p:nvPr/>
        </p:nvSpPr>
        <p:spPr>
          <a:xfrm>
            <a:off x="5949293" y="5470897"/>
            <a:ext cx="97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baseline="30000" dirty="0"/>
              <a:t>n-1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9676C-8E3E-4915-ABCB-D3B78847FD7A}"/>
              </a:ext>
            </a:extLst>
          </p:cNvPr>
          <p:cNvSpPr txBox="1"/>
          <p:nvPr/>
        </p:nvSpPr>
        <p:spPr>
          <a:xfrm>
            <a:off x="6643701" y="204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3E287-2449-446F-A323-CE94F0314040}"/>
              </a:ext>
            </a:extLst>
          </p:cNvPr>
          <p:cNvSpPr txBox="1"/>
          <p:nvPr/>
        </p:nvSpPr>
        <p:spPr>
          <a:xfrm>
            <a:off x="5303912" y="1928844"/>
            <a:ext cx="41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50605-F792-4DCA-A470-3A94C3CC652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66" y="5454424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C868FB-8E44-42A0-A589-DB7BBC3E168C}"/>
              </a:ext>
            </a:extLst>
          </p:cNvPr>
          <p:cNvCxnSpPr>
            <a:cxnSpLocks/>
          </p:cNvCxnSpPr>
          <p:nvPr/>
        </p:nvCxnSpPr>
        <p:spPr>
          <a:xfrm rot="11700000" flipH="1">
            <a:off x="5568321" y="5402229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8AD490-FBF7-42EF-86AC-FE345A946615}"/>
              </a:ext>
            </a:extLst>
          </p:cNvPr>
          <p:cNvCxnSpPr>
            <a:cxnSpLocks/>
          </p:cNvCxnSpPr>
          <p:nvPr/>
        </p:nvCxnSpPr>
        <p:spPr>
          <a:xfrm rot="9900000" flipH="1">
            <a:off x="6495584" y="5392653"/>
            <a:ext cx="1" cy="37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0B36A1-29FF-4C6A-B3AB-B122657B4DEA}"/>
              </a:ext>
            </a:extLst>
          </p:cNvPr>
          <p:cNvSpPr txBox="1"/>
          <p:nvPr/>
        </p:nvSpPr>
        <p:spPr>
          <a:xfrm>
            <a:off x="7271743" y="19316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6FD90-4243-4633-8443-B9868602E918}"/>
              </a:ext>
            </a:extLst>
          </p:cNvPr>
          <p:cNvSpPr txBox="1"/>
          <p:nvPr/>
        </p:nvSpPr>
        <p:spPr>
          <a:xfrm>
            <a:off x="4212721" y="19282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188EF-42DD-4DB4-8C72-AB232C00BAC9}"/>
              </a:ext>
            </a:extLst>
          </p:cNvPr>
          <p:cNvSpPr txBox="1"/>
          <p:nvPr/>
        </p:nvSpPr>
        <p:spPr>
          <a:xfrm>
            <a:off x="8280313" y="3429000"/>
            <a:ext cx="34037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чисел в дополнительном коде</a:t>
            </a:r>
            <a:endParaRPr lang="en-US" sz="2800" dirty="0"/>
          </a:p>
          <a:p>
            <a:pPr algn="ctr"/>
            <a:r>
              <a:rPr lang="en-US" sz="2800" dirty="0"/>
              <a:t>-(-</a:t>
            </a:r>
            <a:r>
              <a:rPr lang="ru-RU" sz="2800" dirty="0"/>
              <a:t>2</a:t>
            </a:r>
            <a:r>
              <a:rPr lang="en-US" sz="2800" baseline="30000" dirty="0"/>
              <a:t>n-1</a:t>
            </a:r>
            <a:r>
              <a:rPr lang="en-US" sz="2800" dirty="0"/>
              <a:t>) = -</a:t>
            </a:r>
            <a:r>
              <a:rPr lang="ru-RU" sz="2800" dirty="0"/>
              <a:t>2</a:t>
            </a:r>
            <a:r>
              <a:rPr lang="en-US" sz="2800" baseline="30000" dirty="0"/>
              <a:t>n-1</a:t>
            </a:r>
            <a:endParaRPr lang="ru-RU" sz="2800" baseline="30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70049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Являются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44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Функциональные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718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значения знаковых целых типов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Являются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Если «дополнительный код» или «знак и абсолютная величина», то знаковый бит=1 и все значащие биты=0</a:t>
            </a:r>
          </a:p>
          <a:p>
            <a:pPr lvl="1"/>
            <a:r>
              <a:rPr lang="ru-RU" dirty="0"/>
              <a:t>Если «дополнительный код плюс один», то знаковый бит=1 и все значащие биты=1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819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double</a:t>
            </a:r>
            <a:r>
              <a:rPr lang="ru-RU" dirty="0"/>
              <a:t> 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порядок-1022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порядок-1023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/>
                        <a:t>0000 0000 0000 0000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3ff0 0000 0000 0001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 8000 0000 0000 0000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ru-RU" sz="1600" dirty="0"/>
                        <a:t> = –0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fff0 0000 0000 0000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en-US" sz="1600" dirty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>
                          <a:effectLst/>
                        </a:rPr>
                        <a:t>3fd5 5555 5555 5555</a:t>
                      </a:r>
                      <a:r>
                        <a:rPr lang="en-US" sz="1600" baseline="-25000" dirty="0"/>
                        <a:t>(16)</a:t>
                      </a:r>
                      <a:r>
                        <a:rPr lang="nl-NL" sz="1600" dirty="0">
                          <a:effectLst/>
                        </a:rPr>
                        <a:t> ≈ 1/3 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float </a:t>
            </a:r>
            <a:r>
              <a:rPr lang="ru-RU" dirty="0"/>
              <a:t>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Мантисса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 и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Денормализов.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(0.мантисса)</a:t>
                      </a:r>
                      <a:r>
                        <a:rPr lang="ru-RU" baseline="-250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Нормализованные</a:t>
                      </a:r>
                      <a:r>
                        <a:rPr lang="ru-RU" baseline="0" dirty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(-1)</a:t>
                      </a:r>
                      <a:r>
                        <a:rPr lang="ru-RU" baseline="30000" dirty="0"/>
                        <a:t>знак</a:t>
                      </a:r>
                      <a:r>
                        <a:rPr lang="en-US" dirty="0"/>
                        <a:t>∙2</a:t>
                      </a:r>
                      <a:r>
                        <a:rPr lang="ru-RU" baseline="30000" dirty="0"/>
                        <a:t>порядок-12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∙</a:t>
                      </a:r>
                      <a:r>
                        <a:rPr lang="ru-RU" baseline="0" dirty="0"/>
                        <a:t>(1.мантисса)</a:t>
                      </a:r>
                      <a:r>
                        <a:rPr lang="ru-RU" baseline="-25000" dirty="0"/>
                        <a:t>(2)</a:t>
                      </a:r>
                      <a:endParaRPr lang="ru-RU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ym typeface="Symbol"/>
                        </a:rPr>
                        <a:t> </a:t>
                      </a:r>
                      <a:r>
                        <a:rPr lang="ru-RU" dirty="0">
                          <a:sym typeface="Symbol"/>
                        </a:rPr>
                        <a:t>или</a:t>
                      </a:r>
                      <a:r>
                        <a:rPr lang="ru-RU" baseline="0" dirty="0">
                          <a:sym typeface="Symbol"/>
                        </a:rPr>
                        <a:t> -</a:t>
                      </a:r>
                      <a:r>
                        <a:rPr lang="en-US" dirty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float </a:t>
            </a:r>
            <a:r>
              <a:rPr lang="ru-RU" dirty="0"/>
              <a:t>– стандарт </a:t>
            </a:r>
            <a:r>
              <a:rPr lang="en-US" dirty="0"/>
              <a:t>IEEE 754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153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73701-5C61-430E-BF08-878545AF8B18}"/>
              </a:ext>
            </a:extLst>
          </p:cNvPr>
          <p:cNvCxnSpPr/>
          <p:nvPr/>
        </p:nvCxnSpPr>
        <p:spPr>
          <a:xfrm>
            <a:off x="911424" y="4149080"/>
            <a:ext cx="10369152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8E53C3-A73E-47C3-8A29-E5A02B5AD4F3}"/>
              </a:ext>
            </a:extLst>
          </p:cNvPr>
          <p:cNvCxnSpPr>
            <a:cxnSpLocks/>
          </p:cNvCxnSpPr>
          <p:nvPr/>
        </p:nvCxnSpPr>
        <p:spPr>
          <a:xfrm>
            <a:off x="5303912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336C5-C07A-40A7-8D58-F7F592F3E3E6}"/>
              </a:ext>
            </a:extLst>
          </p:cNvPr>
          <p:cNvCxnSpPr>
            <a:cxnSpLocks/>
          </p:cNvCxnSpPr>
          <p:nvPr/>
        </p:nvCxnSpPr>
        <p:spPr>
          <a:xfrm>
            <a:off x="4295800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89D7D-1F6D-4FAC-9390-5C8AE125DE31}"/>
              </a:ext>
            </a:extLst>
          </p:cNvPr>
          <p:cNvCxnSpPr>
            <a:cxnSpLocks/>
          </p:cNvCxnSpPr>
          <p:nvPr/>
        </p:nvCxnSpPr>
        <p:spPr>
          <a:xfrm>
            <a:off x="5663952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83C34-7853-4C10-B495-4A3CA8D8F520}"/>
              </a:ext>
            </a:extLst>
          </p:cNvPr>
          <p:cNvCxnSpPr>
            <a:cxnSpLocks/>
          </p:cNvCxnSpPr>
          <p:nvPr/>
        </p:nvCxnSpPr>
        <p:spPr>
          <a:xfrm>
            <a:off x="5991718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CD75F-6B82-4F6E-8379-E8F845842231}"/>
              </a:ext>
            </a:extLst>
          </p:cNvPr>
          <p:cNvCxnSpPr>
            <a:cxnSpLocks/>
          </p:cNvCxnSpPr>
          <p:nvPr/>
        </p:nvCxnSpPr>
        <p:spPr>
          <a:xfrm>
            <a:off x="6600056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85372-9ADD-4FA5-A53A-04DF918AE349}"/>
              </a:ext>
            </a:extLst>
          </p:cNvPr>
          <p:cNvCxnSpPr>
            <a:cxnSpLocks/>
          </p:cNvCxnSpPr>
          <p:nvPr/>
        </p:nvCxnSpPr>
        <p:spPr>
          <a:xfrm>
            <a:off x="7608168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3C9D3-1741-490F-901A-1847E9BEBCF7}"/>
              </a:ext>
            </a:extLst>
          </p:cNvPr>
          <p:cNvCxnSpPr>
            <a:cxnSpLocks/>
          </p:cNvCxnSpPr>
          <p:nvPr/>
        </p:nvCxnSpPr>
        <p:spPr>
          <a:xfrm>
            <a:off x="6312024" y="4005064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C9564B-3CEE-4E15-A596-907C2BA1BE58}"/>
              </a:ext>
            </a:extLst>
          </p:cNvPr>
          <p:cNvSpPr txBox="1"/>
          <p:nvPr/>
        </p:nvSpPr>
        <p:spPr>
          <a:xfrm>
            <a:off x="5840875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F6EAC-6C10-46F2-8E47-6C6FA3AC8C2E}"/>
              </a:ext>
            </a:extLst>
          </p:cNvPr>
          <p:cNvSpPr txBox="1"/>
          <p:nvPr/>
        </p:nvSpPr>
        <p:spPr>
          <a:xfrm>
            <a:off x="6137329" y="442782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½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04FEF-5C8B-4698-B102-591F7B121ADC}"/>
              </a:ext>
            </a:extLst>
          </p:cNvPr>
          <p:cNvSpPr txBox="1"/>
          <p:nvPr/>
        </p:nvSpPr>
        <p:spPr>
          <a:xfrm>
            <a:off x="5432158" y="44278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-½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5BF56-9D72-477E-86AB-A9442051AF4F}"/>
              </a:ext>
            </a:extLst>
          </p:cNvPr>
          <p:cNvSpPr txBox="1"/>
          <p:nvPr/>
        </p:nvSpPr>
        <p:spPr>
          <a:xfrm>
            <a:off x="6449213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DE29F-BEE8-4675-A2A4-CE640C5C61FC}"/>
              </a:ext>
            </a:extLst>
          </p:cNvPr>
          <p:cNvSpPr txBox="1"/>
          <p:nvPr/>
        </p:nvSpPr>
        <p:spPr>
          <a:xfrm>
            <a:off x="5117803" y="4395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276D9-6BAC-4CD3-8D63-CB8FF6F6A82A}"/>
              </a:ext>
            </a:extLst>
          </p:cNvPr>
          <p:cNvSpPr txBox="1"/>
          <p:nvPr/>
        </p:nvSpPr>
        <p:spPr>
          <a:xfrm>
            <a:off x="7457325" y="4395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E8153A-7708-49FD-ABD5-F0A0B556CCC7}"/>
              </a:ext>
            </a:extLst>
          </p:cNvPr>
          <p:cNvSpPr txBox="1"/>
          <p:nvPr/>
        </p:nvSpPr>
        <p:spPr>
          <a:xfrm>
            <a:off x="4109691" y="4395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7F5FE9-2C04-41BD-94F7-9742C37EB2FA}"/>
              </a:ext>
            </a:extLst>
          </p:cNvPr>
          <p:cNvCxnSpPr>
            <a:cxnSpLocks/>
          </p:cNvCxnSpPr>
          <p:nvPr/>
        </p:nvCxnSpPr>
        <p:spPr>
          <a:xfrm>
            <a:off x="10848528" y="4035758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7E8BBF-D0C8-4F8E-A0FF-742F7DC55B40}"/>
              </a:ext>
            </a:extLst>
          </p:cNvPr>
          <p:cNvCxnSpPr>
            <a:cxnSpLocks/>
          </p:cNvCxnSpPr>
          <p:nvPr/>
        </p:nvCxnSpPr>
        <p:spPr>
          <a:xfrm>
            <a:off x="1271464" y="4023422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51E297-563A-4D1E-B961-92AD7F0B9E3F}"/>
              </a:ext>
            </a:extLst>
          </p:cNvPr>
          <p:cNvCxnSpPr>
            <a:cxnSpLocks/>
          </p:cNvCxnSpPr>
          <p:nvPr/>
        </p:nvCxnSpPr>
        <p:spPr>
          <a:xfrm>
            <a:off x="2351584" y="4035758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E29440-8791-4555-86F9-CAB2DA2A6943}"/>
              </a:ext>
            </a:extLst>
          </p:cNvPr>
          <p:cNvCxnSpPr>
            <a:cxnSpLocks/>
          </p:cNvCxnSpPr>
          <p:nvPr/>
        </p:nvCxnSpPr>
        <p:spPr>
          <a:xfrm>
            <a:off x="9840416" y="4021843"/>
            <a:ext cx="0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1C84A5-1179-40D0-9551-14C213C22BCC}"/>
              </a:ext>
            </a:extLst>
          </p:cNvPr>
          <p:cNvSpPr txBox="1"/>
          <p:nvPr/>
        </p:nvSpPr>
        <p:spPr>
          <a:xfrm>
            <a:off x="10634238" y="4395379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C08EC-A253-4651-BD8F-84AAAE6AE8C1}"/>
              </a:ext>
            </a:extLst>
          </p:cNvPr>
          <p:cNvSpPr txBox="1"/>
          <p:nvPr/>
        </p:nvSpPr>
        <p:spPr>
          <a:xfrm>
            <a:off x="1057174" y="4328573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-</a:t>
            </a: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D6FC6-8651-4BC0-A61A-8426D7B9D500}"/>
              </a:ext>
            </a:extLst>
          </p:cNvPr>
          <p:cNvSpPr txBox="1"/>
          <p:nvPr/>
        </p:nvSpPr>
        <p:spPr>
          <a:xfrm>
            <a:off x="9840416" y="458112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127</a:t>
            </a:r>
            <a:endParaRPr lang="ru-RU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0745E-EF65-4943-AA28-4072B898B3F8}"/>
              </a:ext>
            </a:extLst>
          </p:cNvPr>
          <p:cNvSpPr txBox="1"/>
          <p:nvPr/>
        </p:nvSpPr>
        <p:spPr>
          <a:xfrm>
            <a:off x="2019602" y="43953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/>
              <a:t>2</a:t>
            </a:r>
            <a:r>
              <a:rPr lang="en-US" baseline="30000" dirty="0"/>
              <a:t>127</a:t>
            </a:r>
            <a:endParaRPr lang="ru-RU" baseline="300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297531-F8F9-4E92-BC9C-FF82803FC78C}"/>
              </a:ext>
            </a:extLst>
          </p:cNvPr>
          <p:cNvSpPr/>
          <p:nvPr/>
        </p:nvSpPr>
        <p:spPr>
          <a:xfrm rot="16200000">
            <a:off x="10189803" y="3299397"/>
            <a:ext cx="288031" cy="991052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FBA60FE-D24C-4E0E-954A-545E81CC7E18}"/>
              </a:ext>
            </a:extLst>
          </p:cNvPr>
          <p:cNvSpPr/>
          <p:nvPr/>
        </p:nvSpPr>
        <p:spPr>
          <a:xfrm rot="16200000">
            <a:off x="6308364" y="3646878"/>
            <a:ext cx="287298" cy="296091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33F7D8-A6C7-436B-BDF8-305B09F25C4D}"/>
              </a:ext>
            </a:extLst>
          </p:cNvPr>
          <p:cNvSpPr/>
          <p:nvPr/>
        </p:nvSpPr>
        <p:spPr>
          <a:xfrm rot="16200000">
            <a:off x="6971019" y="3301421"/>
            <a:ext cx="287298" cy="987006"/>
          </a:xfrm>
          <a:prstGeom prst="rightBrace">
            <a:avLst>
              <a:gd name="adj1" fmla="val 12974"/>
              <a:gd name="adj2" fmla="val 528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9654B-421A-45D0-92FE-1CC34866DFDD}"/>
              </a:ext>
            </a:extLst>
          </p:cNvPr>
          <p:cNvSpPr txBox="1"/>
          <p:nvPr/>
        </p:nvSpPr>
        <p:spPr>
          <a:xfrm>
            <a:off x="8184232" y="2019057"/>
            <a:ext cx="1309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23</a:t>
            </a:r>
          </a:p>
          <a:p>
            <a:r>
              <a:rPr lang="ru-RU" dirty="0"/>
              <a:t>значений типа </a:t>
            </a:r>
            <a:r>
              <a:rPr lang="en-US" dirty="0"/>
              <a:t>float</a:t>
            </a:r>
            <a:endParaRPr lang="ru-R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B5A73-4405-46A6-925A-810066D0F1D9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8839131" y="3034720"/>
            <a:ext cx="1522983" cy="616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978C64-C611-4412-941D-6B502305A056}"/>
              </a:ext>
            </a:extLst>
          </p:cNvPr>
          <p:cNvCxnSpPr>
            <a:cxnSpLocks/>
            <a:stCxn id="35" idx="2"/>
            <a:endCxn id="34" idx="1"/>
          </p:cNvCxnSpPr>
          <p:nvPr/>
        </p:nvCxnSpPr>
        <p:spPr>
          <a:xfrm flipH="1">
            <a:off x="7142847" y="3034720"/>
            <a:ext cx="1696284" cy="616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5FA03-FE4F-42FF-88BA-1629DF2B572F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flipH="1">
            <a:off x="6460467" y="3034720"/>
            <a:ext cx="2378664" cy="616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658682-601B-4FFD-869F-77C0CA4DD9C7}"/>
              </a:ext>
            </a:extLst>
          </p:cNvPr>
          <p:cNvSpPr txBox="1"/>
          <p:nvPr/>
        </p:nvSpPr>
        <p:spPr>
          <a:xfrm>
            <a:off x="2869991" y="5318665"/>
            <a:ext cx="645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Относительная погрешность = </a:t>
            </a:r>
            <a:r>
              <a:rPr lang="en-US" sz="2000" dirty="0"/>
              <a:t>const</a:t>
            </a:r>
            <a:br>
              <a:rPr lang="en-US" sz="2000" dirty="0"/>
            </a:br>
            <a:r>
              <a:rPr lang="ru-RU" sz="2000" dirty="0"/>
              <a:t>Абсолютная погрешность чем ближе к нулю, тем меньше</a:t>
            </a:r>
          </a:p>
        </p:txBody>
      </p:sp>
    </p:spTree>
    <p:extLst>
      <p:ext uri="{BB962C8B-B14F-4D97-AF65-F5344CB8AC3E}">
        <p14:creationId xmlns:p14="http://schemas.microsoft.com/office/powerpoint/2010/main" val="1825772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022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массив состоит из двоичных представлений значений его элементов</a:t>
            </a:r>
          </a:p>
          <a:p>
            <a:pPr lvl="1"/>
            <a:r>
              <a:rPr lang="ru-RU" dirty="0"/>
              <a:t>Представления значений элементов непрерывно расположены в памяти в порядке возрастания индексов</a:t>
            </a:r>
          </a:p>
          <a:p>
            <a:endParaRPr lang="ru-RU" dirty="0"/>
          </a:p>
          <a:p>
            <a:r>
              <a:rPr lang="ru-RU" dirty="0"/>
              <a:t>Значение массива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4019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структур и объединений всегда возможен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0096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546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9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структуры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523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Двоичное представление значения типа структура состоит из двоичных представлений значений его элементов и выравнивающих байтов</a:t>
            </a:r>
          </a:p>
          <a:p>
            <a:pPr lvl="1"/>
            <a:r>
              <a:rPr lang="ru-RU" dirty="0"/>
              <a:t>Представления значений элементов расположены в памяти в порядке описания элементов в списке элементов</a:t>
            </a:r>
          </a:p>
          <a:p>
            <a:pPr lvl="1"/>
            <a:r>
              <a:rPr lang="ru-RU" dirty="0"/>
              <a:t>Между представлениями значений элементов могут быть выравнивающие байты</a:t>
            </a:r>
          </a:p>
          <a:p>
            <a:pPr lvl="2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структуры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906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выравнивающих байтов не определены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594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объединения никогда не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Даже если значение какого-то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элементам объединения 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087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объединений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объединение состоит из двоичного представления значения одного из его элементов, за которым могут следовать выравнивающие байты</a:t>
            </a:r>
          </a:p>
          <a:p>
            <a:pPr lvl="1"/>
            <a:r>
              <a:rPr lang="ru-RU" dirty="0"/>
              <a:t>Значения выравнивающих байтов не определены</a:t>
            </a:r>
          </a:p>
          <a:p>
            <a:endParaRPr lang="ru-RU" dirty="0"/>
          </a:p>
          <a:p>
            <a:r>
              <a:rPr lang="ru-RU" dirty="0"/>
              <a:t>Значение объединения никогда не является особым</a:t>
            </a:r>
          </a:p>
          <a:p>
            <a:pPr lvl="1"/>
            <a:r>
              <a:rPr lang="ru-RU" dirty="0"/>
              <a:t>Даже если значение какого-то элемента является особым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196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1/2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Композицией совместимых типов Т1 и Т2 называется тип, построенный по правилам:</a:t>
            </a:r>
          </a:p>
          <a:p>
            <a:endParaRPr lang="ru-RU" dirty="0"/>
          </a:p>
          <a:p>
            <a:r>
              <a:rPr lang="ru-RU" dirty="0"/>
              <a:t>Если Т1 (или Т2) – это массив фиксированного размера, то Т1 (соотв. Т2)</a:t>
            </a:r>
          </a:p>
          <a:p>
            <a:pPr lvl="1"/>
            <a:r>
              <a:rPr lang="ru-RU" dirty="0"/>
              <a:t>С99: Если Т1 (или Т2) – это массив переменного размера, то Т1 (соотв. Т2)</a:t>
            </a:r>
          </a:p>
          <a:p>
            <a:endParaRPr lang="ru-RU" dirty="0"/>
          </a:p>
          <a:p>
            <a:r>
              <a:rPr lang="ru-RU" dirty="0"/>
              <a:t>Если Т1 (или Т2) – это прототип функции (т.е. функция с списком формальных параметров), то Т1 (соотв. Т2)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T1 </a:t>
            </a:r>
            <a:r>
              <a:rPr lang="ru-RU" dirty="0"/>
              <a:t>и </a:t>
            </a:r>
            <a:r>
              <a:rPr lang="en-US" dirty="0"/>
              <a:t>T2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производные типы, то правила применяются рекурсивно к типам, от которых произведены Т1 и Т2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типов 2/2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/>
          </a:p>
          <a:p>
            <a:r>
              <a:rPr lang="ru-RU" dirty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/>
              <a:t>Композиция типов функции </a:t>
            </a:r>
            <a:r>
              <a:rPr lang="en-US" dirty="0"/>
              <a:t>f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1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ru-RU" dirty="0" err="1">
                <a:solidFill>
                  <a:schemeClr val="bg1"/>
                </a:solidFill>
              </a:rPr>
              <a:t>Вариадическая</a:t>
            </a:r>
            <a:r>
              <a:rPr lang="ru-RU" dirty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 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/>
          </a:p>
          <a:p>
            <a:r>
              <a:rPr lang="ru-RU" dirty="0"/>
              <a:t>Операция – вызов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вида прототипа делятся на</a:t>
            </a:r>
          </a:p>
          <a:p>
            <a:pPr lvl="1"/>
            <a:r>
              <a:rPr lang="ru-RU" dirty="0"/>
              <a:t>«Функция, возвращающая Т»</a:t>
            </a:r>
          </a:p>
          <a:p>
            <a:pPr lvl="2"/>
            <a:r>
              <a:rPr lang="en-US" dirty="0"/>
              <a:t>T f();</a:t>
            </a:r>
          </a:p>
          <a:p>
            <a:pPr lvl="1"/>
            <a:r>
              <a:rPr lang="ru-RU" dirty="0"/>
              <a:t>«Функция,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  <a:endParaRPr lang="en-US" dirty="0"/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Вариадическая</a:t>
            </a:r>
            <a:r>
              <a:rPr lang="ru-RU" dirty="0"/>
              <a:t> функция, возвращающая Т и принимающая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»</a:t>
            </a:r>
          </a:p>
          <a:p>
            <a:pPr lvl="2"/>
            <a:r>
              <a:rPr lang="en-US" dirty="0"/>
              <a:t>T 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, …);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1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7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5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Элементы множества значений имеют известный размер в байтах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45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Неполные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84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Используются для конструирования производных типов</a:t>
            </a:r>
          </a:p>
          <a:p>
            <a:pPr lvl="1"/>
            <a:r>
              <a:rPr lang="ru-RU" dirty="0"/>
              <a:t>см. слайды про указатели, массивы, структуры и объединения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8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Целые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 descr="A close-up of a mouse&#10;&#10;Description automatically generated with low confidence">
            <a:extLst>
              <a:ext uri="{FF2B5EF4-FFF2-40B4-BE49-F238E27FC236}">
                <a16:creationId xmlns:a16="http://schemas.microsoft.com/office/drawing/2014/main" id="{5ADB035E-C2BF-4DF8-AEC5-1338C5B5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25625"/>
            <a:ext cx="435133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F6D2C-7039-4CF0-938F-1ABFA6A516B3}"/>
              </a:ext>
            </a:extLst>
          </p:cNvPr>
          <p:cNvSpPr txBox="1"/>
          <p:nvPr/>
        </p:nvSpPr>
        <p:spPr>
          <a:xfrm rot="5400000">
            <a:off x="9013844" y="3647598"/>
            <a:ext cx="506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https://fishki.net/3538965-vpihnuty-nevpihuemoe-25-primerov-zhadnosti-v-prirode.html</a:t>
            </a:r>
            <a:endParaRPr lang="ru-RU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«Бесконечное» – это не опечатка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3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defined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67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</a:t>
            </a:r>
          </a:p>
          <a:p>
            <a:pPr lvl="1"/>
            <a:r>
              <a:rPr lang="ru-RU" dirty="0"/>
              <a:t>«Бесконечное» – это не опечатка</a:t>
            </a:r>
          </a:p>
          <a:p>
            <a:endParaRPr lang="ru-RU" dirty="0"/>
          </a:p>
          <a:p>
            <a:r>
              <a:rPr lang="ru-RU" dirty="0"/>
              <a:t>Множество значений состоит из обычных или комплексных целых чисел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Для всех целых типов – арифметика и проверка равенства</a:t>
            </a:r>
          </a:p>
          <a:p>
            <a:pPr lvl="1"/>
            <a:r>
              <a:rPr lang="ru-RU" dirty="0"/>
              <a:t>Дополнительно для обычных целых – побитовые и проверка порядка</a:t>
            </a:r>
          </a:p>
          <a:p>
            <a:pPr lvl="1"/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арифметических операций над некоторыми значениями может быть не определён или </a:t>
            </a:r>
            <a:r>
              <a:rPr lang="en-US" dirty="0">
                <a:sym typeface="Symbol" panose="05050102010706020507" pitchFamily="18" charset="2"/>
              </a:rPr>
              <a:t>implementation defined</a:t>
            </a:r>
            <a:endParaRPr lang="ru-RU" dirty="0">
              <a:sym typeface="Symbol" panose="05050102010706020507" pitchFamily="18" charset="2"/>
            </a:endParaRP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69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 плавающей точкой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14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4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>
                <a:solidFill>
                  <a:schemeClr val="bg1"/>
                </a:solidFill>
              </a:rPr>
              <a:t>C99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12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7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данных – это множество значений и набор операций над ними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46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«плавающей точкой»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содержит обычные или комплексные нецелые числа (</a:t>
            </a:r>
            <a:r>
              <a:rPr lang="en-US" dirty="0"/>
              <a:t>C99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Арифметика, проверка равенства</a:t>
            </a:r>
          </a:p>
          <a:p>
            <a:pPr lvl="1"/>
            <a:r>
              <a:rPr lang="ru-RU" dirty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Результат арифметических операций всегда определен, но может отличаться от результата соотв. арифметической операции в математике</a:t>
            </a:r>
          </a:p>
          <a:p>
            <a:pPr lvl="1"/>
            <a:r>
              <a:rPr lang="ru-RU" dirty="0"/>
              <a:t>Результат сравнения всегда определён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05034" y="4953375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9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42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и набор операций выражаются через множества значений и наборы операций других типов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80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Перечислимые (</a:t>
            </a:r>
            <a:r>
              <a:rPr lang="en-US" b="1" dirty="0" err="1"/>
              <a:t>enum</a:t>
            </a:r>
            <a:r>
              <a:rPr lang="ru-RU" b="1" dirty="0"/>
              <a:t>)</a:t>
            </a: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78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8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>
                <a:solidFill>
                  <a:schemeClr val="bg1"/>
                </a:solidFill>
              </a:rPr>
              <a:t>{} </a:t>
            </a:r>
            <a:r>
              <a:rPr lang="ru-RU" dirty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0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6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Перечислимые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/>
              <a:t>{} </a:t>
            </a:r>
            <a:r>
              <a:rPr lang="ru-RU" dirty="0"/>
              <a:t>после соответствующего </a:t>
            </a:r>
            <a:r>
              <a:rPr lang="en-US" dirty="0" err="1"/>
              <a:t>enum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/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0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char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4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>
                <a:solidFill>
                  <a:schemeClr val="bg1"/>
                </a:solidFill>
              </a:rPr>
              <a:t>ASCII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>
                <a:solidFill>
                  <a:schemeClr val="bg1"/>
                </a:solidFill>
              </a:rPr>
              <a:t>implementation defined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5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81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/>
              <a:t>неотрицательные элементы взаимно-однозначно соответствуют символам </a:t>
            </a:r>
            <a:r>
              <a:rPr lang="en-US" dirty="0"/>
              <a:t>ASCII</a:t>
            </a:r>
            <a:endParaRPr lang="ru-RU" dirty="0"/>
          </a:p>
          <a:p>
            <a:pPr lvl="1"/>
            <a:r>
              <a:rPr lang="ru-RU" dirty="0"/>
              <a:t>наличие отрицательных значений является </a:t>
            </a:r>
            <a:r>
              <a:rPr lang="en-US" dirty="0"/>
              <a:t>implementation defined</a:t>
            </a:r>
            <a:endParaRPr lang="ru-RU" dirty="0"/>
          </a:p>
          <a:p>
            <a:pPr lvl="1"/>
            <a:r>
              <a:rPr lang="ru-RU" dirty="0"/>
              <a:t>обычно множество значений </a:t>
            </a:r>
            <a:r>
              <a:rPr lang="en-US" dirty="0"/>
              <a:t>char </a:t>
            </a:r>
            <a:r>
              <a:rPr lang="ru-RU" dirty="0"/>
              <a:t>содержит 256 элементов</a:t>
            </a:r>
          </a:p>
          <a:p>
            <a:endParaRPr lang="ru-RU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Знаковые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37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29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3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 </a:t>
            </a:r>
            <a:r>
              <a:rPr lang="en-US" dirty="0">
                <a:solidFill>
                  <a:schemeClr val="bg1"/>
                </a:solidFill>
              </a:rPr>
              <a:t>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77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2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знакового типа является интервалом целых чисел и 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23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Беззнаковые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64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0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>
                <a:solidFill>
                  <a:schemeClr val="bg1"/>
                </a:solidFill>
              </a:rPr>
              <a:t>беззнакового</a:t>
            </a:r>
            <a:r>
              <a:rPr lang="ru-RU" dirty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9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unsigned char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по модулю 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1 +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7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Беззнаковые</a:t>
            </a:r>
            <a:r>
              <a:rPr lang="ru-RU" dirty="0"/>
              <a:t>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</a:t>
            </a:r>
            <a:r>
              <a:rPr lang="ru-RU" dirty="0" err="1"/>
              <a:t>беззнакового</a:t>
            </a:r>
            <a:r>
              <a:rPr lang="ru-RU" dirty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unsigned char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>
                <a:sym typeface="Symbol" panose="05050102010706020507" pitchFamily="18" charset="2"/>
              </a:rPr>
              <a:t>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Арифметические операции над значениями </a:t>
            </a:r>
            <a:r>
              <a:rPr lang="ru-RU" dirty="0" err="1">
                <a:sym typeface="Symbol" panose="05050102010706020507" pitchFamily="18" charset="2"/>
              </a:rPr>
              <a:t>беззнакового</a:t>
            </a:r>
            <a:r>
              <a:rPr lang="ru-RU" dirty="0">
                <a:sym typeface="Symbol" panose="05050102010706020507" pitchFamily="18" charset="2"/>
              </a:rPr>
              <a:t> типа </a:t>
            </a:r>
            <a:r>
              <a:rPr lang="en-US" dirty="0">
                <a:sym typeface="Symbol" panose="05050102010706020507" pitchFamily="18" charset="2"/>
              </a:rPr>
              <a:t>UT </a:t>
            </a:r>
            <a:r>
              <a:rPr lang="ru-RU" dirty="0">
                <a:sym typeface="Symbol" panose="05050102010706020507" pitchFamily="18" charset="2"/>
              </a:rPr>
              <a:t>выполняются по модулю 2</a:t>
            </a:r>
            <a:r>
              <a:rPr lang="en-US" baseline="30000" dirty="0">
                <a:sym typeface="Symbol" panose="05050102010706020507" pitchFamily="18" charset="2"/>
              </a:rPr>
              <a:t>8∙sizeof(UT)</a:t>
            </a:r>
            <a:r>
              <a:rPr lang="ru-RU" baseline="30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Результат всегда определён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8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– знаковый целый тип, </a:t>
            </a: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ru-RU" dirty="0">
                <a:solidFill>
                  <a:schemeClr val="bg1"/>
                </a:solidFill>
              </a:rPr>
              <a:t>– соответствующий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 целый тип, то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90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91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>
                <a:solidFill>
                  <a:schemeClr val="bg1"/>
                </a:solidFill>
              </a:rPr>
              <a:t>implementation defined) </a:t>
            </a:r>
            <a:r>
              <a:rPr lang="ru-RU" dirty="0">
                <a:solidFill>
                  <a:schemeClr val="bg1"/>
                </a:solidFill>
              </a:rPr>
              <a:t>диапазон 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/>
          </a:p>
          <a:p>
            <a:r>
              <a:rPr lang="ru-RU" dirty="0"/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67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signed char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 диапазоном 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03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знаковых и </a:t>
            </a:r>
            <a:r>
              <a:rPr lang="ru-RU" dirty="0" err="1"/>
              <a:t>беззнаковых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– знаковый целый тип, </a:t>
            </a:r>
            <a:r>
              <a:rPr lang="en-US" dirty="0"/>
              <a:t>UT </a:t>
            </a:r>
            <a:r>
              <a:rPr lang="ru-RU" dirty="0"/>
              <a:t>– 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/>
              <a:t>Диапазон неотрицательных значений </a:t>
            </a:r>
            <a:r>
              <a:rPr lang="en-US" dirty="0"/>
              <a:t>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ru-RU" dirty="0">
                <a:sym typeface="Symbol" panose="05050102010706020507" pitchFamily="18" charset="2"/>
              </a:rPr>
              <a:t>диапазон значений </a:t>
            </a:r>
            <a:r>
              <a:rPr lang="en-US" dirty="0">
                <a:sym typeface="Symbol" panose="05050102010706020507" pitchFamily="18" charset="2"/>
              </a:rPr>
              <a:t>UT</a:t>
            </a:r>
            <a:endParaRPr lang="ru-RU" dirty="0"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ru-RU" dirty="0"/>
              <a:t>В зависимости от компилятора (</a:t>
            </a:r>
            <a:r>
              <a:rPr lang="en-US" dirty="0"/>
              <a:t>implementation defined) </a:t>
            </a:r>
            <a:r>
              <a:rPr lang="ru-RU" dirty="0"/>
              <a:t>диапазон значений </a:t>
            </a:r>
            <a:r>
              <a:rPr lang="en-US" dirty="0"/>
              <a:t>char </a:t>
            </a:r>
            <a:r>
              <a:rPr lang="ru-RU" dirty="0"/>
              <a:t>совпадает </a:t>
            </a:r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signed char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с диапазоном значений </a:t>
            </a:r>
            <a:r>
              <a:rPr lang="en-US" dirty="0"/>
              <a:t>unsigned char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7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Комплексные (</a:t>
            </a:r>
            <a:r>
              <a:rPr lang="en-US" b="1" dirty="0"/>
              <a:t>C99</a:t>
            </a:r>
            <a:r>
              <a:rPr lang="ru-RU" b="1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91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43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целые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/>
          </a:p>
          <a:p>
            <a:r>
              <a:rPr lang="ru-RU" dirty="0"/>
              <a:t>Набор операций см. на слайде про целые типы</a:t>
            </a:r>
          </a:p>
          <a:p>
            <a:endParaRPr lang="ru-RU" dirty="0"/>
          </a:p>
          <a:p>
            <a:r>
              <a:rPr lang="ru-RU" dirty="0"/>
              <a:t>Редко встречаются на практике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68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Вещественные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78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3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12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14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Статические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Си и Паскаль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1626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Вещественные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</a:t>
            </a:r>
          </a:p>
          <a:p>
            <a:endParaRPr lang="ru-RU" dirty="0"/>
          </a:p>
          <a:p>
            <a:r>
              <a:rPr lang="ru-RU" dirty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7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Комплексные (</a:t>
            </a:r>
            <a:r>
              <a:rPr lang="en-US" b="1" dirty="0"/>
              <a:t>C99</a:t>
            </a:r>
            <a:r>
              <a:rPr lang="ru-RU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2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>
                <a:solidFill>
                  <a:schemeClr val="bg1"/>
                </a:solidFill>
              </a:rPr>
              <a:t>C99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41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276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long 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99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00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Конечное семейство типов в </a:t>
            </a:r>
            <a:r>
              <a:rPr lang="en-US" dirty="0"/>
              <a:t>C99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complex </a:t>
            </a:r>
            <a:r>
              <a:rPr lang="en-US" dirty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/>
              <a:t>double </a:t>
            </a:r>
            <a:r>
              <a:rPr lang="en-US" dirty="0">
                <a:sym typeface="Symbol" panose="05050102010706020507" pitchFamily="18" charset="2"/>
              </a:rPr>
              <a:t> complex long double</a:t>
            </a:r>
            <a:endParaRPr lang="ru-RU" dirty="0"/>
          </a:p>
          <a:p>
            <a:endParaRPr lang="en-US" dirty="0"/>
          </a:p>
          <a:p>
            <a:r>
              <a:rPr lang="ru-RU" dirty="0"/>
              <a:t>Набор операций см. на слайде про типы с плавающей точкой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59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0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может быть неполным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систем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Статические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/>
              <a:t>Например, система типов языка Си и Паскаль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Часть типов и/или ошибок типизации определяется только во время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система типов языка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789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T*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Разыменование </a:t>
            </a:r>
            <a:r>
              <a:rPr lang="en-US" dirty="0">
                <a:solidFill>
                  <a:schemeClr val="bg1"/>
                </a:solidFill>
              </a:rPr>
              <a:t>T* -&gt; 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Взятие адреса </a:t>
            </a:r>
            <a:r>
              <a:rPr lang="en-US" dirty="0">
                <a:solidFill>
                  <a:schemeClr val="bg1"/>
                </a:solidFill>
              </a:rPr>
              <a:t>T -&gt; T</a:t>
            </a:r>
            <a:r>
              <a:rPr lang="ru-RU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225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T*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может быть неполным</a:t>
            </a:r>
          </a:p>
          <a:p>
            <a:endParaRPr lang="ru-RU" dirty="0"/>
          </a:p>
          <a:p>
            <a:r>
              <a:rPr lang="ru-RU" dirty="0"/>
              <a:t>Множество значений типа «указатель на тип </a:t>
            </a:r>
            <a:r>
              <a:rPr lang="en-US" dirty="0"/>
              <a:t>T</a:t>
            </a:r>
            <a:r>
              <a:rPr lang="ru-RU" dirty="0"/>
              <a:t>» совпадает с множеством адресов памяти и содержит нулевой адрес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ru-RU" dirty="0"/>
              <a:t>Одно и то же множество значений у всех типов этого семейства</a:t>
            </a:r>
          </a:p>
          <a:p>
            <a:endParaRPr lang="ru-RU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Арифметика указателей</a:t>
            </a:r>
          </a:p>
          <a:p>
            <a:pPr lvl="2"/>
            <a:r>
              <a:rPr lang="ru-RU" dirty="0"/>
              <a:t>смещение на целое число значений типа 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T*</a:t>
            </a:r>
            <a:endParaRPr lang="ru-RU" dirty="0"/>
          </a:p>
          <a:p>
            <a:pPr lvl="2"/>
            <a:r>
              <a:rPr lang="ru-RU" dirty="0"/>
              <a:t>расстояние между указателями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целое</a:t>
            </a:r>
            <a:endParaRPr lang="en-US" dirty="0"/>
          </a:p>
          <a:p>
            <a:pPr lvl="1"/>
            <a:r>
              <a:rPr lang="ru-RU" dirty="0"/>
              <a:t>Разыменование </a:t>
            </a:r>
            <a:r>
              <a:rPr lang="en-US" dirty="0"/>
              <a:t>T* -&gt; T</a:t>
            </a:r>
            <a:endParaRPr lang="ru-RU" dirty="0"/>
          </a:p>
          <a:p>
            <a:pPr lvl="1"/>
            <a:r>
              <a:rPr lang="ru-RU" dirty="0"/>
              <a:t>Взятие адреса </a:t>
            </a:r>
            <a:r>
              <a:rPr lang="en-US" dirty="0"/>
              <a:t>T -&gt; T</a:t>
            </a:r>
            <a:r>
              <a:rPr lang="ru-RU" dirty="0"/>
              <a:t>*</a:t>
            </a:r>
          </a:p>
          <a:p>
            <a:pPr lvl="1"/>
            <a:r>
              <a:rPr lang="ru-RU" dirty="0"/>
              <a:t>Доступ по индексу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</a:t>
            </a:r>
            <a:r>
              <a:rPr lang="ru-RU" dirty="0"/>
              <a:t> – смещение + разыменование</a:t>
            </a:r>
            <a:endParaRPr lang="en-US" dirty="0"/>
          </a:p>
          <a:p>
            <a:pPr lvl="1"/>
            <a:r>
              <a:rPr lang="ru-RU" dirty="0"/>
              <a:t>Проверка равенства, проверка порядка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/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809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Массивы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258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>
                <a:solidFill>
                  <a:schemeClr val="bg1"/>
                </a:solidFill>
              </a:rPr>
              <a:t>T[N]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полный, целое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694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«массив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>
                <a:solidFill>
                  <a:schemeClr val="bg1"/>
                </a:solidFill>
              </a:rPr>
              <a:t>T -- T</a:t>
            </a:r>
            <a:r>
              <a:rPr lang="en-US" baseline="30000" dirty="0">
                <a:solidFill>
                  <a:schemeClr val="bg1"/>
                </a:solidFill>
              </a:rPr>
              <a:t>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55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>
                <a:solidFill>
                  <a:schemeClr val="bg1"/>
                </a:solidFill>
              </a:rPr>
              <a:t>T[N]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65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/>
              <a:t>T[N]</a:t>
            </a:r>
            <a:endParaRPr lang="ru-RU" dirty="0"/>
          </a:p>
          <a:p>
            <a:pPr lvl="1"/>
            <a:r>
              <a:rPr lang="ru-RU" dirty="0"/>
              <a:t>Тип </a:t>
            </a:r>
            <a:r>
              <a:rPr lang="en-US" dirty="0"/>
              <a:t>T </a:t>
            </a:r>
            <a:r>
              <a:rPr lang="ru-RU" dirty="0"/>
              <a:t>полный, целое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&gt; 0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значений типа «массив из </a:t>
            </a:r>
            <a:r>
              <a:rPr lang="en-US" dirty="0"/>
              <a:t>N </a:t>
            </a:r>
            <a:r>
              <a:rPr lang="ru-RU" dirty="0"/>
              <a:t>элементов типа </a:t>
            </a:r>
            <a:r>
              <a:rPr lang="en-US" dirty="0"/>
              <a:t>T</a:t>
            </a:r>
            <a:r>
              <a:rPr lang="ru-RU" dirty="0"/>
              <a:t>» -- это множество последовательностей длины </a:t>
            </a:r>
            <a:r>
              <a:rPr lang="en-US" dirty="0"/>
              <a:t>N, </a:t>
            </a:r>
            <a:r>
              <a:rPr lang="ru-RU" dirty="0"/>
              <a:t>состоящих из значений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Декартова степень множества значений типа </a:t>
            </a:r>
            <a:r>
              <a:rPr lang="en-US" dirty="0"/>
              <a:t>T -- T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r>
              <a:rPr lang="ru-RU" dirty="0"/>
              <a:t>Операции</a:t>
            </a:r>
          </a:p>
          <a:p>
            <a:pPr lvl="1"/>
            <a:r>
              <a:rPr lang="ru-RU" dirty="0"/>
              <a:t>Автоматическое преобразование в указатель на нулевой элемент </a:t>
            </a:r>
            <a:r>
              <a:rPr lang="en-US" dirty="0"/>
              <a:t>T[N] -&gt; T*</a:t>
            </a:r>
            <a:endParaRPr lang="ru-RU" dirty="0"/>
          </a:p>
          <a:p>
            <a:pPr lvl="1"/>
            <a:r>
              <a:rPr lang="ru-RU" dirty="0"/>
              <a:t>После преобразования в указатель – все операции над указателями</a:t>
            </a:r>
          </a:p>
          <a:p>
            <a:pPr lvl="2"/>
            <a:r>
              <a:rPr lang="ru-RU" dirty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19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 в языке 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Неполные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Целые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плавающей точкой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Вещественные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Производные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языка Си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Структуры (</a:t>
            </a:r>
            <a:r>
              <a:rPr lang="en-US" b="1" dirty="0" err="1"/>
              <a:t>struct</a:t>
            </a:r>
            <a:r>
              <a:rPr lang="ru-RU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Знаковые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Перечислимые (</a:t>
            </a:r>
            <a:r>
              <a:rPr lang="en-US" dirty="0" err="1"/>
              <a:t>enum</a:t>
            </a:r>
            <a:r>
              <a:rPr lang="ru-RU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signed char, short,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long,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Комплексные (</a:t>
            </a:r>
            <a:r>
              <a:rPr lang="en-US" dirty="0"/>
              <a:t>C99</a:t>
            </a:r>
            <a:r>
              <a:rPr lang="ru-RU" dirty="0"/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complex + [unsigned] 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1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семейство типов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{T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;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; …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могут быть разными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baseline="-25000" dirty="0">
                <a:solidFill>
                  <a:schemeClr val="bg1"/>
                </a:solidFill>
              </a:rPr>
              <a:t>-1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должны быть полными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может быть неполным типом-массивом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TCharBuffer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Size; char Data[];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Бесконечное</a:t>
            </a:r>
            <a:r>
              <a:rPr lang="en-US" dirty="0"/>
              <a:t> </a:t>
            </a:r>
            <a:r>
              <a:rPr lang="ru-RU" dirty="0"/>
              <a:t>семейство типов </a:t>
            </a:r>
            <a:r>
              <a:rPr lang="en-US" dirty="0" err="1"/>
              <a:t>struct</a:t>
            </a:r>
            <a:r>
              <a:rPr lang="en-US" dirty="0"/>
              <a:t> S {T</a:t>
            </a:r>
            <a:r>
              <a:rPr lang="en-US" baseline="-25000" dirty="0"/>
              <a:t>1</a:t>
            </a:r>
            <a:r>
              <a:rPr lang="en-US" dirty="0"/>
              <a:t> E</a:t>
            </a:r>
            <a:r>
              <a:rPr lang="en-US" baseline="-25000" dirty="0"/>
              <a:t>1</a:t>
            </a:r>
            <a:r>
              <a:rPr lang="en-US" dirty="0"/>
              <a:t>; T</a:t>
            </a:r>
            <a:r>
              <a:rPr lang="en-US" baseline="-25000" dirty="0"/>
              <a:t>2</a:t>
            </a:r>
            <a:r>
              <a:rPr lang="en-US" dirty="0"/>
              <a:t> E</a:t>
            </a:r>
            <a:r>
              <a:rPr lang="en-US" baseline="-25000" dirty="0"/>
              <a:t>2</a:t>
            </a:r>
            <a:r>
              <a:rPr lang="en-US" dirty="0"/>
              <a:t>; … T</a:t>
            </a:r>
            <a:r>
              <a:rPr lang="en-US" baseline="-25000" dirty="0"/>
              <a:t>N</a:t>
            </a:r>
            <a:r>
              <a:rPr lang="en-US" dirty="0"/>
              <a:t> E</a:t>
            </a:r>
            <a:r>
              <a:rPr lang="en-US" baseline="-25000" dirty="0"/>
              <a:t>N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dirty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ru-RU" baseline="-25000" dirty="0"/>
              <a:t>-1</a:t>
            </a:r>
            <a:r>
              <a:rPr lang="en-US" baseline="-25000" dirty="0"/>
              <a:t> </a:t>
            </a:r>
            <a:r>
              <a:rPr lang="ru-RU" dirty="0"/>
              <a:t>должны быть полными</a:t>
            </a:r>
          </a:p>
          <a:p>
            <a:pPr lvl="1"/>
            <a:r>
              <a:rPr lang="en-US" dirty="0"/>
              <a:t> T</a:t>
            </a:r>
            <a:r>
              <a:rPr lang="en-US" baseline="-25000" dirty="0"/>
              <a:t>N</a:t>
            </a:r>
            <a:r>
              <a:rPr lang="ru-RU" dirty="0"/>
              <a:t> может быть неполным 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«структура из элементов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» 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×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ru-RU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3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61074</TotalTime>
  <Words>10514</Words>
  <Application>Microsoft Office PowerPoint</Application>
  <PresentationFormat>Widescreen</PresentationFormat>
  <Paragraphs>2089</Paragraphs>
  <Slides>167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Consolas</vt:lpstr>
      <vt:lpstr>Symbol</vt:lpstr>
      <vt:lpstr>Тема Office</vt:lpstr>
      <vt:lpstr>Система типов языка Си</vt:lpstr>
      <vt:lpstr>План лекции</vt:lpstr>
      <vt:lpstr>План лекции</vt:lpstr>
      <vt:lpstr>Что такое тип и система типов?</vt:lpstr>
      <vt:lpstr>Что такое тип и система типов?</vt:lpstr>
      <vt:lpstr>Что такое тип и система типов?</vt:lpstr>
      <vt:lpstr>Что такое тип и система типов?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Классификация типов в языке Си</vt:lpstr>
      <vt:lpstr>Полные типы</vt:lpstr>
      <vt:lpstr>Полные типы</vt:lpstr>
      <vt:lpstr>Полные типы</vt:lpstr>
      <vt:lpstr>Классификация типов в языке Си</vt:lpstr>
      <vt:lpstr>Неполные типы</vt:lpstr>
      <vt:lpstr>Неполные типы</vt:lpstr>
      <vt:lpstr>Неполные типы</vt:lpstr>
      <vt:lpstr>Классификация типов в языке Си</vt:lpstr>
      <vt:lpstr>Целые типы</vt:lpstr>
      <vt:lpstr>Целые типы</vt:lpstr>
      <vt:lpstr>Целые типы</vt:lpstr>
      <vt:lpstr>Целые типы</vt:lpstr>
      <vt:lpstr>Целые типы</vt:lpstr>
      <vt:lpstr>Классификация типов в языке Си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Классификация типов в языке Си</vt:lpstr>
      <vt:lpstr>Производные типы</vt:lpstr>
      <vt:lpstr>Производные типы</vt:lpstr>
      <vt:lpstr>Производные типы</vt:lpstr>
      <vt:lpstr>Классификация типов в языке Си</vt:lpstr>
      <vt:lpstr>Перечислимые типы</vt:lpstr>
      <vt:lpstr>Перечислимые типы</vt:lpstr>
      <vt:lpstr>Перечислимые типы</vt:lpstr>
      <vt:lpstr>Перечислимые типы</vt:lpstr>
      <vt:lpstr>Классификация типов в языке Си</vt:lpstr>
      <vt:lpstr>Тип char</vt:lpstr>
      <vt:lpstr>Тип char</vt:lpstr>
      <vt:lpstr>Тип char</vt:lpstr>
      <vt:lpstr>Тип char</vt:lpstr>
      <vt:lpstr>Классификация типов в языке Си</vt:lpstr>
      <vt:lpstr>Знаковые типы</vt:lpstr>
      <vt:lpstr>Знаковые типы</vt:lpstr>
      <vt:lpstr>Знаковые типы</vt:lpstr>
      <vt:lpstr>Знаковые типы</vt:lpstr>
      <vt:lpstr>Знаковые типы</vt:lpstr>
      <vt:lpstr>Классификация типов в языке Си</vt:lpstr>
      <vt:lpstr>Беззнаковые типы</vt:lpstr>
      <vt:lpstr>Беззнаковые типы</vt:lpstr>
      <vt:lpstr>Беззнаковые типы</vt:lpstr>
      <vt:lpstr>Беззнаковые типы</vt:lpstr>
      <vt:lpstr>Беззнаковые типы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Классификация типов в языке Си</vt:lpstr>
      <vt:lpstr>Комплексные целые типы</vt:lpstr>
      <vt:lpstr>Комплексные целые типы</vt:lpstr>
      <vt:lpstr>Классификация типов в языке Си</vt:lpstr>
      <vt:lpstr>Вещественные типы</vt:lpstr>
      <vt:lpstr>Вещественные типы</vt:lpstr>
      <vt:lpstr>Вещественные типы</vt:lpstr>
      <vt:lpstr>Вещественные типы</vt:lpstr>
      <vt:lpstr>Вещественные типы</vt:lpstr>
      <vt:lpstr>Классификация типов в языке Си</vt:lpstr>
      <vt:lpstr>Комплексные типы</vt:lpstr>
      <vt:lpstr>Комплексные типы</vt:lpstr>
      <vt:lpstr>Комплексные типы</vt:lpstr>
      <vt:lpstr>Комплексные типы</vt:lpstr>
      <vt:lpstr>Комплексные типы</vt:lpstr>
      <vt:lpstr>Классификация типов в языке Си</vt:lpstr>
      <vt:lpstr>Указатели</vt:lpstr>
      <vt:lpstr>Указатели</vt:lpstr>
      <vt:lpstr>Указатели</vt:lpstr>
      <vt:lpstr>Указатели</vt:lpstr>
      <vt:lpstr>Классификация типов в языке Си</vt:lpstr>
      <vt:lpstr>Массивы</vt:lpstr>
      <vt:lpstr>Массивы</vt:lpstr>
      <vt:lpstr>Массивы</vt:lpstr>
      <vt:lpstr>Массивы</vt:lpstr>
      <vt:lpstr>Классификация типов в языке Си</vt:lpstr>
      <vt:lpstr>Структуры struct</vt:lpstr>
      <vt:lpstr>Структуры struct</vt:lpstr>
      <vt:lpstr>Структуры struct</vt:lpstr>
      <vt:lpstr>Структуры struct</vt:lpstr>
      <vt:lpstr>Классификация типов в языке Си</vt:lpstr>
      <vt:lpstr>Объединения union</vt:lpstr>
      <vt:lpstr>Объединения union</vt:lpstr>
      <vt:lpstr>Объединения union</vt:lpstr>
      <vt:lpstr>Объединения union</vt:lpstr>
      <vt:lpstr>Классификация типов в языке Си</vt:lpstr>
      <vt:lpstr>Тип void</vt:lpstr>
      <vt:lpstr>Классификация типов в языке Си</vt:lpstr>
      <vt:lpstr>Неполные перечисления</vt:lpstr>
      <vt:lpstr>Неполные перечисления</vt:lpstr>
      <vt:lpstr>Неполные перечисления</vt:lpstr>
      <vt:lpstr>Классификация типов в языке Си</vt:lpstr>
      <vt:lpstr>Неполные массивы</vt:lpstr>
      <vt:lpstr>Неполные массивы</vt:lpstr>
      <vt:lpstr>Неполные массивы</vt:lpstr>
      <vt:lpstr>Неполные массивы</vt:lpstr>
      <vt:lpstr>Классификация типов в языке Си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Классификация типов в языке Си</vt:lpstr>
      <vt:lpstr>Что хранится в памяти?</vt:lpstr>
      <vt:lpstr>Что хранится в памяти?</vt:lpstr>
      <vt:lpstr>Что хранится в памяти?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Особые значения знаковых целых типов</vt:lpstr>
      <vt:lpstr>Особые значения знаковых целых типов</vt:lpstr>
      <vt:lpstr>Особые значения знаковых целых типов</vt:lpstr>
      <vt:lpstr>Представление double – стандарт IEEE 754</vt:lpstr>
      <vt:lpstr>Представление float – стандарт IEEE 754</vt:lpstr>
      <vt:lpstr>Представление float – стандарт IEEE 754</vt:lpstr>
      <vt:lpstr>Представление массивов</vt:lpstr>
      <vt:lpstr>Представление массивов</vt:lpstr>
      <vt:lpstr>Представление массивов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объединений</vt:lpstr>
      <vt:lpstr>Представление объединений</vt:lpstr>
      <vt:lpstr>Представление объединений</vt:lpstr>
      <vt:lpstr>Заключение</vt:lpstr>
      <vt:lpstr>Композиция типов 1/2</vt:lpstr>
      <vt:lpstr>Композиция типов 2/2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427</cp:revision>
  <dcterms:created xsi:type="dcterms:W3CDTF">2012-09-17T07:39:46Z</dcterms:created>
  <dcterms:modified xsi:type="dcterms:W3CDTF">2022-10-11T16:08:40Z</dcterms:modified>
</cp:coreProperties>
</file>