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461" r:id="rId76"/>
    <p:sldId id="301" r:id="rId77"/>
    <p:sldId id="434" r:id="rId78"/>
    <p:sldId id="435" r:id="rId79"/>
    <p:sldId id="436" r:id="rId80"/>
    <p:sldId id="302" r:id="rId81"/>
    <p:sldId id="437" r:id="rId82"/>
    <p:sldId id="438" r:id="rId83"/>
    <p:sldId id="439" r:id="rId84"/>
    <p:sldId id="389" r:id="rId85"/>
    <p:sldId id="391" r:id="rId86"/>
    <p:sldId id="392" r:id="rId87"/>
    <p:sldId id="393" r:id="rId88"/>
    <p:sldId id="394" r:id="rId89"/>
    <p:sldId id="465" r:id="rId90"/>
    <p:sldId id="464" r:id="rId91"/>
    <p:sldId id="466" r:id="rId92"/>
    <p:sldId id="397" r:id="rId93"/>
    <p:sldId id="398" r:id="rId94"/>
    <p:sldId id="340" r:id="rId95"/>
    <p:sldId id="312" r:id="rId96"/>
    <p:sldId id="440" r:id="rId97"/>
    <p:sldId id="441" r:id="rId98"/>
    <p:sldId id="442" r:id="rId99"/>
    <p:sldId id="443" r:id="rId100"/>
    <p:sldId id="444" r:id="rId101"/>
    <p:sldId id="445" r:id="rId102"/>
    <p:sldId id="446" r:id="rId103"/>
    <p:sldId id="399" r:id="rId104"/>
    <p:sldId id="257" r:id="rId105"/>
    <p:sldId id="447" r:id="rId106"/>
    <p:sldId id="448" r:id="rId107"/>
    <p:sldId id="449" r:id="rId108"/>
    <p:sldId id="342" r:id="rId109"/>
    <p:sldId id="450" r:id="rId110"/>
    <p:sldId id="451" r:id="rId111"/>
    <p:sldId id="452" r:id="rId112"/>
    <p:sldId id="453" r:id="rId113"/>
    <p:sldId id="351" r:id="rId114"/>
    <p:sldId id="400" r:id="rId115"/>
    <p:sldId id="402" r:id="rId116"/>
    <p:sldId id="401" r:id="rId117"/>
    <p:sldId id="344" r:id="rId118"/>
    <p:sldId id="454" r:id="rId119"/>
    <p:sldId id="457" r:id="rId120"/>
    <p:sldId id="463" r:id="rId121"/>
    <p:sldId id="462" r:id="rId122"/>
    <p:sldId id="350" r:id="rId123"/>
    <p:sldId id="343" r:id="rId124"/>
    <p:sldId id="324" r:id="rId125"/>
    <p:sldId id="325" r:id="rId126"/>
    <p:sldId id="310" r:id="rId127"/>
    <p:sldId id="311" r:id="rId128"/>
    <p:sldId id="307" r:id="rId129"/>
    <p:sldId id="308" r:id="rId130"/>
    <p:sldId id="309" r:id="rId131"/>
    <p:sldId id="303" r:id="rId132"/>
    <p:sldId id="349" r:id="rId133"/>
    <p:sldId id="304" r:id="rId134"/>
    <p:sldId id="305" r:id="rId135"/>
    <p:sldId id="306" r:id="rId136"/>
    <p:sldId id="295" r:id="rId137"/>
    <p:sldId id="298" r:id="rId138"/>
    <p:sldId id="300" r:id="rId139"/>
    <p:sldId id="333" r:id="rId140"/>
    <p:sldId id="334" r:id="rId141"/>
    <p:sldId id="294" r:id="rId142"/>
    <p:sldId id="347" r:id="rId143"/>
    <p:sldId id="331" r:id="rId144"/>
    <p:sldId id="372" r:id="rId145"/>
    <p:sldId id="292" r:id="rId146"/>
    <p:sldId id="293" r:id="rId147"/>
    <p:sldId id="316" r:id="rId148"/>
    <p:sldId id="317" r:id="rId149"/>
    <p:sldId id="318" r:id="rId150"/>
    <p:sldId id="319" r:id="rId151"/>
    <p:sldId id="320" r:id="rId152"/>
    <p:sldId id="321" r:id="rId153"/>
    <p:sldId id="322" r:id="rId154"/>
    <p:sldId id="337" r:id="rId155"/>
    <p:sldId id="338" r:id="rId156"/>
    <p:sldId id="323" r:id="rId157"/>
    <p:sldId id="313" r:id="rId158"/>
    <p:sldId id="314" r:id="rId159"/>
    <p:sldId id="261" r:id="rId160"/>
    <p:sldId id="282" r:id="rId161"/>
    <p:sldId id="283" r:id="rId162"/>
    <p:sldId id="284" r:id="rId163"/>
    <p:sldId id="285" r:id="rId164"/>
    <p:sldId id="286" r:id="rId165"/>
    <p:sldId id="287" r:id="rId166"/>
    <p:sldId id="288" r:id="rId167"/>
    <p:sldId id="264" r:id="rId168"/>
    <p:sldId id="265" r:id="rId169"/>
    <p:sldId id="266" r:id="rId170"/>
    <p:sldId id="267" r:id="rId171"/>
    <p:sldId id="296" r:id="rId172"/>
    <p:sldId id="297" r:id="rId17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728" autoAdjust="0"/>
  </p:normalViewPr>
  <p:slideViewPr>
    <p:cSldViewPr>
      <p:cViewPr varScale="1">
        <p:scale>
          <a:sx n="94" d="100"/>
          <a:sy n="94" d="100"/>
        </p:scale>
        <p:origin x="114" y="6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3263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6512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сортировки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13</a:t>
            </a:r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размер стека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 неуникальных ключей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right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last]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any x   x &gt; pivot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last, 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&amp;left,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Сколько данных хранит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внутренняя сортировка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внешняя сортировка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, log(N), N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Для сортировки массива размера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) сравнений 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/>
              <a:t>Найти такую перестановку </a:t>
            </a:r>
            <a:r>
              <a:rPr lang="en-US" sz="2800" dirty="0"/>
              <a:t>{ p[0], p[1], …, p[N-1]</a:t>
            </a:r>
            <a:r>
              <a:rPr lang="ru-RU" sz="2800" dirty="0"/>
              <a:t> </a:t>
            </a:r>
            <a:r>
              <a:rPr lang="en-US" sz="2800" dirty="0"/>
              <a:t>} = {0, </a:t>
            </a:r>
            <a:r>
              <a:rPr lang="ru-RU" sz="2800" dirty="0"/>
              <a:t>1, </a:t>
            </a:r>
            <a:r>
              <a:rPr lang="en-US" sz="2800" dirty="0"/>
              <a:t>…, N-1}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что</a:t>
            </a:r>
          </a:p>
          <a:p>
            <a:pPr marL="0" indent="0" algn="ctr">
              <a:buNone/>
            </a:pP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[0]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1</a:t>
            </a:r>
            <a:r>
              <a:rPr lang="en-US" sz="2800" baseline="-25000" dirty="0"/>
              <a:t>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N</a:t>
            </a:r>
            <a:r>
              <a:rPr lang="en-US" sz="2800" baseline="-25000" dirty="0"/>
              <a:t>-1]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/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9038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495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при 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N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itchFamily="18" charset="0"/>
                <a:sym typeface="Symbol" pitchFamily="18" charset="2"/>
              </a:rPr>
              <a:t>4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/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 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при </a:t>
            </a:r>
            <a:r>
              <a:rPr lang="en-US" dirty="0">
                <a:latin typeface="+mj-lt"/>
                <a:cs typeface="Times New Roman" pitchFamily="18" charset="0"/>
              </a:rPr>
              <a:t>N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4 </a:t>
            </a:r>
            <a:r>
              <a:rPr lang="ru-RU" dirty="0">
                <a:latin typeface="+mj-lt"/>
                <a:cs typeface="Times New Roman" pitchFamily="18" charset="0"/>
              </a:rPr>
              <a:t>следует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/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 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/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9796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при </a:t>
            </a:r>
            <a:r>
              <a:rPr lang="en-US" dirty="0">
                <a:latin typeface="+mj-lt"/>
                <a:cs typeface="Times New Roman" pitchFamily="18" charset="0"/>
              </a:rPr>
              <a:t>N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4 </a:t>
            </a:r>
            <a:r>
              <a:rPr lang="ru-RU" dirty="0">
                <a:latin typeface="+mj-lt"/>
                <a:cs typeface="Times New Roman" pitchFamily="18" charset="0"/>
              </a:rPr>
              <a:t>следует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cs typeface="Times New Roman" pitchFamily="18" charset="0"/>
              </a:rPr>
              <a:t>N</a:t>
            </a:r>
            <a:r>
              <a:rPr lang="ru-RU" dirty="0">
                <a:cs typeface="Times New Roman" pitchFamily="18" charset="0"/>
              </a:rPr>
              <a:t>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содержащего </a:t>
            </a:r>
            <a:r>
              <a:rPr lang="en-US" dirty="0">
                <a:cs typeface="Times New Roman" pitchFamily="18" charset="0"/>
              </a:rPr>
              <a:t>M &lt;&lt; N </a:t>
            </a:r>
            <a:r>
              <a:rPr lang="ru-RU" dirty="0">
                <a:cs typeface="Times New Roman" pitchFamily="18" charset="0"/>
              </a:rPr>
              <a:t>различных значений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ru-RU" dirty="0">
                <a:cs typeface="Times New Roman" pitchFamily="18" charset="0"/>
              </a:rPr>
              <a:t>Почему </a:t>
            </a:r>
            <a:r>
              <a:rPr lang="en-US" dirty="0">
                <a:cs typeface="Times New Roman" pitchFamily="18" charset="0"/>
              </a:rPr>
              <a:t>O(N)? </a:t>
            </a:r>
            <a:r>
              <a:rPr lang="ru-RU" dirty="0"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/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 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/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160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Оптимальное дерево сравнений для 3-х элементов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подсчётом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элемента подсчитаем число элементов, которые меньше его</a:t>
            </a:r>
          </a:p>
          <a:p>
            <a:endParaRPr lang="ru-RU" dirty="0"/>
          </a:p>
          <a:p>
            <a:r>
              <a:rPr lang="ru-RU" dirty="0"/>
              <a:t>Это число (+1) есть его позиция элемента в отсортированной последовательности</a:t>
            </a:r>
          </a:p>
          <a:p>
            <a:pPr lvl="1"/>
            <a:r>
              <a:rPr lang="ru-RU" dirty="0"/>
              <a:t>При условии, что все элементы различны</a:t>
            </a:r>
          </a:p>
          <a:p>
            <a:endParaRPr lang="ru-RU" dirty="0"/>
          </a:p>
          <a:p>
            <a:r>
              <a:rPr lang="ru-RU" dirty="0"/>
              <a:t>Наивная реализация записывает отсортированные элементы в новый массив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/>
              <a:t>i = 1;  </a:t>
            </a:r>
            <a:r>
              <a:rPr lang="en-US" dirty="0"/>
              <a:t>//</a:t>
            </a:r>
            <a:r>
              <a:rPr lang="ru-RU" dirty="0"/>
              <a:t> номер </a:t>
            </a:r>
            <a:r>
              <a:rPr lang="en-US" dirty="0"/>
              <a:t>1-</a:t>
            </a:r>
            <a:r>
              <a:rPr lang="ru-RU" dirty="0"/>
              <a:t>го элемента в несортированной части массива</a:t>
            </a:r>
            <a:br>
              <a:rPr lang="ru-RU" dirty="0"/>
            </a:br>
            <a:r>
              <a:rPr lang="ru-RU" dirty="0"/>
              <a:t>пока i &lt; N</a:t>
            </a:r>
            <a:br>
              <a:rPr lang="ru-RU" dirty="0"/>
            </a:br>
            <a:r>
              <a:rPr lang="ru-RU" dirty="0"/>
              <a:t>	r = 1; // число элементов в массиве, меньших </a:t>
            </a:r>
            <a:r>
              <a:rPr lang="en-US" dirty="0"/>
              <a:t>A[i]</a:t>
            </a:r>
            <a:br>
              <a:rPr lang="ru-RU" dirty="0"/>
            </a:br>
            <a:r>
              <a:rPr lang="ru-RU" dirty="0"/>
              <a:t>	цикл по j от 1 до N с шагом 1 выполнять</a:t>
            </a:r>
            <a:br>
              <a:rPr lang="ru-RU" dirty="0"/>
            </a:br>
            <a:r>
              <a:rPr lang="ru-RU" dirty="0"/>
              <a:t>		если A[i] &gt; A[j]</a:t>
            </a:r>
            <a:br>
              <a:rPr lang="ru-RU" dirty="0"/>
            </a:br>
            <a:r>
              <a:rPr lang="ru-RU" dirty="0"/>
              <a:t>		то r = r + 1;</a:t>
            </a:r>
            <a:br>
              <a:rPr lang="ru-RU" dirty="0"/>
            </a:br>
            <a:r>
              <a:rPr lang="ru-RU" dirty="0"/>
              <a:t>	конец цикла</a:t>
            </a:r>
            <a:br>
              <a:rPr lang="ru-RU" dirty="0"/>
            </a:br>
            <a:r>
              <a:rPr lang="ru-RU" dirty="0"/>
              <a:t>	если r </a:t>
            </a:r>
            <a:r>
              <a:rPr lang="en-US" dirty="0"/>
              <a:t>&gt;=</a:t>
            </a:r>
            <a:r>
              <a:rPr lang="ru-RU" dirty="0"/>
              <a:t> i</a:t>
            </a:r>
            <a:r>
              <a:rPr lang="en-US" dirty="0"/>
              <a:t>	</a:t>
            </a:r>
            <a:r>
              <a:rPr lang="ru-RU" dirty="0"/>
              <a:t>// i-й элемент стоит на своем месте, </a:t>
            </a:r>
            <a:br>
              <a:rPr lang="ru-RU" dirty="0"/>
            </a:br>
            <a:r>
              <a:rPr lang="ru-RU" dirty="0"/>
              <a:t>	то i = i + 1</a:t>
            </a:r>
            <a:r>
              <a:rPr lang="en-US" dirty="0"/>
              <a:t>		</a:t>
            </a:r>
            <a:r>
              <a:rPr lang="ru-RU" dirty="0"/>
              <a:t>// увеличить сортированную часть на 1 элемент</a:t>
            </a:r>
            <a:br>
              <a:rPr lang="ru-RU" dirty="0"/>
            </a:br>
            <a:r>
              <a:rPr lang="ru-RU" dirty="0"/>
              <a:t>	иначе</a:t>
            </a:r>
            <a:br>
              <a:rPr lang="ru-RU" dirty="0"/>
            </a:br>
            <a:r>
              <a:rPr lang="ru-RU" dirty="0"/>
              <a:t>		// вычислить позицию, куда нужно поставить i-й элемент:</a:t>
            </a:r>
            <a:br>
              <a:rPr lang="ru-RU" dirty="0"/>
            </a:br>
            <a:r>
              <a:rPr lang="ru-RU" dirty="0"/>
              <a:t>		пока A[r] =</a:t>
            </a:r>
            <a:r>
              <a:rPr lang="en-US" dirty="0"/>
              <a:t>=</a:t>
            </a:r>
            <a:r>
              <a:rPr lang="ru-RU" dirty="0"/>
              <a:t> A[i]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/>
              <a:t>r = r+1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   	// поменять его местами с тем элементом,</a:t>
            </a:r>
            <a:br>
              <a:rPr lang="ru-RU" dirty="0"/>
            </a:br>
            <a:r>
              <a:rPr lang="ru-RU" dirty="0"/>
              <a:t>       	</a:t>
            </a:r>
            <a:r>
              <a:rPr lang="en-US" dirty="0"/>
              <a:t>	</a:t>
            </a:r>
            <a:r>
              <a:rPr lang="ru-RU" dirty="0"/>
              <a:t>// который находится в этой позиции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	Обмен (</a:t>
            </a:r>
            <a:r>
              <a:rPr lang="en-US" dirty="0"/>
              <a:t>A, </a:t>
            </a:r>
            <a:r>
              <a:rPr lang="ru-RU" dirty="0"/>
              <a:t>r, i) </a:t>
            </a:r>
            <a:br>
              <a:rPr lang="ru-RU" dirty="0"/>
            </a:br>
            <a:r>
              <a:rPr lang="ru-RU" dirty="0"/>
              <a:t>	конец</a:t>
            </a:r>
            <a:br>
              <a:rPr lang="ru-RU" dirty="0"/>
            </a:br>
            <a:r>
              <a:rPr lang="ru-RU" dirty="0"/>
              <a:t>конец пока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быстрой сортировки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перестановки</a:t>
            </a:r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(если i </a:t>
            </a:r>
            <a:r>
              <a:rPr lang="en-US" dirty="0"/>
              <a:t>&gt;=</a:t>
            </a:r>
            <a:r>
              <a:rPr lang="ru-RU" dirty="0"/>
              <a:t>  j), либо пара ai  и  aj образует инверсию</a:t>
            </a:r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части</a:t>
            </a:r>
          </a:p>
          <a:p>
            <a:endParaRPr lang="ru-RU" dirty="0"/>
          </a:p>
          <a:p>
            <a:r>
              <a:rPr lang="ru-RU" dirty="0"/>
              <a:t>Здесь происходят упорядочивающие обмены с уменьшением числа инверсий в последовательности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l...r не нужна</a:t>
            </a:r>
          </a:p>
          <a:p>
            <a:pPr lvl="1"/>
            <a:r>
              <a:rPr lang="ru-RU" dirty="0"/>
              <a:t>На первом проходе выход за границы невозможен, так как в массиве есть сам элемент х и оба цикла остановятся на нем</a:t>
            </a:r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проходах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правой 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не вырожден 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процессе сортировки (почему?), поэтому их можно исключить из левой 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а  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a[m] </a:t>
            </a:r>
            <a:r>
              <a:rPr lang="ru-RU" dirty="0"/>
              <a:t>произвольный </a:t>
            </a:r>
            <a:r>
              <a:rPr lang="ru-RU" dirty="0">
                <a:solidFill>
                  <a:srgbClr val="FFC000"/>
                </a:solidFill>
              </a:rPr>
              <a:t>пилотируемый </a:t>
            </a:r>
            <a:r>
              <a:rPr lang="ru-RU" dirty="0"/>
              <a:t>элемент</a:t>
            </a:r>
            <a:endParaRPr lang="en-US" dirty="0"/>
          </a:p>
          <a:p>
            <a:r>
              <a:rPr lang="ru-RU" dirty="0"/>
              <a:t>Разделим элементы массива относительно </a:t>
            </a:r>
            <a:r>
              <a:rPr lang="en-US" dirty="0"/>
              <a:t>a[m] </a:t>
            </a:r>
            <a:r>
              <a:rPr lang="ru-RU" dirty="0"/>
              <a:t>так, что все элементы слева от </a:t>
            </a:r>
            <a:r>
              <a:rPr lang="en-US" dirty="0"/>
              <a:t>a[m] </a:t>
            </a:r>
            <a:r>
              <a:rPr lang="ru-RU" dirty="0"/>
              <a:t>не превосходят всех элементов справа от </a:t>
            </a:r>
            <a:r>
              <a:rPr lang="en-US" dirty="0"/>
              <a:t>a[m]</a:t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/>
              <a:t>Как это сделать? </a:t>
            </a:r>
          </a:p>
          <a:p>
            <a:r>
              <a:rPr lang="ru-RU" dirty="0"/>
              <a:t>Отсортируем любым методом левую часть, не затрагивая элементы правой части</a:t>
            </a:r>
          </a:p>
          <a:p>
            <a:r>
              <a:rPr lang="ru-RU" dirty="0"/>
              <a:t>Отсортируем любым методом правую часть, не затрагивая элементы левой части</a:t>
            </a:r>
          </a:p>
          <a:p>
            <a:r>
              <a:rPr lang="ru-RU" dirty="0"/>
              <a:t>В результате упорядочится весь массив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разделением (макет)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макета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Массив упорядочивается "сам собой" по мере упорядочения его частей?!</a:t>
            </a:r>
          </a:p>
          <a:p>
            <a:pPr lvl="1"/>
            <a:r>
              <a:rPr lang="ru-RU" dirty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/>
              <a:t>Объединение левой и правой части после их сортировки не требуется</a:t>
            </a:r>
          </a:p>
          <a:p>
            <a:endParaRPr lang="ru-RU" dirty="0"/>
          </a:p>
          <a:p>
            <a:r>
              <a:rPr lang="ru-RU" dirty="0"/>
              <a:t>Сортировка происходит на этапе разделения массива относительно пилотируемого элемента</a:t>
            </a:r>
          </a:p>
          <a:p>
            <a:endParaRPr lang="ru-RU" dirty="0"/>
          </a:p>
          <a:p>
            <a:r>
              <a:rPr lang="ru-RU" dirty="0"/>
              <a:t>В классической версии алгоритма в качестве </a:t>
            </a:r>
            <a:r>
              <a:rPr lang="en-US" dirty="0"/>
              <a:t>m</a:t>
            </a:r>
            <a:r>
              <a:rPr lang="ru-RU" dirty="0"/>
              <a:t> выбирается произвольный элемент сортируемой последовательности</a:t>
            </a:r>
            <a:endParaRPr lang="en-US" dirty="0"/>
          </a:p>
          <a:p>
            <a:pPr lvl="1"/>
            <a:r>
              <a:rPr lang="ru-RU" dirty="0"/>
              <a:t>Первый, последний, расположенный в середине или иначе. 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Выбор </a:t>
            </a:r>
            <a:r>
              <a:rPr lang="en-US" dirty="0"/>
              <a:t>m </a:t>
            </a:r>
            <a:r>
              <a:rPr lang="ru-RU" dirty="0"/>
              <a:t>существенно влияет на число сравнений и пересылок – обсудим далее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массива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</a:t>
            </a:r>
            <a:r>
              <a:rPr lang="en-US" dirty="0"/>
              <a:t>x = a[m] – </a:t>
            </a:r>
            <a:r>
              <a:rPr lang="ru-RU" dirty="0"/>
              <a:t>значение пилотируемого элемента</a:t>
            </a:r>
            <a:endParaRPr lang="en-US" dirty="0"/>
          </a:p>
          <a:p>
            <a:r>
              <a:rPr lang="ru-RU" dirty="0"/>
              <a:t>Сортируемую часть массива разделим на три участка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l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i-1</a:t>
            </a:r>
            <a:r>
              <a:rPr lang="en-US" dirty="0"/>
              <a:t>]</a:t>
            </a:r>
            <a:r>
              <a:rPr lang="ru-RU" dirty="0"/>
              <a:t>		а</a:t>
            </a:r>
            <a:r>
              <a:rPr lang="en-US" dirty="0"/>
              <a:t>[k]</a:t>
            </a:r>
            <a:r>
              <a:rPr lang="ru-RU" dirty="0"/>
              <a:t> &lt;= 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j+1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r</a:t>
            </a:r>
            <a:r>
              <a:rPr lang="en-US" dirty="0"/>
              <a:t>]</a:t>
            </a:r>
            <a:r>
              <a:rPr lang="ru-RU" dirty="0"/>
              <a:t>		a</a:t>
            </a:r>
            <a:r>
              <a:rPr lang="en-US" dirty="0"/>
              <a:t>[k]</a:t>
            </a:r>
            <a:r>
              <a:rPr lang="ru-RU" dirty="0"/>
              <a:t>  &gt;=  x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r>
              <a:rPr lang="ru-RU" dirty="0"/>
              <a:t>		неизвестно</a:t>
            </a:r>
          </a:p>
          <a:p>
            <a:r>
              <a:rPr lang="ru-RU" dirty="0"/>
              <a:t>На кажом шаге уменьшаем часть, где неизвестно отношение между </a:t>
            </a:r>
            <a:r>
              <a:rPr lang="en-US" dirty="0"/>
              <a:t>a[k] </a:t>
            </a:r>
            <a:r>
              <a:rPr lang="ru-RU" dirty="0"/>
              <a:t>и </a:t>
            </a:r>
            <a:r>
              <a:rPr lang="en-US" dirty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r;</a:t>
            </a:r>
            <a:br>
              <a:rPr lang="en-US" dirty="0"/>
            </a:br>
            <a:r>
              <a:rPr lang="ru-RU" dirty="0"/>
              <a:t>пока i &lt; j</a:t>
            </a:r>
            <a:br>
              <a:rPr lang="en-US" dirty="0"/>
            </a:br>
            <a:r>
              <a:rPr lang="ru-RU" dirty="0"/>
              <a:t>	пока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 &lt; х</a:t>
            </a:r>
            <a:br>
              <a:rPr lang="en-US" dirty="0"/>
            </a:br>
            <a:r>
              <a:rPr lang="ru-RU" dirty="0"/>
              <a:t>      		i = i + 1; /*  в конце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&gt;=  х */</a:t>
            </a:r>
            <a:br>
              <a:rPr lang="en-US" dirty="0"/>
            </a:br>
            <a:r>
              <a:rPr lang="ru-RU" dirty="0"/>
              <a:t>	конец</a:t>
            </a:r>
            <a:br>
              <a:rPr lang="en-US" dirty="0"/>
            </a:br>
            <a:r>
              <a:rPr lang="ru-RU" dirty="0"/>
              <a:t>	пока х &lt;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en-US" dirty="0"/>
            </a:br>
            <a:r>
              <a:rPr lang="ru-RU" dirty="0"/>
              <a:t>		j = j – 1; /* в конце aj &lt;=  х */</a:t>
            </a:r>
            <a:br>
              <a:rPr lang="en-US" dirty="0"/>
            </a:br>
            <a:r>
              <a:rPr lang="ru-RU" dirty="0"/>
              <a:t> 	конец</a:t>
            </a:r>
            <a:br>
              <a:rPr lang="en-US" dirty="0"/>
            </a:br>
            <a:r>
              <a:rPr lang="ru-RU" dirty="0"/>
              <a:t>	если i  </a:t>
            </a:r>
            <a:r>
              <a:rPr lang="en-US" dirty="0"/>
              <a:t>&gt;= </a:t>
            </a:r>
            <a:r>
              <a:rPr lang="ru-RU" dirty="0"/>
              <a:t>j  то</a:t>
            </a:r>
          </a:p>
          <a:p>
            <a:pPr marL="68580" indent="0">
              <a:buNone/>
            </a:pPr>
            <a:r>
              <a:rPr lang="ru-RU" dirty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конец если</a:t>
            </a:r>
          </a:p>
          <a:p>
            <a:pPr marL="68580" indent="0">
              <a:buNone/>
            </a:pPr>
            <a:r>
              <a:rPr lang="ru-RU" dirty="0"/>
              <a:t>	обмен( a, i, j )</a:t>
            </a:r>
          </a:p>
          <a:p>
            <a:pPr marL="68580" indent="0">
              <a:buNone/>
            </a:pPr>
            <a:r>
              <a:rPr lang="ru-RU" dirty="0"/>
              <a:t>	i = i + 1; /*</a:t>
            </a:r>
            <a:r>
              <a:rPr lang="en-US" dirty="0"/>
              <a:t> </a:t>
            </a:r>
            <a:r>
              <a:rPr lang="ru-RU" dirty="0"/>
              <a:t>расширить левую часть */</a:t>
            </a:r>
          </a:p>
          <a:p>
            <a:pPr marL="68580" indent="0">
              <a:buNone/>
            </a:pPr>
            <a:r>
              <a:rPr lang="ru-RU" dirty="0"/>
              <a:t>	j = j – 1;</a:t>
            </a:r>
            <a:r>
              <a:rPr lang="en-US" dirty="0"/>
              <a:t> </a:t>
            </a:r>
            <a:r>
              <a:rPr lang="ru-RU" dirty="0"/>
              <a:t>/* расширить правую часть */ </a:t>
            </a:r>
          </a:p>
          <a:p>
            <a:pPr marL="68580" indent="0">
              <a:buNone/>
            </a:pPr>
            <a:r>
              <a:rPr lang="ru-RU" dirty="0"/>
              <a:t>конец пока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h1   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5</a:t>
            </a:r>
            <a:r>
              <a:rPr lang="ru-RU" sz="2800" dirty="0">
                <a:latin typeface="+mj-lt"/>
                <a:cs typeface="Times New Roman" pitchFamily="18" charset="0"/>
              </a:rPr>
              <a:t>.1</a:t>
            </a:r>
            <a:r>
              <a:rPr lang="en-US" sz="2800" dirty="0">
                <a:latin typeface="+mj-lt"/>
                <a:cs typeface="Times New Roman" pitchFamily="18" charset="0"/>
              </a:rPr>
              <a:t>, 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5.2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3 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>
                <a:cs typeface="Times New Roman" pitchFamily="18" charset="0"/>
              </a:rPr>
              <a:t>91</a:t>
            </a:r>
            <a:r>
              <a:rPr lang="en-US" sz="2800" dirty="0">
                <a:cs typeface="Times New Roman" pitchFamily="18" charset="0"/>
              </a:rPr>
              <a:t>   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Выход: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91   81   76   63   20   52   42   23   37   11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Шаг 1</a:t>
            </a:r>
            <a:endParaRPr lang="en-US" dirty="0"/>
          </a:p>
          <a:p>
            <a:pPr lvl="1"/>
            <a:r>
              <a:rPr lang="ru-RU" dirty="0"/>
              <a:t>Построение пирамиды</a:t>
            </a:r>
            <a:br>
              <a:rPr lang="ru-RU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 / 2;</a:t>
            </a:r>
            <a:br>
              <a:rPr lang="ru-RU" dirty="0"/>
            </a:br>
            <a:r>
              <a:rPr lang="ru-RU" dirty="0"/>
              <a:t>пока i </a:t>
            </a:r>
            <a:r>
              <a:rPr lang="en-US" dirty="0"/>
              <a:t>&gt;=</a:t>
            </a:r>
            <a:r>
              <a:rPr lang="ru-RU" dirty="0"/>
              <a:t> 1</a:t>
            </a:r>
            <a:br>
              <a:rPr lang="en-US" dirty="0"/>
            </a:br>
            <a:r>
              <a:rPr lang="ru-RU" dirty="0"/>
              <a:t>		Просеять(</a:t>
            </a:r>
            <a:r>
              <a:rPr lang="en-US" dirty="0"/>
              <a:t>h, </a:t>
            </a:r>
            <a:r>
              <a:rPr lang="ru-RU" dirty="0"/>
              <a:t>i, </a:t>
            </a:r>
            <a:r>
              <a:rPr lang="en-US" dirty="0"/>
              <a:t>n</a:t>
            </a:r>
            <a:r>
              <a:rPr lang="ru-RU" dirty="0"/>
              <a:t>);</a:t>
            </a:r>
            <a:br>
              <a:rPr lang="en-US" dirty="0"/>
            </a:br>
            <a:r>
              <a:rPr lang="ru-RU" dirty="0"/>
              <a:t>  		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ru-RU" dirty="0"/>
              <a:t>конец</a:t>
            </a:r>
            <a:endParaRPr lang="en-US" dirty="0"/>
          </a:p>
          <a:p>
            <a:r>
              <a:rPr lang="ru-RU" dirty="0"/>
              <a:t>Шаг 2</a:t>
            </a:r>
            <a:endParaRPr lang="en-US" dirty="0"/>
          </a:p>
          <a:p>
            <a:pPr lvl="1"/>
            <a:r>
              <a:rPr lang="ru-RU" dirty="0"/>
              <a:t>Сортировка на пирамиде:</a:t>
            </a:r>
            <a:br>
              <a:rPr lang="en-US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;</a:t>
            </a:r>
            <a:br>
              <a:rPr lang="en-US" dirty="0"/>
            </a:br>
            <a:r>
              <a:rPr lang="ru-RU" dirty="0"/>
              <a:t>пока i &gt; 1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Обмен 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Просеять(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ru-RU" dirty="0"/>
              <a:t>конец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br>
              <a:rPr lang="ru-RU" sz="2400" dirty="0"/>
            </a:br>
            <a:r>
              <a:rPr lang="pt-BR" sz="2400" dirty="0"/>
              <a:t>{  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br>
              <a:rPr lang="ru-RU" sz="2400" dirty="0"/>
            </a:br>
            <a:r>
              <a:rPr lang="pt-BR" sz="2400" dirty="0"/>
              <a:t>			return;</a:t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br>
              <a:rPr lang="ru-RU" sz="2400" dirty="0"/>
            </a:br>
            <a:r>
              <a:rPr lang="pt-BR" sz="2400" dirty="0"/>
              <a:t>		i = k;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немецких вычислительных машин </a:t>
            </a:r>
            <a:r>
              <a:rPr lang="en-US" dirty="0"/>
              <a:t>Z3 </a:t>
            </a:r>
            <a:r>
              <a:rPr lang="ru-RU" dirty="0"/>
              <a:t>и/или </a:t>
            </a:r>
            <a:r>
              <a:rPr lang="en-US" dirty="0"/>
              <a:t>Z4 </a:t>
            </a:r>
            <a:r>
              <a:rPr lang="ru-RU" dirty="0"/>
              <a:t>в конце 2-й мировой войны</a:t>
            </a:r>
          </a:p>
          <a:p>
            <a:pPr lvl="1"/>
            <a:r>
              <a:rPr lang="ru-RU" dirty="0"/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heap_sort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en-US" dirty="0"/>
            </a:b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строим 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N/2; i &gt;= 0; i--)</a:t>
            </a:r>
            <a:r>
              <a:rPr lang="ru-RU" dirty="0"/>
              <a:t> </a:t>
            </a:r>
            <a:r>
              <a:rPr lang="en-US" dirty="0"/>
              <a:t>Sift (a, i, N);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сортируем */ 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N-</a:t>
            </a:r>
            <a:r>
              <a:rPr lang="ru-RU" dirty="0"/>
              <a:t>1</a:t>
            </a:r>
            <a:r>
              <a:rPr lang="en-US" dirty="0"/>
              <a:t>; i &gt; 0; i--) {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t = a[0]; </a:t>
            </a:r>
            <a:br>
              <a:rPr lang="ru-RU" dirty="0"/>
            </a:br>
            <a:r>
              <a:rPr lang="en-US" dirty="0"/>
              <a:t>		a[0] = a[i]; 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a[i] = t; </a:t>
            </a:r>
          </a:p>
          <a:p>
            <a:pPr marL="68580" indent="0">
              <a:buNone/>
            </a:pPr>
            <a:r>
              <a:rPr lang="en-US" dirty="0"/>
              <a:t>		Sift (a, 0, i); /* </a:t>
            </a:r>
            <a:r>
              <a:rPr lang="ru-RU" dirty="0"/>
              <a:t>восстанавливаем пирамиду */</a:t>
            </a:r>
          </a:p>
          <a:p>
            <a:pPr marL="68580" indent="0">
              <a:buNone/>
            </a:pPr>
            <a:r>
              <a:rPr lang="ru-RU" dirty="0"/>
              <a:t>	}</a:t>
            </a:r>
            <a:br>
              <a:rPr lang="ru-RU" dirty="0"/>
            </a:br>
            <a:r>
              <a:rPr lang="ru-RU" dirty="0"/>
              <a:t>}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сортировке</a:t>
            </a:r>
            <a:endParaRPr lang="en-US" dirty="0"/>
          </a:p>
          <a:p>
            <a:pPr lvl="1"/>
            <a:r>
              <a:rPr lang="ru-RU" dirty="0"/>
              <a:t>Входная неупорядоченная последовательность перестраивается в пирамиду</a:t>
            </a:r>
          </a:p>
          <a:p>
            <a:r>
              <a:rPr lang="ru-RU" dirty="0"/>
              <a:t>Сортировка</a:t>
            </a:r>
          </a:p>
          <a:p>
            <a:pPr lvl="1"/>
            <a:r>
              <a:rPr lang="ru-RU" dirty="0"/>
              <a:t>Массив делится на две части</a:t>
            </a:r>
          </a:p>
          <a:p>
            <a:pPr lvl="2"/>
            <a:r>
              <a:rPr lang="ru-RU" dirty="0"/>
              <a:t>Неупорядоченное начало массива</a:t>
            </a:r>
          </a:p>
          <a:p>
            <a:pPr lvl="2"/>
            <a:r>
              <a:rPr lang="ru-RU" dirty="0"/>
              <a:t>Упорядоченный конец массива</a:t>
            </a:r>
          </a:p>
          <a:p>
            <a:pPr lvl="1"/>
            <a:r>
              <a:rPr lang="ru-RU" dirty="0"/>
              <a:t>Пока не упорядочим весь массив</a:t>
            </a:r>
          </a:p>
          <a:p>
            <a:pPr lvl="2"/>
            <a:r>
              <a:rPr lang="ru-RU" dirty="0"/>
              <a:t>Меняем местами </a:t>
            </a:r>
            <a:r>
              <a:rPr lang="en-US" dirty="0"/>
              <a:t>h[1] </a:t>
            </a:r>
            <a:r>
              <a:rPr lang="ru-RU" dirty="0"/>
              <a:t>и последний элемент неупорядоченной части</a:t>
            </a:r>
          </a:p>
          <a:p>
            <a:pPr lvl="2"/>
            <a:r>
              <a:rPr lang="ru-RU" dirty="0"/>
              <a:t>Восстанавливаем пирамиду начиная с </a:t>
            </a:r>
            <a:r>
              <a:rPr lang="en-US" dirty="0"/>
              <a:t>h[1]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/>
              <a:t>[</a:t>
            </a:r>
            <a:r>
              <a:rPr lang="ru-RU" sz="2400" dirty="0"/>
              <a:t>0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h[1], </a:t>
            </a:r>
            <a:r>
              <a:rPr lang="ru-RU" sz="2400" dirty="0"/>
              <a:t>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-1]</a:t>
            </a:r>
            <a:r>
              <a:rPr lang="ru-RU" sz="2400" dirty="0"/>
              <a:t> является пирамидой, если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+ 1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1)</a:t>
            </a:r>
            <a:r>
              <a:rPr lang="en-US" sz="2000" dirty="0"/>
              <a:t>/2 </a:t>
            </a:r>
            <a:r>
              <a:rPr lang="ru-RU" sz="2000" dirty="0"/>
              <a:t>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+ 2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2)</a:t>
            </a:r>
            <a:r>
              <a:rPr lang="en-US" sz="2000" dirty="0"/>
              <a:t>/2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Элементы 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h</a:t>
            </a:r>
            <a:r>
              <a:rPr lang="en-US" sz="2400" dirty="0"/>
              <a:t>[</a:t>
            </a:r>
            <a:r>
              <a:rPr lang="ru-RU" sz="2400" dirty="0"/>
              <a:t>2i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2i+1</a:t>
            </a:r>
            <a:r>
              <a:rPr lang="en-US" sz="2400" dirty="0"/>
              <a:t>]</a:t>
            </a:r>
            <a:r>
              <a:rPr lang="ru-RU" sz="2400" dirty="0"/>
              <a:t> являются сыновьями элемента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. </a:t>
            </a:r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2</a:t>
            </a:r>
            <a:r>
              <a:rPr lang="en-US" dirty="0"/>
              <a:t>^</a:t>
            </a:r>
            <a:r>
              <a:rPr lang="ru-RU" dirty="0"/>
              <a:t>k 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«</a:t>
            </a:r>
            <a:r>
              <a:rPr lang="en-US" dirty="0"/>
              <a:t>-</a:t>
            </a:r>
            <a:r>
              <a:rPr lang="en-US" dirty="0" err="1"/>
              <a:t>oo</a:t>
            </a:r>
            <a:r>
              <a:rPr lang="ru-RU" dirty="0"/>
              <a:t>», не нарушающих условия пирамиды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(пузырёк)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На 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для i от 2 до N с шагом 1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// проход от конца массива к началу</a:t>
            </a:r>
          </a:p>
          <a:p>
            <a:pPr marL="68580" indent="0">
              <a:buNone/>
            </a:pPr>
            <a:r>
              <a:rPr lang="ru-RU" dirty="0"/>
              <a:t>	для j от N до i с шагом -1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	то	Обмен(</a:t>
            </a:r>
            <a:r>
              <a:rPr lang="en-US" dirty="0"/>
              <a:t>A, </a:t>
            </a:r>
            <a:r>
              <a:rPr lang="ru-RU" dirty="0"/>
              <a:t>j, j–1)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конец для</a:t>
            </a:r>
          </a:p>
          <a:p>
            <a:pPr marL="68580" indent="0">
              <a:buNone/>
            </a:pPr>
            <a:r>
              <a:rPr lang="ru-RU" dirty="0"/>
              <a:t>конец для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Поскольку число сравнений Сi на i</a:t>
            </a:r>
            <a:r>
              <a:rPr lang="en-US" dirty="0"/>
              <a:t>-</a:t>
            </a:r>
            <a:r>
              <a:rPr lang="ru-RU" dirty="0"/>
              <a:t>м шаге внешнего цикла равно N-i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Cmin</a:t>
            </a:r>
            <a:r>
              <a:rPr lang="en-US" dirty="0"/>
              <a:t> = </a:t>
            </a:r>
            <a:r>
              <a:rPr lang="en-US" dirty="0" err="1"/>
              <a:t>Cmax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/>
              <a:t>C = </a:t>
            </a:r>
            <a:r>
              <a:rPr lang="ru-RU" dirty="0"/>
              <a:t>(N - 1) + (N - 2) +  ...  + 1 =</a:t>
            </a:r>
            <a:br>
              <a:rPr lang="en-US" dirty="0"/>
            </a:br>
            <a:r>
              <a:rPr lang="en-US" dirty="0"/>
              <a:t>		= </a:t>
            </a:r>
            <a:r>
              <a:rPr lang="ru-RU" dirty="0"/>
              <a:t>N∙(N - 1)/2</a:t>
            </a:r>
          </a:p>
          <a:p>
            <a:endParaRPr lang="ru-RU" dirty="0"/>
          </a:p>
          <a:p>
            <a:r>
              <a:rPr lang="ru-RU" dirty="0"/>
              <a:t>Минимальное число пересылок Mmin = 0</a:t>
            </a:r>
          </a:p>
          <a:p>
            <a:r>
              <a:rPr lang="ru-RU" dirty="0"/>
              <a:t>Максимальное М</a:t>
            </a:r>
            <a:r>
              <a:rPr lang="en-US" dirty="0"/>
              <a:t>m</a:t>
            </a:r>
            <a:r>
              <a:rPr lang="ru-RU" dirty="0"/>
              <a:t>ах = С</a:t>
            </a:r>
          </a:p>
          <a:p>
            <a:endParaRPr lang="en-US" dirty="0"/>
          </a:p>
          <a:p>
            <a:r>
              <a:rPr lang="ru-RU" dirty="0"/>
              <a:t>В каких случаях достигаются </a:t>
            </a:r>
            <a:r>
              <a:rPr lang="en-US" dirty="0" err="1"/>
              <a:t>Mmax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Mmin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Последние проходы сортировки простым обменом работают «вхолостую», если элементы уже упорядочены</a:t>
            </a:r>
          </a:p>
          <a:p>
            <a:pPr lvl="1"/>
            <a:r>
              <a:rPr lang="ru-RU" dirty="0"/>
              <a:t>Запомним, производился ли на очередном проходе обмен. Если ни одного обмена не было, то алгоритм может закончить работу.</a:t>
            </a:r>
          </a:p>
          <a:p>
            <a:r>
              <a:rPr lang="ru-RU" dirty="0"/>
              <a:t>Один неправильно расположенный «пузырек» на «тяжелом» конце почти отсортированного массива «всплывет» на место за один проход</a:t>
            </a:r>
            <a:br>
              <a:rPr lang="ru-RU" dirty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«опустится» на правильное место за </a:t>
            </a:r>
            <a:r>
              <a:rPr lang="en-US" dirty="0"/>
              <a:t>N-1 </a:t>
            </a:r>
            <a:r>
              <a:rPr lang="ru-RU" dirty="0"/>
              <a:t>проход</a:t>
            </a:r>
            <a:br>
              <a:rPr lang="ru-RU" dirty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/>
              <a:t>left = 1 	</a:t>
            </a:r>
            <a:r>
              <a:rPr lang="en-US" dirty="0"/>
              <a:t>	</a:t>
            </a:r>
            <a:r>
              <a:rPr lang="ru-RU" dirty="0"/>
              <a:t>// левая граница несортированной части </a:t>
            </a:r>
            <a:br>
              <a:rPr lang="ru-RU" dirty="0"/>
            </a:br>
            <a:r>
              <a:rPr lang="ru-RU" dirty="0"/>
              <a:t>right = N 	// правая граница несортированной части </a:t>
            </a:r>
            <a:br>
              <a:rPr lang="ru-RU" dirty="0"/>
            </a:br>
            <a:r>
              <a:rPr lang="ru-RU" dirty="0"/>
              <a:t>упор = ложь</a:t>
            </a:r>
            <a:r>
              <a:rPr lang="en-US" dirty="0"/>
              <a:t>	</a:t>
            </a:r>
            <a:r>
              <a:rPr lang="ru-RU" dirty="0"/>
              <a:t>// истинна, если массив упорядочен</a:t>
            </a:r>
            <a:br>
              <a:rPr lang="ru-RU" dirty="0"/>
            </a:br>
            <a:r>
              <a:rPr lang="ru-RU" dirty="0"/>
              <a:t>пока не упор</a:t>
            </a:r>
            <a:br>
              <a:rPr lang="ru-RU" dirty="0"/>
            </a:br>
            <a:r>
              <a:rPr lang="ru-RU" dirty="0"/>
              <a:t>	упор = истина</a:t>
            </a:r>
            <a:br>
              <a:rPr lang="ru-RU" dirty="0"/>
            </a:br>
            <a:r>
              <a:rPr lang="ru-RU" dirty="0"/>
              <a:t>	i = left</a:t>
            </a:r>
            <a:br>
              <a:rPr lang="ru-RU" dirty="0"/>
            </a:br>
            <a:r>
              <a:rPr lang="ru-RU" dirty="0"/>
              <a:t>	//Проход по массиву от начала к концу:</a:t>
            </a:r>
            <a:br>
              <a:rPr lang="ru-RU" dirty="0"/>
            </a:br>
            <a:r>
              <a:rPr lang="ru-RU" dirty="0"/>
              <a:t>	пока i &lt; right</a:t>
            </a:r>
            <a:br>
              <a:rPr lang="ru-RU" dirty="0"/>
            </a:br>
            <a:r>
              <a:rPr lang="ru-RU" dirty="0"/>
              <a:t>		если A[i] &gt; A[i + 1] то </a:t>
            </a:r>
            <a:br>
              <a:rPr lang="ru-RU" dirty="0"/>
            </a:br>
            <a:r>
              <a:rPr lang="ru-RU" dirty="0"/>
              <a:t>			Обмен (А, i, i+1)</a:t>
            </a:r>
            <a:br>
              <a:rPr lang="ru-RU" dirty="0"/>
            </a:br>
            <a:r>
              <a:rPr lang="ru-RU" dirty="0"/>
              <a:t>      	    		упор = ложь</a:t>
            </a:r>
            <a:br>
              <a:rPr lang="ru-RU" dirty="0"/>
            </a:br>
            <a:r>
              <a:rPr lang="ru-RU" dirty="0"/>
              <a:t>		конец если</a:t>
            </a:r>
            <a:br>
              <a:rPr lang="ru-RU" dirty="0"/>
            </a:br>
            <a:r>
              <a:rPr lang="ru-RU" dirty="0"/>
              <a:t>		i = i + 1</a:t>
            </a:r>
            <a:br>
              <a:rPr lang="ru-RU" dirty="0"/>
            </a:br>
            <a:r>
              <a:rPr lang="ru-RU" dirty="0"/>
              <a:t>	конец пока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&gt;=1 </a:t>
            </a:r>
            <a:r>
              <a:rPr lang="ru-RU" dirty="0"/>
              <a:t>элемент встал на своё место справа</a:t>
            </a:r>
            <a:br>
              <a:rPr lang="ru-RU" dirty="0"/>
            </a:br>
            <a:r>
              <a:rPr lang="ru-RU" dirty="0"/>
              <a:t>	right = right – 1</a:t>
            </a:r>
            <a:br>
              <a:rPr lang="ru-RU" dirty="0"/>
            </a:br>
            <a:r>
              <a:rPr lang="ru-RU" dirty="0"/>
              <a:t>// см. след. слайд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(продолжение)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	если не упор то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// TODO – rewrite </a:t>
            </a:r>
            <a:br>
              <a:rPr lang="ru-RU" dirty="0"/>
            </a:br>
            <a:r>
              <a:rPr lang="ru-RU" dirty="0"/>
              <a:t>		упор = истина</a:t>
            </a:r>
            <a:br>
              <a:rPr lang="ru-RU" dirty="0"/>
            </a:br>
            <a:r>
              <a:rPr lang="ru-RU" dirty="0"/>
              <a:t>		i = right</a:t>
            </a:r>
            <a:br>
              <a:rPr lang="ru-RU" dirty="0"/>
            </a:br>
            <a:r>
              <a:rPr lang="ru-RU" dirty="0"/>
              <a:t>		пока i &gt; left</a:t>
            </a:r>
            <a:br>
              <a:rPr lang="ru-RU" dirty="0"/>
            </a:br>
            <a:r>
              <a:rPr lang="ru-RU" dirty="0"/>
              <a:t>			если A[i] &lt; A[i – 1] то </a:t>
            </a:r>
            <a:br>
              <a:rPr lang="ru-RU" dirty="0"/>
            </a:br>
            <a:r>
              <a:rPr lang="ru-RU" dirty="0"/>
              <a:t>				Обмен (i, i–1)</a:t>
            </a:r>
            <a:br>
              <a:rPr lang="ru-RU" dirty="0"/>
            </a:br>
            <a:r>
              <a:rPr lang="ru-RU" dirty="0"/>
              <a:t>				упор = ложь</a:t>
            </a:r>
            <a:br>
              <a:rPr lang="ru-RU" dirty="0"/>
            </a:br>
            <a:r>
              <a:rPr lang="ru-RU" dirty="0"/>
              <a:t>			конец если</a:t>
            </a:r>
            <a:br>
              <a:rPr lang="ru-RU" dirty="0"/>
            </a:br>
            <a:r>
              <a:rPr lang="ru-RU" dirty="0"/>
              <a:t>			i = i – 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ru-RU" dirty="0"/>
              <a:t>	конец если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 1 </a:t>
            </a:r>
            <a:r>
              <a:rPr lang="ru-RU" dirty="0"/>
              <a:t>элемент встал на своё место слева</a:t>
            </a:r>
            <a:br>
              <a:rPr lang="ru-RU" dirty="0"/>
            </a:br>
            <a:r>
              <a:rPr lang="ru-RU" dirty="0"/>
              <a:t>	left = left + 1</a:t>
            </a:r>
            <a:br>
              <a:rPr lang="ru-RU" dirty="0"/>
            </a:br>
            <a:r>
              <a:rPr lang="ru-RU" dirty="0"/>
              <a:t>конец пока // не упор</a:t>
            </a:r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 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left = 0, right = N-1; 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 sorted = 0; </a:t>
            </a:r>
            <a:br>
              <a:rPr lang="ru-RU" dirty="0"/>
            </a:br>
            <a:r>
              <a:rPr lang="en-US" dirty="0"/>
              <a:t>	while (!sorted &amp;&amp; left &lt; right)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ru-RU" dirty="0"/>
            </a:br>
            <a:r>
              <a:rPr lang="en-US" dirty="0"/>
              <a:t>		sorted = 1;</a:t>
            </a:r>
            <a:br>
              <a:rPr lang="ru-RU" dirty="0"/>
            </a:br>
            <a:r>
              <a:rPr lang="en-US" dirty="0"/>
              <a:t>		for (i = left;  i &lt; right; ++i) { </a:t>
            </a:r>
            <a:br>
              <a:rPr lang="ru-RU" dirty="0"/>
            </a:br>
            <a:r>
              <a:rPr lang="en-US" dirty="0"/>
              <a:t>			if (A[i+1] &lt; A[i]) { </a:t>
            </a:r>
            <a:br>
              <a:rPr lang="ru-RU" dirty="0"/>
            </a:b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A[i+1]; </a:t>
            </a:r>
            <a:br>
              <a:rPr lang="ru-RU" dirty="0"/>
            </a:br>
            <a:r>
              <a:rPr lang="en-US" dirty="0"/>
              <a:t>				A[i+1] = A[i]; </a:t>
            </a:r>
            <a:br>
              <a:rPr lang="ru-RU" dirty="0"/>
            </a:br>
            <a:r>
              <a:rPr lang="en-US" dirty="0"/>
              <a:t>				A[i] = x; </a:t>
            </a:r>
            <a:br>
              <a:rPr lang="ru-RU" dirty="0"/>
            </a:br>
            <a:r>
              <a:rPr lang="en-US" dirty="0"/>
              <a:t>				sorted = 0; </a:t>
            </a:r>
            <a:br>
              <a:rPr lang="ru-RU" dirty="0"/>
            </a:br>
            <a:r>
              <a:rPr lang="en-US" dirty="0"/>
              <a:t>			}   </a:t>
            </a:r>
            <a:br>
              <a:rPr lang="ru-RU" dirty="0"/>
            </a:br>
            <a:r>
              <a:rPr lang="en-US" dirty="0"/>
              <a:t>		}</a:t>
            </a:r>
          </a:p>
          <a:p>
            <a:pPr marL="68580" indent="0">
              <a:buNone/>
            </a:pPr>
            <a:r>
              <a:rPr lang="en-US" dirty="0"/>
              <a:t>		right -= 1;</a:t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		if (!sorted) for (i = left+1; i&lt;=right; i++) { </a:t>
            </a:r>
          </a:p>
          <a:p>
            <a:pPr marL="68580" indent="0">
              <a:buNone/>
            </a:pPr>
            <a:r>
              <a:rPr lang="en-US" dirty="0"/>
              <a:t>			if (A[i-1] &gt; A[i]) { </a:t>
            </a:r>
          </a:p>
          <a:p>
            <a:pPr marL="68580" indent="0">
              <a:buNone/>
            </a:pP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 [i-1];</a:t>
            </a:r>
          </a:p>
          <a:p>
            <a:pPr marL="68580" indent="0">
              <a:buNone/>
            </a:pPr>
            <a:r>
              <a:rPr lang="en-US" dirty="0"/>
              <a:t>				A[i-1] = A[i];</a:t>
            </a:r>
          </a:p>
          <a:p>
            <a:pPr marL="68580" indent="0">
              <a:buNone/>
            </a:pPr>
            <a:r>
              <a:rPr lang="en-US" dirty="0"/>
              <a:t>				A[i] 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en-US" dirty="0"/>
              <a:t>		left += 1; </a:t>
            </a:r>
          </a:p>
          <a:p>
            <a:pPr marL="68580" indent="0">
              <a:buNone/>
            </a:pPr>
            <a:r>
              <a:rPr lang="en-US" dirty="0"/>
              <a:t>	} // while</a:t>
            </a:r>
          </a:p>
          <a:p>
            <a:pPr marL="68580" indent="0">
              <a:buNone/>
            </a:pPr>
            <a:r>
              <a:rPr lang="en-US" dirty="0"/>
              <a:t>} // shaker sort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</a:t>
            </a:r>
            <a:r>
              <a:rPr lang="en-US" dirty="0"/>
              <a:t>m</a:t>
            </a:r>
            <a:r>
              <a:rPr lang="ru-RU" dirty="0"/>
              <a:t>in= N –1, С</a:t>
            </a:r>
            <a:r>
              <a:rPr lang="en-US" dirty="0"/>
              <a:t>max = O(N*N)</a:t>
            </a:r>
            <a:endParaRPr lang="ru-RU" dirty="0"/>
          </a:p>
          <a:p>
            <a:r>
              <a:rPr lang="ru-RU" dirty="0"/>
              <a:t>Число пересылок такое же как для сортировки пузырьком</a:t>
            </a:r>
          </a:p>
          <a:p>
            <a:pPr lvl="1"/>
            <a:r>
              <a:rPr lang="ru-RU" dirty="0"/>
              <a:t>Каждый обмен соседних элементов уменьшает число инверсий (пар элементов, нарушающих порядок) в массиве на 1</a:t>
            </a:r>
          </a:p>
          <a:p>
            <a:pPr lvl="1"/>
            <a:r>
              <a:rPr lang="ru-RU" dirty="0"/>
              <a:t>Любой алгоритм, основанный на обмене пар соседних элементов, делает столько пересылок, сколько в массиве инверсий</a:t>
            </a:r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выбором по числу пересылок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массив почти упорядочен</a:t>
            </a:r>
          </a:p>
          <a:p>
            <a:r>
              <a:rPr lang="ru-RU" dirty="0"/>
              <a:t>Шейкер </a:t>
            </a:r>
            <a:r>
              <a:rPr lang="en-US" dirty="0"/>
              <a:t>(</a:t>
            </a:r>
            <a:r>
              <a:rPr lang="ru-RU" dirty="0"/>
              <a:t>англ. "</a:t>
            </a:r>
            <a:r>
              <a:rPr lang="en-US" dirty="0"/>
              <a:t>to shake</a:t>
            </a:r>
            <a:r>
              <a:rPr lang="ru-RU" dirty="0"/>
              <a:t>" --</a:t>
            </a:r>
            <a:r>
              <a:rPr lang="en-US" dirty="0"/>
              <a:t> </a:t>
            </a:r>
            <a:r>
              <a:rPr lang="ru-RU" dirty="0"/>
              <a:t>трясти</a:t>
            </a:r>
            <a:r>
              <a:rPr lang="en-US" dirty="0"/>
              <a:t>) </a:t>
            </a:r>
            <a:r>
              <a:rPr lang="ru-RU" dirty="0"/>
              <a:t>– это устройство для приготовления жидких смесей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457200" progId="">
                  <p:embed/>
                </p:oleObj>
              </mc:Choice>
              <mc:Fallback>
                <p:oleObj name="Equation" r:id="rId3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минимальный 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/>
              <a:t>h[</a:t>
            </a:r>
            <a:r>
              <a:rPr lang="ru-RU" dirty="0"/>
              <a:t>1</a:t>
            </a:r>
            <a:r>
              <a:rPr lang="en-US" dirty="0"/>
              <a:t>]</a:t>
            </a:r>
            <a:r>
              <a:rPr lang="ru-RU" dirty="0"/>
              <a:t>, 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Для массива из </a:t>
            </a:r>
            <a:r>
              <a:rPr lang="en-US" dirty="0"/>
              <a:t>N </a:t>
            </a:r>
            <a:r>
              <a:rPr lang="ru-RU" dirty="0"/>
              <a:t>элементов общее число сравнений </a:t>
            </a:r>
            <a:r>
              <a:rPr lang="en-US" dirty="0"/>
              <a:t>C = ∑C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обменов </a:t>
            </a:r>
            <a:r>
              <a:rPr lang="en-US" dirty="0"/>
              <a:t>M = ∑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 – 1 ≤ </a:t>
            </a:r>
            <a:r>
              <a:rPr lang="ru-RU" dirty="0"/>
              <a:t>С </a:t>
            </a:r>
            <a:r>
              <a:rPr lang="en-US" dirty="0"/>
              <a:t>≤ 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1)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0 </a:t>
            </a:r>
            <a:r>
              <a:rPr lang="en-US" dirty="0"/>
              <a:t>≤ M ≤ (N – 1)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2)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Количество обменов такое же, как без бинарного поиска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устойчивой</a:t>
            </a:r>
          </a:p>
          <a:p>
            <a:pPr lvl="1"/>
            <a:r>
              <a:rPr lang="en-US" dirty="0"/>
              <a:t>Swap </a:t>
            </a:r>
            <a:r>
              <a:rPr lang="ru-RU" dirty="0"/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>
                <a:solidFill>
                  <a:schemeClr val="bg1"/>
                </a:solidFill>
              </a:rPr>
              <a:t>Неизвестно когда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Неизвестный автор</a:t>
            </a:r>
          </a:p>
          <a:p>
            <a:r>
              <a:rPr lang="ru-RU" dirty="0"/>
              <a:t>Неизвестный год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count;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array[i].Key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в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/>
              <a:t>До {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} </a:t>
            </a:r>
          </a:p>
          <a:p>
            <a:endParaRPr lang="ru-RU" sz="3200" dirty="0"/>
          </a:p>
          <a:p>
            <a:r>
              <a:rPr lang="ru-RU" sz="3200" dirty="0"/>
              <a:t>После</a:t>
            </a:r>
            <a:r>
              <a:rPr lang="en-US" sz="3200" dirty="0"/>
              <a:t> </a:t>
            </a:r>
            <a:r>
              <a:rPr lang="ru-RU" sz="3200" dirty="0"/>
              <a:t>{ 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Williams, John</a:t>
            </a:r>
            <a:r>
              <a:rPr lang="ru-RU" dirty="0"/>
              <a:t> </a:t>
            </a:r>
            <a:r>
              <a:rPr lang="en-US" dirty="0"/>
              <a:t>“Algorithm 232 – Heapsort”</a:t>
            </a:r>
            <a:r>
              <a:rPr lang="ru-RU" dirty="0"/>
              <a:t> </a:t>
            </a:r>
            <a:r>
              <a:rPr lang="en-US" dirty="0"/>
              <a:t>ACM 1964</a:t>
            </a:r>
          </a:p>
          <a:p>
            <a:pPr lvl="1"/>
            <a:r>
              <a:rPr lang="en-US" sz="1600" dirty="0">
                <a:hlinkClick r:id="rId3"/>
              </a:rPr>
              <a:t>https://dl.acm.org/doi/10.1145/512274.512284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W.</a:t>
            </a:r>
            <a:r>
              <a:rPr lang="ru-RU" dirty="0"/>
              <a:t> </a:t>
            </a:r>
            <a:r>
              <a:rPr lang="en-US" dirty="0"/>
              <a:t>“Algorithm 245 - </a:t>
            </a:r>
            <a:r>
              <a:rPr lang="en-US" dirty="0" err="1"/>
              <a:t>Treesort</a:t>
            </a:r>
            <a:r>
              <a:rPr lang="en-US" dirty="0"/>
              <a:t> 3” ACM 1964</a:t>
            </a:r>
          </a:p>
          <a:p>
            <a:pPr lvl="1"/>
            <a:r>
              <a:rPr lang="en-US" sz="1600" dirty="0">
                <a:hlinkClick r:id="rId4"/>
              </a:rPr>
              <a:t>https://dl.acm.org/doi/10.1145/355588.365103</a:t>
            </a:r>
            <a:r>
              <a:rPr lang="en-US" sz="1600" dirty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Если 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Если 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то </a:t>
            </a:r>
            <a:r>
              <a:rPr lang="en-US" sz="3600" dirty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чиним условия пирамиды для 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ru-RU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возвращаем -1, если чинить не нужно (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e.g.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 &gt;= size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)</a:t>
            </a: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, если сделали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Swap(&amp;h[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], &amp;h[2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1])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FixHeapAt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h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size,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heap[size] 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heap[size-1] 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HeapPushBack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09577" y="5196236"/>
            <a:ext cx="177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5)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2)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0)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], ..., heap[size-1]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4,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43296" y="5196236"/>
            <a:ext cx="2505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HeapSort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  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 </a:t>
            </a:r>
            <a:r>
              <a:rPr lang="en-US" dirty="0"/>
              <a:t>v2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HeapSort2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602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RestoreHeapAt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не зависит от </a:t>
            </a:r>
            <a:r>
              <a:rPr lang="en-US" dirty="0">
                <a:solidFill>
                  <a:schemeClr val="bg1"/>
                </a:solidFill>
              </a:rPr>
              <a:t>N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FixHeapAt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FixHeapAt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HeapPushFront</a:t>
            </a:r>
            <a:r>
              <a:rPr lang="en-US" dirty="0"/>
              <a:t>, </a:t>
            </a:r>
            <a:r>
              <a:rPr lang="en-US" dirty="0" err="1"/>
              <a:t>HeapPushBack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FixHeapAt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HeapPushFront</a:t>
            </a:r>
            <a:r>
              <a:rPr lang="en-US" dirty="0"/>
              <a:t>, </a:t>
            </a:r>
            <a:r>
              <a:rPr lang="en-US" dirty="0" err="1"/>
              <a:t>HeapPushBack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HeapSort</a:t>
            </a:r>
            <a:r>
              <a:rPr lang="en-US" dirty="0"/>
              <a:t>, HeapSort2 – O(N∙log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1"/>
            <a:r>
              <a:rPr lang="ru-RU" dirty="0"/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/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>
                <a:solidFill>
                  <a:schemeClr val="bg1"/>
                </a:solidFill>
              </a:rPr>
              <a:t>&lt; </a:t>
            </a:r>
            <a:r>
              <a:rPr lang="ru-RU" sz="2800" dirty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3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Рекурсивная сортировка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/>
              <a:t>Рекурсивная сортировка</a:t>
            </a:r>
            <a:r>
              <a:rPr lang="en-US" dirty="0"/>
              <a:t> </a:t>
            </a:r>
            <a:r>
              <a:rPr lang="ru-RU" dirty="0"/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7817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7026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12504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9596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FCDFAE3-C0D5-FC82-2EAC-7EA932678396}"/>
              </a:ext>
            </a:extLst>
          </p:cNvPr>
          <p:cNvSpPr/>
          <p:nvPr/>
        </p:nvSpPr>
        <p:spPr>
          <a:xfrm>
            <a:off x="5631679" y="3012327"/>
            <a:ext cx="1580971" cy="448720"/>
          </a:xfrm>
          <a:custGeom>
            <a:avLst/>
            <a:gdLst>
              <a:gd name="connsiteX0" fmla="*/ 0 w 1580971"/>
              <a:gd name="connsiteY0" fmla="*/ 260712 h 448720"/>
              <a:gd name="connsiteX1" fmla="*/ 786213 w 1580971"/>
              <a:gd name="connsiteY1" fmla="*/ 4338 h 448720"/>
              <a:gd name="connsiteX2" fmla="*/ 1580971 w 1580971"/>
              <a:gd name="connsiteY2" fmla="*/ 448720 h 44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971" h="448720">
                <a:moveTo>
                  <a:pt x="0" y="260712"/>
                </a:moveTo>
                <a:cubicBezTo>
                  <a:pt x="261359" y="116857"/>
                  <a:pt x="522718" y="-26997"/>
                  <a:pt x="786213" y="4338"/>
                </a:cubicBezTo>
                <a:cubicBezTo>
                  <a:pt x="1049708" y="35673"/>
                  <a:pt x="1315339" y="242196"/>
                  <a:pt x="1580971" y="448720"/>
                </a:cubicBezTo>
              </a:path>
            </a:pathLst>
          </a:custGeom>
          <a:noFill/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0851583-75C0-F9A1-6500-A937F8DFDD6B}"/>
              </a:ext>
            </a:extLst>
          </p:cNvPr>
          <p:cNvSpPr/>
          <p:nvPr/>
        </p:nvSpPr>
        <p:spPr>
          <a:xfrm>
            <a:off x="5648960" y="3677920"/>
            <a:ext cx="715571" cy="914400"/>
          </a:xfrm>
          <a:custGeom>
            <a:avLst/>
            <a:gdLst>
              <a:gd name="connsiteX0" fmla="*/ 0 w 715571"/>
              <a:gd name="connsiteY0" fmla="*/ 0 h 914400"/>
              <a:gd name="connsiteX1" fmla="*/ 609600 w 715571"/>
              <a:gd name="connsiteY1" fmla="*/ 304800 h 914400"/>
              <a:gd name="connsiteX2" fmla="*/ 711200 w 715571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5571" h="914400">
                <a:moveTo>
                  <a:pt x="0" y="0"/>
                </a:moveTo>
                <a:cubicBezTo>
                  <a:pt x="245533" y="76200"/>
                  <a:pt x="491067" y="152400"/>
                  <a:pt x="609600" y="304800"/>
                </a:cubicBezTo>
                <a:cubicBezTo>
                  <a:pt x="728133" y="457200"/>
                  <a:pt x="719666" y="685800"/>
                  <a:pt x="711200" y="914400"/>
                </a:cubicBezTo>
              </a:path>
            </a:pathLst>
          </a:custGeom>
          <a:noFill/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0680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041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29E78BCB-924F-B0AA-CBA1-9F32C713735A}"/>
              </a:ext>
            </a:extLst>
          </p:cNvPr>
          <p:cNvSpPr/>
          <p:nvPr/>
        </p:nvSpPr>
        <p:spPr>
          <a:xfrm rot="16200000">
            <a:off x="2992760" y="1070992"/>
            <a:ext cx="288032" cy="505435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9AFFEB8-18BA-ED54-9580-86A337185DCB}"/>
              </a:ext>
            </a:extLst>
          </p:cNvPr>
          <p:cNvSpPr/>
          <p:nvPr/>
        </p:nvSpPr>
        <p:spPr>
          <a:xfrm rot="5400000" flipV="1">
            <a:off x="9056643" y="1980527"/>
            <a:ext cx="288032" cy="4337106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E53B1-C673-C62B-2E79-C01C4B1AB5CA}"/>
              </a:ext>
            </a:extLst>
          </p:cNvPr>
          <p:cNvSpPr txBox="1"/>
          <p:nvPr/>
        </p:nvSpPr>
        <p:spPr>
          <a:xfrm>
            <a:off x="2606533" y="3115343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Рекурсия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0B801-42E7-8FBB-140D-49F43A3EB0C2}"/>
              </a:ext>
            </a:extLst>
          </p:cNvPr>
          <p:cNvSpPr txBox="1"/>
          <p:nvPr/>
        </p:nvSpPr>
        <p:spPr>
          <a:xfrm rot="10800000">
            <a:off x="8670417" y="4306382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41060327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0814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  <a:r>
              <a:rPr lang="en-US" dirty="0"/>
              <a:t> </a:t>
            </a:r>
            <a:r>
              <a:rPr lang="ru-RU" dirty="0"/>
              <a:t>уникальных ключей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если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array[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] == array[j] == pivot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 и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!= j,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то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бесконечный цикл</a:t>
            </a:r>
          </a:p>
          <a:p>
            <a:pPr marL="0" indent="0">
              <a:buNone/>
            </a:pP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сортируемые значения должны быть уникальными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Размер стека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95233</TotalTime>
  <Words>12978</Words>
  <Application>Microsoft Office PowerPoint</Application>
  <PresentationFormat>Widescreen</PresentationFormat>
  <Paragraphs>2089</Paragraphs>
  <Slides>172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81" baseType="lpstr">
      <vt:lpstr>Arial</vt:lpstr>
      <vt:lpstr>Calibri</vt:lpstr>
      <vt:lpstr>Cambria Math</vt:lpstr>
      <vt:lpstr>Consolas</vt:lpstr>
      <vt:lpstr>Courier New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Пирамидальная сортировка v2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 уникальных ключей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Быстрая сортировка неуникальных ключей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Оптимальное дерево сравнений для 3-х элементов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455</cp:revision>
  <dcterms:created xsi:type="dcterms:W3CDTF">2006-06-15T11:25:02Z</dcterms:created>
  <dcterms:modified xsi:type="dcterms:W3CDTF">2023-12-11T08:05:00Z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