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3"/>
  </p:notesMasterIdLst>
  <p:sldIdLst>
    <p:sldId id="256" r:id="rId2"/>
    <p:sldId id="385" r:id="rId3"/>
    <p:sldId id="386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257" r:id="rId12"/>
    <p:sldId id="298" r:id="rId13"/>
    <p:sldId id="299" r:id="rId14"/>
    <p:sldId id="267" r:id="rId15"/>
    <p:sldId id="354" r:id="rId16"/>
    <p:sldId id="355" r:id="rId17"/>
    <p:sldId id="322" r:id="rId18"/>
    <p:sldId id="323" r:id="rId19"/>
    <p:sldId id="324" r:id="rId20"/>
    <p:sldId id="259" r:id="rId21"/>
    <p:sldId id="357" r:id="rId22"/>
    <p:sldId id="275" r:id="rId23"/>
    <p:sldId id="277" r:id="rId24"/>
    <p:sldId id="278" r:id="rId25"/>
    <p:sldId id="285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306" r:id="rId34"/>
    <p:sldId id="330" r:id="rId35"/>
    <p:sldId id="445" r:id="rId36"/>
    <p:sldId id="444" r:id="rId37"/>
    <p:sldId id="446" r:id="rId38"/>
    <p:sldId id="447" r:id="rId39"/>
    <p:sldId id="448" r:id="rId40"/>
    <p:sldId id="450" r:id="rId41"/>
    <p:sldId id="449" r:id="rId42"/>
    <p:sldId id="296" r:id="rId43"/>
    <p:sldId id="388" r:id="rId44"/>
    <p:sldId id="406" r:id="rId45"/>
    <p:sldId id="407" r:id="rId46"/>
    <p:sldId id="389" r:id="rId47"/>
    <p:sldId id="390" r:id="rId48"/>
    <p:sldId id="411" r:id="rId49"/>
    <p:sldId id="408" r:id="rId50"/>
    <p:sldId id="412" r:id="rId51"/>
    <p:sldId id="413" r:id="rId52"/>
    <p:sldId id="414" r:id="rId53"/>
    <p:sldId id="415" r:id="rId54"/>
    <p:sldId id="392" r:id="rId55"/>
    <p:sldId id="416" r:id="rId56"/>
    <p:sldId id="417" r:id="rId57"/>
    <p:sldId id="418" r:id="rId58"/>
    <p:sldId id="391" r:id="rId59"/>
    <p:sldId id="393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94" r:id="rId69"/>
    <p:sldId id="427" r:id="rId70"/>
    <p:sldId id="428" r:id="rId71"/>
    <p:sldId id="429" r:id="rId72"/>
    <p:sldId id="430" r:id="rId73"/>
    <p:sldId id="395" r:id="rId74"/>
    <p:sldId id="431" r:id="rId75"/>
    <p:sldId id="432" r:id="rId76"/>
    <p:sldId id="396" r:id="rId77"/>
    <p:sldId id="397" r:id="rId78"/>
    <p:sldId id="440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398" r:id="rId87"/>
    <p:sldId id="442" r:id="rId88"/>
    <p:sldId id="451" r:id="rId89"/>
    <p:sldId id="452" r:id="rId90"/>
    <p:sldId id="453" r:id="rId91"/>
    <p:sldId id="350" r:id="rId92"/>
    <p:sldId id="360" r:id="rId93"/>
    <p:sldId id="358" r:id="rId94"/>
    <p:sldId id="359" r:id="rId95"/>
    <p:sldId id="363" r:id="rId96"/>
    <p:sldId id="364" r:id="rId97"/>
    <p:sldId id="366" r:id="rId98"/>
    <p:sldId id="367" r:id="rId99"/>
    <p:sldId id="362" r:id="rId100"/>
    <p:sldId id="368" r:id="rId101"/>
    <p:sldId id="369" r:id="rId102"/>
    <p:sldId id="370" r:id="rId103"/>
    <p:sldId id="371" r:id="rId104"/>
    <p:sldId id="441" r:id="rId105"/>
    <p:sldId id="372" r:id="rId106"/>
    <p:sldId id="373" r:id="rId107"/>
    <p:sldId id="374" r:id="rId108"/>
    <p:sldId id="376" r:id="rId109"/>
    <p:sldId id="375" r:id="rId110"/>
    <p:sldId id="377" r:id="rId111"/>
    <p:sldId id="353" r:id="rId1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9E"/>
    <a:srgbClr val="B0B088"/>
    <a:srgbClr val="2A460E"/>
    <a:srgbClr val="64A721"/>
    <a:srgbClr val="7F9073"/>
    <a:srgbClr val="477F2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3" autoAdjust="0"/>
    <p:restoredTop sz="95169" autoAdjust="0"/>
  </p:normalViewPr>
  <p:slideViewPr>
    <p:cSldViewPr snapToGrid="0">
      <p:cViewPr varScale="1">
        <p:scale>
          <a:sx n="113" d="100"/>
          <a:sy n="113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1E2-7F5F-4658-8A52-6004F672E49B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75C3-3EB8-447A-96B2-F34768646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Привет!</a:t>
            </a:r>
          </a:p>
          <a:p>
            <a:r>
              <a:rPr lang="ru-RU" dirty="0"/>
              <a:t>Благодарю Сергея за представление!</a:t>
            </a:r>
          </a:p>
          <a:p>
            <a:r>
              <a:rPr lang="ru-RU" baseline="0" dirty="0"/>
              <a:t>Я занимаюсь оптимизацией для </a:t>
            </a:r>
            <a:r>
              <a:rPr lang="en-US" baseline="0" dirty="0"/>
              <a:t>CPU </a:t>
            </a:r>
            <a:r>
              <a:rPr lang="ru-RU" baseline="0" dirty="0"/>
              <a:t>библиотеки машинного обучения </a:t>
            </a:r>
            <a:r>
              <a:rPr lang="en-US" baseline="0" dirty="0"/>
              <a:t>CatBoost.</a:t>
            </a:r>
            <a:endParaRPr lang="ru-RU" baseline="0" dirty="0"/>
          </a:p>
          <a:p>
            <a:r>
              <a:rPr lang="ru-RU" baseline="0" dirty="0"/>
              <a:t>Основная часть </a:t>
            </a:r>
            <a:r>
              <a:rPr lang="en-US" baseline="0" dirty="0"/>
              <a:t>CatBoost</a:t>
            </a:r>
            <a:r>
              <a:rPr lang="ru-RU" baseline="0" dirty="0"/>
              <a:t>-а написана на С++ и в большом числе случаев работает быстрее, чем наши конкуренты.</a:t>
            </a:r>
          </a:p>
          <a:p>
            <a:r>
              <a:rPr lang="ru-RU" baseline="0" dirty="0"/>
              <a:t>Расскажу, какими простыми способами мы этого добиваемся.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Типичный размер кэша третьего уровня – от единиц</a:t>
            </a:r>
            <a:r>
              <a:rPr lang="ru-RU" baseline="0" dirty="0"/>
              <a:t> до десятков мегабайт.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1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Из-за разной в скорости обмена данными и вычислений вычислительный код делится на два класса в зависимости от числа операций</a:t>
            </a:r>
            <a:r>
              <a:rPr lang="ru-RU" baseline="0" dirty="0"/>
              <a:t> над элементом данных.</a:t>
            </a:r>
          </a:p>
          <a:p>
            <a:r>
              <a:rPr lang="ru-RU" dirty="0"/>
              <a:t>Вычисления </a:t>
            </a:r>
            <a:r>
              <a:rPr lang="ru-RU" baseline="0" dirty="0"/>
              <a:t>с малым числом операций над данными ограничены пропускной способностью.</a:t>
            </a:r>
          </a:p>
          <a:p>
            <a:r>
              <a:rPr lang="ru-RU" baseline="0" dirty="0"/>
              <a:t>Второй класс ограничен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0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часть «тяжелого» вычислительного кода давно</a:t>
            </a:r>
            <a:r>
              <a:rPr lang="ru-RU" baseline="0" dirty="0"/>
              <a:t> написана и очень хорошо оптимизирована.</a:t>
            </a:r>
          </a:p>
          <a:p>
            <a:r>
              <a:rPr lang="ru-RU" baseline="0" dirty="0"/>
              <a:t>Есть смысл прочитать документацию, и использовать подходящую библиотеку.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оставшегося компиляторы</a:t>
            </a:r>
            <a:r>
              <a:rPr lang="ru-RU" baseline="0" dirty="0"/>
              <a:t> умеют не всё, т.к. н</a:t>
            </a:r>
            <a:r>
              <a:rPr lang="ru-RU" dirty="0"/>
              <a:t>а разработку</a:t>
            </a:r>
            <a:r>
              <a:rPr lang="ru-RU" baseline="0" dirty="0"/>
              <a:t> компиляторов тратится небольшой процент ресурсов по сравнению с разработкой приложений.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сегодня активно развиваются только четыре </a:t>
            </a:r>
            <a:r>
              <a:rPr lang="ru-RU" baseline="0" dirty="0" err="1"/>
              <a:t>фронтенда</a:t>
            </a:r>
            <a:r>
              <a:rPr lang="ru-RU" baseline="0" dirty="0"/>
              <a:t> – </a:t>
            </a:r>
            <a:r>
              <a:rPr lang="en-US" baseline="0" dirty="0"/>
              <a:t>EDG</a:t>
            </a:r>
            <a:r>
              <a:rPr lang="ru-RU" baseline="0" dirty="0"/>
              <a:t> (используется в компиляторах Интел, Ментор </a:t>
            </a:r>
            <a:r>
              <a:rPr lang="ru-RU" baseline="0" dirty="0" err="1"/>
              <a:t>Графикс</a:t>
            </a:r>
            <a:r>
              <a:rPr lang="ru-RU" baseline="0" dirty="0"/>
              <a:t> и т.п. </a:t>
            </a:r>
            <a:r>
              <a:rPr lang="ru-RU" baseline="0" dirty="0" err="1"/>
              <a:t>деривативах</a:t>
            </a:r>
            <a:r>
              <a:rPr lang="ru-RU" baseline="0" dirty="0"/>
              <a:t>)</a:t>
            </a:r>
            <a:r>
              <a:rPr lang="en-US" baseline="0" dirty="0"/>
              <a:t>, LLVM, GNU </a:t>
            </a:r>
            <a:r>
              <a:rPr lang="ru-RU" baseline="0" dirty="0"/>
              <a:t>и </a:t>
            </a:r>
            <a:r>
              <a:rPr lang="ru-RU" baseline="0" dirty="0" err="1"/>
              <a:t>фронтенд</a:t>
            </a:r>
            <a:r>
              <a:rPr lang="ru-RU" baseline="0" dirty="0"/>
              <a:t> Микрософт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9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этой причине компилятор «узнаёт» только наиболее</a:t>
            </a:r>
            <a:r>
              <a:rPr lang="ru-RU" baseline="0" dirty="0"/>
              <a:t> распространенные варианты управления и зависимостей по данным.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3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Условно можно выделить 4 части.</a:t>
            </a:r>
          </a:p>
          <a:p>
            <a:r>
              <a:rPr lang="ru-RU" dirty="0"/>
              <a:t>Это… -- 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3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56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4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вычислений складывается из двух частей</a:t>
            </a:r>
            <a:r>
              <a:rPr lang="ru-RU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9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65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3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0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8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5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1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28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первую</a:t>
            </a:r>
            <a:r>
              <a:rPr lang="ru-RU" baseline="0" dirty="0"/>
              <a:t> очередь, это выбранный алгоритм.</a:t>
            </a:r>
          </a:p>
          <a:p>
            <a:r>
              <a:rPr lang="ru-RU" baseline="0" dirty="0"/>
              <a:t>Низкая скорость вычислений часто объясняется неудачным выбором алгоритма.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4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6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35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0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06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45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3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73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50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Во-вторых, это то, насколько</a:t>
            </a:r>
            <a:r>
              <a:rPr lang="ru-RU" baseline="0" dirty="0"/>
              <a:t> алгоритм оптимизирован для работы в вычислительной системе с её пропускной способностью и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6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45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44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42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74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92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45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62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Отдельно учитывать обмен</a:t>
            </a:r>
            <a:r>
              <a:rPr lang="ru-RU" baseline="0" dirty="0"/>
              <a:t> данными и вычисления приходится из-за большой разницы в их скорости.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9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394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11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73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93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523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360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37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525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принять скорость пешехода за скорость чтения из памяти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83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79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877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21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292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8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16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74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620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4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ru-RU" baseline="0" dirty="0"/>
              <a:t>то скорость вычислений – это </a:t>
            </a:r>
            <a:r>
              <a:rPr lang="ru-RU" dirty="0"/>
              <a:t>крейсерская скорость пассажирского самолёта.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71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072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497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486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500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58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688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Возьмем в качестве целевой функции средне-квадратичное</a:t>
            </a:r>
            <a:r>
              <a:rPr lang="ru-RU" baseline="0" dirty="0"/>
              <a:t> отклонение и и</a:t>
            </a:r>
            <a:r>
              <a:rPr lang="ru-RU" dirty="0"/>
              <a:t>змерим скорость работы для 10М элементов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754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Понятно, что оптимизация</a:t>
            </a:r>
            <a:r>
              <a:rPr lang="ru-RU" baseline="0" dirty="0"/>
              <a:t> </a:t>
            </a:r>
            <a:r>
              <a:rPr lang="ru-RU" dirty="0"/>
              <a:t>не исчерпывается амортизацией накладных расходов.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9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иллюстрации</a:t>
            </a:r>
            <a:r>
              <a:rPr lang="ru-RU" baseline="0" dirty="0"/>
              <a:t> понадобится какой-то </a:t>
            </a:r>
            <a:r>
              <a:rPr lang="ru-RU" dirty="0"/>
              <a:t>простой код.</a:t>
            </a:r>
          </a:p>
          <a:p>
            <a:r>
              <a:rPr lang="ru-RU" dirty="0"/>
              <a:t>Например, транспонирование матрицы.</a:t>
            </a:r>
          </a:p>
          <a:p>
            <a:r>
              <a:rPr lang="ru-RU" dirty="0"/>
              <a:t>Здесь нет ни виртуальных</a:t>
            </a:r>
            <a:r>
              <a:rPr lang="ru-RU" baseline="0" dirty="0"/>
              <a:t> вызовов, ни создания векторов.</a:t>
            </a:r>
          </a:p>
          <a:p>
            <a:r>
              <a:rPr lang="ru-RU" baseline="0" dirty="0"/>
              <a:t>Внутренний цикл удобен для компилятора, т.к. описывает поэлементное преобразование массивов.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Измерим время работы этого кода на конкретной</a:t>
            </a:r>
            <a:r>
              <a:rPr lang="ru-RU" baseline="0" dirty="0"/>
              <a:t> машине для </a:t>
            </a:r>
            <a:r>
              <a:rPr lang="ru-RU" dirty="0"/>
              <a:t>достаточно большой матрицы, например, 1000 на 100000.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разницу сглаживает наличие </a:t>
            </a:r>
            <a:r>
              <a:rPr lang="ru-RU" baseline="0" dirty="0"/>
              <a:t>в архитектуре </a:t>
            </a:r>
            <a:r>
              <a:rPr lang="en-US" baseline="0" dirty="0"/>
              <a:t>x86</a:t>
            </a:r>
            <a:r>
              <a:rPr lang="ru-RU" baseline="0" dirty="0"/>
              <a:t> трех уровней кэша.</a:t>
            </a:r>
          </a:p>
          <a:p>
            <a:r>
              <a:rPr lang="ru-RU" baseline="0" dirty="0"/>
              <a:t>Кэш первого уровня самый быстрый и самый маленький.</a:t>
            </a:r>
          </a:p>
          <a:p>
            <a:r>
              <a:rPr lang="ru-RU" baseline="0" dirty="0"/>
              <a:t>Его размер много лет один и тот же у всех процессоров – 32К.</a:t>
            </a:r>
          </a:p>
          <a:p>
            <a:r>
              <a:rPr lang="ru-RU" baseline="0" dirty="0"/>
              <a:t>Скорость доступа к данным в </a:t>
            </a:r>
            <a:r>
              <a:rPr lang="en-US" baseline="0" dirty="0"/>
              <a:t>L1 </a:t>
            </a:r>
            <a:r>
              <a:rPr lang="ru-RU" baseline="0" dirty="0"/>
              <a:t>сравнима со скоростью процессора.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1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Получается 1.4</a:t>
            </a:r>
            <a:r>
              <a:rPr lang="ru-RU" baseline="0" dirty="0"/>
              <a:t> секунды.</a:t>
            </a:r>
            <a:endParaRPr lang="ru-RU" dirty="0"/>
          </a:p>
          <a:p>
            <a:r>
              <a:rPr lang="ru-RU" dirty="0"/>
              <a:t>Много это или мало?</a:t>
            </a:r>
          </a:p>
          <a:p>
            <a:r>
              <a:rPr lang="ru-RU" dirty="0"/>
              <a:t>Оценим исходя из размера</a:t>
            </a:r>
            <a:r>
              <a:rPr lang="ru-RU" baseline="0" dirty="0"/>
              <a:t> матрицы.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77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 эти 1.4 секунды мы читаем 800МБ – вектор </a:t>
            </a:r>
            <a:r>
              <a:rPr lang="en-US" baseline="0" dirty="0" err="1"/>
              <a:t>approx</a:t>
            </a:r>
            <a:r>
              <a:rPr lang="en-US" baseline="0" dirty="0"/>
              <a:t> …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794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читаем-записываем</a:t>
            </a:r>
            <a:r>
              <a:rPr lang="ru-RU" baseline="0" dirty="0"/>
              <a:t> 1.6ГБ – вектор </a:t>
            </a:r>
            <a:r>
              <a:rPr lang="en-US" baseline="0" dirty="0" err="1"/>
              <a:t>approxByCol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Чтение перед записью является особенностью </a:t>
            </a:r>
            <a:r>
              <a:rPr lang="en-US" baseline="0" dirty="0"/>
              <a:t>L1 </a:t>
            </a:r>
            <a:r>
              <a:rPr lang="ru-RU" baseline="0" dirty="0"/>
              <a:t>кэша.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292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мы используем 1.7ГБ/с</a:t>
            </a:r>
            <a:r>
              <a:rPr lang="ru-RU" baseline="0" dirty="0"/>
              <a:t> пропускной способности.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779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</a:t>
            </a:r>
            <a:r>
              <a:rPr lang="ru-RU" baseline="0" dirty="0"/>
              <a:t> расчет согласуется с данными профилировки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Превышение расчетной пропускной способности объясняется тем, что мы пренебрегли чтением адресов строк матриц.</a:t>
            </a:r>
          </a:p>
          <a:p>
            <a:r>
              <a:rPr lang="ru-RU" baseline="0" dirty="0"/>
              <a:t>Кроме этого, </a:t>
            </a:r>
            <a:r>
              <a:rPr lang="en-US" baseline="0" dirty="0" err="1"/>
              <a:t>VTune</a:t>
            </a:r>
            <a:r>
              <a:rPr lang="en-US" baseline="0" dirty="0"/>
              <a:t> </a:t>
            </a:r>
            <a:r>
              <a:rPr lang="ru-RU" baseline="0" dirty="0"/>
              <a:t>регистрирует чтения и записи процессов операционной системы.</a:t>
            </a:r>
          </a:p>
          <a:p>
            <a:endParaRPr lang="ru-RU" baseline="0" dirty="0"/>
          </a:p>
          <a:p>
            <a:r>
              <a:rPr lang="ru-RU" baseline="0" dirty="0"/>
              <a:t>На какой максимальной пропускной способности мог бы работать наш код?</a:t>
            </a:r>
          </a:p>
          <a:p>
            <a:r>
              <a:rPr lang="ru-RU" baseline="0" dirty="0"/>
              <a:t>Обратимся к </a:t>
            </a:r>
            <a:r>
              <a:rPr lang="ru-RU" baseline="0" dirty="0" err="1"/>
              <a:t>спекам</a:t>
            </a:r>
            <a:r>
              <a:rPr lang="ru-RU" baseline="0" dirty="0"/>
              <a:t> Интел.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435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ru-RU" baseline="0" dirty="0" err="1"/>
              <a:t>спекам</a:t>
            </a:r>
            <a:r>
              <a:rPr lang="ru-RU" baseline="0" dirty="0"/>
              <a:t> </a:t>
            </a:r>
            <a:r>
              <a:rPr lang="en-US" baseline="0" dirty="0"/>
              <a:t>Intel </a:t>
            </a:r>
            <a:r>
              <a:rPr lang="ru-RU" baseline="0" dirty="0"/>
              <a:t>этот процессор имеет 8 ядер и поддерживает скорость передачи в одну сторону, равную 60</a:t>
            </a:r>
            <a:r>
              <a:rPr lang="en-US" baseline="0" dirty="0"/>
              <a:t>GB/s</a:t>
            </a:r>
            <a:r>
              <a:rPr lang="ru-RU" baseline="0" dirty="0"/>
              <a:t> для </a:t>
            </a:r>
            <a:r>
              <a:rPr lang="en-US" baseline="0" dirty="0"/>
              <a:t>DDR3 1866</a:t>
            </a:r>
            <a:r>
              <a:rPr lang="ru-RU" baseline="0" dirty="0"/>
              <a:t>МГц.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99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нашего случая это означает 5.3ГБ/с</a:t>
            </a:r>
            <a:r>
              <a:rPr lang="ru-RU" baseline="0" dirty="0"/>
              <a:t> в одну сторону и немного меньше 8ГБ/с для транспонирования.</a:t>
            </a:r>
          </a:p>
          <a:p>
            <a:r>
              <a:rPr lang="ru-RU" baseline="0" dirty="0"/>
              <a:t>Мы используем пропускную способность примерно на 20%.</a:t>
            </a:r>
          </a:p>
          <a:p>
            <a:r>
              <a:rPr lang="ru-RU" baseline="0" dirty="0"/>
              <a:t>Почему так происходит?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54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непоследовательном доступе к матрице </a:t>
            </a:r>
            <a:r>
              <a:rPr lang="en-US" dirty="0" err="1"/>
              <a:t>approxByCol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устройстве </a:t>
            </a:r>
            <a:r>
              <a:rPr lang="en-US" dirty="0"/>
              <a:t>L1 </a:t>
            </a:r>
            <a:r>
              <a:rPr lang="ru-RU" dirty="0"/>
              <a:t>кэша.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18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записью содержимое</a:t>
            </a:r>
            <a:r>
              <a:rPr lang="ru-RU" baseline="0" dirty="0"/>
              <a:t> </a:t>
            </a:r>
            <a:r>
              <a:rPr lang="ru-RU" dirty="0"/>
              <a:t>кэш-линии</a:t>
            </a:r>
            <a:r>
              <a:rPr lang="ru-RU" baseline="0" dirty="0"/>
              <a:t> должно соответствовать содержимому памяти.</a:t>
            </a:r>
          </a:p>
          <a:p>
            <a:r>
              <a:rPr lang="ru-RU" baseline="0" dirty="0"/>
              <a:t>Поэтому происходит чтение из памяти.</a:t>
            </a:r>
          </a:p>
          <a:p>
            <a:r>
              <a:rPr lang="ru-RU" baseline="0" dirty="0"/>
              <a:t>Поскольку данных больше, чем </a:t>
            </a:r>
            <a:r>
              <a:rPr lang="en-US" baseline="0" dirty="0"/>
              <a:t>L1 </a:t>
            </a:r>
            <a:r>
              <a:rPr lang="ru-RU" baseline="0" dirty="0"/>
              <a:t>кэш, к моменту второй записи в эту же кэш-линию она будет уже вытеснена из кэша и поэтому будет прочитана снова.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03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baseline="0" dirty="0"/>
              <a:t>актическое соотношение чтений и записей составляет не 2 к 1, а 9 к 1.</a:t>
            </a:r>
          </a:p>
          <a:p>
            <a:r>
              <a:rPr lang="ru-RU" baseline="0" dirty="0"/>
              <a:t>Соответственно уменьшается полезная пропускная способность.</a:t>
            </a:r>
          </a:p>
          <a:p>
            <a:r>
              <a:rPr lang="ru-RU" baseline="0" dirty="0"/>
              <a:t>Через </a:t>
            </a:r>
            <a:r>
              <a:rPr lang="en-US" baseline="0" dirty="0"/>
              <a:t>N </a:t>
            </a:r>
            <a:r>
              <a:rPr lang="ru-RU" baseline="0" dirty="0"/>
              <a:t>обозначен размер </a:t>
            </a:r>
            <a:r>
              <a:rPr lang="en-US" baseline="0" dirty="0"/>
              <a:t>approx.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 второго уровня в несколько раз больше и в несколько раз медленнее.</a:t>
            </a:r>
          </a:p>
          <a:p>
            <a:r>
              <a:rPr lang="ru-RU" dirty="0"/>
              <a:t>Типичный размер – 256К.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265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63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026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Получили 7.6ГБ/с</a:t>
            </a:r>
            <a:r>
              <a:rPr lang="ru-RU" baseline="0" dirty="0"/>
              <a:t> из теоретически рассчитанных </a:t>
            </a:r>
            <a:r>
              <a:rPr lang="en-US" baseline="0" dirty="0"/>
              <a:t>8</a:t>
            </a:r>
            <a:r>
              <a:rPr lang="ru-RU" baseline="0" dirty="0"/>
              <a:t>ГБ/с.</a:t>
            </a:r>
          </a:p>
          <a:p>
            <a:r>
              <a:rPr lang="ru-RU" baseline="0" dirty="0"/>
              <a:t>Проверим, сколько из этих </a:t>
            </a:r>
            <a:r>
              <a:rPr lang="en-US" baseline="0" dirty="0"/>
              <a:t>7.6</a:t>
            </a:r>
            <a:r>
              <a:rPr lang="ru-RU" baseline="0" dirty="0"/>
              <a:t>ГБ/с приходится на полезную работу.</a:t>
            </a:r>
          </a:p>
          <a:p>
            <a:r>
              <a:rPr lang="ru-RU" baseline="0" dirty="0"/>
              <a:t>Для этого измерим время работы на подопытной задаче после оптимизаций.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228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532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Полсекунды на подопытной</a:t>
            </a:r>
            <a:r>
              <a:rPr lang="ru-RU" baseline="0" dirty="0"/>
              <a:t> задаче соответствует полезной пропускной способности 4.8ГБ/с 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539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улучшили использование</a:t>
            </a:r>
            <a:r>
              <a:rPr lang="ru-RU" baseline="0" dirty="0"/>
              <a:t> пропускной способности с 20% до 60%.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114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Оставшаяся доля</a:t>
            </a:r>
            <a:r>
              <a:rPr lang="ru-RU" baseline="0" dirty="0"/>
              <a:t> пропускной способности расходуется на двойную индексацию в векторе векторов.</a:t>
            </a:r>
          </a:p>
          <a:p>
            <a:r>
              <a:rPr lang="ru-RU" baseline="0" dirty="0"/>
              <a:t>И это снова можно увидеть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586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скриншоте слева желтым выделено</a:t>
            </a:r>
            <a:r>
              <a:rPr lang="ru-RU" baseline="0" dirty="0"/>
              <a:t> чтение адресов строк </a:t>
            </a:r>
            <a:r>
              <a:rPr lang="en-US" baseline="0" dirty="0"/>
              <a:t>approx.</a:t>
            </a:r>
          </a:p>
          <a:p>
            <a:r>
              <a:rPr lang="ru-RU" baseline="0" dirty="0"/>
              <a:t>Адрес вектора </a:t>
            </a:r>
            <a:r>
              <a:rPr lang="en-US" baseline="0" dirty="0" err="1"/>
              <a:t>approx</a:t>
            </a:r>
            <a:r>
              <a:rPr lang="en-US" baseline="0" dirty="0"/>
              <a:t> </a:t>
            </a:r>
            <a:r>
              <a:rPr lang="ru-RU" baseline="0" dirty="0"/>
              <a:t>находится в регистре </a:t>
            </a:r>
            <a:r>
              <a:rPr lang="en-US" baseline="0" dirty="0"/>
              <a:t>RDX, </a:t>
            </a:r>
            <a:r>
              <a:rPr lang="ru-RU" baseline="0" dirty="0"/>
              <a:t>счетчик </a:t>
            </a:r>
            <a:r>
              <a:rPr lang="en-US" baseline="0" dirty="0" err="1"/>
              <a:t>rowIdx</a:t>
            </a:r>
            <a:r>
              <a:rPr lang="en-US" baseline="0" dirty="0"/>
              <a:t> – </a:t>
            </a:r>
            <a:r>
              <a:rPr lang="ru-RU" baseline="0" dirty="0"/>
              <a:t>в регистре </a:t>
            </a:r>
            <a:r>
              <a:rPr lang="en-US" baseline="0" dirty="0"/>
              <a:t>R8</a:t>
            </a:r>
            <a:r>
              <a:rPr lang="ru-RU" baseline="0" dirty="0"/>
              <a:t>, записываемая кэш линия -- по адресу </a:t>
            </a:r>
            <a:r>
              <a:rPr lang="en-US" baseline="0" dirty="0"/>
              <a:t>RAX+RDI.</a:t>
            </a:r>
          </a:p>
          <a:p>
            <a:r>
              <a:rPr lang="ru-RU" baseline="0" dirty="0"/>
              <a:t>Таким образом видно направление дальнейших оптимизаций.</a:t>
            </a:r>
          </a:p>
          <a:p>
            <a:r>
              <a:rPr lang="ru-RU" baseline="0" dirty="0"/>
              <a:t>Но мы остановимся здесь и подведем итог.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315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Суммирую приемы, о которых</a:t>
            </a:r>
            <a:r>
              <a:rPr lang="ru-RU" baseline="0" dirty="0"/>
              <a:t> рассказал сегодня.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B014-9204-4491-9AA5-69FABCC64DFB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227B-573C-43A4-86AC-697851647FE6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7E7-83A6-44B7-B401-84B8022655F2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5D93-E886-4E51-AE91-97B597C4D577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8335-6E80-4778-AF17-35DFA25E271D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465F-7024-4095-B6EA-FA8CB2A32E5C}" type="datetime1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22-E969-4859-9BAB-82DFD03F558B}" type="datetime1">
              <a:rPr lang="ru-RU" smtClean="0"/>
              <a:t>01.05.2024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235-B265-4DEF-AE76-23FEEB7C934A}" type="datetime1">
              <a:rPr lang="ru-RU" smtClean="0"/>
              <a:t>01.05.2024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FB81-1BB8-446F-90AC-6646DE51866B}" type="datetime1">
              <a:rPr lang="ru-RU" smtClean="0"/>
              <a:t>01.05.2024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6706-2041-40B8-B19F-AC1B185010C0}" type="datetime1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C977-E9D1-49F2-B2A9-4755C47CD494}" type="datetime1">
              <a:rPr lang="ru-RU" smtClean="0"/>
              <a:t>01.05.2024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22D-B9C7-46DA-AE02-7E7CAC01CDF8}" type="datetime1">
              <a:rPr lang="ru-RU" smtClean="0"/>
              <a:t>01.05.2024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3869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Эффективность вычислений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27</a:t>
            </a:r>
          </a:p>
        </p:txBody>
      </p:sp>
    </p:spTree>
    <p:extLst>
      <p:ext uri="{BB962C8B-B14F-4D97-AF65-F5344CB8AC3E}">
        <p14:creationId xmlns:p14="http://schemas.microsoft.com/office/powerpoint/2010/main" val="30477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/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05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Непоследовательный доступ + данных </a:t>
            </a:r>
            <a:r>
              <a:rPr lang="en-US" dirty="0">
                <a:solidFill>
                  <a:schemeClr val="bg1"/>
                </a:solidFill>
              </a:rPr>
              <a:t>&gt; L1 = </a:t>
            </a:r>
            <a:r>
              <a:rPr lang="ru-RU" dirty="0">
                <a:solidFill>
                  <a:schemeClr val="bg1"/>
                </a:solidFill>
              </a:rPr>
              <a:t>чтение кэш-линии из памяти перед записью каждого </a:t>
            </a:r>
            <a:r>
              <a:rPr lang="en-US" dirty="0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281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101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3124200" y="4414684"/>
            <a:ext cx="358302" cy="17677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528460" y="4096738"/>
            <a:ext cx="302289" cy="23918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813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/>
              <a:t>Время работы </a:t>
            </a:r>
            <a:r>
              <a:rPr lang="en-US" dirty="0"/>
              <a:t>8N/5.3 + N/10.6 </a:t>
            </a:r>
            <a:r>
              <a:rPr lang="ru-RU" dirty="0"/>
              <a:t>вместо </a:t>
            </a:r>
            <a:r>
              <a:rPr lang="en-US" dirty="0"/>
              <a:t>N/5.3 + N/10.6 </a:t>
            </a:r>
            <a:r>
              <a:rPr lang="ru-RU" dirty="0"/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95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52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104</a:t>
            </a:fld>
            <a:endParaRPr lang="ru-RU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6F718B-4437-4526-A5C0-89BA9197BE50}"/>
              </a:ext>
            </a:extLst>
          </p:cNvPr>
          <p:cNvSpPr/>
          <p:nvPr/>
        </p:nvSpPr>
        <p:spPr>
          <a:xfrm>
            <a:off x="1267000" y="3500285"/>
            <a:ext cx="3353638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0431BE-B64E-49C2-AD1D-A5734429C7B7}"/>
              </a:ext>
            </a:extLst>
          </p:cNvPr>
          <p:cNvSpPr/>
          <p:nvPr/>
        </p:nvSpPr>
        <p:spPr>
          <a:xfrm>
            <a:off x="6618834" y="3500284"/>
            <a:ext cx="4306166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851EDFC-008D-4A28-98E8-A5C0797550A8}"/>
              </a:ext>
            </a:extLst>
          </p:cNvPr>
          <p:cNvSpPr/>
          <p:nvPr/>
        </p:nvSpPr>
        <p:spPr>
          <a:xfrm>
            <a:off x="7200034" y="4236344"/>
            <a:ext cx="31793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611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79" b="-1"/>
          <a:stretch/>
        </p:blipFill>
        <p:spPr>
          <a:xfrm>
            <a:off x="1133475" y="2576052"/>
            <a:ext cx="4591050" cy="28730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105</a:t>
            </a:fld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3089539" y="4068238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736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Полезная пропускная способность = 2.4ГБ /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с = </a:t>
            </a:r>
            <a:r>
              <a:rPr lang="en-US" dirty="0">
                <a:solidFill>
                  <a:schemeClr val="bg1"/>
                </a:solidFill>
              </a:rPr>
              <a:t>4.8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1115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648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488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109</a:t>
            </a:fld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6609736" y="2063904"/>
            <a:ext cx="1318308" cy="22701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9735" y="2290915"/>
            <a:ext cx="754103" cy="23827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45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110</a:t>
            </a:fld>
            <a:endParaRPr lang="ru-RU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6862" y="2453481"/>
            <a:ext cx="3724275" cy="3095625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7981334" y="4767009"/>
            <a:ext cx="1276965" cy="252260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5653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9832"/>
            <a:ext cx="8574593" cy="6848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022147" y="165142"/>
            <a:ext cx="25803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Процессор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626" y="165142"/>
            <a:ext cx="1835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Память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5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309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75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37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3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4522397"/>
            <a:ext cx="1810800" cy="12065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575321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cache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94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E7B-DA85-4C2A-8618-E4BF000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CFAD-5FA3-4B12-B51A-5C71CEA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5BBBF-55DB-4425-86E7-E3C5E60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17491-839C-4D4B-AA2D-6247CFDFA277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A1616-8995-4166-B43E-8559C457F2D7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8811"/>
              </p:ext>
            </p:extLst>
          </p:nvPr>
        </p:nvGraphicFramePr>
        <p:xfrm>
          <a:off x="8231444" y="3799502"/>
          <a:ext cx="2847423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BLAS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Caffe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Eigen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Intel MKL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LAPACK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MLIB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NAG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SpBLAS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D915429-827B-4108-BCBB-7FA9F25A951D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CD5E3-797A-4D25-A28E-BB6FF6287E38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1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22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11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2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1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Циклы и гнёзда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Редукции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23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45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/>
              <a:t>Простые циклы</a:t>
            </a:r>
          </a:p>
          <a:p>
            <a:pPr lvl="1"/>
            <a:r>
              <a:rPr lang="ru-RU" dirty="0"/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/>
              <a:t>Редукции</a:t>
            </a:r>
          </a:p>
          <a:p>
            <a:pPr lvl="1"/>
            <a:r>
              <a:rPr lang="ru-RU" dirty="0"/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24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58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9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 =</a:t>
            </a:r>
            <a:r>
              <a:rPr lang="en-US" dirty="0"/>
              <a:t>&gt;</a:t>
            </a:r>
            <a:r>
              <a:rPr lang="ru-RU" dirty="0"/>
              <a:t> профилировка и поиск узких мест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33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90687"/>
            <a:ext cx="342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34</a:t>
            </a:fld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F6103-E471-4312-9076-53DE4DAA0F6C}"/>
              </a:ext>
            </a:extLst>
          </p:cNvPr>
          <p:cNvGrpSpPr/>
          <p:nvPr/>
        </p:nvGrpSpPr>
        <p:grpSpPr>
          <a:xfrm>
            <a:off x="6966626" y="1690688"/>
            <a:ext cx="4387174" cy="4057906"/>
            <a:chOff x="7042826" y="1578332"/>
            <a:chExt cx="4387174" cy="40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72DAFF-93D8-47D7-807D-F6B98D9D79F7}"/>
                </a:ext>
              </a:extLst>
            </p:cNvPr>
            <p:cNvSpPr txBox="1"/>
            <p:nvPr/>
          </p:nvSpPr>
          <p:spPr>
            <a:xfrm rot="16200000">
              <a:off x="9170215" y="3376452"/>
              <a:ext cx="4057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By </a:t>
              </a:r>
              <a:r>
                <a:rPr lang="en-US" sz="1200" dirty="0" err="1"/>
                <a:t>User:Bilou</a:t>
              </a:r>
              <a:r>
                <a:rPr lang="en-US" sz="1200" dirty="0"/>
                <a:t> - Own work, CC BY-SA 3.0,</a:t>
              </a:r>
              <a:endParaRPr lang="ru-RU" sz="1200" dirty="0"/>
            </a:p>
            <a:p>
              <a:r>
                <a:rPr lang="en-US" sz="1200" dirty="0">
                  <a:hlinkClick r:id="rId3"/>
                </a:rPr>
                <a:t>https://commons.wikimedia.org/w/index.php?curid=1538693</a:t>
              </a:r>
              <a:r>
                <a:rPr lang="en-US" sz="1200" dirty="0"/>
                <a:t> </a:t>
              </a:r>
              <a:endParaRPr lang="ru-RU" sz="12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FA07BF-3482-498C-AA70-A2DCB161C95B}"/>
                </a:ext>
              </a:extLst>
            </p:cNvPr>
            <p:cNvGrpSpPr/>
            <p:nvPr/>
          </p:nvGrpSpPr>
          <p:grpSpPr>
            <a:xfrm>
              <a:off x="7042826" y="1825625"/>
              <a:ext cx="3810612" cy="3810612"/>
              <a:chOff x="7659920" y="2058409"/>
              <a:chExt cx="3257360" cy="32573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E7821F-4421-45C2-9A33-99EB2179EB47}"/>
                  </a:ext>
                </a:extLst>
              </p:cNvPr>
              <p:cNvSpPr/>
              <p:nvPr/>
            </p:nvSpPr>
            <p:spPr>
              <a:xfrm>
                <a:off x="7659920" y="2058409"/>
                <a:ext cx="3257360" cy="32573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D5A90A-1176-4416-9494-850B976D6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59920" y="2058409"/>
                <a:ext cx="3257360" cy="3257360"/>
              </a:xfrm>
              <a:prstGeom prst="rect">
                <a:avLst/>
              </a:prstGeom>
            </p:spPr>
          </p:pic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7B9432E-103B-4692-956C-999B2396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471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35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309626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36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12098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37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611360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38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79455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39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42263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3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40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</a:t>
            </a:r>
            <a:r>
              <a:rPr lang="en-US" dirty="0" err="1"/>
              <a:t>mavx</a:t>
            </a:r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245475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41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</a:t>
            </a:r>
            <a:r>
              <a:rPr lang="en-US" dirty="0" err="1"/>
              <a:t>mavx</a:t>
            </a:r>
            <a:endParaRPr lang="ru-RU" dirty="0"/>
          </a:p>
          <a:p>
            <a:r>
              <a:rPr lang="en-US" dirty="0"/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45526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42</a:t>
            </a:fld>
            <a:endParaRPr lang="ru-RU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F1F0536-50D1-471B-81E5-40952B393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0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typedef float*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 SquareGemm24(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n, TMatrix2 a, TMatrix2 b, TMatrix2 ab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j = 0;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 = 0;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k = 0;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a[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n + k] * b[k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2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39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375B2-B0A9-4F5B-9D3B-8AEAD060EA6A}"/>
              </a:ext>
            </a:extLst>
          </p:cNvPr>
          <p:cNvSpPr/>
          <p:nvPr/>
        </p:nvSpPr>
        <p:spPr>
          <a:xfrm>
            <a:off x="6172200" y="1770433"/>
            <a:ext cx="255351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12819-C9FC-4C26-A8B9-E5EFFF049D69}"/>
              </a:ext>
            </a:extLst>
          </p:cNvPr>
          <p:cNvSpPr/>
          <p:nvPr/>
        </p:nvSpPr>
        <p:spPr>
          <a:xfrm>
            <a:off x="838201" y="1770434"/>
            <a:ext cx="271239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96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342BA-5A37-4BE0-8DB3-A98CE4429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1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</p:spTree>
    <p:extLst>
      <p:ext uri="{BB962C8B-B14F-4D97-AF65-F5344CB8AC3E}">
        <p14:creationId xmlns:p14="http://schemas.microsoft.com/office/powerpoint/2010/main" val="343850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1B620-9B83-4EAB-97A5-5340F7373C55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78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49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C3B34-FE60-4628-847D-BD277EC582E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0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50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Всегда загружается</a:t>
            </a:r>
            <a:r>
              <a:rPr lang="en-US" sz="1400" dirty="0"/>
              <a:t> </a:t>
            </a:r>
            <a:r>
              <a:rPr lang="ru-RU" sz="1400" dirty="0"/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CD419-7E32-4584-B64A-748E5FCC3BB7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5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51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FD6D-AED9-46CD-A779-826D520510E8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00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52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53A43-E704-4FB2-9082-0E2863803A8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01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53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когда возвращаемся в ту же строку </a:t>
            </a:r>
            <a:r>
              <a:rPr lang="en-US" sz="1200" dirty="0">
                <a:solidFill>
                  <a:schemeClr val="bg1"/>
                </a:solidFill>
              </a:rPr>
              <a:t>b </a:t>
            </a:r>
            <a:r>
              <a:rPr lang="ru-RU" sz="1200" dirty="0">
                <a:solidFill>
                  <a:schemeClr val="bg1"/>
                </a:solidFill>
              </a:rPr>
              <a:t>для </a:t>
            </a:r>
            <a:r>
              <a:rPr lang="en-US" sz="1200" dirty="0">
                <a:solidFill>
                  <a:schemeClr val="bg1"/>
                </a:solidFill>
              </a:rPr>
              <a:t>j + 1,</a:t>
            </a:r>
            <a:r>
              <a:rPr lang="ru-RU" sz="1200" dirty="0">
                <a:solidFill>
                  <a:schemeClr val="bg1"/>
                </a:solidFill>
              </a:rPr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25FC6-8246-414C-A1E8-10E0A9AD5A5B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69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j = 0;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float* ai = a + n *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[8] = { 0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k = 0;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ai[k] * b[k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ab[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7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5241F-C8DB-4E3A-801F-BDFBDB47EC4C}"/>
              </a:ext>
            </a:extLst>
          </p:cNvPr>
          <p:cNvSpPr/>
          <p:nvPr/>
        </p:nvSpPr>
        <p:spPr>
          <a:xfrm>
            <a:off x="6614808" y="2091447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DE244-208F-49A2-934A-DCC9A3C034ED}"/>
              </a:ext>
            </a:extLst>
          </p:cNvPr>
          <p:cNvSpPr/>
          <p:nvPr/>
        </p:nvSpPr>
        <p:spPr>
          <a:xfrm>
            <a:off x="7399505" y="2934510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2AA4F-C607-46BC-B26C-AA85E8590F69}"/>
              </a:ext>
            </a:extLst>
          </p:cNvPr>
          <p:cNvSpPr/>
          <p:nvPr/>
        </p:nvSpPr>
        <p:spPr>
          <a:xfrm>
            <a:off x="1579122" y="3436752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1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57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08A8-7122-4D19-A612-F8DDC94DD2B0}"/>
              </a:ext>
            </a:extLst>
          </p:cNvPr>
          <p:cNvSpPr/>
          <p:nvPr/>
        </p:nvSpPr>
        <p:spPr>
          <a:xfrm>
            <a:off x="2538917" y="4240905"/>
            <a:ext cx="3278221" cy="6910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80B9-3BBD-4B54-9CFC-3FAEA2D90E70}"/>
              </a:ext>
            </a:extLst>
          </p:cNvPr>
          <p:cNvSpPr/>
          <p:nvPr/>
        </p:nvSpPr>
        <p:spPr>
          <a:xfrm>
            <a:off x="7798338" y="3297136"/>
            <a:ext cx="3278221" cy="6002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EECF-36FD-4BE4-A2BD-6BB76D85156C}"/>
              </a:ext>
            </a:extLst>
          </p:cNvPr>
          <p:cNvSpPr/>
          <p:nvPr/>
        </p:nvSpPr>
        <p:spPr>
          <a:xfrm>
            <a:off x="7399504" y="4727034"/>
            <a:ext cx="3278221" cy="399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58</a:t>
            </a:fld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EFBE00-C2C4-4FC3-8447-DA214462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1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23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6ABF-B48B-4FEA-BC77-739CD5EBE7A0}"/>
              </a:ext>
            </a:extLst>
          </p:cNvPr>
          <p:cNvSpPr/>
          <p:nvPr/>
        </p:nvSpPr>
        <p:spPr>
          <a:xfrm>
            <a:off x="6096000" y="2198451"/>
            <a:ext cx="5625829" cy="3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3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025AB-6567-4D13-AFDA-27D9F029F8D8}"/>
              </a:ext>
            </a:extLst>
          </p:cNvPr>
          <p:cNvSpPr/>
          <p:nvPr/>
        </p:nvSpPr>
        <p:spPr>
          <a:xfrm>
            <a:off x="6096000" y="2529191"/>
            <a:ext cx="5625829" cy="364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43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AE9C-C2F0-4BCC-A11A-3EB2E72F8DD8}"/>
              </a:ext>
            </a:extLst>
          </p:cNvPr>
          <p:cNvSpPr/>
          <p:nvPr/>
        </p:nvSpPr>
        <p:spPr>
          <a:xfrm>
            <a:off x="6096000" y="3035029"/>
            <a:ext cx="5625829" cy="3141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79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02C5-6F0D-4865-B4D0-F9044D580247}"/>
              </a:ext>
            </a:extLst>
          </p:cNvPr>
          <p:cNvSpPr/>
          <p:nvPr/>
        </p:nvSpPr>
        <p:spPr>
          <a:xfrm>
            <a:off x="6096000" y="3579779"/>
            <a:ext cx="5625829" cy="2597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33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64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CBDE0-E1BE-4C09-AE5A-C1A454351544}"/>
              </a:ext>
            </a:extLst>
          </p:cNvPr>
          <p:cNvSpPr/>
          <p:nvPr/>
        </p:nvSpPr>
        <p:spPr>
          <a:xfrm>
            <a:off x="6096000" y="4105071"/>
            <a:ext cx="5625829" cy="207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00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6F57-CC75-4C6F-8916-DE3A4E588362}"/>
              </a:ext>
            </a:extLst>
          </p:cNvPr>
          <p:cNvSpPr/>
          <p:nvPr/>
        </p:nvSpPr>
        <p:spPr>
          <a:xfrm>
            <a:off x="6096000" y="4776281"/>
            <a:ext cx="5625829" cy="1400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90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66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CC05A-9A43-4052-9FE0-E16B7D4A2216}"/>
              </a:ext>
            </a:extLst>
          </p:cNvPr>
          <p:cNvSpPr/>
          <p:nvPr/>
        </p:nvSpPr>
        <p:spPr>
          <a:xfrm>
            <a:off x="6096000" y="5359940"/>
            <a:ext cx="5625829" cy="8170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84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55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98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D2DA7-4FB5-46EC-9718-C408764724BF}"/>
              </a:ext>
            </a:extLst>
          </p:cNvPr>
          <p:cNvSpPr/>
          <p:nvPr/>
        </p:nvSpPr>
        <p:spPr>
          <a:xfrm>
            <a:off x="6621293" y="2739957"/>
            <a:ext cx="365111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3CEDB-EFB6-4A1A-8657-DE0E82BF22C0}"/>
              </a:ext>
            </a:extLst>
          </p:cNvPr>
          <p:cNvSpPr/>
          <p:nvPr/>
        </p:nvSpPr>
        <p:spPr>
          <a:xfrm>
            <a:off x="3933216" y="2450812"/>
            <a:ext cx="160668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2B834-F884-4E5C-BAAA-C65B0D6F325A}"/>
              </a:ext>
            </a:extLst>
          </p:cNvPr>
          <p:cNvSpPr/>
          <p:nvPr/>
        </p:nvSpPr>
        <p:spPr>
          <a:xfrm>
            <a:off x="1673156" y="2450812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1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70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549F4-E06C-4D58-A51B-BE9FC72BC0B2}"/>
              </a:ext>
            </a:extLst>
          </p:cNvPr>
          <p:cNvSpPr/>
          <p:nvPr/>
        </p:nvSpPr>
        <p:spPr>
          <a:xfrm>
            <a:off x="2874521" y="3715949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1C67B-EBA8-4F56-80A2-DBD1E8DC1ED6}"/>
              </a:ext>
            </a:extLst>
          </p:cNvPr>
          <p:cNvSpPr/>
          <p:nvPr/>
        </p:nvSpPr>
        <p:spPr>
          <a:xfrm>
            <a:off x="7104434" y="3404664"/>
            <a:ext cx="3985098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2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71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B5E44-C6FB-4890-A49B-58C0FFADABBB}"/>
              </a:ext>
            </a:extLst>
          </p:cNvPr>
          <p:cNvSpPr/>
          <p:nvPr/>
        </p:nvSpPr>
        <p:spPr>
          <a:xfrm>
            <a:off x="7104434" y="3805093"/>
            <a:ext cx="3985098" cy="9128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36948-8932-403F-8E01-13810067B32F}"/>
              </a:ext>
            </a:extLst>
          </p:cNvPr>
          <p:cNvSpPr/>
          <p:nvPr/>
        </p:nvSpPr>
        <p:spPr>
          <a:xfrm>
            <a:off x="2451370" y="3397012"/>
            <a:ext cx="3088532" cy="77615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87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72</a:t>
            </a:fld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9CF99-6503-4E8A-8584-C5015BA0936E}"/>
              </a:ext>
            </a:extLst>
          </p:cNvPr>
          <p:cNvSpPr/>
          <p:nvPr/>
        </p:nvSpPr>
        <p:spPr>
          <a:xfrm>
            <a:off x="2034702" y="5014558"/>
            <a:ext cx="300422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30B16-68D8-49F6-A6FD-1EE7C1A91807}"/>
              </a:ext>
            </a:extLst>
          </p:cNvPr>
          <p:cNvSpPr/>
          <p:nvPr/>
        </p:nvSpPr>
        <p:spPr>
          <a:xfrm>
            <a:off x="6618051" y="5003159"/>
            <a:ext cx="437420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23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73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1A61D9-B74D-4EE7-AE23-DBC59F01B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2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34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778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26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+= 2)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float* ai0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for (int j = 0; j &lt; n; j += 8)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abi0 = _mm256_set1_ps(0);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abi1 = _mm256_set1_ps(0);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k = 0;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ai0k = _mm256_set1_ps(ai0[k]);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bk = _mm256_loadu_ps(&amp;b[k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abi0 = _mm256_add_ps(abi0, _mm256_mul_ps(ai0k,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ai1k = _mm256_set1_ps(ai1[k]);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abi1 = _mm256_add_ps(abi1, _mm256_mul_ps(ai1k,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3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07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8F30F-08B3-4804-96AB-2A5C10BBE219}"/>
              </a:ext>
            </a:extLst>
          </p:cNvPr>
          <p:cNvSpPr/>
          <p:nvPr/>
        </p:nvSpPr>
        <p:spPr>
          <a:xfrm>
            <a:off x="838200" y="1825625"/>
            <a:ext cx="314041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E42B5-D9F4-4417-B5CD-C5B3247F2B7F}"/>
              </a:ext>
            </a:extLst>
          </p:cNvPr>
          <p:cNvSpPr/>
          <p:nvPr/>
        </p:nvSpPr>
        <p:spPr>
          <a:xfrm>
            <a:off x="6172201" y="1825624"/>
            <a:ext cx="290370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50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80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488E0-E8E3-41E9-9EBC-9A0A9B83F9EB}"/>
              </a:ext>
            </a:extLst>
          </p:cNvPr>
          <p:cNvSpPr/>
          <p:nvPr/>
        </p:nvSpPr>
        <p:spPr>
          <a:xfrm>
            <a:off x="1204610" y="2415770"/>
            <a:ext cx="243353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FD579-8878-4D71-BC07-551AA5E0E626}"/>
              </a:ext>
            </a:extLst>
          </p:cNvPr>
          <p:cNvSpPr/>
          <p:nvPr/>
        </p:nvSpPr>
        <p:spPr>
          <a:xfrm>
            <a:off x="6407285" y="2036459"/>
            <a:ext cx="465306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7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81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9D46F-A1EF-4845-BFA1-1E845BB50A89}"/>
              </a:ext>
            </a:extLst>
          </p:cNvPr>
          <p:cNvSpPr/>
          <p:nvPr/>
        </p:nvSpPr>
        <p:spPr>
          <a:xfrm>
            <a:off x="6549957" y="2579586"/>
            <a:ext cx="2885873" cy="5916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9ACFF-2339-441E-8F5D-9F012D79C6E1}"/>
              </a:ext>
            </a:extLst>
          </p:cNvPr>
          <p:cNvSpPr/>
          <p:nvPr/>
        </p:nvSpPr>
        <p:spPr>
          <a:xfrm>
            <a:off x="1280810" y="2736783"/>
            <a:ext cx="3140412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70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82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ADD2-37D0-4D6F-9051-27ABBD940494}"/>
              </a:ext>
            </a:extLst>
          </p:cNvPr>
          <p:cNvSpPr/>
          <p:nvPr/>
        </p:nvSpPr>
        <p:spPr>
          <a:xfrm>
            <a:off x="1647217" y="3385208"/>
            <a:ext cx="3576535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E4B5A-2446-4634-B691-90EF651EE1C4}"/>
              </a:ext>
            </a:extLst>
          </p:cNvPr>
          <p:cNvSpPr/>
          <p:nvPr/>
        </p:nvSpPr>
        <p:spPr>
          <a:xfrm>
            <a:off x="6731542" y="3427377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49488C-1B46-4865-9A07-B77C541DB564}"/>
              </a:ext>
            </a:extLst>
          </p:cNvPr>
          <p:cNvSpPr/>
          <p:nvPr/>
        </p:nvSpPr>
        <p:spPr>
          <a:xfrm>
            <a:off x="6731541" y="4192570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69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83</a:t>
            </a:fld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03931-BFEE-4B5B-BC64-544516E59172}"/>
              </a:ext>
            </a:extLst>
          </p:cNvPr>
          <p:cNvSpPr/>
          <p:nvPr/>
        </p:nvSpPr>
        <p:spPr>
          <a:xfrm>
            <a:off x="1849878" y="4366045"/>
            <a:ext cx="3023679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2722F-8879-41A2-9269-5CE931BC2F95}"/>
              </a:ext>
            </a:extLst>
          </p:cNvPr>
          <p:cNvSpPr/>
          <p:nvPr/>
        </p:nvSpPr>
        <p:spPr>
          <a:xfrm>
            <a:off x="6731541" y="3711050"/>
            <a:ext cx="372569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4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84</a:t>
            </a:fld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7D99F-E2B0-4F7D-9019-2F745A5F95CE}"/>
              </a:ext>
            </a:extLst>
          </p:cNvPr>
          <p:cNvSpPr/>
          <p:nvPr/>
        </p:nvSpPr>
        <p:spPr>
          <a:xfrm>
            <a:off x="6731540" y="3927777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8F0C-A9ED-460B-9698-75F972AE7DCC}"/>
              </a:ext>
            </a:extLst>
          </p:cNvPr>
          <p:cNvSpPr/>
          <p:nvPr/>
        </p:nvSpPr>
        <p:spPr>
          <a:xfrm>
            <a:off x="6731540" y="4528154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06067-4787-4F6B-80D4-AF60719A94E1}"/>
              </a:ext>
            </a:extLst>
          </p:cNvPr>
          <p:cNvSpPr/>
          <p:nvPr/>
        </p:nvSpPr>
        <p:spPr>
          <a:xfrm>
            <a:off x="1647216" y="3777607"/>
            <a:ext cx="3576535" cy="97921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854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85</a:t>
            </a:fld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E629A-9186-4381-976E-1763E592AFC6}"/>
              </a:ext>
            </a:extLst>
          </p:cNvPr>
          <p:cNvSpPr/>
          <p:nvPr/>
        </p:nvSpPr>
        <p:spPr>
          <a:xfrm>
            <a:off x="1280810" y="4977285"/>
            <a:ext cx="385539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66855-5899-49B8-9A6A-BD391B4160B1}"/>
              </a:ext>
            </a:extLst>
          </p:cNvPr>
          <p:cNvSpPr/>
          <p:nvPr/>
        </p:nvSpPr>
        <p:spPr>
          <a:xfrm>
            <a:off x="6549957" y="5085876"/>
            <a:ext cx="3855394" cy="51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9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EAF845-8C7A-4C7C-A4C8-53AE57473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6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36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88</a:t>
            </a:fld>
            <a:endParaRPr lang="ru-R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0C66E-4542-4D04-B223-39A4FF83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5200"/>
            <a:ext cx="4352399" cy="43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4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Вернёмся к двойной косвенности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89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93DBE-982D-47AC-A8FF-61455E0C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488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8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8A26-C135-F1FA-6994-1E0F4D7A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ещё можно было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F6D2-216C-8E22-1D2B-C7543C7010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A20A0-3244-C293-2286-D029C8E9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90</a:t>
            </a:fld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CC73A9-3BB1-5CC3-0866-96CBC0829C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070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искать узкие места?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9449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92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1661651" y="4083545"/>
            <a:ext cx="3854246" cy="119637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086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Подопытные задача и «железо»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rowCount</a:t>
            </a:r>
            <a:r>
              <a:rPr lang="en-US" dirty="0"/>
              <a:t> = 1000</a:t>
            </a:r>
          </a:p>
          <a:p>
            <a:r>
              <a:rPr lang="en-US" dirty="0" err="1"/>
              <a:t>colCount</a:t>
            </a:r>
            <a:r>
              <a:rPr lang="en-US" dirty="0"/>
              <a:t> = 100000</a:t>
            </a:r>
          </a:p>
          <a:p>
            <a:endParaRPr lang="ru-RU" dirty="0"/>
          </a:p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endParaRPr lang="ru-RU" dirty="0"/>
          </a:p>
          <a:p>
            <a:r>
              <a:rPr lang="ru-RU" dirty="0"/>
              <a:t>Среднее время работы 1.4с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206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Чтение-запись </a:t>
            </a:r>
            <a:r>
              <a:rPr lang="en-US" dirty="0" err="1">
                <a:solidFill>
                  <a:schemeClr val="bg1"/>
                </a:solidFill>
              </a:rPr>
              <a:t>transposedApprox</a:t>
            </a:r>
            <a:r>
              <a:rPr lang="en-US" dirty="0">
                <a:solidFill>
                  <a:schemeClr val="bg1"/>
                </a:solidFill>
              </a:rPr>
              <a:t>[][] = 0.8</a:t>
            </a:r>
            <a:r>
              <a:rPr lang="ru-RU" dirty="0">
                <a:solidFill>
                  <a:schemeClr val="bg1"/>
                </a:solidFill>
              </a:rPr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94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2402732" y="4729314"/>
            <a:ext cx="1478604" cy="25124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561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95</a:t>
            </a:fld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18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/>
              <a:t>Полезная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96</a:t>
            </a:fld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7BE78C5-E6B8-46F2-B74C-E8FF7659FB5E}"/>
              </a:ext>
            </a:extLst>
          </p:cNvPr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909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Проверим профилировкой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5" t="2498"/>
          <a:stretch/>
        </p:blipFill>
        <p:spPr>
          <a:xfrm>
            <a:off x="6459793" y="2576052"/>
            <a:ext cx="4617781" cy="2925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97</a:t>
            </a:fld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2482641" y="4752190"/>
            <a:ext cx="937989" cy="21309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8241851" y="4034465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82A81FA-43A9-4ADB-B5BA-8C81223512E4}"/>
              </a:ext>
            </a:extLst>
          </p:cNvPr>
          <p:cNvSpPr/>
          <p:nvPr/>
        </p:nvSpPr>
        <p:spPr>
          <a:xfrm>
            <a:off x="2084123" y="4404957"/>
            <a:ext cx="1359470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32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ядро, </a:t>
            </a:r>
            <a:r>
              <a:rPr lang="en-US" dirty="0">
                <a:solidFill>
                  <a:schemeClr val="bg1"/>
                </a:solidFill>
              </a:rPr>
              <a:t>DDR3 1333 </a:t>
            </a:r>
            <a:r>
              <a:rPr lang="ru-RU" dirty="0">
                <a:solidFill>
                  <a:schemeClr val="bg1"/>
                </a:solidFill>
              </a:rPr>
              <a:t>МГц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5.3ГБ/с в одну сторону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Чтение-чтение-запись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&gt; ~8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167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/>
              <a:t>1 </a:t>
            </a:r>
            <a:r>
              <a:rPr lang="ru-RU" dirty="0"/>
              <a:t>ядро, </a:t>
            </a:r>
            <a:r>
              <a:rPr lang="en-US" dirty="0"/>
              <a:t>DDR3 1333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 </a:t>
            </a:r>
            <a:r>
              <a:rPr lang="ru-RU" dirty="0"/>
              <a:t>5.3ГБ/с в одну сторону</a:t>
            </a:r>
          </a:p>
          <a:p>
            <a:r>
              <a:rPr lang="ru-RU" dirty="0"/>
              <a:t>2*чтения + запись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 ~8</a:t>
            </a:r>
            <a:r>
              <a:rPr lang="ru-RU" dirty="0"/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44586</TotalTime>
  <Words>19580</Words>
  <Application>Microsoft Office PowerPoint</Application>
  <PresentationFormat>Widescreen</PresentationFormat>
  <Paragraphs>2413</Paragraphs>
  <Slides>111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Arial</vt:lpstr>
      <vt:lpstr>Calibri</vt:lpstr>
      <vt:lpstr>Calibri Light</vt:lpstr>
      <vt:lpstr>Consolas</vt:lpstr>
      <vt:lpstr>Office Theme</vt:lpstr>
      <vt:lpstr>Эффективность вычислений</vt:lpstr>
      <vt:lpstr>План лекции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Виды «узких мест»</vt:lpstr>
      <vt:lpstr>Виды «узких мест»</vt:lpstr>
      <vt:lpstr>Компилятор умеет не всё</vt:lpstr>
      <vt:lpstr>Компилятор умеет не всё</vt:lpstr>
      <vt:lpstr>Компилятор умеет не всё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Уберём лишнюю косвенность</vt:lpstr>
      <vt:lpstr>Уберём лишнюю косвенность</vt:lpstr>
      <vt:lpstr>Уберём лишнюю косвенность</vt:lpstr>
      <vt:lpstr>Уберём лишнюю косвенность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Увеличим раскрутку циклов по i и  j</vt:lpstr>
      <vt:lpstr>Увеличим раскрутку циклов по i и  j</vt:lpstr>
      <vt:lpstr>Вернёмся к двойной косвенности</vt:lpstr>
      <vt:lpstr>Как ещё можно было</vt:lpstr>
      <vt:lpstr>Как искать узкие места?</vt:lpstr>
      <vt:lpstr>Еще один подопытный код</vt:lpstr>
      <vt:lpstr>Подопытные задача и «железо»</vt:lpstr>
      <vt:lpstr>Оценим скорость работы</vt:lpstr>
      <vt:lpstr>Оценим скорость работы</vt:lpstr>
      <vt:lpstr>Оценим скорость работы</vt:lpstr>
      <vt:lpstr>Проверим профилировкой</vt:lpstr>
      <vt:lpstr>Оценим пиковую скорость работы</vt:lpstr>
      <vt:lpstr>Оценим пиковую скорость работы</vt:lpstr>
      <vt:lpstr>Разберемся, в чём дело</vt:lpstr>
      <vt:lpstr>Разберемся, в чём дело</vt:lpstr>
      <vt:lpstr>Разберемся, в чём дело</vt:lpstr>
      <vt:lpstr>Улучшим локальность доступов</vt:lpstr>
      <vt:lpstr>Улучшим локальность доступов</vt:lpstr>
      <vt:lpstr>Улучшим локальность доступов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Petrov</dc:creator>
  <cp:lastModifiedBy>Evgenii Petrov</cp:lastModifiedBy>
  <cp:revision>547</cp:revision>
  <dcterms:created xsi:type="dcterms:W3CDTF">2020-08-13T08:35:24Z</dcterms:created>
  <dcterms:modified xsi:type="dcterms:W3CDTF">2024-05-01T14:53:32Z</dcterms:modified>
</cp:coreProperties>
</file>