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4" r:id="rId3"/>
    <p:sldId id="406" r:id="rId4"/>
    <p:sldId id="407" r:id="rId5"/>
    <p:sldId id="408" r:id="rId6"/>
    <p:sldId id="409" r:id="rId7"/>
    <p:sldId id="259" r:id="rId8"/>
    <p:sldId id="295" r:id="rId9"/>
    <p:sldId id="296" r:id="rId10"/>
    <p:sldId id="297" r:id="rId11"/>
    <p:sldId id="298" r:id="rId12"/>
    <p:sldId id="322" r:id="rId13"/>
    <p:sldId id="410" r:id="rId14"/>
    <p:sldId id="412" r:id="rId15"/>
    <p:sldId id="411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3" r:id="rId24"/>
    <p:sldId id="277" r:id="rId25"/>
    <p:sldId id="38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265" r:id="rId38"/>
    <p:sldId id="267" r:id="rId39"/>
    <p:sldId id="268" r:id="rId40"/>
    <p:sldId id="393" r:id="rId41"/>
    <p:sldId id="394" r:id="rId42"/>
    <p:sldId id="395" r:id="rId43"/>
    <p:sldId id="271" r:id="rId44"/>
    <p:sldId id="269" r:id="rId45"/>
    <p:sldId id="272" r:id="rId46"/>
    <p:sldId id="369" r:id="rId47"/>
    <p:sldId id="370" r:id="rId48"/>
    <p:sldId id="371" r:id="rId49"/>
    <p:sldId id="403" r:id="rId50"/>
    <p:sldId id="351" r:id="rId51"/>
    <p:sldId id="424" r:id="rId52"/>
    <p:sldId id="273" r:id="rId53"/>
    <p:sldId id="357" r:id="rId54"/>
    <p:sldId id="367" r:id="rId55"/>
    <p:sldId id="368" r:id="rId56"/>
    <p:sldId id="404" r:id="rId57"/>
    <p:sldId id="270" r:id="rId58"/>
    <p:sldId id="359" r:id="rId59"/>
    <p:sldId id="360" r:id="rId60"/>
    <p:sldId id="361" r:id="rId61"/>
    <p:sldId id="362" r:id="rId62"/>
    <p:sldId id="372" r:id="rId63"/>
    <p:sldId id="405" r:id="rId64"/>
    <p:sldId id="274" r:id="rId65"/>
    <p:sldId id="363" r:id="rId66"/>
    <p:sldId id="364" r:id="rId67"/>
    <p:sldId id="365" r:id="rId68"/>
    <p:sldId id="366" r:id="rId69"/>
    <p:sldId id="275" r:id="rId70"/>
    <p:sldId id="375" r:id="rId71"/>
    <p:sldId id="376" r:id="rId72"/>
    <p:sldId id="377" r:id="rId73"/>
    <p:sldId id="347" r:id="rId74"/>
    <p:sldId id="389" r:id="rId75"/>
    <p:sldId id="390" r:id="rId76"/>
    <p:sldId id="391" r:id="rId77"/>
    <p:sldId id="279" r:id="rId78"/>
    <p:sldId id="299" r:id="rId79"/>
    <p:sldId id="300" r:id="rId80"/>
    <p:sldId id="301" r:id="rId81"/>
    <p:sldId id="302" r:id="rId82"/>
    <p:sldId id="303" r:id="rId83"/>
    <p:sldId id="304" r:id="rId84"/>
    <p:sldId id="396" r:id="rId85"/>
    <p:sldId id="305" r:id="rId86"/>
    <p:sldId id="306" r:id="rId87"/>
    <p:sldId id="307" r:id="rId88"/>
    <p:sldId id="308" r:id="rId89"/>
    <p:sldId id="281" r:id="rId90"/>
    <p:sldId id="309" r:id="rId91"/>
    <p:sldId id="310" r:id="rId92"/>
    <p:sldId id="311" r:id="rId93"/>
    <p:sldId id="312" r:id="rId94"/>
    <p:sldId id="282" r:id="rId95"/>
    <p:sldId id="313" r:id="rId96"/>
    <p:sldId id="314" r:id="rId97"/>
    <p:sldId id="315" r:id="rId98"/>
    <p:sldId id="397" r:id="rId99"/>
    <p:sldId id="398" r:id="rId100"/>
    <p:sldId id="399" r:id="rId101"/>
    <p:sldId id="400" r:id="rId102"/>
    <p:sldId id="401" r:id="rId103"/>
    <p:sldId id="402" r:id="rId104"/>
    <p:sldId id="288" r:id="rId105"/>
    <p:sldId id="330" r:id="rId106"/>
    <p:sldId id="331" r:id="rId107"/>
    <p:sldId id="332" r:id="rId108"/>
    <p:sldId id="333" r:id="rId109"/>
    <p:sldId id="289" r:id="rId110"/>
    <p:sldId id="334" r:id="rId111"/>
    <p:sldId id="335" r:id="rId112"/>
    <p:sldId id="336" r:id="rId113"/>
    <p:sldId id="337" r:id="rId114"/>
    <p:sldId id="290" r:id="rId115"/>
    <p:sldId id="338" r:id="rId116"/>
    <p:sldId id="339" r:id="rId117"/>
    <p:sldId id="340" r:id="rId118"/>
    <p:sldId id="291" r:id="rId119"/>
    <p:sldId id="341" r:id="rId120"/>
    <p:sldId id="342" r:id="rId121"/>
    <p:sldId id="343" r:id="rId122"/>
    <p:sldId id="344" r:id="rId123"/>
    <p:sldId id="278" r:id="rId124"/>
    <p:sldId id="258" r:id="rId125"/>
    <p:sldId id="374" r:id="rId126"/>
    <p:sldId id="378" r:id="rId127"/>
    <p:sldId id="379" r:id="rId128"/>
    <p:sldId id="380" r:id="rId129"/>
    <p:sldId id="381" r:id="rId130"/>
    <p:sldId id="283" r:id="rId131"/>
    <p:sldId id="316" r:id="rId132"/>
    <p:sldId id="317" r:id="rId133"/>
    <p:sldId id="284" r:id="rId134"/>
    <p:sldId id="318" r:id="rId135"/>
    <p:sldId id="319" r:id="rId136"/>
    <p:sldId id="320" r:id="rId137"/>
    <p:sldId id="321" r:id="rId138"/>
    <p:sldId id="285" r:id="rId139"/>
    <p:sldId id="323" r:id="rId140"/>
    <p:sldId id="324" r:id="rId141"/>
    <p:sldId id="325" r:id="rId142"/>
    <p:sldId id="326" r:id="rId143"/>
    <p:sldId id="327" r:id="rId144"/>
    <p:sldId id="328" r:id="rId145"/>
    <p:sldId id="329" r:id="rId1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151"/>
    <a:srgbClr val="567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5" autoAdjust="0"/>
    <p:restoredTop sz="94660"/>
  </p:normalViewPr>
  <p:slideViewPr>
    <p:cSldViewPr>
      <p:cViewPr varScale="1">
        <p:scale>
          <a:sx n="112" d="100"/>
          <a:sy n="112" d="100"/>
        </p:scale>
        <p:origin x="11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9325-17DA-4D52-B490-F021066A564D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yntha.ai/converters/python-to-c" TargetMode="External"/><Relationship Id="rId2" Type="http://schemas.openxmlformats.org/officeDocument/2006/relationships/hyperlink" Target="https://www.codeconvert.ai/python-to-c-converter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Концепции и </a:t>
            </a:r>
            <a:r>
              <a:rPr lang="ru-RU"/>
              <a:t>лексика языка </a:t>
            </a:r>
            <a:r>
              <a:rPr lang="ru-RU" dirty="0"/>
              <a:t>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</a:t>
            </a:r>
          </a:p>
        </p:txBody>
      </p:sp>
    </p:spTree>
    <p:extLst>
      <p:ext uri="{BB962C8B-B14F-4D97-AF65-F5344CB8AC3E}">
        <p14:creationId xmlns:p14="http://schemas.microsoft.com/office/powerpoint/2010/main" val="260644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3362671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>
                <a:solidFill>
                  <a:schemeClr val="bg1"/>
                </a:solidFill>
              </a:rPr>
              <a:t>Адрес </a:t>
            </a:r>
            <a:r>
              <a:rPr lang="ru-RU" sz="2400" dirty="0">
                <a:solidFill>
                  <a:schemeClr val="bg1"/>
                </a:solidFill>
              </a:rPr>
              <a:t>байта памяти программы – это его индекс в этом массиве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44469911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/>
              <a:t>Адрес </a:t>
            </a:r>
            <a:r>
              <a:rPr lang="ru-RU" sz="2400" dirty="0"/>
              <a:t>байта памяти программы – это его индекс в этом массиве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29520918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/>
              <a:t>Адрес </a:t>
            </a:r>
            <a:r>
              <a:rPr lang="ru-RU" sz="2400" dirty="0"/>
              <a:t>байта памяти программы – это его индекс в этом массиве</a:t>
            </a:r>
          </a:p>
          <a:p>
            <a:endParaRPr lang="ru-RU" sz="2400" dirty="0"/>
          </a:p>
          <a:p>
            <a:r>
              <a:rPr lang="ru-RU" sz="2400" dirty="0"/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/>
              <a:t>Такие байты </a:t>
            </a:r>
            <a:r>
              <a:rPr lang="ru-RU" sz="1800" i="1" dirty="0"/>
              <a:t>недоступны </a:t>
            </a:r>
            <a:r>
              <a:rPr lang="ru-RU" sz="1800" dirty="0"/>
              <a:t>для чтения/изменения/исполнения</a:t>
            </a:r>
          </a:p>
          <a:p>
            <a:pPr lvl="1"/>
            <a:r>
              <a:rPr lang="ru-RU" sz="1800" dirty="0"/>
              <a:t>При нарушении запрета ОС принудительно завершает работу программы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97770937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/>
              <a:t>Адрес </a:t>
            </a:r>
            <a:r>
              <a:rPr lang="ru-RU" sz="2400" dirty="0"/>
              <a:t>байта памяти программы – это его индекс в этом массиве</a:t>
            </a:r>
          </a:p>
          <a:p>
            <a:endParaRPr lang="ru-RU" sz="2400" dirty="0"/>
          </a:p>
          <a:p>
            <a:r>
              <a:rPr lang="ru-RU" sz="2400" dirty="0"/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/>
              <a:t>Такие байты </a:t>
            </a:r>
            <a:r>
              <a:rPr lang="ru-RU" sz="1800" i="1" dirty="0"/>
              <a:t>недоступны </a:t>
            </a:r>
            <a:r>
              <a:rPr lang="ru-RU" sz="1800" dirty="0"/>
              <a:t>для чтения/изменения/исполнения</a:t>
            </a:r>
          </a:p>
          <a:p>
            <a:pPr lvl="1"/>
            <a:r>
              <a:rPr lang="ru-RU" sz="1800" dirty="0"/>
              <a:t>При нарушении запрета ОС принудительно завершает работу программы</a:t>
            </a:r>
          </a:p>
          <a:p>
            <a:endParaRPr lang="ru-RU" sz="2400" dirty="0"/>
          </a:p>
          <a:p>
            <a:r>
              <a:rPr lang="ru-RU" sz="2400" dirty="0"/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795974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объекта</a:t>
            </a:r>
            <a:r>
              <a:rPr lang="ru-RU" i="1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часть времени исполнения программы, в течение которого для хранения объекта выделены ячейки памяти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 протяжении времени жизни объект существует в памяти, имеет постоянный адрес и сохраняет присвоенное значение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61097113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На протяжении времени жизни объект существует в памяти, имеет постоянный адрес и сохраняет присвоенное значение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04634765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/>
              <a:t>На протяжении времени жизни значение существует в памяти, имеет постоянный адрес и меняется только при присваивании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6469681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/>
              <a:t>На протяжении времени жизни значение существует в памяти, имеет постоянный адрес и меняется только при присваивании</a:t>
            </a:r>
          </a:p>
          <a:p>
            <a:endParaRPr lang="ru-RU" dirty="0"/>
          </a:p>
          <a:p>
            <a:r>
              <a:rPr lang="ru-RU" dirty="0"/>
              <a:t>Использование значения после окончания его времени жизни приводит к </a:t>
            </a:r>
            <a:r>
              <a:rPr lang="en-US" dirty="0"/>
              <a:t>undefined behavior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72181013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/>
              <a:t>На протяжении времени жизни значение существует в памяти, имеет постоянный адрес и меняется только при присваивании</a:t>
            </a:r>
          </a:p>
          <a:p>
            <a:endParaRPr lang="ru-RU" dirty="0"/>
          </a:p>
          <a:p>
            <a:r>
              <a:rPr lang="ru-RU" dirty="0"/>
              <a:t>Использование значения после окончания его времени жизни приводит к </a:t>
            </a:r>
            <a:r>
              <a:rPr lang="en-US" dirty="0"/>
              <a:t>undefined behavior</a:t>
            </a:r>
          </a:p>
          <a:p>
            <a:endParaRPr lang="en-US" dirty="0"/>
          </a:p>
          <a:p>
            <a:r>
              <a:rPr lang="ru-RU" dirty="0"/>
              <a:t>Адрес значения становится неопределенным, когда заканчивается время жизни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40640109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все время исполнения программы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+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7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/>
              <a:t>Стандарты</a:t>
            </a:r>
          </a:p>
          <a:p>
            <a:pPr lvl="1"/>
            <a:r>
              <a:rPr lang="en-US" dirty="0"/>
              <a:t>ANSI</a:t>
            </a:r>
            <a:r>
              <a:rPr lang="ru-RU" dirty="0"/>
              <a:t> (С89)</a:t>
            </a:r>
          </a:p>
          <a:p>
            <a:pPr lvl="1"/>
            <a:r>
              <a:rPr lang="ru-RU" dirty="0"/>
              <a:t>С99</a:t>
            </a:r>
          </a:p>
          <a:p>
            <a:pPr lvl="1"/>
            <a:r>
              <a:rPr lang="ru-RU" dirty="0"/>
              <a:t>С11</a:t>
            </a:r>
            <a:endParaRPr lang="en-US" dirty="0"/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9936543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+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72900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«файл» или 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static</a:t>
            </a:r>
            <a:r>
              <a:rPr lang="ru-RU" dirty="0"/>
              <a:t> или </a:t>
            </a:r>
            <a:r>
              <a:rPr lang="en-US" dirty="0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9819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«файл» или 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static</a:t>
            </a:r>
            <a:r>
              <a:rPr lang="ru-RU" dirty="0"/>
              <a:t> или </a:t>
            </a:r>
            <a:r>
              <a:rPr lang="en-US" dirty="0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однократно до исполнения программы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4526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«файл» или 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static</a:t>
            </a:r>
            <a:r>
              <a:rPr lang="ru-RU" dirty="0"/>
              <a:t> или </a:t>
            </a:r>
            <a:r>
              <a:rPr lang="en-US" dirty="0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однократно до исполнения программы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Flowchart: Process 3"/>
          <p:cNvSpPr/>
          <p:nvPr/>
        </p:nvSpPr>
        <p:spPr>
          <a:xfrm>
            <a:off x="6456040" y="2351014"/>
            <a:ext cx="4752528" cy="151216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rgbClr val="C00000"/>
                </a:solidFill>
              </a:rPr>
              <a:t>👎 Побочные эффекты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Нереентерабельный код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Конфликты доступа к памяти в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    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ru-RU" sz="2400" dirty="0">
                <a:solidFill>
                  <a:srgbClr val="C00000"/>
                </a:solidFill>
              </a:rPr>
              <a:t>многопоточном коде</a:t>
            </a:r>
          </a:p>
        </p:txBody>
      </p:sp>
    </p:spTree>
    <p:extLst>
      <p:ext uri="{BB962C8B-B14F-4D97-AF65-F5344CB8AC3E}">
        <p14:creationId xmlns:p14="http://schemas.microsoft.com/office/powerpoint/2010/main" val="40387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случае рекурсии создаётся своя копия объекта на каждом уровне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без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4428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/>
              <a:t>В случае рекурсии создаётся своя копия переменной на каждом уровне 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без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86413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/>
              <a:t>В случае рекурсии создаётся своя копия переменной на каждом уровне </a:t>
            </a:r>
          </a:p>
          <a:p>
            <a:endParaRPr lang="en-US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«блок» без </a:t>
            </a:r>
            <a:r>
              <a:rPr lang="en-US" dirty="0"/>
              <a:t>static</a:t>
            </a:r>
            <a:r>
              <a:rPr lang="ru-RU" dirty="0"/>
              <a:t> и </a:t>
            </a:r>
            <a:r>
              <a:rPr lang="en-US" dirty="0"/>
              <a:t>extern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0631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/>
              <a:t>В случае рекурсии создаётся своя копия переменной на каждом уровне </a:t>
            </a:r>
          </a:p>
          <a:p>
            <a:endParaRPr lang="en-US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«блок» без </a:t>
            </a:r>
            <a:r>
              <a:rPr lang="en-US" dirty="0"/>
              <a:t>static</a:t>
            </a:r>
            <a:r>
              <a:rPr lang="ru-RU" dirty="0"/>
              <a:t> и </a:t>
            </a:r>
            <a:r>
              <a:rPr lang="en-US" dirty="0"/>
              <a:t>extern</a:t>
            </a:r>
            <a:endParaRPr lang="ru-RU" dirty="0"/>
          </a:p>
          <a:p>
            <a:endParaRPr lang="en-US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Каждый раз, когда исполнение проходит через место описания</a:t>
            </a:r>
          </a:p>
          <a:p>
            <a:pPr lvl="1"/>
            <a:r>
              <a:rPr lang="ru-RU" dirty="0"/>
              <a:t>Если описание содержит начальное значение, то это значение</a:t>
            </a:r>
          </a:p>
          <a:p>
            <a:pPr lvl="1"/>
            <a:r>
              <a:rPr lang="ru-RU" dirty="0"/>
              <a:t>Иначе – значение каждый раз становится неопределенным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28201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время исполнения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поток имеет копию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Область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«блок»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 err="1">
                <a:solidFill>
                  <a:schemeClr val="bg1"/>
                </a:solidFill>
              </a:rPr>
              <a:t>hread_local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</p:txBody>
      </p:sp>
    </p:spTree>
    <p:extLst>
      <p:ext uri="{BB962C8B-B14F-4D97-AF65-F5344CB8AC3E}">
        <p14:creationId xmlns:p14="http://schemas.microsoft.com/office/powerpoint/2010/main" val="146057380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переменной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Область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«блок»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 err="1">
                <a:solidFill>
                  <a:schemeClr val="bg1"/>
                </a:solidFill>
              </a:rPr>
              <a:t>hread_local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</p:txBody>
      </p:sp>
    </p:spTree>
    <p:extLst>
      <p:ext uri="{BB962C8B-B14F-4D97-AF65-F5344CB8AC3E}">
        <p14:creationId xmlns:p14="http://schemas.microsoft.com/office/powerpoint/2010/main" val="131768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/>
              <a:t>Стандарты</a:t>
            </a:r>
          </a:p>
          <a:p>
            <a:pPr lvl="1"/>
            <a:r>
              <a:rPr lang="en-US" dirty="0"/>
              <a:t>ANSI</a:t>
            </a:r>
            <a:r>
              <a:rPr lang="ru-RU" dirty="0"/>
              <a:t> (С89), С99 С11</a:t>
            </a:r>
            <a:endParaRPr lang="en-US" dirty="0"/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  <p:sp>
        <p:nvSpPr>
          <p:cNvPr id="3" name="Flowchart: Process 2"/>
          <p:cNvSpPr/>
          <p:nvPr/>
        </p:nvSpPr>
        <p:spPr>
          <a:xfrm>
            <a:off x="6197600" y="1417638"/>
            <a:ext cx="5384800" cy="4708526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dirty="0"/>
              <a:t>“Pretty much everything on the web uses those two things: C and UNIX,” </a:t>
            </a:r>
            <a:r>
              <a:rPr lang="en-US" sz="2000" i="1" dirty="0"/>
              <a:t>Rob Pike tells Wired</a:t>
            </a:r>
            <a:r>
              <a:rPr lang="en-US" sz="2000" dirty="0"/>
              <a:t>. “The browsers are written in C. The UNIX kernel — that pretty much the entire Internet runs on — is written in C. Web servers are written in C, and if they’re not, they’re written in Java or C++, which are C derivatives, or Python or Ruby, which are implemented in C. And all of the network hardware running these programs I can almost guarantee were written in C.”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0428098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переменной</a:t>
            </a:r>
          </a:p>
          <a:p>
            <a:endParaRPr lang="ru-RU" dirty="0"/>
          </a:p>
          <a:p>
            <a:r>
              <a:rPr lang="ru-RU" dirty="0"/>
              <a:t>Область видимости</a:t>
            </a:r>
          </a:p>
          <a:p>
            <a:pPr lvl="1"/>
            <a:r>
              <a:rPr lang="ru-RU" dirty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198024" y="2924944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4434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переменной</a:t>
            </a:r>
          </a:p>
          <a:p>
            <a:endParaRPr lang="ru-RU" dirty="0"/>
          </a:p>
          <a:p>
            <a:r>
              <a:rPr lang="ru-RU" dirty="0"/>
              <a:t>Область видимости</a:t>
            </a:r>
          </a:p>
          <a:p>
            <a:pPr lvl="1"/>
            <a:r>
              <a:rPr lang="ru-RU" dirty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Инициализация</a:t>
            </a:r>
          </a:p>
          <a:p>
            <a:pPr lvl="1"/>
            <a:r>
              <a:rPr lang="ru-RU" dirty="0"/>
              <a:t>Однократно перед созданием нового потока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198024" y="2924944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152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переменной</a:t>
            </a:r>
          </a:p>
          <a:p>
            <a:endParaRPr lang="ru-RU" dirty="0"/>
          </a:p>
          <a:p>
            <a:r>
              <a:rPr lang="ru-RU" dirty="0"/>
              <a:t>Область видимости</a:t>
            </a:r>
          </a:p>
          <a:p>
            <a:pPr lvl="1"/>
            <a:r>
              <a:rPr lang="ru-RU" dirty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Инициализация</a:t>
            </a:r>
          </a:p>
          <a:p>
            <a:pPr lvl="1"/>
            <a:r>
              <a:rPr lang="ru-RU" dirty="0"/>
              <a:t>Однократно перед созданием нового потока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198024" y="2924944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A9D31B3-5D53-4606-9ED8-A581D7C1CA63}"/>
              </a:ext>
            </a:extLst>
          </p:cNvPr>
          <p:cNvSpPr/>
          <p:nvPr/>
        </p:nvSpPr>
        <p:spPr>
          <a:xfrm>
            <a:off x="7439472" y="5345832"/>
            <a:ext cx="4752528" cy="151216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rgbClr val="C00000"/>
                </a:solidFill>
              </a:rPr>
              <a:t>👎 Побочные эффекты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Нереентерабельный код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Конфликты доступа к памяти в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    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ru-RU" sz="2400" dirty="0">
                <a:solidFill>
                  <a:srgbClr val="C00000"/>
                </a:solidFill>
              </a:rPr>
              <a:t>многопоточном коде</a:t>
            </a:r>
          </a:p>
        </p:txBody>
      </p:sp>
    </p:spTree>
    <p:extLst>
      <p:ext uri="{BB962C8B-B14F-4D97-AF65-F5344CB8AC3E}">
        <p14:creationId xmlns:p14="http://schemas.microsoft.com/office/powerpoint/2010/main" val="172081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" r="105" b="25000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1437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/>
              <a:t>Особенности записи констант</a:t>
            </a:r>
          </a:p>
          <a:p>
            <a:r>
              <a:rPr lang="ru-RU" dirty="0"/>
              <a:t>Идентификаторы языка Си</a:t>
            </a:r>
          </a:p>
          <a:p>
            <a:pPr lvl="1"/>
            <a:r>
              <a:rPr lang="ru-RU" dirty="0"/>
              <a:t>Пространства имен, области видимости, время жизни, продолжительность хранения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07625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Сворачивание три-графов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разрешено специальной опцией компилятора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Конкатенация (склеивание) строк, оканчивающихся обратной наклонной чертой \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74484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Сворачивание три-графов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разрешено специальной опцией компилятора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Конкатенация (склеивание) строк, оканчивающихся обратной наклонной чертой \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84860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/>
              <a:t>Сворачивание три-графов</a:t>
            </a:r>
          </a:p>
          <a:p>
            <a:pPr lvl="1"/>
            <a:r>
              <a:rPr lang="ru-RU" dirty="0"/>
              <a:t>если разрешено специальной опцией компилятора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Конкатенация (склеивание) строк, оканчивающихся обратной наклонной чертой \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50637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/>
              <a:t>Сворачивание три-графов</a:t>
            </a:r>
          </a:p>
          <a:p>
            <a:pPr lvl="1"/>
            <a:r>
              <a:rPr lang="ru-RU" dirty="0"/>
              <a:t>если разрешено специальной опцией компилятора</a:t>
            </a:r>
          </a:p>
          <a:p>
            <a:endParaRPr lang="ru-RU" dirty="0"/>
          </a:p>
          <a:p>
            <a:r>
              <a:rPr lang="ru-RU" dirty="0"/>
              <a:t>Конкатенация (склеивание) строк, оканчивающихся обратной наклонной чертой \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7756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/>
              <a:t>Сворачивание три-графов</a:t>
            </a:r>
          </a:p>
          <a:p>
            <a:pPr lvl="1"/>
            <a:r>
              <a:rPr lang="ru-RU" dirty="0"/>
              <a:t>если разрешено специальной опцией компилятора</a:t>
            </a:r>
          </a:p>
          <a:p>
            <a:endParaRPr lang="ru-RU" dirty="0"/>
          </a:p>
          <a:p>
            <a:r>
              <a:rPr lang="ru-RU" dirty="0"/>
              <a:t>Конкатенация (склеивание) строк, оканчивающихся обратной наклонной чертой \</a:t>
            </a:r>
          </a:p>
          <a:p>
            <a:endParaRPr lang="ru-RU" dirty="0"/>
          </a:p>
          <a:p>
            <a:r>
              <a:rPr lang="ru-RU" dirty="0"/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10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fish&#10;&#10;Description automatically generated">
            <a:extLst>
              <a:ext uri="{FF2B5EF4-FFF2-40B4-BE49-F238E27FC236}">
                <a16:creationId xmlns:a16="http://schemas.microsoft.com/office/drawing/2014/main" id="{88FB2161-62B8-02E1-AA99-C92E13F26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45" y="0"/>
            <a:ext cx="4011709" cy="225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CB517-C138-3AD9-8086-3D65B0E0D1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-3" y="0"/>
            <a:ext cx="4011709" cy="2256586"/>
          </a:xfrm>
          <a:prstGeom prst="rect">
            <a:avLst/>
          </a:prstGeom>
        </p:spPr>
      </p:pic>
      <p:pic>
        <p:nvPicPr>
          <p:cNvPr id="6" name="Picture 5" descr="A puffer fish with spikes&#10;&#10;Description automatically generated">
            <a:extLst>
              <a:ext uri="{FF2B5EF4-FFF2-40B4-BE49-F238E27FC236}">
                <a16:creationId xmlns:a16="http://schemas.microsoft.com/office/drawing/2014/main" id="{B88FD488-4DAD-2D0E-3F17-ADB497ACE3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93" y="0"/>
            <a:ext cx="4011709" cy="225658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AA4CB7-48AE-FCD5-56D3-141E2C41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308126"/>
              </p:ext>
            </p:extLst>
          </p:nvPr>
        </p:nvGraphicFramePr>
        <p:xfrm>
          <a:off x="848" y="2315204"/>
          <a:ext cx="1219115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3717">
                  <a:extLst>
                    <a:ext uri="{9D8B030D-6E8A-4147-A177-3AD203B41FA5}">
                      <a16:colId xmlns:a16="http://schemas.microsoft.com/office/drawing/2014/main" val="2674660060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1892836262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2113297172"/>
                    </a:ext>
                  </a:extLst>
                </a:gridCol>
              </a:tblGrid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ru-RU" sz="7200" dirty="0">
                          <a:latin typeface="Consolas" panose="020B0609020204030204" pitchFamily="49" charset="0"/>
                        </a:rPr>
                        <a:t>Си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200" dirty="0">
                          <a:latin typeface="Consolas" panose="020B0609020204030204" pitchFamily="49" charset="0"/>
                        </a:rPr>
                        <a:t>Питон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200" dirty="0">
                          <a:latin typeface="Consolas" panose="020B0609020204030204" pitchFamily="49" charset="0"/>
                        </a:rPr>
                        <a:t>Паскаль</a:t>
                      </a:r>
                      <a:endParaRPr lang="en-US" sz="7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9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95110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Иногда в разных областях видимости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Необязательно во всех областях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Никогда в разных пространствах имён</a:t>
            </a:r>
          </a:p>
        </p:txBody>
      </p:sp>
    </p:spTree>
    <p:extLst>
      <p:ext uri="{BB962C8B-B14F-4D97-AF65-F5344CB8AC3E}">
        <p14:creationId xmlns:p14="http://schemas.microsoft.com/office/powerpoint/2010/main" val="215046279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Иногда в разных областях видимости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Необязательно во всех областях видимости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Никогда в разных пространствах имён</a:t>
            </a:r>
          </a:p>
        </p:txBody>
      </p:sp>
    </p:spTree>
    <p:extLst>
      <p:ext uri="{BB962C8B-B14F-4D97-AF65-F5344CB8AC3E}">
        <p14:creationId xmlns:p14="http://schemas.microsoft.com/office/powerpoint/2010/main" val="190029495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sz="2400" dirty="0"/>
              <a:t>Обычно в разных областях видимости</a:t>
            </a:r>
            <a:endParaRPr lang="en-US" sz="2400" dirty="0"/>
          </a:p>
          <a:p>
            <a:pPr lvl="2"/>
            <a:r>
              <a:rPr lang="ru-RU" sz="2000" dirty="0"/>
              <a:t>Необязательно во всех областях видимости</a:t>
            </a:r>
          </a:p>
          <a:p>
            <a:pPr lvl="1"/>
            <a:r>
              <a:rPr lang="ru-RU" sz="2400" dirty="0"/>
              <a:t>Никогда в разных пространствах имён</a:t>
            </a:r>
          </a:p>
        </p:txBody>
      </p:sp>
      <p:sp>
        <p:nvSpPr>
          <p:cNvPr id="4" name="Rectangle 3"/>
          <p:cNvSpPr/>
          <p:nvPr/>
        </p:nvSpPr>
        <p:spPr>
          <a:xfrm>
            <a:off x="7824192" y="2924944"/>
            <a:ext cx="3758208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my_prog.c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#include &lt;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endParaRPr lang="ru-RU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CalcCosHacky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24192" y="5013176"/>
            <a:ext cx="3758208" cy="111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math.c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...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786808" y="4221088"/>
            <a:ext cx="1341640" cy="1188174"/>
          </a:xfrm>
          <a:custGeom>
            <a:avLst/>
            <a:gdLst>
              <a:gd name="connsiteX0" fmla="*/ 0 w 1413648"/>
              <a:gd name="connsiteY0" fmla="*/ 933650 h 933650"/>
              <a:gd name="connsiteX1" fmla="*/ 741145 w 1413648"/>
              <a:gd name="connsiteY1" fmla="*/ 673768 h 933650"/>
              <a:gd name="connsiteX2" fmla="*/ 1337912 w 1413648"/>
              <a:gd name="connsiteY2" fmla="*/ 413886 h 933650"/>
              <a:gd name="connsiteX3" fmla="*/ 1386038 w 1413648"/>
              <a:gd name="connsiteY3" fmla="*/ 0 h 9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648" h="933650">
                <a:moveTo>
                  <a:pt x="0" y="933650"/>
                </a:moveTo>
                <a:cubicBezTo>
                  <a:pt x="259080" y="847022"/>
                  <a:pt x="518160" y="760395"/>
                  <a:pt x="741145" y="673768"/>
                </a:cubicBezTo>
                <a:cubicBezTo>
                  <a:pt x="964130" y="587141"/>
                  <a:pt x="1230430" y="526181"/>
                  <a:pt x="1337912" y="413886"/>
                </a:cubicBezTo>
                <a:cubicBezTo>
                  <a:pt x="1445394" y="301591"/>
                  <a:pt x="1415716" y="150795"/>
                  <a:pt x="1386038" y="0"/>
                </a:cubicBezTo>
              </a:path>
            </a:pathLst>
          </a:custGeom>
          <a:noFill/>
          <a:ln>
            <a:solidFill>
              <a:srgbClr val="567C45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3791744" y="5014406"/>
            <a:ext cx="3758208" cy="111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764505" y="5284269"/>
            <a:ext cx="3917482" cy="163630"/>
          </a:xfrm>
          <a:custGeom>
            <a:avLst/>
            <a:gdLst>
              <a:gd name="connsiteX0" fmla="*/ 0 w 3917482"/>
              <a:gd name="connsiteY0" fmla="*/ 163630 h 163630"/>
              <a:gd name="connsiteX1" fmla="*/ 2223436 w 3917482"/>
              <a:gd name="connsiteY1" fmla="*/ 0 h 163630"/>
              <a:gd name="connsiteX2" fmla="*/ 3917482 w 3917482"/>
              <a:gd name="connsiteY2" fmla="*/ 163630 h 1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7482" h="163630">
                <a:moveTo>
                  <a:pt x="0" y="163630"/>
                </a:moveTo>
                <a:lnTo>
                  <a:pt x="2223436" y="0"/>
                </a:lnTo>
                <a:lnTo>
                  <a:pt x="3917482" y="163630"/>
                </a:lnTo>
              </a:path>
            </a:pathLst>
          </a:custGeom>
          <a:noFill/>
          <a:ln>
            <a:solidFill>
              <a:srgbClr val="65915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0421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Идентификатор обозначает один и тот же объект или функцию</a:t>
            </a:r>
          </a:p>
          <a:p>
            <a:r>
              <a:rPr lang="ru-RU" dirty="0">
                <a:solidFill>
                  <a:schemeClr val="bg1"/>
                </a:solidFill>
              </a:rPr>
              <a:t>во всех единицах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внешнее связывание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3508285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>
                <a:solidFill>
                  <a:schemeClr val="bg1"/>
                </a:solidFill>
              </a:rPr>
              <a:t>во всех единицах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внешнее связывание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25827351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трансляции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27656453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трансляции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/>
              <a:t>в одной единице трансляции --</a:t>
            </a:r>
            <a:r>
              <a:rPr lang="en-US" dirty="0"/>
              <a:t>&gt; </a:t>
            </a:r>
            <a:r>
              <a:rPr lang="ru-RU" dirty="0"/>
              <a:t>внутреннее связывание</a:t>
            </a:r>
            <a:endParaRPr lang="en-US" dirty="0"/>
          </a:p>
          <a:p>
            <a:pPr lvl="1"/>
            <a:r>
              <a:rPr lang="en-US" dirty="0"/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58864648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трансляции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/>
              <a:t>в одной единице трансляции --</a:t>
            </a:r>
            <a:r>
              <a:rPr lang="en-US" dirty="0"/>
              <a:t>&gt; </a:t>
            </a:r>
            <a:r>
              <a:rPr lang="ru-RU" dirty="0"/>
              <a:t>внутреннее связывание</a:t>
            </a:r>
            <a:endParaRPr lang="en-US" dirty="0"/>
          </a:p>
          <a:p>
            <a:pPr lvl="1"/>
            <a:r>
              <a:rPr lang="en-US" dirty="0"/>
              <a:t>static</a:t>
            </a:r>
          </a:p>
          <a:p>
            <a:r>
              <a:rPr lang="ru-RU" dirty="0"/>
              <a:t>в своей области видимости --</a:t>
            </a:r>
            <a:r>
              <a:rPr lang="en-US" dirty="0"/>
              <a:t>&gt;</a:t>
            </a:r>
            <a:r>
              <a:rPr lang="ru-RU" dirty="0"/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429196229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Разные идентификаторы обозначают разные функции и объекты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4533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Разные идентификаторы обозначают разные функции и объекты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0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fish&#10;&#10;Description automatically generated">
            <a:extLst>
              <a:ext uri="{FF2B5EF4-FFF2-40B4-BE49-F238E27FC236}">
                <a16:creationId xmlns:a16="http://schemas.microsoft.com/office/drawing/2014/main" id="{88FB2161-62B8-02E1-AA99-C92E13F26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45" y="0"/>
            <a:ext cx="4011709" cy="225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CB517-C138-3AD9-8086-3D65B0E0D1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-3" y="0"/>
            <a:ext cx="4011709" cy="2256586"/>
          </a:xfrm>
          <a:prstGeom prst="rect">
            <a:avLst/>
          </a:prstGeom>
        </p:spPr>
      </p:pic>
      <p:pic>
        <p:nvPicPr>
          <p:cNvPr id="6" name="Picture 5" descr="A puffer fish with spikes&#10;&#10;Description automatically generated">
            <a:extLst>
              <a:ext uri="{FF2B5EF4-FFF2-40B4-BE49-F238E27FC236}">
                <a16:creationId xmlns:a16="http://schemas.microsoft.com/office/drawing/2014/main" id="{B88FD488-4DAD-2D0E-3F17-ADB497ACE3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93" y="0"/>
            <a:ext cx="4011709" cy="225658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AA4CB7-48AE-FCD5-56D3-141E2C41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33409"/>
              </p:ext>
            </p:extLst>
          </p:nvPr>
        </p:nvGraphicFramePr>
        <p:xfrm>
          <a:off x="848" y="2315204"/>
          <a:ext cx="12191151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3717">
                  <a:extLst>
                    <a:ext uri="{9D8B030D-6E8A-4147-A177-3AD203B41FA5}">
                      <a16:colId xmlns:a16="http://schemas.microsoft.com/office/drawing/2014/main" val="2674660060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1892836262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2113297172"/>
                    </a:ext>
                  </a:extLst>
                </a:gridCol>
              </a:tblGrid>
              <a:tr h="39371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символ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ошибка</a:t>
                      </a: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спецэффекты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 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swap a &lt;-&gt; b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t = a;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a = b;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b = t;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(x &lt;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-x;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синтаксически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ok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 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синтаксическая ошибка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ru-RU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 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a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  a 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b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  b 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t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 &lt;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-x  </a:t>
                      </a:r>
                      <a:r>
                        <a:rPr lang="en-US" sz="16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</a:t>
                      </a:r>
                      <a:r>
                        <a:rPr lang="ru-RU" sz="16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синтаксическая ошибка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"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ошибка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символ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x: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:=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:= 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sz="16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ошибка компиляции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{  многострочный комментарий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t := a;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  a := b;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  b := t;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 &lt;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:= -x;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синтаксически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ok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9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12330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2200" dirty="0"/>
              <a:t>Разные идентификаторы обозначают разные функции и объекты</a:t>
            </a:r>
          </a:p>
          <a:p>
            <a:pPr>
              <a:lnSpc>
                <a:spcPct val="80000"/>
              </a:lnSpc>
            </a:pPr>
            <a:endParaRPr lang="ru-RU" sz="2200" dirty="0"/>
          </a:p>
          <a:p>
            <a:pPr>
              <a:lnSpc>
                <a:spcPct val="80000"/>
              </a:lnSpc>
            </a:pPr>
            <a:r>
              <a:rPr lang="ru-RU" sz="2200" dirty="0"/>
              <a:t>Идентификатор, видимый во всей единице трансляции и объявленный </a:t>
            </a:r>
            <a:r>
              <a:rPr lang="en-US" sz="2200" dirty="0"/>
              <a:t>static</a:t>
            </a:r>
            <a:r>
              <a:rPr lang="ru-RU" sz="2200" dirty="0"/>
              <a:t>, имеет внутреннее связывание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sz="2200" dirty="0" err="1">
                <a:solidFill>
                  <a:schemeClr val="bg1"/>
                </a:solidFill>
              </a:rPr>
              <a:t>static</a:t>
            </a:r>
            <a:r>
              <a:rPr lang="ru-RU" sz="2200" dirty="0">
                <a:solidFill>
                  <a:schemeClr val="bg1"/>
                </a:solidFill>
              </a:rPr>
              <a:t> = объявление </a:t>
            </a:r>
            <a:r>
              <a:rPr lang="ru-RU" sz="2200" dirty="0" err="1">
                <a:solidFill>
                  <a:schemeClr val="bg1"/>
                </a:solidFill>
              </a:rPr>
              <a:t>extern</a:t>
            </a:r>
            <a:endParaRPr lang="ru-RU" sz="2200" dirty="0">
              <a:solidFill>
                <a:schemeClr val="bg1"/>
              </a:solidFill>
            </a:endParaRP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sz="2200" dirty="0" err="1">
                <a:solidFill>
                  <a:schemeClr val="bg1"/>
                </a:solidFill>
              </a:rPr>
              <a:t>static</a:t>
            </a:r>
            <a:r>
              <a:rPr lang="ru-RU" sz="2200" dirty="0">
                <a:solidFill>
                  <a:schemeClr val="bg1"/>
                </a:solidFill>
              </a:rPr>
              <a:t> = объявление </a:t>
            </a:r>
            <a:r>
              <a:rPr lang="ru-RU" sz="2200" dirty="0" err="1">
                <a:solidFill>
                  <a:schemeClr val="bg1"/>
                </a:solidFill>
              </a:rPr>
              <a:t>extern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4299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947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955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AAD8DD3-E91B-4D92-8366-0F3AEB021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5191079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/>
              <a:t>Объявление </a:t>
            </a:r>
            <a:r>
              <a:rPr lang="en-US" dirty="0"/>
              <a:t>extern</a:t>
            </a:r>
            <a:r>
              <a:rPr lang="ru-RU" dirty="0"/>
              <a:t> в О1 </a:t>
            </a:r>
            <a:r>
              <a:rPr lang="ru-RU" dirty="0">
                <a:sym typeface="Symbol" panose="05050102010706020507" pitchFamily="18" charset="2"/>
              </a:rPr>
              <a:t> О2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8A3E47A-4697-486B-846D-B87E35F97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4980568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/>
              <a:t>Объявление </a:t>
            </a:r>
            <a:r>
              <a:rPr lang="en-US" dirty="0"/>
              <a:t>extern</a:t>
            </a:r>
            <a:r>
              <a:rPr lang="ru-RU" dirty="0"/>
              <a:t> в О1 </a:t>
            </a:r>
            <a:r>
              <a:rPr lang="ru-RU" dirty="0">
                <a:sym typeface="Symbol" panose="05050102010706020507" pitchFamily="18" charset="2"/>
              </a:rPr>
              <a:t> О2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/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/>
              <a:t>undefined</a:t>
            </a:r>
            <a:r>
              <a:rPr lang="ru-RU" dirty="0"/>
              <a:t> </a:t>
            </a:r>
            <a:r>
              <a:rPr lang="ru-RU" dirty="0" err="1"/>
              <a:t>behavior</a:t>
            </a:r>
            <a:endParaRPr lang="ru-RU" dirty="0"/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7A8037F-1491-49F2-88A2-76253D298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0789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fish&#10;&#10;Description automatically generated">
            <a:extLst>
              <a:ext uri="{FF2B5EF4-FFF2-40B4-BE49-F238E27FC236}">
                <a16:creationId xmlns:a16="http://schemas.microsoft.com/office/drawing/2014/main" id="{88FB2161-62B8-02E1-AA99-C92E13F26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45" y="0"/>
            <a:ext cx="4011709" cy="225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CB517-C138-3AD9-8086-3D65B0E0D1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-3" y="0"/>
            <a:ext cx="4011709" cy="2256586"/>
          </a:xfrm>
          <a:prstGeom prst="rect">
            <a:avLst/>
          </a:prstGeom>
        </p:spPr>
      </p:pic>
      <p:pic>
        <p:nvPicPr>
          <p:cNvPr id="6" name="Picture 5" descr="A puffer fish with spikes&#10;&#10;Description automatically generated">
            <a:extLst>
              <a:ext uri="{FF2B5EF4-FFF2-40B4-BE49-F238E27FC236}">
                <a16:creationId xmlns:a16="http://schemas.microsoft.com/office/drawing/2014/main" id="{B88FD488-4DAD-2D0E-3F17-ADB497ACE3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93" y="0"/>
            <a:ext cx="4011709" cy="225658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AA4CB7-48AE-FCD5-56D3-141E2C41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7235"/>
              </p:ext>
            </p:extLst>
          </p:nvPr>
        </p:nvGraphicFramePr>
        <p:xfrm>
          <a:off x="848" y="2315204"/>
          <a:ext cx="12191151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3717">
                  <a:extLst>
                    <a:ext uri="{9D8B030D-6E8A-4147-A177-3AD203B41FA5}">
                      <a16:colId xmlns:a16="http://schemas.microsoft.com/office/drawing/2014/main" val="2674660060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1892836262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2113297172"/>
                    </a:ext>
                  </a:extLst>
                </a:gridCol>
              </a:tblGrid>
              <a:tr h="39371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* 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* 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t = *a;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*a = *b;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*b = t;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 {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y 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(&amp;x, &amp;y);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s-E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s-ES" b="0" dirty="0" err="1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es-E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s-E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endParaRPr lang="es-E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s-E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  <a:endParaRPr lang="es-E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s-E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b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E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program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s;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procedure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a, b: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t: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t := a;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a := b;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b := t;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x, y: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x :=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y :=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swap(x, y);</a:t>
                      </a:r>
                    </a:p>
                    <a:p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9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1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8842-B7A9-6016-85CF-0A64C9D2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		</a:t>
            </a:r>
            <a:r>
              <a:rPr lang="en-US" dirty="0"/>
              <a:t>Python </a:t>
            </a:r>
            <a:r>
              <a:rPr lang="ru-RU" dirty="0"/>
              <a:t>		</a:t>
            </a:r>
            <a:r>
              <a:rPr lang="en-US" dirty="0"/>
              <a:t>⚔️</a:t>
            </a:r>
            <a:r>
              <a:rPr lang="ru-RU" dirty="0"/>
              <a:t>			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E27D-2DF7-247B-390C-422D3233D4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Императивный</a:t>
            </a:r>
          </a:p>
          <a:p>
            <a:pPr lvl="1"/>
            <a:r>
              <a:rPr lang="ru-RU" dirty="0"/>
              <a:t>Описание действий над данными</a:t>
            </a:r>
          </a:p>
          <a:p>
            <a:endParaRPr lang="ru-RU" dirty="0"/>
          </a:p>
          <a:p>
            <a:r>
              <a:rPr lang="ru-RU" dirty="0"/>
              <a:t>Интерпретируемый</a:t>
            </a:r>
          </a:p>
          <a:p>
            <a:pPr lvl="1"/>
            <a:r>
              <a:rPr lang="ru-RU" dirty="0"/>
              <a:t>Программу исполняет интерпретатор</a:t>
            </a:r>
          </a:p>
          <a:p>
            <a:endParaRPr lang="ru-RU" dirty="0"/>
          </a:p>
          <a:p>
            <a:r>
              <a:rPr lang="ru-RU" dirty="0"/>
              <a:t>Неявная типизация</a:t>
            </a:r>
          </a:p>
          <a:p>
            <a:pPr lvl="1"/>
            <a:r>
              <a:rPr lang="ru-RU" dirty="0"/>
              <a:t>Типы переменных назначает интерпретатор</a:t>
            </a:r>
          </a:p>
          <a:p>
            <a:endParaRPr lang="ru-RU" dirty="0"/>
          </a:p>
          <a:p>
            <a:r>
              <a:rPr lang="en-US" dirty="0">
                <a:hlinkClick r:id="rId2"/>
              </a:rPr>
              <a:t>https://www.codeconvert.ai/python-to-c-converter</a:t>
            </a:r>
            <a:r>
              <a:rPr lang="ru-RU" dirty="0"/>
              <a:t> </a:t>
            </a:r>
          </a:p>
          <a:p>
            <a:r>
              <a:rPr lang="en-US" dirty="0">
                <a:hlinkClick r:id="rId3"/>
              </a:rPr>
              <a:t>https://syntha.ai/converters/python-to-c</a:t>
            </a:r>
            <a:endParaRPr lang="ru-RU" dirty="0"/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5319-49DA-69D0-88B7-2B26D003CD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Императивный</a:t>
            </a:r>
          </a:p>
          <a:p>
            <a:pPr lvl="1"/>
            <a:endParaRPr lang="ru-RU" dirty="0"/>
          </a:p>
          <a:p>
            <a:endParaRPr lang="ru-RU" dirty="0"/>
          </a:p>
          <a:p>
            <a:r>
              <a:rPr lang="ru-RU" dirty="0"/>
              <a:t>Компилируемый</a:t>
            </a:r>
          </a:p>
          <a:p>
            <a:pPr lvl="1"/>
            <a:r>
              <a:rPr lang="ru-RU" dirty="0"/>
              <a:t>Программу исполняет процессор</a:t>
            </a:r>
          </a:p>
          <a:p>
            <a:endParaRPr lang="ru-RU" dirty="0"/>
          </a:p>
          <a:p>
            <a:r>
              <a:rPr lang="ru-RU" dirty="0"/>
              <a:t>Явная типизация</a:t>
            </a:r>
          </a:p>
          <a:p>
            <a:pPr lvl="1"/>
            <a:r>
              <a:rPr lang="ru-RU" dirty="0"/>
              <a:t>Типы переменных назначает программист</a:t>
            </a:r>
          </a:p>
        </p:txBody>
      </p:sp>
    </p:spTree>
    <p:extLst>
      <p:ext uri="{BB962C8B-B14F-4D97-AF65-F5344CB8AC3E}">
        <p14:creationId xmlns:p14="http://schemas.microsoft.com/office/powerpoint/2010/main" val="1187727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26B15-044D-4129-57F2-80A717A6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		</a:t>
            </a:r>
            <a:r>
              <a:rPr lang="en-US" dirty="0"/>
              <a:t>Python </a:t>
            </a:r>
            <a:r>
              <a:rPr lang="ru-RU" dirty="0"/>
              <a:t>		</a:t>
            </a:r>
            <a:r>
              <a:rPr lang="en-US" dirty="0"/>
              <a:t>⚔️</a:t>
            </a:r>
            <a:r>
              <a:rPr lang="ru-RU" dirty="0"/>
              <a:t>			Си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0BB974D-DEE9-2BB8-5FB0-6EF1D51F6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123990"/>
              </p:ext>
            </p:extLst>
          </p:nvPr>
        </p:nvGraphicFramePr>
        <p:xfrm>
          <a:off x="609600" y="1600200"/>
          <a:ext cx="10972797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040">
                  <a:extLst>
                    <a:ext uri="{9D8B030D-6E8A-4147-A177-3AD203B41FA5}">
                      <a16:colId xmlns:a16="http://schemas.microsoft.com/office/drawing/2014/main" val="1423839423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909636678"/>
                    </a:ext>
                  </a:extLst>
                </a:gridCol>
                <a:gridCol w="5702421">
                  <a:extLst>
                    <a:ext uri="{9D8B030D-6E8A-4147-A177-3AD203B41FA5}">
                      <a16:colId xmlns:a16="http://schemas.microsoft.com/office/drawing/2014/main" val="504927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Си</a:t>
                      </a:r>
                      <a:endParaRPr lang="ru-RU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Особенности в языке Си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0321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= 1.5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+= 1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double x = 1.5;</a:t>
                      </a:r>
                      <a:endParaRPr lang="fr-FR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+= 1;</a:t>
                      </a:r>
                      <a:endParaRPr lang="fr-FR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для более быстрых и менее точных вычислений есть тип </a:t>
                      </a:r>
                      <a:r>
                        <a:rPr lang="ru-RU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float</a:t>
                      </a:r>
                      <a:endParaRPr lang="ru-RU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для более медленных и точных вычислений –  тип </a:t>
                      </a:r>
                      <a:r>
                        <a:rPr lang="ru-RU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double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ru-RU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3773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= 1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int x = 1;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имеют фиксированную разрядность</a:t>
                      </a:r>
                      <a:endParaRPr lang="ru-RU" sz="2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ru-RU" sz="2000">
                          <a:effectLst/>
                        </a:rPr>
                      </a:b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обычно тип </a:t>
                      </a:r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имеет 32 двоичных разряда, </a:t>
                      </a:r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char</a:t>
                      </a: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– 8, </a:t>
                      </a:r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short</a:t>
                      </a: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– 16, </a:t>
                      </a:r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– 64 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2130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= 'a'</a:t>
                      </a:r>
                      <a:endParaRPr lang="es-ES" sz="2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 = "b"</a:t>
                      </a:r>
                      <a:endParaRPr lang="es-ES" sz="2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= y</a:t>
                      </a:r>
                      <a:endParaRPr lang="es-ES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char x = 'a';</a:t>
                      </a:r>
                      <a:endParaRPr lang="es-ES" sz="2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char y = 'b';</a:t>
                      </a:r>
                      <a:endParaRPr lang="es-ES" sz="2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= y;</a:t>
                      </a:r>
                      <a:endParaRPr lang="es-ES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одиночные символы всегда записываются в одинарных кавычках</a:t>
                      </a:r>
                      <a:endParaRPr lang="ru-RU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69989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79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435A-99EE-0BE5-41B8-67B992CD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		</a:t>
            </a:r>
            <a:r>
              <a:rPr lang="en-US" dirty="0"/>
              <a:t>Python </a:t>
            </a:r>
            <a:r>
              <a:rPr lang="ru-RU" dirty="0"/>
              <a:t>		</a:t>
            </a:r>
            <a:r>
              <a:rPr lang="en-US" dirty="0"/>
              <a:t>⚔️</a:t>
            </a:r>
            <a:r>
              <a:rPr lang="ru-RU" dirty="0"/>
              <a:t>			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97FC-6200-6490-A9C0-6D5C3E19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Массивы в Си</a:t>
            </a:r>
          </a:p>
          <a:p>
            <a:pPr lvl="1"/>
            <a:r>
              <a:rPr lang="ru-RU" sz="2000" dirty="0"/>
              <a:t>имитация работы со строками, кортежами и списками в </a:t>
            </a:r>
            <a:r>
              <a:rPr lang="en-US" sz="2000" dirty="0"/>
              <a:t>Python</a:t>
            </a:r>
            <a:endParaRPr lang="ru-RU" sz="2000" dirty="0"/>
          </a:p>
          <a:p>
            <a:pPr lvl="1"/>
            <a:r>
              <a:rPr lang="ru-RU" sz="2000" dirty="0"/>
              <a:t>максимальный размер известен во время компиляции исходного кода, все элементы имеют один и тот же тип</a:t>
            </a:r>
          </a:p>
          <a:p>
            <a:pPr lvl="1"/>
            <a:r>
              <a:rPr lang="ru-RU" sz="2000" dirty="0"/>
              <a:t>определена только одна операция – доступ к элементу по целочисленному индексу</a:t>
            </a:r>
          </a:p>
          <a:p>
            <a:endParaRPr lang="ru-RU" sz="2400" dirty="0"/>
          </a:p>
          <a:p>
            <a:endParaRPr lang="ru-RU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22E4C4-F9DA-8E9D-7AD0-EE6366ACC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63951"/>
              </p:ext>
            </p:extLst>
          </p:nvPr>
        </p:nvGraphicFramePr>
        <p:xfrm>
          <a:off x="609600" y="3911071"/>
          <a:ext cx="109728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168">
                  <a:extLst>
                    <a:ext uri="{9D8B030D-6E8A-4147-A177-3AD203B41FA5}">
                      <a16:colId xmlns:a16="http://schemas.microsoft.com/office/drawing/2014/main" val="101477914"/>
                    </a:ext>
                  </a:extLst>
                </a:gridCol>
                <a:gridCol w="3917032">
                  <a:extLst>
                    <a:ext uri="{9D8B030D-6E8A-4147-A177-3AD203B41FA5}">
                      <a16:colId xmlns:a16="http://schemas.microsoft.com/office/drawing/2014/main" val="403646489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722860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Си</a:t>
                      </a:r>
                      <a:endParaRPr lang="ru-RU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Особенности в языке Си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1543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= [5, 6, 7]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x[1] = x[2] + 2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int x[3] = {5, 6, 7};</a:t>
                      </a:r>
                      <a:endParaRPr lang="en-US" sz="3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x[1] = x[2] + 2;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начальные значения элементов пишутся в { }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4944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 = '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abc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 = '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abc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char x[4] = {'a','b','c',0};</a:t>
                      </a:r>
                      <a:endParaRPr lang="es-ES" sz="3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char y[4] = "abc";</a:t>
                      </a:r>
                      <a:endParaRPr lang="es-ES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длина строки задается индексом символа с ASCII кодом 0</a:t>
                      </a:r>
                      <a:endParaRPr lang="ru-RU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7189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498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435A-99EE-0BE5-41B8-67B992CD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		</a:t>
            </a:r>
            <a:r>
              <a:rPr lang="en-US" dirty="0"/>
              <a:t>Python </a:t>
            </a:r>
            <a:r>
              <a:rPr lang="ru-RU" dirty="0"/>
              <a:t>		</a:t>
            </a:r>
            <a:r>
              <a:rPr lang="en-US" dirty="0"/>
              <a:t>⚔️</a:t>
            </a:r>
            <a:r>
              <a:rPr lang="ru-RU" dirty="0"/>
              <a:t>			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97FC-6200-6490-A9C0-6D5C3E19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Структуры в Си</a:t>
            </a:r>
          </a:p>
          <a:p>
            <a:pPr lvl="1"/>
            <a:r>
              <a:rPr lang="ru-RU" sz="2000" dirty="0"/>
              <a:t>имитация работы со словарями</a:t>
            </a:r>
          </a:p>
          <a:p>
            <a:pPr lvl="1"/>
            <a:r>
              <a:rPr lang="ru-RU" sz="2000" dirty="0"/>
              <a:t>набор ключей и типы хранимых значений известны во время компиляции</a:t>
            </a:r>
          </a:p>
          <a:p>
            <a:pPr lvl="1"/>
            <a:r>
              <a:rPr lang="ru-RU" sz="2000" dirty="0"/>
              <a:t>определены только две операции: доступ к элементу по ключу и присваивание структур</a:t>
            </a:r>
            <a:endParaRPr lang="ru-RU" sz="2400" dirty="0"/>
          </a:p>
          <a:p>
            <a:endParaRPr lang="ru-RU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605F7A-0EB9-9AB4-DFEF-A3FA10CA5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514726"/>
              </p:ext>
            </p:extLst>
          </p:nvPr>
        </p:nvGraphicFramePr>
        <p:xfrm>
          <a:off x="609600" y="3435900"/>
          <a:ext cx="10972800" cy="26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69844090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3703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Си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224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# в 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Python </a:t>
                      </a: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не требуется </a:t>
                      </a:r>
                      <a:endParaRPr lang="ru-RU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# описывать ключи,</a:t>
                      </a:r>
                      <a:endParaRPr lang="ru-RU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# используемые в словарях</a:t>
                      </a:r>
                      <a:endParaRPr lang="ru-RU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ru-RU" sz="2000" dirty="0">
                          <a:effectLst/>
                        </a:rPr>
                      </a:b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ny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{'month': '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jan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', 'day': 1}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old_ny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ny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old_ny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['day'] = 13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typedef struct { // </a:t>
                      </a: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описание</a:t>
                      </a:r>
                      <a:endParaRPr lang="ru-RU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char month[4]; // </a:t>
                      </a: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элементов</a:t>
                      </a:r>
                      <a:endParaRPr lang="ru-RU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int day;       // </a:t>
                      </a: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структуры</a:t>
                      </a:r>
                      <a:endParaRPr lang="ru-RU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 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date;          // </a:t>
                      </a: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имя структуры</a:t>
                      </a:r>
                      <a:endParaRPr lang="ru-RU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date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ny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{"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jan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", 1};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date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old_ny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ny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old_ny.day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13;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8394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52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Метаинформация о языке Си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Грамматика, лексемы, семантика</a:t>
            </a:r>
          </a:p>
          <a:p>
            <a:r>
              <a:rPr lang="ru-RU" dirty="0">
                <a:solidFill>
                  <a:schemeClr val="bg1"/>
                </a:solidFill>
              </a:rPr>
              <a:t>Ключевые слова языка Си</a:t>
            </a:r>
          </a:p>
          <a:p>
            <a:r>
              <a:rPr lang="ru-RU" dirty="0">
                <a:solidFill>
                  <a:schemeClr val="bg1"/>
                </a:solidFill>
              </a:rPr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120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435A-99EE-0BE5-41B8-67B992CD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		</a:t>
            </a:r>
            <a:r>
              <a:rPr lang="en-US" dirty="0"/>
              <a:t>Python </a:t>
            </a:r>
            <a:r>
              <a:rPr lang="ru-RU" dirty="0"/>
              <a:t>		</a:t>
            </a:r>
            <a:r>
              <a:rPr lang="en-US" dirty="0"/>
              <a:t>⚔️</a:t>
            </a:r>
            <a:r>
              <a:rPr lang="ru-RU" dirty="0"/>
              <a:t>			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97FC-6200-6490-A9C0-6D5C3E19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Блоки операторов в Си</a:t>
            </a:r>
          </a:p>
          <a:p>
            <a:pPr lvl="1"/>
            <a:r>
              <a:rPr lang="ru-RU" sz="2400" dirty="0"/>
              <a:t>любое число пробелов эквивалентно одному пробелу</a:t>
            </a:r>
          </a:p>
          <a:p>
            <a:pPr lvl="1"/>
            <a:r>
              <a:rPr lang="ru-RU" sz="2400" dirty="0"/>
              <a:t>для объединения операторов в блоки используются фигурные скобки {} </a:t>
            </a:r>
          </a:p>
          <a:p>
            <a:pPr lvl="1"/>
            <a:r>
              <a:rPr lang="ru-RU" sz="2400" dirty="0"/>
              <a:t>отступ без {} не приводит к возникновению блока операторов</a:t>
            </a:r>
          </a:p>
          <a:p>
            <a:pPr lvl="1"/>
            <a:endParaRPr lang="ru-RU" sz="2400" dirty="0"/>
          </a:p>
          <a:p>
            <a:endParaRPr lang="ru-RU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605F7A-0EB9-9AB4-DFEF-A3FA10CA5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16643"/>
              </p:ext>
            </p:extLst>
          </p:nvPr>
        </p:nvGraphicFramePr>
        <p:xfrm>
          <a:off x="609600" y="3435900"/>
          <a:ext cx="109728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69844090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3703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Си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224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if x[i] &gt; 0:</a:t>
                      </a:r>
                      <a:endParaRPr lang="nn-NO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y[i] = log(x[i])</a:t>
                      </a:r>
                      <a:endParaRPr lang="nn-NO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m[i] = True</a:t>
                      </a:r>
                      <a:endParaRPr lang="nn-NO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if (x[i] &gt; 0) {</a:t>
                      </a:r>
                      <a:endParaRPr lang="nn-NO" sz="3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y[i] = log(x[i]);</a:t>
                      </a:r>
                      <a:endParaRPr lang="nn-NO" sz="3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m[i] = true;</a:t>
                      </a:r>
                      <a:endParaRPr lang="nn-NO" sz="3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endParaRPr lang="nn-NO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8394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if x[i] &gt; 0:</a:t>
                      </a:r>
                      <a:endParaRPr lang="nn-NO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y[i] = log(x[i])</a:t>
                      </a:r>
                      <a:endParaRPr lang="nn-NO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m[i] = True</a:t>
                      </a:r>
                      <a:endParaRPr lang="nn-NO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if (x[i] &gt; 0)</a:t>
                      </a:r>
                      <a:endParaRPr lang="nn-NO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y[i] = log(x[i]);</a:t>
                      </a:r>
                      <a:endParaRPr lang="nn-NO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m[i] = true;</a:t>
                      </a:r>
                      <a:endParaRPr lang="nn-NO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1989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782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435A-99EE-0BE5-41B8-67B992CD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		</a:t>
            </a:r>
            <a:r>
              <a:rPr lang="en-US" dirty="0"/>
              <a:t>Python </a:t>
            </a:r>
            <a:r>
              <a:rPr lang="ru-RU" dirty="0"/>
              <a:t>		</a:t>
            </a:r>
            <a:r>
              <a:rPr lang="en-US" dirty="0"/>
              <a:t>⚔️</a:t>
            </a:r>
            <a:r>
              <a:rPr lang="ru-RU" dirty="0"/>
              <a:t>			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97FC-6200-6490-A9C0-6D5C3E19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Оформление управляющих операторов в Си</a:t>
            </a:r>
          </a:p>
          <a:p>
            <a:pPr lvl="1"/>
            <a:r>
              <a:rPr lang="ru-RU" sz="2400" dirty="0"/>
              <a:t>обязательные круглые скобки</a:t>
            </a:r>
          </a:p>
          <a:p>
            <a:pPr lvl="1"/>
            <a:r>
              <a:rPr lang="ru-RU" sz="2400" dirty="0"/>
              <a:t>не используется двоеточие</a:t>
            </a:r>
          </a:p>
          <a:p>
            <a:pPr lvl="1"/>
            <a:endParaRPr lang="ru-RU" sz="2400" dirty="0"/>
          </a:p>
          <a:p>
            <a:endParaRPr lang="ru-RU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605F7A-0EB9-9AB4-DFEF-A3FA10CA5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29668"/>
              </p:ext>
            </p:extLst>
          </p:nvPr>
        </p:nvGraphicFramePr>
        <p:xfrm>
          <a:off x="612886" y="3004100"/>
          <a:ext cx="109728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69844090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3703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Си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224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s-E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x &gt; y:</a:t>
                      </a:r>
                      <a:endParaRPr lang="es-E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x = y</a:t>
                      </a:r>
                      <a:endParaRPr lang="es-E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else</a:t>
                      </a:r>
                      <a:r>
                        <a:rPr lang="es-E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endParaRPr lang="es-E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y = x</a:t>
                      </a:r>
                      <a:endParaRPr lang="es-E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if (x &gt; y)</a:t>
                      </a:r>
                      <a:endParaRPr lang="es-ES" sz="3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x = y;</a:t>
                      </a:r>
                      <a:endParaRPr lang="es-ES" sz="3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else</a:t>
                      </a:r>
                      <a:endParaRPr lang="es-ES" sz="3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y = x;</a:t>
                      </a:r>
                      <a:endParaRPr lang="es-ES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8394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while x &gt; 0: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x = x &amp; (x - 1)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c += 1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while (x &gt; 0) {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x = x &amp; (x - 1);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c += 1;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1989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937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435A-99EE-0BE5-41B8-67B992CD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		</a:t>
            </a:r>
            <a:r>
              <a:rPr lang="en-US" dirty="0"/>
              <a:t>Python </a:t>
            </a:r>
            <a:r>
              <a:rPr lang="ru-RU" dirty="0"/>
              <a:t>		</a:t>
            </a:r>
            <a:r>
              <a:rPr lang="en-US" dirty="0"/>
              <a:t>⚔️</a:t>
            </a:r>
            <a:r>
              <a:rPr lang="ru-RU" dirty="0"/>
              <a:t>			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97FC-6200-6490-A9C0-6D5C3E19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Цикл 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400" dirty="0"/>
              <a:t> в Си</a:t>
            </a:r>
          </a:p>
          <a:p>
            <a:pPr lvl="1"/>
            <a:r>
              <a:rPr lang="ru-RU" sz="2400" dirty="0"/>
              <a:t>другая форма записи цикла </a:t>
            </a:r>
            <a:r>
              <a:rPr lang="ru-RU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ru-RU" sz="24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sz="2400" dirty="0"/>
              <a:t>не предназначен для перебора элементов массивов и структур</a:t>
            </a:r>
          </a:p>
          <a:p>
            <a:pPr lvl="1"/>
            <a:r>
              <a:rPr lang="ru-RU" sz="2400" dirty="0"/>
              <a:t>имеет вид </a:t>
            </a:r>
            <a:r>
              <a:rPr lang="ru-RU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2400" dirty="0">
                <a:highlight>
                  <a:srgbClr val="C0C0C0"/>
                </a:highlight>
                <a:cs typeface="Courier New" panose="02070309020205020404" pitchFamily="49" charset="0"/>
              </a:rPr>
              <a:t>s</a:t>
            </a:r>
            <a:r>
              <a:rPr lang="ru-R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400" dirty="0">
                <a:highlight>
                  <a:srgbClr val="C0C0C0"/>
                </a:highlight>
                <a:cs typeface="Courier New" panose="02070309020205020404" pitchFamily="49" charset="0"/>
              </a:rPr>
              <a:t>c</a:t>
            </a:r>
            <a:r>
              <a:rPr lang="ru-R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400" dirty="0">
                <a:highlight>
                  <a:srgbClr val="C0C0C0"/>
                </a:highlight>
                <a:cs typeface="Courier New" panose="02070309020205020404" pitchFamily="49" charset="0"/>
              </a:rPr>
              <a:t>n</a:t>
            </a:r>
            <a:r>
              <a:rPr lang="ru-R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2400" dirty="0">
                <a:highlight>
                  <a:srgbClr val="C0C0C0"/>
                </a:highlight>
                <a:cs typeface="Courier New" panose="02070309020205020404" pitchFamily="49" charset="0"/>
              </a:rPr>
              <a:t>b</a:t>
            </a:r>
            <a:r>
              <a:rPr lang="ru-R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/>
              <a:t>и смысл </a:t>
            </a:r>
            <a:r>
              <a:rPr lang="ru-RU" sz="2400" dirty="0">
                <a:highlight>
                  <a:srgbClr val="C0C0C0"/>
                </a:highlight>
                <a:cs typeface="Courier New" panose="02070309020205020404" pitchFamily="49" charset="0"/>
              </a:rPr>
              <a:t>s</a:t>
            </a:r>
            <a:r>
              <a:rPr lang="ru-R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2400" dirty="0">
                <a:highlight>
                  <a:srgbClr val="C0C0C0"/>
                </a:highlight>
                <a:cs typeface="Courier New" panose="02070309020205020404" pitchFamily="49" charset="0"/>
              </a:rPr>
              <a:t>c</a:t>
            </a:r>
            <a:r>
              <a:rPr lang="ru-R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ru-RU" sz="2400" dirty="0">
                <a:highlight>
                  <a:srgbClr val="C0C0C0"/>
                </a:highlight>
                <a:cs typeface="Courier New" panose="02070309020205020404" pitchFamily="49" charset="0"/>
              </a:rPr>
              <a:t>b</a:t>
            </a:r>
            <a:r>
              <a:rPr lang="ru-R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400" dirty="0">
                <a:highlight>
                  <a:srgbClr val="C0C0C0"/>
                </a:highlight>
                <a:cs typeface="Courier New" panose="02070309020205020404" pitchFamily="49" charset="0"/>
              </a:rPr>
              <a:t>n</a:t>
            </a:r>
            <a:r>
              <a:rPr lang="ru-R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lvl="2"/>
            <a:r>
              <a:rPr lang="ru-RU" sz="2000" dirty="0"/>
              <a:t>s, c, n -- выражения</a:t>
            </a:r>
          </a:p>
          <a:p>
            <a:pPr lvl="2"/>
            <a:r>
              <a:rPr lang="ru-RU" sz="2000" dirty="0"/>
              <a:t>b -- оператор</a:t>
            </a:r>
          </a:p>
          <a:p>
            <a:pPr lvl="1"/>
            <a:endParaRPr lang="ru-RU" sz="2400" dirty="0"/>
          </a:p>
          <a:p>
            <a:endParaRPr lang="ru-RU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605F7A-0EB9-9AB4-DFEF-A3FA10CA5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31982"/>
              </p:ext>
            </p:extLst>
          </p:nvPr>
        </p:nvGraphicFramePr>
        <p:xfrm>
          <a:off x="609600" y="4652964"/>
          <a:ext cx="109728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69844090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3703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Си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224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for i in range(count):</a:t>
                      </a:r>
                      <a:endParaRPr lang="en-US" sz="3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print("{}".format(i))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for (i = 0; i &lt; count; i += 1) {</a:t>
                      </a:r>
                      <a:endParaRPr lang="nn-NO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printf("%d\n", i);</a:t>
                      </a:r>
                      <a:endParaRPr lang="nn-NO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endParaRPr lang="nn-NO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8394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384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435A-99EE-0BE5-41B8-67B992CD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		</a:t>
            </a:r>
            <a:r>
              <a:rPr lang="en-US" dirty="0"/>
              <a:t>Python </a:t>
            </a:r>
            <a:r>
              <a:rPr lang="ru-RU" dirty="0"/>
              <a:t>		</a:t>
            </a:r>
            <a:r>
              <a:rPr lang="en-US" dirty="0"/>
              <a:t>⚔️</a:t>
            </a:r>
            <a:r>
              <a:rPr lang="ru-RU" dirty="0"/>
              <a:t>			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97FC-6200-6490-A9C0-6D5C3E19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Описание функций в Си</a:t>
            </a:r>
          </a:p>
          <a:p>
            <a:pPr lvl="1"/>
            <a:r>
              <a:rPr lang="ru-RU" sz="2400" dirty="0"/>
              <a:t>требуется указать </a:t>
            </a:r>
            <a:r>
              <a:rPr lang="ru-RU" sz="2400" dirty="0">
                <a:highlight>
                  <a:srgbClr val="00FFFF"/>
                </a:highlight>
              </a:rPr>
              <a:t>типы принимаемых параметров </a:t>
            </a:r>
            <a:r>
              <a:rPr lang="ru-RU" sz="2400" dirty="0"/>
              <a:t>и </a:t>
            </a:r>
            <a:r>
              <a:rPr lang="ru-RU" sz="2400" dirty="0">
                <a:highlight>
                  <a:srgbClr val="FF00FF"/>
                </a:highlight>
              </a:rPr>
              <a:t>тип возвращаемого значения</a:t>
            </a:r>
            <a:endParaRPr lang="ru-RU" sz="2400" b="1" dirty="0">
              <a:highlight>
                <a:srgbClr val="FF00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ru-RU" sz="20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605F7A-0EB9-9AB4-DFEF-A3FA10CA5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53051"/>
              </p:ext>
            </p:extLst>
          </p:nvPr>
        </p:nvGraphicFramePr>
        <p:xfrm>
          <a:off x="609600" y="2924944"/>
          <a:ext cx="109728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69844090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3703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Си</a:t>
                      </a:r>
                      <a:endParaRPr lang="ru-RU" sz="36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224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def pow(a, n):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if n == 0: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    return 1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p = pow(a, n // 2)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if n % 2 == 0: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    return p * p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else: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    return p * p * a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pow(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urier New" panose="02070309020205020404" pitchFamily="49" charset="0"/>
                        </a:rPr>
                        <a:t>int a, int n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{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if (n == 0)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    return 1;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int p = pow(a, n / 2);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if (n % 2 == 0)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    return p * p;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else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    return p * p * a;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8394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01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52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Грамматика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Алфавит – набор символов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Семантика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4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Алфавит – набор символов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Программа не содержит синтаксических ошибок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Последовательность лексем с синтаксической ошибкой не является программой</a:t>
            </a:r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958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Программа не содержит синтаксических ошибок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Последовательность лексем с синтаксической ошибкой не является программой</a:t>
            </a:r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964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Программа не содержит синтаксических ошибок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Последовательность лексем с синтаксической ошибкой не является программой</a:t>
            </a:r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112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Программа не содержит синтаксических ошибок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Последовательность лексем с синтаксической ошибкой не является программой</a:t>
            </a:r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64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>
                <a:solidFill>
                  <a:schemeClr val="bg1"/>
                </a:solidFill>
              </a:rPr>
              <a:t>Ключевые слова языка Си</a:t>
            </a:r>
          </a:p>
          <a:p>
            <a:r>
              <a:rPr lang="ru-RU" dirty="0">
                <a:solidFill>
                  <a:schemeClr val="bg1"/>
                </a:solidFill>
              </a:rPr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045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875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626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r>
              <a:rPr lang="ru-RU" dirty="0"/>
              <a:t>Смысл конструкции языка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45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r>
              <a:rPr lang="ru-RU" dirty="0"/>
              <a:t>Смысл конструкции языка</a:t>
            </a:r>
          </a:p>
          <a:p>
            <a:pPr lvl="1"/>
            <a:r>
              <a:rPr lang="en-US" dirty="0"/>
              <a:t>standard</a:t>
            </a:r>
            <a:r>
              <a:rPr lang="ru-RU" dirty="0"/>
              <a:t> </a:t>
            </a:r>
            <a:r>
              <a:rPr lang="en-US" dirty="0"/>
              <a:t>-- </a:t>
            </a:r>
            <a:r>
              <a:rPr lang="ru-RU" dirty="0"/>
              <a:t>задан стандартом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4976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r>
              <a:rPr lang="ru-RU" dirty="0"/>
              <a:t>Смысл конструкции языка</a:t>
            </a:r>
          </a:p>
          <a:p>
            <a:pPr lvl="1"/>
            <a:r>
              <a:rPr lang="en-US" dirty="0"/>
              <a:t>standard</a:t>
            </a:r>
            <a:r>
              <a:rPr lang="ru-RU" dirty="0"/>
              <a:t> </a:t>
            </a:r>
            <a:r>
              <a:rPr lang="en-US" dirty="0"/>
              <a:t>-- </a:t>
            </a:r>
            <a:r>
              <a:rPr lang="ru-RU" dirty="0"/>
              <a:t>задан стандартом</a:t>
            </a:r>
          </a:p>
          <a:p>
            <a:pPr lvl="1"/>
            <a:r>
              <a:rPr lang="en-US" dirty="0"/>
              <a:t>implementation-defined -- </a:t>
            </a:r>
            <a:r>
              <a:rPr lang="ru-RU" dirty="0"/>
              <a:t>выбран и документирован разработчиками компилятора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552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r>
              <a:rPr lang="ru-RU" dirty="0"/>
              <a:t>Смысл конструкции языка</a:t>
            </a:r>
          </a:p>
          <a:p>
            <a:pPr lvl="1"/>
            <a:r>
              <a:rPr lang="en-US" dirty="0"/>
              <a:t>standard</a:t>
            </a:r>
            <a:r>
              <a:rPr lang="ru-RU" dirty="0"/>
              <a:t> </a:t>
            </a:r>
            <a:r>
              <a:rPr lang="en-US" dirty="0"/>
              <a:t>-- </a:t>
            </a:r>
            <a:r>
              <a:rPr lang="ru-RU" dirty="0"/>
              <a:t>задан стандартом</a:t>
            </a:r>
          </a:p>
          <a:p>
            <a:pPr lvl="1"/>
            <a:r>
              <a:rPr lang="en-US" dirty="0"/>
              <a:t>implementation-defined -- </a:t>
            </a:r>
            <a:r>
              <a:rPr lang="ru-RU" dirty="0"/>
              <a:t>выбран и документирован разработчиками компилятора</a:t>
            </a:r>
            <a:endParaRPr lang="en-US" dirty="0"/>
          </a:p>
          <a:p>
            <a:pPr lvl="1"/>
            <a:r>
              <a:rPr lang="en-US" dirty="0"/>
              <a:t>unspecified -- </a:t>
            </a:r>
            <a:r>
              <a:rPr lang="ru-RU" dirty="0"/>
              <a:t>один из смыслов по выбору разработчиков компилятора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725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r>
              <a:rPr lang="ru-RU" dirty="0"/>
              <a:t>Смысл конструкции языка</a:t>
            </a:r>
          </a:p>
          <a:p>
            <a:pPr lvl="1"/>
            <a:r>
              <a:rPr lang="en-US" dirty="0"/>
              <a:t>standard</a:t>
            </a:r>
            <a:r>
              <a:rPr lang="ru-RU" dirty="0"/>
              <a:t> </a:t>
            </a:r>
            <a:r>
              <a:rPr lang="en-US" dirty="0"/>
              <a:t>-- </a:t>
            </a:r>
            <a:r>
              <a:rPr lang="ru-RU" dirty="0"/>
              <a:t>задан стандартом</a:t>
            </a:r>
          </a:p>
          <a:p>
            <a:pPr lvl="1"/>
            <a:r>
              <a:rPr lang="en-US" dirty="0"/>
              <a:t>implementation-defined -- </a:t>
            </a:r>
            <a:r>
              <a:rPr lang="ru-RU" dirty="0"/>
              <a:t>выбран и документирован разработчиками компилятора</a:t>
            </a:r>
            <a:endParaRPr lang="en-US" dirty="0"/>
          </a:p>
          <a:p>
            <a:pPr lvl="1"/>
            <a:r>
              <a:rPr lang="en-US" dirty="0"/>
              <a:t>unspecified -- </a:t>
            </a:r>
            <a:r>
              <a:rPr lang="ru-RU" dirty="0"/>
              <a:t>один из смыслов по выбору разработчиков компилятора</a:t>
            </a:r>
            <a:endParaRPr lang="en-US" dirty="0"/>
          </a:p>
          <a:p>
            <a:pPr lvl="1"/>
            <a:r>
              <a:rPr lang="en-US" dirty="0"/>
              <a:t>undefined -- </a:t>
            </a:r>
            <a:r>
              <a:rPr lang="ru-RU" dirty="0"/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933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Лексемы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Символы-разделители</a:t>
            </a:r>
          </a:p>
          <a:p>
            <a:r>
              <a:rPr lang="ru-RU" dirty="0"/>
              <a:t>Ключевые слова</a:t>
            </a:r>
          </a:p>
          <a:p>
            <a:r>
              <a:rPr lang="ru-RU" dirty="0"/>
              <a:t>Операторы и скобки</a:t>
            </a:r>
          </a:p>
          <a:p>
            <a:r>
              <a:rPr lang="ru-RU" dirty="0"/>
              <a:t>Идентификаторы</a:t>
            </a:r>
          </a:p>
          <a:p>
            <a:r>
              <a:rPr lang="ru-RU" dirty="0"/>
              <a:t>Константы и строковые литералы</a:t>
            </a:r>
          </a:p>
        </p:txBody>
      </p:sp>
    </p:spTree>
    <p:extLst>
      <p:ext uri="{BB962C8B-B14F-4D97-AF65-F5344CB8AC3E}">
        <p14:creationId xmlns:p14="http://schemas.microsoft.com/office/powerpoint/2010/main" val="160556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Символы-разделители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Пробелы</a:t>
            </a:r>
          </a:p>
          <a:p>
            <a:endParaRPr lang="ru-RU" dirty="0"/>
          </a:p>
          <a:p>
            <a:r>
              <a:rPr lang="ru-RU" dirty="0"/>
              <a:t>Символы табуляции</a:t>
            </a:r>
          </a:p>
          <a:p>
            <a:endParaRPr lang="ru-RU" dirty="0"/>
          </a:p>
          <a:p>
            <a:r>
              <a:rPr lang="ru-RU" dirty="0"/>
              <a:t>Переводы строк</a:t>
            </a:r>
          </a:p>
          <a:p>
            <a:endParaRPr lang="ru-RU" dirty="0"/>
          </a:p>
          <a:p>
            <a:r>
              <a:rPr lang="ru-RU" dirty="0"/>
              <a:t>Комментарии</a:t>
            </a:r>
          </a:p>
          <a:p>
            <a:pPr lvl="1"/>
            <a:r>
              <a:rPr lang="ru-RU" dirty="0"/>
              <a:t>С89: от /* до */</a:t>
            </a:r>
          </a:p>
          <a:p>
            <a:pPr lvl="1"/>
            <a:r>
              <a:rPr lang="ru-RU" dirty="0"/>
              <a:t>С99: С89 и от // до конца строки</a:t>
            </a:r>
          </a:p>
          <a:p>
            <a:pPr lvl="1"/>
            <a:r>
              <a:rPr lang="ru-RU" dirty="0"/>
              <a:t>Эквивалентны одному пробелу</a:t>
            </a:r>
          </a:p>
        </p:txBody>
      </p:sp>
    </p:spTree>
    <p:extLst>
      <p:ext uri="{BB962C8B-B14F-4D97-AF65-F5344CB8AC3E}">
        <p14:creationId xmlns:p14="http://schemas.microsoft.com/office/powerpoint/2010/main" val="2381120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ANSI: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auto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break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case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continue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default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long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register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short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signed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switch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unsigned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void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volatile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while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C99: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_Bool/bool _Complex/complex _Imaginary/imaginary inline restrict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 _Atomic/</a:t>
            </a:r>
            <a:r>
              <a:rPr lang="en-US" dirty="0" err="1">
                <a:solidFill>
                  <a:schemeClr val="bg1"/>
                </a:solidFill>
              </a:rPr>
              <a:t>atomic_bool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atomic_int</a:t>
            </a:r>
            <a:r>
              <a:rPr lang="en-US" dirty="0">
                <a:solidFill>
                  <a:schemeClr val="bg1"/>
                </a:solidFill>
              </a:rPr>
              <a:t>, etc. _Generic _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8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>
                <a:solidFill>
                  <a:schemeClr val="bg1"/>
                </a:solidFill>
              </a:rPr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823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ANSI:</a:t>
            </a:r>
            <a:endParaRPr lang="ru-RU" dirty="0"/>
          </a:p>
          <a:p>
            <a:pPr lvl="1"/>
            <a:r>
              <a:rPr lang="ru-RU" dirty="0"/>
              <a:t>Простые типы 	</a:t>
            </a:r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short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long</a:t>
            </a:r>
            <a:r>
              <a:rPr lang="ru-RU" dirty="0"/>
              <a:t>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float</a:t>
            </a:r>
            <a:r>
              <a:rPr lang="ru-RU" dirty="0"/>
              <a:t> </a:t>
            </a:r>
            <a:r>
              <a:rPr lang="en-US" dirty="0"/>
              <a:t>signed</a:t>
            </a:r>
            <a:r>
              <a:rPr lang="ru-RU" dirty="0"/>
              <a:t> </a:t>
            </a:r>
            <a:r>
              <a:rPr lang="en-US" dirty="0"/>
              <a:t>unsigned</a:t>
            </a:r>
            <a:r>
              <a:rPr lang="ru-RU" dirty="0"/>
              <a:t>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Производные типы 	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/>
              <a:t>struct</a:t>
            </a:r>
            <a:r>
              <a:rPr lang="ru-RU" dirty="0"/>
              <a:t>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Управление 	</a:t>
            </a:r>
            <a:r>
              <a:rPr lang="en-US" dirty="0"/>
              <a:t>switch</a:t>
            </a:r>
            <a:r>
              <a:rPr lang="ru-RU" dirty="0"/>
              <a:t> </a:t>
            </a:r>
            <a:r>
              <a:rPr lang="en-US" dirty="0"/>
              <a:t>case</a:t>
            </a:r>
            <a:r>
              <a:rPr lang="ru-RU" dirty="0"/>
              <a:t> </a:t>
            </a:r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/>
              <a:t>break</a:t>
            </a:r>
            <a:r>
              <a:rPr lang="ru-RU" dirty="0"/>
              <a:t> </a:t>
            </a:r>
            <a:r>
              <a:rPr lang="en-US" dirty="0"/>
              <a:t>continue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while</a:t>
            </a:r>
            <a:r>
              <a:rPr lang="ru-RU" dirty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else</a:t>
            </a:r>
            <a:r>
              <a:rPr lang="ru-RU" dirty="0"/>
              <a:t> </a:t>
            </a:r>
            <a:r>
              <a:rPr lang="en-US" dirty="0" err="1"/>
              <a:t>goto</a:t>
            </a:r>
            <a:r>
              <a:rPr lang="ru-RU" dirty="0"/>
              <a:t>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Хранение 		</a:t>
            </a:r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register</a:t>
            </a:r>
            <a:r>
              <a:rPr lang="ru-RU" dirty="0"/>
              <a:t> </a:t>
            </a:r>
            <a:r>
              <a:rPr lang="en-US" dirty="0"/>
              <a:t>extern</a:t>
            </a:r>
            <a:r>
              <a:rPr lang="ru-RU" dirty="0"/>
              <a:t> </a:t>
            </a: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dirty="0"/>
              <a:t>typedef</a:t>
            </a:r>
          </a:p>
          <a:p>
            <a:pPr lvl="1"/>
            <a:r>
              <a:rPr lang="ru-RU" dirty="0"/>
              <a:t>Доступ 		</a:t>
            </a:r>
            <a:r>
              <a:rPr lang="en-US" dirty="0"/>
              <a:t>const</a:t>
            </a:r>
            <a:r>
              <a:rPr lang="ru-RU" dirty="0"/>
              <a:t>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Разное	 	</a:t>
            </a:r>
            <a:r>
              <a:rPr lang="en-US" dirty="0" err="1"/>
              <a:t>sizeof</a:t>
            </a:r>
            <a:r>
              <a:rPr lang="ru-RU" dirty="0"/>
              <a:t> (оператор)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C99: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Простые типы	</a:t>
            </a:r>
            <a:r>
              <a:rPr lang="en-US" dirty="0">
                <a:solidFill>
                  <a:schemeClr val="bg1"/>
                </a:solidFill>
              </a:rPr>
              <a:t>_Bool/bool _Complex/complex _Imaginary/imaginary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		</a:t>
            </a:r>
            <a:r>
              <a:rPr lang="en-US" dirty="0">
                <a:solidFill>
                  <a:schemeClr val="bg1"/>
                </a:solidFill>
              </a:rPr>
              <a:t>restrict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Разное		</a:t>
            </a:r>
            <a:r>
              <a:rPr lang="en-US" dirty="0">
                <a:solidFill>
                  <a:schemeClr val="bg1"/>
                </a:solidFill>
              </a:rPr>
              <a:t>inline (</a:t>
            </a:r>
            <a:r>
              <a:rPr lang="ru-RU" dirty="0">
                <a:solidFill>
                  <a:schemeClr val="bg1"/>
                </a:solidFill>
              </a:rPr>
              <a:t>вид функций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Хранение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		</a:t>
            </a:r>
            <a:r>
              <a:rPr lang="en-US" dirty="0">
                <a:solidFill>
                  <a:schemeClr val="bg1"/>
                </a:solidFill>
              </a:rPr>
              <a:t>_Atomic/</a:t>
            </a:r>
            <a:r>
              <a:rPr lang="en-US" dirty="0" err="1">
                <a:solidFill>
                  <a:schemeClr val="bg1"/>
                </a:solidFill>
              </a:rPr>
              <a:t>atomic_bool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atomic_int</a:t>
            </a:r>
            <a:r>
              <a:rPr lang="en-US" dirty="0">
                <a:solidFill>
                  <a:schemeClr val="bg1"/>
                </a:solidFill>
              </a:rPr>
              <a:t>, etc. 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Разное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_Generic _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0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ANSI:</a:t>
            </a:r>
            <a:endParaRPr lang="ru-RU" dirty="0"/>
          </a:p>
          <a:p>
            <a:pPr lvl="1"/>
            <a:r>
              <a:rPr lang="ru-RU" dirty="0"/>
              <a:t>Простые типы 	</a:t>
            </a:r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short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long</a:t>
            </a:r>
            <a:r>
              <a:rPr lang="ru-RU" dirty="0"/>
              <a:t>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float</a:t>
            </a:r>
            <a:r>
              <a:rPr lang="ru-RU" dirty="0"/>
              <a:t> </a:t>
            </a:r>
            <a:r>
              <a:rPr lang="en-US" dirty="0"/>
              <a:t>signed</a:t>
            </a:r>
            <a:r>
              <a:rPr lang="ru-RU" dirty="0"/>
              <a:t> </a:t>
            </a:r>
            <a:r>
              <a:rPr lang="en-US" dirty="0"/>
              <a:t>unsigned</a:t>
            </a:r>
            <a:r>
              <a:rPr lang="ru-RU" dirty="0"/>
              <a:t>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Производные типы 	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/>
              <a:t>struct</a:t>
            </a:r>
            <a:r>
              <a:rPr lang="ru-RU" dirty="0"/>
              <a:t>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Управление 	</a:t>
            </a:r>
            <a:r>
              <a:rPr lang="en-US" dirty="0"/>
              <a:t>switch</a:t>
            </a:r>
            <a:r>
              <a:rPr lang="ru-RU" dirty="0"/>
              <a:t> </a:t>
            </a:r>
            <a:r>
              <a:rPr lang="en-US" dirty="0"/>
              <a:t>case</a:t>
            </a:r>
            <a:r>
              <a:rPr lang="ru-RU" dirty="0"/>
              <a:t> </a:t>
            </a:r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/>
              <a:t>break</a:t>
            </a:r>
            <a:r>
              <a:rPr lang="ru-RU" dirty="0"/>
              <a:t> </a:t>
            </a:r>
            <a:r>
              <a:rPr lang="en-US" dirty="0"/>
              <a:t>continue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while</a:t>
            </a:r>
            <a:r>
              <a:rPr lang="ru-RU" dirty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else</a:t>
            </a:r>
            <a:r>
              <a:rPr lang="ru-RU" dirty="0"/>
              <a:t> </a:t>
            </a:r>
            <a:r>
              <a:rPr lang="en-US" dirty="0" err="1"/>
              <a:t>goto</a:t>
            </a:r>
            <a:r>
              <a:rPr lang="ru-RU" dirty="0"/>
              <a:t>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Хранение 		</a:t>
            </a:r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register</a:t>
            </a:r>
            <a:r>
              <a:rPr lang="ru-RU" dirty="0"/>
              <a:t> </a:t>
            </a:r>
            <a:r>
              <a:rPr lang="en-US" dirty="0"/>
              <a:t>extern</a:t>
            </a:r>
            <a:r>
              <a:rPr lang="ru-RU" dirty="0"/>
              <a:t> </a:t>
            </a: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dirty="0"/>
              <a:t>typedef</a:t>
            </a:r>
          </a:p>
          <a:p>
            <a:pPr lvl="1"/>
            <a:r>
              <a:rPr lang="ru-RU" dirty="0"/>
              <a:t>Доступ 		</a:t>
            </a:r>
            <a:r>
              <a:rPr lang="en-US" dirty="0"/>
              <a:t>const</a:t>
            </a:r>
            <a:r>
              <a:rPr lang="ru-RU" dirty="0"/>
              <a:t>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Разное	 	</a:t>
            </a:r>
            <a:r>
              <a:rPr lang="en-US" dirty="0" err="1"/>
              <a:t>sizeof</a:t>
            </a:r>
            <a:r>
              <a:rPr lang="ru-RU" dirty="0"/>
              <a:t> (оператор)</a:t>
            </a:r>
            <a:endParaRPr lang="en-US" dirty="0"/>
          </a:p>
          <a:p>
            <a:r>
              <a:rPr lang="en-US" dirty="0"/>
              <a:t>C99:</a:t>
            </a:r>
          </a:p>
          <a:p>
            <a:pPr lvl="1"/>
            <a:r>
              <a:rPr lang="ru-RU" dirty="0"/>
              <a:t>Простые типы	</a:t>
            </a:r>
            <a:r>
              <a:rPr lang="en-US" dirty="0"/>
              <a:t>_Bool/bool _Complex/complex _Imaginary/imaginary</a:t>
            </a:r>
            <a:endParaRPr lang="ru-RU" dirty="0"/>
          </a:p>
          <a:p>
            <a:pPr lvl="1"/>
            <a:r>
              <a:rPr lang="ru-RU" dirty="0"/>
              <a:t>Доступ		</a:t>
            </a:r>
            <a:r>
              <a:rPr lang="en-US" dirty="0"/>
              <a:t>restrict</a:t>
            </a:r>
            <a:endParaRPr lang="ru-RU" dirty="0"/>
          </a:p>
          <a:p>
            <a:pPr lvl="1"/>
            <a:r>
              <a:rPr lang="ru-RU" dirty="0"/>
              <a:t>Разное		</a:t>
            </a:r>
            <a:r>
              <a:rPr lang="en-US" dirty="0"/>
              <a:t>inline (</a:t>
            </a:r>
            <a:r>
              <a:rPr lang="ru-RU" dirty="0"/>
              <a:t>вид функций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Хранение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		</a:t>
            </a:r>
            <a:r>
              <a:rPr lang="en-US" dirty="0">
                <a:solidFill>
                  <a:schemeClr val="bg1"/>
                </a:solidFill>
              </a:rPr>
              <a:t>_Atomic/</a:t>
            </a:r>
            <a:r>
              <a:rPr lang="en-US" dirty="0" err="1">
                <a:solidFill>
                  <a:schemeClr val="bg1"/>
                </a:solidFill>
              </a:rPr>
              <a:t>atomic_bool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atomic_int</a:t>
            </a:r>
            <a:r>
              <a:rPr lang="en-US" dirty="0">
                <a:solidFill>
                  <a:schemeClr val="bg1"/>
                </a:solidFill>
              </a:rPr>
              <a:t>, etc. 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Разное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_Generic _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534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ANSI:</a:t>
            </a:r>
            <a:endParaRPr lang="ru-RU" dirty="0"/>
          </a:p>
          <a:p>
            <a:pPr lvl="1"/>
            <a:r>
              <a:rPr lang="ru-RU" dirty="0"/>
              <a:t>Простые типы 	</a:t>
            </a:r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short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long</a:t>
            </a:r>
            <a:r>
              <a:rPr lang="ru-RU" dirty="0"/>
              <a:t>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float</a:t>
            </a:r>
            <a:r>
              <a:rPr lang="ru-RU" dirty="0"/>
              <a:t> </a:t>
            </a:r>
            <a:r>
              <a:rPr lang="en-US" dirty="0"/>
              <a:t>signed</a:t>
            </a:r>
            <a:r>
              <a:rPr lang="ru-RU" dirty="0"/>
              <a:t> </a:t>
            </a:r>
            <a:r>
              <a:rPr lang="en-US" dirty="0"/>
              <a:t>unsigned</a:t>
            </a:r>
            <a:r>
              <a:rPr lang="ru-RU" dirty="0"/>
              <a:t>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Производные типы 	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/>
              <a:t>struct</a:t>
            </a:r>
            <a:r>
              <a:rPr lang="ru-RU" dirty="0"/>
              <a:t>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Управление 	</a:t>
            </a:r>
            <a:r>
              <a:rPr lang="en-US" dirty="0"/>
              <a:t>switch</a:t>
            </a:r>
            <a:r>
              <a:rPr lang="ru-RU" dirty="0"/>
              <a:t> </a:t>
            </a:r>
            <a:r>
              <a:rPr lang="en-US" dirty="0"/>
              <a:t>case</a:t>
            </a:r>
            <a:r>
              <a:rPr lang="ru-RU" dirty="0"/>
              <a:t> </a:t>
            </a:r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/>
              <a:t>break</a:t>
            </a:r>
            <a:r>
              <a:rPr lang="ru-RU" dirty="0"/>
              <a:t> </a:t>
            </a:r>
            <a:r>
              <a:rPr lang="en-US" dirty="0"/>
              <a:t>continue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while</a:t>
            </a:r>
            <a:r>
              <a:rPr lang="ru-RU" dirty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else</a:t>
            </a:r>
            <a:r>
              <a:rPr lang="ru-RU" dirty="0"/>
              <a:t> </a:t>
            </a:r>
            <a:r>
              <a:rPr lang="en-US" dirty="0" err="1"/>
              <a:t>goto</a:t>
            </a:r>
            <a:r>
              <a:rPr lang="ru-RU" dirty="0"/>
              <a:t>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Хранение 		</a:t>
            </a:r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register</a:t>
            </a:r>
            <a:r>
              <a:rPr lang="ru-RU" dirty="0"/>
              <a:t> </a:t>
            </a:r>
            <a:r>
              <a:rPr lang="en-US" dirty="0"/>
              <a:t>extern</a:t>
            </a:r>
            <a:r>
              <a:rPr lang="ru-RU" dirty="0"/>
              <a:t> </a:t>
            </a: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dirty="0"/>
              <a:t>typedef</a:t>
            </a:r>
          </a:p>
          <a:p>
            <a:pPr lvl="1"/>
            <a:r>
              <a:rPr lang="ru-RU" dirty="0"/>
              <a:t>Доступ 		</a:t>
            </a:r>
            <a:r>
              <a:rPr lang="en-US" dirty="0"/>
              <a:t>const</a:t>
            </a:r>
            <a:r>
              <a:rPr lang="ru-RU" dirty="0"/>
              <a:t>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Разное	 	</a:t>
            </a:r>
            <a:r>
              <a:rPr lang="en-US" dirty="0" err="1"/>
              <a:t>sizeof</a:t>
            </a:r>
            <a:r>
              <a:rPr lang="ru-RU" dirty="0"/>
              <a:t> (оператор)</a:t>
            </a:r>
            <a:endParaRPr lang="en-US" dirty="0"/>
          </a:p>
          <a:p>
            <a:r>
              <a:rPr lang="en-US" dirty="0"/>
              <a:t>C99:</a:t>
            </a:r>
          </a:p>
          <a:p>
            <a:pPr lvl="1"/>
            <a:r>
              <a:rPr lang="ru-RU" dirty="0"/>
              <a:t>Простые типы	</a:t>
            </a:r>
            <a:r>
              <a:rPr lang="en-US" dirty="0"/>
              <a:t>_Bool/bool _Complex/complex _Imaginary/imaginary</a:t>
            </a:r>
            <a:endParaRPr lang="ru-RU" dirty="0"/>
          </a:p>
          <a:p>
            <a:pPr lvl="1"/>
            <a:r>
              <a:rPr lang="ru-RU" dirty="0"/>
              <a:t>Доступ		</a:t>
            </a:r>
            <a:r>
              <a:rPr lang="en-US" dirty="0"/>
              <a:t>restrict</a:t>
            </a:r>
            <a:endParaRPr lang="ru-RU" dirty="0"/>
          </a:p>
          <a:p>
            <a:pPr lvl="1"/>
            <a:r>
              <a:rPr lang="ru-RU" dirty="0"/>
              <a:t>Разное		</a:t>
            </a:r>
            <a:r>
              <a:rPr lang="en-US" dirty="0"/>
              <a:t>inline (</a:t>
            </a:r>
            <a:r>
              <a:rPr lang="ru-RU" dirty="0"/>
              <a:t>вид функций</a:t>
            </a:r>
            <a:r>
              <a:rPr lang="en-US" dirty="0"/>
              <a:t>)</a:t>
            </a:r>
          </a:p>
          <a:p>
            <a:r>
              <a:rPr lang="en-US" dirty="0"/>
              <a:t>C11:</a:t>
            </a:r>
          </a:p>
          <a:p>
            <a:pPr lvl="1"/>
            <a:r>
              <a:rPr lang="ru-RU" dirty="0"/>
              <a:t>Хранение	</a:t>
            </a: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/>
              <a:t>_</a:t>
            </a:r>
            <a:r>
              <a:rPr lang="en-US" dirty="0" err="1"/>
              <a:t>Thread_local</a:t>
            </a:r>
            <a:r>
              <a:rPr lang="en-US" dirty="0"/>
              <a:t>/</a:t>
            </a:r>
            <a:r>
              <a:rPr lang="en-US" dirty="0" err="1"/>
              <a:t>thread_local</a:t>
            </a:r>
            <a:endParaRPr lang="ru-RU" dirty="0"/>
          </a:p>
          <a:p>
            <a:pPr lvl="1"/>
            <a:r>
              <a:rPr lang="ru-RU" dirty="0"/>
              <a:t>Доступ		</a:t>
            </a:r>
            <a:r>
              <a:rPr lang="en-US" dirty="0"/>
              <a:t>_Atomic/</a:t>
            </a:r>
            <a:r>
              <a:rPr lang="en-US" dirty="0" err="1"/>
              <a:t>atomic_bool</a:t>
            </a:r>
            <a:r>
              <a:rPr lang="en-US" dirty="0"/>
              <a:t>, </a:t>
            </a:r>
            <a:r>
              <a:rPr lang="en-US" dirty="0" err="1"/>
              <a:t>atomic_int</a:t>
            </a:r>
            <a:r>
              <a:rPr lang="en-US" dirty="0"/>
              <a:t>, etc. </a:t>
            </a:r>
            <a:endParaRPr lang="ru-RU" dirty="0"/>
          </a:p>
          <a:p>
            <a:pPr lvl="1"/>
            <a:r>
              <a:rPr lang="ru-RU" dirty="0"/>
              <a:t>Разное		</a:t>
            </a:r>
            <a:r>
              <a:rPr lang="en-US" dirty="0"/>
              <a:t>_</a:t>
            </a:r>
            <a:r>
              <a:rPr lang="en-US" dirty="0" err="1"/>
              <a:t>Alignas</a:t>
            </a:r>
            <a:r>
              <a:rPr lang="en-US" dirty="0"/>
              <a:t>/</a:t>
            </a:r>
            <a:r>
              <a:rPr lang="en-US" dirty="0" err="1"/>
              <a:t>alignas</a:t>
            </a:r>
            <a:r>
              <a:rPr lang="en-US" dirty="0"/>
              <a:t> _</a:t>
            </a:r>
            <a:r>
              <a:rPr lang="en-US" dirty="0" err="1"/>
              <a:t>Alignof</a:t>
            </a:r>
            <a:r>
              <a:rPr lang="en-US" dirty="0"/>
              <a:t>/</a:t>
            </a:r>
            <a:r>
              <a:rPr lang="en-US" dirty="0" err="1"/>
              <a:t>alignof</a:t>
            </a:r>
            <a:r>
              <a:rPr lang="ru-RU" dirty="0"/>
              <a:t> (операторы) </a:t>
            </a:r>
            <a:r>
              <a:rPr lang="en-US" dirty="0"/>
              <a:t>_Generic </a:t>
            </a:r>
            <a:r>
              <a:rPr lang="ru-RU" dirty="0"/>
              <a:t>(вид макросов)</a:t>
            </a:r>
            <a:br>
              <a:rPr lang="ru-RU" dirty="0"/>
            </a:br>
            <a:r>
              <a:rPr lang="ru-RU" dirty="0"/>
              <a:t>			</a:t>
            </a:r>
            <a:r>
              <a:rPr lang="en-US" dirty="0"/>
              <a:t>_</a:t>
            </a:r>
            <a:r>
              <a:rPr lang="en-US" dirty="0" err="1"/>
              <a:t>Noreturn</a:t>
            </a:r>
            <a:r>
              <a:rPr lang="en-US" dirty="0"/>
              <a:t>/</a:t>
            </a:r>
            <a:r>
              <a:rPr lang="en-US" dirty="0" err="1"/>
              <a:t>noreturn</a:t>
            </a:r>
            <a:r>
              <a:rPr lang="ru-RU" dirty="0"/>
              <a:t> (вид функций) </a:t>
            </a:r>
            <a:r>
              <a:rPr lang="en-US" dirty="0"/>
              <a:t>_</a:t>
            </a:r>
            <a:r>
              <a:rPr lang="en-US" dirty="0" err="1"/>
              <a:t>Static_assert</a:t>
            </a:r>
            <a:r>
              <a:rPr lang="en-US" dirty="0"/>
              <a:t>/</a:t>
            </a:r>
            <a:r>
              <a:rPr lang="en-US" dirty="0" err="1"/>
              <a:t>static_assert</a:t>
            </a:r>
            <a:r>
              <a:rPr lang="ru-RU" dirty="0"/>
              <a:t> (отладка)</a:t>
            </a:r>
            <a:endParaRPr lang="en-US" dirty="0"/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12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и скобки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Скобки</a:t>
            </a:r>
          </a:p>
          <a:p>
            <a:pPr lvl="1"/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[ ] { } ( )</a:t>
            </a:r>
          </a:p>
          <a:p>
            <a:r>
              <a:rPr lang="ru-RU" dirty="0"/>
              <a:t>Унарные</a:t>
            </a:r>
          </a:p>
          <a:p>
            <a:pPr lvl="1"/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-- ++ </a:t>
            </a:r>
            <a:r>
              <a:rPr lang="ru-RU" dirty="0">
                <a:latin typeface="Consolas" panose="020B0609020204030204" pitchFamily="49" charset="0"/>
              </a:rPr>
              <a:t>! </a:t>
            </a:r>
            <a:r>
              <a:rPr lang="en-US" dirty="0">
                <a:latin typeface="Consolas" panose="020B0609020204030204" pitchFamily="49" charset="0"/>
              </a:rPr>
              <a:t>~ &amp;</a:t>
            </a:r>
            <a:r>
              <a:rPr lang="ru-RU" dirty="0">
                <a:latin typeface="Consolas" panose="020B0609020204030204" pitchFamily="49" charset="0"/>
              </a:rPr>
              <a:t> * + -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/>
              <a:t>Бинарные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&amp;&amp; || &lt;&lt; &gt;&gt; -&gt; . , &amp; ^ | * + - </a:t>
            </a:r>
            <a:r>
              <a:rPr lang="ru-RU" dirty="0">
                <a:latin typeface="Consolas" panose="020B0609020204030204" pitchFamily="49" charset="0"/>
              </a:rPr>
              <a:t>/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= == &lt; &gt; &lt;= &gt;= != += -= /= %= &lt;&lt;= &gt;&gt;= &amp;= |= ^=</a:t>
            </a:r>
          </a:p>
          <a:p>
            <a:r>
              <a:rPr lang="ru-RU" dirty="0"/>
              <a:t>Тернарные</a:t>
            </a:r>
          </a:p>
          <a:p>
            <a:pPr lvl="1"/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?: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/>
              <a:t>Другое</a:t>
            </a:r>
          </a:p>
          <a:p>
            <a:pPr lvl="1"/>
            <a:r>
              <a:rPr lang="ru-RU" dirty="0">
                <a:latin typeface="Consolas" panose="020B0609020204030204" pitchFamily="49" charset="0"/>
              </a:rPr>
              <a:t>... ;</a:t>
            </a:r>
          </a:p>
        </p:txBody>
      </p:sp>
    </p:spTree>
    <p:extLst>
      <p:ext uri="{BB962C8B-B14F-4D97-AF65-F5344CB8AC3E}">
        <p14:creationId xmlns:p14="http://schemas.microsoft.com/office/powerpoint/2010/main" val="1849825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Целые</a:t>
            </a:r>
          </a:p>
          <a:p>
            <a:r>
              <a:rPr lang="ru-RU" dirty="0"/>
              <a:t>Символьные</a:t>
            </a:r>
          </a:p>
          <a:p>
            <a:r>
              <a:rPr lang="ru-RU" dirty="0"/>
              <a:t>С плавающей точкой</a:t>
            </a:r>
          </a:p>
          <a:p>
            <a:r>
              <a:rPr lang="ru-RU" dirty="0"/>
              <a:t>Константы перечислимых типов</a:t>
            </a:r>
          </a:p>
          <a:p>
            <a:r>
              <a:rPr lang="ru-RU" dirty="0"/>
              <a:t>Строковые литералы</a:t>
            </a:r>
          </a:p>
        </p:txBody>
      </p:sp>
    </p:spTree>
    <p:extLst>
      <p:ext uri="{BB962C8B-B14F-4D97-AF65-F5344CB8AC3E}">
        <p14:creationId xmlns:p14="http://schemas.microsoft.com/office/powerpoint/2010/main" val="2676276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8-ричная константа начинается с цифры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10-тичная константа начинается не с цифры 0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16-ричная константа начинается с 0х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Далее идут цифры или буквы от а до 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ru-RU" dirty="0">
                <a:solidFill>
                  <a:schemeClr val="bg1"/>
                </a:solidFill>
              </a:rPr>
              <a:t> (регистр не важен)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Целая константа может заканчиваться суффиксом </a:t>
            </a:r>
            <a:r>
              <a:rPr lang="en-US" dirty="0">
                <a:solidFill>
                  <a:schemeClr val="bg1"/>
                </a:solidFill>
              </a:rPr>
              <a:t>L, LL, U, UL, ULL</a:t>
            </a:r>
            <a:r>
              <a:rPr lang="ru-RU" dirty="0">
                <a:solidFill>
                  <a:schemeClr val="bg1"/>
                </a:solidFill>
              </a:rPr>
              <a:t>, влияющим на её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не важен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4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Суффикс – пустая строка или </a:t>
            </a:r>
            <a:r>
              <a:rPr lang="en-US" dirty="0">
                <a:solidFill>
                  <a:schemeClr val="bg1"/>
                </a:solidFill>
              </a:rPr>
              <a:t>L, LL, U, UL, ULL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не важен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определяется по правилам записи чисел в позиционной систем счисления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23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Суффикс – пустая строка или </a:t>
            </a:r>
            <a:r>
              <a:rPr lang="en-US" dirty="0"/>
              <a:t>L, LL, U, UL, ULL</a:t>
            </a:r>
            <a:endParaRPr lang="ru-RU" dirty="0"/>
          </a:p>
          <a:p>
            <a:pPr lvl="1"/>
            <a:r>
              <a:rPr lang="ru-RU" dirty="0"/>
              <a:t>Регистр не важен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 определяется по правилам записи чисел в позиционной систем счисления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6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Суффикс – пустая строка или </a:t>
            </a:r>
            <a:r>
              <a:rPr lang="en-US" dirty="0"/>
              <a:t>L, LL, U, UL, ULL</a:t>
            </a:r>
            <a:endParaRPr lang="ru-RU" dirty="0"/>
          </a:p>
          <a:p>
            <a:pPr lvl="1"/>
            <a:r>
              <a:rPr lang="ru-RU" dirty="0"/>
              <a:t>Регистр не важен</a:t>
            </a:r>
          </a:p>
          <a:p>
            <a:endParaRPr lang="ru-RU" dirty="0"/>
          </a:p>
          <a:p>
            <a:r>
              <a:rPr lang="ru-RU" dirty="0"/>
              <a:t>Значение определяется по правилам записи чисел в позиционной систем счисления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27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Суффикс – пустая строка или </a:t>
            </a:r>
            <a:r>
              <a:rPr lang="en-US" dirty="0"/>
              <a:t>L, LL, U, UL, ULL</a:t>
            </a:r>
            <a:endParaRPr lang="ru-RU" dirty="0"/>
          </a:p>
          <a:p>
            <a:pPr lvl="1"/>
            <a:r>
              <a:rPr lang="ru-RU" dirty="0"/>
              <a:t>Регистр не важен</a:t>
            </a:r>
          </a:p>
          <a:p>
            <a:endParaRPr lang="ru-RU" dirty="0"/>
          </a:p>
          <a:p>
            <a:r>
              <a:rPr lang="ru-RU" dirty="0"/>
              <a:t>Значение определяется по правилам записи чисел в позиционной систем счисления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1DF7A-7DFC-4874-A0C5-4E8EE501CE2F}"/>
              </a:ext>
            </a:extLst>
          </p:cNvPr>
          <p:cNvSpPr txBox="1"/>
          <p:nvPr/>
        </p:nvSpPr>
        <p:spPr>
          <a:xfrm>
            <a:off x="9048328" y="2690336"/>
            <a:ext cx="2232248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007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0xdeadc0de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3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/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166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целых констант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433689"/>
              </p:ext>
            </p:extLst>
          </p:nvPr>
        </p:nvGraphicFramePr>
        <p:xfrm>
          <a:off x="609600" y="1600200"/>
          <a:ext cx="5384799" cy="3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10-я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8-я или 16-я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первый из</a:t>
                      </a:r>
                      <a:r>
                        <a:rPr lang="ru-RU" baseline="0" dirty="0"/>
                        <a:t> типов, достаточный для хранения значения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992"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long int</a:t>
                      </a:r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unsigned int</a:t>
                      </a:r>
                    </a:p>
                    <a:p>
                      <a:r>
                        <a:rPr lang="en-US" dirty="0"/>
                        <a:t>long int</a:t>
                      </a:r>
                    </a:p>
                    <a:p>
                      <a:r>
                        <a:rPr lang="en-US" dirty="0"/>
                        <a:t>unsigned long int</a:t>
                      </a:r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int</a:t>
                      </a:r>
                    </a:p>
                    <a:p>
                      <a:pPr algn="ctr"/>
                      <a:r>
                        <a:rPr lang="en-US" dirty="0"/>
                        <a:t>unsigned long int</a:t>
                      </a:r>
                    </a:p>
                    <a:p>
                      <a:pPr algn="ctr"/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baseline="0" dirty="0"/>
                        <a:t> int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3396090"/>
              </p:ext>
            </p:extLst>
          </p:nvPr>
        </p:nvGraphicFramePr>
        <p:xfrm>
          <a:off x="6197600" y="1600200"/>
          <a:ext cx="5384799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10-я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8-я или 16-я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первый из</a:t>
                      </a:r>
                      <a:r>
                        <a:rPr lang="ru-RU" baseline="0" dirty="0"/>
                        <a:t> типов, достаточный для хранения значения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int</a:t>
                      </a:r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int</a:t>
                      </a:r>
                    </a:p>
                    <a:p>
                      <a:r>
                        <a:rPr lang="en-US" dirty="0"/>
                        <a:t>unsigned long int</a:t>
                      </a:r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  <a:p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long int</a:t>
                      </a:r>
                    </a:p>
                    <a:p>
                      <a:pPr algn="ctr"/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baseline="0" dirty="0"/>
                        <a:t> int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baseline="0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  <a:p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ULL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5920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24F6808D-FFE9-2341-672A-93B163CE9F4E}"/>
              </a:ext>
            </a:extLst>
          </p:cNvPr>
          <p:cNvGrpSpPr/>
          <p:nvPr/>
        </p:nvGrpSpPr>
        <p:grpSpPr>
          <a:xfrm>
            <a:off x="1383632" y="1965003"/>
            <a:ext cx="1495972" cy="2933569"/>
            <a:chOff x="6524743" y="580901"/>
            <a:chExt cx="1495972" cy="293356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A67383-A5CB-E408-8E25-B6C0D71E4D8E}"/>
                </a:ext>
              </a:extLst>
            </p:cNvPr>
            <p:cNvSpPr txBox="1"/>
            <p:nvPr/>
          </p:nvSpPr>
          <p:spPr>
            <a:xfrm rot="16200000">
              <a:off x="6410290" y="1520556"/>
              <a:ext cx="59824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902175-F44A-F2F7-7F90-6B9EA9B258DD}"/>
                </a:ext>
              </a:extLst>
            </p:cNvPr>
            <p:cNvSpPr txBox="1"/>
            <p:nvPr/>
          </p:nvSpPr>
          <p:spPr>
            <a:xfrm rot="16200000">
              <a:off x="6893044" y="1451626"/>
              <a:ext cx="736099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8E45E9-0DDA-8B4B-DB48-21622D9BF84D}"/>
                </a:ext>
              </a:extLst>
            </p:cNvPr>
            <p:cNvSpPr txBox="1"/>
            <p:nvPr/>
          </p:nvSpPr>
          <p:spPr>
            <a:xfrm rot="16200000">
              <a:off x="7105685" y="1108930"/>
              <a:ext cx="142539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long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8F3F83-35A4-196E-1427-C0052852D4E0}"/>
                </a:ext>
              </a:extLst>
            </p:cNvPr>
            <p:cNvSpPr txBox="1"/>
            <p:nvPr/>
          </p:nvSpPr>
          <p:spPr>
            <a:xfrm>
              <a:off x="7507923" y="2133577"/>
              <a:ext cx="512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LL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Right Bracket 34">
              <a:extLst>
                <a:ext uri="{FF2B5EF4-FFF2-40B4-BE49-F238E27FC236}">
                  <a16:creationId xmlns:a16="http://schemas.microsoft.com/office/drawing/2014/main" id="{A712B8D0-424A-8DD0-7E65-AE8430A55FE3}"/>
                </a:ext>
              </a:extLst>
            </p:cNvPr>
            <p:cNvSpPr/>
            <p:nvPr/>
          </p:nvSpPr>
          <p:spPr>
            <a:xfrm rot="5400000">
              <a:off x="7598444" y="2108827"/>
              <a:ext cx="246394" cy="480879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02927A-59E3-93E9-791D-69E6BAA9521E}"/>
                </a:ext>
              </a:extLst>
            </p:cNvPr>
            <p:cNvSpPr txBox="1"/>
            <p:nvPr/>
          </p:nvSpPr>
          <p:spPr>
            <a:xfrm>
              <a:off x="7365728" y="2601781"/>
              <a:ext cx="365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ight Bracket 42">
              <a:extLst>
                <a:ext uri="{FF2B5EF4-FFF2-40B4-BE49-F238E27FC236}">
                  <a16:creationId xmlns:a16="http://schemas.microsoft.com/office/drawing/2014/main" id="{A6F814BF-57D7-F9CF-EFDD-50A7A237A881}"/>
                </a:ext>
              </a:extLst>
            </p:cNvPr>
            <p:cNvSpPr/>
            <p:nvPr/>
          </p:nvSpPr>
          <p:spPr>
            <a:xfrm rot="5400000">
              <a:off x="7139954" y="2087247"/>
              <a:ext cx="648072" cy="1007790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Right Bracket 43">
              <a:extLst>
                <a:ext uri="{FF2B5EF4-FFF2-40B4-BE49-F238E27FC236}">
                  <a16:creationId xmlns:a16="http://schemas.microsoft.com/office/drawing/2014/main" id="{43A3EAB7-51EA-1053-1DDC-84A4FCF22896}"/>
                </a:ext>
              </a:extLst>
            </p:cNvPr>
            <p:cNvSpPr/>
            <p:nvPr/>
          </p:nvSpPr>
          <p:spPr>
            <a:xfrm rot="5400000">
              <a:off x="6589440" y="2146474"/>
              <a:ext cx="1303299" cy="1432694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86825B-30D2-68EB-C8AD-F6968B9C7081}"/>
                </a:ext>
              </a:extLst>
            </p:cNvPr>
            <p:cNvSpPr txBox="1"/>
            <p:nvPr/>
          </p:nvSpPr>
          <p:spPr>
            <a:xfrm>
              <a:off x="6873173" y="3108326"/>
              <a:ext cx="77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нет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3404096-53DC-C0DA-A7CF-E2DD177E0974}"/>
              </a:ext>
            </a:extLst>
          </p:cNvPr>
          <p:cNvGrpSpPr/>
          <p:nvPr/>
        </p:nvGrpSpPr>
        <p:grpSpPr>
          <a:xfrm>
            <a:off x="4172637" y="1398019"/>
            <a:ext cx="3372811" cy="4067537"/>
            <a:chOff x="2261334" y="925999"/>
            <a:chExt cx="3372811" cy="40675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B94EC3-59E6-F8B2-8107-95E95AA67363}"/>
                </a:ext>
              </a:extLst>
            </p:cNvPr>
            <p:cNvSpPr txBox="1"/>
            <p:nvPr/>
          </p:nvSpPr>
          <p:spPr>
            <a:xfrm rot="16200000">
              <a:off x="2146879" y="3108326"/>
              <a:ext cx="598241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917B71-541C-07BA-A99C-7184160490BE}"/>
                </a:ext>
              </a:extLst>
            </p:cNvPr>
            <p:cNvSpPr txBox="1"/>
            <p:nvPr/>
          </p:nvSpPr>
          <p:spPr>
            <a:xfrm rot="16200000">
              <a:off x="4110789" y="2694752"/>
              <a:ext cx="142539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long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0AADDD-5557-BF28-DDA9-14E3C4B12A11}"/>
                </a:ext>
              </a:extLst>
            </p:cNvPr>
            <p:cNvSpPr txBox="1"/>
            <p:nvPr/>
          </p:nvSpPr>
          <p:spPr>
            <a:xfrm rot="16200000">
              <a:off x="3266692" y="3039397"/>
              <a:ext cx="736099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C52BEA-7340-85A2-647E-AAFCCB0FCB34}"/>
                </a:ext>
              </a:extLst>
            </p:cNvPr>
            <p:cNvSpPr txBox="1"/>
            <p:nvPr/>
          </p:nvSpPr>
          <p:spPr>
            <a:xfrm rot="16200000">
              <a:off x="2396605" y="2763681"/>
              <a:ext cx="128753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unsigned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EF1B138-B285-FEAF-7906-51A912E959C6}"/>
                </a:ext>
              </a:extLst>
            </p:cNvPr>
            <p:cNvSpPr txBox="1"/>
            <p:nvPr/>
          </p:nvSpPr>
          <p:spPr>
            <a:xfrm rot="16200000">
              <a:off x="3240701" y="2419035"/>
              <a:ext cx="1976823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unsigned 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0A062E-A218-2185-F4CD-02C4400E649B}"/>
                </a:ext>
              </a:extLst>
            </p:cNvPr>
            <p:cNvSpPr txBox="1"/>
            <p:nvPr/>
          </p:nvSpPr>
          <p:spPr>
            <a:xfrm rot="16200000">
              <a:off x="4084798" y="2074390"/>
              <a:ext cx="2666114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usngined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long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3987BE8-4932-B982-30E8-5BC1CA41704C}"/>
                </a:ext>
              </a:extLst>
            </p:cNvPr>
            <p:cNvSpPr txBox="1"/>
            <p:nvPr/>
          </p:nvSpPr>
          <p:spPr>
            <a:xfrm>
              <a:off x="4906290" y="369937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LL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ight Bracket 55">
              <a:extLst>
                <a:ext uri="{FF2B5EF4-FFF2-40B4-BE49-F238E27FC236}">
                  <a16:creationId xmlns:a16="http://schemas.microsoft.com/office/drawing/2014/main" id="{3FA06E69-68CA-92D6-AA3E-E8720E578721}"/>
                </a:ext>
              </a:extLst>
            </p:cNvPr>
            <p:cNvSpPr/>
            <p:nvPr/>
          </p:nvSpPr>
          <p:spPr>
            <a:xfrm rot="5400000">
              <a:off x="5013284" y="3386373"/>
              <a:ext cx="246394" cy="995327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960B210-BE06-8CDC-9123-01DB4F9090F4}"/>
                </a:ext>
              </a:extLst>
            </p:cNvPr>
            <p:cNvSpPr txBox="1"/>
            <p:nvPr/>
          </p:nvSpPr>
          <p:spPr>
            <a:xfrm>
              <a:off x="4365147" y="4135263"/>
              <a:ext cx="35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Right Bracket 57">
              <a:extLst>
                <a:ext uri="{FF2B5EF4-FFF2-40B4-BE49-F238E27FC236}">
                  <a16:creationId xmlns:a16="http://schemas.microsoft.com/office/drawing/2014/main" id="{E4327639-930E-054B-58B5-772D397F3A39}"/>
                </a:ext>
              </a:extLst>
            </p:cNvPr>
            <p:cNvSpPr/>
            <p:nvPr/>
          </p:nvSpPr>
          <p:spPr>
            <a:xfrm rot="5400000">
              <a:off x="4218074" y="3071352"/>
              <a:ext cx="648072" cy="2184070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Right Bracket 58">
              <a:extLst>
                <a:ext uri="{FF2B5EF4-FFF2-40B4-BE49-F238E27FC236}">
                  <a16:creationId xmlns:a16="http://schemas.microsoft.com/office/drawing/2014/main" id="{AFC31175-60C9-B201-D5BC-A34F4B63136D}"/>
                </a:ext>
              </a:extLst>
            </p:cNvPr>
            <p:cNvSpPr/>
            <p:nvPr/>
          </p:nvSpPr>
          <p:spPr>
            <a:xfrm rot="5400000">
              <a:off x="3296241" y="2591858"/>
              <a:ext cx="1303299" cy="3372507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C00227-0586-6481-7F08-2A57173B8A3C}"/>
                </a:ext>
              </a:extLst>
            </p:cNvPr>
            <p:cNvSpPr txBox="1"/>
            <p:nvPr/>
          </p:nvSpPr>
          <p:spPr>
            <a:xfrm>
              <a:off x="3800499" y="4624204"/>
              <a:ext cx="703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нет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BD194B-D1C8-84DC-4E64-788F4483D4C5}"/>
              </a:ext>
            </a:extLst>
          </p:cNvPr>
          <p:cNvGrpSpPr/>
          <p:nvPr/>
        </p:nvGrpSpPr>
        <p:grpSpPr>
          <a:xfrm>
            <a:off x="8913884" y="1356774"/>
            <a:ext cx="1599657" cy="4150027"/>
            <a:chOff x="8695792" y="1950425"/>
            <a:chExt cx="1599657" cy="41500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38779B-F4FA-5A6A-9431-8F76FDDF35D7}"/>
                </a:ext>
              </a:extLst>
            </p:cNvPr>
            <p:cNvSpPr txBox="1"/>
            <p:nvPr/>
          </p:nvSpPr>
          <p:spPr>
            <a:xfrm rot="16200000">
              <a:off x="8777726" y="3098816"/>
              <a:ext cx="2666114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usngined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long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A01D63-F520-8D34-ADA8-D265E00F4866}"/>
                </a:ext>
              </a:extLst>
            </p:cNvPr>
            <p:cNvSpPr txBox="1"/>
            <p:nvPr/>
          </p:nvSpPr>
          <p:spPr>
            <a:xfrm rot="16200000">
              <a:off x="8479804" y="3433202"/>
              <a:ext cx="1976823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unsigned 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E52B8B-06BA-58A1-B167-7987ABA65976}"/>
                </a:ext>
              </a:extLst>
            </p:cNvPr>
            <p:cNvSpPr txBox="1"/>
            <p:nvPr/>
          </p:nvSpPr>
          <p:spPr>
            <a:xfrm rot="16200000">
              <a:off x="8236692" y="3777848"/>
              <a:ext cx="128753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unsigned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6E979FA-2FC2-A214-A046-21A5BF7308EC}"/>
                </a:ext>
              </a:extLst>
            </p:cNvPr>
            <p:cNvSpPr txBox="1"/>
            <p:nvPr/>
          </p:nvSpPr>
          <p:spPr>
            <a:xfrm>
              <a:off x="9694973" y="4719558"/>
              <a:ext cx="600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ULL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Right Bracket 62">
              <a:extLst>
                <a:ext uri="{FF2B5EF4-FFF2-40B4-BE49-F238E27FC236}">
                  <a16:creationId xmlns:a16="http://schemas.microsoft.com/office/drawing/2014/main" id="{AE4B7370-9397-CB23-C4FA-1445D557DDEA}"/>
                </a:ext>
              </a:extLst>
            </p:cNvPr>
            <p:cNvSpPr/>
            <p:nvPr/>
          </p:nvSpPr>
          <p:spPr>
            <a:xfrm rot="5400000">
              <a:off x="9845293" y="4635009"/>
              <a:ext cx="246394" cy="600477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013F755-30D2-88E7-236F-4ACD3D6AB44D}"/>
                </a:ext>
              </a:extLst>
            </p:cNvPr>
            <p:cNvSpPr txBox="1"/>
            <p:nvPr/>
          </p:nvSpPr>
          <p:spPr>
            <a:xfrm>
              <a:off x="9408368" y="5187762"/>
              <a:ext cx="509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UL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16A90BC8-5729-487F-20AF-EA1B8F5C841D}"/>
                </a:ext>
              </a:extLst>
            </p:cNvPr>
            <p:cNvSpPr/>
            <p:nvPr/>
          </p:nvSpPr>
          <p:spPr>
            <a:xfrm rot="5400000">
              <a:off x="9397261" y="4602971"/>
              <a:ext cx="648072" cy="1148304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Right Bracket 65">
              <a:extLst>
                <a:ext uri="{FF2B5EF4-FFF2-40B4-BE49-F238E27FC236}">
                  <a16:creationId xmlns:a16="http://schemas.microsoft.com/office/drawing/2014/main" id="{9B78D2C9-6385-B8C0-C9E7-104B1695C2B5}"/>
                </a:ext>
              </a:extLst>
            </p:cNvPr>
            <p:cNvSpPr/>
            <p:nvPr/>
          </p:nvSpPr>
          <p:spPr>
            <a:xfrm rot="5400000">
              <a:off x="8851971" y="4656975"/>
              <a:ext cx="1303299" cy="1583656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16619B-6F1C-0A5F-1238-65C131C5EE7F}"/>
                </a:ext>
              </a:extLst>
            </p:cNvPr>
            <p:cNvSpPr txBox="1"/>
            <p:nvPr/>
          </p:nvSpPr>
          <p:spPr>
            <a:xfrm>
              <a:off x="9060223" y="5694307"/>
              <a:ext cx="77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1D4DCD4-2168-BFDE-E85E-FBEFDF66A406}"/>
              </a:ext>
            </a:extLst>
          </p:cNvPr>
          <p:cNvSpPr txBox="1"/>
          <p:nvPr/>
        </p:nvSpPr>
        <p:spPr>
          <a:xfrm>
            <a:off x="1093388" y="5233248"/>
            <a:ext cx="20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десятичная запись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3495B3-7030-EF78-2771-2D2643E80106}"/>
              </a:ext>
            </a:extLst>
          </p:cNvPr>
          <p:cNvSpPr txBox="1"/>
          <p:nvPr/>
        </p:nvSpPr>
        <p:spPr>
          <a:xfrm>
            <a:off x="3967489" y="5572890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восьмеричная или 16-ричная запись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0806E7-CA0C-615B-B4C3-F90606D421F1}"/>
              </a:ext>
            </a:extLst>
          </p:cNvPr>
          <p:cNvSpPr txBox="1"/>
          <p:nvPr/>
        </p:nvSpPr>
        <p:spPr>
          <a:xfrm>
            <a:off x="8212922" y="5646910"/>
            <a:ext cx="345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зависит от системы счисления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28648467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Необязательный префикс </a:t>
            </a:r>
            <a:r>
              <a:rPr lang="en-US" dirty="0">
                <a:solidFill>
                  <a:schemeClr val="bg1"/>
                </a:solidFill>
              </a:rPr>
              <a:t>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без префикса – </a:t>
            </a:r>
            <a:r>
              <a:rPr lang="en-US" sz="2000" dirty="0">
                <a:solidFill>
                  <a:schemeClr val="bg1"/>
                </a:solidFill>
              </a:rPr>
              <a:t>char</a:t>
            </a:r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 префиксом – </a:t>
            </a:r>
            <a:r>
              <a:rPr lang="en-US" sz="2000" dirty="0" err="1">
                <a:solidFill>
                  <a:schemeClr val="bg1"/>
                </a:solidFill>
              </a:rPr>
              <a:t>wchar</a:t>
            </a:r>
            <a:r>
              <a:rPr lang="ru-RU" sz="2000" dirty="0">
                <a:solidFill>
                  <a:schemeClr val="bg1"/>
                </a:solidFill>
              </a:rPr>
              <a:t>_</a:t>
            </a: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stddef.h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апостроф символ апостроф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сам символ не апостроф и не перевод строки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значение – код символа в кодировке файла с исходным кодом</a:t>
            </a:r>
          </a:p>
          <a:p>
            <a:r>
              <a:rPr lang="ru-RU" dirty="0">
                <a:solidFill>
                  <a:schemeClr val="bg1"/>
                </a:solidFill>
              </a:rPr>
              <a:t>апостроф </a:t>
            </a:r>
            <a:r>
              <a:rPr lang="en-US" dirty="0">
                <a:solidFill>
                  <a:schemeClr val="bg1"/>
                </a:solidFill>
              </a:rPr>
              <a:t>escape-</a:t>
            </a:r>
            <a:r>
              <a:rPr lang="ru-RU" dirty="0">
                <a:solidFill>
                  <a:schemeClr val="bg1"/>
                </a:solidFill>
              </a:rPr>
              <a:t>послед. апостроф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см. справа разрешенные варианты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значение может зависеть от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715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префикс отсутствует</a:t>
            </a:r>
            <a:r>
              <a:rPr lang="en-US" sz="1800" dirty="0">
                <a:solidFill>
                  <a:schemeClr val="bg1"/>
                </a:solidFill>
              </a:rPr>
              <a:t> – char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префикс </a:t>
            </a:r>
            <a:r>
              <a:rPr lang="en-US" sz="1800" dirty="0">
                <a:solidFill>
                  <a:schemeClr val="bg1"/>
                </a:solidFill>
              </a:rPr>
              <a:t>L – </a:t>
            </a:r>
            <a:r>
              <a:rPr lang="en-US" sz="1800" dirty="0" err="1">
                <a:solidFill>
                  <a:schemeClr val="bg1"/>
                </a:solidFill>
              </a:rPr>
              <a:t>wchar_t</a:t>
            </a:r>
            <a:r>
              <a:rPr lang="en-US" sz="1800" dirty="0">
                <a:solidFill>
                  <a:schemeClr val="bg1"/>
                </a:solidFill>
              </a:rPr>
              <a:t> (</a:t>
            </a:r>
            <a:r>
              <a:rPr lang="en-US" sz="1800" dirty="0" err="1">
                <a:solidFill>
                  <a:schemeClr val="bg1"/>
                </a:solidFill>
              </a:rPr>
              <a:t>stddef.h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Значение 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символа, заданного </a:t>
            </a:r>
            <a:r>
              <a:rPr lang="en-US" sz="1800" dirty="0">
                <a:solidFill>
                  <a:schemeClr val="bg1"/>
                </a:solidFill>
              </a:rPr>
              <a:t>escape-</a:t>
            </a:r>
            <a:r>
              <a:rPr lang="ru-RU" sz="1800" dirty="0">
                <a:solidFill>
                  <a:schemeClr val="bg1"/>
                </a:solidFill>
              </a:rPr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579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/>
              <a:t>Тип</a:t>
            </a:r>
          </a:p>
          <a:p>
            <a:pPr lvl="1"/>
            <a:r>
              <a:rPr lang="ru-RU" sz="1800" dirty="0"/>
              <a:t>префикс отсутствует</a:t>
            </a:r>
            <a:r>
              <a:rPr lang="en-US" sz="1800" dirty="0"/>
              <a:t> – char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ru-RU" sz="2400" dirty="0">
                <a:solidFill>
                  <a:schemeClr val="bg1"/>
                </a:solidFill>
              </a:rPr>
              <a:t>Значение 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символа, заданного </a:t>
            </a:r>
            <a:r>
              <a:rPr lang="en-US" sz="1800" dirty="0">
                <a:solidFill>
                  <a:schemeClr val="bg1"/>
                </a:solidFill>
              </a:rPr>
              <a:t>escape-</a:t>
            </a:r>
            <a:r>
              <a:rPr lang="ru-RU" sz="1800" dirty="0">
                <a:solidFill>
                  <a:schemeClr val="bg1"/>
                </a:solidFill>
              </a:rPr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/>
              <a:t>Тип</a:t>
            </a:r>
          </a:p>
          <a:p>
            <a:pPr lvl="1"/>
            <a:r>
              <a:rPr lang="ru-RU" sz="1800" dirty="0"/>
              <a:t>префикс отсутствует</a:t>
            </a:r>
            <a:r>
              <a:rPr lang="en-US" sz="1800" dirty="0"/>
              <a:t> – char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ru-RU" sz="2400" dirty="0"/>
              <a:t>Значение </a:t>
            </a:r>
          </a:p>
          <a:p>
            <a:pPr lvl="1"/>
            <a:r>
              <a:rPr lang="ru-RU" sz="1800" dirty="0"/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/>
              <a:t>код символа, заданного </a:t>
            </a:r>
            <a:r>
              <a:rPr lang="en-US" sz="1800" dirty="0"/>
              <a:t>escape-</a:t>
            </a:r>
            <a:r>
              <a:rPr lang="ru-RU" sz="1800" dirty="0"/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6966"/>
              </p:ext>
            </p:extLst>
          </p:nvPr>
        </p:nvGraphicFramePr>
        <p:xfrm>
          <a:off x="6197600" y="1600203"/>
          <a:ext cx="5384800" cy="458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Escape-</a:t>
                      </a:r>
                      <a:r>
                        <a:rPr lang="ru-RU" sz="1400" dirty="0"/>
                        <a:t>последовательность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Переход в начало следующей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Горизонтальная табуляция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\v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Вертикальная табуляция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\b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Возврат на символ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Возврат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 начало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Перевод страницы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Звуковой с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игнал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или мигание экрана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\\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Обратная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наклонная черта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\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\?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Знак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вопроса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\'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Одиночная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\"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Двойная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ooo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восьмеричным кодом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xhh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шестнадцатеричным кодом hh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313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/>
              <a:t>Тип</a:t>
            </a:r>
          </a:p>
          <a:p>
            <a:pPr lvl="1"/>
            <a:r>
              <a:rPr lang="ru-RU" sz="1800" dirty="0"/>
              <a:t>префикс отсутствует</a:t>
            </a:r>
            <a:r>
              <a:rPr lang="en-US" sz="1800" dirty="0"/>
              <a:t> – char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ru-RU" sz="2400" dirty="0"/>
              <a:t>Значение </a:t>
            </a:r>
          </a:p>
          <a:p>
            <a:pPr lvl="1"/>
            <a:r>
              <a:rPr lang="ru-RU" sz="1800" dirty="0"/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/>
              <a:t>код символа, заданного </a:t>
            </a:r>
            <a:r>
              <a:rPr lang="en-US" sz="1800" dirty="0"/>
              <a:t>escape-</a:t>
            </a:r>
            <a:r>
              <a:rPr lang="ru-RU" sz="1800" dirty="0"/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570209"/>
              </p:ext>
            </p:extLst>
          </p:nvPr>
        </p:nvGraphicFramePr>
        <p:xfrm>
          <a:off x="6197600" y="1600203"/>
          <a:ext cx="5384800" cy="458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Escape-</a:t>
                      </a:r>
                      <a:r>
                        <a:rPr lang="ru-RU" sz="1400" dirty="0"/>
                        <a:t>последовательность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Переход в начало следующей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Горизонтальная табуляция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\v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Вертикальная табуляция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\b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Возврат на символ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Возврат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 начало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Перевод страницы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Звуковой сигнал или мигание экрана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\\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Обратная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наклонная черта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\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\?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Знак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вопроса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\'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Одиночная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\"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Двойная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ooo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восьмеричным кодом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xhh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шестнадцатеричным кодом hh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44CA17-A7F9-4D5A-973A-E1271E99F873}"/>
              </a:ext>
            </a:extLst>
          </p:cNvPr>
          <p:cNvSpPr txBox="1"/>
          <p:nvPr/>
        </p:nvSpPr>
        <p:spPr>
          <a:xfrm>
            <a:off x="4222016" y="2986019"/>
            <a:ext cx="1965577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5905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 целая-часть 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 дробная-часть Е знак-порядка порядок суффикс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Целая часть, дробная часть и порядок -- последовательности цифр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 определяется суффиксом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F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float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L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long double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суффикса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ru-RU" dirty="0">
                <a:solidFill>
                  <a:schemeClr val="bg1"/>
                </a:solidFill>
              </a:rPr>
              <a:t> тип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822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Целая часть, дробная часть и порядок -- последовательности цифр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 определяется суффиксом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F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float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L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long double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суффикса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ru-RU" dirty="0">
                <a:solidFill>
                  <a:schemeClr val="bg1"/>
                </a:solidFill>
              </a:rPr>
              <a:t> тип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513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 определяется суффиксом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F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float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L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long double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суффикса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ru-RU" dirty="0">
                <a:solidFill>
                  <a:schemeClr val="bg1"/>
                </a:solidFill>
              </a:rPr>
              <a:t> тип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суффикса не учитывается</a:t>
            </a:r>
          </a:p>
        </p:txBody>
      </p:sp>
    </p:spTree>
    <p:extLst>
      <p:ext uri="{BB962C8B-B14F-4D97-AF65-F5344CB8AC3E}">
        <p14:creationId xmlns:p14="http://schemas.microsoft.com/office/powerpoint/2010/main" val="145813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/>
              <a:t>Особенности записи констант</a:t>
            </a:r>
          </a:p>
          <a:p>
            <a:r>
              <a:rPr lang="ru-RU" dirty="0"/>
              <a:t>Идентификаторы языка Си</a:t>
            </a:r>
          </a:p>
          <a:p>
            <a:pPr lvl="1"/>
            <a:r>
              <a:rPr lang="ru-RU" dirty="0"/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993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821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915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  <a:p>
            <a:r>
              <a:rPr lang="ru-RU" dirty="0"/>
              <a:t>Значение – машинно-представимое число, ближайшее к</a:t>
            </a:r>
          </a:p>
          <a:p>
            <a:pPr marL="0" indent="0" algn="ctr">
              <a:buNone/>
            </a:pPr>
            <a:r>
              <a:rPr lang="ru-RU" sz="2400" dirty="0">
                <a:sym typeface="Symbol" panose="05050102010706020507" pitchFamily="18" charset="2"/>
              </a:rPr>
              <a:t> </a:t>
            </a:r>
            <a:r>
              <a:rPr lang="ru-RU" sz="2400" dirty="0"/>
              <a:t>10 </a:t>
            </a:r>
            <a:r>
              <a:rPr lang="ru-RU" sz="2400" baseline="30000" dirty="0">
                <a:sym typeface="Symbol" panose="05050102010706020507" pitchFamily="18" charset="2"/>
              </a:rPr>
              <a:t></a:t>
            </a:r>
            <a:r>
              <a:rPr lang="ru-RU" sz="2400" baseline="30000" dirty="0"/>
              <a:t>порядок</a:t>
            </a:r>
            <a:r>
              <a:rPr lang="ru-RU" sz="2400" dirty="0"/>
              <a:t> ∙ (целая-часть + дробная-часть)</a:t>
            </a:r>
            <a:endParaRPr lang="ru-RU" baseline="30000" dirty="0"/>
          </a:p>
          <a:p>
            <a:pPr lvl="1"/>
            <a:r>
              <a:rPr lang="ru-RU" dirty="0"/>
              <a:t>Значение 0.1 ≠ 0.1</a:t>
            </a:r>
          </a:p>
          <a:p>
            <a:pPr lvl="1"/>
            <a:r>
              <a:rPr lang="ru-RU" dirty="0"/>
              <a:t>Значение 0.125 = 0.125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2957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  <a:p>
            <a:r>
              <a:rPr lang="ru-RU" dirty="0"/>
              <a:t>Значение – машинно-представимое число, ближайшее к</a:t>
            </a:r>
          </a:p>
          <a:p>
            <a:pPr marL="0" indent="0" algn="ctr">
              <a:buNone/>
            </a:pPr>
            <a:r>
              <a:rPr lang="ru-RU" sz="2400" dirty="0">
                <a:sym typeface="Symbol" panose="05050102010706020507" pitchFamily="18" charset="2"/>
              </a:rPr>
              <a:t> </a:t>
            </a:r>
            <a:r>
              <a:rPr lang="ru-RU" sz="2400" dirty="0"/>
              <a:t>10 </a:t>
            </a:r>
            <a:r>
              <a:rPr lang="ru-RU" sz="2400" baseline="30000" dirty="0">
                <a:sym typeface="Symbol" panose="05050102010706020507" pitchFamily="18" charset="2"/>
              </a:rPr>
              <a:t></a:t>
            </a:r>
            <a:r>
              <a:rPr lang="ru-RU" sz="2400" baseline="30000" dirty="0"/>
              <a:t>порядок</a:t>
            </a:r>
            <a:r>
              <a:rPr lang="ru-RU" sz="2400" dirty="0"/>
              <a:t> ∙ (целая-часть + дробная-часть)</a:t>
            </a:r>
            <a:endParaRPr lang="ru-RU" baseline="30000" dirty="0"/>
          </a:p>
          <a:p>
            <a:pPr lvl="1"/>
            <a:r>
              <a:rPr lang="ru-RU" dirty="0"/>
              <a:t>Значение 0.1 ≠ 0.1</a:t>
            </a:r>
          </a:p>
          <a:p>
            <a:pPr lvl="1"/>
            <a:r>
              <a:rPr lang="ru-RU" dirty="0"/>
              <a:t>Значение 0.125 = 0.125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70974-ECB0-41B2-9D39-4B50C559A09F}"/>
              </a:ext>
            </a:extLst>
          </p:cNvPr>
          <p:cNvSpPr txBox="1"/>
          <p:nvPr/>
        </p:nvSpPr>
        <p:spPr>
          <a:xfrm>
            <a:off x="9912424" y="5257799"/>
            <a:ext cx="2027102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2.022e+09f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2.022e-42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3689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идентификатор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Имеют тип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20124605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Имеют тип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38801472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/>
              <a:t>Тип один из простых целых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22066264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/>
              <a:t>Тип один из простых целых типов</a:t>
            </a:r>
          </a:p>
          <a:p>
            <a:endParaRPr lang="ru-RU" dirty="0"/>
          </a:p>
          <a:p>
            <a:r>
              <a:rPr lang="ru-RU" dirty="0"/>
              <a:t>Значения задаются внутри перечислений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35648630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/>
              <a:t>Тип один из простых целых типов</a:t>
            </a:r>
          </a:p>
          <a:p>
            <a:endParaRPr lang="ru-RU" dirty="0"/>
          </a:p>
          <a:p>
            <a:r>
              <a:rPr lang="ru-RU" dirty="0"/>
              <a:t>Значения задаются внутри перечислений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явно или назначаются автоматически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EDayOfWeek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Mon, Tue, Wed,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Fri, Sat, Sun };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ECalcStatus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OK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InputError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DivisionByZero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MaxArraySize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1024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20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" </a:t>
            </a:r>
            <a:r>
              <a:rPr lang="ru-RU" dirty="0">
                <a:solidFill>
                  <a:schemeClr val="bg1"/>
                </a:solidFill>
              </a:rPr>
              <a:t>последовательность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символов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и</a:t>
            </a:r>
            <a:r>
              <a:rPr lang="en-US" dirty="0">
                <a:solidFill>
                  <a:schemeClr val="bg1"/>
                </a:solidFill>
              </a:rPr>
              <a:t>-escape-</a:t>
            </a:r>
            <a:r>
              <a:rPr lang="ru-RU" dirty="0">
                <a:solidFill>
                  <a:schemeClr val="bg1"/>
                </a:solidFill>
              </a:rPr>
              <a:t>последовательностей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"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последовательности запрещены </a:t>
            </a:r>
            <a:r>
              <a:rPr lang="en-US" dirty="0">
                <a:solidFill>
                  <a:schemeClr val="bg1"/>
                </a:solidFill>
              </a:rPr>
              <a:t>" </a:t>
            </a:r>
            <a:r>
              <a:rPr lang="ru-RU" dirty="0">
                <a:solidFill>
                  <a:schemeClr val="bg1"/>
                </a:solidFill>
              </a:rPr>
              <a:t>и перевод строки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 объединяет строковые литералы, разделенные только пробелами, в один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отсутствует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en-US" dirty="0">
                <a:solidFill>
                  <a:schemeClr val="bg1"/>
                </a:solidFill>
              </a:rPr>
              <a:t>char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типа </a:t>
            </a:r>
            <a:r>
              <a:rPr lang="en-US" dirty="0" err="1">
                <a:solidFill>
                  <a:schemeClr val="bg1"/>
                </a:solidFill>
              </a:rPr>
              <a:t>wchar_t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массива = длина последовательности + 1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>
                <a:solidFill>
                  <a:schemeClr val="bg1"/>
                </a:solidFill>
              </a:rPr>
              <a:t>'\0'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статическое хранение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поведение программы, пытающейся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изменить строковый литерал,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321705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Dennis Ritchie (1941-2011)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для разработки ОС </a:t>
            </a:r>
            <a:r>
              <a:rPr lang="en-US" dirty="0">
                <a:solidFill>
                  <a:schemeClr val="bg1"/>
                </a:solidFill>
              </a:rPr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991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" </a:t>
            </a:r>
            <a:r>
              <a:rPr lang="ru-RU" dirty="0"/>
              <a:t>последовательность</a:t>
            </a:r>
            <a:r>
              <a:rPr lang="en-US" dirty="0"/>
              <a:t>-</a:t>
            </a:r>
            <a:r>
              <a:rPr lang="ru-RU" dirty="0"/>
              <a:t>символов</a:t>
            </a:r>
            <a:r>
              <a:rPr lang="en-US" dirty="0"/>
              <a:t>-</a:t>
            </a:r>
            <a:r>
              <a:rPr lang="ru-RU" dirty="0"/>
              <a:t>и</a:t>
            </a:r>
            <a:r>
              <a:rPr lang="en-US" dirty="0"/>
              <a:t>-escape-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"</a:t>
            </a:r>
          </a:p>
          <a:p>
            <a:pPr lvl="1"/>
            <a:r>
              <a:rPr lang="ru-RU" dirty="0"/>
              <a:t>в последовательности запрещены </a:t>
            </a:r>
            <a:r>
              <a:rPr lang="en-US" dirty="0"/>
              <a:t>" </a:t>
            </a:r>
            <a:r>
              <a:rPr lang="ru-RU" dirty="0"/>
              <a:t>и перевод строки</a:t>
            </a:r>
          </a:p>
          <a:p>
            <a:pPr lvl="1"/>
            <a:r>
              <a:rPr lang="ru-RU" dirty="0"/>
              <a:t>компилятор объединяет строковые литералы, разделенные только пробелами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отсутствует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en-US" dirty="0">
                <a:solidFill>
                  <a:schemeClr val="bg1"/>
                </a:solidFill>
              </a:rPr>
              <a:t>char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типа </a:t>
            </a:r>
            <a:r>
              <a:rPr lang="en-US" dirty="0" err="1">
                <a:solidFill>
                  <a:schemeClr val="bg1"/>
                </a:solidFill>
              </a:rPr>
              <a:t>wchar_t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массива = длина последовательности + 1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>
                <a:solidFill>
                  <a:schemeClr val="bg1"/>
                </a:solidFill>
              </a:rPr>
              <a:t>'\0'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статическое хранение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поведение программы, пытающейся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изменить строковый литерал,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29311664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" </a:t>
            </a:r>
            <a:r>
              <a:rPr lang="ru-RU" dirty="0"/>
              <a:t>последовательность</a:t>
            </a:r>
            <a:r>
              <a:rPr lang="en-US" dirty="0"/>
              <a:t>-</a:t>
            </a:r>
            <a:r>
              <a:rPr lang="ru-RU" dirty="0"/>
              <a:t>символов</a:t>
            </a:r>
            <a:r>
              <a:rPr lang="en-US" dirty="0"/>
              <a:t>-</a:t>
            </a:r>
            <a:r>
              <a:rPr lang="ru-RU" dirty="0"/>
              <a:t>и</a:t>
            </a:r>
            <a:r>
              <a:rPr lang="en-US" dirty="0"/>
              <a:t>-escape-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"</a:t>
            </a:r>
          </a:p>
          <a:p>
            <a:pPr lvl="1"/>
            <a:r>
              <a:rPr lang="ru-RU" dirty="0"/>
              <a:t>в последовательности запрещены </a:t>
            </a:r>
            <a:r>
              <a:rPr lang="en-US" dirty="0"/>
              <a:t>" </a:t>
            </a:r>
            <a:r>
              <a:rPr lang="ru-RU" dirty="0"/>
              <a:t>и перевод строки</a:t>
            </a:r>
          </a:p>
          <a:p>
            <a:pPr lvl="1"/>
            <a:r>
              <a:rPr lang="ru-RU" dirty="0"/>
              <a:t>компилятор объединяет строковые литералы, разделенные только пробелами</a:t>
            </a:r>
          </a:p>
          <a:p>
            <a:pPr lvl="1"/>
            <a:endParaRPr lang="ru-RU" dirty="0"/>
          </a:p>
          <a:p>
            <a:r>
              <a:rPr lang="ru-RU" dirty="0"/>
              <a:t>Тип</a:t>
            </a:r>
          </a:p>
          <a:p>
            <a:pPr lvl="1"/>
            <a:r>
              <a:rPr lang="ru-RU" dirty="0"/>
              <a:t>префикс отсутствует -</a:t>
            </a:r>
            <a:r>
              <a:rPr lang="en-US" dirty="0"/>
              <a:t>&gt; </a:t>
            </a:r>
            <a:r>
              <a:rPr lang="ru-RU" dirty="0"/>
              <a:t>массив </a:t>
            </a:r>
            <a:r>
              <a:rPr lang="en-US" dirty="0"/>
              <a:t>char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L</a:t>
            </a:r>
            <a:r>
              <a:rPr lang="ru-RU" dirty="0"/>
              <a:t> -</a:t>
            </a:r>
            <a:r>
              <a:rPr lang="en-US" dirty="0"/>
              <a:t>&gt; </a:t>
            </a:r>
            <a:r>
              <a:rPr lang="ru-RU" dirty="0"/>
              <a:t>массив типа </a:t>
            </a:r>
            <a:r>
              <a:rPr lang="en-US" dirty="0" err="1"/>
              <a:t>wchar_t</a:t>
            </a:r>
            <a:endParaRPr lang="en-US" dirty="0"/>
          </a:p>
          <a:p>
            <a:pPr lvl="1"/>
            <a:r>
              <a:rPr lang="ru-RU" dirty="0"/>
              <a:t>размер массива = длина последовательности + 1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>
                <a:solidFill>
                  <a:schemeClr val="bg1"/>
                </a:solidFill>
              </a:rPr>
              <a:t>'\0'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статическое хранение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поведение программы, пытающейся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изменить строковый литерал,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37609751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" </a:t>
            </a:r>
            <a:r>
              <a:rPr lang="ru-RU" dirty="0"/>
              <a:t>последовательность</a:t>
            </a:r>
            <a:r>
              <a:rPr lang="en-US" dirty="0"/>
              <a:t>-</a:t>
            </a:r>
            <a:r>
              <a:rPr lang="ru-RU" dirty="0"/>
              <a:t>символов</a:t>
            </a:r>
            <a:r>
              <a:rPr lang="en-US" dirty="0"/>
              <a:t>-</a:t>
            </a:r>
            <a:r>
              <a:rPr lang="ru-RU" dirty="0"/>
              <a:t>и</a:t>
            </a:r>
            <a:r>
              <a:rPr lang="en-US" dirty="0"/>
              <a:t>-escape-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"</a:t>
            </a:r>
          </a:p>
          <a:p>
            <a:pPr lvl="1"/>
            <a:r>
              <a:rPr lang="ru-RU" dirty="0"/>
              <a:t>в последовательности запрещены </a:t>
            </a:r>
            <a:r>
              <a:rPr lang="en-US" dirty="0"/>
              <a:t>" </a:t>
            </a:r>
            <a:r>
              <a:rPr lang="ru-RU" dirty="0"/>
              <a:t>и перевод строки</a:t>
            </a:r>
          </a:p>
          <a:p>
            <a:pPr lvl="1"/>
            <a:r>
              <a:rPr lang="ru-RU" dirty="0"/>
              <a:t>компилятор объединяет строковые литералы, разделенные только пробелами</a:t>
            </a:r>
          </a:p>
          <a:p>
            <a:pPr lvl="1"/>
            <a:endParaRPr lang="ru-RU" dirty="0"/>
          </a:p>
          <a:p>
            <a:r>
              <a:rPr lang="ru-RU" dirty="0"/>
              <a:t>Тип</a:t>
            </a:r>
          </a:p>
          <a:p>
            <a:pPr lvl="1"/>
            <a:r>
              <a:rPr lang="ru-RU" dirty="0"/>
              <a:t>префикс отсутствует -</a:t>
            </a:r>
            <a:r>
              <a:rPr lang="en-US" dirty="0"/>
              <a:t>&gt; </a:t>
            </a:r>
            <a:r>
              <a:rPr lang="ru-RU" dirty="0"/>
              <a:t>массив </a:t>
            </a:r>
            <a:r>
              <a:rPr lang="en-US" dirty="0"/>
              <a:t>char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L</a:t>
            </a:r>
            <a:r>
              <a:rPr lang="ru-RU" dirty="0"/>
              <a:t> -</a:t>
            </a:r>
            <a:r>
              <a:rPr lang="en-US" dirty="0"/>
              <a:t>&gt; </a:t>
            </a:r>
            <a:r>
              <a:rPr lang="ru-RU" dirty="0"/>
              <a:t>массив типа </a:t>
            </a:r>
            <a:r>
              <a:rPr lang="en-US" dirty="0" err="1"/>
              <a:t>wchar_t</a:t>
            </a:r>
            <a:endParaRPr lang="en-US" dirty="0"/>
          </a:p>
          <a:p>
            <a:pPr lvl="1"/>
            <a:r>
              <a:rPr lang="ru-RU" dirty="0"/>
              <a:t>размер массива = длина последовательности + 1</a:t>
            </a:r>
          </a:p>
          <a:p>
            <a:pPr lvl="1"/>
            <a:endParaRPr lang="ru-RU" dirty="0"/>
          </a:p>
          <a:p>
            <a:r>
              <a:rPr lang="ru-RU" dirty="0"/>
              <a:t>Значение</a:t>
            </a:r>
          </a:p>
          <a:p>
            <a:pPr lvl="1"/>
            <a:r>
              <a:rPr lang="ru-RU" dirty="0"/>
              <a:t>все символы последовательности и затем символ </a:t>
            </a:r>
            <a:r>
              <a:rPr lang="en-US" dirty="0"/>
              <a:t>'\0’</a:t>
            </a:r>
            <a:endParaRPr lang="ru-RU" dirty="0"/>
          </a:p>
          <a:p>
            <a:pPr lvl="1"/>
            <a:r>
              <a:rPr lang="ru-RU" dirty="0"/>
              <a:t>хранится в памяти в течение всего времени работы программы</a:t>
            </a:r>
            <a:endParaRPr lang="en-US" dirty="0"/>
          </a:p>
          <a:p>
            <a:pPr lvl="1"/>
            <a:r>
              <a:rPr lang="ru-RU" dirty="0"/>
              <a:t>поведение программы, пытающейся</a:t>
            </a:r>
            <a:r>
              <a:rPr lang="en-US" dirty="0"/>
              <a:t> </a:t>
            </a:r>
            <a:r>
              <a:rPr lang="ru-RU" dirty="0"/>
              <a:t>изменить строковый литерал, не определено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6391B-3B15-41D9-8587-BDFDE5A9EE84}"/>
              </a:ext>
            </a:extLst>
          </p:cNvPr>
          <p:cNvSpPr txBox="1"/>
          <p:nvPr/>
        </p:nvSpPr>
        <p:spPr>
          <a:xfrm>
            <a:off x="8112224" y="3124518"/>
            <a:ext cx="3238846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World!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7905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Последовательность букв и цифр, начинающаяся с буквы или знака подчеркивания _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6 первых символов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Некоторые линкеры не различают верхний и нижний регистр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Остальные идентификаторы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31 символа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28671076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Последовательность букв и цифр, начинающаяся с буквы или знака подчеркивания _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6 первых символов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Некоторые линкеры не различают верхний и нижний регистр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Остальные идентификаторы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31 символа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426630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Последовательность букв и цифр, начинающаяся с буквы или знака подчеркивания _</a:t>
            </a:r>
          </a:p>
          <a:p>
            <a:endParaRPr lang="en-US" dirty="0"/>
          </a:p>
          <a:p>
            <a:r>
              <a:rPr lang="ru-RU" dirty="0"/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/>
              <a:t>Значимыми являются не менее 6 первых символов</a:t>
            </a:r>
          </a:p>
          <a:p>
            <a:pPr lvl="1"/>
            <a:r>
              <a:rPr lang="ru-RU" dirty="0"/>
              <a:t>Некоторые линкеры не различают верхний и нижний регистр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Остальные идентификаторы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31 символа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34568548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Последовательность букв и цифр, начинающаяся с буквы или знака подчеркивания _</a:t>
            </a:r>
          </a:p>
          <a:p>
            <a:endParaRPr lang="en-US" dirty="0"/>
          </a:p>
          <a:p>
            <a:r>
              <a:rPr lang="ru-RU" dirty="0"/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/>
              <a:t>Значимыми являются не менее 6 первых символов</a:t>
            </a:r>
          </a:p>
          <a:p>
            <a:pPr lvl="1"/>
            <a:r>
              <a:rPr lang="ru-RU" dirty="0"/>
              <a:t>Некоторые линкеры не различают верхний и нижний регистр</a:t>
            </a:r>
          </a:p>
          <a:p>
            <a:endParaRPr lang="en-US" dirty="0"/>
          </a:p>
          <a:p>
            <a:r>
              <a:rPr lang="ru-RU" dirty="0"/>
              <a:t>Остальные идентификаторы</a:t>
            </a:r>
          </a:p>
          <a:p>
            <a:pPr lvl="1"/>
            <a:r>
              <a:rPr lang="ru-RU" dirty="0"/>
              <a:t>Значимыми являются не менее 31 символа</a:t>
            </a:r>
          </a:p>
          <a:p>
            <a:pPr lvl="1"/>
            <a:r>
              <a:rPr lang="ru-RU" dirty="0"/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27785215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Пространство имен – это множество идентификаторов, обозначающих сущности одной из категорий: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Переменные, функции, типы и </a:t>
            </a:r>
            <a:r>
              <a:rPr lang="ru-RU" dirty="0" err="1">
                <a:solidFill>
                  <a:schemeClr val="bg1"/>
                </a:solidFill>
              </a:rPr>
              <a:t>enum</a:t>
            </a:r>
            <a:r>
              <a:rPr lang="ru-RU" dirty="0">
                <a:solidFill>
                  <a:schemeClr val="bg1"/>
                </a:solidFill>
              </a:rPr>
              <a:t>-константы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Метки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632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Переменные, функции, типы и </a:t>
            </a:r>
            <a:r>
              <a:rPr lang="ru-RU" dirty="0" err="1">
                <a:solidFill>
                  <a:schemeClr val="bg1"/>
                </a:solidFill>
              </a:rPr>
              <a:t>enum</a:t>
            </a:r>
            <a:r>
              <a:rPr lang="ru-RU" dirty="0">
                <a:solidFill>
                  <a:schemeClr val="bg1"/>
                </a:solidFill>
              </a:rPr>
              <a:t>-константы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Метки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758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Метки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7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для разработки ОС </a:t>
            </a:r>
            <a:r>
              <a:rPr lang="en-US" dirty="0">
                <a:solidFill>
                  <a:schemeClr val="bg1"/>
                </a:solidFill>
              </a:rPr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8248"/>
            <a:ext cx="5384800" cy="3589866"/>
          </a:xfrm>
        </p:spPr>
      </p:pic>
    </p:spTree>
    <p:extLst>
      <p:ext uri="{BB962C8B-B14F-4D97-AF65-F5344CB8AC3E}">
        <p14:creationId xmlns:p14="http://schemas.microsoft.com/office/powerpoint/2010/main" val="988845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112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Тэги структур, объединений и перечислений после </a:t>
            </a:r>
            <a:r>
              <a:rPr lang="en-US" dirty="0" err="1"/>
              <a:t>struct</a:t>
            </a:r>
            <a:r>
              <a:rPr lang="en-US" dirty="0"/>
              <a:t>, union,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881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Тэги структур, объединений и перечислений после </a:t>
            </a:r>
            <a:r>
              <a:rPr lang="en-US" dirty="0" err="1"/>
              <a:t>struct</a:t>
            </a:r>
            <a:r>
              <a:rPr lang="en-US" dirty="0"/>
              <a:t>, union,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Элементы структур и объединений после операторов </a:t>
            </a:r>
            <a:r>
              <a:rPr lang="en-US" dirty="0"/>
              <a:t>. </a:t>
            </a:r>
            <a:r>
              <a:rPr lang="ru-RU" dirty="0"/>
              <a:t>и </a:t>
            </a:r>
            <a:r>
              <a:rPr lang="en-US" dirty="0"/>
              <a:t>-&gt;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825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Тэги структур, объединений и перечислений после </a:t>
            </a:r>
            <a:r>
              <a:rPr lang="en-US" dirty="0" err="1"/>
              <a:t>struct</a:t>
            </a:r>
            <a:r>
              <a:rPr lang="en-US" dirty="0"/>
              <a:t>, union,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Элементы структур и объединений после операторов </a:t>
            </a:r>
            <a:r>
              <a:rPr lang="en-US" dirty="0"/>
              <a:t>. </a:t>
            </a:r>
            <a:r>
              <a:rPr lang="ru-RU" dirty="0"/>
              <a:t>и </a:t>
            </a:r>
            <a:r>
              <a:rPr lang="en-US" dirty="0"/>
              <a:t>-&gt;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Пространства имен могут пересекаться</a:t>
            </a:r>
          </a:p>
          <a:p>
            <a:pPr lvl="1"/>
            <a:r>
              <a:rPr lang="ru-RU" dirty="0"/>
              <a:t>Категория сущности определяется по контексту</a:t>
            </a:r>
          </a:p>
          <a:p>
            <a:pPr lvl="2"/>
            <a:r>
              <a:rPr lang="ru-RU" dirty="0"/>
              <a:t>Например, идентификатор после -</a:t>
            </a:r>
            <a:r>
              <a:rPr lang="en-US" dirty="0"/>
              <a:t>&gt; </a:t>
            </a:r>
            <a:r>
              <a:rPr lang="ru-RU" dirty="0"/>
              <a:t>обозначает элемент </a:t>
            </a:r>
            <a:r>
              <a:rPr lang="en-US" dirty="0"/>
              <a:t>struct/union</a:t>
            </a:r>
            <a:r>
              <a:rPr lang="ru-RU" dirty="0"/>
              <a:t> и т.п.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4032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bg1"/>
                </a:solidFill>
              </a:rPr>
              <a:t>Область видимости идентификатора </a:t>
            </a:r>
            <a:r>
              <a:rPr lang="ru-RU" dirty="0">
                <a:solidFill>
                  <a:schemeClr val="bg1"/>
                </a:solidFill>
              </a:rPr>
              <a:t>– часть текста программы, где он обозначает одну из сущностей: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переменную, функцию, тип или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константу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 или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/union/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753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переменную, функцию, тип или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константу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 или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/union/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3466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/>
              <a:t>переменную, функцию, тип или </a:t>
            </a:r>
            <a:r>
              <a:rPr lang="en-US" dirty="0" err="1"/>
              <a:t>enum</a:t>
            </a:r>
            <a:r>
              <a:rPr lang="en-US" dirty="0"/>
              <a:t>-</a:t>
            </a:r>
            <a:r>
              <a:rPr lang="ru-RU" dirty="0"/>
              <a:t>константу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 или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/union/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8750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/>
              <a:t>переменную, функцию, тип или </a:t>
            </a:r>
            <a:r>
              <a:rPr lang="en-US" dirty="0" err="1"/>
              <a:t>enum</a:t>
            </a:r>
            <a:r>
              <a:rPr lang="en-US" dirty="0"/>
              <a:t>-</a:t>
            </a:r>
            <a:r>
              <a:rPr lang="ru-RU" dirty="0"/>
              <a:t>константу</a:t>
            </a:r>
          </a:p>
          <a:p>
            <a:pPr lvl="1"/>
            <a:r>
              <a:rPr lang="ru-RU" dirty="0"/>
              <a:t>тэг или элемент </a:t>
            </a:r>
            <a:r>
              <a:rPr lang="en-US" dirty="0" err="1"/>
              <a:t>struct</a:t>
            </a:r>
            <a:r>
              <a:rPr lang="en-US" dirty="0"/>
              <a:t>/union/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0558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/>
              <a:t>переменную, функцию, тип или </a:t>
            </a:r>
            <a:r>
              <a:rPr lang="en-US" dirty="0" err="1"/>
              <a:t>enum</a:t>
            </a:r>
            <a:r>
              <a:rPr lang="en-US" dirty="0"/>
              <a:t>-</a:t>
            </a:r>
            <a:r>
              <a:rPr lang="ru-RU" dirty="0"/>
              <a:t>константу</a:t>
            </a:r>
          </a:p>
          <a:p>
            <a:pPr lvl="1"/>
            <a:r>
              <a:rPr lang="ru-RU" dirty="0"/>
              <a:t>тэг или элемент </a:t>
            </a:r>
            <a:r>
              <a:rPr lang="en-US" dirty="0" err="1"/>
              <a:t>struct</a:t>
            </a:r>
            <a:r>
              <a:rPr lang="en-US" dirty="0"/>
              <a:t>/union/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метку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33596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«Функция»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Только для меток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Видны из любой точки в теле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«Файл»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Вне всех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r>
              <a:rPr lang="ru-RU" dirty="0">
                <a:solidFill>
                  <a:schemeClr val="bg1"/>
                </a:solidFill>
              </a:rPr>
              <a:t> и всех прототипов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«Блок»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04600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4516948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«Файл»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Вне всех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r>
              <a:rPr lang="ru-RU" dirty="0">
                <a:solidFill>
                  <a:schemeClr val="bg1"/>
                </a:solidFill>
              </a:rPr>
              <a:t> и всех прототипов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«Блок»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5068890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/>
              <a:t>«Файл»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«Блок»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6484382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/>
              <a:t>«Файл»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/>
              <a:t>«Блок» </a:t>
            </a:r>
            <a:r>
              <a:rPr lang="en-US" dirty="0"/>
              <a:t>{ }</a:t>
            </a:r>
            <a:endParaRPr lang="ru-RU" dirty="0"/>
          </a:p>
          <a:p>
            <a:pPr lvl="1"/>
            <a:r>
              <a:rPr lang="ru-RU" dirty="0"/>
              <a:t>От места объявления до конца блока</a:t>
            </a:r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849213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/>
              <a:t>«Файл»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/>
              <a:t>«Блок» </a:t>
            </a:r>
            <a:r>
              <a:rPr lang="en-US" dirty="0"/>
              <a:t>{ }</a:t>
            </a:r>
            <a:endParaRPr lang="ru-RU" dirty="0"/>
          </a:p>
          <a:p>
            <a:pPr lvl="1"/>
            <a:r>
              <a:rPr lang="ru-RU" dirty="0"/>
              <a:t>От места объявления до конца блока</a:t>
            </a:r>
            <a:endParaRPr lang="en-US" dirty="0"/>
          </a:p>
          <a:p>
            <a:r>
              <a:rPr lang="ru-RU" dirty="0"/>
              <a:t>«Прототип функции»</a:t>
            </a:r>
          </a:p>
          <a:p>
            <a:pPr lvl="1"/>
            <a:r>
              <a:rPr lang="ru-RU" dirty="0"/>
              <a:t>Внутри объявления функции</a:t>
            </a:r>
            <a:r>
              <a:rPr lang="en-US" dirty="0"/>
              <a:t>; </a:t>
            </a:r>
            <a:r>
              <a:rPr lang="ru-RU" dirty="0"/>
              <a:t>например, область видимости х в «</a:t>
            </a:r>
            <a:r>
              <a:rPr lang="en-US" dirty="0"/>
              <a:t>void f(</a:t>
            </a:r>
            <a:r>
              <a:rPr lang="en-US" dirty="0" err="1"/>
              <a:t>int</a:t>
            </a:r>
            <a:r>
              <a:rPr lang="en-US" dirty="0"/>
              <a:t> x);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49334040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этом случае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О1, то С2 скрывает С1 внутри О2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729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этом случае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О1, то С2 скрывает С1 внутри О2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559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/>
          </a:p>
          <a:p>
            <a:r>
              <a:rPr lang="ru-RU" dirty="0"/>
              <a:t>В этом случае О1 </a:t>
            </a:r>
            <a:r>
              <a:rPr lang="ru-RU" dirty="0"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Если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О1, то С2 скрывает С1 внутри О2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825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/>
          </a:p>
          <a:p>
            <a:r>
              <a:rPr lang="ru-RU" dirty="0"/>
              <a:t>В этом случае О1 </a:t>
            </a:r>
            <a:r>
              <a:rPr lang="ru-RU" dirty="0"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О1 </a:t>
            </a:r>
            <a:r>
              <a:rPr lang="ru-RU" dirty="0"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ym typeface="Symbol" panose="05050102010706020507" pitchFamily="18" charset="2"/>
              </a:rPr>
              <a:t>скрывает</a:t>
            </a:r>
            <a:r>
              <a:rPr lang="ru-RU" dirty="0"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ym typeface="Symbol" panose="05050102010706020507" pitchFamily="18" charset="2"/>
              </a:rPr>
              <a:t>Если О2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 О1, то С2 скрывает С1 внутри О2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256240" y="2492896"/>
            <a:ext cx="3326160" cy="1440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value == 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415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Обрабатываемые значения и исполняемые инструкции хранятся в </a:t>
            </a:r>
            <a:r>
              <a:rPr lang="ru-RU" sz="2400" i="1" dirty="0">
                <a:solidFill>
                  <a:schemeClr val="bg1"/>
                </a:solidFill>
              </a:rPr>
              <a:t>памяти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Память программы – это одномерный массив байтов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Обычно размер памяти программы 2</a:t>
            </a:r>
            <a:r>
              <a:rPr lang="ru-RU" sz="1800" baseline="30000" dirty="0">
                <a:solidFill>
                  <a:schemeClr val="bg1"/>
                </a:solidFill>
              </a:rPr>
              <a:t>32</a:t>
            </a:r>
            <a:r>
              <a:rPr lang="ru-RU" sz="1800" dirty="0">
                <a:solidFill>
                  <a:schemeClr val="bg1"/>
                </a:solidFill>
              </a:rPr>
              <a:t> или 2</a:t>
            </a:r>
            <a:r>
              <a:rPr lang="ru-RU" sz="1800" baseline="30000" dirty="0">
                <a:solidFill>
                  <a:schemeClr val="bg1"/>
                </a:solidFill>
              </a:rPr>
              <a:t>64</a:t>
            </a:r>
            <a:r>
              <a:rPr lang="ru-RU" sz="1800" dirty="0">
                <a:solidFill>
                  <a:schemeClr val="bg1"/>
                </a:solidFill>
              </a:rPr>
              <a:t> байтов</a:t>
            </a:r>
            <a:endParaRPr lang="ru-RU" sz="1800" baseline="30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Адрес </a:t>
            </a:r>
            <a:r>
              <a:rPr lang="ru-RU" sz="2400" dirty="0">
                <a:solidFill>
                  <a:schemeClr val="bg1"/>
                </a:solidFill>
              </a:rPr>
              <a:t>байта памяти программы – это его индекс в этом массиве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0031181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Память программы – это одномерный массив байтов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Обычно размер памяти программы 2</a:t>
            </a:r>
            <a:r>
              <a:rPr lang="ru-RU" sz="1800" baseline="30000" dirty="0">
                <a:solidFill>
                  <a:schemeClr val="bg1"/>
                </a:solidFill>
              </a:rPr>
              <a:t>32</a:t>
            </a:r>
            <a:r>
              <a:rPr lang="ru-RU" sz="1800" dirty="0">
                <a:solidFill>
                  <a:schemeClr val="bg1"/>
                </a:solidFill>
              </a:rPr>
              <a:t> или 2</a:t>
            </a:r>
            <a:r>
              <a:rPr lang="ru-RU" sz="1800" baseline="30000" dirty="0">
                <a:solidFill>
                  <a:schemeClr val="bg1"/>
                </a:solidFill>
              </a:rPr>
              <a:t>64</a:t>
            </a:r>
            <a:r>
              <a:rPr lang="ru-RU" sz="1800" dirty="0">
                <a:solidFill>
                  <a:schemeClr val="bg1"/>
                </a:solidFill>
              </a:rPr>
              <a:t> байтов</a:t>
            </a:r>
            <a:endParaRPr lang="ru-RU" sz="1800" baseline="30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Адрес </a:t>
            </a:r>
            <a:r>
              <a:rPr lang="ru-RU" sz="2400" dirty="0">
                <a:solidFill>
                  <a:schemeClr val="bg1"/>
                </a:solidFill>
              </a:rPr>
              <a:t>байта памяти программы – это его индекс в этом массиве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44118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72190</TotalTime>
  <Words>9433</Words>
  <Application>Microsoft Office PowerPoint</Application>
  <PresentationFormat>Widescreen</PresentationFormat>
  <Paragraphs>1875</Paragraphs>
  <Slides>145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51" baseType="lpstr">
      <vt:lpstr>Arial</vt:lpstr>
      <vt:lpstr>Calibri</vt:lpstr>
      <vt:lpstr>Consolas</vt:lpstr>
      <vt:lpstr>Courier New</vt:lpstr>
      <vt:lpstr>Symbol</vt:lpstr>
      <vt:lpstr>Office Theme</vt:lpstr>
      <vt:lpstr>Концепции и лексика языка Си</vt:lpstr>
      <vt:lpstr>План лекции</vt:lpstr>
      <vt:lpstr>План лекции</vt:lpstr>
      <vt:lpstr>План лекции</vt:lpstr>
      <vt:lpstr>План лекции</vt:lpstr>
      <vt:lpstr>План лекции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PowerPoint Presentation</vt:lpstr>
      <vt:lpstr>PowerPoint Presentation</vt:lpstr>
      <vt:lpstr>PowerPoint Presentation</vt:lpstr>
      <vt:lpstr>  Python   ⚔️   Си</vt:lpstr>
      <vt:lpstr>  Python   ⚔️   Си</vt:lpstr>
      <vt:lpstr>  Python   ⚔️   Си</vt:lpstr>
      <vt:lpstr>  Python   ⚔️   Си</vt:lpstr>
      <vt:lpstr>  Python   ⚔️   Си</vt:lpstr>
      <vt:lpstr>  Python   ⚔️   Си</vt:lpstr>
      <vt:lpstr>  Python   ⚔️   Си</vt:lpstr>
      <vt:lpstr>  Python   ⚔️   Си</vt:lpstr>
      <vt:lpstr>PowerPoint Presentation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Лексемы языка Си</vt:lpstr>
      <vt:lpstr>Символы-разделители языка Си</vt:lpstr>
      <vt:lpstr>Ключевые слова языка Си</vt:lpstr>
      <vt:lpstr>Ключевые слова языка Си</vt:lpstr>
      <vt:lpstr>Ключевые слова языка Си</vt:lpstr>
      <vt:lpstr>Ключевые слова языка Си</vt:lpstr>
      <vt:lpstr>Операторы и скобки</vt:lpstr>
      <vt:lpstr>Константы языка Си</vt:lpstr>
      <vt:lpstr>Целые константы</vt:lpstr>
      <vt:lpstr>Целые константы</vt:lpstr>
      <vt:lpstr>Целые константы</vt:lpstr>
      <vt:lpstr>Целые константы</vt:lpstr>
      <vt:lpstr>Целые константы</vt:lpstr>
      <vt:lpstr>Тип целых констант</vt:lpstr>
      <vt:lpstr>PowerPoint Presentation</vt:lpstr>
      <vt:lpstr>Символьные константы</vt:lpstr>
      <vt:lpstr>Символьные константы</vt:lpstr>
      <vt:lpstr>Символьные константы</vt:lpstr>
      <vt:lpstr>Символьные константы</vt:lpstr>
      <vt:lpstr>Символьные константы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перечислимых типов</vt:lpstr>
      <vt:lpstr>Константы перечислимых типов</vt:lpstr>
      <vt:lpstr>Константы перечислимых типов</vt:lpstr>
      <vt:lpstr>Константы перечислимых типов</vt:lpstr>
      <vt:lpstr>Константы перечислимых типов</vt:lpstr>
      <vt:lpstr>Строковые литералы</vt:lpstr>
      <vt:lpstr>Строковые литералы</vt:lpstr>
      <vt:lpstr>Строковые литералы</vt:lpstr>
      <vt:lpstr>Строковые литералы</vt:lpstr>
      <vt:lpstr>Идентификаторы языка Си</vt:lpstr>
      <vt:lpstr>Идентификаторы языка Си</vt:lpstr>
      <vt:lpstr>Идентификаторы языка Си</vt:lpstr>
      <vt:lpstr>Идентификаторы языка Си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Область видимости</vt:lpstr>
      <vt:lpstr>Область видимости</vt:lpstr>
      <vt:lpstr>Область видимости</vt:lpstr>
      <vt:lpstr>Область видимости</vt:lpstr>
      <vt:lpstr>Область видимости</vt:lpstr>
      <vt:lpstr>Виды областей видимости</vt:lpstr>
      <vt:lpstr>Виды областей видимости</vt:lpstr>
      <vt:lpstr>Виды областей видимости</vt:lpstr>
      <vt:lpstr>Виды областей видимости</vt:lpstr>
      <vt:lpstr>Виды областей видимости</vt:lpstr>
      <vt:lpstr>Вложенные области видимости</vt:lpstr>
      <vt:lpstr>Вложенные области видимости</vt:lpstr>
      <vt:lpstr>Вложенные области видимости</vt:lpstr>
      <vt:lpstr>Вложенные области видимости</vt:lpstr>
      <vt:lpstr>Понятие памяти программы</vt:lpstr>
      <vt:lpstr>Понятие памяти программы</vt:lpstr>
      <vt:lpstr>Понятие памяти программы</vt:lpstr>
      <vt:lpstr>Понятие памяти программы</vt:lpstr>
      <vt:lpstr>Понятие памяти программы</vt:lpstr>
      <vt:lpstr>Понятие памяти программы</vt:lpstr>
      <vt:lpstr>Время жизни значений</vt:lpstr>
      <vt:lpstr>Время жизни значений</vt:lpstr>
      <vt:lpstr>Время жизни значений</vt:lpstr>
      <vt:lpstr>Время жизни значений</vt:lpstr>
      <vt:lpstr>Время жизни значений</vt:lpstr>
      <vt:lpstr>Статическое хранение переменных</vt:lpstr>
      <vt:lpstr>Статическое хранение переменных</vt:lpstr>
      <vt:lpstr>Статическое хранение переменных</vt:lpstr>
      <vt:lpstr>Статическое хранение переменных</vt:lpstr>
      <vt:lpstr>Статическое хранение переменных</vt:lpstr>
      <vt:lpstr>Автоматическое хранение переменных</vt:lpstr>
      <vt:lpstr>Автоматическое хранение переменных</vt:lpstr>
      <vt:lpstr>Автоматическое хранение переменных</vt:lpstr>
      <vt:lpstr>Автоматическое хранение переменных</vt:lpstr>
      <vt:lpstr>Потоковое хранение переменных (С11)</vt:lpstr>
      <vt:lpstr>Потоковое хранение переменных (С11)</vt:lpstr>
      <vt:lpstr>Потоковое хранение переменных (С11)</vt:lpstr>
      <vt:lpstr>Потоковое хранение переменных (С11)</vt:lpstr>
      <vt:lpstr>Потоковое хранение переменных (С11)</vt:lpstr>
      <vt:lpstr>PowerPoint Presentation</vt:lpstr>
      <vt:lpstr>Заключение</vt:lpstr>
      <vt:lpstr>Перед делением на лексемы</vt:lpstr>
      <vt:lpstr>Перед делением на лексемы</vt:lpstr>
      <vt:lpstr>Перед делением на лексемы</vt:lpstr>
      <vt:lpstr>Перед делением на лексемы</vt:lpstr>
      <vt:lpstr>Перед делением на лексемы</vt:lpstr>
      <vt:lpstr>Связывание идентификаторов</vt:lpstr>
      <vt:lpstr>Связывание идентификаторов</vt:lpstr>
      <vt:lpstr>Связывание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Общие Сведения о языке СИ</dc:title>
  <dc:creator>Petrov, Evgueni S</dc:creator>
  <cp:lastModifiedBy>Evgenii Petrov</cp:lastModifiedBy>
  <cp:revision>207</cp:revision>
  <dcterms:created xsi:type="dcterms:W3CDTF">2012-09-10T02:34:21Z</dcterms:created>
  <dcterms:modified xsi:type="dcterms:W3CDTF">2024-09-02T17:42:50Z</dcterms:modified>
</cp:coreProperties>
</file>