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468" r:id="rId4"/>
    <p:sldId id="474" r:id="rId5"/>
    <p:sldId id="475" r:id="rId6"/>
    <p:sldId id="469" r:id="rId7"/>
    <p:sldId id="476" r:id="rId8"/>
    <p:sldId id="470" r:id="rId9"/>
    <p:sldId id="471" r:id="rId10"/>
    <p:sldId id="477" r:id="rId11"/>
    <p:sldId id="478" r:id="rId12"/>
    <p:sldId id="472" r:id="rId13"/>
    <p:sldId id="481" r:id="rId14"/>
    <p:sldId id="479" r:id="rId15"/>
    <p:sldId id="482" r:id="rId16"/>
    <p:sldId id="29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76" r:id="rId25"/>
    <p:sldId id="313" r:id="rId26"/>
    <p:sldId id="314" r:id="rId27"/>
    <p:sldId id="315" r:id="rId28"/>
    <p:sldId id="316" r:id="rId29"/>
    <p:sldId id="267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278" r:id="rId38"/>
    <p:sldId id="324" r:id="rId39"/>
    <p:sldId id="325" r:id="rId40"/>
    <p:sldId id="326" r:id="rId41"/>
    <p:sldId id="280" r:id="rId42"/>
    <p:sldId id="327" r:id="rId43"/>
    <p:sldId id="328" r:id="rId44"/>
    <p:sldId id="283" r:id="rId45"/>
    <p:sldId id="329" r:id="rId46"/>
    <p:sldId id="330" r:id="rId47"/>
    <p:sldId id="302" r:id="rId48"/>
    <p:sldId id="331" r:id="rId49"/>
    <p:sldId id="279" r:id="rId50"/>
    <p:sldId id="332" r:id="rId51"/>
    <p:sldId id="333" r:id="rId52"/>
    <p:sldId id="334" r:id="rId53"/>
    <p:sldId id="335" r:id="rId54"/>
    <p:sldId id="336" r:id="rId55"/>
    <p:sldId id="289" r:id="rId56"/>
    <p:sldId id="337" r:id="rId57"/>
    <p:sldId id="338" r:id="rId58"/>
    <p:sldId id="339" r:id="rId59"/>
    <p:sldId id="282" r:id="rId60"/>
    <p:sldId id="340" r:id="rId61"/>
    <p:sldId id="341" r:id="rId62"/>
    <p:sldId id="342" r:id="rId63"/>
    <p:sldId id="343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00" r:id="rId73"/>
    <p:sldId id="355" r:id="rId74"/>
    <p:sldId id="356" r:id="rId75"/>
    <p:sldId id="357" r:id="rId76"/>
    <p:sldId id="296" r:id="rId77"/>
    <p:sldId id="358" r:id="rId78"/>
    <p:sldId id="359" r:id="rId79"/>
    <p:sldId id="360" r:id="rId80"/>
    <p:sldId id="361" r:id="rId81"/>
    <p:sldId id="362" r:id="rId82"/>
    <p:sldId id="363" r:id="rId83"/>
    <p:sldId id="364" r:id="rId84"/>
    <p:sldId id="271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291" r:id="rId98"/>
    <p:sldId id="377" r:id="rId99"/>
    <p:sldId id="378" r:id="rId100"/>
    <p:sldId id="290" r:id="rId101"/>
    <p:sldId id="379" r:id="rId102"/>
    <p:sldId id="380" r:id="rId103"/>
    <p:sldId id="381" r:id="rId104"/>
    <p:sldId id="382" r:id="rId105"/>
    <p:sldId id="297" r:id="rId106"/>
    <p:sldId id="383" r:id="rId107"/>
    <p:sldId id="384" r:id="rId108"/>
    <p:sldId id="388" r:id="rId109"/>
    <p:sldId id="385" r:id="rId110"/>
    <p:sldId id="386" r:id="rId111"/>
    <p:sldId id="387" r:id="rId112"/>
    <p:sldId id="287" r:id="rId113"/>
    <p:sldId id="389" r:id="rId114"/>
    <p:sldId id="390" r:id="rId115"/>
    <p:sldId id="391" r:id="rId116"/>
    <p:sldId id="392" r:id="rId117"/>
    <p:sldId id="393" r:id="rId118"/>
    <p:sldId id="298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04" r:id="rId130"/>
    <p:sldId id="405" r:id="rId131"/>
    <p:sldId id="293" r:id="rId132"/>
    <p:sldId id="406" r:id="rId133"/>
    <p:sldId id="407" r:id="rId134"/>
    <p:sldId id="408" r:id="rId135"/>
    <p:sldId id="284" r:id="rId136"/>
    <p:sldId id="409" r:id="rId137"/>
    <p:sldId id="410" r:id="rId138"/>
    <p:sldId id="411" r:id="rId139"/>
    <p:sldId id="412" r:id="rId140"/>
    <p:sldId id="413" r:id="rId141"/>
    <p:sldId id="414" r:id="rId142"/>
    <p:sldId id="415" r:id="rId143"/>
    <p:sldId id="301" r:id="rId144"/>
    <p:sldId id="416" r:id="rId145"/>
    <p:sldId id="417" r:id="rId146"/>
    <p:sldId id="418" r:id="rId147"/>
    <p:sldId id="419" r:id="rId148"/>
    <p:sldId id="420" r:id="rId149"/>
    <p:sldId id="421" r:id="rId150"/>
    <p:sldId id="294" r:id="rId151"/>
    <p:sldId id="422" r:id="rId152"/>
    <p:sldId id="423" r:id="rId153"/>
    <p:sldId id="424" r:id="rId154"/>
    <p:sldId id="425" r:id="rId155"/>
    <p:sldId id="273" r:id="rId156"/>
    <p:sldId id="428" r:id="rId157"/>
    <p:sldId id="429" r:id="rId158"/>
    <p:sldId id="430" r:id="rId159"/>
    <p:sldId id="431" r:id="rId160"/>
    <p:sldId id="432" r:id="rId161"/>
    <p:sldId id="433" r:id="rId162"/>
    <p:sldId id="434" r:id="rId163"/>
    <p:sldId id="435" r:id="rId164"/>
    <p:sldId id="426" r:id="rId165"/>
    <p:sldId id="427" r:id="rId166"/>
    <p:sldId id="483" r:id="rId167"/>
    <p:sldId id="489" r:id="rId168"/>
    <p:sldId id="484" r:id="rId169"/>
    <p:sldId id="485" r:id="rId170"/>
    <p:sldId id="486" r:id="rId171"/>
    <p:sldId id="487" r:id="rId172"/>
    <p:sldId id="488" r:id="rId173"/>
    <p:sldId id="303" r:id="rId174"/>
    <p:sldId id="436" r:id="rId175"/>
    <p:sldId id="437" r:id="rId176"/>
    <p:sldId id="438" r:id="rId177"/>
    <p:sldId id="439" r:id="rId178"/>
    <p:sldId id="440" r:id="rId179"/>
    <p:sldId id="441" r:id="rId180"/>
    <p:sldId id="442" r:id="rId181"/>
    <p:sldId id="443" r:id="rId182"/>
    <p:sldId id="444" r:id="rId183"/>
    <p:sldId id="445" r:id="rId184"/>
    <p:sldId id="446" r:id="rId185"/>
    <p:sldId id="447" r:id="rId186"/>
    <p:sldId id="304" r:id="rId187"/>
    <p:sldId id="448" r:id="rId188"/>
    <p:sldId id="449" r:id="rId189"/>
    <p:sldId id="450" r:id="rId190"/>
    <p:sldId id="451" r:id="rId191"/>
    <p:sldId id="452" r:id="rId192"/>
    <p:sldId id="453" r:id="rId193"/>
    <p:sldId id="454" r:id="rId194"/>
    <p:sldId id="455" r:id="rId195"/>
    <p:sldId id="456" r:id="rId196"/>
    <p:sldId id="457" r:id="rId197"/>
    <p:sldId id="458" r:id="rId198"/>
    <p:sldId id="459" r:id="rId199"/>
    <p:sldId id="461" r:id="rId200"/>
    <p:sldId id="490" r:id="rId201"/>
    <p:sldId id="491" r:id="rId202"/>
    <p:sldId id="292" r:id="rId203"/>
    <p:sldId id="462" r:id="rId204"/>
    <p:sldId id="463" r:id="rId205"/>
    <p:sldId id="464" r:id="rId206"/>
    <p:sldId id="465" r:id="rId207"/>
    <p:sldId id="466" r:id="rId208"/>
    <p:sldId id="467" r:id="rId209"/>
    <p:sldId id="288" r:id="rId2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94660"/>
  </p:normalViewPr>
  <p:slideViewPr>
    <p:cSldViewPr>
      <p:cViewPr varScale="1">
        <p:scale>
          <a:sx n="98" d="100"/>
          <a:sy n="98" d="100"/>
        </p:scale>
        <p:origin x="11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113B-3B55-4CDC-B7C7-FCD3EFFDAC8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99263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условие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текст-1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#el</a:t>
            </a:r>
            <a:r>
              <a:rPr lang="en-US" dirty="0">
                <a:solidFill>
                  <a:schemeClr val="bg1"/>
                </a:solidFill>
              </a:rPr>
              <a:t>se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текст-0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2659440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9817897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6927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/>
              <a:t>Иначе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5591906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Ещё варианты:</a:t>
            </a:r>
            <a:endParaRPr lang="en-US" dirty="0"/>
          </a:p>
          <a:p>
            <a:pPr lvl="1"/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- #</a:t>
            </a:r>
            <a:r>
              <a:rPr lang="ru-RU" dirty="0" err="1"/>
              <a:t>endif</a:t>
            </a:r>
            <a:endParaRPr lang="ru-RU" dirty="0"/>
          </a:p>
          <a:p>
            <a:pPr lvl="1"/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- #</a:t>
            </a:r>
            <a:r>
              <a:rPr lang="ru-RU" dirty="0" err="1"/>
              <a:t>el</a:t>
            </a:r>
            <a:r>
              <a:rPr lang="en-US" dirty="0"/>
              <a:t>if</a:t>
            </a:r>
            <a:r>
              <a:rPr lang="ru-RU" dirty="0"/>
              <a:t> … - #</a:t>
            </a:r>
            <a:r>
              <a:rPr lang="ru-RU" dirty="0" err="1"/>
              <a:t>el</a:t>
            </a:r>
            <a:r>
              <a:rPr lang="en-US" dirty="0"/>
              <a:t>if </a:t>
            </a:r>
            <a:r>
              <a:rPr lang="ru-RU" dirty="0"/>
              <a:t>- </a:t>
            </a:r>
            <a:r>
              <a:rPr lang="en-US" dirty="0"/>
              <a:t>#else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/>
              <a:t>Иначе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6835750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92014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c, t1, t0,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5387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5594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00769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51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D63FEB4-B1D8-29D4-DF7C-BA88FCC8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t="19031" r="30647" b="19033"/>
          <a:stretch/>
        </p:blipFill>
        <p:spPr>
          <a:xfrm flipH="1">
            <a:off x="10180154" y="3284984"/>
            <a:ext cx="1388454" cy="14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42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543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condition – </a:t>
            </a:r>
            <a:r>
              <a:rPr lang="ru-RU" sz="2000" dirty="0"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</a:t>
            </a:r>
            <a:r>
              <a:rPr lang="en-US" sz="2000" dirty="0" err="1">
                <a:latin typeface="Consolas" panose="020B0609020204030204" pitchFamily="49" charset="0"/>
              </a:rPr>
              <a:t>nextInput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latin typeface="Consolas" panose="020B0609020204030204" pitchFamily="49" charset="0"/>
              </a:rPr>
              <a:t>endif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text1, text0,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nextInput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202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Целые числа и символы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Целые числа и символы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0227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6392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942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/>
              <a:t>Арифметические, побитовые, сравнения, логические операторы</a:t>
            </a:r>
          </a:p>
          <a:p>
            <a:pPr lvl="2"/>
            <a:r>
              <a:rPr lang="ru-RU" dirty="0"/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2799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/>
              <a:t>Арифметические, побитовые, сравнения, логические операторы</a:t>
            </a:r>
          </a:p>
          <a:p>
            <a:pPr lvl="2"/>
            <a:r>
              <a:rPr lang="ru-RU" dirty="0"/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/>
              <a:t>Унарный оператор </a:t>
            </a:r>
            <a:r>
              <a:rPr lang="ru-RU" dirty="0" err="1"/>
              <a:t>defined</a:t>
            </a:r>
            <a:r>
              <a:rPr lang="ru-RU" dirty="0"/>
              <a:t> макрос</a:t>
            </a:r>
          </a:p>
          <a:p>
            <a:pPr lvl="2"/>
            <a:r>
              <a:rPr lang="ru-RU" dirty="0"/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1022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494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7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F0EFE-C10E-90FF-1288-8E5BC1252441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532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313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766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473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52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31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766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548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866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871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</a:rPr>
              <a:t>DoOp</a:t>
            </a:r>
            <a:r>
              <a:rPr lang="en-US" sz="2000" dirty="0">
                <a:latin typeface="Consolas" panose="020B0609020204030204" pitchFamily="49" charset="0"/>
              </a:rPr>
              <a:t>(op[0], a, b)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C464E-A88D-7901-F437-EF182EFAC583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2713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</a:rPr>
              <a:t>DoOp</a:t>
            </a:r>
            <a:r>
              <a:rPr lang="en-US" sz="2000" dirty="0">
                <a:latin typeface="Consolas" panose="020B0609020204030204" pitchFamily="49" charset="0"/>
              </a:rPr>
              <a:t>(op[0], a, b)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op, left, right – </a:t>
            </a:r>
            <a:r>
              <a:rPr lang="ru-RU" sz="2000" dirty="0">
                <a:latin typeface="Consolas" panose="020B0609020204030204" pitchFamily="49" charset="0"/>
              </a:rPr>
              <a:t>списки лексем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latin typeface="Consolas" panose="020B0609020204030204" pitchFamily="49" charset="0"/>
              </a:rPr>
              <a:t>,</a:t>
            </a:r>
            <a:r>
              <a:rPr lang="ru-RU" sz="1700" dirty="0"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ru-RU" sz="1700" dirty="0"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op, left, right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364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MAX_SIZE_OF_ARRAY (1000 * 1000)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262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172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718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DEBUG_I_AM_HERE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{\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__FILE__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);\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(0)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DEBUG_I_AM_HERE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7726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 правая-часть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макрос(парам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…, парам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) правая-часть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Начиная с С99 есть макросы с переменным числом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182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751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029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&gt;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?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: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9424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56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r>
              <a:rPr lang="ru-RU" dirty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973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r>
              <a:rPr lang="ru-RU" dirty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/>
              <a:t>Удалить макрос из словаря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9185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286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31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681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196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853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macros.pop</a:t>
            </a:r>
            <a:r>
              <a:rPr lang="en-US" sz="2000" dirty="0">
                <a:latin typeface="Consolas" panose="020B0609020204030204" pitchFamily="49" charset="0"/>
              </a:rPr>
              <a:t>(m,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998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macros.pop</a:t>
            </a:r>
            <a:r>
              <a:rPr lang="en-US" sz="2000" dirty="0">
                <a:latin typeface="Consolas" panose="020B0609020204030204" pitchFamily="49" charset="0"/>
              </a:rPr>
              <a:t>(m,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1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&gt;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?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: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A9FB968-4A59-3DD9-3A17-756DE45EB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3717032"/>
            <a:ext cx="1388454" cy="13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54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__LINE__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__FILE__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Номер текущей строки (целое)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текущего файла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3363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__FILE__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Имя текущего файла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260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5895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__TIME__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Время 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89591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__TIME__</a:t>
            </a:r>
            <a:endParaRPr lang="ru-RU" dirty="0"/>
          </a:p>
          <a:p>
            <a:endParaRPr lang="en-US" dirty="0"/>
          </a:p>
          <a:p>
            <a:r>
              <a:rPr lang="en-US" dirty="0"/>
              <a:t>__FUNCTION__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Время 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3360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056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24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884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2465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Автоматическое преобразование исходного кода перед компиляцией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исходный код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62589231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814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6202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8739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366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904312" y="2060848"/>
            <a:ext cx="2664296" cy="1114532"/>
          </a:xfrm>
          <a:prstGeom prst="borderCallout1">
            <a:avLst>
              <a:gd name="adj1" fmla="val 74714"/>
              <a:gd name="adj2" fmla="val -2963"/>
              <a:gd name="adj3" fmla="val 95837"/>
              <a:gd name="adj4" fmla="val -108109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9687145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3535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774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8803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58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328248" y="2204864"/>
            <a:ext cx="3240360" cy="756664"/>
          </a:xfrm>
          <a:prstGeom prst="borderCallout1">
            <a:avLst>
              <a:gd name="adj1" fmla="val 109574"/>
              <a:gd name="adj2" fmla="val 50404"/>
              <a:gd name="adj3" fmla="val 142413"/>
              <a:gd name="adj4" fmla="val -118653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369784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Один исходный код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33300066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expandedRhs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328248" y="2204864"/>
            <a:ext cx="3240360" cy="756664"/>
          </a:xfrm>
          <a:prstGeom prst="borderCallout1">
            <a:avLst>
              <a:gd name="adj1" fmla="val 109574"/>
              <a:gd name="adj2" fmla="val 50404"/>
              <a:gd name="adj3" fmla="val 142413"/>
              <a:gd name="adj4" fmla="val -118653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154173204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expandedRhs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8328248" y="4869160"/>
            <a:ext cx="3240360" cy="612648"/>
          </a:xfrm>
          <a:prstGeom prst="borderCallout1">
            <a:avLst>
              <a:gd name="adj1" fmla="val -15119"/>
              <a:gd name="adj2" fmla="val 50154"/>
              <a:gd name="adj3" fmla="val -46966"/>
              <a:gd name="adj4" fmla="val -95227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операнды </a:t>
            </a:r>
            <a:r>
              <a:rPr lang="en-US" dirty="0">
                <a:solidFill>
                  <a:schemeClr val="tx1"/>
                </a:solidFill>
              </a:rPr>
              <a:t>##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ru-RU" dirty="0">
                <a:solidFill>
                  <a:schemeClr val="tx1"/>
                </a:solidFill>
              </a:rPr>
              <a:t>берем из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ru-RU" dirty="0">
                <a:solidFill>
                  <a:schemeClr val="tx1"/>
                </a:solidFill>
              </a:rPr>
              <a:t>, остальное -- из </a:t>
            </a:r>
            <a:r>
              <a:rPr lang="en-US" dirty="0" err="1">
                <a:solidFill>
                  <a:schemeClr val="tx1"/>
                </a:solidFill>
              </a:rPr>
              <a:t>expandedArgs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328248" y="2204864"/>
            <a:ext cx="3240360" cy="756664"/>
          </a:xfrm>
          <a:prstGeom prst="borderCallout1">
            <a:avLst>
              <a:gd name="adj1" fmla="val 109574"/>
              <a:gd name="adj2" fmla="val 50404"/>
              <a:gd name="adj3" fmla="val 142413"/>
              <a:gd name="adj4" fmla="val -118653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39633966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expandedRhs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expandedRhs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8328248" y="4869160"/>
            <a:ext cx="3240360" cy="612648"/>
          </a:xfrm>
          <a:prstGeom prst="borderCallout1">
            <a:avLst>
              <a:gd name="adj1" fmla="val -15119"/>
              <a:gd name="adj2" fmla="val 50154"/>
              <a:gd name="adj3" fmla="val -46966"/>
              <a:gd name="adj4" fmla="val -95227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операнды </a:t>
            </a:r>
            <a:r>
              <a:rPr lang="en-US" dirty="0">
                <a:solidFill>
                  <a:schemeClr val="tx1"/>
                </a:solidFill>
              </a:rPr>
              <a:t>##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ru-RU" dirty="0">
                <a:solidFill>
                  <a:schemeClr val="tx1"/>
                </a:solidFill>
              </a:rPr>
              <a:t>берем из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ru-RU" dirty="0">
                <a:solidFill>
                  <a:schemeClr val="tx1"/>
                </a:solidFill>
              </a:rPr>
              <a:t>, остальное -- из </a:t>
            </a:r>
            <a:r>
              <a:rPr lang="en-US" dirty="0" err="1">
                <a:solidFill>
                  <a:schemeClr val="tx1"/>
                </a:solidFill>
              </a:rPr>
              <a:t>expandedArgs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328248" y="2204864"/>
            <a:ext cx="3240360" cy="756664"/>
          </a:xfrm>
          <a:prstGeom prst="borderCallout1">
            <a:avLst>
              <a:gd name="adj1" fmla="val 109574"/>
              <a:gd name="adj2" fmla="val 50404"/>
              <a:gd name="adj3" fmla="val 142413"/>
              <a:gd name="adj4" fmla="val -118653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95469429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9970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70262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03255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33508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2926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49728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52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51481401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1515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49712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16221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21917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69542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{})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43109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33637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10824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7659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4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23418021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49270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62781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4935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7829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06862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48312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86986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459202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+ [], {})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97843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9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9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x =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4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089410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4499-F23E-55C8-67EB-8308C8F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конкатенацией и </a:t>
            </a:r>
            <a:r>
              <a:rPr lang="ru-RU" dirty="0" err="1"/>
              <a:t>стрингизацией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8ABE8-6354-60C2-AE15-F54F65AC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hash(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 x #x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 x _ ## 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0C7AE-EFB6-104B-F0D8-08470BA5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"hash(x)"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_x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747770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4499-F23E-55C8-67EB-8308C8F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конкатенацией и </a:t>
            </a:r>
            <a:r>
              <a:rPr lang="ru-RU" dirty="0" err="1"/>
              <a:t>стрингизацией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8ABE8-6354-60C2-AE15-F54F65AC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hash(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 x #x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 x _ ## 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0C7AE-EFB6-104B-F0D8-08470BA5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"hash(x)"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_x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19A84D2-1AF2-3208-BBF7-FFF8E805BA4D}"/>
              </a:ext>
            </a:extLst>
          </p:cNvPr>
          <p:cNvSpPr/>
          <p:nvPr/>
        </p:nvSpPr>
        <p:spPr>
          <a:xfrm rot="5400000">
            <a:off x="6550402" y="2231150"/>
            <a:ext cx="268596" cy="792088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FC55C32-45E1-0539-EB7D-74658D6FCE98}"/>
              </a:ext>
            </a:extLst>
          </p:cNvPr>
          <p:cNvSpPr/>
          <p:nvPr/>
        </p:nvSpPr>
        <p:spPr>
          <a:xfrm rot="5400000">
            <a:off x="1997350" y="2051130"/>
            <a:ext cx="268596" cy="1152128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532B215-AC6B-FB7A-6CDC-40113550FED9}"/>
              </a:ext>
            </a:extLst>
          </p:cNvPr>
          <p:cNvSpPr/>
          <p:nvPr/>
        </p:nvSpPr>
        <p:spPr>
          <a:xfrm rot="5400000">
            <a:off x="1641222" y="2123138"/>
            <a:ext cx="268596" cy="2160240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5F6511E-7904-5868-A3AA-040C67F8CC60}"/>
              </a:ext>
            </a:extLst>
          </p:cNvPr>
          <p:cNvSpPr/>
          <p:nvPr/>
        </p:nvSpPr>
        <p:spPr>
          <a:xfrm rot="5400000">
            <a:off x="7430495" y="1863740"/>
            <a:ext cx="268596" cy="2679037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FDC396-3E87-AFE9-932D-B829310AA2A6}"/>
              </a:ext>
            </a:extLst>
          </p:cNvPr>
          <p:cNvSpPr/>
          <p:nvPr/>
        </p:nvSpPr>
        <p:spPr>
          <a:xfrm>
            <a:off x="2120630" y="2767737"/>
            <a:ext cx="4503906" cy="224830"/>
          </a:xfrm>
          <a:custGeom>
            <a:avLst/>
            <a:gdLst>
              <a:gd name="connsiteX0" fmla="*/ 0 w 4503906"/>
              <a:gd name="connsiteY0" fmla="*/ 0 h 234452"/>
              <a:gd name="connsiteX1" fmla="*/ 2859932 w 4503906"/>
              <a:gd name="connsiteY1" fmla="*/ 233464 h 234452"/>
              <a:gd name="connsiteX2" fmla="*/ 4503906 w 4503906"/>
              <a:gd name="connsiteY2" fmla="*/ 68094 h 234452"/>
              <a:gd name="connsiteX0" fmla="*/ 0 w 4503906"/>
              <a:gd name="connsiteY0" fmla="*/ 0 h 224830"/>
              <a:gd name="connsiteX1" fmla="*/ 2461098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3906" h="224830">
                <a:moveTo>
                  <a:pt x="0" y="0"/>
                </a:moveTo>
                <a:cubicBezTo>
                  <a:pt x="801721" y="237516"/>
                  <a:pt x="1233792" y="212387"/>
                  <a:pt x="1984443" y="223736"/>
                </a:cubicBezTo>
                <a:cubicBezTo>
                  <a:pt x="2735094" y="235085"/>
                  <a:pt x="4057244" y="156453"/>
                  <a:pt x="4503906" y="68094"/>
                </a:cubicBezTo>
              </a:path>
            </a:pathLst>
          </a:custGeom>
          <a:noFill/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522004-E1E1-C8F4-7582-95DED7FB96E4}"/>
              </a:ext>
            </a:extLst>
          </p:cNvPr>
          <p:cNvSpPr/>
          <p:nvPr/>
        </p:nvSpPr>
        <p:spPr>
          <a:xfrm>
            <a:off x="1784750" y="3376428"/>
            <a:ext cx="5751410" cy="268596"/>
          </a:xfrm>
          <a:custGeom>
            <a:avLst/>
            <a:gdLst>
              <a:gd name="connsiteX0" fmla="*/ 0 w 4503906"/>
              <a:gd name="connsiteY0" fmla="*/ 0 h 234452"/>
              <a:gd name="connsiteX1" fmla="*/ 2859932 w 4503906"/>
              <a:gd name="connsiteY1" fmla="*/ 233464 h 234452"/>
              <a:gd name="connsiteX2" fmla="*/ 4503906 w 4503906"/>
              <a:gd name="connsiteY2" fmla="*/ 68094 h 234452"/>
              <a:gd name="connsiteX0" fmla="*/ 0 w 4503906"/>
              <a:gd name="connsiteY0" fmla="*/ 0 h 224830"/>
              <a:gd name="connsiteX1" fmla="*/ 2461098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3906" h="224830">
                <a:moveTo>
                  <a:pt x="0" y="0"/>
                </a:moveTo>
                <a:cubicBezTo>
                  <a:pt x="801721" y="237516"/>
                  <a:pt x="1233792" y="212387"/>
                  <a:pt x="1984443" y="223736"/>
                </a:cubicBezTo>
                <a:cubicBezTo>
                  <a:pt x="2735094" y="235085"/>
                  <a:pt x="4057244" y="156453"/>
                  <a:pt x="4503906" y="68094"/>
                </a:cubicBezTo>
              </a:path>
            </a:pathLst>
          </a:custGeom>
          <a:noFill/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9FC9C2-5DD7-426E-4A0B-ECAD9BE23480}"/>
              </a:ext>
            </a:extLst>
          </p:cNvPr>
          <p:cNvSpPr/>
          <p:nvPr/>
        </p:nvSpPr>
        <p:spPr>
          <a:xfrm rot="5400000">
            <a:off x="6479836" y="4538606"/>
            <a:ext cx="268596" cy="691924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BC4AE7D-8DE3-BF66-5CEA-BD6CEF526318}"/>
              </a:ext>
            </a:extLst>
          </p:cNvPr>
          <p:cNvSpPr/>
          <p:nvPr/>
        </p:nvSpPr>
        <p:spPr>
          <a:xfrm rot="5400000">
            <a:off x="3266911" y="3892843"/>
            <a:ext cx="268596" cy="1933198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A49D11A-AAB9-1448-B7BF-8B7D4805DFCD}"/>
              </a:ext>
            </a:extLst>
          </p:cNvPr>
          <p:cNvSpPr/>
          <p:nvPr/>
        </p:nvSpPr>
        <p:spPr>
          <a:xfrm>
            <a:off x="3359696" y="5071993"/>
            <a:ext cx="3264840" cy="152821"/>
          </a:xfrm>
          <a:custGeom>
            <a:avLst/>
            <a:gdLst>
              <a:gd name="connsiteX0" fmla="*/ 0 w 4503906"/>
              <a:gd name="connsiteY0" fmla="*/ 0 h 234452"/>
              <a:gd name="connsiteX1" fmla="*/ 2859932 w 4503906"/>
              <a:gd name="connsiteY1" fmla="*/ 233464 h 234452"/>
              <a:gd name="connsiteX2" fmla="*/ 4503906 w 4503906"/>
              <a:gd name="connsiteY2" fmla="*/ 68094 h 234452"/>
              <a:gd name="connsiteX0" fmla="*/ 0 w 4503906"/>
              <a:gd name="connsiteY0" fmla="*/ 0 h 224830"/>
              <a:gd name="connsiteX1" fmla="*/ 2461098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3906" h="224830">
                <a:moveTo>
                  <a:pt x="0" y="0"/>
                </a:moveTo>
                <a:cubicBezTo>
                  <a:pt x="801721" y="237516"/>
                  <a:pt x="1233792" y="212387"/>
                  <a:pt x="1984443" y="223736"/>
                </a:cubicBezTo>
                <a:cubicBezTo>
                  <a:pt x="2735094" y="235085"/>
                  <a:pt x="4057244" y="156453"/>
                  <a:pt x="4503906" y="68094"/>
                </a:cubicBezTo>
              </a:path>
            </a:pathLst>
          </a:custGeom>
          <a:noFill/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0D9A02B-4AAA-BC40-ED4D-EFB2543C0268}"/>
              </a:ext>
            </a:extLst>
          </p:cNvPr>
          <p:cNvSpPr/>
          <p:nvPr/>
        </p:nvSpPr>
        <p:spPr>
          <a:xfrm rot="5400000">
            <a:off x="2484416" y="3640677"/>
            <a:ext cx="268596" cy="3786219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DA136AB-D631-9165-B87E-2876556200A3}"/>
              </a:ext>
            </a:extLst>
          </p:cNvPr>
          <p:cNvSpPr/>
          <p:nvPr/>
        </p:nvSpPr>
        <p:spPr>
          <a:xfrm rot="5400000">
            <a:off x="7697625" y="3957344"/>
            <a:ext cx="268596" cy="3152888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5A988C-1632-E5E7-966C-8AA3DD29275A}"/>
              </a:ext>
            </a:extLst>
          </p:cNvPr>
          <p:cNvSpPr/>
          <p:nvPr/>
        </p:nvSpPr>
        <p:spPr>
          <a:xfrm>
            <a:off x="2578811" y="5733256"/>
            <a:ext cx="5245381" cy="268596"/>
          </a:xfrm>
          <a:custGeom>
            <a:avLst/>
            <a:gdLst>
              <a:gd name="connsiteX0" fmla="*/ 0 w 4503906"/>
              <a:gd name="connsiteY0" fmla="*/ 0 h 234452"/>
              <a:gd name="connsiteX1" fmla="*/ 2859932 w 4503906"/>
              <a:gd name="connsiteY1" fmla="*/ 233464 h 234452"/>
              <a:gd name="connsiteX2" fmla="*/ 4503906 w 4503906"/>
              <a:gd name="connsiteY2" fmla="*/ 68094 h 234452"/>
              <a:gd name="connsiteX0" fmla="*/ 0 w 4503906"/>
              <a:gd name="connsiteY0" fmla="*/ 0 h 224830"/>
              <a:gd name="connsiteX1" fmla="*/ 2461098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3906" h="224830">
                <a:moveTo>
                  <a:pt x="0" y="0"/>
                </a:moveTo>
                <a:cubicBezTo>
                  <a:pt x="801721" y="237516"/>
                  <a:pt x="1233792" y="212387"/>
                  <a:pt x="1984443" y="223736"/>
                </a:cubicBezTo>
                <a:cubicBezTo>
                  <a:pt x="2735094" y="235085"/>
                  <a:pt x="4057244" y="156453"/>
                  <a:pt x="4503906" y="68094"/>
                </a:cubicBezTo>
              </a:path>
            </a:pathLst>
          </a:custGeom>
          <a:noFill/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31657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>
                <a:solidFill>
                  <a:schemeClr val="bg1"/>
                </a:solidFill>
              </a:rPr>
              <a:t>line</a:t>
            </a:r>
            <a:r>
              <a:rPr lang="ru-RU" sz="2400" dirty="0">
                <a:solidFill>
                  <a:schemeClr val="bg1"/>
                </a:solidFill>
              </a:rPr>
              <a:t> — установить служебный макрос </a:t>
            </a:r>
            <a:r>
              <a:rPr lang="en-US" sz="2400" dirty="0">
                <a:solidFill>
                  <a:schemeClr val="bg1"/>
                </a:solidFill>
              </a:rPr>
              <a:t>__LINE__ (</a:t>
            </a:r>
            <a:r>
              <a:rPr lang="ru-RU" sz="2400" dirty="0">
                <a:solidFill>
                  <a:schemeClr val="bg1"/>
                </a:solidFill>
              </a:rPr>
              <a:t>номер текущей строки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 входе препроцессора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в заданное значение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error — немедленно завершить </a:t>
            </a:r>
            <a:r>
              <a:rPr lang="ru-RU" sz="2400" dirty="0" err="1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>
                <a:solidFill>
                  <a:schemeClr val="bg1"/>
                </a:solidFill>
              </a:rPr>
              <a:t> с ошибкой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1511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error — немедленно завершить </a:t>
            </a:r>
            <a:r>
              <a:rPr lang="ru-RU" sz="2400" dirty="0" err="1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>
                <a:solidFill>
                  <a:schemeClr val="bg1"/>
                </a:solidFill>
              </a:rPr>
              <a:t> с ошибкой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6814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505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9607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6225794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915304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b;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//#pragma message 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515330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93050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/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319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/>
              <a:t>компилятору</a:t>
            </a:r>
          </a:p>
          <a:p>
            <a:pPr lvl="1"/>
            <a:r>
              <a:rPr lang="ru-RU" dirty="0"/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9661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1417638"/>
            <a:ext cx="10873208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2060848"/>
            <a:ext cx="10873208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3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3068960"/>
            <a:ext cx="10873208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78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4581128"/>
            <a:ext cx="1087320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0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Интерпретатор специального языка преобразования текстов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5C650-710F-1105-88EC-D8333AC86662}"/>
              </a:ext>
            </a:extLst>
          </p:cNvPr>
          <p:cNvSpPr/>
          <p:nvPr/>
        </p:nvSpPr>
        <p:spPr>
          <a:xfrm>
            <a:off x="335360" y="1268760"/>
            <a:ext cx="1166529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7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1589904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22319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660056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72249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770174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83008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59946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1417638"/>
            <a:ext cx="1144927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2636912"/>
            <a:ext cx="11449272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9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Обычно замена </a:t>
            </a:r>
            <a:r>
              <a:rPr lang="ru-RU" dirty="0" err="1">
                <a:solidFill>
                  <a:schemeClr val="bg1"/>
                </a:solidFill>
              </a:rPr>
              <a:t>триграфов</a:t>
            </a:r>
            <a:r>
              <a:rPr lang="ru-RU" dirty="0">
                <a:solidFill>
                  <a:schemeClr val="bg1"/>
                </a:solidFill>
              </a:rPr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2C6D3C-BF98-9F11-72C0-D24553F465E4}"/>
              </a:ext>
            </a:extLst>
          </p:cNvPr>
          <p:cNvSpPr/>
          <p:nvPr/>
        </p:nvSpPr>
        <p:spPr>
          <a:xfrm>
            <a:off x="6096000" y="1268760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03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7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0" y="1417638"/>
            <a:ext cx="56886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00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776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сам символ </a:t>
            </a:r>
            <a:r>
              <a:rPr lang="en-US" dirty="0">
                <a:solidFill>
                  <a:schemeClr val="bg1"/>
                </a:solidFill>
              </a:rPr>
              <a:t>\ </a:t>
            </a:r>
            <a:r>
              <a:rPr lang="ru-RU" dirty="0">
                <a:solidFill>
                  <a:schemeClr val="bg1"/>
                </a:solidFill>
              </a:rPr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сам символ </a:t>
            </a:r>
            <a:r>
              <a:rPr lang="en-US" dirty="0">
                <a:solidFill>
                  <a:schemeClr val="bg1"/>
                </a:solidFill>
              </a:rPr>
              <a:t>\ </a:t>
            </a:r>
            <a:r>
              <a:rPr lang="ru-RU" dirty="0">
                <a:solidFill>
                  <a:schemeClr val="bg1"/>
                </a:solidFill>
              </a:rPr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402955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/>
          </a:p>
          <a:p>
            <a:pPr lvl="1"/>
            <a:r>
              <a:rPr lang="ru-RU" dirty="0"/>
              <a:t>сам символ </a:t>
            </a:r>
            <a:r>
              <a:rPr lang="en-US" dirty="0"/>
              <a:t>\ </a:t>
            </a:r>
            <a:r>
              <a:rPr lang="ru-RU" dirty="0"/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144230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комментариев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Символы единицы трансляции, образующие комментарий на языке Си, заменяются на один пробел</a:t>
            </a:r>
          </a:p>
        </p:txBody>
      </p:sp>
    </p:spTree>
    <p:extLst>
      <p:ext uri="{BB962C8B-B14F-4D97-AF65-F5344CB8AC3E}">
        <p14:creationId xmlns:p14="http://schemas.microsoft.com/office/powerpoint/2010/main" val="2131759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комментариев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Символы единицы трансляции, образующие комментарий на языке Си, заменяются на один пробел</a:t>
            </a:r>
          </a:p>
        </p:txBody>
      </p:sp>
    </p:spTree>
    <p:extLst>
      <p:ext uri="{BB962C8B-B14F-4D97-AF65-F5344CB8AC3E}">
        <p14:creationId xmlns:p14="http://schemas.microsoft.com/office/powerpoint/2010/main" val="3699505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2AEFD-F7BC-6F9F-E33B-615C7AEF9476}"/>
              </a:ext>
            </a:extLst>
          </p:cNvPr>
          <p:cNvSpPr/>
          <p:nvPr/>
        </p:nvSpPr>
        <p:spPr>
          <a:xfrm>
            <a:off x="6096000" y="1268760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17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7600" y="1417638"/>
            <a:ext cx="55870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01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триграф</a:t>
            </a:r>
            <a:r>
              <a:rPr lang="ru-RU" dirty="0">
                <a:solidFill>
                  <a:schemeClr val="bg1"/>
                </a:solidFill>
              </a:rPr>
              <a:t> ??/ будет заменен на \ в конце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1536289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2804849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355610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2029301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Объединение двух единиц трансляции в одну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2218783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323645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/>
              <a:t>Выбор диапазона строк для дальнейшего </a:t>
            </a:r>
            <a:r>
              <a:rPr lang="ru-RU" dirty="0" err="1"/>
              <a:t>препроцессирования</a:t>
            </a:r>
            <a:r>
              <a:rPr lang="ru-RU" dirty="0"/>
              <a:t> («условная компиляция»)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2179236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/>
              <a:t>Выбор диапазона строк для дальнейшего </a:t>
            </a:r>
            <a:r>
              <a:rPr lang="ru-RU" dirty="0" err="1"/>
              <a:t>препроцессирования</a:t>
            </a:r>
            <a:r>
              <a:rPr lang="ru-RU" dirty="0"/>
              <a:t> («условная компиляция»)</a:t>
            </a:r>
          </a:p>
          <a:p>
            <a:endParaRPr lang="ru-RU" dirty="0"/>
          </a:p>
          <a:p>
            <a:r>
              <a:rPr lang="ru-RU" dirty="0"/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3343397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Директива – это строка, начинающаяся с </a:t>
            </a:r>
            <a:r>
              <a:rPr lang="en-US" dirty="0">
                <a:solidFill>
                  <a:schemeClr val="bg1"/>
                </a:solidFill>
              </a:rPr>
              <a:t>#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9833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81221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468422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/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3594437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/>
              <a:t>Директивы записываются на специальном языке</a:t>
            </a:r>
          </a:p>
          <a:p>
            <a:pPr lvl="1"/>
            <a:r>
              <a:rPr lang="ru-RU" dirty="0"/>
              <a:t>Язык директив </a:t>
            </a:r>
            <a:r>
              <a:rPr lang="en-US" dirty="0"/>
              <a:t>!= </a:t>
            </a:r>
            <a:r>
              <a:rPr lang="ru-RU" dirty="0"/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2987295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4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1946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696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1999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9133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13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648D720-C97C-4F23-8B05-81D10890B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t="19031" r="30647" b="19033"/>
          <a:stretch/>
        </p:blipFill>
        <p:spPr>
          <a:xfrm>
            <a:off x="10180154" y="3284984"/>
            <a:ext cx="1388454" cy="14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6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latin typeface="Consolas" panose="020B0609020204030204" pitchFamily="49" charset="0"/>
              </a:rPr>
              <a:t>(macros, input)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04490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latin typeface="Consolas" panose="020B0609020204030204" pitchFamily="49" charset="0"/>
              </a:rPr>
              <a:t>(macros, input)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latin typeface="Consolas" panose="020B0609020204030204" pitchFamily="49" charset="0"/>
              </a:rPr>
              <a:t>input.pop</a:t>
            </a:r>
            <a:r>
              <a:rPr lang="en-US" sz="2400" dirty="0">
                <a:latin typeface="Consolas" panose="020B0609020204030204" pitchFamily="49" charset="0"/>
              </a:rPr>
              <a:t>(0)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# </a:t>
            </a:r>
            <a:r>
              <a:rPr lang="ru-RU" sz="2400" dirty="0"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6117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0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10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598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stdio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header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25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строку с </a:t>
            </a:r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21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строку с </a:t>
            </a:r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062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6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A762C-BDA1-A400-4C7E-84D6DDC2810F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989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4438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353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#include</a:t>
            </a:r>
            <a:r>
              <a:rPr lang="ru-RU" dirty="0"/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7774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#include</a:t>
            </a:r>
            <a:r>
              <a:rPr lang="ru-RU" dirty="0"/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pPr lvl="2"/>
            <a:endParaRPr lang="ru-RU" dirty="0"/>
          </a:p>
          <a:p>
            <a:r>
              <a:rPr lang="ru-RU" dirty="0"/>
              <a:t>Последовательность лексем после макро подстановок должна быть либо </a:t>
            </a:r>
            <a:r>
              <a:rPr lang="en-US" dirty="0"/>
              <a:t>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r>
              <a:rPr lang="ru-RU" dirty="0"/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538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file, paths, input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72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938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6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60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4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EBCCB-D2AA-379D-AD38-CE872935D576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041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835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879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42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850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683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latin typeface="Consolas" panose="020B0609020204030204" pitchFamily="49" charset="0"/>
              </a:rPr>
              <a:t>PathsFromCommadLine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00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latin typeface="Consolas" panose="020B0609020204030204" pitchFamily="49" charset="0"/>
              </a:rPr>
              <a:t>PathsFromCommadLine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file, paths, input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055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void DoSomething(void* pointer)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defined _WIN64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8);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64-битной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4);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32-битной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15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489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62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22861</TotalTime>
  <Words>23288</Words>
  <Application>Microsoft Office PowerPoint</Application>
  <PresentationFormat>Widescreen</PresentationFormat>
  <Paragraphs>3414</Paragraphs>
  <Slides>209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3" baseType="lpstr">
      <vt:lpstr>Arial</vt:lpstr>
      <vt:lpstr>Calibri</vt:lpstr>
      <vt:lpstr>Consolas</vt:lpstr>
      <vt:lpstr>Office Theme</vt:lpstr>
      <vt:lpstr>Препроцессор языка Си</vt:lpstr>
      <vt:lpstr>План лекции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Триграфы языка Си</vt:lpstr>
      <vt:lpstr>Триграфы языка Си</vt:lpstr>
      <vt:lpstr>Триграфы языка Си</vt:lpstr>
      <vt:lpstr>Триграфы языка Си</vt:lpstr>
      <vt:lpstr>Пример использования триграфов</vt:lpstr>
      <vt:lpstr>Пример использования триграфов</vt:lpstr>
      <vt:lpstr>Пример использования триграфов</vt:lpstr>
      <vt:lpstr>Склеивание строк</vt:lpstr>
      <vt:lpstr>Склеивание строк</vt:lpstr>
      <vt:lpstr>Склеивание строк</vt:lpstr>
      <vt:lpstr>Удаление комментариев</vt:lpstr>
      <vt:lpstr>Удаление комментариев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Примеры условной компиляции</vt:lpstr>
      <vt:lpstr>Примеры условной компиляции</vt:lpstr>
      <vt:lpstr>Примеры условной компиляции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Примеры определения макросов</vt:lpstr>
      <vt:lpstr>Примеры определения макросов</vt:lpstr>
      <vt:lpstr>Примеры определения макросов</vt:lpstr>
      <vt:lpstr>Примеры определения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Служебные макросы</vt:lpstr>
      <vt:lpstr>Служебные макросы</vt:lpstr>
      <vt:lpstr>Служебные макросы</vt:lpstr>
      <vt:lpstr>Служебные макросы</vt:lpstr>
      <vt:lpstr>Служебные макросы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с конкатенацией и стрингизацией</vt:lpstr>
      <vt:lpstr>Пример с конкатенацией и стрингизацией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keywords>CTPClassification=CTP_PUBLIC:VisualMarkings=</cp:keywords>
  <cp:lastModifiedBy>Evgenii Petrov</cp:lastModifiedBy>
  <cp:revision>265</cp:revision>
  <dcterms:created xsi:type="dcterms:W3CDTF">2012-04-19T03:58:25Z</dcterms:created>
  <dcterms:modified xsi:type="dcterms:W3CDTF">2024-03-31T08:09:08Z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cd0f49fc-3de3-4b87-8ff8-8eece635b406</vt:lpwstr>
  </property>
  <property fmtid="{D5CDD505-2E9C-101B-9397-08002B2CF9AE}" pid="3" name="CTP_TimeStamp">
    <vt:lpwstr>2016-05-05 09:22:58Z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