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8"/>
  </p:notesMasterIdLst>
  <p:sldIdLst>
    <p:sldId id="256" r:id="rId2"/>
    <p:sldId id="314" r:id="rId3"/>
    <p:sldId id="335" r:id="rId4"/>
    <p:sldId id="336" r:id="rId5"/>
    <p:sldId id="337" r:id="rId6"/>
    <p:sldId id="338" r:id="rId7"/>
    <p:sldId id="339" r:id="rId8"/>
    <p:sldId id="340" r:id="rId9"/>
    <p:sldId id="326" r:id="rId10"/>
    <p:sldId id="341" r:id="rId11"/>
    <p:sldId id="342" r:id="rId12"/>
    <p:sldId id="343" r:id="rId13"/>
    <p:sldId id="344" r:id="rId14"/>
    <p:sldId id="345" r:id="rId15"/>
    <p:sldId id="346" r:id="rId16"/>
    <p:sldId id="329" r:id="rId17"/>
    <p:sldId id="347" r:id="rId18"/>
    <p:sldId id="348" r:id="rId19"/>
    <p:sldId id="349" r:id="rId20"/>
    <p:sldId id="350" r:id="rId21"/>
    <p:sldId id="351" r:id="rId22"/>
    <p:sldId id="327" r:id="rId23"/>
    <p:sldId id="352" r:id="rId24"/>
    <p:sldId id="353" r:id="rId25"/>
    <p:sldId id="354" r:id="rId26"/>
    <p:sldId id="278" r:id="rId27"/>
    <p:sldId id="355" r:id="rId28"/>
    <p:sldId id="356" r:id="rId29"/>
    <p:sldId id="357" r:id="rId30"/>
    <p:sldId id="358" r:id="rId31"/>
    <p:sldId id="359" r:id="rId32"/>
    <p:sldId id="360" r:id="rId33"/>
    <p:sldId id="322" r:id="rId34"/>
    <p:sldId id="361" r:id="rId35"/>
    <p:sldId id="362" r:id="rId36"/>
    <p:sldId id="363" r:id="rId37"/>
    <p:sldId id="364" r:id="rId38"/>
    <p:sldId id="282" r:id="rId39"/>
    <p:sldId id="365" r:id="rId40"/>
    <p:sldId id="366" r:id="rId41"/>
    <p:sldId id="367" r:id="rId42"/>
    <p:sldId id="368" r:id="rId43"/>
    <p:sldId id="369" r:id="rId44"/>
    <p:sldId id="318" r:id="rId45"/>
    <p:sldId id="370" r:id="rId46"/>
    <p:sldId id="371" r:id="rId47"/>
    <p:sldId id="372" r:id="rId48"/>
    <p:sldId id="324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28" r:id="rId57"/>
    <p:sldId id="380" r:id="rId58"/>
    <p:sldId id="334" r:id="rId59"/>
    <p:sldId id="381" r:id="rId60"/>
    <p:sldId id="382" r:id="rId61"/>
    <p:sldId id="383" r:id="rId62"/>
    <p:sldId id="384" r:id="rId63"/>
    <p:sldId id="385" r:id="rId64"/>
    <p:sldId id="386" r:id="rId65"/>
    <p:sldId id="289" r:id="rId66"/>
    <p:sldId id="453" r:id="rId67"/>
    <p:sldId id="454" r:id="rId68"/>
    <p:sldId id="455" r:id="rId69"/>
    <p:sldId id="456" r:id="rId70"/>
    <p:sldId id="457" r:id="rId71"/>
    <p:sldId id="458" r:id="rId72"/>
    <p:sldId id="316" r:id="rId73"/>
    <p:sldId id="396" r:id="rId74"/>
    <p:sldId id="397" r:id="rId75"/>
    <p:sldId id="398" r:id="rId76"/>
    <p:sldId id="399" r:id="rId77"/>
    <p:sldId id="400" r:id="rId78"/>
    <p:sldId id="401" r:id="rId79"/>
    <p:sldId id="258" r:id="rId80"/>
    <p:sldId id="402" r:id="rId81"/>
    <p:sldId id="403" r:id="rId82"/>
    <p:sldId id="404" r:id="rId83"/>
    <p:sldId id="405" r:id="rId84"/>
    <p:sldId id="406" r:id="rId85"/>
    <p:sldId id="269" r:id="rId86"/>
    <p:sldId id="330" r:id="rId87"/>
    <p:sldId id="407" r:id="rId88"/>
    <p:sldId id="408" r:id="rId89"/>
    <p:sldId id="409" r:id="rId90"/>
    <p:sldId id="410" r:id="rId91"/>
    <p:sldId id="411" r:id="rId92"/>
    <p:sldId id="259" r:id="rId93"/>
    <p:sldId id="412" r:id="rId94"/>
    <p:sldId id="413" r:id="rId95"/>
    <p:sldId id="414" r:id="rId96"/>
    <p:sldId id="415" r:id="rId97"/>
    <p:sldId id="416" r:id="rId98"/>
    <p:sldId id="290" r:id="rId99"/>
    <p:sldId id="417" r:id="rId100"/>
    <p:sldId id="418" r:id="rId101"/>
    <p:sldId id="419" r:id="rId102"/>
    <p:sldId id="292" r:id="rId103"/>
    <p:sldId id="420" r:id="rId104"/>
    <p:sldId id="421" r:id="rId105"/>
    <p:sldId id="422" r:id="rId106"/>
    <p:sldId id="423" r:id="rId107"/>
    <p:sldId id="424" r:id="rId108"/>
    <p:sldId id="425" r:id="rId109"/>
    <p:sldId id="331" r:id="rId110"/>
    <p:sldId id="426" r:id="rId111"/>
    <p:sldId id="427" r:id="rId112"/>
    <p:sldId id="428" r:id="rId113"/>
    <p:sldId id="429" r:id="rId114"/>
    <p:sldId id="430" r:id="rId115"/>
    <p:sldId id="431" r:id="rId116"/>
    <p:sldId id="267" r:id="rId117"/>
    <p:sldId id="432" r:id="rId118"/>
    <p:sldId id="433" r:id="rId119"/>
    <p:sldId id="434" r:id="rId120"/>
    <p:sldId id="435" r:id="rId121"/>
    <p:sldId id="436" r:id="rId122"/>
    <p:sldId id="437" r:id="rId123"/>
    <p:sldId id="294" r:id="rId124"/>
    <p:sldId id="333" r:id="rId125"/>
    <p:sldId id="438" r:id="rId126"/>
    <p:sldId id="439" r:id="rId127"/>
    <p:sldId id="440" r:id="rId128"/>
    <p:sldId id="441" r:id="rId129"/>
    <p:sldId id="442" r:id="rId130"/>
    <p:sldId id="295" r:id="rId131"/>
    <p:sldId id="443" r:id="rId132"/>
    <p:sldId id="444" r:id="rId133"/>
    <p:sldId id="445" r:id="rId134"/>
    <p:sldId id="446" r:id="rId135"/>
    <p:sldId id="447" r:id="rId136"/>
    <p:sldId id="332" r:id="rId137"/>
    <p:sldId id="448" r:id="rId138"/>
    <p:sldId id="449" r:id="rId139"/>
    <p:sldId id="450" r:id="rId140"/>
    <p:sldId id="323" r:id="rId141"/>
    <p:sldId id="451" r:id="rId142"/>
    <p:sldId id="452" r:id="rId143"/>
    <p:sldId id="315" r:id="rId144"/>
    <p:sldId id="276" r:id="rId145"/>
    <p:sldId id="277" r:id="rId146"/>
    <p:sldId id="296" r:id="rId147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33"/>
    <a:srgbClr val="3646DE"/>
    <a:srgbClr val="4957E1"/>
    <a:srgbClr val="2D1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97" autoAdjust="0"/>
    <p:restoredTop sz="94609" autoAdjust="0"/>
  </p:normalViewPr>
  <p:slideViewPr>
    <p:cSldViewPr>
      <p:cViewPr varScale="1">
        <p:scale>
          <a:sx n="117" d="100"/>
          <a:sy n="117" d="100"/>
        </p:scale>
        <p:origin x="306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03F613-588F-4CBB-BB2C-2E9A0AC9620C}" type="datetimeFigureOut">
              <a:rPr lang="ru-RU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658B0A1-B27E-4F30-8C9A-A45EAF2D19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42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50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49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77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1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84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03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895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7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405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0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69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95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105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188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69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97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22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5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35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841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88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98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869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7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19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92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34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9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83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73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97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8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7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6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25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D18123-34F6-45E5-AF38-9B761080B6E9}" type="datetimeFigureOut">
              <a:rPr lang="ru-RU" smtClean="0"/>
              <a:pPr>
                <a:defRPr/>
              </a:pPr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5E8E26-B15A-4C3D-8163-0EB4611126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q.math.ca/Scanned/16-3/cull.pdf" TargetMode="External"/><Relationship Id="rId2" Type="http://schemas.openxmlformats.org/officeDocument/2006/relationships/hyperlink" Target="https://doi.org/10.1016/0166-218X(92)00170-Q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penguin.ewu.edu/~trolfe/QueenLasVegas/Hoffman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NP-complete_problems" TargetMode="Externa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Behna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._H._Lehm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gi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4400" dirty="0"/>
              <a:t>Алгоритмы с возвратом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rgbClr val="898989"/>
                </a:solidFill>
              </a:rPr>
              <a:t>Лекция 20</a:t>
            </a:r>
            <a:endParaRPr lang="ru-RU" dirty="0">
              <a:solidFill>
                <a:srgbClr val="898989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681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20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row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-&gt;Row, column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column += change[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&amp;&amp; Max(row, column)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238743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616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4825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>
                <a:solidFill>
                  <a:schemeClr val="bg1"/>
                </a:solidFill>
              </a:rPr>
              <a:t>Варнсдорфа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Warnsdorff</a:t>
            </a:r>
            <a:r>
              <a:rPr lang="en-US" dirty="0">
                <a:solidFill>
                  <a:schemeClr val="bg1"/>
                </a:solidFill>
              </a:rPr>
              <a:t>), 18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3325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061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944150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с эвристиками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Эвристика – это упорядочение потомков текущей вершины по убыванию оценки вероятности лежать на пути из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x</a:t>
            </a:r>
            <a:r>
              <a:rPr lang="en-US" sz="2800" baseline="-25000" dirty="0">
                <a:latin typeface="Calibri" pitchFamily="34" charset="0"/>
                <a:cs typeface="Calibri" pitchFamily="34" charset="0"/>
              </a:rPr>
              <a:t>0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dirty="0">
                <a:latin typeface="Calibri" pitchFamily="34" charset="0"/>
                <a:cs typeface="Calibri" pitchFamily="34" charset="0"/>
              </a:rPr>
              <a:t>Удачная эвристика сокращает время поиска с возвратом в случае,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Эвристики не влияют на время поиска с возвратом, если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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T</a:t>
            </a: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sz="2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Пример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Эвристика </a:t>
            </a:r>
            <a:r>
              <a:rPr lang="ru-RU" dirty="0" err="1"/>
              <a:t>Варнсдорфа</a:t>
            </a:r>
            <a:r>
              <a:rPr lang="en-US" dirty="0"/>
              <a:t> (</a:t>
            </a:r>
            <a:r>
              <a:rPr lang="en-US" dirty="0" err="1"/>
              <a:t>Warnsdorff</a:t>
            </a:r>
            <a:r>
              <a:rPr lang="en-US" dirty="0"/>
              <a:t>), 18</a:t>
            </a:r>
            <a:r>
              <a:rPr lang="ru-RU" dirty="0"/>
              <a:t>2</a:t>
            </a:r>
            <a:r>
              <a:rPr lang="en-US" dirty="0"/>
              <a:t>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2">
              <a:lnSpc>
                <a:spcPct val="80000"/>
              </a:lnSpc>
            </a:pPr>
            <a:r>
              <a:rPr lang="ru-RU" dirty="0">
                <a:cs typeface="Calibri" pitchFamily="34" charset="0"/>
              </a:rPr>
              <a:t>На каждом ходу ставь коня на такое поле, из которого можно совершить наименьшее число ходов на ещё не пройденные поля. Если таких полей несколько, бери любое из них.</a:t>
            </a:r>
          </a:p>
          <a:p>
            <a:pPr lvl="1">
              <a:lnSpc>
                <a:spcPct val="80000"/>
              </a:lnSpc>
            </a:pP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Позволяет обойти без возвратов доски от 5×5 до 76×76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42896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67408" y="1655974"/>
            <a:ext cx="10624491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11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311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23392" y="2348880"/>
            <a:ext cx="10768507" cy="3997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734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623392" y="3789040"/>
            <a:ext cx="10768507" cy="2557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70843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оба нечетные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1, 2,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3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= 1, 2, 3, 5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6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5909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1, 2,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m = 3 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 n = 1, 2, 3, 5 </a:t>
            </a:r>
            <a:r>
              <a:rPr lang="ru-RU" dirty="0">
                <a:solidFill>
                  <a:schemeClr val="bg1"/>
                </a:solidFill>
              </a:rPr>
              <a:t>или</a:t>
            </a:r>
            <a:r>
              <a:rPr lang="en-US" dirty="0">
                <a:solidFill>
                  <a:schemeClr val="bg1"/>
                </a:solidFill>
              </a:rPr>
              <a:t> 6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0150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Allen J. </a:t>
            </a:r>
            <a:r>
              <a:rPr lang="en-US" dirty="0" err="1">
                <a:solidFill>
                  <a:schemeClr val="bg1"/>
                </a:solidFill>
              </a:rPr>
              <a:t>Schwenk</a:t>
            </a:r>
            <a:r>
              <a:rPr lang="en-US" dirty="0">
                <a:solidFill>
                  <a:schemeClr val="bg1"/>
                </a:solidFill>
              </a:rPr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9957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Для любой прямоугольной доски с наименьшей стороной </a:t>
            </a:r>
            <a:r>
              <a:rPr lang="en-US" dirty="0"/>
              <a:t>&gt;= 5</a:t>
            </a:r>
            <a:r>
              <a:rPr lang="ru-RU" dirty="0"/>
              <a:t> существует </a:t>
            </a:r>
            <a:r>
              <a:rPr lang="en-US" dirty="0"/>
              <a:t>(</a:t>
            </a:r>
            <a:r>
              <a:rPr lang="ru-RU" dirty="0"/>
              <a:t>возможно незамкнутый</a:t>
            </a:r>
            <a:r>
              <a:rPr lang="en-US" dirty="0"/>
              <a:t>) </a:t>
            </a:r>
            <a:r>
              <a:rPr lang="ru-RU" dirty="0"/>
              <a:t>обход шахматным конем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Conrad, A.; </a:t>
            </a:r>
            <a:r>
              <a:rPr lang="en-US" dirty="0" err="1"/>
              <a:t>Hindrichs</a:t>
            </a:r>
            <a:r>
              <a:rPr lang="en-US" dirty="0"/>
              <a:t>, T.; </a:t>
            </a:r>
            <a:r>
              <a:rPr lang="en-US" dirty="0" err="1"/>
              <a:t>Morsy</a:t>
            </a:r>
            <a:r>
              <a:rPr lang="en-US" dirty="0"/>
              <a:t>, H. &amp; Wegener, I. (1994). "Solution of the Knight's Hamiltonian Path Problem on Chessboards". Discrete Applied Mathematics. 50 (2): 125–134. </a:t>
            </a:r>
            <a:r>
              <a:rPr lang="en-US" dirty="0">
                <a:hlinkClick r:id="rId2"/>
              </a:rPr>
              <a:t>https://doi.org/10.1016%2F0166-218X%2892%2900170-Q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Cull, P.; De </a:t>
            </a:r>
            <a:r>
              <a:rPr lang="en-US" dirty="0" err="1"/>
              <a:t>Curtins</a:t>
            </a:r>
            <a:r>
              <a:rPr lang="en-US" dirty="0"/>
              <a:t>, J. (1978). "Knight's Tour Revisited" (PDF). Fibonacci Quarterly. 16: 276–28</a:t>
            </a:r>
            <a:r>
              <a:rPr lang="ru-RU" dirty="0"/>
              <a:t>. </a:t>
            </a:r>
            <a:r>
              <a:rPr lang="en-US" dirty="0">
                <a:hlinkClick r:id="rId3"/>
              </a:rPr>
              <a:t>http://www.fq.math.ca/Scanned/16-3/cull.pdf</a:t>
            </a: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Для любой доски </a:t>
            </a:r>
            <a:r>
              <a:rPr lang="en-US" dirty="0"/>
              <a:t>m × n </a:t>
            </a:r>
            <a:r>
              <a:rPr lang="ru-RU" dirty="0"/>
              <a:t>(</a:t>
            </a:r>
            <a:r>
              <a:rPr lang="en-US" dirty="0"/>
              <a:t>m ≤ n</a:t>
            </a:r>
            <a:r>
              <a:rPr lang="ru-RU" dirty="0"/>
              <a:t>) существует замкнутый обход шахматным конем</a:t>
            </a:r>
            <a:r>
              <a:rPr lang="en-US" dirty="0"/>
              <a:t>, </a:t>
            </a:r>
            <a:r>
              <a:rPr lang="ru-RU" dirty="0"/>
              <a:t>за исключением случаев, когда выполнены одно или более из следующих условий</a:t>
            </a:r>
            <a:r>
              <a:rPr lang="en-US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</a:t>
            </a:r>
            <a:r>
              <a:rPr lang="ru-RU" dirty="0"/>
              <a:t>и</a:t>
            </a:r>
            <a:r>
              <a:rPr lang="en-US" dirty="0"/>
              <a:t> n </a:t>
            </a:r>
            <a:r>
              <a:rPr lang="ru-RU" dirty="0"/>
              <a:t>оба нечетные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m = 1, 2, </a:t>
            </a:r>
            <a:r>
              <a:rPr lang="ru-RU" dirty="0"/>
              <a:t>или</a:t>
            </a:r>
            <a:r>
              <a:rPr lang="en-US" dirty="0"/>
              <a:t> 4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 = 3 </a:t>
            </a:r>
            <a:r>
              <a:rPr lang="ru-RU" dirty="0"/>
              <a:t>и</a:t>
            </a:r>
            <a:r>
              <a:rPr lang="en-US" dirty="0"/>
              <a:t> n = 1, 2, 3, 5 </a:t>
            </a:r>
            <a:r>
              <a:rPr lang="ru-RU" dirty="0"/>
              <a:t>или</a:t>
            </a:r>
            <a:r>
              <a:rPr lang="en-US" dirty="0"/>
              <a:t> 6</a:t>
            </a:r>
            <a:endParaRPr lang="ru-RU" dirty="0"/>
          </a:p>
          <a:p>
            <a:pPr lvl="1">
              <a:spcBef>
                <a:spcPts val="600"/>
              </a:spcBef>
            </a:pPr>
            <a:r>
              <a:rPr lang="en-US" dirty="0"/>
              <a:t>Allen J. </a:t>
            </a:r>
            <a:r>
              <a:rPr lang="en-US" dirty="0" err="1"/>
              <a:t>Schwenk</a:t>
            </a:r>
            <a:r>
              <a:rPr lang="en-US" dirty="0"/>
              <a:t> (1991). "Which Rectangular Chessboards Have a Knight's Tour?". Mathematics Magazine: 325–332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7504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/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множество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 err="1">
                <a:solidFill>
                  <a:schemeClr val="bg1"/>
                </a:solidFill>
              </a:rPr>
              <a:t>т.ч</a:t>
            </a:r>
            <a:r>
              <a:rPr lang="ru-RU" sz="2000" dirty="0">
                <a:solidFill>
                  <a:schemeClr val="bg1"/>
                </a:solidFill>
              </a:rPr>
              <a:t>. на доске </a:t>
            </a:r>
            <a:r>
              <a:rPr lang="en-US" sz="2000" dirty="0">
                <a:solidFill>
                  <a:schemeClr val="bg1"/>
                </a:solidFill>
              </a:rPr>
              <a:t>N×N </a:t>
            </a:r>
            <a:r>
              <a:rPr lang="ru-RU" sz="2000" dirty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ru-RU" sz="2000" dirty="0">
                <a:solidFill>
                  <a:schemeClr val="bg1"/>
                </a:solidFill>
              </a:rPr>
              <a:t> ферзей,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79976" y="1690688"/>
            <a:ext cx="5511923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51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T = </a:t>
            </a:r>
            <a:r>
              <a:rPr lang="ru-RU" sz="2000" dirty="0">
                <a:solidFill>
                  <a:schemeClr val="bg1"/>
                </a:solidFill>
              </a:rPr>
              <a:t>множество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 err="1">
                <a:solidFill>
                  <a:schemeClr val="bg1"/>
                </a:solidFill>
              </a:rPr>
              <a:t>т.ч</a:t>
            </a:r>
            <a:r>
              <a:rPr lang="ru-RU" sz="2000" dirty="0">
                <a:solidFill>
                  <a:schemeClr val="bg1"/>
                </a:solidFill>
              </a:rPr>
              <a:t>. на доске </a:t>
            </a:r>
            <a:r>
              <a:rPr lang="en-US" sz="2000" dirty="0">
                <a:solidFill>
                  <a:schemeClr val="bg1"/>
                </a:solidFill>
              </a:rPr>
              <a:t>N×N </a:t>
            </a:r>
            <a:r>
              <a:rPr lang="ru-RU" sz="2000" dirty="0">
                <a:solidFill>
                  <a:schemeClr val="bg1"/>
                </a:solidFill>
              </a:rPr>
              <a:t>можно расставить </a:t>
            </a:r>
            <a:r>
              <a:rPr lang="en-US" sz="2000" dirty="0">
                <a:solidFill>
                  <a:schemeClr val="bg1"/>
                </a:solidFill>
              </a:rPr>
              <a:t>n</a:t>
            </a:r>
            <a:r>
              <a:rPr lang="ru-RU" sz="2000" dirty="0">
                <a:solidFill>
                  <a:schemeClr val="bg1"/>
                </a:solidFill>
              </a:rPr>
              <a:t> ферзей,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соблюдая условия задачи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endParaRPr lang="ru-RU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10432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>
                <a:solidFill>
                  <a:schemeClr val="bg1"/>
                </a:solidFill>
              </a:rPr>
              <a:t>Формулировка – </a:t>
            </a:r>
            <a:r>
              <a:rPr lang="en-US" sz="2400" dirty="0">
                <a:solidFill>
                  <a:schemeClr val="bg1"/>
                </a:solidFill>
              </a:rPr>
              <a:t>Max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Bezzel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1848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60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4694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Первое решение – </a:t>
            </a:r>
            <a:r>
              <a:rPr lang="en-US" sz="2400" dirty="0">
                <a:solidFill>
                  <a:schemeClr val="bg1"/>
                </a:solidFill>
              </a:rPr>
              <a:t>Franz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Nauck</a:t>
            </a:r>
            <a:r>
              <a:rPr lang="ru-RU" sz="2400" dirty="0">
                <a:solidFill>
                  <a:schemeClr val="bg1"/>
                </a:solidFill>
              </a:rPr>
              <a:t>, 1850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Перечислил все 92 решения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Расширил на </a:t>
            </a:r>
            <a:r>
              <a:rPr lang="en-US" sz="2000" dirty="0">
                <a:solidFill>
                  <a:schemeClr val="bg1"/>
                </a:solidFill>
              </a:rPr>
              <a:t>N </a:t>
            </a:r>
            <a:r>
              <a:rPr lang="ru-RU" sz="2000" dirty="0">
                <a:solidFill>
                  <a:schemeClr val="bg1"/>
                </a:solidFill>
              </a:rPr>
              <a:t>ферзей на доске </a:t>
            </a:r>
            <a:r>
              <a:rPr lang="en-US" sz="2000" dirty="0">
                <a:solidFill>
                  <a:schemeClr val="bg1"/>
                </a:solidFill>
              </a:rPr>
              <a:t>N×N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3012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1721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расстановке ферзей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«Требуется расставить 8 ферзей на шахматной доске так, чтобы ни один ферзь не угрожал другом</a:t>
            </a:r>
            <a:r>
              <a:rPr lang="en-US" sz="2400" dirty="0"/>
              <a:t>y</a:t>
            </a:r>
            <a:r>
              <a:rPr lang="ru-RU" sz="2400" dirty="0"/>
              <a:t>»</a:t>
            </a:r>
          </a:p>
          <a:p>
            <a:pPr lvl="1"/>
            <a:r>
              <a:rPr lang="en-US" sz="2000" dirty="0"/>
              <a:t>T = </a:t>
            </a:r>
            <a:r>
              <a:rPr lang="ru-RU" sz="2000" dirty="0"/>
              <a:t>множество </a:t>
            </a:r>
            <a:r>
              <a:rPr lang="en-US" sz="2000" dirty="0"/>
              <a:t>n </a:t>
            </a:r>
            <a:r>
              <a:rPr lang="ru-RU" sz="2000" dirty="0" err="1"/>
              <a:t>т.ч</a:t>
            </a:r>
            <a:r>
              <a:rPr lang="ru-RU" sz="2000" dirty="0"/>
              <a:t>. на доске </a:t>
            </a:r>
            <a:r>
              <a:rPr lang="en-US" sz="2000" dirty="0"/>
              <a:t>N×N </a:t>
            </a:r>
            <a:r>
              <a:rPr lang="ru-RU" sz="2000" dirty="0"/>
              <a:t>можно расставить </a:t>
            </a:r>
            <a:r>
              <a:rPr lang="en-US" sz="2000" dirty="0"/>
              <a:t>n</a:t>
            </a:r>
            <a:r>
              <a:rPr lang="ru-RU" sz="2000" dirty="0"/>
              <a:t> ферзей,</a:t>
            </a:r>
            <a:r>
              <a:rPr lang="en-US" sz="2000" dirty="0"/>
              <a:t> </a:t>
            </a:r>
            <a:r>
              <a:rPr lang="ru-RU" sz="2000" dirty="0"/>
              <a:t>соблюдая условия задачи</a:t>
            </a:r>
          </a:p>
          <a:p>
            <a:pPr lvl="1"/>
            <a:r>
              <a:rPr lang="ru-RU" sz="2000" dirty="0"/>
              <a:t>Проверить </a:t>
            </a:r>
            <a:r>
              <a:rPr lang="en-US" sz="2000" dirty="0"/>
              <a:t>N </a:t>
            </a:r>
            <a:r>
              <a:rPr lang="en-US" sz="2000" dirty="0">
                <a:sym typeface="Symbol" panose="05050102010706020507" pitchFamily="18" charset="2"/>
              </a:rPr>
              <a:t> </a:t>
            </a:r>
            <a:r>
              <a:rPr lang="en-US" sz="2000" dirty="0"/>
              <a:t>T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Формулировка – </a:t>
            </a:r>
            <a:r>
              <a:rPr lang="en-US" sz="2400" dirty="0"/>
              <a:t>Max</a:t>
            </a:r>
            <a:r>
              <a:rPr lang="ru-RU" sz="2400" dirty="0"/>
              <a:t> </a:t>
            </a:r>
            <a:r>
              <a:rPr lang="en-US" sz="2400" dirty="0" err="1"/>
              <a:t>Bezzel</a:t>
            </a:r>
            <a:r>
              <a:rPr lang="ru-RU" sz="2400" dirty="0"/>
              <a:t>, </a:t>
            </a:r>
            <a:r>
              <a:rPr lang="en-US" sz="2400" dirty="0"/>
              <a:t>1848</a:t>
            </a:r>
            <a:endParaRPr lang="ru-RU" sz="2400" dirty="0"/>
          </a:p>
          <a:p>
            <a:r>
              <a:rPr lang="ru-RU" sz="2400" dirty="0"/>
              <a:t>Первое решение – </a:t>
            </a:r>
            <a:r>
              <a:rPr lang="en-US" sz="2400" dirty="0"/>
              <a:t>Franz</a:t>
            </a:r>
            <a:r>
              <a:rPr lang="ru-RU" sz="2400" dirty="0"/>
              <a:t> </a:t>
            </a:r>
            <a:r>
              <a:rPr lang="en-US" sz="2400" dirty="0" err="1"/>
              <a:t>Nauck</a:t>
            </a:r>
            <a:r>
              <a:rPr lang="ru-RU" sz="2400" dirty="0"/>
              <a:t>, 1850</a:t>
            </a:r>
          </a:p>
          <a:p>
            <a:pPr lvl="1"/>
            <a:r>
              <a:rPr lang="ru-RU" sz="2000" dirty="0"/>
              <a:t>Перечислил все 92 решения</a:t>
            </a:r>
          </a:p>
          <a:p>
            <a:pPr lvl="1"/>
            <a:r>
              <a:rPr lang="ru-RU" sz="2000" dirty="0"/>
              <a:t>Расширил на </a:t>
            </a:r>
            <a:r>
              <a:rPr lang="en-US" sz="2000" dirty="0"/>
              <a:t>N </a:t>
            </a:r>
            <a:r>
              <a:rPr lang="ru-RU" sz="2000" dirty="0"/>
              <a:t>ферзей на доске </a:t>
            </a:r>
            <a:r>
              <a:rPr lang="en-US" sz="2000" dirty="0"/>
              <a:t>N×N</a:t>
            </a:r>
          </a:p>
          <a:p>
            <a:endParaRPr lang="ru-RU" sz="2400" dirty="0"/>
          </a:p>
          <a:p>
            <a:r>
              <a:rPr lang="ru-RU" sz="2400" dirty="0"/>
              <a:t>Используется для измерения скорости поиска с возвратом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464" y="1826147"/>
            <a:ext cx="4315072" cy="43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6103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расстановки 4 ферзей</a:t>
            </a:r>
          </a:p>
        </p:txBody>
      </p:sp>
      <p:graphicFrame>
        <p:nvGraphicFramePr>
          <p:cNvPr id="10" name="Содержимое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6669"/>
              </p:ext>
            </p:extLst>
          </p:nvPr>
        </p:nvGraphicFramePr>
        <p:xfrm>
          <a:off x="4692129" y="1825625"/>
          <a:ext cx="4617064" cy="435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74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953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R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2047708"/>
            <a:ext cx="858635" cy="785954"/>
          </a:xfr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3110082"/>
            <a:ext cx="858635" cy="785954"/>
          </a:xfrm>
          <a:prstGeom prst="rect">
            <a:avLst/>
          </a:prstGeom>
        </p:spPr>
      </p:pic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4172458"/>
            <a:ext cx="858635" cy="785954"/>
          </a:xfrm>
          <a:prstGeom prst="rect">
            <a:avLst/>
          </a:prstGeom>
        </p:spPr>
      </p:pic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80981" y="5234832"/>
            <a:ext cx="858635" cy="785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4487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87 -0.00023 L 0.53724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35417 -0.00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17 -0.0081 L 2.08333E-7 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1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724 -0.00023 L 2.08333E-7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96296E-6 L 0.35417 -0.0027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53724 -0.000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7.40741E-7 L 0.25378 -0.008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82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85185E-6 L 0.4487 0.0048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добавить в конец вектора </a:t>
            </a:r>
            <a:r>
              <a:rPr lang="en-US" dirty="0"/>
              <a:t>board </a:t>
            </a:r>
            <a:r>
              <a:rPr lang="ru-RU" dirty="0"/>
              <a:t>следующего ферзя; иначе «неудача»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4657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вектор длины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≤</a:t>
            </a:r>
            <a:r>
              <a:rPr lang="en-US" dirty="0">
                <a:solidFill>
                  <a:schemeClr val="bg1"/>
                </a:solidFill>
              </a:rPr>
              <a:t> N</a:t>
            </a:r>
            <a:r>
              <a:rPr lang="ru-RU" dirty="0">
                <a:solidFill>
                  <a:schemeClr val="bg1"/>
                </a:solidFill>
              </a:rPr>
              <a:t>, заполненный номерами вертикалей, в которых находятся ферзи в горизонталях 0 до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-1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5951984" y="1690688"/>
            <a:ext cx="5439915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1117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6019800" y="1690688"/>
            <a:ext cx="5372099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0273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PlaceNextQueen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62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добавить в конец вектора </a:t>
            </a:r>
            <a:r>
              <a:rPr lang="en-US" dirty="0">
                <a:solidFill>
                  <a:schemeClr val="bg1"/>
                </a:solidFill>
              </a:rPr>
              <a:t>board </a:t>
            </a:r>
            <a:r>
              <a:rPr lang="ru-RU" dirty="0">
                <a:solidFill>
                  <a:schemeClr val="bg1"/>
                </a:solidFill>
              </a:rPr>
              <a:t>следующего ферзя;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3372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исполняющее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вектор длины </a:t>
            </a:r>
            <a:r>
              <a:rPr lang="en-US" dirty="0"/>
              <a:t>M</a:t>
            </a:r>
            <a:r>
              <a:rPr lang="ru-RU" dirty="0"/>
              <a:t> ≤</a:t>
            </a:r>
            <a:r>
              <a:rPr lang="en-US" dirty="0"/>
              <a:t> N</a:t>
            </a:r>
            <a:r>
              <a:rPr lang="ru-RU" dirty="0"/>
              <a:t>, заполненный номерами вертикалей, в которых находятся ферзи в горизонталях 0 до </a:t>
            </a:r>
            <a:r>
              <a:rPr lang="en-US" dirty="0"/>
              <a:t>M</a:t>
            </a:r>
            <a:r>
              <a:rPr lang="ru-RU" dirty="0"/>
              <a:t>-1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 </a:t>
            </a:r>
            <a:r>
              <a:rPr lang="ru-RU" dirty="0"/>
              <a:t>= </a:t>
            </a:r>
            <a:r>
              <a:rPr lang="en-US" dirty="0" err="1"/>
              <a:t>PlaceNextQueen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добавить в конец вектора </a:t>
            </a:r>
            <a:r>
              <a:rPr lang="en-US" dirty="0"/>
              <a:t>board </a:t>
            </a:r>
            <a:r>
              <a:rPr lang="ru-RU" dirty="0"/>
              <a:t>следующего ферзя; иначе «неудача»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52" y="2658271"/>
            <a:ext cx="2664296" cy="268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2658" y="3816626"/>
            <a:ext cx="2954655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dirty="0"/>
              <a:t>[</a:t>
            </a:r>
          </a:p>
          <a:p>
            <a:r>
              <a:rPr lang="en-US" dirty="0"/>
              <a:t>5, 3, 6, 0, 7, 1, 4, 2</a:t>
            </a:r>
          </a:p>
          <a:p>
            <a:r>
              <a:rPr lang="en-US" dirty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24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0949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79970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45123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4911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28322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Расстановка ферзей с помощью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PlaceQueens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 = []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queenIdx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… Count: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PlaceNextQueen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  <a:p>
            <a:pPr>
              <a:buNone/>
            </a:pP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2724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 = 0; !success 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7753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&gt; board-&gt;Size)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 = 0; !success &amp;&amp; col &lt; board-&gt;Size;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(board,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566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 = 0; !success &amp;&amp; col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column,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+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-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* queens =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&lt;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column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[board-&gt;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++board-&gt;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40455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col = 0; !success &amp;&amp; col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-&gt;Size; ++col)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CopyBoard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success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(col,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PlaceQueens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queenIdx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nextBoard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TryPlaceQueen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queens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upDiagonalIdx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downDiagonalIdx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queens[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column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QueenCount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isSafe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69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3348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1690688"/>
            <a:ext cx="10768507" cy="4655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472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  <p:sp>
        <p:nvSpPr>
          <p:cNvPr id="4" name="Rectangle 3"/>
          <p:cNvSpPr/>
          <p:nvPr/>
        </p:nvSpPr>
        <p:spPr>
          <a:xfrm>
            <a:off x="623392" y="2204864"/>
            <a:ext cx="10768507" cy="4141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35200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известно из теории</a:t>
            </a:r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Расстановка </a:t>
            </a:r>
            <a:r>
              <a:rPr lang="en-US" sz="2400" dirty="0"/>
              <a:t>N </a:t>
            </a:r>
            <a:r>
              <a:rPr lang="ru-RU" sz="2400" dirty="0"/>
              <a:t>ферзей за </a:t>
            </a:r>
            <a:r>
              <a:rPr lang="en-US" sz="2400" dirty="0"/>
              <a:t>O(N)</a:t>
            </a:r>
            <a:endParaRPr lang="ru-RU" sz="2400" dirty="0"/>
          </a:p>
          <a:p>
            <a:pPr lvl="1"/>
            <a:r>
              <a:rPr lang="en-US" sz="2000" dirty="0"/>
              <a:t>E. J. Hoffman et al., "Construction for the Solutions of the m Queens Problem". Mathematics Magazine, Vol. XX (1969), pp. 66–72 </a:t>
            </a:r>
            <a:r>
              <a:rPr lang="en-US" sz="2000" dirty="0">
                <a:hlinkClick r:id="rId3"/>
              </a:rPr>
              <a:t>http://penguin.ewu.edu/~trolfe/QueenLasVegas/Hoffman.pdf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784458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Элементы теории сложности вычислений</a:t>
            </a:r>
          </a:p>
          <a:p>
            <a:pPr lvl="1"/>
            <a:r>
              <a:rPr lang="ru-RU" dirty="0"/>
              <a:t>Задача, исполняющее устройство</a:t>
            </a:r>
          </a:p>
          <a:p>
            <a:pPr lvl="1"/>
            <a:r>
              <a:rPr lang="ru-RU" dirty="0"/>
              <a:t>Классы задач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r>
              <a:rPr lang="ru-RU" dirty="0"/>
              <a:t>, сводимость, </a:t>
            </a:r>
            <a:r>
              <a:rPr lang="en-US" dirty="0"/>
              <a:t>NP-</a:t>
            </a:r>
            <a:r>
              <a:rPr lang="ru-RU" dirty="0"/>
              <a:t>полные и </a:t>
            </a:r>
            <a:r>
              <a:rPr lang="en-US" dirty="0"/>
              <a:t>NP-</a:t>
            </a:r>
            <a:r>
              <a:rPr lang="ru-RU" dirty="0"/>
              <a:t>трудные задачи</a:t>
            </a:r>
          </a:p>
          <a:p>
            <a:endParaRPr lang="ru-RU" dirty="0"/>
          </a:p>
          <a:p>
            <a:r>
              <a:rPr lang="ru-RU" dirty="0"/>
              <a:t>Метод поиска с возвратом</a:t>
            </a:r>
          </a:p>
          <a:p>
            <a:pPr lvl="1"/>
            <a:r>
              <a:rPr lang="ru-RU" dirty="0"/>
              <a:t>Как обход в глубину и как эмуляция недетерминированного устройства</a:t>
            </a:r>
          </a:p>
          <a:p>
            <a:endParaRPr lang="ru-RU" dirty="0"/>
          </a:p>
          <a:p>
            <a:r>
              <a:rPr lang="ru-RU" dirty="0"/>
              <a:t>Алгоритмы решения классических задач комбинаторного поиска</a:t>
            </a:r>
            <a:endParaRPr lang="en-US" dirty="0"/>
          </a:p>
          <a:p>
            <a:pPr lvl="1"/>
            <a:r>
              <a:rPr lang="ru-RU" dirty="0"/>
              <a:t>Обход доски шахматным конем</a:t>
            </a:r>
          </a:p>
          <a:p>
            <a:pPr lvl="1"/>
            <a:r>
              <a:rPr lang="ru-RU" dirty="0"/>
              <a:t>Расстановка ферзей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28620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кубике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Задано описание кубика и входная строка. </a:t>
            </a:r>
          </a:p>
          <a:p>
            <a:r>
              <a:rPr lang="ru-RU" dirty="0"/>
              <a:t>Можно ли получить входную строку, прокатив кубик?</a:t>
            </a:r>
          </a:p>
          <a:p>
            <a:endParaRPr lang="ru-RU" dirty="0"/>
          </a:p>
          <a:p>
            <a:r>
              <a:rPr lang="ru-RU" dirty="0"/>
              <a:t>Перенумеруем грани кубика c 123456 на 124536: </a:t>
            </a:r>
          </a:p>
          <a:p>
            <a:r>
              <a:rPr lang="ru-RU" dirty="0"/>
              <a:t>1 – нижняя;</a:t>
            </a:r>
          </a:p>
          <a:p>
            <a:r>
              <a:rPr lang="ru-RU" dirty="0"/>
              <a:t>6 – верхняя; (1+6 = 7)</a:t>
            </a:r>
          </a:p>
          <a:p>
            <a:r>
              <a:rPr lang="ru-RU" dirty="0"/>
              <a:t>3 – фронтальная; </a:t>
            </a:r>
          </a:p>
          <a:p>
            <a:r>
              <a:rPr lang="ru-RU" dirty="0"/>
              <a:t>4 – задняя; (3+4 = 7)</a:t>
            </a:r>
          </a:p>
          <a:p>
            <a:r>
              <a:rPr lang="ru-RU" dirty="0"/>
              <a:t>2 – боковая левая;</a:t>
            </a:r>
          </a:p>
          <a:p>
            <a:r>
              <a:rPr lang="ru-RU" dirty="0"/>
              <a:t>5 – боковая правая (2+5 = 7).</a:t>
            </a:r>
          </a:p>
          <a:p>
            <a:r>
              <a:rPr lang="ru-RU" dirty="0"/>
              <a:t>Тогда соседними для i-й будут все, кроме i-й и (7-i)-й.</a:t>
            </a:r>
          </a:p>
          <a:p>
            <a:endParaRPr lang="ru-RU" dirty="0"/>
          </a:p>
          <a:p>
            <a:r>
              <a:rPr lang="ru-RU" dirty="0"/>
              <a:t>Попробуем построить слово, начиная со всех шести граней.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Результат (в переменной q)  1, если можно получить слово, записанное в глобальной строке w, начиная n-</a:t>
            </a:r>
            <a:r>
              <a:rPr lang="ru-RU" sz="2400" dirty="0" err="1"/>
              <a:t>го</a:t>
            </a:r>
            <a:r>
              <a:rPr lang="ru-RU" sz="2400" dirty="0"/>
              <a:t> символа, перекатывая кубик, лежащий g-ой гранью. 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chkword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strlen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||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6; i++)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!= 7) {</a:t>
            </a:r>
          </a:p>
          <a:p>
            <a:pPr marL="0" indent="0">
              <a:buNone/>
            </a:pP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l-PL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chkword(i,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CB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l-PL" sz="2400" dirty="0">
                <a:solidFill>
                  <a:srgbClr val="808080"/>
                </a:solidFill>
                <a:latin typeface="Consolas" panose="020B0609020204030204" pitchFamily="49" charset="0"/>
              </a:rPr>
              <a:t>w</a:t>
            </a:r>
            <a:r>
              <a:rPr lang="pl-PL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(q)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стабильных браках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Даны множества M и Ж</a:t>
            </a:r>
          </a:p>
          <a:p>
            <a:r>
              <a:rPr lang="ru-RU" dirty="0"/>
              <a:t>Для каждого элемента из М элементы из Ж отсортированы в порядке предпочтительности</a:t>
            </a:r>
          </a:p>
          <a:p>
            <a:pPr lvl="1"/>
            <a:r>
              <a:rPr lang="ru-RU" dirty="0"/>
              <a:t>Сортировки для каждого элемента М могут быть свои</a:t>
            </a:r>
          </a:p>
          <a:p>
            <a:r>
              <a:rPr lang="ru-RU" dirty="0"/>
              <a:t>Для каждого элемента из Ж заданы аналогичные предпочтения</a:t>
            </a:r>
          </a:p>
          <a:p>
            <a:endParaRPr lang="ru-RU" dirty="0"/>
          </a:p>
          <a:p>
            <a:r>
              <a:rPr lang="ru-RU" dirty="0"/>
              <a:t>Найти наибольшее множество пар, в котором отсутствуют такие пары (м, ж) и (м', ж'), что для м элемент ж' предпочтительнее ж и для ж' элемент м предпочтительнее м‘</a:t>
            </a:r>
          </a:p>
          <a:p>
            <a:endParaRPr lang="ru-RU" dirty="0"/>
          </a:p>
          <a:p>
            <a:r>
              <a:rPr lang="ru-RU" dirty="0"/>
              <a:t>Смотри алгоритм в </a:t>
            </a:r>
            <a:r>
              <a:rPr lang="en-US" dirty="0"/>
              <a:t>D. Gale and L. S. Shapley: «College Admissions and the Stability of Marriage», American Mathematical Monthly 69, 9-14, 1962.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обычная машина Тьюринга</a:t>
            </a:r>
            <a:br>
              <a:rPr lang="ru-RU" dirty="0"/>
            </a:br>
            <a:endParaRPr lang="ru-RU" dirty="0"/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компьютер</a:t>
            </a:r>
          </a:p>
          <a:p>
            <a:pPr lvl="2"/>
            <a:r>
              <a:rPr lang="ru-RU" dirty="0"/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Недетерминированное</a:t>
            </a:r>
          </a:p>
          <a:p>
            <a:endParaRPr lang="ru-RU" dirty="0"/>
          </a:p>
          <a:p>
            <a:r>
              <a:rPr lang="ru-RU" dirty="0"/>
              <a:t>Математика</a:t>
            </a:r>
          </a:p>
          <a:p>
            <a:pPr lvl="1"/>
            <a:r>
              <a:rPr lang="ru-RU" dirty="0"/>
              <a:t>машина Тьюринга с неограниченным числом лент</a:t>
            </a:r>
          </a:p>
          <a:p>
            <a:endParaRPr lang="ru-RU" dirty="0"/>
          </a:p>
          <a:p>
            <a:r>
              <a:rPr lang="ru-RU" dirty="0"/>
              <a:t>Реальный мир</a:t>
            </a:r>
          </a:p>
          <a:p>
            <a:pPr lvl="1"/>
            <a:r>
              <a:rPr lang="ru-RU" dirty="0"/>
              <a:t>нет</a:t>
            </a:r>
          </a:p>
          <a:p>
            <a:pPr lvl="2"/>
            <a:r>
              <a:rPr lang="ru-RU" dirty="0"/>
              <a:t>компьютер, с неограниченным числом процессоров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38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07368" y="1556792"/>
            <a:ext cx="10946432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242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407368" y="2683874"/>
            <a:ext cx="10946432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52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2186434" y="2683874"/>
            <a:ext cx="9167366" cy="369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93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>
                <a:solidFill>
                  <a:schemeClr val="bg1"/>
                </a:solidFill>
              </a:rPr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>
              <a:solidFill>
                <a:schemeClr val="bg1"/>
              </a:solidFill>
            </a:endParaRPr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2467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теории сложности вычислений</a:t>
            </a:r>
          </a:p>
          <a:p>
            <a:r>
              <a:rPr lang="ru-RU" dirty="0"/>
              <a:t>Метод поиска с возвратом</a:t>
            </a:r>
          </a:p>
          <a:p>
            <a:r>
              <a:rPr lang="ru-RU" dirty="0"/>
              <a:t>Алгоритмы решения классических задач комбинаторного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9852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>
                <a:solidFill>
                  <a:schemeClr val="bg1"/>
                </a:solidFill>
              </a:rPr>
              <a:t>Для эмуляции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команд недетерминированного устройства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C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 а 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752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Разница между исполняющими устройствами</a:t>
            </a:r>
          </a:p>
        </p:txBody>
      </p:sp>
      <p:sp>
        <p:nvSpPr>
          <p:cNvPr id="24" name="Объект 2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Состояния устройства при выполнении четырех команд</a:t>
            </a:r>
          </a:p>
        </p:txBody>
      </p:sp>
      <p:sp>
        <p:nvSpPr>
          <p:cNvPr id="26" name="Объект 2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/>
            <a:r>
              <a:rPr lang="ru-RU" dirty="0"/>
              <a:t>Работу недетерминированного устройства можно эмулировать на детерминированном устройстве</a:t>
            </a:r>
          </a:p>
          <a:p>
            <a:pPr marL="285750" indent="-285750"/>
            <a:endParaRPr lang="ru-RU" dirty="0"/>
          </a:p>
          <a:p>
            <a:pPr marL="285750" indent="-285750"/>
            <a:r>
              <a:rPr lang="ru-RU" dirty="0"/>
              <a:t>Для эмуляции </a:t>
            </a:r>
            <a:r>
              <a:rPr lang="en-US" dirty="0"/>
              <a:t>N </a:t>
            </a:r>
            <a:r>
              <a:rPr lang="ru-RU" dirty="0"/>
              <a:t>команд недетерминированного устройства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достаточно ≤ </a:t>
            </a:r>
            <a:r>
              <a:rPr lang="en-US" dirty="0">
                <a:sym typeface="Symbol" panose="05050102010706020507" pitchFamily="18" charset="2"/>
              </a:rPr>
              <a:t>C</a:t>
            </a:r>
            <a:r>
              <a:rPr lang="en-US" baseline="30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команд детерминированного устройства</a:t>
            </a:r>
            <a:endParaRPr 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ru-RU" dirty="0">
                <a:sym typeface="Symbol" panose="05050102010706020507" pitchFamily="18" charset="2"/>
              </a:rPr>
              <a:t>В худшем случае не </a:t>
            </a:r>
            <a:r>
              <a:rPr lang="ru-RU" dirty="0">
                <a:latin typeface="Consolas" panose="020B0609020204030204" pitchFamily="49" charset="0"/>
                <a:sym typeface="Symbol" panose="05050102010706020507" pitchFamily="18" charset="2"/>
              </a:rPr>
              <a:t>≤</a:t>
            </a:r>
            <a:r>
              <a:rPr lang="ru-RU" dirty="0">
                <a:sym typeface="Symbol" panose="05050102010706020507" pitchFamily="18" charset="2"/>
              </a:rPr>
              <a:t>, а </a:t>
            </a:r>
            <a:endParaRPr lang="ru-RU" dirty="0"/>
          </a:p>
          <a:p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 rot="16200000">
            <a:off x="35223" y="3476834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Детерминированное устройство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548544" y="5518973"/>
            <a:ext cx="24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+mn-lt"/>
              </a:rPr>
              <a:t>Недетерминированное устройство</a:t>
            </a:r>
          </a:p>
        </p:txBody>
      </p:sp>
      <p:grpSp>
        <p:nvGrpSpPr>
          <p:cNvPr id="109" name="Группа 108"/>
          <p:cNvGrpSpPr/>
          <p:nvPr/>
        </p:nvGrpSpPr>
        <p:grpSpPr>
          <a:xfrm>
            <a:off x="1601016" y="2683875"/>
            <a:ext cx="246809" cy="2526357"/>
            <a:chOff x="2896568" y="2115098"/>
            <a:chExt cx="246809" cy="2526357"/>
          </a:xfrm>
        </p:grpSpPr>
        <p:sp>
          <p:nvSpPr>
            <p:cNvPr id="4" name="Овал 3"/>
            <p:cNvSpPr/>
            <p:nvPr/>
          </p:nvSpPr>
          <p:spPr>
            <a:xfrm>
              <a:off x="2905583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2905583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2905583" y="339447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2905583" y="403297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>
              <a:stCxn id="5" idx="0"/>
              <a:endCxn id="4" idx="4"/>
            </p:cNvCxnSpPr>
            <p:nvPr/>
          </p:nvCxnSpPr>
          <p:spPr>
            <a:xfrm flipV="1">
              <a:off x="3002743" y="2309418"/>
              <a:ext cx="0" cy="44267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6" idx="0"/>
              <a:endCxn id="5" idx="4"/>
            </p:cNvCxnSpPr>
            <p:nvPr/>
          </p:nvCxnSpPr>
          <p:spPr>
            <a:xfrm flipV="1">
              <a:off x="3002743" y="2946409"/>
              <a:ext cx="0" cy="44806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7" idx="0"/>
              <a:endCxn id="6" idx="4"/>
            </p:cNvCxnSpPr>
            <p:nvPr/>
          </p:nvCxnSpPr>
          <p:spPr>
            <a:xfrm flipV="1">
              <a:off x="3002743" y="3588794"/>
              <a:ext cx="0" cy="44418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Фигура, имеющая форму буквы L 107"/>
            <p:cNvSpPr/>
            <p:nvPr/>
          </p:nvSpPr>
          <p:spPr>
            <a:xfrm rot="18726679">
              <a:off x="2896568" y="439464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/>
          <p:cNvGrpSpPr/>
          <p:nvPr/>
        </p:nvGrpSpPr>
        <p:grpSpPr>
          <a:xfrm>
            <a:off x="2606598" y="2689541"/>
            <a:ext cx="3336648" cy="3042094"/>
            <a:chOff x="4511824" y="2115098"/>
            <a:chExt cx="3336648" cy="3042094"/>
          </a:xfrm>
        </p:grpSpPr>
        <p:sp>
          <p:nvSpPr>
            <p:cNvPr id="8" name="Овал 7"/>
            <p:cNvSpPr/>
            <p:nvPr/>
          </p:nvSpPr>
          <p:spPr>
            <a:xfrm>
              <a:off x="5911741" y="211509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5263669" y="275208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703829" y="275610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759613" y="3359934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5717421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456529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495393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/>
            <p:cNvSpPr/>
            <p:nvPr/>
          </p:nvSpPr>
          <p:spPr>
            <a:xfrm>
              <a:off x="552310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91174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6415797" y="336730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013565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7589629" y="340488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6383749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6815304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7132311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/>
            <p:cNvSpPr/>
            <p:nvPr/>
          </p:nvSpPr>
          <p:spPr>
            <a:xfrm>
              <a:off x="7445613" y="403837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9" name="Прямая соединительная линия 28"/>
            <p:cNvCxnSpPr>
              <a:stCxn id="9" idx="0"/>
              <a:endCxn id="8" idx="3"/>
            </p:cNvCxnSpPr>
            <p:nvPr/>
          </p:nvCxnSpPr>
          <p:spPr>
            <a:xfrm flipV="1">
              <a:off x="5360829" y="2280960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0" idx="0"/>
              <a:endCxn id="8" idx="5"/>
            </p:cNvCxnSpPr>
            <p:nvPr/>
          </p:nvCxnSpPr>
          <p:spPr>
            <a:xfrm flipH="1" flipV="1">
              <a:off x="6077603" y="2280960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1" idx="0"/>
              <a:endCxn id="9" idx="3"/>
            </p:cNvCxnSpPr>
            <p:nvPr/>
          </p:nvCxnSpPr>
          <p:spPr>
            <a:xfrm flipV="1">
              <a:off x="4856773" y="2917951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2" idx="0"/>
              <a:endCxn id="9" idx="5"/>
            </p:cNvCxnSpPr>
            <p:nvPr/>
          </p:nvCxnSpPr>
          <p:spPr>
            <a:xfrm flipH="1" flipV="1">
              <a:off x="5429531" y="2917951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>
              <a:stCxn id="13" idx="0"/>
              <a:endCxn id="11" idx="3"/>
            </p:cNvCxnSpPr>
            <p:nvPr/>
          </p:nvCxnSpPr>
          <p:spPr>
            <a:xfrm flipV="1">
              <a:off x="4662453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14" idx="0"/>
              <a:endCxn id="11" idx="5"/>
            </p:cNvCxnSpPr>
            <p:nvPr/>
          </p:nvCxnSpPr>
          <p:spPr>
            <a:xfrm flipH="1" flipV="1">
              <a:off x="4925475" y="3525796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5" idx="0"/>
              <a:endCxn id="12" idx="3"/>
            </p:cNvCxnSpPr>
            <p:nvPr/>
          </p:nvCxnSpPr>
          <p:spPr>
            <a:xfrm flipV="1">
              <a:off x="5620261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6" idx="0"/>
              <a:endCxn id="12" idx="5"/>
            </p:cNvCxnSpPr>
            <p:nvPr/>
          </p:nvCxnSpPr>
          <p:spPr>
            <a:xfrm flipH="1" flipV="1">
              <a:off x="5883283" y="3570744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17" idx="0"/>
              <a:endCxn id="10" idx="3"/>
            </p:cNvCxnSpPr>
            <p:nvPr/>
          </p:nvCxnSpPr>
          <p:spPr>
            <a:xfrm flipV="1">
              <a:off x="6512957" y="2921971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9" idx="0"/>
              <a:endCxn id="10" idx="6"/>
            </p:cNvCxnSpPr>
            <p:nvPr/>
          </p:nvCxnSpPr>
          <p:spPr>
            <a:xfrm flipH="1" flipV="1">
              <a:off x="6898149" y="2853269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8" idx="0"/>
              <a:endCxn id="10" idx="5"/>
            </p:cNvCxnSpPr>
            <p:nvPr/>
          </p:nvCxnSpPr>
          <p:spPr>
            <a:xfrm flipH="1" flipV="1">
              <a:off x="6869691" y="2921971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20" idx="0"/>
              <a:endCxn id="17" idx="4"/>
            </p:cNvCxnSpPr>
            <p:nvPr/>
          </p:nvCxnSpPr>
          <p:spPr>
            <a:xfrm flipV="1">
              <a:off x="6480909" y="3561625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21" idx="0"/>
              <a:endCxn id="18" idx="3"/>
            </p:cNvCxnSpPr>
            <p:nvPr/>
          </p:nvCxnSpPr>
          <p:spPr>
            <a:xfrm flipV="1">
              <a:off x="6912464" y="3570744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22" idx="0"/>
              <a:endCxn id="18" idx="4"/>
            </p:cNvCxnSpPr>
            <p:nvPr/>
          </p:nvCxnSpPr>
          <p:spPr>
            <a:xfrm flipH="1" flipV="1">
              <a:off x="7110725" y="3599202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23" idx="0"/>
              <a:endCxn id="18" idx="5"/>
            </p:cNvCxnSpPr>
            <p:nvPr/>
          </p:nvCxnSpPr>
          <p:spPr>
            <a:xfrm flipH="1" flipV="1">
              <a:off x="7179427" y="3570744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Знак запрета 85"/>
            <p:cNvSpPr/>
            <p:nvPr/>
          </p:nvSpPr>
          <p:spPr>
            <a:xfrm>
              <a:off x="4511824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7" name="Фигура, имеющая форму буквы L 86"/>
            <p:cNvSpPr/>
            <p:nvPr/>
          </p:nvSpPr>
          <p:spPr>
            <a:xfrm rot="18726679">
              <a:off x="6783180" y="4388485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8" name="Знак запрета 87"/>
            <p:cNvSpPr/>
            <p:nvPr/>
          </p:nvSpPr>
          <p:spPr>
            <a:xfrm>
              <a:off x="4912306" y="4889397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0" name="Знак запрета 89"/>
            <p:cNvSpPr/>
            <p:nvPr/>
          </p:nvSpPr>
          <p:spPr>
            <a:xfrm>
              <a:off x="6347011" y="43763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1" name="Знак запрета 90"/>
            <p:cNvSpPr/>
            <p:nvPr/>
          </p:nvSpPr>
          <p:spPr>
            <a:xfrm>
              <a:off x="7128578" y="4381822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2" name="Знак запрета 91"/>
            <p:cNvSpPr/>
            <p:nvPr/>
          </p:nvSpPr>
          <p:spPr>
            <a:xfrm>
              <a:off x="7455731" y="437799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3" name="Знак запрета 92"/>
            <p:cNvSpPr/>
            <p:nvPr/>
          </p:nvSpPr>
          <p:spPr>
            <a:xfrm>
              <a:off x="7580677" y="368870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4" name="Знак запрета 93"/>
            <p:cNvSpPr/>
            <p:nvPr/>
          </p:nvSpPr>
          <p:spPr>
            <a:xfrm>
              <a:off x="5476400" y="43841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5" name="Фигура, имеющая форму буквы L 94"/>
            <p:cNvSpPr/>
            <p:nvPr/>
          </p:nvSpPr>
          <p:spPr>
            <a:xfrm rot="18726679">
              <a:off x="5934178" y="4392486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4949044" y="4634341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2" name="Прямая соединительная линия 111"/>
            <p:cNvCxnSpPr>
              <a:stCxn id="111" idx="0"/>
              <a:endCxn id="14" idx="4"/>
            </p:cNvCxnSpPr>
            <p:nvPr/>
          </p:nvCxnSpPr>
          <p:spPr>
            <a:xfrm flipV="1">
              <a:off x="5046204" y="4232696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561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Size(x) – </a:t>
            </a:r>
            <a:r>
              <a:rPr lang="ru-RU" dirty="0">
                <a:solidFill>
                  <a:schemeClr val="bg1"/>
                </a:solidFill>
              </a:rPr>
              <a:t>размер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число битов в двоичном представлении </a:t>
            </a:r>
            <a:r>
              <a:rPr lang="en-US" dirty="0">
                <a:solidFill>
                  <a:schemeClr val="bg1"/>
                </a:solidFill>
              </a:rPr>
              <a:t>x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(n) – </a:t>
            </a:r>
            <a:r>
              <a:rPr lang="ru-RU" dirty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 ∙ 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99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</a:t>
            </a:r>
            <a:r>
              <a:rPr lang="en-US" dirty="0">
                <a:solidFill>
                  <a:schemeClr val="bg1"/>
                </a:solidFill>
              </a:rPr>
              <a:t>(n) – </a:t>
            </a:r>
            <a:r>
              <a:rPr lang="ru-RU" dirty="0">
                <a:solidFill>
                  <a:schemeClr val="bg1"/>
                </a:solidFill>
              </a:rPr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Например, С</a:t>
            </a:r>
            <a:r>
              <a:rPr lang="en-US" dirty="0">
                <a:solidFill>
                  <a:schemeClr val="bg1"/>
                </a:solidFill>
              </a:rPr>
              <a:t>(n)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n ∙ 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10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en-US" dirty="0"/>
              <a:t>(n) – </a:t>
            </a:r>
            <a:r>
              <a:rPr lang="ru-RU" dirty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/>
              <a:t>Например, С</a:t>
            </a:r>
            <a:r>
              <a:rPr lang="en-US" dirty="0"/>
              <a:t>(n)</a:t>
            </a:r>
            <a:r>
              <a:rPr lang="ru-RU" dirty="0"/>
              <a:t> = </a:t>
            </a:r>
            <a:r>
              <a:rPr lang="en-US" dirty="0"/>
              <a:t>n ∙ log</a:t>
            </a:r>
            <a:r>
              <a:rPr lang="en-US" baseline="-25000" dirty="0"/>
              <a:t>2</a:t>
            </a:r>
            <a:r>
              <a:rPr lang="en-US" dirty="0"/>
              <a:t>(n) </a:t>
            </a:r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Класс сложности С – множество задач, таких что для любых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для решения задачи требуется исполнить 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∙ C(Size(x))</a:t>
            </a:r>
            <a:r>
              <a:rPr lang="ru-RU" dirty="0">
                <a:solidFill>
                  <a:schemeClr val="bg1"/>
                </a:solidFill>
              </a:rPr>
              <a:t> команд на исполняющем устройстве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Константа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8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класса сложности задач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Size(x) – </a:t>
            </a:r>
            <a:r>
              <a:rPr lang="ru-RU" dirty="0"/>
              <a:t>размер входных данных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Обычно число битов в двоичном представлении </a:t>
            </a:r>
            <a:r>
              <a:rPr lang="en-US" dirty="0"/>
              <a:t>x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en-US" dirty="0"/>
              <a:t>(n) – </a:t>
            </a:r>
            <a:r>
              <a:rPr lang="ru-RU" dirty="0"/>
              <a:t>ограничение на число исполненных команд в зависимости от размера входных данных</a:t>
            </a:r>
          </a:p>
          <a:p>
            <a:pPr lvl="1"/>
            <a:r>
              <a:rPr lang="ru-RU" dirty="0"/>
              <a:t>Например, С</a:t>
            </a:r>
            <a:r>
              <a:rPr lang="en-US" dirty="0"/>
              <a:t>(n)</a:t>
            </a:r>
            <a:r>
              <a:rPr lang="ru-RU" dirty="0"/>
              <a:t> = </a:t>
            </a:r>
            <a:r>
              <a:rPr lang="en-US" dirty="0"/>
              <a:t>n ∙ log</a:t>
            </a:r>
            <a:r>
              <a:rPr lang="en-US" baseline="-25000" dirty="0"/>
              <a:t>2</a:t>
            </a:r>
            <a:r>
              <a:rPr lang="en-US" dirty="0"/>
              <a:t>(n) </a:t>
            </a:r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ru-RU" dirty="0"/>
              <a:t>Класс сложности С – множество задач, таких что для любых входных данных </a:t>
            </a:r>
            <a:r>
              <a:rPr lang="en-US" dirty="0"/>
              <a:t>x</a:t>
            </a:r>
            <a:r>
              <a:rPr lang="ru-RU" dirty="0"/>
              <a:t> для решения задачи требуется исполнить ≤ </a:t>
            </a:r>
            <a:r>
              <a:rPr lang="en-US" dirty="0" err="1"/>
              <a:t>const</a:t>
            </a:r>
            <a:r>
              <a:rPr lang="en-US" dirty="0"/>
              <a:t> ∙ C(Size(x))</a:t>
            </a:r>
            <a:r>
              <a:rPr lang="ru-RU" dirty="0"/>
              <a:t> команд на исполняющем устройстве</a:t>
            </a:r>
          </a:p>
          <a:p>
            <a:pPr lvl="1"/>
            <a:r>
              <a:rPr lang="ru-RU" dirty="0"/>
              <a:t>Константа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ru-RU" dirty="0"/>
              <a:t>зависит от задачи и не зависит от 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172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Deterministic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P</a:t>
            </a:r>
            <a:r>
              <a:rPr lang="en-US" dirty="0">
                <a:solidFill>
                  <a:schemeClr val="bg1"/>
                </a:solidFill>
              </a:rPr>
              <a:t>olynomial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860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149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5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Задачи – это подмножества множества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бесконечные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97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существования пути между двумя вершинами графа длины </a:t>
            </a:r>
            <a:r>
              <a:rPr lang="en-US" dirty="0">
                <a:solidFill>
                  <a:schemeClr val="bg1"/>
                </a:solidFill>
              </a:rPr>
              <a:t>≤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583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существования пути между двумя вершинами графа длины </a:t>
            </a:r>
            <a:r>
              <a:rPr lang="en-US" dirty="0"/>
              <a:t>≤ </a:t>
            </a:r>
            <a:r>
              <a:rPr lang="en-US" dirty="0" err="1"/>
              <a:t>const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Как узнать длину кратчайшего пути, решив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сумма длин всех дуг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таких задач?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372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</a:t>
            </a:r>
            <a:r>
              <a:rPr lang="en-US" dirty="0"/>
              <a:t> P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en-US" dirty="0"/>
              <a:t>olynomial</a:t>
            </a:r>
            <a:endParaRPr lang="ru-RU" dirty="0"/>
          </a:p>
          <a:p>
            <a:endParaRPr lang="ru-RU" dirty="0"/>
          </a:p>
          <a:p>
            <a:r>
              <a:rPr lang="ru-RU" dirty="0"/>
              <a:t>Число команд при решении на 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проверка делимости чисел</a:t>
            </a:r>
          </a:p>
          <a:p>
            <a:pPr lvl="1"/>
            <a:r>
              <a:rPr lang="ru-RU" dirty="0"/>
              <a:t>проверка связности графа</a:t>
            </a:r>
          </a:p>
          <a:p>
            <a:pPr lvl="1"/>
            <a:r>
              <a:rPr lang="ru-RU" dirty="0"/>
              <a:t>проверка существования пути между двумя вершинами графа длины </a:t>
            </a:r>
            <a:r>
              <a:rPr lang="en-US" dirty="0"/>
              <a:t>≤ </a:t>
            </a:r>
            <a:r>
              <a:rPr lang="en-US" dirty="0" err="1"/>
              <a:t>const</a:t>
            </a:r>
            <a:endParaRPr lang="ru-RU" dirty="0"/>
          </a:p>
          <a:p>
            <a:pPr lvl="2"/>
            <a:r>
              <a:rPr lang="ru-RU" dirty="0"/>
              <a:t>Как узнать длину кратчайшего пути, решив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ru-RU" dirty="0"/>
              <a:t>сумма длин всех дуг</a:t>
            </a:r>
            <a:r>
              <a:rPr lang="en-US" dirty="0"/>
              <a:t>)</a:t>
            </a:r>
            <a:r>
              <a:rPr lang="ru-RU" dirty="0"/>
              <a:t> таких задач?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029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N</a:t>
            </a:r>
            <a:r>
              <a:rPr lang="ru-RU" dirty="0" err="1">
                <a:solidFill>
                  <a:schemeClr val="bg1"/>
                </a:solidFill>
              </a:rPr>
              <a:t>on-deterministic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P</a:t>
            </a:r>
            <a:r>
              <a:rPr lang="ru-RU" dirty="0" err="1">
                <a:solidFill>
                  <a:schemeClr val="bg1"/>
                </a:solidFill>
              </a:rPr>
              <a:t>olynomial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91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36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задачи класса 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6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Все задачи класса Р</a:t>
            </a:r>
          </a:p>
          <a:p>
            <a:pPr lvl="2"/>
            <a:r>
              <a:rPr lang="ru-RU" dirty="0"/>
              <a:t>Почему?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множество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решений задачи не рекурсивно перечислимо, то задача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не принадлежит классу </a:t>
            </a:r>
            <a:r>
              <a:rPr lang="en-US" dirty="0">
                <a:solidFill>
                  <a:schemeClr val="bg1"/>
                </a:solidFill>
              </a:rPr>
              <a:t>NP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41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</a:t>
            </a:r>
            <a:r>
              <a:rPr lang="ru-RU" dirty="0" err="1"/>
              <a:t>on-deterministic</a:t>
            </a:r>
            <a:r>
              <a:rPr lang="ru-RU" dirty="0"/>
              <a:t> </a:t>
            </a:r>
            <a:r>
              <a:rPr lang="en-US" u="sng" dirty="0"/>
              <a:t>P</a:t>
            </a:r>
            <a:r>
              <a:rPr lang="ru-RU" dirty="0" err="1"/>
              <a:t>olynomial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команд при решении на недетерминированном устройстве ограничено полиномом от размера входных данных</a:t>
            </a:r>
          </a:p>
          <a:p>
            <a:pPr lvl="1"/>
            <a:r>
              <a:rPr lang="ru-RU" dirty="0"/>
              <a:t>Все задачи класса Р</a:t>
            </a:r>
          </a:p>
          <a:p>
            <a:pPr lvl="2"/>
            <a:r>
              <a:rPr lang="ru-RU" dirty="0"/>
              <a:t>Почему?</a:t>
            </a:r>
          </a:p>
          <a:p>
            <a:pPr lvl="1"/>
            <a:r>
              <a:rPr lang="ru-RU" dirty="0"/>
              <a:t>Если множество </a:t>
            </a:r>
            <a:r>
              <a:rPr lang="en-US" dirty="0"/>
              <a:t>T </a:t>
            </a:r>
            <a:r>
              <a:rPr lang="ru-RU" dirty="0"/>
              <a:t>решений задачи не рекурсивно перечислимо, то задача </a:t>
            </a:r>
            <a:r>
              <a:rPr lang="en-US" dirty="0"/>
              <a:t>T </a:t>
            </a:r>
            <a:r>
              <a:rPr lang="ru-RU" dirty="0"/>
              <a:t>не принадлежит классу </a:t>
            </a:r>
            <a:r>
              <a:rPr lang="en-US" dirty="0"/>
              <a:t>NP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237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40445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бесконечные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692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26633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823813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4288394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</a:t>
            </a:r>
            <a:r>
              <a:rPr lang="ru-RU" dirty="0"/>
              <a:t>полные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Задача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baseline="-250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сводится к задаче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, если существует функция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f,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такая что 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f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«вычислима за полиномиальное время»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для любых входных данных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 </a:t>
            </a:r>
            <a:r>
              <a:rPr lang="ru-RU" dirty="0">
                <a:latin typeface="Calibri" pitchFamily="34" charset="0"/>
                <a:cs typeface="Calibri" pitchFamily="34" charset="0"/>
              </a:rPr>
              <a:t>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x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 равносильно «решить задачу </a:t>
            </a:r>
            <a:r>
              <a:rPr lang="en-US" dirty="0">
                <a:latin typeface="Calibri" pitchFamily="34" charset="0"/>
                <a:cs typeface="Calibri" pitchFamily="34" charset="0"/>
              </a:rPr>
              <a:t>Q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для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f(x)</a:t>
            </a:r>
            <a:r>
              <a:rPr lang="ru-RU" dirty="0">
                <a:latin typeface="Calibri" pitchFamily="34" charset="0"/>
                <a:cs typeface="Calibri" pitchFamily="34" charset="0"/>
              </a:rPr>
              <a:t>», т.е. Ɐ</a:t>
            </a:r>
            <a:r>
              <a:rPr lang="en-US" dirty="0">
                <a:latin typeface="Calibri" pitchFamily="34" charset="0"/>
                <a:cs typeface="Calibri" pitchFamily="34" charset="0"/>
              </a:rPr>
              <a:t> x (x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  f(x)  Q)</a:t>
            </a:r>
            <a:endParaRPr lang="ru-RU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endParaRPr lang="en-US" dirty="0">
              <a:latin typeface="Calibri" pitchFamily="34" charset="0"/>
              <a:cs typeface="Calibri" pitchFamily="34" charset="0"/>
              <a:sym typeface="Symbol" panose="05050102010706020507" pitchFamily="18" charset="2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полной, если она принадлежит классу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 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Задача является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трудной, если к ней сводится любая задача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, но сама она не обязательно из класса </a:t>
            </a:r>
            <a:r>
              <a:rPr lang="en-US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02065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1690688"/>
            <a:ext cx="1101844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243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288582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1629744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Левина-Кука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Проверка выполнимости произвольных булевых формул в КНФ является </a:t>
            </a:r>
            <a:r>
              <a:rPr lang="en-US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dirty="0">
                <a:latin typeface="Calibri" pitchFamily="34" charset="0"/>
                <a:cs typeface="Calibri" pitchFamily="34" charset="0"/>
              </a:rPr>
              <a:t>полной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задачей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Cook, Stephen (1971). "The complexity of theorem proving procedures". Proceedings of the Third Annual ACM Symposium on Theory of Computing. pp. 151–158.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endParaRPr lang="ru-RU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Л. А. Левин. Универсальные задачи перебора (рус.) // Проблемы передачи информации. — 1973. — Т. 9, № 3. — С. 115—116.</a:t>
            </a: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1026" name="Picture 2" descr="Prof.Coo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39"/>
          <a:stretch/>
        </p:blipFill>
        <p:spPr bwMode="auto">
          <a:xfrm>
            <a:off x="8617496" y="1825625"/>
            <a:ext cx="2736304" cy="244548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onidLevin2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63639"/>
            <a:ext cx="2736304" cy="26133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73348" y="2640309"/>
            <a:ext cx="2249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Левин,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Леонид Анатольевич</a:t>
            </a: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р. 1948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31049" y="4271105"/>
            <a:ext cx="1628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Cook</a:t>
            </a:r>
            <a:r>
              <a:rPr lang="ru-RU" dirty="0">
                <a:latin typeface="Calibri" pitchFamily="34" charset="0"/>
                <a:cs typeface="Calibri" pitchFamily="34" charset="0"/>
              </a:rPr>
              <a:t>,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Stephen Arthur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b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1939</a:t>
            </a:r>
          </a:p>
        </p:txBody>
      </p:sp>
    </p:spTree>
    <p:extLst>
      <p:ext uri="{BB962C8B-B14F-4D97-AF65-F5344CB8AC3E}">
        <p14:creationId xmlns:p14="http://schemas.microsoft.com/office/powerpoint/2010/main" val="2086611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23392" y="1690688"/>
            <a:ext cx="10730408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22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«Решить задачу </a:t>
            </a:r>
            <a:r>
              <a:rPr lang="en-US" dirty="0">
                <a:solidFill>
                  <a:schemeClr val="bg1"/>
                </a:solidFill>
              </a:rPr>
              <a:t>T </a:t>
            </a:r>
            <a:r>
              <a:rPr lang="ru-RU" dirty="0">
                <a:solidFill>
                  <a:schemeClr val="bg1"/>
                </a:solidFill>
              </a:rPr>
              <a:t>для входных данных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» = 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24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644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611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2708920"/>
            <a:ext cx="525780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13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149080"/>
            <a:ext cx="5257800" cy="2232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05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096000" y="4725144"/>
            <a:ext cx="5257800" cy="1656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82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NP-</a:t>
            </a:r>
            <a:r>
              <a:rPr lang="ru-RU" dirty="0"/>
              <a:t>полных задач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цикл, содержащий все вершины по одному разу? («задача коммивояжёра»)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Можно ли раскрасить вершины графа в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</a:t>
            </a:r>
            <a:r>
              <a:rPr lang="ru-RU" dirty="0">
                <a:latin typeface="Calibri" pitchFamily="34" charset="0"/>
                <a:cs typeface="Calibri" pitchFamily="34" charset="0"/>
              </a:rPr>
              <a:t>цветов так, чтобы концы каждого ребра были разного цвета? («раскраска графа»)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NP</a:t>
            </a:r>
            <a:r>
              <a:rPr lang="ru-RU" dirty="0">
                <a:latin typeface="Calibri" pitchFamily="34" charset="0"/>
                <a:cs typeface="Calibri" pitchFamily="34" charset="0"/>
              </a:rPr>
              <a:t>-полная начиная с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 = 3</a:t>
            </a:r>
            <a:endParaRPr lang="ru-RU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Дано расположение дамок (простых шашек нет)</a:t>
            </a:r>
            <a:r>
              <a:rPr lang="en-US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на доске размером</a:t>
            </a:r>
            <a:r>
              <a:rPr lang="en-US" dirty="0">
                <a:latin typeface="Calibri" pitchFamily="34" charset="0"/>
                <a:cs typeface="Calibri" pitchFamily="34" charset="0"/>
              </a:rPr>
              <a:t> N×N</a:t>
            </a:r>
            <a:r>
              <a:rPr lang="ru-RU" dirty="0">
                <a:latin typeface="Calibri" pitchFamily="34" charset="0"/>
                <a:cs typeface="Calibri" pitchFamily="34" charset="0"/>
              </a:rPr>
              <a:t>. Есть ли у белых выигрыш в данной позиции?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в графе путь из одной вершины в другую длины не менее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K?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Существует ли множество из </a:t>
            </a:r>
            <a:r>
              <a:rPr lang="en-US" dirty="0">
                <a:latin typeface="Calibri" pitchFamily="34" charset="0"/>
                <a:cs typeface="Calibri" pitchFamily="34" charset="0"/>
              </a:rPr>
              <a:t>K </a:t>
            </a:r>
            <a:r>
              <a:rPr lang="ru-RU" dirty="0">
                <a:latin typeface="Calibri" pitchFamily="34" charset="0"/>
                <a:cs typeface="Calibri" pitchFamily="34" charset="0"/>
              </a:rPr>
              <a:t>вершин графа, такое что один или оба конца любой дуги принадлежит этому множеству («вершинное покрытие»)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ru-RU" dirty="0">
                <a:latin typeface="Calibri" pitchFamily="34" charset="0"/>
                <a:cs typeface="Calibri" pitchFamily="34" charset="0"/>
              </a:rPr>
              <a:t>«Задача о рюкзаке»</a:t>
            </a:r>
          </a:p>
          <a:p>
            <a:endParaRPr lang="ru-RU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  <a:hlinkClick r:id="rId2"/>
              </a:rPr>
              <a:t>https://en.wikipedia.org/wiki/</a:t>
            </a:r>
            <a:r>
              <a:rPr lang="en-US" b="1" dirty="0">
                <a:latin typeface="Calibri" pitchFamily="34" charset="0"/>
                <a:cs typeface="Calibri" pitchFamily="34" charset="0"/>
                <a:hlinkClick r:id="rId2"/>
              </a:rPr>
              <a:t>List_of_NP-complete_problems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lvl="1"/>
            <a:r>
              <a:rPr lang="ru-RU" dirty="0">
                <a:latin typeface="Calibri" pitchFamily="34" charset="0"/>
                <a:cs typeface="Calibri" pitchFamily="34" charset="0"/>
              </a:rPr>
              <a:t>постоянно пополняется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96101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отношения между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38200" y="1690688"/>
            <a:ext cx="105156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630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отношения между </a:t>
            </a:r>
            <a:r>
              <a:rPr lang="en-US" dirty="0"/>
              <a:t>P </a:t>
            </a:r>
            <a:r>
              <a:rPr lang="ru-RU" dirty="0"/>
              <a:t>и </a:t>
            </a:r>
            <a:r>
              <a:rPr lang="en-US" dirty="0"/>
              <a:t>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785120" y="1896512"/>
            <a:ext cx="6553696" cy="4227688"/>
            <a:chOff x="6172200" y="2241864"/>
            <a:chExt cx="5454880" cy="3518860"/>
          </a:xfrm>
        </p:grpSpPr>
        <p:pic>
          <p:nvPicPr>
            <p:cNvPr id="8" name="Picture 2" descr="https://upload.wikimedia.org/wikipedia/commons/thumb/a/a0/P_np_np-complete_np-hard.svg/1920px-P_np_np-complete_np-hard.s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1" r="3966"/>
            <a:stretch/>
          </p:blipFill>
          <p:spPr bwMode="auto">
            <a:xfrm>
              <a:off x="6172200" y="2241864"/>
              <a:ext cx="5181600" cy="3518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10071469" y="3809825"/>
              <a:ext cx="2872438" cy="238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+mn-lt"/>
                  <a:hlinkClick r:id="rId3"/>
                </a:rPr>
                <a:t>https://commons.wikimedia.org/wiki/User:Behnam</a:t>
              </a:r>
              <a:endParaRPr lang="ru-RU" sz="11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42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096000" y="1690688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19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Примерно 1950 год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06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1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{0, 5, 10, 15, …, 5∙n, … }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делимости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на 5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313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backtracking</a:t>
            </a: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3297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в множестве решений без явного перечисления всех решений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590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852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8655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Примерно 1950 год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Другие названия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метод проб и ошибок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backtracking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Поиск в множестве решений без явного перечисления всех решений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Один из первых методов решения задач «искусственного интеллекта»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автоматическое доказательство теорем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решение математических головоломок</a:t>
            </a: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7306322" y="1825625"/>
            <a:ext cx="3399643" cy="4351338"/>
            <a:chOff x="7306322" y="1825625"/>
            <a:chExt cx="3399643" cy="4351338"/>
          </a:xfrm>
        </p:grpSpPr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322" y="1825625"/>
              <a:ext cx="2913356" cy="43513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 rot="16200000">
              <a:off x="8496899" y="3758150"/>
              <a:ext cx="3931846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</a:rPr>
                <a:t>Derrick Henry </a:t>
              </a:r>
              <a:r>
                <a:rPr lang="en-US" sz="1600" dirty="0" err="1">
                  <a:latin typeface="+mn-lt"/>
                </a:rPr>
                <a:t>Lehmer</a:t>
              </a:r>
              <a:r>
                <a:rPr lang="en-US" sz="1600" dirty="0">
                  <a:latin typeface="+mn-lt"/>
                </a:rPr>
                <a:t>, 1905-1991</a:t>
              </a:r>
              <a:endParaRPr lang="ru-RU" sz="1600" dirty="0">
                <a:latin typeface="+mn-lt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+mn-lt"/>
                  <a:hlinkClick r:id="rId3"/>
                </a:rPr>
                <a:t>https://en.wikipedia.org/wiki/D._H._Lehmer</a:t>
              </a:r>
              <a:r>
                <a:rPr lang="ru-RU" sz="1600" dirty="0">
                  <a:latin typeface="+mn-lt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0556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Проверяем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без явного перечисления элементов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Пусть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имеет вид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= {x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</a:rPr>
              <a:t>k+1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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aseline="-25000" dirty="0">
                <a:solidFill>
                  <a:schemeClr val="bg1"/>
                </a:solidFill>
              </a:rPr>
              <a:t>z </a:t>
            </a:r>
            <a:r>
              <a:rPr lang="en-US" sz="20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en-US" sz="2000" baseline="-25000" dirty="0" err="1">
                <a:solidFill>
                  <a:schemeClr val="bg1"/>
                </a:solidFill>
                <a:sym typeface="Symbol" panose="05050102010706020507" pitchFamily="18" charset="2"/>
              </a:rPr>
              <a:t>T</a:t>
            </a:r>
            <a:r>
              <a:rPr lang="en-US" sz="1600" baseline="-50000" dirty="0" err="1">
                <a:solidFill>
                  <a:schemeClr val="bg1"/>
                </a:solidFill>
                <a:sym typeface="Symbol" panose="05050102010706020507" pitchFamily="18" charset="2"/>
              </a:rPr>
              <a:t>k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 Neighbors(z)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en-US" sz="2000" dirty="0">
                <a:solidFill>
                  <a:schemeClr val="bg1"/>
                </a:solidFill>
              </a:rPr>
              <a:t>(z) – </a:t>
            </a:r>
            <a:r>
              <a:rPr lang="ru-RU" sz="2000" dirty="0">
                <a:solidFill>
                  <a:schemeClr val="bg1"/>
                </a:solidFill>
              </a:rPr>
              <a:t>множество «соседей» решения</a:t>
            </a:r>
            <a:r>
              <a:rPr lang="en-US" sz="2000" dirty="0">
                <a:solidFill>
                  <a:schemeClr val="bg1"/>
                </a:solidFill>
              </a:rPr>
              <a:t> z</a:t>
            </a:r>
          </a:p>
          <a:p>
            <a:pPr lvl="2">
              <a:lnSpc>
                <a:spcPct val="80000"/>
              </a:lnSpc>
            </a:pPr>
            <a:r>
              <a:rPr lang="ru-RU" sz="1800" dirty="0">
                <a:solidFill>
                  <a:schemeClr val="bg1"/>
                </a:solidFill>
              </a:rPr>
              <a:t>для применения на практике должно быть конечным для любого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endParaRPr lang="ru-RU" sz="18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r>
              <a:rPr lang="ru-RU" sz="1800" dirty="0">
                <a:solidFill>
                  <a:schemeClr val="bg1"/>
                </a:solidFill>
              </a:rPr>
              <a:t>может быть пустым для некоторых </a:t>
            </a:r>
            <a:r>
              <a:rPr lang="en-US" sz="1800" dirty="0">
                <a:solidFill>
                  <a:schemeClr val="bg1"/>
                </a:solidFill>
              </a:rPr>
              <a:t>z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есть последовательность </a:t>
            </a:r>
            <a:r>
              <a:rPr lang="ru-RU" sz="2400" u="sng" dirty="0">
                <a:solidFill>
                  <a:schemeClr val="bg1"/>
                </a:solidFill>
              </a:rPr>
              <a:t>частичных решений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T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Г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раф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Solutions = (T, N),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где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 = {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z, y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| z T, y  Neighbors(z) }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Поиск с возвратом 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Solutions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методом обхода в глубину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C3825-D325-6EDE-BECE-7A819B39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53A63B-1F6A-8353-083E-E9CF8A7B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32EADB5E-313A-5899-D092-C88513F685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Граф </a:t>
            </a:r>
            <a:r>
              <a:rPr lang="en-US" sz="2400" dirty="0">
                <a:solidFill>
                  <a:schemeClr val="bg1"/>
                </a:solidFill>
              </a:rPr>
              <a:t>B = (T*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N)</a:t>
            </a:r>
            <a:r>
              <a:rPr lang="ru-RU" sz="2400" dirty="0">
                <a:solidFill>
                  <a:schemeClr val="bg1"/>
                </a:solidFill>
              </a:rPr>
              <a:t> называется </a:t>
            </a:r>
            <a:r>
              <a:rPr lang="ru-RU" sz="2400" i="1" dirty="0">
                <a:solidFill>
                  <a:schemeClr val="bg1"/>
                </a:solidFill>
              </a:rPr>
              <a:t>графом поиска с возвратом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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T* 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Из 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</a:rPr>
              <a:t>0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T*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 в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достижимы все </a:t>
            </a:r>
            <a:r>
              <a:rPr lang="en-US" sz="2000" dirty="0">
                <a:solidFill>
                  <a:schemeClr val="bg1"/>
                </a:solidFill>
              </a:rPr>
              <a:t>x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T* </a:t>
            </a:r>
            <a:r>
              <a:rPr lang="ru-RU" sz="2400" dirty="0">
                <a:solidFill>
                  <a:schemeClr val="bg1"/>
                </a:solidFill>
              </a:rPr>
              <a:t>называется </a:t>
            </a:r>
            <a:r>
              <a:rPr lang="ru-RU" sz="2400" i="1" dirty="0">
                <a:solidFill>
                  <a:schemeClr val="bg1"/>
                </a:solidFill>
              </a:rPr>
              <a:t>множеством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частичных решений </a:t>
            </a:r>
            <a:r>
              <a:rPr lang="ru-RU" sz="2400" dirty="0">
                <a:solidFill>
                  <a:schemeClr val="bg1"/>
                </a:solidFill>
              </a:rPr>
              <a:t>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971A38-9363-458D-3B75-0B0A916D1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0589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89BB-2F0D-7239-F5D9-CF78E87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8B8C7-D5DF-5B0A-C9F9-723D7401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E0844827-06F0-AA3E-BB62-5381C0F5E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T* </a:t>
            </a:r>
            <a:r>
              <a:rPr lang="ru-RU" sz="2400" dirty="0">
                <a:solidFill>
                  <a:schemeClr val="bg1"/>
                </a:solidFill>
              </a:rPr>
              <a:t>называется </a:t>
            </a:r>
            <a:r>
              <a:rPr lang="ru-RU" sz="2400" i="1" dirty="0">
                <a:solidFill>
                  <a:schemeClr val="bg1"/>
                </a:solidFill>
              </a:rPr>
              <a:t>множеством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i="1" dirty="0">
                <a:solidFill>
                  <a:schemeClr val="bg1"/>
                </a:solidFill>
              </a:rPr>
              <a:t>частичных решений </a:t>
            </a:r>
            <a:r>
              <a:rPr lang="ru-RU" sz="2400" dirty="0">
                <a:solidFill>
                  <a:schemeClr val="bg1"/>
                </a:solidFill>
              </a:rPr>
              <a:t>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FDDFCE-28AF-B120-2205-17675359D3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45243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D3F5-9696-851B-EEEE-E46A4D94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2D5612-E4B2-C34A-591F-A4248E4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779E653-F0EF-5859-6F58-9AA4C1175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 </a:t>
            </a:r>
            <a:r>
              <a:rPr lang="ru-RU" sz="2400" dirty="0">
                <a:solidFill>
                  <a:schemeClr val="bg1"/>
                </a:solidFill>
              </a:rPr>
              <a:t>существует путь (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, x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...,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) в графе </a:t>
            </a:r>
            <a:r>
              <a:rPr lang="en-US" sz="2400" dirty="0">
                <a:solidFill>
                  <a:schemeClr val="bg1"/>
                </a:solidFill>
              </a:rPr>
              <a:t>B</a:t>
            </a:r>
            <a:r>
              <a:rPr lang="ru-RU" sz="2400" dirty="0">
                <a:solidFill>
                  <a:schemeClr val="bg1"/>
                </a:solidFill>
              </a:rPr>
              <a:t> такой, что </a:t>
            </a:r>
            <a:r>
              <a:rPr lang="en-US" sz="2400" dirty="0" err="1">
                <a:solidFill>
                  <a:schemeClr val="bg1"/>
                </a:solidFill>
              </a:rPr>
              <a:t>x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= x</a:t>
            </a:r>
            <a:endParaRPr lang="ru-RU" sz="2400" dirty="0">
              <a:solidFill>
                <a:schemeClr val="bg1"/>
              </a:solidFill>
            </a:endParaRPr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A6BB0B-EDCC-370A-AA89-32EB51C73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4511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0FB7-724D-8D08-2077-F23451A8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4FC3D-5BCF-87C5-9D8C-0D0B32A5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CEEC7C51-DBD3-D54D-359B-B327CF1620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ru-RU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 </a:t>
            </a:r>
            <a:r>
              <a:rPr lang="ru-RU" sz="2400" dirty="0"/>
              <a:t>существует путь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) в графе </a:t>
            </a:r>
            <a:r>
              <a:rPr lang="en-US" sz="2400" dirty="0"/>
              <a:t>B</a:t>
            </a:r>
            <a:r>
              <a:rPr lang="ru-RU" sz="2400" dirty="0"/>
              <a:t> такой, что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= x</a:t>
            </a:r>
            <a:endParaRPr lang="ru-RU" sz="2400" dirty="0"/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E58D78-021C-1D2F-0227-23DC0A6448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chemeClr val="bg1"/>
                </a:solidFill>
              </a:rPr>
              <a:t>Решение задачи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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 </a:t>
            </a:r>
            <a:r>
              <a:rPr lang="ru-RU" sz="2400" dirty="0">
                <a:solidFill>
                  <a:schemeClr val="bg1"/>
                </a:solidFill>
              </a:rPr>
              <a:t>методом поиска с возвратом == поиск пути из </a:t>
            </a:r>
            <a:r>
              <a:rPr lang="en-US" sz="2400" dirty="0">
                <a:solidFill>
                  <a:schemeClr val="bg1"/>
                </a:solidFill>
              </a:rPr>
              <a:t>x</a:t>
            </a:r>
            <a:r>
              <a:rPr lang="en-US" sz="2400" baseline="-250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x </a:t>
            </a:r>
            <a:r>
              <a:rPr lang="ru-RU" sz="2400" dirty="0">
                <a:solidFill>
                  <a:schemeClr val="bg1"/>
                </a:solidFill>
              </a:rPr>
              <a:t>в графе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B </a:t>
            </a: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961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  <a:p>
            <a:pPr lvl="1"/>
            <a:r>
              <a:rPr lang="en-US" dirty="0"/>
              <a:t>T = {0, 5, 10, 15, …, 5∙n, … }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делимости </a:t>
            </a:r>
            <a:r>
              <a:rPr lang="en-US" dirty="0"/>
              <a:t>x </a:t>
            </a:r>
            <a:r>
              <a:rPr lang="ru-RU" dirty="0"/>
              <a:t>на 5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Пример 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ru-RU" dirty="0">
                <a:solidFill>
                  <a:schemeClr val="bg1"/>
                </a:solidFill>
              </a:rPr>
              <a:t>множество связных 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«Проверить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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>
                <a:solidFill>
                  <a:schemeClr val="bg1"/>
                </a:solidFill>
              </a:rPr>
              <a:t>» – это проверка связности графа</a:t>
            </a:r>
            <a:r>
              <a:rPr lang="en-US" dirty="0">
                <a:solidFill>
                  <a:schemeClr val="bg1"/>
                </a:solidFill>
              </a:rPr>
              <a:t> x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70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35DF2-213C-F307-FC05-9AE766D1B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739733-5D62-2A32-0D31-E376F930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с возвратом как обход в глубину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4AC59122-8B69-E352-7897-94BB401629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Решаем задачу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без явного перечисления элементов </a:t>
            </a:r>
            <a:r>
              <a:rPr lang="en-US" sz="2400" dirty="0"/>
              <a:t>T</a:t>
            </a:r>
            <a:endParaRPr lang="ru-RU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Граф </a:t>
            </a:r>
            <a:r>
              <a:rPr lang="en-US" sz="2400" dirty="0"/>
              <a:t>B = (T*</a:t>
            </a:r>
            <a:r>
              <a:rPr lang="ru-RU" sz="2400" dirty="0"/>
              <a:t>, </a:t>
            </a:r>
            <a:r>
              <a:rPr lang="en-US" sz="2400" dirty="0"/>
              <a:t>N)</a:t>
            </a:r>
            <a:r>
              <a:rPr lang="ru-RU" sz="2400" dirty="0"/>
              <a:t> называется </a:t>
            </a:r>
            <a:r>
              <a:rPr lang="ru-RU" sz="2400" i="1" dirty="0"/>
              <a:t>графом поиска с возвратом</a:t>
            </a:r>
            <a:r>
              <a:rPr lang="ru-RU" sz="2400" dirty="0"/>
              <a:t>, если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T </a:t>
            </a:r>
            <a:r>
              <a:rPr lang="ru-RU" sz="2000" dirty="0">
                <a:sym typeface="Symbol" panose="05050102010706020507" pitchFamily="18" charset="2"/>
              </a:rPr>
              <a:t></a:t>
            </a:r>
            <a:r>
              <a:rPr lang="ru-RU" sz="2000" dirty="0"/>
              <a:t> </a:t>
            </a:r>
            <a:r>
              <a:rPr lang="en-US" sz="2000" dirty="0"/>
              <a:t>T* </a:t>
            </a:r>
            <a:endParaRPr lang="ru-RU" sz="20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Из </a:t>
            </a: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n-US" sz="2000" dirty="0">
                <a:sym typeface="Symbol" panose="05050102010706020507" pitchFamily="18" charset="2"/>
              </a:rPr>
              <a:t> T*</a:t>
            </a:r>
            <a:r>
              <a:rPr lang="ru-RU" sz="2000" dirty="0">
                <a:sym typeface="Symbol" panose="05050102010706020507" pitchFamily="18" charset="2"/>
              </a:rPr>
              <a:t> в </a:t>
            </a:r>
            <a:r>
              <a:rPr lang="en-US" sz="2000" dirty="0">
                <a:sym typeface="Symbol" panose="05050102010706020507" pitchFamily="18" charset="2"/>
              </a:rPr>
              <a:t>B </a:t>
            </a:r>
            <a:r>
              <a:rPr lang="ru-RU" sz="2000" dirty="0">
                <a:sym typeface="Symbol" panose="05050102010706020507" pitchFamily="18" charset="2"/>
              </a:rPr>
              <a:t>достижимы все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 T</a:t>
            </a:r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T* </a:t>
            </a:r>
            <a:r>
              <a:rPr lang="ru-RU" sz="2400" dirty="0"/>
              <a:t>называется </a:t>
            </a:r>
            <a:r>
              <a:rPr lang="ru-RU" sz="2400" i="1" dirty="0"/>
              <a:t>множеством</a:t>
            </a:r>
            <a:r>
              <a:rPr lang="ru-RU" sz="2400" dirty="0"/>
              <a:t> </a:t>
            </a:r>
            <a:r>
              <a:rPr lang="ru-RU" sz="2400" i="1" dirty="0"/>
              <a:t>частичных решений </a:t>
            </a:r>
            <a:r>
              <a:rPr lang="ru-RU" sz="2400" dirty="0"/>
              <a:t>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</a:p>
          <a:p>
            <a:pPr lvl="1">
              <a:lnSpc>
                <a:spcPct val="80000"/>
              </a:lnSpc>
            </a:pPr>
            <a:r>
              <a:rPr lang="ru-RU" sz="2000" dirty="0"/>
              <a:t>иногда говорят «пространство поиска»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x</a:t>
            </a:r>
            <a:r>
              <a:rPr lang="ru-RU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 </a:t>
            </a:r>
            <a:r>
              <a:rPr lang="ru-RU" sz="2400" dirty="0"/>
              <a:t>существует путь (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, ...,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ru-RU" sz="2400" dirty="0"/>
              <a:t>) в графе </a:t>
            </a:r>
            <a:r>
              <a:rPr lang="en-US" sz="2400" dirty="0"/>
              <a:t>B</a:t>
            </a:r>
            <a:r>
              <a:rPr lang="ru-RU" sz="2400" dirty="0"/>
              <a:t> такой, что </a:t>
            </a:r>
            <a:r>
              <a:rPr lang="en-US" sz="2400" dirty="0" err="1"/>
              <a:t>x</a:t>
            </a:r>
            <a:r>
              <a:rPr lang="en-US" sz="2400" baseline="-25000" dirty="0" err="1"/>
              <a:t>k</a:t>
            </a:r>
            <a:r>
              <a:rPr lang="en-US" sz="2400" dirty="0"/>
              <a:t>= x</a:t>
            </a:r>
            <a:endParaRPr lang="ru-RU" sz="2400" dirty="0"/>
          </a:p>
          <a:p>
            <a:pPr lvl="2">
              <a:lnSpc>
                <a:spcPct val="80000"/>
              </a:lnSpc>
            </a:pPr>
            <a:endParaRPr lang="ru-RU" sz="1800" dirty="0"/>
          </a:p>
          <a:p>
            <a:pPr>
              <a:lnSpc>
                <a:spcPct val="80000"/>
              </a:lnSpc>
            </a:pPr>
            <a:endParaRPr lang="ru-RU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16225D-31D5-58B4-DD89-EF8AF098EF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Решение задачи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 </a:t>
            </a:r>
            <a:r>
              <a:rPr lang="ru-RU" sz="2400" dirty="0"/>
              <a:t>методом поиска с возвратом == поиск пути из </a:t>
            </a:r>
            <a:r>
              <a:rPr lang="en-US" sz="2400" dirty="0"/>
              <a:t>x</a:t>
            </a:r>
            <a:r>
              <a:rPr lang="en-US" sz="2400" baseline="-25000" dirty="0"/>
              <a:t>0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x </a:t>
            </a:r>
            <a:r>
              <a:rPr lang="ru-RU" sz="2400" dirty="0"/>
              <a:t>в графе </a:t>
            </a:r>
            <a:r>
              <a:rPr lang="en-US" sz="2400" dirty="0">
                <a:sym typeface="Symbol" panose="05050102010706020507" pitchFamily="18" charset="2"/>
              </a:rPr>
              <a:t>B </a:t>
            </a:r>
            <a:r>
              <a:rPr lang="ru-RU" sz="2400" dirty="0">
                <a:sym typeface="Symbol" panose="05050102010706020507" pitchFamily="18" charset="2"/>
              </a:rPr>
              <a:t>методом обхода в глубину</a:t>
            </a:r>
          </a:p>
          <a:p>
            <a:pPr>
              <a:lnSpc>
                <a:spcPct val="80000"/>
              </a:lnSpc>
            </a:pPr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Граф поиска с возвратом обычно 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не помещается в память</a:t>
            </a:r>
          </a:p>
          <a:p>
            <a:pPr lvl="1"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  <a:sym typeface="Symbol" panose="05050102010706020507" pitchFamily="18" charset="2"/>
              </a:rPr>
              <a:t>задаётся функцией </a:t>
            </a:r>
            <a:r>
              <a:rPr lang="en-US" sz="2000" dirty="0">
                <a:solidFill>
                  <a:schemeClr val="bg1"/>
                </a:solidFill>
                <a:sym typeface="Symbol" panose="05050102010706020507" pitchFamily="18" charset="2"/>
              </a:rPr>
              <a:t>Neighbors: T* -&gt; 2</a:t>
            </a:r>
            <a:r>
              <a:rPr lang="en-US" sz="2000" baseline="30000" dirty="0">
                <a:solidFill>
                  <a:schemeClr val="bg1"/>
                </a:solidFill>
                <a:sym typeface="Symbol" panose="05050102010706020507" pitchFamily="18" charset="2"/>
              </a:rPr>
              <a:t>T*</a:t>
            </a:r>
            <a:endParaRPr lang="ru-RU" sz="2000" baseline="300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Neighbors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z) --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множество потомков вершины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z</a:t>
            </a:r>
            <a:endParaRPr lang="ru-RU" sz="16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78317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60C64-EC6B-C2BB-ADF4-FD3A408A7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A8514-9B23-5A4F-DBC2-0530DD46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поиска с возвратом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71840DC2-002F-FD25-591A-6DB00E90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dirty="0"/>
              <a:t>Нет алгоритма из класса </a:t>
            </a:r>
            <a:r>
              <a:rPr lang="en-US" sz="2400" dirty="0"/>
              <a:t>P </a:t>
            </a:r>
            <a:r>
              <a:rPr lang="ru-RU" sz="2400" dirty="0"/>
              <a:t>для решения </a:t>
            </a:r>
            <a:r>
              <a:rPr lang="en-US" sz="2400" dirty="0"/>
              <a:t>x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ru-RU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T</a:t>
            </a:r>
            <a:endParaRPr lang="ru-RU" sz="2400" dirty="0"/>
          </a:p>
          <a:p>
            <a:pPr lvl="1">
              <a:lnSpc>
                <a:spcPct val="80000"/>
              </a:lnSpc>
            </a:pPr>
            <a:r>
              <a:rPr lang="ru-RU" sz="2000" dirty="0"/>
              <a:t>Но есть смысл почитать, как решают </a:t>
            </a:r>
            <a:r>
              <a:rPr lang="en-US" sz="2000" dirty="0"/>
              <a:t>x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ru-RU" sz="2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ym typeface="Symbol" panose="05050102010706020507" pitchFamily="18" charset="2"/>
              </a:rPr>
              <a:t>U </a:t>
            </a:r>
            <a:r>
              <a:rPr lang="ru-RU" sz="2000" dirty="0">
                <a:sym typeface="Symbol" panose="05050102010706020507" pitchFamily="18" charset="2"/>
              </a:rPr>
              <a:t>для </a:t>
            </a:r>
            <a:r>
              <a:rPr lang="en-US" sz="2000" dirty="0">
                <a:sym typeface="Symbol" panose="05050102010706020507" pitchFamily="18" charset="2"/>
              </a:rPr>
              <a:t>U</a:t>
            </a:r>
            <a:r>
              <a:rPr lang="ru-RU" sz="2000" dirty="0">
                <a:sym typeface="Symbol" panose="05050102010706020507" pitchFamily="18" charset="2"/>
              </a:rPr>
              <a:t>, похожих на </a:t>
            </a:r>
            <a:r>
              <a:rPr lang="en-US" sz="2000" dirty="0">
                <a:sym typeface="Symbol" panose="05050102010706020507" pitchFamily="18" charset="2"/>
              </a:rPr>
              <a:t>T</a:t>
            </a:r>
            <a:endParaRPr lang="ru-RU" sz="2000" dirty="0"/>
          </a:p>
          <a:p>
            <a:pPr>
              <a:lnSpc>
                <a:spcPct val="80000"/>
              </a:lnSpc>
            </a:pPr>
            <a:endParaRPr lang="ru-RU" sz="2400" dirty="0"/>
          </a:p>
          <a:p>
            <a:pPr>
              <a:lnSpc>
                <a:spcPct val="80000"/>
              </a:lnSpc>
            </a:pPr>
            <a:r>
              <a:rPr lang="ru-RU" sz="2400" dirty="0"/>
              <a:t>Сложно перечислять элементы </a:t>
            </a:r>
            <a:r>
              <a:rPr lang="en-US" sz="2400" dirty="0"/>
              <a:t>T</a:t>
            </a:r>
            <a:r>
              <a:rPr lang="ru-RU" sz="2400" dirty="0"/>
              <a:t> без пропусков и повторений</a:t>
            </a:r>
          </a:p>
          <a:p>
            <a:endParaRPr lang="ru-RU" sz="2400" dirty="0"/>
          </a:p>
          <a:p>
            <a:r>
              <a:rPr lang="ru-RU" sz="2400" dirty="0"/>
              <a:t>Граф поиска с возвратом</a:t>
            </a:r>
          </a:p>
          <a:p>
            <a:pPr lvl="1"/>
            <a:r>
              <a:rPr lang="ru-RU" sz="2000" dirty="0"/>
              <a:t>Не помещается в память в виде матрицы смежности, списка дуг и т.п. явном виде</a:t>
            </a:r>
          </a:p>
          <a:p>
            <a:pPr lvl="1">
              <a:lnSpc>
                <a:spcPct val="80000"/>
              </a:lnSpc>
            </a:pPr>
            <a:endParaRPr lang="ru-RU" sz="2000" dirty="0"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</a:pPr>
            <a:r>
              <a:rPr lang="ru-RU" sz="2000" dirty="0">
                <a:sym typeface="Symbol" panose="05050102010706020507" pitchFamily="18" charset="2"/>
              </a:rPr>
              <a:t>Задаётся функцией (в смысле языка программирования) </a:t>
            </a:r>
            <a:r>
              <a:rPr lang="en-US" sz="2000" dirty="0">
                <a:sym typeface="Symbol" panose="05050102010706020507" pitchFamily="18" charset="2"/>
              </a:rPr>
              <a:t>T* -&gt; </a:t>
            </a:r>
            <a:r>
              <a:rPr lang="ru-RU" sz="2000" dirty="0">
                <a:sym typeface="Symbol" panose="05050102010706020507" pitchFamily="18" charset="2"/>
              </a:rPr>
              <a:t>множество конечных подмножеств </a:t>
            </a:r>
            <a:r>
              <a:rPr lang="en-US" sz="2000" dirty="0">
                <a:sym typeface="Symbol" panose="05050102010706020507" pitchFamily="18" charset="2"/>
              </a:rPr>
              <a:t>T*</a:t>
            </a:r>
            <a:endParaRPr lang="ru-RU" sz="20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42669690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Множество состояний = </a:t>
            </a:r>
            <a:r>
              <a:rPr lang="en-US" sz="2100" dirty="0">
                <a:solidFill>
                  <a:schemeClr val="bg1"/>
                </a:solidFill>
              </a:rPr>
              <a:t>T</a:t>
            </a:r>
            <a:endParaRPr lang="ru-RU" sz="21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</a:rPr>
              <a:t>s' = Next(s)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9876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</a:rPr>
              <a:t>s' = Next(s)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s' </a:t>
            </a:r>
            <a:r>
              <a:rPr lang="en-US" sz="1600" dirty="0">
                <a:solidFill>
                  <a:schemeClr val="bg1"/>
                </a:solidFill>
                <a:sym typeface="Symbol" panose="05050102010706020507" pitchFamily="18" charset="2"/>
              </a:rPr>
              <a:t> Neighbors(s)</a:t>
            </a:r>
            <a:endParaRPr lang="ru-RU" sz="16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0820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95088" y="1748840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575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742000" cy="2713563"/>
            <a:chOff x="2211367" y="2996952"/>
            <a:chExt cx="3742000" cy="2713563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8580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>
                <a:solidFill>
                  <a:schemeClr val="bg1"/>
                </a:solidFill>
              </a:rPr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8014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>
                <a:solidFill>
                  <a:schemeClr val="bg1"/>
                </a:solidFill>
              </a:rPr>
              <a:t>Скорость эмуляции зависит от метода обхода</a:t>
            </a:r>
            <a:endParaRPr lang="en-US" sz="1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528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Поиск с возвратом как эмуляция работы недетерминированного устройства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ru-RU" sz="20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000" dirty="0"/>
              <a:t>Множество состояний = </a:t>
            </a:r>
            <a:r>
              <a:rPr lang="en-US" sz="2100" dirty="0"/>
              <a:t>T</a:t>
            </a:r>
            <a:r>
              <a:rPr lang="ru-RU" sz="2100" dirty="0"/>
              <a:t>*</a:t>
            </a:r>
          </a:p>
          <a:p>
            <a:pPr>
              <a:lnSpc>
                <a:spcPct val="80000"/>
              </a:lnSpc>
            </a:pPr>
            <a:r>
              <a:rPr lang="ru-RU" sz="2000" dirty="0"/>
              <a:t>Недетерминированные команды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s' = Next(s)</a:t>
            </a:r>
            <a:r>
              <a:rPr lang="ru-RU" sz="1600" dirty="0"/>
              <a:t>, </a:t>
            </a:r>
            <a:r>
              <a:rPr lang="en-US" sz="1600" dirty="0"/>
              <a:t>s' </a:t>
            </a:r>
            <a:r>
              <a:rPr lang="en-US" sz="1600" dirty="0">
                <a:sym typeface="Symbol" panose="05050102010706020507" pitchFamily="18" charset="2"/>
              </a:rPr>
              <a:t> Neighbors(s)</a:t>
            </a:r>
            <a:endParaRPr lang="ru-RU" sz="1600" dirty="0"/>
          </a:p>
          <a:p>
            <a:pPr>
              <a:lnSpc>
                <a:spcPct val="80000"/>
              </a:lnSpc>
            </a:pPr>
            <a:r>
              <a:rPr lang="ru-RU" sz="2000" dirty="0"/>
              <a:t>Программа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s = x</a:t>
            </a:r>
            <a:r>
              <a:rPr lang="en-US" sz="2000" baseline="-25000" dirty="0">
                <a:latin typeface="Consolas" panose="020B0609020204030204" pitchFamily="49" charset="0"/>
              </a:rPr>
              <a:t>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s != 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nsolas" panose="020B0609020204030204" pitchFamily="49" charset="0"/>
              </a:rPr>
              <a:t>	    s = Next(s)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ru-RU" sz="2000" dirty="0"/>
          </a:p>
          <a:p>
            <a:pPr>
              <a:lnSpc>
                <a:spcPct val="80000"/>
              </a:lnSpc>
            </a:pPr>
            <a:r>
              <a:rPr lang="ru-RU" sz="2000" dirty="0"/>
              <a:t>Эмулируем её исполнение на обычном компьютере </a:t>
            </a:r>
          </a:p>
          <a:p>
            <a:pPr lvl="1">
              <a:lnSpc>
                <a:spcPct val="80000"/>
              </a:lnSpc>
            </a:pPr>
            <a:r>
              <a:rPr lang="ru-RU" sz="1600" dirty="0"/>
              <a:t>Обходим в глубину граф состояний недетерминированного устройства</a:t>
            </a:r>
          </a:p>
          <a:p>
            <a:pPr lvl="1">
              <a:lnSpc>
                <a:spcPct val="80000"/>
              </a:lnSpc>
            </a:pPr>
            <a:r>
              <a:rPr lang="ru-RU" sz="1600" dirty="0"/>
              <a:t>Скорость эмуляции зависит от </a:t>
            </a:r>
            <a:r>
              <a:rPr lang="ru-RU" sz="1500" dirty="0"/>
              <a:t>реализации </a:t>
            </a:r>
            <a:r>
              <a:rPr lang="ru-RU" sz="1600" dirty="0"/>
              <a:t>обхода</a:t>
            </a:r>
            <a:endParaRPr lang="en-US" sz="1400" dirty="0"/>
          </a:p>
          <a:p>
            <a:endParaRPr lang="ru-RU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5738" y="2480247"/>
            <a:ext cx="3806523" cy="3042094"/>
            <a:chOff x="2211367" y="2996952"/>
            <a:chExt cx="3806523" cy="3042094"/>
          </a:xfrm>
        </p:grpSpPr>
        <p:sp>
          <p:nvSpPr>
            <p:cNvPr id="30" name="Овал 29"/>
            <p:cNvSpPr/>
            <p:nvPr/>
          </p:nvSpPr>
          <p:spPr>
            <a:xfrm>
              <a:off x="4081159" y="2996952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ru-RU" sz="12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433087" y="363394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4873247" y="3637963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/>
            <p:cNvSpPr/>
            <p:nvPr/>
          </p:nvSpPr>
          <p:spPr>
            <a:xfrm>
              <a:off x="2929031" y="4241788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3886839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Овал 34"/>
            <p:cNvSpPr/>
            <p:nvPr/>
          </p:nvSpPr>
          <p:spPr>
            <a:xfrm>
              <a:off x="273471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312335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369251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408115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585215" y="4249159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Овал 45"/>
            <p:cNvSpPr/>
            <p:nvPr/>
          </p:nvSpPr>
          <p:spPr>
            <a:xfrm>
              <a:off x="5182983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5759047" y="4286736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4553167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4984722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x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5301729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5615031" y="4920230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31" idx="0"/>
              <a:endCxn id="30" idx="3"/>
            </p:cNvCxnSpPr>
            <p:nvPr/>
          </p:nvCxnSpPr>
          <p:spPr>
            <a:xfrm flipV="1">
              <a:off x="3530247" y="3162814"/>
              <a:ext cx="579370" cy="4711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32" idx="0"/>
              <a:endCxn id="30" idx="5"/>
            </p:cNvCxnSpPr>
            <p:nvPr/>
          </p:nvCxnSpPr>
          <p:spPr>
            <a:xfrm flipH="1" flipV="1">
              <a:off x="4247021" y="3162814"/>
              <a:ext cx="723386" cy="47514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33" idx="0"/>
              <a:endCxn id="31" idx="3"/>
            </p:cNvCxnSpPr>
            <p:nvPr/>
          </p:nvCxnSpPr>
          <p:spPr>
            <a:xfrm flipV="1">
              <a:off x="3026191" y="3799805"/>
              <a:ext cx="435354" cy="44198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34" idx="0"/>
              <a:endCxn id="31" idx="5"/>
            </p:cNvCxnSpPr>
            <p:nvPr/>
          </p:nvCxnSpPr>
          <p:spPr>
            <a:xfrm flipH="1" flipV="1">
              <a:off x="3598949" y="3799805"/>
              <a:ext cx="385050" cy="48693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35" idx="0"/>
              <a:endCxn id="33" idx="3"/>
            </p:cNvCxnSpPr>
            <p:nvPr/>
          </p:nvCxnSpPr>
          <p:spPr>
            <a:xfrm flipV="1">
              <a:off x="2831871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39" idx="0"/>
              <a:endCxn id="33" idx="5"/>
            </p:cNvCxnSpPr>
            <p:nvPr/>
          </p:nvCxnSpPr>
          <p:spPr>
            <a:xfrm flipH="1" flipV="1">
              <a:off x="3094893" y="4407650"/>
              <a:ext cx="125618" cy="51258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40" idx="0"/>
              <a:endCxn id="34" idx="3"/>
            </p:cNvCxnSpPr>
            <p:nvPr/>
          </p:nvCxnSpPr>
          <p:spPr>
            <a:xfrm flipV="1">
              <a:off x="3789679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/>
            <p:cNvCxnSpPr>
              <a:stCxn id="42" idx="0"/>
              <a:endCxn id="34" idx="5"/>
            </p:cNvCxnSpPr>
            <p:nvPr/>
          </p:nvCxnSpPr>
          <p:spPr>
            <a:xfrm flipH="1" flipV="1">
              <a:off x="4052701" y="4452598"/>
              <a:ext cx="125618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/>
            <p:cNvCxnSpPr>
              <a:stCxn id="43" idx="0"/>
              <a:endCxn id="32" idx="3"/>
            </p:cNvCxnSpPr>
            <p:nvPr/>
          </p:nvCxnSpPr>
          <p:spPr>
            <a:xfrm flipV="1">
              <a:off x="4682375" y="3803825"/>
              <a:ext cx="219330" cy="44533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/>
            <p:cNvCxnSpPr>
              <a:stCxn id="47" idx="0"/>
              <a:endCxn id="32" idx="6"/>
            </p:cNvCxnSpPr>
            <p:nvPr/>
          </p:nvCxnSpPr>
          <p:spPr>
            <a:xfrm flipH="1" flipV="1">
              <a:off x="5067567" y="3735123"/>
              <a:ext cx="788640" cy="551613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46" idx="0"/>
              <a:endCxn id="32" idx="5"/>
            </p:cNvCxnSpPr>
            <p:nvPr/>
          </p:nvCxnSpPr>
          <p:spPr>
            <a:xfrm flipH="1" flipV="1">
              <a:off x="5039109" y="3803825"/>
              <a:ext cx="241034" cy="48291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/>
            <p:cNvCxnSpPr>
              <a:stCxn id="51" idx="0"/>
              <a:endCxn id="43" idx="4"/>
            </p:cNvCxnSpPr>
            <p:nvPr/>
          </p:nvCxnSpPr>
          <p:spPr>
            <a:xfrm flipV="1">
              <a:off x="4650327" y="4443479"/>
              <a:ext cx="32048" cy="476751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/>
            <p:cNvCxnSpPr>
              <a:stCxn id="53" idx="0"/>
              <a:endCxn id="46" idx="3"/>
            </p:cNvCxnSpPr>
            <p:nvPr/>
          </p:nvCxnSpPr>
          <p:spPr>
            <a:xfrm flipV="1">
              <a:off x="5081882" y="4452598"/>
              <a:ext cx="129559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54" idx="0"/>
              <a:endCxn id="46" idx="4"/>
            </p:cNvCxnSpPr>
            <p:nvPr/>
          </p:nvCxnSpPr>
          <p:spPr>
            <a:xfrm flipH="1" flipV="1">
              <a:off x="5280143" y="4481056"/>
              <a:ext cx="118746" cy="439174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/>
            <p:cNvCxnSpPr>
              <a:stCxn id="55" idx="0"/>
              <a:endCxn id="46" idx="5"/>
            </p:cNvCxnSpPr>
            <p:nvPr/>
          </p:nvCxnSpPr>
          <p:spPr>
            <a:xfrm flipH="1" flipV="1">
              <a:off x="5348845" y="4452598"/>
              <a:ext cx="363346" cy="467632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Знак запрета 71"/>
            <p:cNvSpPr/>
            <p:nvPr/>
          </p:nvSpPr>
          <p:spPr>
            <a:xfrm>
              <a:off x="2681242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3" name="Фигура, имеющая форму буквы L 72"/>
            <p:cNvSpPr/>
            <p:nvPr/>
          </p:nvSpPr>
          <p:spPr>
            <a:xfrm rot="18726679">
              <a:off x="4952598" y="5270339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Знак запрета 73"/>
            <p:cNvSpPr/>
            <p:nvPr/>
          </p:nvSpPr>
          <p:spPr>
            <a:xfrm>
              <a:off x="3081724" y="5771251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5" name="Знак запрета 74"/>
            <p:cNvSpPr/>
            <p:nvPr/>
          </p:nvSpPr>
          <p:spPr>
            <a:xfrm>
              <a:off x="4516429" y="5258230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Знак запрета 75"/>
            <p:cNvSpPr/>
            <p:nvPr/>
          </p:nvSpPr>
          <p:spPr>
            <a:xfrm>
              <a:off x="5297996" y="5263676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Знак запрета 76"/>
            <p:cNvSpPr/>
            <p:nvPr/>
          </p:nvSpPr>
          <p:spPr>
            <a:xfrm>
              <a:off x="5625149" y="5259845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8" name="Знак запрета 77"/>
            <p:cNvSpPr/>
            <p:nvPr/>
          </p:nvSpPr>
          <p:spPr>
            <a:xfrm>
              <a:off x="5750095" y="4570554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9" name="Знак запрета 78"/>
            <p:cNvSpPr/>
            <p:nvPr/>
          </p:nvSpPr>
          <p:spPr>
            <a:xfrm>
              <a:off x="3645818" y="5266008"/>
              <a:ext cx="267795" cy="267795"/>
            </a:xfrm>
            <a:prstGeom prst="noSmoking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Фигура, имеющая форму буквы L 79"/>
            <p:cNvSpPr/>
            <p:nvPr/>
          </p:nvSpPr>
          <p:spPr>
            <a:xfrm rot="18726679">
              <a:off x="4103596" y="5274340"/>
              <a:ext cx="246809" cy="246809"/>
            </a:xfrm>
            <a:prstGeom prst="corner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Овал 80"/>
            <p:cNvSpPr/>
            <p:nvPr/>
          </p:nvSpPr>
          <p:spPr>
            <a:xfrm>
              <a:off x="3118462" y="5516195"/>
              <a:ext cx="194320" cy="19432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2" name="Прямая соединительная линия 81"/>
            <p:cNvCxnSpPr>
              <a:stCxn id="81" idx="0"/>
              <a:endCxn id="39" idx="4"/>
            </p:cNvCxnSpPr>
            <p:nvPr/>
          </p:nvCxnSpPr>
          <p:spPr>
            <a:xfrm flipV="1">
              <a:off x="3215622" y="5114550"/>
              <a:ext cx="4889" cy="40164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 1"/>
            <p:cNvSpPr/>
            <p:nvPr/>
          </p:nvSpPr>
          <p:spPr>
            <a:xfrm>
              <a:off x="2211367" y="4035588"/>
              <a:ext cx="2228449" cy="574934"/>
            </a:xfrm>
            <a:custGeom>
              <a:avLst/>
              <a:gdLst>
                <a:gd name="connsiteX0" fmla="*/ 255558 w 1745738"/>
                <a:gd name="connsiteY0" fmla="*/ 59839 h 693343"/>
                <a:gd name="connsiteX1" fmla="*/ 1515190 w 1745738"/>
                <a:gd name="connsiteY1" fmla="*/ 41178 h 693343"/>
                <a:gd name="connsiteX2" fmla="*/ 1627158 w 1745738"/>
                <a:gd name="connsiteY2" fmla="*/ 582354 h 693343"/>
                <a:gd name="connsiteX3" fmla="*/ 236896 w 1745738"/>
                <a:gd name="connsiteY3" fmla="*/ 666329 h 693343"/>
                <a:gd name="connsiteX4" fmla="*/ 3631 w 1745738"/>
                <a:gd name="connsiteY4" fmla="*/ 237121 h 693343"/>
                <a:gd name="connsiteX5" fmla="*/ 255558 w 1745738"/>
                <a:gd name="connsiteY5" fmla="*/ 59839 h 6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45738" h="693343">
                  <a:moveTo>
                    <a:pt x="255558" y="59839"/>
                  </a:moveTo>
                  <a:cubicBezTo>
                    <a:pt x="507485" y="27182"/>
                    <a:pt x="1286590" y="-45908"/>
                    <a:pt x="1515190" y="41178"/>
                  </a:cubicBezTo>
                  <a:cubicBezTo>
                    <a:pt x="1743790" y="128264"/>
                    <a:pt x="1840207" y="478162"/>
                    <a:pt x="1627158" y="582354"/>
                  </a:cubicBezTo>
                  <a:cubicBezTo>
                    <a:pt x="1414109" y="686546"/>
                    <a:pt x="507484" y="723868"/>
                    <a:pt x="236896" y="666329"/>
                  </a:cubicBezTo>
                  <a:cubicBezTo>
                    <a:pt x="-33692" y="608790"/>
                    <a:pt x="-1034" y="338203"/>
                    <a:pt x="3631" y="237121"/>
                  </a:cubicBezTo>
                  <a:cubicBezTo>
                    <a:pt x="8296" y="136039"/>
                    <a:pt x="3631" y="92496"/>
                    <a:pt x="255558" y="59839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Neighbors(s)</a:t>
              </a:r>
              <a:endParaRPr lang="ru-RU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3729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Задачи – это подмножества множества входных данных</a:t>
            </a:r>
          </a:p>
          <a:p>
            <a:pPr lvl="1"/>
            <a:r>
              <a:rPr lang="ru-RU" dirty="0"/>
              <a:t>Обычно бесконечные</a:t>
            </a:r>
            <a:endParaRPr lang="en-US" dirty="0"/>
          </a:p>
          <a:p>
            <a:endParaRPr lang="en-US" dirty="0"/>
          </a:p>
          <a:p>
            <a:r>
              <a:rPr lang="ru-RU" dirty="0"/>
              <a:t>«Решить задачу </a:t>
            </a:r>
            <a:r>
              <a:rPr lang="en-US" dirty="0"/>
              <a:t>T </a:t>
            </a:r>
            <a:r>
              <a:rPr lang="ru-RU" dirty="0"/>
              <a:t>для входных данных </a:t>
            </a:r>
            <a:r>
              <a:rPr lang="en-US" dirty="0"/>
              <a:t>x</a:t>
            </a:r>
            <a:r>
              <a:rPr lang="ru-RU" dirty="0"/>
              <a:t>» = 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</a:t>
            </a:r>
            <a:endParaRPr lang="en-US" dirty="0"/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  <a:p>
            <a:pPr lvl="1"/>
            <a:r>
              <a:rPr lang="en-US" dirty="0"/>
              <a:t>T = {0, 5, 10, 15, …, 5∙n, … }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делимости </a:t>
            </a:r>
            <a:r>
              <a:rPr lang="en-US" dirty="0"/>
              <a:t>x </a:t>
            </a:r>
            <a:r>
              <a:rPr lang="ru-RU" dirty="0"/>
              <a:t>на 5</a:t>
            </a:r>
          </a:p>
          <a:p>
            <a:endParaRPr lang="ru-RU" dirty="0"/>
          </a:p>
          <a:p>
            <a:r>
              <a:rPr lang="ru-RU" dirty="0"/>
              <a:t>Пример 2</a:t>
            </a:r>
          </a:p>
          <a:p>
            <a:pPr lvl="1"/>
            <a:r>
              <a:rPr lang="en-US" dirty="0"/>
              <a:t>T = </a:t>
            </a:r>
            <a:r>
              <a:rPr lang="ru-RU" dirty="0"/>
              <a:t>множество связных графов</a:t>
            </a:r>
          </a:p>
          <a:p>
            <a:pPr lvl="1"/>
            <a:r>
              <a:rPr lang="ru-RU" dirty="0"/>
              <a:t>«Проверить </a:t>
            </a:r>
            <a:r>
              <a:rPr lang="en-US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dirty="0"/>
              <a:t>T</a:t>
            </a:r>
            <a:r>
              <a:rPr lang="ru-RU" dirty="0"/>
              <a:t>» – это проверка связности графа</a:t>
            </a:r>
            <a:r>
              <a:rPr lang="en-US" dirty="0"/>
              <a:t> x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473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6134099" y="1655974"/>
            <a:ext cx="5257800" cy="469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947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6211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211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</a:t>
            </a:r>
          </a:p>
        </p:txBody>
      </p:sp>
      <p:sp>
        <p:nvSpPr>
          <p:cNvPr id="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Найти последовательность ходов шахматного коня, начинающуюся с заданного поля доски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такую что конь посещает каждое поле доски ровно один раз</a:t>
            </a:r>
          </a:p>
          <a:p>
            <a:pPr lvl="1"/>
            <a:r>
              <a:rPr lang="en-US" sz="2000" dirty="0">
                <a:latin typeface="Calibri" pitchFamily="34" charset="0"/>
                <a:cs typeface="Calibri" pitchFamily="34" charset="0"/>
              </a:rPr>
              <a:t>T = 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множество длин путей шахматного коня по доске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N×N</a:t>
            </a:r>
            <a:r>
              <a:rPr lang="ru-RU" sz="2000" dirty="0">
                <a:latin typeface="Calibri" pitchFamily="34" charset="0"/>
                <a:cs typeface="Calibri" pitchFamily="34" charset="0"/>
              </a:rPr>
              <a:t>, начинающихся с данного поля и не пересекающих себя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</a:rPr>
              <a:t>Проверить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N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2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 T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r>
              <a:rPr lang="ru-RU" sz="2400" dirty="0">
                <a:latin typeface="Calibri" pitchFamily="34" charset="0"/>
                <a:cs typeface="Calibri" pitchFamily="34" charset="0"/>
              </a:rPr>
              <a:t>К какой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NP-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полной задаче сводится обход доски шахматным конем? 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4" name="Group 3"/>
          <p:cNvGrpSpPr/>
          <p:nvPr/>
        </p:nvGrpSpPr>
        <p:grpSpPr>
          <a:xfrm>
            <a:off x="7297961" y="2704046"/>
            <a:ext cx="2930077" cy="2594496"/>
            <a:chOff x="1785939" y="962025"/>
            <a:chExt cx="2930077" cy="259449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939" y="962025"/>
              <a:ext cx="2930077" cy="2594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283968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45389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64438" y="10527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07704" y="256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15567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07904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64438" y="3140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3968" y="25689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7823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обхода доски 5×5 и 8×8</a:t>
            </a:r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0722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обхода доски 5×5 и 8×8</a:t>
            </a:r>
          </a:p>
        </p:txBody>
      </p:sp>
      <p:sp>
        <p:nvSpPr>
          <p:cNvPr id="20481" name="Rectangle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482" name="Picture 5" descr="http://upload.wikimedia.org/wikipedia/commons/c/ca/Knights-Tour-Animation.gif"/>
          <p:cNvPicPr>
            <a:picLocks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29000" y="2201294"/>
            <a:ext cx="3600000" cy="3600000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026" name="Picture 2" descr="https://upload.wikimedia.org/wikipedia/commons/thumb/d/da/Knight%27s_tour_anim_2.gif/250px-Knight%27s_tour_anim_2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00" y="2201294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Состояние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матрица </a:t>
            </a:r>
            <a:r>
              <a:rPr lang="en-US" dirty="0">
                <a:solidFill>
                  <a:schemeClr val="bg1"/>
                </a:solidFill>
              </a:rPr>
              <a:t>N×N</a:t>
            </a:r>
            <a:r>
              <a:rPr lang="ru-RU" dirty="0">
                <a:solidFill>
                  <a:schemeClr val="bg1"/>
                </a:solidFill>
              </a:rPr>
              <a:t>, частично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>
                <a:solidFill>
                  <a:schemeClr val="bg1"/>
                </a:solidFill>
              </a:rPr>
              <a:t>M ≤ 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частично значением </a:t>
            </a:r>
            <a:r>
              <a:rPr lang="en-US" dirty="0">
                <a:solidFill>
                  <a:schemeClr val="bg1"/>
                </a:solidFill>
              </a:rPr>
              <a:t>0 (</a:t>
            </a:r>
            <a:r>
              <a:rPr lang="ru-RU" dirty="0">
                <a:solidFill>
                  <a:schemeClr val="bg1"/>
                </a:solidFill>
              </a:rPr>
              <a:t>«поле не посещено»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0228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матрица </a:t>
            </a:r>
            <a:r>
              <a:rPr lang="en-US" dirty="0">
                <a:solidFill>
                  <a:schemeClr val="bg1"/>
                </a:solidFill>
              </a:rPr>
              <a:t>N×N</a:t>
            </a:r>
            <a:r>
              <a:rPr lang="ru-RU" dirty="0">
                <a:solidFill>
                  <a:schemeClr val="bg1"/>
                </a:solidFill>
              </a:rPr>
              <a:t>, частично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заполненная номерами ходов коня от 1 до </a:t>
            </a:r>
            <a:r>
              <a:rPr lang="en-US" dirty="0">
                <a:solidFill>
                  <a:schemeClr val="bg1"/>
                </a:solidFill>
              </a:rPr>
              <a:t>M ≤ N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частично значением </a:t>
            </a:r>
            <a:r>
              <a:rPr lang="en-US" dirty="0">
                <a:solidFill>
                  <a:schemeClr val="bg1"/>
                </a:solidFill>
              </a:rPr>
              <a:t>0 (</a:t>
            </a:r>
            <a:r>
              <a:rPr lang="ru-RU" dirty="0">
                <a:solidFill>
                  <a:schemeClr val="bg1"/>
                </a:solidFill>
              </a:rPr>
              <a:t>«поле не посещено»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073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093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board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GetNextBoard</a:t>
            </a:r>
            <a:r>
              <a:rPr lang="en-US" dirty="0">
                <a:solidFill>
                  <a:schemeClr val="bg1"/>
                </a:solidFill>
              </a:rPr>
              <a:t>(board)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29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исполняющего устройства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Детерминированное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обычная машина Тьюринга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компьютер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размер ленты у машины Тьюринга не ограничен, а размер памяти у компьютера ограничен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Недетерминированное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Математика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машина Тьюринга с неограниченным числом лент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Реальный мир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компьютер, с неограниченным числом процессоров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355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</a:t>
            </a:r>
            <a:r>
              <a:rPr lang="ru-RU" dirty="0"/>
              <a:t> = </a:t>
            </a:r>
            <a:r>
              <a:rPr lang="en-US" dirty="0" err="1"/>
              <a:t>GetNextBoard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возможно, то сделать следующий ход; иначе «неудача»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090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Недетерминированное устройство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Состояние</a:t>
            </a:r>
            <a:endParaRPr lang="en-US" dirty="0"/>
          </a:p>
          <a:p>
            <a:pPr lvl="1"/>
            <a:r>
              <a:rPr lang="ru-RU" dirty="0"/>
              <a:t>матрица </a:t>
            </a:r>
            <a:r>
              <a:rPr lang="en-US" dirty="0"/>
              <a:t>N×N</a:t>
            </a:r>
            <a:r>
              <a:rPr lang="ru-RU" dirty="0"/>
              <a:t>, частично</a:t>
            </a:r>
            <a:r>
              <a:rPr lang="en-US" dirty="0"/>
              <a:t> </a:t>
            </a:r>
            <a:r>
              <a:rPr lang="ru-RU" dirty="0"/>
              <a:t>заполненная номерами ходов коня от 1 до </a:t>
            </a:r>
            <a:r>
              <a:rPr lang="en-US" dirty="0"/>
              <a:t>M ≤ 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ru-RU" dirty="0"/>
              <a:t>и частично значением </a:t>
            </a:r>
            <a:r>
              <a:rPr lang="en-US" dirty="0"/>
              <a:t>0 (</a:t>
            </a:r>
            <a:r>
              <a:rPr lang="ru-RU" dirty="0"/>
              <a:t>«поле не посещено»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Можно хранить список полей в порядке их посещения, но будет труднее проверять пройдено поле или нет</a:t>
            </a:r>
          </a:p>
          <a:p>
            <a:endParaRPr lang="ru-RU" dirty="0"/>
          </a:p>
          <a:p>
            <a:r>
              <a:rPr lang="ru-RU" dirty="0"/>
              <a:t>Недетерминированные команды</a:t>
            </a:r>
          </a:p>
          <a:p>
            <a:pPr lvl="1"/>
            <a:r>
              <a:rPr lang="en-US" dirty="0"/>
              <a:t>board</a:t>
            </a:r>
            <a:r>
              <a:rPr lang="ru-RU" dirty="0"/>
              <a:t> = </a:t>
            </a:r>
            <a:r>
              <a:rPr lang="en-US" dirty="0" err="1"/>
              <a:t>GetNextBoard</a:t>
            </a:r>
            <a:r>
              <a:rPr lang="en-US" dirty="0"/>
              <a:t>(board)</a:t>
            </a:r>
            <a:endParaRPr lang="ru-RU" dirty="0"/>
          </a:p>
          <a:p>
            <a:pPr lvl="2"/>
            <a:r>
              <a:rPr lang="ru-RU" dirty="0"/>
              <a:t>Если возможно, то сделать следующий ход; иначе «неудача»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958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board[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3670791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139039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 =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41510522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9708321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доски шахматным конём на недетерминированном устройстве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BuildKnightTour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board[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startSquare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1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freeSquareCount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GetSquareCount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ru-RU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1 … 1:</a:t>
            </a:r>
          </a:p>
          <a:p>
            <a:pPr marL="68580" lvl="0" indent="0">
              <a:buNone/>
            </a:pP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board = </a:t>
            </a:r>
            <a:r>
              <a:rPr lang="en-US" sz="24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GetNextBoard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(board)</a:t>
            </a:r>
          </a:p>
          <a:p>
            <a:pPr marL="68580" lv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0498522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реализация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Size, Row,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** 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8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MakeBoard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(board-&gt;Size);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success 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 !success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 ++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CopyBoard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(*board,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success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&amp;&amp;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BuildTour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freeSquareCount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- 1, &amp;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DestroyBoard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nextBoard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success;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TryMove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TBoard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 board)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row = board-&gt;Row, column = board-&gt;Column;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** squares = board-&gt;Squares;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count = squares[row][column];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 = { 1, -1, -2, -2, -1, 1, 2, 2 };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row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MoveCount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- 1 -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column += change[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Min(row, column) &gt;= 0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&amp;&amp; Max(row, column) &lt; board-&gt;Size;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&amp;&amp; !squares[row][column])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squares[row][column] = count + 1;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board-&gt;Row = row;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board-&gt;Column = column;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756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112182</TotalTime>
  <Words>12924</Words>
  <Application>Microsoft Office PowerPoint</Application>
  <PresentationFormat>Widescreen</PresentationFormat>
  <Paragraphs>1753</Paragraphs>
  <Slides>146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52" baseType="lpstr">
      <vt:lpstr>Arial</vt:lpstr>
      <vt:lpstr>Calibri</vt:lpstr>
      <vt:lpstr>Calibri Light</vt:lpstr>
      <vt:lpstr>Consolas</vt:lpstr>
      <vt:lpstr>Symbol</vt:lpstr>
      <vt:lpstr>Тема Office</vt:lpstr>
      <vt:lpstr>Алгоритмы с возвратом</vt:lpstr>
      <vt:lpstr>План лекции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задачи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Понятие исполняющего устройства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Разница между исполняющими устройствами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Понятие класса сложности задач</vt:lpstr>
      <vt:lpstr>Класс P</vt:lpstr>
      <vt:lpstr>Класс P</vt:lpstr>
      <vt:lpstr>Класс P</vt:lpstr>
      <vt:lpstr>Класс P</vt:lpstr>
      <vt:lpstr>Класс P</vt:lpstr>
      <vt:lpstr>Класс P</vt:lpstr>
      <vt:lpstr>Класс P</vt:lpstr>
      <vt:lpstr>Класс NP</vt:lpstr>
      <vt:lpstr>Класс NP</vt:lpstr>
      <vt:lpstr>Класс NP</vt:lpstr>
      <vt:lpstr>Класс NP</vt:lpstr>
      <vt:lpstr>Класс NP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NP-полные задачи</vt:lpstr>
      <vt:lpstr>Теорема Левина-Кука</vt:lpstr>
      <vt:lpstr>Теорема Левина-Кука</vt:lpstr>
      <vt:lpstr>Теорема Левина-Кука</vt:lpstr>
      <vt:lpstr>Теорема Левина-Кука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Примеры NP-полных задач</vt:lpstr>
      <vt:lpstr>Возможные отношения между P и NP</vt:lpstr>
      <vt:lpstr>Возможные отношения между P и NP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Поиск с возвратом как обход в глубину</vt:lpstr>
      <vt:lpstr>Особенности поиска с возвратом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Поиск с возвратом как эмуляция работы недетерминированного устройства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Обход доски шахматным конём</vt:lpstr>
      <vt:lpstr>Пример обхода доски 5×5 и 8×8</vt:lpstr>
      <vt:lpstr>Пример обхода доски 5×5 и 8×8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Недетерминированное устройство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Обход доски шахматным конём на недетерминированном устройстве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Поиск с возвратом с эвристиками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Что известно из теории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Задача о расстановке ферзей</vt:lpstr>
      <vt:lpstr>Пример расстановки 4 ферзей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Недетерминированное исполняющее устройство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Расстановка ферзей с помощью недетерминированного устройства</vt:lpstr>
      <vt:lpstr>Детерминированная реализация</vt:lpstr>
      <vt:lpstr>Детерминированная реализация</vt:lpstr>
      <vt:lpstr>Детерминированная реализация</vt:lpstr>
      <vt:lpstr>Детерминированная реализация</vt:lpstr>
      <vt:lpstr>Что известно из теории</vt:lpstr>
      <vt:lpstr>Что известно из теории</vt:lpstr>
      <vt:lpstr>Что известно из теории</vt:lpstr>
      <vt:lpstr>Заключение</vt:lpstr>
      <vt:lpstr>Задача о кубике</vt:lpstr>
      <vt:lpstr>Результат (в переменной q)  1, если можно получить слово, записанное в глобальной строке w, начиная n-го символа, перекатывая кубик, лежащий g-ой гранью. </vt:lpstr>
      <vt:lpstr>Задача о стабильных браках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Churina</dc:creator>
  <cp:lastModifiedBy>Evgenii Petrov</cp:lastModifiedBy>
  <cp:revision>445</cp:revision>
  <dcterms:created xsi:type="dcterms:W3CDTF">2009-12-06T06:01:18Z</dcterms:created>
  <dcterms:modified xsi:type="dcterms:W3CDTF">2025-05-20T16:33:33Z</dcterms:modified>
</cp:coreProperties>
</file>