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3"/>
  </p:notesMasterIdLst>
  <p:sldIdLst>
    <p:sldId id="256" r:id="rId2"/>
    <p:sldId id="385" r:id="rId3"/>
    <p:sldId id="386" r:id="rId4"/>
    <p:sldId id="399" r:id="rId5"/>
    <p:sldId id="400" r:id="rId6"/>
    <p:sldId id="401" r:id="rId7"/>
    <p:sldId id="402" r:id="rId8"/>
    <p:sldId id="403" r:id="rId9"/>
    <p:sldId id="404" r:id="rId10"/>
    <p:sldId id="405" r:id="rId11"/>
    <p:sldId id="257" r:id="rId12"/>
    <p:sldId id="298" r:id="rId13"/>
    <p:sldId id="299" r:id="rId14"/>
    <p:sldId id="267" r:id="rId15"/>
    <p:sldId id="354" r:id="rId16"/>
    <p:sldId id="355" r:id="rId17"/>
    <p:sldId id="322" r:id="rId18"/>
    <p:sldId id="323" r:id="rId19"/>
    <p:sldId id="324" r:id="rId20"/>
    <p:sldId id="259" r:id="rId21"/>
    <p:sldId id="357" r:id="rId22"/>
    <p:sldId id="275" r:id="rId23"/>
    <p:sldId id="277" r:id="rId24"/>
    <p:sldId id="278" r:id="rId25"/>
    <p:sldId id="285" r:id="rId26"/>
    <p:sldId id="282" r:id="rId27"/>
    <p:sldId id="283" r:id="rId28"/>
    <p:sldId id="284" r:id="rId29"/>
    <p:sldId id="290" r:id="rId30"/>
    <p:sldId id="291" r:id="rId31"/>
    <p:sldId id="292" r:id="rId32"/>
    <p:sldId id="293" r:id="rId33"/>
    <p:sldId id="306" r:id="rId34"/>
    <p:sldId id="330" r:id="rId35"/>
    <p:sldId id="445" r:id="rId36"/>
    <p:sldId id="444" r:id="rId37"/>
    <p:sldId id="446" r:id="rId38"/>
    <p:sldId id="447" r:id="rId39"/>
    <p:sldId id="448" r:id="rId40"/>
    <p:sldId id="450" r:id="rId41"/>
    <p:sldId id="449" r:id="rId42"/>
    <p:sldId id="296" r:id="rId43"/>
    <p:sldId id="388" r:id="rId44"/>
    <p:sldId id="406" r:id="rId45"/>
    <p:sldId id="407" r:id="rId46"/>
    <p:sldId id="389" r:id="rId47"/>
    <p:sldId id="390" r:id="rId48"/>
    <p:sldId id="411" r:id="rId49"/>
    <p:sldId id="408" r:id="rId50"/>
    <p:sldId id="412" r:id="rId51"/>
    <p:sldId id="413" r:id="rId52"/>
    <p:sldId id="414" r:id="rId53"/>
    <p:sldId id="415" r:id="rId54"/>
    <p:sldId id="392" r:id="rId55"/>
    <p:sldId id="416" r:id="rId56"/>
    <p:sldId id="417" r:id="rId57"/>
    <p:sldId id="418" r:id="rId58"/>
    <p:sldId id="391" r:id="rId59"/>
    <p:sldId id="393" r:id="rId60"/>
    <p:sldId id="419" r:id="rId61"/>
    <p:sldId id="420" r:id="rId62"/>
    <p:sldId id="421" r:id="rId63"/>
    <p:sldId id="422" r:id="rId64"/>
    <p:sldId id="423" r:id="rId65"/>
    <p:sldId id="424" r:id="rId66"/>
    <p:sldId id="425" r:id="rId67"/>
    <p:sldId id="426" r:id="rId68"/>
    <p:sldId id="394" r:id="rId69"/>
    <p:sldId id="427" r:id="rId70"/>
    <p:sldId id="428" r:id="rId71"/>
    <p:sldId id="429" r:id="rId72"/>
    <p:sldId id="430" r:id="rId73"/>
    <p:sldId id="395" r:id="rId74"/>
    <p:sldId id="431" r:id="rId75"/>
    <p:sldId id="432" r:id="rId76"/>
    <p:sldId id="396" r:id="rId77"/>
    <p:sldId id="397" r:id="rId78"/>
    <p:sldId id="440" r:id="rId79"/>
    <p:sldId id="433" r:id="rId80"/>
    <p:sldId id="434" r:id="rId81"/>
    <p:sldId id="435" r:id="rId82"/>
    <p:sldId id="436" r:id="rId83"/>
    <p:sldId id="437" r:id="rId84"/>
    <p:sldId id="438" r:id="rId85"/>
    <p:sldId id="439" r:id="rId86"/>
    <p:sldId id="398" r:id="rId87"/>
    <p:sldId id="442" r:id="rId88"/>
    <p:sldId id="451" r:id="rId89"/>
    <p:sldId id="452" r:id="rId90"/>
    <p:sldId id="453" r:id="rId91"/>
    <p:sldId id="350" r:id="rId92"/>
    <p:sldId id="360" r:id="rId93"/>
    <p:sldId id="358" r:id="rId94"/>
    <p:sldId id="359" r:id="rId95"/>
    <p:sldId id="363" r:id="rId96"/>
    <p:sldId id="364" r:id="rId97"/>
    <p:sldId id="366" r:id="rId98"/>
    <p:sldId id="367" r:id="rId99"/>
    <p:sldId id="362" r:id="rId100"/>
    <p:sldId id="368" r:id="rId101"/>
    <p:sldId id="369" r:id="rId102"/>
    <p:sldId id="370" r:id="rId103"/>
    <p:sldId id="371" r:id="rId104"/>
    <p:sldId id="441" r:id="rId105"/>
    <p:sldId id="372" r:id="rId106"/>
    <p:sldId id="373" r:id="rId107"/>
    <p:sldId id="374" r:id="rId108"/>
    <p:sldId id="376" r:id="rId109"/>
    <p:sldId id="375" r:id="rId110"/>
    <p:sldId id="377" r:id="rId111"/>
    <p:sldId id="353" r:id="rId1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B59E"/>
    <a:srgbClr val="B0B088"/>
    <a:srgbClr val="2A460E"/>
    <a:srgbClr val="64A721"/>
    <a:srgbClr val="7F9073"/>
    <a:srgbClr val="477F21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3" autoAdjust="0"/>
    <p:restoredTop sz="95169" autoAdjust="0"/>
  </p:normalViewPr>
  <p:slideViewPr>
    <p:cSldViewPr snapToGrid="0">
      <p:cViewPr varScale="1">
        <p:scale>
          <a:sx n="98" d="100"/>
          <a:sy n="98" d="100"/>
        </p:scale>
        <p:origin x="84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ableStyles" Target="tableStyle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notesMaster" Target="notesMasters/notes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0E1E2-7F5F-4658-8A52-6004F672E49B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A75C3-3EB8-447A-96B2-F347686464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448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Привет!</a:t>
            </a:r>
          </a:p>
          <a:p>
            <a:r>
              <a:rPr lang="ru-RU" dirty="0"/>
              <a:t>Благодарю Сергея за представление!</a:t>
            </a:r>
          </a:p>
          <a:p>
            <a:r>
              <a:rPr lang="ru-RU" baseline="0" dirty="0"/>
              <a:t>Я занимаюсь оптимизацией для </a:t>
            </a:r>
            <a:r>
              <a:rPr lang="en-US" baseline="0" dirty="0"/>
              <a:t>CPU </a:t>
            </a:r>
            <a:r>
              <a:rPr lang="ru-RU" baseline="0" dirty="0"/>
              <a:t>библиотеки машинного обучения </a:t>
            </a:r>
            <a:r>
              <a:rPr lang="en-US" baseline="0" dirty="0"/>
              <a:t>CatBoost.</a:t>
            </a:r>
            <a:endParaRPr lang="ru-RU" baseline="0" dirty="0"/>
          </a:p>
          <a:p>
            <a:r>
              <a:rPr lang="ru-RU" baseline="0" dirty="0"/>
              <a:t>Основная часть </a:t>
            </a:r>
            <a:r>
              <a:rPr lang="en-US" baseline="0" dirty="0"/>
              <a:t>CatBoost</a:t>
            </a:r>
            <a:r>
              <a:rPr lang="ru-RU" baseline="0" dirty="0"/>
              <a:t>-а написана на С++ и в большом числе случаев работает быстрее, чем наши конкуренты.</a:t>
            </a:r>
          </a:p>
          <a:p>
            <a:r>
              <a:rPr lang="ru-RU" baseline="0" dirty="0"/>
              <a:t>Расскажу, какими простыми способами мы этого добиваемся.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361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Типичный размер кэша третьего уровня – от единиц</a:t>
            </a:r>
            <a:r>
              <a:rPr lang="ru-RU" baseline="0" dirty="0"/>
              <a:t> до десятков мегабайт.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2101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Из-за разной в скорости обмена данными и вычислений вычислительный код делится на два класса в зависимости от числа операций</a:t>
            </a:r>
            <a:r>
              <a:rPr lang="ru-RU" baseline="0" dirty="0"/>
              <a:t> над элементом данных.</a:t>
            </a:r>
          </a:p>
          <a:p>
            <a:r>
              <a:rPr lang="ru-RU" dirty="0"/>
              <a:t>Вычисления </a:t>
            </a:r>
            <a:r>
              <a:rPr lang="ru-RU" baseline="0" dirty="0"/>
              <a:t>с малым числом операций над данными ограничены пропускной способностью.</a:t>
            </a:r>
          </a:p>
          <a:p>
            <a:r>
              <a:rPr lang="ru-RU" baseline="0" dirty="0"/>
              <a:t>Второй класс ограничен производительностью.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29027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Большая часть «тяжелого» вычислительного кода давно</a:t>
            </a:r>
            <a:r>
              <a:rPr lang="ru-RU" baseline="0" dirty="0"/>
              <a:t> написана и очень хорошо оптимизирована.</a:t>
            </a:r>
          </a:p>
          <a:p>
            <a:r>
              <a:rPr lang="ru-RU" baseline="0" dirty="0"/>
              <a:t>Есть смысл прочитать документацию, и использовать подходящую библиотеку.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81833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Из оставшегося компиляторы</a:t>
            </a:r>
            <a:r>
              <a:rPr lang="ru-RU" baseline="0" dirty="0"/>
              <a:t> умеют не всё, т.к. н</a:t>
            </a:r>
            <a:r>
              <a:rPr lang="ru-RU" dirty="0"/>
              <a:t>а разработку</a:t>
            </a:r>
            <a:r>
              <a:rPr lang="ru-RU" baseline="0" dirty="0"/>
              <a:t> компиляторов тратится небольшой процент ресурсов по сравнению с разработкой приложений.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На сегодня активно развиваются только четыре </a:t>
            </a:r>
            <a:r>
              <a:rPr lang="ru-RU" baseline="0" dirty="0" err="1"/>
              <a:t>фронтенда</a:t>
            </a:r>
            <a:r>
              <a:rPr lang="ru-RU" baseline="0" dirty="0"/>
              <a:t> – </a:t>
            </a:r>
            <a:r>
              <a:rPr lang="en-US" baseline="0" dirty="0"/>
              <a:t>EDG</a:t>
            </a:r>
            <a:r>
              <a:rPr lang="ru-RU" baseline="0" dirty="0"/>
              <a:t> (используется в компиляторах Интел, Ментор </a:t>
            </a:r>
            <a:r>
              <a:rPr lang="ru-RU" baseline="0" dirty="0" err="1"/>
              <a:t>Графикс</a:t>
            </a:r>
            <a:r>
              <a:rPr lang="ru-RU" baseline="0" dirty="0"/>
              <a:t> и т.п. </a:t>
            </a:r>
            <a:r>
              <a:rPr lang="ru-RU" baseline="0" dirty="0" err="1"/>
              <a:t>деривативах</a:t>
            </a:r>
            <a:r>
              <a:rPr lang="ru-RU" baseline="0" dirty="0"/>
              <a:t>)</a:t>
            </a:r>
            <a:r>
              <a:rPr lang="en-US" baseline="0" dirty="0"/>
              <a:t>, LLVM, GNU </a:t>
            </a:r>
            <a:r>
              <a:rPr lang="ru-RU" baseline="0" dirty="0"/>
              <a:t>и </a:t>
            </a:r>
            <a:r>
              <a:rPr lang="ru-RU" baseline="0" dirty="0" err="1"/>
              <a:t>фронтенд</a:t>
            </a:r>
            <a:r>
              <a:rPr lang="ru-RU" baseline="0" dirty="0"/>
              <a:t> Микрософт</a:t>
            </a:r>
            <a:r>
              <a:rPr lang="en-US" baseline="0" dirty="0"/>
              <a:t>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9940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 этой причине компилятор «узнаёт» только наиболее</a:t>
            </a:r>
            <a:r>
              <a:rPr lang="ru-RU" baseline="0" dirty="0"/>
              <a:t> распространенные варианты управления и зависимостей по данным.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00386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Озвучиваю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91552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Условно можно выделить 4 части.</a:t>
            </a:r>
          </a:p>
          <a:p>
            <a:r>
              <a:rPr lang="ru-RU" dirty="0"/>
              <a:t>Это… -- озвучиваю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87237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Озвучиваю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3333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Озвучиваю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14569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Озвучиваю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5845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Скорость вычислений складывается из двух частей</a:t>
            </a:r>
            <a:r>
              <a:rPr lang="ru-RU" baseline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44936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Озвучиваю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6652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Озвучиваю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99192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Озвучиваю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89364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Озвучиваю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369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201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4861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15520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5158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68286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5508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первую</a:t>
            </a:r>
            <a:r>
              <a:rPr lang="ru-RU" baseline="0" dirty="0"/>
              <a:t> очередь, это выбранный алгоритм.</a:t>
            </a:r>
          </a:p>
          <a:p>
            <a:r>
              <a:rPr lang="ru-RU" baseline="0" dirty="0"/>
              <a:t>Низкая скорость вычислений часто объясняется неудачным выбором алгоритма.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8415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6947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99600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43357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23085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8060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30454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968312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3734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44505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0164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Во-вторых, это то, насколько</a:t>
            </a:r>
            <a:r>
              <a:rPr lang="ru-RU" baseline="0" dirty="0"/>
              <a:t> алгоритм оптимизирован для работы в вычислительной системе с её пропускной способностью и производительностью.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56964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927927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424522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64433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974252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47745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329295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44585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7074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86201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660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Отдельно учитывать обмен</a:t>
            </a:r>
            <a:r>
              <a:rPr lang="ru-RU" baseline="0" dirty="0"/>
              <a:t> данными и вычисления приходится из-за большой разницы в их скорости.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539361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903940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40699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71194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37364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529320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65233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103601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803709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725253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5558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Если принять скорость пешехода за скорость чтения из памяти</a:t>
            </a:r>
            <a:r>
              <a:rPr lang="en-US" dirty="0"/>
              <a:t>…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708326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97937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78777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71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72124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72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092927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73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887837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74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59161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75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707488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76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876200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77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52434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78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977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</a:t>
            </a:r>
            <a:r>
              <a:rPr lang="ru-RU" baseline="0" dirty="0"/>
              <a:t>то скорость вычислений – это </a:t>
            </a:r>
            <a:r>
              <a:rPr lang="ru-RU" dirty="0"/>
              <a:t>крейсерская скорость пассажирского самолёта.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431711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79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46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80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740727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81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894975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82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04864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83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865005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84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0584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85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736887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Возьмем в качестве целевой функции средне-квадратичное</a:t>
            </a:r>
            <a:r>
              <a:rPr lang="ru-RU" baseline="0" dirty="0"/>
              <a:t> отклонение и и</a:t>
            </a:r>
            <a:r>
              <a:rPr lang="ru-RU" dirty="0"/>
              <a:t>змерим скорость работы для 10М элементов</a:t>
            </a:r>
            <a:r>
              <a:rPr lang="ru-RU" baseline="0" dirty="0"/>
              <a:t>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86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537544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Понятно, что оптимизация</a:t>
            </a:r>
            <a:r>
              <a:rPr lang="ru-RU" baseline="0" dirty="0"/>
              <a:t> </a:t>
            </a:r>
            <a:r>
              <a:rPr lang="ru-RU" dirty="0"/>
              <a:t>не исчерпывается амортизацией накладных расходов.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91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7594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иллюстрации</a:t>
            </a:r>
            <a:r>
              <a:rPr lang="ru-RU" baseline="0" dirty="0"/>
              <a:t> понадобится какой-то </a:t>
            </a:r>
            <a:r>
              <a:rPr lang="ru-RU" dirty="0"/>
              <a:t>простой код.</a:t>
            </a:r>
          </a:p>
          <a:p>
            <a:r>
              <a:rPr lang="ru-RU" dirty="0"/>
              <a:t>Например, транспонирование матрицы.</a:t>
            </a:r>
          </a:p>
          <a:p>
            <a:r>
              <a:rPr lang="ru-RU" dirty="0"/>
              <a:t>Здесь нет ни виртуальных</a:t>
            </a:r>
            <a:r>
              <a:rPr lang="ru-RU" baseline="0" dirty="0"/>
              <a:t> вызовов, ни создания векторов.</a:t>
            </a:r>
          </a:p>
          <a:p>
            <a:r>
              <a:rPr lang="ru-RU" baseline="0" dirty="0"/>
              <a:t>Внутренний цикл удобен для компилятора, т.к. описывает поэлементное преобразование массивов.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Измерим время работы этого кода на конкретной</a:t>
            </a:r>
            <a:r>
              <a:rPr lang="ru-RU" baseline="0" dirty="0"/>
              <a:t> машине для </a:t>
            </a:r>
            <a:r>
              <a:rPr lang="ru-RU" dirty="0"/>
              <a:t>достаточно большой матрицы, например, 1000 на 100000.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92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492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Эту разницу сглаживает наличие </a:t>
            </a:r>
            <a:r>
              <a:rPr lang="ru-RU" baseline="0" dirty="0"/>
              <a:t>в архитектуре </a:t>
            </a:r>
            <a:r>
              <a:rPr lang="en-US" baseline="0" dirty="0"/>
              <a:t>x86</a:t>
            </a:r>
            <a:r>
              <a:rPr lang="ru-RU" baseline="0" dirty="0"/>
              <a:t> трех уровней кэша.</a:t>
            </a:r>
          </a:p>
          <a:p>
            <a:r>
              <a:rPr lang="ru-RU" baseline="0" dirty="0"/>
              <a:t>Кэш первого уровня самый быстрый и самый маленький.</a:t>
            </a:r>
          </a:p>
          <a:p>
            <a:r>
              <a:rPr lang="ru-RU" baseline="0" dirty="0"/>
              <a:t>Его размер много лет один и тот же у всех процессоров – 32К.</a:t>
            </a:r>
          </a:p>
          <a:p>
            <a:r>
              <a:rPr lang="ru-RU" baseline="0" dirty="0"/>
              <a:t>Скорость доступа к данным в </a:t>
            </a:r>
            <a:r>
              <a:rPr lang="en-US" baseline="0" dirty="0"/>
              <a:t>L1 </a:t>
            </a:r>
            <a:r>
              <a:rPr lang="ru-RU" baseline="0" dirty="0"/>
              <a:t>сравнима со скоростью процессора.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41904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Получается 1.4</a:t>
            </a:r>
            <a:r>
              <a:rPr lang="ru-RU" baseline="0" dirty="0"/>
              <a:t> секунды.</a:t>
            </a:r>
            <a:endParaRPr lang="ru-RU" dirty="0"/>
          </a:p>
          <a:p>
            <a:r>
              <a:rPr lang="ru-RU" dirty="0"/>
              <a:t>Много это или мало?</a:t>
            </a:r>
          </a:p>
          <a:p>
            <a:r>
              <a:rPr lang="ru-RU" dirty="0"/>
              <a:t>Оценим исходя из размера</a:t>
            </a:r>
            <a:r>
              <a:rPr lang="ru-RU" baseline="0" dirty="0"/>
              <a:t> матрицы.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93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16770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За эти 1.4 секунды мы читаем 800МБ – вектор </a:t>
            </a:r>
            <a:r>
              <a:rPr lang="en-US" baseline="0" dirty="0" err="1"/>
              <a:t>approx</a:t>
            </a:r>
            <a:r>
              <a:rPr lang="en-US" baseline="0" dirty="0"/>
              <a:t> …</a:t>
            </a:r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94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8179498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 читаем-записываем</a:t>
            </a:r>
            <a:r>
              <a:rPr lang="ru-RU" baseline="0" dirty="0"/>
              <a:t> 1.6ГБ – вектор </a:t>
            </a:r>
            <a:r>
              <a:rPr lang="en-US" baseline="0" dirty="0" err="1"/>
              <a:t>approxByCol</a:t>
            </a:r>
            <a:r>
              <a:rPr lang="en-US" baseline="0" dirty="0"/>
              <a:t>.</a:t>
            </a:r>
            <a:endParaRPr lang="ru-RU" baseline="0" dirty="0"/>
          </a:p>
          <a:p>
            <a:r>
              <a:rPr lang="ru-RU" baseline="0" dirty="0"/>
              <a:t>Чтение перед записью является особенностью </a:t>
            </a:r>
            <a:r>
              <a:rPr lang="en-US" baseline="0" dirty="0"/>
              <a:t>L1 </a:t>
            </a:r>
            <a:r>
              <a:rPr lang="ru-RU" baseline="0" dirty="0"/>
              <a:t>кэша.</a:t>
            </a:r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95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522920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итоге мы используем 1.7ГБ/с</a:t>
            </a:r>
            <a:r>
              <a:rPr lang="ru-RU" baseline="0" dirty="0"/>
              <a:t> пропускной способности.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96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367799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Наш</a:t>
            </a:r>
            <a:r>
              <a:rPr lang="ru-RU" baseline="0" dirty="0"/>
              <a:t> расчет согласуется с данными профилировки с помощью </a:t>
            </a:r>
            <a:r>
              <a:rPr lang="en-US" baseline="0" dirty="0" err="1"/>
              <a:t>VTune</a:t>
            </a:r>
            <a:r>
              <a:rPr lang="en-US" baseline="0" dirty="0"/>
              <a:t>.</a:t>
            </a:r>
          </a:p>
          <a:p>
            <a:r>
              <a:rPr lang="ru-RU" baseline="0" dirty="0"/>
              <a:t>Превышение расчетной пропускной способности объясняется тем, что мы пренебрегли чтением адресов строк матриц.</a:t>
            </a:r>
          </a:p>
          <a:p>
            <a:r>
              <a:rPr lang="ru-RU" baseline="0" dirty="0"/>
              <a:t>Кроме этого, </a:t>
            </a:r>
            <a:r>
              <a:rPr lang="en-US" baseline="0" dirty="0" err="1"/>
              <a:t>VTune</a:t>
            </a:r>
            <a:r>
              <a:rPr lang="en-US" baseline="0" dirty="0"/>
              <a:t> </a:t>
            </a:r>
            <a:r>
              <a:rPr lang="ru-RU" baseline="0" dirty="0"/>
              <a:t>регистрирует чтения и записи процессов операционной системы.</a:t>
            </a:r>
          </a:p>
          <a:p>
            <a:endParaRPr lang="ru-RU" baseline="0" dirty="0"/>
          </a:p>
          <a:p>
            <a:r>
              <a:rPr lang="ru-RU" baseline="0" dirty="0"/>
              <a:t>На какой максимальной пропускной способности мог бы работать наш код?</a:t>
            </a:r>
          </a:p>
          <a:p>
            <a:r>
              <a:rPr lang="ru-RU" baseline="0" dirty="0"/>
              <a:t>Обратимся к </a:t>
            </a:r>
            <a:r>
              <a:rPr lang="ru-RU" baseline="0" dirty="0" err="1"/>
              <a:t>спекам</a:t>
            </a:r>
            <a:r>
              <a:rPr lang="ru-RU" baseline="0" dirty="0"/>
              <a:t> Интел.</a:t>
            </a:r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97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343551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 </a:t>
            </a:r>
            <a:r>
              <a:rPr lang="ru-RU" baseline="0" dirty="0" err="1"/>
              <a:t>спекам</a:t>
            </a:r>
            <a:r>
              <a:rPr lang="ru-RU" baseline="0" dirty="0"/>
              <a:t> </a:t>
            </a:r>
            <a:r>
              <a:rPr lang="en-US" baseline="0" dirty="0"/>
              <a:t>Intel </a:t>
            </a:r>
            <a:r>
              <a:rPr lang="ru-RU" baseline="0" dirty="0"/>
              <a:t>этот процессор имеет 8 ядер и поддерживает скорость передачи в одну сторону, равную 60</a:t>
            </a:r>
            <a:r>
              <a:rPr lang="en-US" baseline="0" dirty="0"/>
              <a:t>GB/s</a:t>
            </a:r>
            <a:r>
              <a:rPr lang="ru-RU" baseline="0" dirty="0"/>
              <a:t> для </a:t>
            </a:r>
            <a:r>
              <a:rPr lang="en-US" baseline="0" dirty="0"/>
              <a:t>DDR3 1866</a:t>
            </a:r>
            <a:r>
              <a:rPr lang="ru-RU" baseline="0" dirty="0"/>
              <a:t>МГц.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98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289914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нашего случая это означает 5.3ГБ/с</a:t>
            </a:r>
            <a:r>
              <a:rPr lang="ru-RU" baseline="0" dirty="0"/>
              <a:t> в одну сторону и немного меньше 8ГБ/с для транспонирования.</a:t>
            </a:r>
          </a:p>
          <a:p>
            <a:r>
              <a:rPr lang="ru-RU" baseline="0" dirty="0"/>
              <a:t>Мы используем пропускную способность примерно на 20%.</a:t>
            </a:r>
          </a:p>
          <a:p>
            <a:r>
              <a:rPr lang="ru-RU" baseline="0" dirty="0"/>
              <a:t>Почему так происходит?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99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5554139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Дело в непоследовательном доступе к матрице </a:t>
            </a:r>
            <a:r>
              <a:rPr lang="en-US" dirty="0" err="1"/>
              <a:t>approxByCol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ru-RU" baseline="0" dirty="0"/>
              <a:t> устройстве </a:t>
            </a:r>
            <a:r>
              <a:rPr lang="en-US" dirty="0"/>
              <a:t>L1 </a:t>
            </a:r>
            <a:r>
              <a:rPr lang="ru-RU" dirty="0"/>
              <a:t>кэша.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100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318158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Перед записью содержимое</a:t>
            </a:r>
            <a:r>
              <a:rPr lang="ru-RU" baseline="0" dirty="0"/>
              <a:t> </a:t>
            </a:r>
            <a:r>
              <a:rPr lang="ru-RU" dirty="0"/>
              <a:t>кэш-линии</a:t>
            </a:r>
            <a:r>
              <a:rPr lang="ru-RU" baseline="0" dirty="0"/>
              <a:t> должно соответствовать содержимому памяти.</a:t>
            </a:r>
          </a:p>
          <a:p>
            <a:r>
              <a:rPr lang="ru-RU" baseline="0" dirty="0"/>
              <a:t>Поэтому происходит чтение из памяти.</a:t>
            </a:r>
          </a:p>
          <a:p>
            <a:r>
              <a:rPr lang="ru-RU" baseline="0" dirty="0"/>
              <a:t>Поскольку данных больше, чем </a:t>
            </a:r>
            <a:r>
              <a:rPr lang="en-US" baseline="0" dirty="0"/>
              <a:t>L1 </a:t>
            </a:r>
            <a:r>
              <a:rPr lang="ru-RU" baseline="0" dirty="0"/>
              <a:t>кэш, к моменту второй записи в эту же кэш-линию она будет уже вытеснена из кэша и поэтому будет прочитана снова.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101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5503368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Ф</a:t>
            </a:r>
            <a:r>
              <a:rPr lang="ru-RU" baseline="0" dirty="0"/>
              <a:t>актическое соотношение чтений и записей составляет не 2 к 1, а 9 к 1.</a:t>
            </a:r>
          </a:p>
          <a:p>
            <a:r>
              <a:rPr lang="ru-RU" baseline="0" dirty="0"/>
              <a:t>Соответственно уменьшается полезная пропускная способность.</a:t>
            </a:r>
          </a:p>
          <a:p>
            <a:r>
              <a:rPr lang="ru-RU" baseline="0" dirty="0"/>
              <a:t>Через </a:t>
            </a:r>
            <a:r>
              <a:rPr lang="en-US" baseline="0" dirty="0"/>
              <a:t>N </a:t>
            </a:r>
            <a:r>
              <a:rPr lang="ru-RU" baseline="0" dirty="0"/>
              <a:t>обозначен размер </a:t>
            </a:r>
            <a:r>
              <a:rPr lang="en-US" baseline="0" dirty="0"/>
              <a:t>approx.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102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978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Кэш второго уровня в несколько раз больше и в несколько раз медленнее.</a:t>
            </a:r>
          </a:p>
          <a:p>
            <a:r>
              <a:rPr lang="ru-RU" dirty="0"/>
              <a:t>Типичный размер – 256К.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082651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Разобьём цикл по столбцам транспонированной матрицы на два.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Этот прием позволяет оставить одно чтение кэш линии на запись 8 элементов.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103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1763349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Разобьём цикл по столбцам транспонированной матрицы на два.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Этот прием позволяет оставить одно чтение кэш линии на запись 8 элементов.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104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4602665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Получили 7.6ГБ/с</a:t>
            </a:r>
            <a:r>
              <a:rPr lang="ru-RU" baseline="0" dirty="0"/>
              <a:t> из теоретически рассчитанных </a:t>
            </a:r>
            <a:r>
              <a:rPr lang="en-US" baseline="0" dirty="0"/>
              <a:t>8</a:t>
            </a:r>
            <a:r>
              <a:rPr lang="ru-RU" baseline="0" dirty="0"/>
              <a:t>ГБ/с.</a:t>
            </a:r>
          </a:p>
          <a:p>
            <a:r>
              <a:rPr lang="ru-RU" baseline="0" dirty="0"/>
              <a:t>Проверим, сколько из этих </a:t>
            </a:r>
            <a:r>
              <a:rPr lang="en-US" baseline="0" dirty="0"/>
              <a:t>7.6</a:t>
            </a:r>
            <a:r>
              <a:rPr lang="ru-RU" baseline="0" dirty="0"/>
              <a:t>ГБ/с приходится на полезную работу.</a:t>
            </a:r>
          </a:p>
          <a:p>
            <a:r>
              <a:rPr lang="ru-RU" baseline="0" dirty="0"/>
              <a:t>Для этого измерим время работы на подопытной задаче после оптимизаций.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105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3822862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Озвучиваю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106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053266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Полсекунды на подопытной</a:t>
            </a:r>
            <a:r>
              <a:rPr lang="ru-RU" baseline="0" dirty="0"/>
              <a:t> задаче соответствует полезной пропускной способности 4.8ГБ/с 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107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853917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Таким образом мы улучшили использование</a:t>
            </a:r>
            <a:r>
              <a:rPr lang="ru-RU" baseline="0" dirty="0"/>
              <a:t> пропускной способности с 20% до 60%.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108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511435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Оставшаяся доля</a:t>
            </a:r>
            <a:r>
              <a:rPr lang="ru-RU" baseline="0" dirty="0"/>
              <a:t> пропускной способности расходуется на двойную индексацию в векторе векторов.</a:t>
            </a:r>
          </a:p>
          <a:p>
            <a:r>
              <a:rPr lang="ru-RU" baseline="0" dirty="0"/>
              <a:t>И это снова можно увидеть с помощью </a:t>
            </a:r>
            <a:r>
              <a:rPr lang="en-US" baseline="0" dirty="0" err="1"/>
              <a:t>VTune</a:t>
            </a:r>
            <a:r>
              <a:rPr lang="en-US" baseline="0" dirty="0"/>
              <a:t>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109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35869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скриншоте слева желтым выделено</a:t>
            </a:r>
            <a:r>
              <a:rPr lang="ru-RU" baseline="0" dirty="0"/>
              <a:t> чтение адресов строк </a:t>
            </a:r>
            <a:r>
              <a:rPr lang="en-US" baseline="0" dirty="0"/>
              <a:t>approx.</a:t>
            </a:r>
          </a:p>
          <a:p>
            <a:r>
              <a:rPr lang="ru-RU" baseline="0" dirty="0"/>
              <a:t>Адрес вектора </a:t>
            </a:r>
            <a:r>
              <a:rPr lang="en-US" baseline="0" dirty="0" err="1"/>
              <a:t>approx</a:t>
            </a:r>
            <a:r>
              <a:rPr lang="en-US" baseline="0" dirty="0"/>
              <a:t> </a:t>
            </a:r>
            <a:r>
              <a:rPr lang="ru-RU" baseline="0" dirty="0"/>
              <a:t>находится в регистре </a:t>
            </a:r>
            <a:r>
              <a:rPr lang="en-US" baseline="0" dirty="0"/>
              <a:t>RDX, </a:t>
            </a:r>
            <a:r>
              <a:rPr lang="ru-RU" baseline="0" dirty="0"/>
              <a:t>счетчик </a:t>
            </a:r>
            <a:r>
              <a:rPr lang="en-US" baseline="0" dirty="0" err="1"/>
              <a:t>rowIdx</a:t>
            </a:r>
            <a:r>
              <a:rPr lang="en-US" baseline="0" dirty="0"/>
              <a:t> – </a:t>
            </a:r>
            <a:r>
              <a:rPr lang="ru-RU" baseline="0" dirty="0"/>
              <a:t>в регистре </a:t>
            </a:r>
            <a:r>
              <a:rPr lang="en-US" baseline="0" dirty="0"/>
              <a:t>R8</a:t>
            </a:r>
            <a:r>
              <a:rPr lang="ru-RU" baseline="0" dirty="0"/>
              <a:t>, записываемая кэш линия -- по адресу </a:t>
            </a:r>
            <a:r>
              <a:rPr lang="en-US" baseline="0" dirty="0"/>
              <a:t>RAX+RDI.</a:t>
            </a:r>
          </a:p>
          <a:p>
            <a:r>
              <a:rPr lang="ru-RU" baseline="0" dirty="0"/>
              <a:t>Таким образом видно направление дальнейших оптимизаций.</a:t>
            </a:r>
          </a:p>
          <a:p>
            <a:r>
              <a:rPr lang="ru-RU" baseline="0" dirty="0"/>
              <a:t>Но мы остановимся здесь и подведем итог.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110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83157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Суммирую приемы, о которых</a:t>
            </a:r>
            <a:r>
              <a:rPr lang="ru-RU" baseline="0" dirty="0"/>
              <a:t> рассказал сегодня.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111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6234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B014-9204-4491-9AA5-69FABCC64DFB}" type="datetime1">
              <a:rPr lang="ru-RU" smtClean="0"/>
              <a:t>13.04.2023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876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5227B-573C-43A4-86AC-697851647FE6}" type="datetime1">
              <a:rPr lang="ru-RU" smtClean="0"/>
              <a:t>13.04.2023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3768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697E7-83A6-44B7-B401-84B8022655F2}" type="datetime1">
              <a:rPr lang="ru-RU" smtClean="0"/>
              <a:t>13.04.2023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1436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45D93-E886-4E51-AE91-97B597C4D577}" type="datetime1">
              <a:rPr lang="ru-RU" smtClean="0"/>
              <a:t>13.04.2023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510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68335-6E80-4778-AF17-35DFA25E271D}" type="datetime1">
              <a:rPr lang="ru-RU" smtClean="0"/>
              <a:t>13.04.2023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0831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9465F-7024-4095-B6EA-FA8CB2A32E5C}" type="datetime1">
              <a:rPr lang="ru-RU" smtClean="0"/>
              <a:t>13.04.2023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3343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7FB22-E969-4859-9BAB-82DFD03F558B}" type="datetime1">
              <a:rPr lang="ru-RU" smtClean="0"/>
              <a:t>13.04.2023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248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F8235-B265-4DEF-AE76-23FEEB7C934A}" type="datetime1">
              <a:rPr lang="ru-RU" smtClean="0"/>
              <a:t>13.04.2023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8278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FB81-1BB8-446F-90AC-6646DE51866B}" type="datetime1">
              <a:rPr lang="ru-RU" smtClean="0"/>
              <a:t>13.04.2023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989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66706-2041-40B8-B19F-AC1B185010C0}" type="datetime1">
              <a:rPr lang="ru-RU" smtClean="0"/>
              <a:t>13.04.2023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593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C977-E9D1-49F2-B2A9-4755C47CD494}" type="datetime1">
              <a:rPr lang="ru-RU" smtClean="0"/>
              <a:t>13.04.2023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5022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8322D-B9C7-46DA-AE02-7E7CAC01CDF8}" type="datetime1">
              <a:rPr lang="ru-RU" smtClean="0"/>
              <a:t>13.04.2023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0692E-D164-437A-9706-3CFE512EFD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1796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4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4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/index.php?curid=1538693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sites/landingpage/IntrinsicsGuide/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sites/landingpage/IntrinsicsGuide/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sites/landingpage/IntrinsicsGuide/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sites/landingpage/IntrinsicsGuide/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sites/landingpage/IntrinsicsGuide/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sites/landingpage/IntrinsicsGuide/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sites/landingpage/IntrinsicsGuide/" TargetMode="Externa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sites/landingpage/IntrinsicsGuide/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Эффективность вычислений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27</a:t>
            </a:r>
          </a:p>
        </p:txBody>
      </p:sp>
    </p:spTree>
    <p:extLst>
      <p:ext uri="{BB962C8B-B14F-4D97-AF65-F5344CB8AC3E}">
        <p14:creationId xmlns:p14="http://schemas.microsoft.com/office/powerpoint/2010/main" val="3047796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1CD57-36B0-4461-87A9-684FD727C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эффективность программы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C11F4-A87A-4CEE-B908-4DACF0BBE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Ресурс</a:t>
            </a:r>
          </a:p>
          <a:p>
            <a:pPr lvl="1"/>
            <a:r>
              <a:rPr lang="ru-RU" dirty="0"/>
              <a:t>Количественное измерение расхода/потребления</a:t>
            </a:r>
          </a:p>
          <a:p>
            <a:pPr lvl="2"/>
            <a:r>
              <a:rPr lang="ru-RU" dirty="0"/>
              <a:t>Число операций в секунду, скорость передачи данных, энергопотребление, используемая память и т.п.</a:t>
            </a:r>
          </a:p>
          <a:p>
            <a:pPr lvl="1"/>
            <a:r>
              <a:rPr lang="ru-RU" dirty="0"/>
              <a:t>«Больше лучше» или «меньше лучше»</a:t>
            </a:r>
          </a:p>
          <a:p>
            <a:endParaRPr lang="ru-RU" dirty="0"/>
          </a:p>
          <a:p>
            <a:r>
              <a:rPr lang="ru-RU" dirty="0"/>
              <a:t>Программа для решения задачи</a:t>
            </a:r>
          </a:p>
          <a:p>
            <a:endParaRPr lang="ru-RU" dirty="0"/>
          </a:p>
          <a:p>
            <a:r>
              <a:rPr lang="ru-RU" dirty="0"/>
              <a:t>Решение задачи называется эффективным, если удовлетворяет требованиям к использованию ресурса</a:t>
            </a:r>
          </a:p>
          <a:p>
            <a:pPr lvl="1"/>
            <a:r>
              <a:rPr lang="ru-RU" dirty="0"/>
              <a:t>Использование ограниченной доли ресурса</a:t>
            </a:r>
          </a:p>
          <a:p>
            <a:pPr lvl="1"/>
            <a:r>
              <a:rPr lang="ru-RU" dirty="0"/>
              <a:t>Максимальное/минимальное использование ресурса</a:t>
            </a:r>
          </a:p>
          <a:p>
            <a:endParaRPr lang="ru-RU" dirty="0"/>
          </a:p>
          <a:p>
            <a:r>
              <a:rPr lang="ru-RU" dirty="0"/>
              <a:t>Достижение эффективности называется оптимизацией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E94BCD-4CC2-4686-97B1-E4D6CDC7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90503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Разберемся, в чём дело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Transpose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ru-RU" sz="1400" dirty="0">
                <a:latin typeface="Consolas" panose="020B0609020204030204" pitchFamily="49" charset="0"/>
              </a:rPr>
              <a:t>**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ru-RU" sz="1400" dirty="0">
                <a:latin typeface="Consolas" panose="020B0609020204030204" pitchFamily="49" charset="0"/>
              </a:rPr>
              <a:t>**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endParaRPr lang="ru-RU" sz="14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ru-RU" sz="14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ru-RU" sz="14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 ++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j = 0; j &lt;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 ++j)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[j][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][j];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Данные между памятью и </a:t>
            </a:r>
            <a:r>
              <a:rPr lang="en-US" dirty="0"/>
              <a:t>L1 </a:t>
            </a:r>
            <a:r>
              <a:rPr lang="ru-RU" dirty="0"/>
              <a:t>кэшем передаются «кэш-линиями» по 64 байта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Непоследовательный доступ + данных </a:t>
            </a:r>
            <a:r>
              <a:rPr lang="en-US" dirty="0">
                <a:solidFill>
                  <a:schemeClr val="bg1"/>
                </a:solidFill>
              </a:rPr>
              <a:t>&gt; L1 = </a:t>
            </a:r>
            <a:r>
              <a:rPr lang="ru-RU" dirty="0">
                <a:solidFill>
                  <a:schemeClr val="bg1"/>
                </a:solidFill>
              </a:rPr>
              <a:t>чтение кэш-линии из памяти перед записью каждого </a:t>
            </a:r>
            <a:r>
              <a:rPr lang="en-US" dirty="0">
                <a:solidFill>
                  <a:schemeClr val="bg1"/>
                </a:solidFill>
              </a:rPr>
              <a:t>double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Время работы </a:t>
            </a:r>
            <a:r>
              <a:rPr lang="en-US" dirty="0">
                <a:solidFill>
                  <a:schemeClr val="bg1"/>
                </a:solidFill>
              </a:rPr>
              <a:t>8N/5.3 + N/10.6 </a:t>
            </a:r>
            <a:r>
              <a:rPr lang="ru-RU" dirty="0">
                <a:solidFill>
                  <a:schemeClr val="bg1"/>
                </a:solidFill>
              </a:rPr>
              <a:t>вместо </a:t>
            </a:r>
            <a:r>
              <a:rPr lang="en-US" dirty="0">
                <a:solidFill>
                  <a:schemeClr val="bg1"/>
                </a:solidFill>
              </a:rPr>
              <a:t>N/5.3 + N/10.6 </a:t>
            </a:r>
            <a:r>
              <a:rPr lang="ru-RU" dirty="0">
                <a:solidFill>
                  <a:schemeClr val="bg1"/>
                </a:solidFill>
              </a:rPr>
              <a:t>и полезная пропускная способность 20% от возможной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100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82814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Разберемся, в чём дело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Transpose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ru-RU" sz="1400" dirty="0">
                <a:latin typeface="Consolas" panose="020B0609020204030204" pitchFamily="49" charset="0"/>
              </a:rPr>
              <a:t>**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ru-RU" sz="1400" dirty="0">
                <a:latin typeface="Consolas" panose="020B0609020204030204" pitchFamily="49" charset="0"/>
              </a:rPr>
              <a:t>**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endParaRPr lang="ru-RU" sz="14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ru-RU" sz="14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ru-RU" sz="14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 ++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j = 0; j &lt;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 ++j)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[j][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][j];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Данные между памятью и </a:t>
            </a:r>
            <a:r>
              <a:rPr lang="en-US" dirty="0"/>
              <a:t>L1 </a:t>
            </a:r>
            <a:r>
              <a:rPr lang="ru-RU" dirty="0"/>
              <a:t>кэшем передаются «кэш-линиями» по 64 байта</a:t>
            </a:r>
          </a:p>
          <a:p>
            <a:endParaRPr lang="ru-RU" dirty="0"/>
          </a:p>
          <a:p>
            <a:r>
              <a:rPr lang="ru-RU" dirty="0"/>
              <a:t>Непоследовательный доступ + данных </a:t>
            </a:r>
            <a:r>
              <a:rPr lang="en-US" dirty="0"/>
              <a:t>&gt; L1 = </a:t>
            </a:r>
            <a:r>
              <a:rPr lang="ru-RU" dirty="0"/>
              <a:t>чтение кэш-линии из памяти перед записью </a:t>
            </a:r>
            <a:r>
              <a:rPr lang="ru-RU" i="1" dirty="0"/>
              <a:t>каждого</a:t>
            </a:r>
            <a:r>
              <a:rPr lang="ru-RU" dirty="0"/>
              <a:t> элемента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Время работы </a:t>
            </a:r>
            <a:r>
              <a:rPr lang="en-US" dirty="0">
                <a:solidFill>
                  <a:schemeClr val="bg1"/>
                </a:solidFill>
              </a:rPr>
              <a:t>8N/5.3 + N/10.6 </a:t>
            </a:r>
            <a:r>
              <a:rPr lang="ru-RU" dirty="0">
                <a:solidFill>
                  <a:schemeClr val="bg1"/>
                </a:solidFill>
              </a:rPr>
              <a:t>вместо </a:t>
            </a:r>
            <a:r>
              <a:rPr lang="en-US" dirty="0">
                <a:solidFill>
                  <a:schemeClr val="bg1"/>
                </a:solidFill>
              </a:rPr>
              <a:t>N/5.3 + N/10.6 </a:t>
            </a:r>
            <a:r>
              <a:rPr lang="ru-RU" dirty="0">
                <a:solidFill>
                  <a:schemeClr val="bg1"/>
                </a:solidFill>
              </a:rPr>
              <a:t>и полезная пропускная способность 20% от возможной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101</a:t>
            </a:fld>
            <a:endParaRPr lang="ru-RU"/>
          </a:p>
        </p:txBody>
      </p:sp>
      <p:sp>
        <p:nvSpPr>
          <p:cNvPr id="7" name="Flowchart: Process 6"/>
          <p:cNvSpPr/>
          <p:nvPr/>
        </p:nvSpPr>
        <p:spPr>
          <a:xfrm>
            <a:off x="3124200" y="4414684"/>
            <a:ext cx="358302" cy="176771"/>
          </a:xfrm>
          <a:prstGeom prst="flowChartProcess">
            <a:avLst/>
          </a:prstGeom>
          <a:solidFill>
            <a:schemeClr val="accent1">
              <a:lumMod val="40000"/>
              <a:lumOff val="6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Flowchart: Process 7"/>
          <p:cNvSpPr/>
          <p:nvPr/>
        </p:nvSpPr>
        <p:spPr>
          <a:xfrm>
            <a:off x="2528460" y="4096738"/>
            <a:ext cx="302289" cy="239183"/>
          </a:xfrm>
          <a:prstGeom prst="flowChartProcess">
            <a:avLst/>
          </a:prstGeom>
          <a:solidFill>
            <a:schemeClr val="accent1">
              <a:lumMod val="40000"/>
              <a:lumOff val="6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08134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Разберемся, в чём дело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Transpose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ru-RU" sz="1400" dirty="0">
                <a:latin typeface="Consolas" panose="020B0609020204030204" pitchFamily="49" charset="0"/>
              </a:rPr>
              <a:t>**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ru-RU" sz="1400" dirty="0">
                <a:latin typeface="Consolas" panose="020B0609020204030204" pitchFamily="49" charset="0"/>
              </a:rPr>
              <a:t>**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endParaRPr lang="ru-RU" sz="14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ru-RU" sz="14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ru-RU" sz="14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 ++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j = 0; j &lt;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 ++j)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[j][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][j];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Данные между памятью и </a:t>
            </a:r>
            <a:r>
              <a:rPr lang="en-US" dirty="0"/>
              <a:t>L1 </a:t>
            </a:r>
            <a:r>
              <a:rPr lang="ru-RU" dirty="0"/>
              <a:t>кэшем передаются «кэш-линиями» по 64 байта</a:t>
            </a:r>
          </a:p>
          <a:p>
            <a:endParaRPr lang="ru-RU" dirty="0"/>
          </a:p>
          <a:p>
            <a:r>
              <a:rPr lang="ru-RU" dirty="0"/>
              <a:t>Непоследовательный доступ + данных </a:t>
            </a:r>
            <a:r>
              <a:rPr lang="en-US" dirty="0"/>
              <a:t>&gt; L1 = </a:t>
            </a:r>
            <a:r>
              <a:rPr lang="ru-RU" dirty="0"/>
              <a:t>чтение кэш-линии из памяти перед записью </a:t>
            </a:r>
            <a:r>
              <a:rPr lang="ru-RU" i="1" dirty="0"/>
              <a:t>каждого</a:t>
            </a:r>
            <a:r>
              <a:rPr lang="ru-RU" dirty="0"/>
              <a:t> элемента</a:t>
            </a:r>
          </a:p>
          <a:p>
            <a:endParaRPr lang="ru-RU" dirty="0"/>
          </a:p>
          <a:p>
            <a:r>
              <a:rPr lang="ru-RU" dirty="0"/>
              <a:t>Время работы </a:t>
            </a:r>
            <a:r>
              <a:rPr lang="en-US" dirty="0"/>
              <a:t>8N/5.3 + N/10.6 </a:t>
            </a:r>
            <a:r>
              <a:rPr lang="ru-RU" dirty="0"/>
              <a:t>вместо </a:t>
            </a:r>
            <a:r>
              <a:rPr lang="en-US" dirty="0"/>
              <a:t>N/5.3 + N/10.6 </a:t>
            </a:r>
            <a:r>
              <a:rPr lang="ru-RU" dirty="0"/>
              <a:t>и полезная пропускная способность 20% от возможной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102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142953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Улучшим локальность доступов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lv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DCDCAA"/>
                </a:solidFill>
                <a:latin typeface="Consolas" panose="020B0609020204030204" pitchFamily="49" charset="0"/>
              </a:rPr>
              <a:t>Transpose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    const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** 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    double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**  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endParaRPr lang="ru-RU" sz="13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spcBef>
                <a:spcPts val="600"/>
              </a:spcBef>
              <a:buNone/>
            </a:pPr>
            <a:endParaRPr lang="en-US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 0;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 ++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j = 0; j &lt;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 ++j) {</a:t>
            </a:r>
          </a:p>
          <a:p>
            <a:pPr marL="0" lvl="0" indent="0">
              <a:spcBef>
                <a:spcPts val="600"/>
              </a:spcBef>
              <a:buNone/>
            </a:pPr>
            <a:endParaRPr lang="en-US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ts val="600"/>
              </a:spcBef>
              <a:buNone/>
            </a:pPr>
            <a:endParaRPr lang="en-US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[j][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endParaRPr lang="ru-RU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ts val="600"/>
              </a:spcBef>
              <a:buNone/>
            </a:pPr>
            <a:r>
              <a:rPr lang="ru-RU" sz="13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][j];</a:t>
            </a:r>
          </a:p>
          <a:p>
            <a:pPr marL="0" lvl="0" indent="0">
              <a:spcBef>
                <a:spcPts val="300"/>
              </a:spcBef>
              <a:buNone/>
            </a:pPr>
            <a:endParaRPr lang="en-US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lv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lv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DCDCAA"/>
                </a:solidFill>
                <a:latin typeface="Consolas" panose="020B0609020204030204" pitchFamily="49" charset="0"/>
              </a:rPr>
              <a:t>Transpose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    const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** 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    double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**  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endParaRPr lang="en-US" sz="13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cacheline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B5CEA8"/>
                </a:solidFill>
                <a:latin typeface="Consolas" panose="020B0609020204030204" pitchFamily="49" charset="0"/>
              </a:rPr>
              <a:t>64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/ </a:t>
            </a:r>
            <a:r>
              <a:rPr lang="en-US" sz="13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= 0;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+=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cacheline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 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j = 0; j &lt;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 ++j)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end = </a:t>
            </a:r>
            <a:r>
              <a:rPr lang="en-US" sz="13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cacheline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ii = 0; ii &lt; end; ++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 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[j][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+ ii] =</a:t>
            </a:r>
            <a:endParaRPr lang="ru-RU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sz="13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    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+ ii][j];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3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103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81523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Улучшим локальность доступов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lv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DCDCAA"/>
                </a:solidFill>
                <a:latin typeface="Consolas" panose="020B0609020204030204" pitchFamily="49" charset="0"/>
              </a:rPr>
              <a:t>Transpose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    const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** 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    double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**  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endParaRPr lang="ru-RU" sz="13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spcBef>
                <a:spcPts val="600"/>
              </a:spcBef>
              <a:buNone/>
            </a:pPr>
            <a:endParaRPr lang="en-US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 0;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 ++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j = 0; j &lt;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 ++j) {</a:t>
            </a:r>
          </a:p>
          <a:p>
            <a:pPr marL="0" lvl="0" indent="0">
              <a:spcBef>
                <a:spcPts val="600"/>
              </a:spcBef>
              <a:buNone/>
            </a:pPr>
            <a:endParaRPr lang="en-US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ts val="600"/>
              </a:spcBef>
              <a:buNone/>
            </a:pPr>
            <a:endParaRPr lang="en-US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[j][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endParaRPr lang="ru-RU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ts val="600"/>
              </a:spcBef>
              <a:buNone/>
            </a:pPr>
            <a:r>
              <a:rPr lang="ru-RU" sz="13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][j];</a:t>
            </a:r>
          </a:p>
          <a:p>
            <a:pPr marL="0" lvl="0" indent="0">
              <a:spcBef>
                <a:spcPts val="300"/>
              </a:spcBef>
              <a:buNone/>
            </a:pPr>
            <a:endParaRPr lang="en-US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lv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lv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DCDCAA"/>
                </a:solidFill>
                <a:latin typeface="Consolas" panose="020B0609020204030204" pitchFamily="49" charset="0"/>
              </a:rPr>
              <a:t>Transpose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    const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** 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    double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**  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endParaRPr lang="en-US" sz="13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cacheline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B5CEA8"/>
                </a:solidFill>
                <a:latin typeface="Consolas" panose="020B0609020204030204" pitchFamily="49" charset="0"/>
              </a:rPr>
              <a:t>64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/ </a:t>
            </a:r>
            <a:r>
              <a:rPr lang="en-US" sz="13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= 0;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+=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cacheline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 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j = 0; j &lt;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 ++j)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end = </a:t>
            </a:r>
            <a:r>
              <a:rPr lang="en-US" sz="13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cacheline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ii = 0; ii &lt; end; ++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 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[j][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+ ii] =</a:t>
            </a:r>
            <a:endParaRPr lang="ru-RU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sz="13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    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+ ii][j];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3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104</a:t>
            </a:fld>
            <a:endParaRPr lang="ru-RU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A96F718B-4437-4526-A5C0-89BA9197BE50}"/>
              </a:ext>
            </a:extLst>
          </p:cNvPr>
          <p:cNvSpPr/>
          <p:nvPr/>
        </p:nvSpPr>
        <p:spPr>
          <a:xfrm>
            <a:off x="1267000" y="3500285"/>
            <a:ext cx="3353638" cy="244863"/>
          </a:xfrm>
          <a:prstGeom prst="flowChartProcess">
            <a:avLst/>
          </a:prstGeom>
          <a:solidFill>
            <a:schemeClr val="accent1">
              <a:lumMod val="40000"/>
              <a:lumOff val="6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270431BE-B64E-49C2-AD1D-A5734429C7B7}"/>
              </a:ext>
            </a:extLst>
          </p:cNvPr>
          <p:cNvSpPr/>
          <p:nvPr/>
        </p:nvSpPr>
        <p:spPr>
          <a:xfrm>
            <a:off x="6618834" y="3500284"/>
            <a:ext cx="4306166" cy="244863"/>
          </a:xfrm>
          <a:prstGeom prst="flowChartProcess">
            <a:avLst/>
          </a:prstGeom>
          <a:solidFill>
            <a:schemeClr val="accent1">
              <a:lumMod val="40000"/>
              <a:lumOff val="6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4851EDFC-008D-4A28-98E8-A5C0797550A8}"/>
              </a:ext>
            </a:extLst>
          </p:cNvPr>
          <p:cNvSpPr/>
          <p:nvPr/>
        </p:nvSpPr>
        <p:spPr>
          <a:xfrm>
            <a:off x="7200034" y="4236344"/>
            <a:ext cx="3179379" cy="244863"/>
          </a:xfrm>
          <a:prstGeom prst="flowChartProcess">
            <a:avLst/>
          </a:prstGeom>
          <a:solidFill>
            <a:schemeClr val="accent1">
              <a:lumMod val="40000"/>
              <a:lumOff val="6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376112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Улучшим локальность доступов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t="779" b="-1"/>
          <a:stretch/>
        </p:blipFill>
        <p:spPr>
          <a:xfrm>
            <a:off x="1133475" y="2576052"/>
            <a:ext cx="4591050" cy="287304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DCDCAA"/>
                </a:solidFill>
                <a:latin typeface="Consolas" panose="020B0609020204030204" pitchFamily="49" charset="0"/>
              </a:rPr>
              <a:t>Transpose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    const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** 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    double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**  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endParaRPr lang="en-US" sz="13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cacheline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B5CEA8"/>
                </a:solidFill>
                <a:latin typeface="Consolas" panose="020B0609020204030204" pitchFamily="49" charset="0"/>
              </a:rPr>
              <a:t>64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/ </a:t>
            </a:r>
            <a:r>
              <a:rPr lang="en-US" sz="13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= 0;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+=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cacheline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 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j = 0; j &lt;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 ++j)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end = </a:t>
            </a:r>
            <a:r>
              <a:rPr lang="en-US" sz="13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cacheline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ii = 0; ii &lt; end; ++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 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[j][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+ ii] =</a:t>
            </a:r>
            <a:endParaRPr lang="ru-RU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sz="13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    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+ ii][j];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3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105</a:t>
            </a:fld>
            <a:endParaRPr lang="ru-RU"/>
          </a:p>
        </p:txBody>
      </p:sp>
      <p:sp>
        <p:nvSpPr>
          <p:cNvPr id="11" name="Freeform 10"/>
          <p:cNvSpPr/>
          <p:nvPr/>
        </p:nvSpPr>
        <p:spPr>
          <a:xfrm>
            <a:off x="3089539" y="4068238"/>
            <a:ext cx="678921" cy="233156"/>
          </a:xfrm>
          <a:custGeom>
            <a:avLst/>
            <a:gdLst>
              <a:gd name="connsiteX0" fmla="*/ 86072 w 678921"/>
              <a:gd name="connsiteY0" fmla="*/ 203238 h 233156"/>
              <a:gd name="connsiteX1" fmla="*/ 312214 w 678921"/>
              <a:gd name="connsiteY1" fmla="*/ 232735 h 233156"/>
              <a:gd name="connsiteX2" fmla="*/ 676007 w 678921"/>
              <a:gd name="connsiteY2" fmla="*/ 183574 h 233156"/>
              <a:gd name="connsiteX3" fmla="*/ 459697 w 678921"/>
              <a:gd name="connsiteY3" fmla="*/ 16425 h 233156"/>
              <a:gd name="connsiteX4" fmla="*/ 46743 w 678921"/>
              <a:gd name="connsiteY4" fmla="*/ 26258 h 233156"/>
              <a:gd name="connsiteX5" fmla="*/ 27078 w 678921"/>
              <a:gd name="connsiteY5" fmla="*/ 193406 h 233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8921" h="233156">
                <a:moveTo>
                  <a:pt x="86072" y="203238"/>
                </a:moveTo>
                <a:cubicBezTo>
                  <a:pt x="149982" y="219625"/>
                  <a:pt x="213892" y="236012"/>
                  <a:pt x="312214" y="232735"/>
                </a:cubicBezTo>
                <a:cubicBezTo>
                  <a:pt x="410536" y="229458"/>
                  <a:pt x="651427" y="219626"/>
                  <a:pt x="676007" y="183574"/>
                </a:cubicBezTo>
                <a:cubicBezTo>
                  <a:pt x="700587" y="147522"/>
                  <a:pt x="564574" y="42644"/>
                  <a:pt x="459697" y="16425"/>
                </a:cubicBezTo>
                <a:cubicBezTo>
                  <a:pt x="354820" y="-9794"/>
                  <a:pt x="118846" y="-3239"/>
                  <a:pt x="46743" y="26258"/>
                </a:cubicBezTo>
                <a:cubicBezTo>
                  <a:pt x="-25360" y="55755"/>
                  <a:pt x="859" y="124580"/>
                  <a:pt x="27078" y="193406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167367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ru-RU" dirty="0"/>
              <a:t>Время работы </a:t>
            </a:r>
            <a:r>
              <a:rPr lang="en-US" dirty="0"/>
              <a:t>0.5c</a:t>
            </a:r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Полезная пропускная способность = 2.4ГБ / </a:t>
            </a:r>
            <a:r>
              <a:rPr lang="en-US" dirty="0">
                <a:solidFill>
                  <a:schemeClr val="bg1"/>
                </a:solidFill>
              </a:rPr>
              <a:t>0</a:t>
            </a:r>
            <a:r>
              <a:rPr lang="ru-RU" dirty="0">
                <a:solidFill>
                  <a:schemeClr val="bg1"/>
                </a:solidFill>
              </a:rPr>
              <a:t>.</a:t>
            </a:r>
            <a:r>
              <a:rPr lang="en-US" dirty="0">
                <a:solidFill>
                  <a:schemeClr val="bg1"/>
                </a:solidFill>
              </a:rPr>
              <a:t>5</a:t>
            </a:r>
            <a:r>
              <a:rPr lang="ru-RU" dirty="0">
                <a:solidFill>
                  <a:schemeClr val="bg1"/>
                </a:solidFill>
              </a:rPr>
              <a:t>с = </a:t>
            </a:r>
            <a:r>
              <a:rPr lang="en-US" dirty="0">
                <a:solidFill>
                  <a:schemeClr val="bg1"/>
                </a:solidFill>
              </a:rPr>
              <a:t>4.8</a:t>
            </a:r>
            <a:r>
              <a:rPr lang="ru-RU" dirty="0">
                <a:solidFill>
                  <a:schemeClr val="bg1"/>
                </a:solidFill>
              </a:rPr>
              <a:t>ГБ/с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20% от пика </a:t>
            </a:r>
            <a:r>
              <a:rPr lang="en-US" dirty="0">
                <a:solidFill>
                  <a:schemeClr val="bg1"/>
                </a:solidFill>
              </a:rPr>
              <a:t>=&gt; </a:t>
            </a:r>
            <a:r>
              <a:rPr lang="ru-RU" dirty="0">
                <a:solidFill>
                  <a:schemeClr val="bg1"/>
                </a:solidFill>
              </a:rPr>
              <a:t>60% от пика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Оценим полезность оптимизаций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DCDCAA"/>
                </a:solidFill>
                <a:latin typeface="Consolas" panose="020B0609020204030204" pitchFamily="49" charset="0"/>
              </a:rPr>
              <a:t>Transpose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    const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** 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    double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**  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endParaRPr lang="en-US" sz="13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cacheline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B5CEA8"/>
                </a:solidFill>
                <a:latin typeface="Consolas" panose="020B0609020204030204" pitchFamily="49" charset="0"/>
              </a:rPr>
              <a:t>64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/ </a:t>
            </a:r>
            <a:r>
              <a:rPr lang="en-US" sz="13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= 0;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+=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cacheline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 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j = 0; j &lt;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 ++j)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end = </a:t>
            </a:r>
            <a:r>
              <a:rPr lang="en-US" sz="13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cacheline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ii = 0; ii &lt; end; ++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 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[j][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+ ii] =</a:t>
            </a:r>
            <a:endParaRPr lang="ru-RU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sz="13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    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+ ii][j];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3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106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351115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ru-RU" dirty="0"/>
              <a:t>Время работы </a:t>
            </a:r>
            <a:r>
              <a:rPr lang="en-US" dirty="0"/>
              <a:t>0.5c</a:t>
            </a:r>
          </a:p>
          <a:p>
            <a:endParaRPr lang="en-US" dirty="0"/>
          </a:p>
          <a:p>
            <a:r>
              <a:rPr lang="ru-RU" dirty="0"/>
              <a:t>Полезная пропускная способность = 2.4ГБ / </a:t>
            </a:r>
            <a:r>
              <a:rPr lang="en-US" dirty="0"/>
              <a:t>0</a:t>
            </a:r>
            <a:r>
              <a:rPr lang="ru-RU" dirty="0"/>
              <a:t>.</a:t>
            </a:r>
            <a:r>
              <a:rPr lang="en-US" dirty="0"/>
              <a:t>5</a:t>
            </a:r>
            <a:r>
              <a:rPr lang="ru-RU" dirty="0"/>
              <a:t>с = </a:t>
            </a:r>
            <a:r>
              <a:rPr lang="en-US" dirty="0"/>
              <a:t>4.8</a:t>
            </a:r>
            <a:r>
              <a:rPr lang="ru-RU" dirty="0"/>
              <a:t>ГБ/с</a:t>
            </a:r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20% от пика </a:t>
            </a:r>
            <a:r>
              <a:rPr lang="en-US" dirty="0">
                <a:solidFill>
                  <a:schemeClr val="bg1"/>
                </a:solidFill>
              </a:rPr>
              <a:t>=&gt; </a:t>
            </a:r>
            <a:r>
              <a:rPr lang="ru-RU" dirty="0">
                <a:solidFill>
                  <a:schemeClr val="bg1"/>
                </a:solidFill>
              </a:rPr>
              <a:t>60% от пика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Оценим полезность оптимизаций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DCDCAA"/>
                </a:solidFill>
                <a:latin typeface="Consolas" panose="020B0609020204030204" pitchFamily="49" charset="0"/>
              </a:rPr>
              <a:t>Transpose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    const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** 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    double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**  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endParaRPr lang="en-US" sz="13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cacheline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B5CEA8"/>
                </a:solidFill>
                <a:latin typeface="Consolas" panose="020B0609020204030204" pitchFamily="49" charset="0"/>
              </a:rPr>
              <a:t>64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/ </a:t>
            </a:r>
            <a:r>
              <a:rPr lang="en-US" sz="13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= 0;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+=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cacheline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 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j = 0; j &lt;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 ++j)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end = </a:t>
            </a:r>
            <a:r>
              <a:rPr lang="en-US" sz="13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cacheline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ii = 0; ii &lt; end; ++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 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[j][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+ ii] =</a:t>
            </a:r>
            <a:endParaRPr lang="ru-RU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sz="13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    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+ ii][j];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3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107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16483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ru-RU" dirty="0"/>
              <a:t>Время работы </a:t>
            </a:r>
            <a:r>
              <a:rPr lang="en-US" dirty="0"/>
              <a:t>0.5c</a:t>
            </a:r>
          </a:p>
          <a:p>
            <a:endParaRPr lang="en-US" dirty="0"/>
          </a:p>
          <a:p>
            <a:r>
              <a:rPr lang="ru-RU" dirty="0"/>
              <a:t>Полезная пропускная способность = 2.4ГБ / </a:t>
            </a:r>
            <a:r>
              <a:rPr lang="en-US" dirty="0"/>
              <a:t>0</a:t>
            </a:r>
            <a:r>
              <a:rPr lang="ru-RU" dirty="0"/>
              <a:t>.</a:t>
            </a:r>
            <a:r>
              <a:rPr lang="en-US" dirty="0"/>
              <a:t>5</a:t>
            </a:r>
            <a:r>
              <a:rPr lang="ru-RU" dirty="0"/>
              <a:t>с = </a:t>
            </a:r>
            <a:r>
              <a:rPr lang="en-US" dirty="0"/>
              <a:t>4.8</a:t>
            </a:r>
            <a:r>
              <a:rPr lang="ru-RU" dirty="0"/>
              <a:t>ГБ/с</a:t>
            </a:r>
          </a:p>
          <a:p>
            <a:endParaRPr lang="en-US" dirty="0"/>
          </a:p>
          <a:p>
            <a:r>
              <a:rPr lang="ru-RU" dirty="0"/>
              <a:t>20% от пика </a:t>
            </a:r>
            <a:r>
              <a:rPr lang="en-US" dirty="0"/>
              <a:t>=&gt; </a:t>
            </a:r>
            <a:r>
              <a:rPr lang="ru-RU" dirty="0"/>
              <a:t>60% от пика</a:t>
            </a:r>
            <a:endParaRPr lang="en-US" dirty="0"/>
          </a:p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Оценим полезность оптимизаций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DCDCAA"/>
                </a:solidFill>
                <a:latin typeface="Consolas" panose="020B0609020204030204" pitchFamily="49" charset="0"/>
              </a:rPr>
              <a:t>Transpose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    const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** 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    double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**  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endParaRPr lang="en-US" sz="13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cacheline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B5CEA8"/>
                </a:solidFill>
                <a:latin typeface="Consolas" panose="020B0609020204030204" pitchFamily="49" charset="0"/>
              </a:rPr>
              <a:t>64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/ </a:t>
            </a:r>
            <a:r>
              <a:rPr lang="en-US" sz="13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= 0;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+=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cacheline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 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j = 0; j &lt;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 ++j)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end = </a:t>
            </a:r>
            <a:r>
              <a:rPr lang="en-US" sz="13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cacheline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ii = 0; ii &lt; end; ++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 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[j][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+ ii] =</a:t>
            </a:r>
            <a:endParaRPr lang="ru-RU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sz="13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    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+ ii][j];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3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108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044884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ru-RU" dirty="0"/>
              <a:t>Время работы </a:t>
            </a:r>
            <a:r>
              <a:rPr lang="en-US" dirty="0"/>
              <a:t>0.5c</a:t>
            </a:r>
          </a:p>
          <a:p>
            <a:endParaRPr lang="en-US" dirty="0"/>
          </a:p>
          <a:p>
            <a:r>
              <a:rPr lang="ru-RU" dirty="0"/>
              <a:t>Полезная пропускная способность = 2.4ГБ / </a:t>
            </a:r>
            <a:r>
              <a:rPr lang="en-US" dirty="0"/>
              <a:t>0</a:t>
            </a:r>
            <a:r>
              <a:rPr lang="ru-RU" dirty="0"/>
              <a:t>.</a:t>
            </a:r>
            <a:r>
              <a:rPr lang="en-US" dirty="0"/>
              <a:t>5</a:t>
            </a:r>
            <a:r>
              <a:rPr lang="ru-RU" dirty="0"/>
              <a:t>с = </a:t>
            </a:r>
            <a:r>
              <a:rPr lang="en-US" dirty="0"/>
              <a:t>4.8</a:t>
            </a:r>
            <a:r>
              <a:rPr lang="ru-RU" dirty="0"/>
              <a:t>ГБ/с</a:t>
            </a:r>
          </a:p>
          <a:p>
            <a:endParaRPr lang="en-US" dirty="0"/>
          </a:p>
          <a:p>
            <a:r>
              <a:rPr lang="ru-RU" dirty="0"/>
              <a:t>20% от пика </a:t>
            </a:r>
            <a:r>
              <a:rPr lang="en-US" dirty="0"/>
              <a:t>=&gt; </a:t>
            </a:r>
            <a:r>
              <a:rPr lang="ru-RU" dirty="0"/>
              <a:t>60% от пика</a:t>
            </a:r>
            <a:endParaRPr lang="en-US" dirty="0"/>
          </a:p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Оценим полезность оптимизаций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DCDCAA"/>
                </a:solidFill>
                <a:latin typeface="Consolas" panose="020B0609020204030204" pitchFamily="49" charset="0"/>
              </a:rPr>
              <a:t>Transpose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    const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** 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    double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**  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endParaRPr lang="en-US" sz="13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cacheline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B5CEA8"/>
                </a:solidFill>
                <a:latin typeface="Consolas" panose="020B0609020204030204" pitchFamily="49" charset="0"/>
              </a:rPr>
              <a:t>64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/ </a:t>
            </a:r>
            <a:r>
              <a:rPr lang="en-US" sz="13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= 0;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+=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cacheline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 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j = 0; j &lt;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 ++j)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end = </a:t>
            </a:r>
            <a:r>
              <a:rPr lang="en-US" sz="13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cacheline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ii = 0; ii &lt; end; ++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 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[j][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+ ii] =</a:t>
            </a:r>
            <a:endParaRPr lang="ru-RU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sz="13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    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+ ii][j];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300" dirty="0"/>
          </a:p>
          <a:p>
            <a:pPr marL="0" indent="0">
              <a:spcBef>
                <a:spcPts val="300"/>
              </a:spcBef>
              <a:buNone/>
            </a:pPr>
            <a:endParaRPr lang="ru-RU" sz="13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109</a:t>
            </a:fld>
            <a:endParaRPr lang="ru-RU"/>
          </a:p>
        </p:txBody>
      </p:sp>
      <p:sp>
        <p:nvSpPr>
          <p:cNvPr id="10" name="Flowchart: Process 9"/>
          <p:cNvSpPr/>
          <p:nvPr/>
        </p:nvSpPr>
        <p:spPr>
          <a:xfrm>
            <a:off x="6609736" y="2063904"/>
            <a:ext cx="1318308" cy="227011"/>
          </a:xfrm>
          <a:prstGeom prst="flowChartProcess">
            <a:avLst/>
          </a:prstGeom>
          <a:solidFill>
            <a:schemeClr val="accent1">
              <a:lumMod val="40000"/>
              <a:lumOff val="6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Flowchart: Process 7"/>
          <p:cNvSpPr/>
          <p:nvPr/>
        </p:nvSpPr>
        <p:spPr>
          <a:xfrm>
            <a:off x="6609735" y="2290915"/>
            <a:ext cx="754103" cy="238279"/>
          </a:xfrm>
          <a:prstGeom prst="flowChartProcess">
            <a:avLst/>
          </a:prstGeom>
          <a:solidFill>
            <a:schemeClr val="accent1">
              <a:lumMod val="40000"/>
              <a:lumOff val="6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327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11</a:t>
            </a:fld>
            <a:endParaRPr lang="ru-RU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703" y="0"/>
            <a:ext cx="85745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23459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Оценим полезность оптимизаций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DCDCAA"/>
                </a:solidFill>
                <a:latin typeface="Consolas" panose="020B0609020204030204" pitchFamily="49" charset="0"/>
              </a:rPr>
              <a:t>Transpose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    const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** 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    double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**  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endParaRPr lang="en-US" sz="13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cacheline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B5CEA8"/>
                </a:solidFill>
                <a:latin typeface="Consolas" panose="020B0609020204030204" pitchFamily="49" charset="0"/>
              </a:rPr>
              <a:t>64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/ </a:t>
            </a:r>
            <a:r>
              <a:rPr lang="en-US" sz="13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= 0;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+=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cacheline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 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j = 0; j &lt;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 ++j)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end = </a:t>
            </a:r>
            <a:r>
              <a:rPr lang="en-US" sz="13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cacheline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ii = 0; ii &lt; end; ++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 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[j][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+ ii] =</a:t>
            </a:r>
            <a:endParaRPr lang="ru-RU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sz="13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    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+ ii][j];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300" dirty="0"/>
          </a:p>
          <a:p>
            <a:pPr marL="0" indent="0">
              <a:spcBef>
                <a:spcPts val="300"/>
              </a:spcBef>
              <a:buNone/>
            </a:pPr>
            <a:endParaRPr lang="ru-RU" sz="13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110</a:t>
            </a:fld>
            <a:endParaRPr lang="ru-RU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566862" y="2453481"/>
            <a:ext cx="3724275" cy="3095625"/>
          </a:xfrm>
          <a:prstGeom prst="rect">
            <a:avLst/>
          </a:prstGeom>
        </p:spPr>
      </p:pic>
      <p:sp>
        <p:nvSpPr>
          <p:cNvPr id="12" name="Flowchart: Process 11"/>
          <p:cNvSpPr/>
          <p:nvPr/>
        </p:nvSpPr>
        <p:spPr>
          <a:xfrm>
            <a:off x="7981334" y="4767009"/>
            <a:ext cx="1276965" cy="252260"/>
          </a:xfrm>
          <a:prstGeom prst="flowChartProcess">
            <a:avLst/>
          </a:prstGeom>
          <a:solidFill>
            <a:schemeClr val="accent1">
              <a:lumMod val="40000"/>
              <a:lumOff val="6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665653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такое эффективность программы?</a:t>
            </a:r>
          </a:p>
          <a:p>
            <a:r>
              <a:rPr lang="ru-RU" dirty="0"/>
              <a:t>Из чего складывается эффективность вычислений</a:t>
            </a:r>
          </a:p>
          <a:p>
            <a:r>
              <a:rPr lang="ru-RU" dirty="0"/>
              <a:t>Скорость работы памяти и процессора</a:t>
            </a:r>
          </a:p>
          <a:p>
            <a:r>
              <a:rPr lang="ru-RU" dirty="0"/>
              <a:t>Типы «узких мест»</a:t>
            </a:r>
          </a:p>
          <a:p>
            <a:r>
              <a:rPr lang="ru-RU" dirty="0"/>
              <a:t>Где и как искать узкие места?</a:t>
            </a:r>
          </a:p>
          <a:p>
            <a:r>
              <a:rPr lang="ru-RU" dirty="0"/>
              <a:t>Пример оптимизации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111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5270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703" y="9832"/>
            <a:ext cx="8574593" cy="684816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12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2025237" y="165142"/>
            <a:ext cx="234198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000" b="1" dirty="0"/>
              <a:t>Алгоритм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705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703" y="0"/>
            <a:ext cx="8574593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13</a:t>
            </a:fld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5022147" y="165142"/>
            <a:ext cx="258032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Процессор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381626" y="165142"/>
            <a:ext cx="183575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000" b="1" dirty="0"/>
              <a:t>Память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25237" y="165142"/>
            <a:ext cx="234198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000" b="1" dirty="0"/>
              <a:t>Алгоритм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4555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14</a:t>
            </a:fld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endParaRPr lang="ru-RU" dirty="0"/>
          </a:p>
          <a:p>
            <a:endParaRPr lang="ru-RU" dirty="0"/>
          </a:p>
        </p:txBody>
      </p:sp>
      <p:pic>
        <p:nvPicPr>
          <p:cNvPr id="2050" name="Picture 2" descr="Девушки и самолеты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67000" y="0"/>
            <a:ext cx="6858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995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15</a:t>
            </a:fld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endParaRPr lang="ru-RU" dirty="0"/>
          </a:p>
          <a:p>
            <a:endParaRPr lang="ru-RU" dirty="0"/>
          </a:p>
        </p:txBody>
      </p:sp>
      <p:pic>
        <p:nvPicPr>
          <p:cNvPr id="2050" name="Picture 2" descr="Девушки и самолеты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67000" y="0"/>
            <a:ext cx="6858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09536" y="5712659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RAM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513094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16</a:t>
            </a:fld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endParaRPr lang="ru-RU" dirty="0"/>
          </a:p>
          <a:p>
            <a:endParaRPr lang="ru-RU" dirty="0"/>
          </a:p>
        </p:txBody>
      </p:sp>
      <p:pic>
        <p:nvPicPr>
          <p:cNvPr id="2050" name="Picture 2" descr="Девушки и самолеты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67000" y="0"/>
            <a:ext cx="6858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09536" y="5712659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RAM</a:t>
            </a:r>
            <a:endParaRPr lang="ru-R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799007" y="1986234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CPU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56751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17</a:t>
            </a:fld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endParaRPr lang="ru-RU" dirty="0"/>
          </a:p>
          <a:p>
            <a:endParaRPr lang="ru-RU" dirty="0"/>
          </a:p>
        </p:txBody>
      </p:sp>
      <p:pic>
        <p:nvPicPr>
          <p:cNvPr id="2050" name="Picture 2" descr="Девушки и самолеты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67000" y="0"/>
            <a:ext cx="6858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934" y="879644"/>
            <a:ext cx="1809750" cy="1109663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0412878" y="2015716"/>
            <a:ext cx="99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L1 cache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5009536" y="5712659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RAM</a:t>
            </a:r>
            <a:endParaRPr lang="ru-RU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799007" y="1986234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CPU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553729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18</a:t>
            </a:fld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endParaRPr lang="ru-RU" dirty="0"/>
          </a:p>
          <a:p>
            <a:endParaRPr lang="ru-RU" dirty="0"/>
          </a:p>
        </p:txBody>
      </p:sp>
      <p:pic>
        <p:nvPicPr>
          <p:cNvPr id="2050" name="Picture 2" descr="Девушки и самолеты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67000" y="0"/>
            <a:ext cx="6858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934" y="879644"/>
            <a:ext cx="1809750" cy="1109663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10412878" y="2015716"/>
            <a:ext cx="99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L1 cache</a:t>
            </a:r>
            <a:endParaRPr lang="ru-RU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409" y="2675179"/>
            <a:ext cx="1810800" cy="1271042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10412878" y="3959692"/>
            <a:ext cx="99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 cache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5009536" y="5712659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RAM</a:t>
            </a:r>
            <a:endParaRPr lang="ru-RU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799007" y="1986234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CPU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97301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19</a:t>
            </a:fld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endParaRPr lang="ru-RU" dirty="0"/>
          </a:p>
          <a:p>
            <a:endParaRPr lang="ru-RU" dirty="0"/>
          </a:p>
        </p:txBody>
      </p:sp>
      <p:pic>
        <p:nvPicPr>
          <p:cNvPr id="2050" name="Picture 2" descr="Девушки и самолеты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67000" y="0"/>
            <a:ext cx="6858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934" y="879644"/>
            <a:ext cx="1809750" cy="1109663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0412878" y="2015716"/>
            <a:ext cx="99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L1 cache</a:t>
            </a:r>
            <a:endParaRPr lang="ru-R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409" y="2675179"/>
            <a:ext cx="1810800" cy="1271042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0412878" y="3959692"/>
            <a:ext cx="99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 cache</a:t>
            </a:r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409" y="4522397"/>
            <a:ext cx="1810800" cy="1206584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10412878" y="5753213"/>
            <a:ext cx="99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L3 cache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5009536" y="5712659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RAM</a:t>
            </a:r>
            <a:endParaRPr lang="ru-R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799007" y="1986234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CPU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899483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BFE7B-DA85-4C2A-8618-E4BF0000B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лекции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CCFAD-5FA3-4B12-B51A-5C71CEAF5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 такое эффективность программы?</a:t>
            </a:r>
          </a:p>
          <a:p>
            <a:r>
              <a:rPr lang="ru-RU" dirty="0"/>
              <a:t>Из чего складывается эффективность вычислений</a:t>
            </a:r>
          </a:p>
          <a:p>
            <a:r>
              <a:rPr lang="ru-RU" dirty="0"/>
              <a:t>Скорость работы памяти и процессора</a:t>
            </a:r>
          </a:p>
          <a:p>
            <a:r>
              <a:rPr lang="ru-RU" dirty="0"/>
              <a:t>Типы «узких мест»</a:t>
            </a:r>
          </a:p>
          <a:p>
            <a:r>
              <a:rPr lang="ru-RU" dirty="0"/>
              <a:t>Где и как искать узкие места?</a:t>
            </a:r>
          </a:p>
          <a:p>
            <a:r>
              <a:rPr lang="ru-RU" dirty="0"/>
              <a:t>Пример оптимизации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C5BBBF-55DB-4425-86E7-E3C5E60BF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7774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«узких мест»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00" y="1825625"/>
            <a:ext cx="9985399" cy="4351338"/>
          </a:xfrm>
        </p:spPr>
      </p:pic>
      <p:sp>
        <p:nvSpPr>
          <p:cNvPr id="8" name="TextBox 7"/>
          <p:cNvSpPr txBox="1"/>
          <p:nvPr/>
        </p:nvSpPr>
        <p:spPr>
          <a:xfrm>
            <a:off x="2316480" y="2513648"/>
            <a:ext cx="3335208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ru-RU" dirty="0">
                <a:solidFill>
                  <a:srgbClr val="477F21"/>
                </a:solidFill>
              </a:rPr>
              <a:t>Лимитируется обменом данными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27520" y="3062288"/>
            <a:ext cx="397256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dirty="0">
                <a:solidFill>
                  <a:srgbClr val="477F21"/>
                </a:solidFill>
              </a:rPr>
              <a:t>Лимитируется скоростью процессора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15960" y="5807631"/>
            <a:ext cx="303784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477F21"/>
                </a:solidFill>
              </a:rPr>
              <a:t>операций/байт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000" y="1993782"/>
            <a:ext cx="303784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477F21"/>
                </a:solidFill>
              </a:rPr>
              <a:t>операций/сек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20</a:t>
            </a:fld>
            <a:endParaRPr lang="ru-R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B017491-839C-4D4B-AA2D-6247CFDFA277}"/>
              </a:ext>
            </a:extLst>
          </p:cNvPr>
          <p:cNvSpPr/>
          <p:nvPr/>
        </p:nvSpPr>
        <p:spPr>
          <a:xfrm>
            <a:off x="1906620" y="5850388"/>
            <a:ext cx="6614809" cy="3265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BA1616-8995-4166-B43E-8559C457F2D7}"/>
              </a:ext>
            </a:extLst>
          </p:cNvPr>
          <p:cNvSpPr/>
          <p:nvPr/>
        </p:nvSpPr>
        <p:spPr>
          <a:xfrm rot="16200000">
            <a:off x="168144" y="4237242"/>
            <a:ext cx="2899717" cy="3265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720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«узких мест»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00" y="1825625"/>
            <a:ext cx="9985399" cy="4351338"/>
          </a:xfrm>
        </p:spPr>
      </p:pic>
      <p:sp>
        <p:nvSpPr>
          <p:cNvPr id="8" name="TextBox 7"/>
          <p:cNvSpPr txBox="1"/>
          <p:nvPr/>
        </p:nvSpPr>
        <p:spPr>
          <a:xfrm>
            <a:off x="2316480" y="2513648"/>
            <a:ext cx="3335208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ru-RU" dirty="0">
                <a:solidFill>
                  <a:srgbClr val="477F21"/>
                </a:solidFill>
              </a:rPr>
              <a:t>Лимитируется обменом данными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27520" y="3062288"/>
            <a:ext cx="397256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dirty="0">
                <a:solidFill>
                  <a:srgbClr val="477F21"/>
                </a:solidFill>
              </a:rPr>
              <a:t>Лимитируется скоростью процессора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15960" y="5807631"/>
            <a:ext cx="303784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477F21"/>
                </a:solidFill>
              </a:rPr>
              <a:t>операций/байт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000" y="1993782"/>
            <a:ext cx="303784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477F21"/>
                </a:solidFill>
              </a:rPr>
              <a:t>операций/сек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21</a:t>
            </a:fld>
            <a:endParaRPr lang="ru-RU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858811"/>
              </p:ext>
            </p:extLst>
          </p:nvPr>
        </p:nvGraphicFramePr>
        <p:xfrm>
          <a:off x="8231444" y="3799502"/>
          <a:ext cx="2847423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9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26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BLAS</a:t>
                      </a:r>
                      <a:endParaRPr lang="ru-RU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Caffe</a:t>
                      </a:r>
                      <a:endParaRPr lang="ru-RU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Eigen</a:t>
                      </a:r>
                      <a:endParaRPr lang="ru-RU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Intel MKL</a:t>
                      </a:r>
                      <a:endParaRPr lang="ru-RU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LAPACK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MLIB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NAG</a:t>
                      </a:r>
                      <a:endParaRPr lang="ru-RU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SpBLAS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TF</a:t>
                      </a:r>
                      <a:endParaRPr lang="ru-RU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BD915429-827B-4108-BCBB-7FA9F25A951D}"/>
              </a:ext>
            </a:extLst>
          </p:cNvPr>
          <p:cNvSpPr/>
          <p:nvPr/>
        </p:nvSpPr>
        <p:spPr>
          <a:xfrm>
            <a:off x="1906620" y="5850388"/>
            <a:ext cx="6614809" cy="3265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4CD5E3-797A-4D25-A28E-BB6FF6287E38}"/>
              </a:ext>
            </a:extLst>
          </p:cNvPr>
          <p:cNvSpPr/>
          <p:nvPr/>
        </p:nvSpPr>
        <p:spPr>
          <a:xfrm rot="16200000">
            <a:off x="168144" y="4237242"/>
            <a:ext cx="2899717" cy="3265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718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Компилятор умеет не всё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22</a:t>
            </a:fld>
            <a:endParaRPr lang="ru-RU"/>
          </a:p>
        </p:txBody>
      </p:sp>
      <p:grpSp>
        <p:nvGrpSpPr>
          <p:cNvPr id="10" name="Group 9"/>
          <p:cNvGrpSpPr/>
          <p:nvPr/>
        </p:nvGrpSpPr>
        <p:grpSpPr>
          <a:xfrm>
            <a:off x="1041665" y="2002113"/>
            <a:ext cx="4801055" cy="3982661"/>
            <a:chOff x="1041665" y="2002113"/>
            <a:chExt cx="4801055" cy="3982661"/>
          </a:xfrm>
        </p:grpSpPr>
        <p:pic>
          <p:nvPicPr>
            <p:cNvPr id="11" name="Picture 2" descr="https://www.edg.com/content/images/logo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8865" y="2094729"/>
              <a:ext cx="2059200" cy="1361455"/>
            </a:xfrm>
            <a:prstGeom prst="rect">
              <a:avLst/>
            </a:prstGeom>
            <a:solidFill>
              <a:schemeClr val="tx1"/>
            </a:solidFill>
          </p:spPr>
        </p:pic>
        <p:pic>
          <p:nvPicPr>
            <p:cNvPr id="12" name="Picture 4" descr="LLVM Log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3520" y="2002113"/>
              <a:ext cx="2059200" cy="1546689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3" name="Picture 6" descr="https://upload.wikimedia.org/wikipedia/en/thumb/2/22/Heckert_GNU_white.svg/180px-Heckert_GNU_white.svg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1665" y="3957254"/>
              <a:ext cx="2073600" cy="2027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2" descr="https://img-prod-cms-rt-microsoft-com.akamaized.net/cms/api/am/imageFileData/RE1Mu3b?ver=5c3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3520" y="4751938"/>
              <a:ext cx="2057400" cy="4381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991188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Компилятор умеет не всё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r>
              <a:rPr lang="ru-RU" dirty="0"/>
              <a:t>Частотные паттерны управления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Циклы и гнёзда циклов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Линейные участки</a:t>
            </a:r>
          </a:p>
          <a:p>
            <a:endParaRPr lang="ru-RU" dirty="0"/>
          </a:p>
          <a:p>
            <a:r>
              <a:rPr lang="ru-RU" dirty="0"/>
              <a:t>Частотные паттерны зависимостей по данным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Редукции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Поэлементные преобразования массивов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23</a:t>
            </a:fld>
            <a:endParaRPr lang="ru-RU"/>
          </a:p>
        </p:txBody>
      </p:sp>
      <p:grpSp>
        <p:nvGrpSpPr>
          <p:cNvPr id="21" name="Group 20"/>
          <p:cNvGrpSpPr/>
          <p:nvPr/>
        </p:nvGrpSpPr>
        <p:grpSpPr>
          <a:xfrm>
            <a:off x="1041665" y="2002113"/>
            <a:ext cx="4801055" cy="3982661"/>
            <a:chOff x="1041665" y="2002113"/>
            <a:chExt cx="4801055" cy="3982661"/>
          </a:xfrm>
        </p:grpSpPr>
        <p:pic>
          <p:nvPicPr>
            <p:cNvPr id="22" name="Picture 2" descr="https://www.edg.com/content/images/logo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8865" y="2094729"/>
              <a:ext cx="2059200" cy="1361455"/>
            </a:xfrm>
            <a:prstGeom prst="rect">
              <a:avLst/>
            </a:prstGeom>
            <a:solidFill>
              <a:schemeClr val="tx1"/>
            </a:solidFill>
          </p:spPr>
        </p:pic>
        <p:pic>
          <p:nvPicPr>
            <p:cNvPr id="23" name="Picture 4" descr="LLVM Log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3520" y="2002113"/>
              <a:ext cx="2059200" cy="1546689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24" name="Picture 6" descr="https://upload.wikimedia.org/wikipedia/en/thumb/2/22/Heckert_GNU_white.svg/180px-Heckert_GNU_white.svg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1665" y="3957254"/>
              <a:ext cx="2073600" cy="2027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2" descr="https://img-prod-cms-rt-microsoft-com.akamaized.net/cms/api/am/imageFileData/RE1Mu3b?ver=5c3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3520" y="4751938"/>
              <a:ext cx="2057400" cy="4381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645652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Компилятор умеет не всё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r>
              <a:rPr lang="ru-RU" dirty="0"/>
              <a:t>Частотные паттерны управления</a:t>
            </a:r>
          </a:p>
          <a:p>
            <a:pPr lvl="1"/>
            <a:r>
              <a:rPr lang="ru-RU" dirty="0"/>
              <a:t>Простые циклы</a:t>
            </a:r>
          </a:p>
          <a:p>
            <a:pPr lvl="1"/>
            <a:r>
              <a:rPr lang="ru-RU" dirty="0"/>
              <a:t>Линейные участки</a:t>
            </a:r>
          </a:p>
          <a:p>
            <a:endParaRPr lang="ru-RU" dirty="0"/>
          </a:p>
          <a:p>
            <a:r>
              <a:rPr lang="ru-RU" dirty="0"/>
              <a:t>Частотные паттерны зависимостей по данным</a:t>
            </a:r>
          </a:p>
          <a:p>
            <a:pPr lvl="1"/>
            <a:r>
              <a:rPr lang="ru-RU" dirty="0"/>
              <a:t>Редукции</a:t>
            </a:r>
          </a:p>
          <a:p>
            <a:pPr lvl="1"/>
            <a:r>
              <a:rPr lang="ru-RU" dirty="0"/>
              <a:t>Поэлементные преобразования массивов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24</a:t>
            </a:fld>
            <a:endParaRPr lang="ru-RU"/>
          </a:p>
        </p:txBody>
      </p:sp>
      <p:grpSp>
        <p:nvGrpSpPr>
          <p:cNvPr id="21" name="Group 20"/>
          <p:cNvGrpSpPr/>
          <p:nvPr/>
        </p:nvGrpSpPr>
        <p:grpSpPr>
          <a:xfrm>
            <a:off x="1041665" y="2002113"/>
            <a:ext cx="4801055" cy="3982661"/>
            <a:chOff x="1041665" y="2002113"/>
            <a:chExt cx="4801055" cy="3982661"/>
          </a:xfrm>
        </p:grpSpPr>
        <p:pic>
          <p:nvPicPr>
            <p:cNvPr id="22" name="Picture 2" descr="https://www.edg.com/content/images/logo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8865" y="2094729"/>
              <a:ext cx="2059200" cy="1361455"/>
            </a:xfrm>
            <a:prstGeom prst="rect">
              <a:avLst/>
            </a:prstGeom>
            <a:solidFill>
              <a:schemeClr val="tx1"/>
            </a:solidFill>
          </p:spPr>
        </p:pic>
        <p:pic>
          <p:nvPicPr>
            <p:cNvPr id="23" name="Picture 4" descr="LLVM Log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3520" y="2002113"/>
              <a:ext cx="2059200" cy="1546689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24" name="Picture 6" descr="https://upload.wikimedia.org/wikipedia/en/thumb/2/22/Heckert_GNU_white.svg/180px-Heckert_GNU_white.svg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1665" y="3957254"/>
              <a:ext cx="2073600" cy="2027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2" descr="https://img-prod-cms-rt-microsoft-com.akamaized.net/cms/api/am/imageFileData/RE1Mu3b?ver=5c3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3520" y="4751938"/>
              <a:ext cx="2057400" cy="4381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985814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остается нам?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[</a:t>
            </a:r>
            <a:r>
              <a:rPr lang="ru-RU" dirty="0"/>
              <a:t>Объектно-ориентированная</a:t>
            </a:r>
            <a:r>
              <a:rPr lang="en-US" dirty="0"/>
              <a:t>]</a:t>
            </a:r>
            <a:r>
              <a:rPr lang="ru-RU" dirty="0"/>
              <a:t> архитектура приложения</a:t>
            </a:r>
            <a:br>
              <a:rPr lang="ru-RU" dirty="0"/>
            </a:b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864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остается нам?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[</a:t>
            </a:r>
            <a:r>
              <a:rPr lang="ru-RU" dirty="0"/>
              <a:t>Объектно-ориентированная</a:t>
            </a:r>
            <a:r>
              <a:rPr lang="en-US" dirty="0"/>
              <a:t>]</a:t>
            </a:r>
            <a:r>
              <a:rPr lang="ru-RU" dirty="0"/>
              <a:t> архитектура приложения</a:t>
            </a:r>
            <a:br>
              <a:rPr lang="ru-RU" dirty="0"/>
            </a:br>
            <a:endParaRPr lang="ru-RU" dirty="0"/>
          </a:p>
          <a:p>
            <a:endParaRPr lang="ru-RU" dirty="0"/>
          </a:p>
          <a:p>
            <a:r>
              <a:rPr lang="ru-RU" dirty="0" err="1"/>
              <a:t>Параллелизация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47933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остается нам?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[</a:t>
            </a:r>
            <a:r>
              <a:rPr lang="ru-RU" dirty="0"/>
              <a:t>Объектно-ориентированная</a:t>
            </a:r>
            <a:r>
              <a:rPr lang="en-US" dirty="0"/>
              <a:t>]</a:t>
            </a:r>
            <a:r>
              <a:rPr lang="ru-RU" dirty="0"/>
              <a:t> архитектура приложения</a:t>
            </a:r>
            <a:br>
              <a:rPr lang="ru-RU" dirty="0"/>
            </a:br>
            <a:endParaRPr lang="ru-RU" dirty="0"/>
          </a:p>
          <a:p>
            <a:endParaRPr lang="ru-RU" dirty="0"/>
          </a:p>
          <a:p>
            <a:r>
              <a:rPr lang="ru-RU" dirty="0" err="1"/>
              <a:t>Параллелизация</a:t>
            </a:r>
            <a:endParaRPr lang="ru-RU" dirty="0"/>
          </a:p>
          <a:p>
            <a:endParaRPr lang="ru-RU" dirty="0"/>
          </a:p>
          <a:p>
            <a:r>
              <a:rPr lang="ru-RU" dirty="0"/>
              <a:t>Использование памяти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37587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остается нам?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[</a:t>
            </a:r>
            <a:r>
              <a:rPr lang="ru-RU" dirty="0"/>
              <a:t>Объектно-ориентированная</a:t>
            </a:r>
            <a:r>
              <a:rPr lang="en-US" dirty="0"/>
              <a:t>]</a:t>
            </a:r>
            <a:r>
              <a:rPr lang="ru-RU" dirty="0"/>
              <a:t> архитектура приложения</a:t>
            </a:r>
            <a:br>
              <a:rPr lang="ru-RU" dirty="0"/>
            </a:br>
            <a:endParaRPr lang="ru-RU" dirty="0"/>
          </a:p>
          <a:p>
            <a:endParaRPr lang="ru-RU" dirty="0"/>
          </a:p>
          <a:p>
            <a:r>
              <a:rPr lang="ru-RU" dirty="0" err="1"/>
              <a:t>Параллелизация</a:t>
            </a:r>
            <a:endParaRPr lang="ru-RU" dirty="0"/>
          </a:p>
          <a:p>
            <a:endParaRPr lang="ru-RU" dirty="0"/>
          </a:p>
          <a:p>
            <a:r>
              <a:rPr lang="ru-RU" dirty="0"/>
              <a:t>Использование памяти</a:t>
            </a:r>
          </a:p>
          <a:p>
            <a:endParaRPr lang="ru-RU" dirty="0"/>
          </a:p>
          <a:p>
            <a:r>
              <a:rPr lang="ru-RU" dirty="0"/>
              <a:t>Оценка эффективности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2131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остается нам?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[</a:t>
            </a:r>
            <a:r>
              <a:rPr lang="ru-RU" dirty="0"/>
              <a:t>Объектно-ориентированная</a:t>
            </a:r>
            <a:r>
              <a:rPr lang="en-US" dirty="0"/>
              <a:t>]</a:t>
            </a:r>
            <a:r>
              <a:rPr lang="ru-RU" dirty="0"/>
              <a:t> архитектура приложения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=&gt; </a:t>
            </a:r>
            <a:r>
              <a:rPr lang="ru-RU" dirty="0"/>
              <a:t>совершенный код</a:t>
            </a:r>
          </a:p>
          <a:p>
            <a:endParaRPr lang="ru-RU" dirty="0"/>
          </a:p>
          <a:p>
            <a:r>
              <a:rPr lang="ru-RU" dirty="0" err="1"/>
              <a:t>Параллелизация</a:t>
            </a:r>
            <a:endParaRPr lang="ru-RU" dirty="0"/>
          </a:p>
          <a:p>
            <a:endParaRPr lang="ru-RU" dirty="0"/>
          </a:p>
          <a:p>
            <a:r>
              <a:rPr lang="ru-RU" dirty="0"/>
              <a:t>Использование памяти</a:t>
            </a:r>
          </a:p>
          <a:p>
            <a:endParaRPr lang="ru-RU" dirty="0"/>
          </a:p>
          <a:p>
            <a:r>
              <a:rPr lang="ru-RU" dirty="0"/>
              <a:t>Оценка эффективности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126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1CD57-36B0-4461-87A9-684FD727C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эффективность программы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C11F4-A87A-4CEE-B908-4DACF0BBE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Ресурс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Количественное измерение расхода/потребления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Число операций в секунду, скорость передачи данных, энергопотребление, используемая память и т.п.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«Больше лучше» или «меньше лучше»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Программа для решения задачи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Решение задачи называется эффективным, если удовлетворяет требованиям к использованию ресурса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Использование ограниченной доли ресурса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Максимальное/минимальное использование ресурса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Достижение эффективности называется оптимизацией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E94BCD-4CC2-4686-97B1-E4D6CDC7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788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остается нам?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[</a:t>
            </a:r>
            <a:r>
              <a:rPr lang="ru-RU" dirty="0"/>
              <a:t>Объектно-ориентированная</a:t>
            </a:r>
            <a:r>
              <a:rPr lang="en-US" dirty="0"/>
              <a:t>]</a:t>
            </a:r>
            <a:r>
              <a:rPr lang="ru-RU" dirty="0"/>
              <a:t> архитектура приложения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=&gt; </a:t>
            </a:r>
            <a:r>
              <a:rPr lang="ru-RU" dirty="0"/>
              <a:t>совершенный код</a:t>
            </a:r>
          </a:p>
          <a:p>
            <a:endParaRPr lang="ru-RU" dirty="0"/>
          </a:p>
          <a:p>
            <a:r>
              <a:rPr lang="ru-RU" dirty="0" err="1"/>
              <a:t>Параллелизация</a:t>
            </a:r>
            <a:r>
              <a:rPr lang="ru-RU" dirty="0"/>
              <a:t> =</a:t>
            </a:r>
            <a:r>
              <a:rPr lang="en-US" dirty="0"/>
              <a:t>&gt; </a:t>
            </a:r>
            <a:r>
              <a:rPr lang="ru-RU" dirty="0"/>
              <a:t>останется за скобками </a:t>
            </a:r>
            <a:r>
              <a:rPr lang="en-US" altLang="ja-JP" sz="2000" dirty="0"/>
              <a:t>¯\_(</a:t>
            </a:r>
            <a:r>
              <a:rPr lang="ja-JP" altLang="en-US" sz="2000" dirty="0"/>
              <a:t>ツ</a:t>
            </a:r>
            <a:r>
              <a:rPr lang="en-US" altLang="ja-JP" sz="2000" dirty="0"/>
              <a:t>)_/¯</a:t>
            </a:r>
            <a:endParaRPr lang="ru-RU" dirty="0"/>
          </a:p>
          <a:p>
            <a:endParaRPr lang="ru-RU" dirty="0"/>
          </a:p>
          <a:p>
            <a:r>
              <a:rPr lang="ru-RU" dirty="0"/>
              <a:t>Использование памяти</a:t>
            </a:r>
          </a:p>
          <a:p>
            <a:endParaRPr lang="ru-RU" dirty="0"/>
          </a:p>
          <a:p>
            <a:r>
              <a:rPr lang="ru-RU" dirty="0"/>
              <a:t>Оценка эффективности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97110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остается нам?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anchor="t">
            <a:normAutofit/>
          </a:bodyPr>
          <a:lstStyle/>
          <a:p>
            <a:r>
              <a:rPr lang="en-US" dirty="0"/>
              <a:t>[</a:t>
            </a:r>
            <a:r>
              <a:rPr lang="ru-RU" dirty="0"/>
              <a:t>Объектно-ориентированная</a:t>
            </a:r>
            <a:r>
              <a:rPr lang="en-US" dirty="0"/>
              <a:t>]</a:t>
            </a:r>
            <a:r>
              <a:rPr lang="ru-RU" dirty="0"/>
              <a:t> архитектура приложения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=&gt; </a:t>
            </a:r>
            <a:r>
              <a:rPr lang="ru-RU" dirty="0"/>
              <a:t>совершенный код</a:t>
            </a:r>
          </a:p>
          <a:p>
            <a:endParaRPr lang="ru-RU" dirty="0"/>
          </a:p>
          <a:p>
            <a:r>
              <a:rPr lang="ru-RU" dirty="0" err="1"/>
              <a:t>Параллелизация</a:t>
            </a:r>
            <a:r>
              <a:rPr lang="ru-RU" dirty="0"/>
              <a:t> =</a:t>
            </a:r>
            <a:r>
              <a:rPr lang="en-US" dirty="0"/>
              <a:t>&gt; </a:t>
            </a:r>
            <a:r>
              <a:rPr lang="ru-RU" dirty="0"/>
              <a:t>останется за скобками </a:t>
            </a:r>
            <a:r>
              <a:rPr lang="en-US" altLang="ja-JP" sz="2000" dirty="0"/>
              <a:t>¯\_(</a:t>
            </a:r>
            <a:r>
              <a:rPr lang="ja-JP" altLang="en-US" sz="2000" dirty="0"/>
              <a:t>ツ</a:t>
            </a:r>
            <a:r>
              <a:rPr lang="en-US" altLang="ja-JP" sz="2000" dirty="0"/>
              <a:t>)_/¯</a:t>
            </a:r>
            <a:endParaRPr lang="ru-RU" dirty="0"/>
          </a:p>
          <a:p>
            <a:endParaRPr lang="ru-RU" dirty="0"/>
          </a:p>
          <a:p>
            <a:r>
              <a:rPr lang="ru-RU" dirty="0"/>
              <a:t>Использование памяти =</a:t>
            </a:r>
            <a:r>
              <a:rPr lang="en-US" dirty="0"/>
              <a:t>&gt;</a:t>
            </a:r>
            <a:r>
              <a:rPr lang="ru-RU" dirty="0"/>
              <a:t> локальность, устранение </a:t>
            </a:r>
            <a:r>
              <a:rPr lang="ru-RU" dirty="0" err="1"/>
              <a:t>аллокаций</a:t>
            </a:r>
            <a:endParaRPr lang="ru-RU" dirty="0"/>
          </a:p>
          <a:p>
            <a:endParaRPr lang="ru-RU" dirty="0"/>
          </a:p>
          <a:p>
            <a:r>
              <a:rPr lang="ru-RU" dirty="0"/>
              <a:t>Оценка эффективности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38276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остается нам?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[</a:t>
            </a:r>
            <a:r>
              <a:rPr lang="ru-RU" dirty="0"/>
              <a:t>Объектно-ориентированная</a:t>
            </a:r>
            <a:r>
              <a:rPr lang="en-US" dirty="0"/>
              <a:t>]</a:t>
            </a:r>
            <a:r>
              <a:rPr lang="ru-RU" dirty="0"/>
              <a:t> архитектура приложения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=&gt; </a:t>
            </a:r>
            <a:r>
              <a:rPr lang="ru-RU" dirty="0"/>
              <a:t>совершенный код</a:t>
            </a:r>
          </a:p>
          <a:p>
            <a:endParaRPr lang="ru-RU" dirty="0"/>
          </a:p>
          <a:p>
            <a:r>
              <a:rPr lang="ru-RU" dirty="0" err="1"/>
              <a:t>Параллелизация</a:t>
            </a:r>
            <a:r>
              <a:rPr lang="ru-RU" dirty="0"/>
              <a:t> </a:t>
            </a:r>
            <a:r>
              <a:rPr lang="en-US" dirty="0"/>
              <a:t>=&gt; </a:t>
            </a:r>
            <a:r>
              <a:rPr lang="ru-RU" dirty="0"/>
              <a:t>останется за скобками </a:t>
            </a:r>
            <a:r>
              <a:rPr lang="en-US" altLang="ja-JP" sz="2000" dirty="0"/>
              <a:t>¯\_(</a:t>
            </a:r>
            <a:r>
              <a:rPr lang="ja-JP" altLang="en-US" sz="2000" dirty="0"/>
              <a:t>ツ</a:t>
            </a:r>
            <a:r>
              <a:rPr lang="en-US" altLang="ja-JP" sz="2000" dirty="0"/>
              <a:t>)_/¯</a:t>
            </a:r>
            <a:endParaRPr lang="ru-RU" dirty="0"/>
          </a:p>
          <a:p>
            <a:endParaRPr lang="ru-RU" dirty="0"/>
          </a:p>
          <a:p>
            <a:r>
              <a:rPr lang="ru-RU" dirty="0"/>
              <a:t>Использование памяти =</a:t>
            </a:r>
            <a:r>
              <a:rPr lang="en-US" dirty="0"/>
              <a:t>&gt;</a:t>
            </a:r>
            <a:r>
              <a:rPr lang="ru-RU" dirty="0"/>
              <a:t> локальность, устранение </a:t>
            </a:r>
            <a:r>
              <a:rPr lang="ru-RU" dirty="0" err="1"/>
              <a:t>аллокаций</a:t>
            </a:r>
            <a:endParaRPr lang="ru-RU" dirty="0"/>
          </a:p>
          <a:p>
            <a:endParaRPr lang="ru-RU" dirty="0"/>
          </a:p>
          <a:p>
            <a:r>
              <a:rPr lang="ru-RU" dirty="0"/>
              <a:t>Оценка эффективности =</a:t>
            </a:r>
            <a:r>
              <a:rPr lang="en-US" dirty="0"/>
              <a:t>&gt;</a:t>
            </a:r>
            <a:r>
              <a:rPr lang="ru-RU" dirty="0"/>
              <a:t> профилировка и поиск узких мест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8090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Подопытный код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SquareGemm1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size; ++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  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size; ++j)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  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][j]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  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size; ++k)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  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][j] +=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][k] *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[k][j];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  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 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 anchor="ctr">
            <a:normAutofit fontScale="92500" lnSpcReduction="20000"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33</a:t>
            </a:fld>
            <a:endParaRPr lang="ru-RU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0" y="1690687"/>
            <a:ext cx="342900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8334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Подопытный код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 anchor="ctr">
            <a:normAutofit fontScale="92500" lnSpcReduction="20000"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34</a:t>
            </a:fld>
            <a:endParaRPr lang="ru-RU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D0F6103-E471-4312-9076-53DE4DAA0F6C}"/>
              </a:ext>
            </a:extLst>
          </p:cNvPr>
          <p:cNvGrpSpPr/>
          <p:nvPr/>
        </p:nvGrpSpPr>
        <p:grpSpPr>
          <a:xfrm>
            <a:off x="6966626" y="1690688"/>
            <a:ext cx="4387174" cy="4057906"/>
            <a:chOff x="7042826" y="1578332"/>
            <a:chExt cx="4387174" cy="405790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72DAFF-93D8-47D7-807D-F6B98D9D79F7}"/>
                </a:ext>
              </a:extLst>
            </p:cNvPr>
            <p:cNvSpPr txBox="1"/>
            <p:nvPr/>
          </p:nvSpPr>
          <p:spPr>
            <a:xfrm rot="16200000">
              <a:off x="9170215" y="3376452"/>
              <a:ext cx="4057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By </a:t>
              </a:r>
              <a:r>
                <a:rPr lang="en-US" sz="1200" dirty="0" err="1"/>
                <a:t>User:Bilou</a:t>
              </a:r>
              <a:r>
                <a:rPr lang="en-US" sz="1200" dirty="0"/>
                <a:t> - Own work, CC BY-SA 3.0,</a:t>
              </a:r>
              <a:endParaRPr lang="ru-RU" sz="1200" dirty="0"/>
            </a:p>
            <a:p>
              <a:r>
                <a:rPr lang="en-US" sz="1200" dirty="0">
                  <a:hlinkClick r:id="rId3"/>
                </a:rPr>
                <a:t>https://commons.wikimedia.org/w/index.php?curid=1538693</a:t>
              </a:r>
              <a:r>
                <a:rPr lang="en-US" sz="1200" dirty="0"/>
                <a:t> </a:t>
              </a:r>
              <a:endParaRPr lang="ru-RU" sz="120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4FA07BF-3482-498C-AA70-A2DCB161C95B}"/>
                </a:ext>
              </a:extLst>
            </p:cNvPr>
            <p:cNvGrpSpPr/>
            <p:nvPr/>
          </p:nvGrpSpPr>
          <p:grpSpPr>
            <a:xfrm>
              <a:off x="7042826" y="1825625"/>
              <a:ext cx="3810612" cy="3810612"/>
              <a:chOff x="7659920" y="2058409"/>
              <a:chExt cx="3257360" cy="325736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1E7821F-4421-45C2-9A33-99EB2179EB47}"/>
                  </a:ext>
                </a:extLst>
              </p:cNvPr>
              <p:cNvSpPr/>
              <p:nvPr/>
            </p:nvSpPr>
            <p:spPr>
              <a:xfrm>
                <a:off x="7659920" y="2058409"/>
                <a:ext cx="3257360" cy="325736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70D5A90A-1176-4416-9494-850B976D65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659920" y="2058409"/>
                <a:ext cx="3257360" cy="3257360"/>
              </a:xfrm>
              <a:prstGeom prst="rect">
                <a:avLst/>
              </a:prstGeom>
            </p:spPr>
          </p:pic>
        </p:grpSp>
      </p:grp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C7B9432E-103B-4692-956C-999B239679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SquareGemm1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size; ++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  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size; ++j)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  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][j]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  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size; ++k)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  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][j] +=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][k] *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[k][j];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  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 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4347137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Подопытный код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SquareGemm1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size; ++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  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size; ++j)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  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][j]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  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size; ++k)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  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][j] +=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][k] *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[k][j];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  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 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35</a:t>
            </a:fld>
            <a:endParaRPr lang="ru-RU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E3B716FE-51F8-440F-8207-FA61443A9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fontScale="92500"/>
          </a:bodyPr>
          <a:lstStyle/>
          <a:p>
            <a:r>
              <a:rPr lang="ru-RU" dirty="0"/>
              <a:t>Одно ядро </a:t>
            </a:r>
            <a:r>
              <a:rPr lang="en-US" dirty="0"/>
              <a:t>Intel E5-2650 v2 </a:t>
            </a:r>
            <a:r>
              <a:rPr lang="ru-RU" dirty="0"/>
              <a:t>2.6ГГц</a:t>
            </a:r>
            <a:r>
              <a:rPr lang="en-US" dirty="0"/>
              <a:t>, DDR3 1333</a:t>
            </a:r>
            <a:r>
              <a:rPr lang="ru-RU" dirty="0"/>
              <a:t>МГц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8 умножений и 8 сложений за такт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2.6 ∙ 10</a:t>
            </a:r>
            <a:r>
              <a:rPr lang="ru-RU" baseline="30000" dirty="0">
                <a:solidFill>
                  <a:schemeClr val="bg1"/>
                </a:solidFill>
              </a:rPr>
              <a:t>9</a:t>
            </a:r>
            <a:r>
              <a:rPr lang="ru-RU" dirty="0">
                <a:solidFill>
                  <a:schemeClr val="bg1"/>
                </a:solidFill>
              </a:rPr>
              <a:t> тактов в секунду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Пик 2.6 ∙ 8 ∙ 2 </a:t>
            </a:r>
            <a:r>
              <a:rPr lang="en-US" dirty="0">
                <a:solidFill>
                  <a:schemeClr val="bg1"/>
                </a:solidFill>
              </a:rPr>
              <a:t>= 41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GF/s 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млрд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ru-RU" dirty="0">
                <a:solidFill>
                  <a:schemeClr val="bg1"/>
                </a:solidFill>
              </a:rPr>
              <a:t> операций одинарной точности с плавающей точкой в секунду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см. </a:t>
            </a:r>
            <a:r>
              <a:rPr lang="en-US" dirty="0">
                <a:solidFill>
                  <a:schemeClr val="bg1"/>
                </a:solidFill>
              </a:rPr>
              <a:t>ark.intel.com</a:t>
            </a:r>
          </a:p>
          <a:p>
            <a:r>
              <a:rPr lang="en-US" dirty="0" err="1">
                <a:solidFill>
                  <a:schemeClr val="bg1"/>
                </a:solidFill>
              </a:rPr>
              <a:t>gcc</a:t>
            </a:r>
            <a:r>
              <a:rPr lang="en-US" dirty="0">
                <a:solidFill>
                  <a:schemeClr val="bg1"/>
                </a:solidFill>
              </a:rPr>
              <a:t> version 5.5.0 20171010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-</a:t>
            </a:r>
            <a:r>
              <a:rPr lang="en-US" dirty="0">
                <a:solidFill>
                  <a:schemeClr val="bg1"/>
                </a:solidFill>
              </a:rPr>
              <a:t>O3 -mavx2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size = 16, 32, ..., 528</a:t>
            </a:r>
          </a:p>
        </p:txBody>
      </p:sp>
    </p:spTree>
    <p:extLst>
      <p:ext uri="{BB962C8B-B14F-4D97-AF65-F5344CB8AC3E}">
        <p14:creationId xmlns:p14="http://schemas.microsoft.com/office/powerpoint/2010/main" val="23096266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Подопытный код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SquareGemm1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size; ++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  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size; ++j)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  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][j]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  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size; ++k)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  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][j] +=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][k] *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[k][j];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  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 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36</a:t>
            </a:fld>
            <a:endParaRPr lang="ru-RU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E3B716FE-51F8-440F-8207-FA61443A9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fontScale="92500"/>
          </a:bodyPr>
          <a:lstStyle/>
          <a:p>
            <a:r>
              <a:rPr lang="ru-RU" dirty="0"/>
              <a:t>Одно ядро </a:t>
            </a:r>
            <a:r>
              <a:rPr lang="en-US" dirty="0"/>
              <a:t>Intel E5-2650 v2 </a:t>
            </a:r>
            <a:r>
              <a:rPr lang="ru-RU" dirty="0"/>
              <a:t>2.6ГГц</a:t>
            </a:r>
            <a:r>
              <a:rPr lang="en-US" dirty="0"/>
              <a:t>, DDR3 1333</a:t>
            </a:r>
            <a:r>
              <a:rPr lang="ru-RU" dirty="0"/>
              <a:t>МГц</a:t>
            </a:r>
          </a:p>
          <a:p>
            <a:pPr lvl="1"/>
            <a:r>
              <a:rPr lang="ru-RU" dirty="0"/>
              <a:t>8 умножений и 8 сложений за такт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2.6 ∙ 10</a:t>
            </a:r>
            <a:r>
              <a:rPr lang="ru-RU" baseline="30000" dirty="0">
                <a:solidFill>
                  <a:schemeClr val="bg1"/>
                </a:solidFill>
              </a:rPr>
              <a:t>9</a:t>
            </a:r>
            <a:r>
              <a:rPr lang="ru-RU" dirty="0">
                <a:solidFill>
                  <a:schemeClr val="bg1"/>
                </a:solidFill>
              </a:rPr>
              <a:t> тактов в секунду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Пик 2.6 ∙ 8 ∙ 2 </a:t>
            </a:r>
            <a:r>
              <a:rPr lang="en-US" dirty="0">
                <a:solidFill>
                  <a:schemeClr val="bg1"/>
                </a:solidFill>
              </a:rPr>
              <a:t>= 41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GF/s 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млрд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ru-RU" dirty="0">
                <a:solidFill>
                  <a:schemeClr val="bg1"/>
                </a:solidFill>
              </a:rPr>
              <a:t> операций одинарной точности с плавающей точкой в секунду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см. </a:t>
            </a:r>
            <a:r>
              <a:rPr lang="en-US" dirty="0">
                <a:solidFill>
                  <a:schemeClr val="bg1"/>
                </a:solidFill>
              </a:rPr>
              <a:t>ark.intel.com</a:t>
            </a:r>
          </a:p>
          <a:p>
            <a:r>
              <a:rPr lang="en-US" dirty="0" err="1">
                <a:solidFill>
                  <a:schemeClr val="bg1"/>
                </a:solidFill>
              </a:rPr>
              <a:t>gcc</a:t>
            </a:r>
            <a:r>
              <a:rPr lang="en-US" dirty="0">
                <a:solidFill>
                  <a:schemeClr val="bg1"/>
                </a:solidFill>
              </a:rPr>
              <a:t> version 5.5.0 20171010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-</a:t>
            </a:r>
            <a:r>
              <a:rPr lang="en-US" dirty="0">
                <a:solidFill>
                  <a:schemeClr val="bg1"/>
                </a:solidFill>
              </a:rPr>
              <a:t>O3 -mavx2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size = 16, 32, ..., 528</a:t>
            </a:r>
          </a:p>
        </p:txBody>
      </p:sp>
    </p:spTree>
    <p:extLst>
      <p:ext uri="{BB962C8B-B14F-4D97-AF65-F5344CB8AC3E}">
        <p14:creationId xmlns:p14="http://schemas.microsoft.com/office/powerpoint/2010/main" val="1209842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Подопытный код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SquareGemm1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size; ++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  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size; ++j)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  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][j]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  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size; ++k)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  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][j] +=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][k] *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[k][j];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  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 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37</a:t>
            </a:fld>
            <a:endParaRPr lang="ru-RU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E3B716FE-51F8-440F-8207-FA61443A9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fontScale="92500"/>
          </a:bodyPr>
          <a:lstStyle/>
          <a:p>
            <a:r>
              <a:rPr lang="ru-RU" dirty="0"/>
              <a:t>Одно ядро </a:t>
            </a:r>
            <a:r>
              <a:rPr lang="en-US" dirty="0"/>
              <a:t>Intel E5-2650 v2 </a:t>
            </a:r>
            <a:r>
              <a:rPr lang="ru-RU" dirty="0"/>
              <a:t>2.6ГГц</a:t>
            </a:r>
            <a:r>
              <a:rPr lang="en-US" dirty="0"/>
              <a:t>, DDR3 1333</a:t>
            </a:r>
            <a:r>
              <a:rPr lang="ru-RU" dirty="0"/>
              <a:t>МГц</a:t>
            </a:r>
          </a:p>
          <a:p>
            <a:pPr lvl="1"/>
            <a:r>
              <a:rPr lang="ru-RU" dirty="0"/>
              <a:t>8 умножений и 8 сложений за такт</a:t>
            </a:r>
          </a:p>
          <a:p>
            <a:pPr lvl="1"/>
            <a:r>
              <a:rPr lang="ru-RU" dirty="0"/>
              <a:t>2.6 ∙ 10</a:t>
            </a:r>
            <a:r>
              <a:rPr lang="ru-RU" baseline="30000" dirty="0"/>
              <a:t>9</a:t>
            </a:r>
            <a:r>
              <a:rPr lang="ru-RU" dirty="0"/>
              <a:t> тактов в секунду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Пик 2.6 ∙ 8 ∙ 2 </a:t>
            </a:r>
            <a:r>
              <a:rPr lang="en-US" dirty="0">
                <a:solidFill>
                  <a:schemeClr val="bg1"/>
                </a:solidFill>
              </a:rPr>
              <a:t>= 41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GF/s 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млрд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ru-RU" dirty="0">
                <a:solidFill>
                  <a:schemeClr val="bg1"/>
                </a:solidFill>
              </a:rPr>
              <a:t> операций одинарной точности с плавающей точкой в секунду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см. </a:t>
            </a:r>
            <a:r>
              <a:rPr lang="en-US" dirty="0">
                <a:solidFill>
                  <a:schemeClr val="bg1"/>
                </a:solidFill>
              </a:rPr>
              <a:t>ark.intel.com</a:t>
            </a:r>
          </a:p>
          <a:p>
            <a:r>
              <a:rPr lang="en-US" dirty="0" err="1">
                <a:solidFill>
                  <a:schemeClr val="bg1"/>
                </a:solidFill>
              </a:rPr>
              <a:t>gcc</a:t>
            </a:r>
            <a:r>
              <a:rPr lang="en-US" dirty="0">
                <a:solidFill>
                  <a:schemeClr val="bg1"/>
                </a:solidFill>
              </a:rPr>
              <a:t> version 5.5.0 20171010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-</a:t>
            </a:r>
            <a:r>
              <a:rPr lang="en-US" dirty="0">
                <a:solidFill>
                  <a:schemeClr val="bg1"/>
                </a:solidFill>
              </a:rPr>
              <a:t>O3 -mavx2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size = 16, 32, ..., 528</a:t>
            </a:r>
          </a:p>
        </p:txBody>
      </p:sp>
    </p:spTree>
    <p:extLst>
      <p:ext uri="{BB962C8B-B14F-4D97-AF65-F5344CB8AC3E}">
        <p14:creationId xmlns:p14="http://schemas.microsoft.com/office/powerpoint/2010/main" val="6113602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Подопытный код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SquareGemm1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size; ++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  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size; ++j)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  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][j]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  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size; ++k)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  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][j] +=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][k] *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[k][j];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  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 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38</a:t>
            </a:fld>
            <a:endParaRPr lang="ru-RU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E3B716FE-51F8-440F-8207-FA61443A9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fontScale="92500"/>
          </a:bodyPr>
          <a:lstStyle/>
          <a:p>
            <a:r>
              <a:rPr lang="ru-RU" dirty="0"/>
              <a:t>Одно ядро </a:t>
            </a:r>
            <a:r>
              <a:rPr lang="en-US" dirty="0"/>
              <a:t>Intel E5-2650 v2 </a:t>
            </a:r>
            <a:r>
              <a:rPr lang="ru-RU" dirty="0"/>
              <a:t>2.6ГГц</a:t>
            </a:r>
            <a:r>
              <a:rPr lang="en-US" dirty="0"/>
              <a:t>, DDR3 1333</a:t>
            </a:r>
            <a:r>
              <a:rPr lang="ru-RU" dirty="0"/>
              <a:t>МГц</a:t>
            </a:r>
          </a:p>
          <a:p>
            <a:pPr lvl="1"/>
            <a:r>
              <a:rPr lang="ru-RU" dirty="0"/>
              <a:t>8 умножений и 8 сложений за такт</a:t>
            </a:r>
          </a:p>
          <a:p>
            <a:pPr lvl="1"/>
            <a:r>
              <a:rPr lang="ru-RU" dirty="0"/>
              <a:t>2.6 ∙ 10</a:t>
            </a:r>
            <a:r>
              <a:rPr lang="ru-RU" baseline="30000" dirty="0"/>
              <a:t>9</a:t>
            </a:r>
            <a:r>
              <a:rPr lang="ru-RU" dirty="0"/>
              <a:t> тактов в секунду</a:t>
            </a:r>
          </a:p>
          <a:p>
            <a:pPr lvl="1"/>
            <a:r>
              <a:rPr lang="ru-RU" dirty="0"/>
              <a:t>Пик 2.6 ∙ 8 ∙ 2 </a:t>
            </a:r>
            <a:r>
              <a:rPr lang="en-US" dirty="0"/>
              <a:t>= 41</a:t>
            </a:r>
            <a:r>
              <a:rPr lang="ru-RU" dirty="0"/>
              <a:t> </a:t>
            </a:r>
            <a:r>
              <a:rPr lang="en-US" dirty="0"/>
              <a:t>GF/s </a:t>
            </a:r>
            <a:endParaRPr lang="ru-RU" dirty="0"/>
          </a:p>
          <a:p>
            <a:pPr lvl="2"/>
            <a:r>
              <a:rPr lang="ru-RU" dirty="0"/>
              <a:t>млрд</a:t>
            </a:r>
            <a:r>
              <a:rPr lang="en-US" dirty="0"/>
              <a:t>.</a:t>
            </a:r>
            <a:r>
              <a:rPr lang="ru-RU" dirty="0"/>
              <a:t> операций одинарной точности с плавающей точкой в секунду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см. </a:t>
            </a:r>
            <a:r>
              <a:rPr lang="en-US" dirty="0">
                <a:solidFill>
                  <a:schemeClr val="bg1"/>
                </a:solidFill>
              </a:rPr>
              <a:t>ark.intel.com</a:t>
            </a:r>
          </a:p>
          <a:p>
            <a:r>
              <a:rPr lang="en-US" dirty="0" err="1">
                <a:solidFill>
                  <a:schemeClr val="bg1"/>
                </a:solidFill>
              </a:rPr>
              <a:t>gcc</a:t>
            </a:r>
            <a:r>
              <a:rPr lang="en-US" dirty="0">
                <a:solidFill>
                  <a:schemeClr val="bg1"/>
                </a:solidFill>
              </a:rPr>
              <a:t> version 5.5.0 20171010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-</a:t>
            </a:r>
            <a:r>
              <a:rPr lang="en-US" dirty="0">
                <a:solidFill>
                  <a:schemeClr val="bg1"/>
                </a:solidFill>
              </a:rPr>
              <a:t>O3 -mavx2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size = 16, 32, ..., 528</a:t>
            </a:r>
          </a:p>
        </p:txBody>
      </p:sp>
    </p:spTree>
    <p:extLst>
      <p:ext uri="{BB962C8B-B14F-4D97-AF65-F5344CB8AC3E}">
        <p14:creationId xmlns:p14="http://schemas.microsoft.com/office/powerpoint/2010/main" val="27945542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Подопытный код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SquareGemm1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size; ++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  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size; ++j)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  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][j]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  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size; ++k)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  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][j] +=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][k] *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[k][j];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  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 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39</a:t>
            </a:fld>
            <a:endParaRPr lang="ru-RU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E3B716FE-51F8-440F-8207-FA61443A9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fontScale="92500"/>
          </a:bodyPr>
          <a:lstStyle/>
          <a:p>
            <a:r>
              <a:rPr lang="ru-RU" dirty="0"/>
              <a:t>Одно ядро </a:t>
            </a:r>
            <a:r>
              <a:rPr lang="en-US" dirty="0"/>
              <a:t>Intel E5-2650 v2 </a:t>
            </a:r>
            <a:r>
              <a:rPr lang="ru-RU" dirty="0"/>
              <a:t>2.6ГГц</a:t>
            </a:r>
            <a:r>
              <a:rPr lang="en-US" dirty="0"/>
              <a:t>, DDR3 1333</a:t>
            </a:r>
            <a:r>
              <a:rPr lang="ru-RU" dirty="0"/>
              <a:t>МГц</a:t>
            </a:r>
          </a:p>
          <a:p>
            <a:pPr lvl="1"/>
            <a:r>
              <a:rPr lang="ru-RU" dirty="0"/>
              <a:t>8 умножений и 8 сложений за такт</a:t>
            </a:r>
          </a:p>
          <a:p>
            <a:pPr lvl="1"/>
            <a:r>
              <a:rPr lang="ru-RU" dirty="0"/>
              <a:t>2.6 ∙ 10</a:t>
            </a:r>
            <a:r>
              <a:rPr lang="ru-RU" baseline="30000" dirty="0"/>
              <a:t>9</a:t>
            </a:r>
            <a:r>
              <a:rPr lang="ru-RU" dirty="0"/>
              <a:t> тактов в секунду</a:t>
            </a:r>
          </a:p>
          <a:p>
            <a:pPr lvl="1"/>
            <a:r>
              <a:rPr lang="ru-RU" dirty="0"/>
              <a:t>Пик 2.6 ∙ 8 ∙ 2 </a:t>
            </a:r>
            <a:r>
              <a:rPr lang="en-US" dirty="0"/>
              <a:t>= 41</a:t>
            </a:r>
            <a:r>
              <a:rPr lang="ru-RU" dirty="0"/>
              <a:t> </a:t>
            </a:r>
            <a:r>
              <a:rPr lang="en-US" dirty="0"/>
              <a:t>GF/s </a:t>
            </a:r>
            <a:endParaRPr lang="ru-RU" dirty="0"/>
          </a:p>
          <a:p>
            <a:pPr lvl="2"/>
            <a:r>
              <a:rPr lang="ru-RU" dirty="0"/>
              <a:t>млрд</a:t>
            </a:r>
            <a:r>
              <a:rPr lang="en-US" dirty="0"/>
              <a:t>.</a:t>
            </a:r>
            <a:r>
              <a:rPr lang="ru-RU" dirty="0"/>
              <a:t> операций одинарной точности с плавающей точкой в секунду</a:t>
            </a:r>
          </a:p>
          <a:p>
            <a:pPr lvl="1"/>
            <a:r>
              <a:rPr lang="ru-RU" dirty="0"/>
              <a:t>см. </a:t>
            </a:r>
            <a:r>
              <a:rPr lang="en-US" dirty="0"/>
              <a:t>ark.intel.com</a:t>
            </a:r>
          </a:p>
          <a:p>
            <a:r>
              <a:rPr lang="en-US" dirty="0" err="1">
                <a:solidFill>
                  <a:schemeClr val="bg1"/>
                </a:solidFill>
              </a:rPr>
              <a:t>gcc</a:t>
            </a:r>
            <a:r>
              <a:rPr lang="en-US" dirty="0">
                <a:solidFill>
                  <a:schemeClr val="bg1"/>
                </a:solidFill>
              </a:rPr>
              <a:t> version 5.5.0 20171010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-</a:t>
            </a:r>
            <a:r>
              <a:rPr lang="en-US" dirty="0">
                <a:solidFill>
                  <a:schemeClr val="bg1"/>
                </a:solidFill>
              </a:rPr>
              <a:t>O3 -mavx2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size = 16, 32, ..., 528</a:t>
            </a:r>
          </a:p>
        </p:txBody>
      </p:sp>
    </p:spTree>
    <p:extLst>
      <p:ext uri="{BB962C8B-B14F-4D97-AF65-F5344CB8AC3E}">
        <p14:creationId xmlns:p14="http://schemas.microsoft.com/office/powerpoint/2010/main" val="4226392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1CD57-36B0-4461-87A9-684FD727C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эффективность программы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C11F4-A87A-4CEE-B908-4DACF0BBE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Ресурс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Количественное измерение расхода/потребления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Число операций в секунду, скорость передачи данных, энергопотребление, используемая память и т.п.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«Больше лучше» или «меньше лучше»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Программа для решения задачи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Решение задачи называется эффективным, если удовлетворяет требованиям к использованию ресурса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Использование ограниченной доли ресурса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Максимальное/минимальное использование ресурса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Достижение эффективности называется оптимизацией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E94BCD-4CC2-4686-97B1-E4D6CDC7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26388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Подопытный код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SquareGemm1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size; ++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  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size; ++j)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  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][j]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  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size; ++k)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  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][j] +=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][k] *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[k][j];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  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 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40</a:t>
            </a:fld>
            <a:endParaRPr lang="ru-RU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E3B716FE-51F8-440F-8207-FA61443A9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fontScale="92500"/>
          </a:bodyPr>
          <a:lstStyle/>
          <a:p>
            <a:r>
              <a:rPr lang="ru-RU" dirty="0"/>
              <a:t>Одно ядро </a:t>
            </a:r>
            <a:r>
              <a:rPr lang="en-US" dirty="0"/>
              <a:t>Intel E5-2650 v2 </a:t>
            </a:r>
            <a:r>
              <a:rPr lang="ru-RU" dirty="0"/>
              <a:t>2.6ГГц</a:t>
            </a:r>
            <a:r>
              <a:rPr lang="en-US" dirty="0"/>
              <a:t>, DDR3 1333</a:t>
            </a:r>
            <a:r>
              <a:rPr lang="ru-RU" dirty="0"/>
              <a:t>МГц</a:t>
            </a:r>
          </a:p>
          <a:p>
            <a:pPr lvl="1"/>
            <a:r>
              <a:rPr lang="ru-RU" dirty="0"/>
              <a:t>8 умножений и 8 сложений за такт</a:t>
            </a:r>
          </a:p>
          <a:p>
            <a:pPr lvl="1"/>
            <a:r>
              <a:rPr lang="ru-RU" dirty="0"/>
              <a:t>2.6 ∙ 10</a:t>
            </a:r>
            <a:r>
              <a:rPr lang="ru-RU" baseline="30000" dirty="0"/>
              <a:t>9</a:t>
            </a:r>
            <a:r>
              <a:rPr lang="ru-RU" dirty="0"/>
              <a:t> тактов в секунду</a:t>
            </a:r>
          </a:p>
          <a:p>
            <a:pPr lvl="1"/>
            <a:r>
              <a:rPr lang="ru-RU" dirty="0"/>
              <a:t>Пик 2.6 ∙ 8 ∙ 2 </a:t>
            </a:r>
            <a:r>
              <a:rPr lang="en-US" dirty="0"/>
              <a:t>= 41</a:t>
            </a:r>
            <a:r>
              <a:rPr lang="ru-RU" dirty="0"/>
              <a:t> </a:t>
            </a:r>
            <a:r>
              <a:rPr lang="en-US" dirty="0"/>
              <a:t>GF/s </a:t>
            </a:r>
            <a:endParaRPr lang="ru-RU" dirty="0"/>
          </a:p>
          <a:p>
            <a:pPr lvl="2"/>
            <a:r>
              <a:rPr lang="ru-RU" dirty="0"/>
              <a:t>млрд</a:t>
            </a:r>
            <a:r>
              <a:rPr lang="en-US" dirty="0"/>
              <a:t>.</a:t>
            </a:r>
            <a:r>
              <a:rPr lang="ru-RU" dirty="0"/>
              <a:t> операций одинарной точности с плавающей точкой в секунду</a:t>
            </a:r>
          </a:p>
          <a:p>
            <a:pPr lvl="1"/>
            <a:r>
              <a:rPr lang="ru-RU" dirty="0"/>
              <a:t>см. </a:t>
            </a:r>
            <a:r>
              <a:rPr lang="en-US" dirty="0"/>
              <a:t>ark.intel.com</a:t>
            </a:r>
          </a:p>
          <a:p>
            <a:r>
              <a:rPr lang="en-US" dirty="0" err="1"/>
              <a:t>gcc</a:t>
            </a:r>
            <a:r>
              <a:rPr lang="en-US" dirty="0"/>
              <a:t> version 5.5.0 20171010</a:t>
            </a:r>
            <a:endParaRPr lang="ru-RU" dirty="0"/>
          </a:p>
          <a:p>
            <a:pPr lvl="1"/>
            <a:r>
              <a:rPr lang="ru-RU" dirty="0"/>
              <a:t>-</a:t>
            </a:r>
            <a:r>
              <a:rPr lang="en-US" dirty="0"/>
              <a:t>O3 -</a:t>
            </a:r>
            <a:r>
              <a:rPr lang="en-US" dirty="0" err="1"/>
              <a:t>mavx</a:t>
            </a:r>
            <a:endParaRPr lang="ru-RU" dirty="0"/>
          </a:p>
          <a:p>
            <a:r>
              <a:rPr lang="en-US" dirty="0">
                <a:solidFill>
                  <a:schemeClr val="bg1"/>
                </a:solidFill>
              </a:rPr>
              <a:t>size = 16, 32, ..., 528</a:t>
            </a:r>
          </a:p>
        </p:txBody>
      </p:sp>
    </p:spTree>
    <p:extLst>
      <p:ext uri="{BB962C8B-B14F-4D97-AF65-F5344CB8AC3E}">
        <p14:creationId xmlns:p14="http://schemas.microsoft.com/office/powerpoint/2010/main" val="22454750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Подопытный код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SquareGemm1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size; ++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  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size; ++j)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  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][j]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  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size; ++k)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  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][j] +=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][k] *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[k][j];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  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 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41</a:t>
            </a:fld>
            <a:endParaRPr lang="ru-RU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E3B716FE-51F8-440F-8207-FA61443A9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fontScale="92500"/>
          </a:bodyPr>
          <a:lstStyle/>
          <a:p>
            <a:r>
              <a:rPr lang="ru-RU" dirty="0"/>
              <a:t>Одно ядро </a:t>
            </a:r>
            <a:r>
              <a:rPr lang="en-US" dirty="0"/>
              <a:t>Intel E5-2650 v2 </a:t>
            </a:r>
            <a:r>
              <a:rPr lang="ru-RU" dirty="0"/>
              <a:t>2.6ГГц</a:t>
            </a:r>
            <a:r>
              <a:rPr lang="en-US" dirty="0"/>
              <a:t>, DDR3 1333</a:t>
            </a:r>
            <a:r>
              <a:rPr lang="ru-RU" dirty="0"/>
              <a:t>МГц</a:t>
            </a:r>
          </a:p>
          <a:p>
            <a:pPr lvl="1"/>
            <a:r>
              <a:rPr lang="ru-RU" dirty="0"/>
              <a:t>8 умножений и 8 сложений за такт</a:t>
            </a:r>
          </a:p>
          <a:p>
            <a:pPr lvl="1"/>
            <a:r>
              <a:rPr lang="ru-RU" dirty="0"/>
              <a:t>2.6 ∙ 10</a:t>
            </a:r>
            <a:r>
              <a:rPr lang="ru-RU" baseline="30000" dirty="0"/>
              <a:t>9</a:t>
            </a:r>
            <a:r>
              <a:rPr lang="ru-RU" dirty="0"/>
              <a:t> тактов в секунду</a:t>
            </a:r>
          </a:p>
          <a:p>
            <a:pPr lvl="1"/>
            <a:r>
              <a:rPr lang="ru-RU" dirty="0"/>
              <a:t>Пик 2.6 ∙ 8 ∙ 2 </a:t>
            </a:r>
            <a:r>
              <a:rPr lang="en-US" dirty="0"/>
              <a:t>= 41</a:t>
            </a:r>
            <a:r>
              <a:rPr lang="ru-RU" dirty="0"/>
              <a:t> </a:t>
            </a:r>
            <a:r>
              <a:rPr lang="en-US" dirty="0"/>
              <a:t>GF/s </a:t>
            </a:r>
            <a:endParaRPr lang="ru-RU" dirty="0"/>
          </a:p>
          <a:p>
            <a:pPr lvl="2"/>
            <a:r>
              <a:rPr lang="ru-RU" dirty="0"/>
              <a:t>млрд</a:t>
            </a:r>
            <a:r>
              <a:rPr lang="en-US" dirty="0"/>
              <a:t>.</a:t>
            </a:r>
            <a:r>
              <a:rPr lang="ru-RU" dirty="0"/>
              <a:t> операций одинарной точности с плавающей точкой в секунду</a:t>
            </a:r>
          </a:p>
          <a:p>
            <a:pPr lvl="1"/>
            <a:r>
              <a:rPr lang="ru-RU" dirty="0"/>
              <a:t>см. </a:t>
            </a:r>
            <a:r>
              <a:rPr lang="en-US" dirty="0"/>
              <a:t>ark.intel.com</a:t>
            </a:r>
          </a:p>
          <a:p>
            <a:r>
              <a:rPr lang="en-US" dirty="0" err="1"/>
              <a:t>gcc</a:t>
            </a:r>
            <a:r>
              <a:rPr lang="en-US" dirty="0"/>
              <a:t> version 5.5.0 20171010</a:t>
            </a:r>
            <a:endParaRPr lang="ru-RU" dirty="0"/>
          </a:p>
          <a:p>
            <a:pPr lvl="1"/>
            <a:r>
              <a:rPr lang="ru-RU" dirty="0"/>
              <a:t>-</a:t>
            </a:r>
            <a:r>
              <a:rPr lang="en-US" dirty="0"/>
              <a:t>O3 -</a:t>
            </a:r>
            <a:r>
              <a:rPr lang="en-US" dirty="0" err="1"/>
              <a:t>mavx</a:t>
            </a:r>
            <a:endParaRPr lang="ru-RU" dirty="0"/>
          </a:p>
          <a:p>
            <a:r>
              <a:rPr lang="en-US" dirty="0"/>
              <a:t>size = 16, 32, ..., 528</a:t>
            </a:r>
          </a:p>
        </p:txBody>
      </p:sp>
    </p:spTree>
    <p:extLst>
      <p:ext uri="{BB962C8B-B14F-4D97-AF65-F5344CB8AC3E}">
        <p14:creationId xmlns:p14="http://schemas.microsoft.com/office/powerpoint/2010/main" val="24552690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Подопытный код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42</a:t>
            </a:fld>
            <a:endParaRPr lang="ru-RU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SquareGemm1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size; ++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  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size; ++j)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  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][j]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  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size; ++k)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  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][j] +=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][k] *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[k][j];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  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 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5F1F0536-50D1-471B-81E5-40952B393D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87331" y="1825625"/>
            <a:ext cx="4351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5908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Уберём лишнюю косвенность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SquareGemm1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size; ++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  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size; ++j)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  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][j]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  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size; ++k)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  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][j] +=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][k] *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[k][j];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  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 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typedef float* 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ru-RU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16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void SquareGemm24(</a:t>
            </a:r>
            <a:endParaRPr lang="ru-RU" sz="16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int n, TMatrix2 a, TMatrix2 b, TMatrix2 ab</a:t>
            </a:r>
            <a:endParaRPr lang="ru-RU" sz="16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for (int 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= 0; 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for (int j = 0; j &lt; n; ++j)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    ab[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* n + j]  = 0;</a:t>
            </a:r>
          </a:p>
          <a:p>
            <a:pPr marL="0" indent="0">
              <a:buNone/>
            </a:pP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    for (int k = 0; k &lt; n; ++k)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         ab[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* n + j] += </a:t>
            </a:r>
          </a:p>
          <a:p>
            <a:pPr marL="0" indent="0">
              <a:buNone/>
            </a:pP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               a[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* n + k] * b[k * n + j];</a:t>
            </a:r>
          </a:p>
          <a:p>
            <a:pPr marL="0" indent="0">
              <a:buNone/>
            </a:pP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99212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Уберём лишнюю косвенность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SquareGemm1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size; ++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  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size; ++j)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  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][j]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  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size; ++k)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  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][j] +=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][k] *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[k][j];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  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 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SquareGemm24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endParaRPr lang="ru-RU" sz="16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++j)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 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 +=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                 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n + k] *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ru-RU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5393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Уберём лишнюю косвенность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SquareGemm1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size; ++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  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size; ++j)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  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][j]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  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size; ++k)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  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][j] +=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][k] *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[k][j];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  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 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SquareGemm24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endParaRPr lang="ru-RU" sz="16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++j)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 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 +=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                 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n + k] *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ru-RU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45</a:t>
            </a:fld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8375B2-B0A9-4F5B-9D3B-8AEAD060EA6A}"/>
              </a:ext>
            </a:extLst>
          </p:cNvPr>
          <p:cNvSpPr/>
          <p:nvPr/>
        </p:nvSpPr>
        <p:spPr>
          <a:xfrm>
            <a:off x="6172200" y="1770433"/>
            <a:ext cx="2553511" cy="32101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D12819-C9FC-4C26-A8B9-E5EFFF049D69}"/>
              </a:ext>
            </a:extLst>
          </p:cNvPr>
          <p:cNvSpPr/>
          <p:nvPr/>
        </p:nvSpPr>
        <p:spPr>
          <a:xfrm>
            <a:off x="838201" y="1770434"/>
            <a:ext cx="2712396" cy="32101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6965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Уберём лишнюю косвенность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SquareGemm24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endParaRPr lang="ru-RU" sz="16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++j)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 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 +=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                 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n + k] *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46</a:t>
            </a:fld>
            <a:endParaRPr lang="ru-RU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15342BA-5A37-4BE0-8DB3-A98CE4429A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87331" y="1825625"/>
            <a:ext cx="4351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7713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кэша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SquareGemm24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endParaRPr lang="ru-RU" sz="16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++j)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 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 +=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                 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n + k] *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ru-RU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47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129FE3-470B-434A-95B4-BE60C3BF147C}"/>
              </a:ext>
            </a:extLst>
          </p:cNvPr>
          <p:cNvSpPr txBox="1"/>
          <p:nvPr/>
        </p:nvSpPr>
        <p:spPr>
          <a:xfrm>
            <a:off x="8064231" y="5253633"/>
            <a:ext cx="3289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1"/>
                </a:solidFill>
              </a:rPr>
              <a:t>Размер </a:t>
            </a:r>
            <a:r>
              <a:rPr lang="en-US" sz="1400" dirty="0">
                <a:solidFill>
                  <a:schemeClr val="bg1"/>
                </a:solidFill>
              </a:rPr>
              <a:t>L1</a:t>
            </a:r>
            <a:r>
              <a:rPr lang="ru-RU" sz="1400" dirty="0">
                <a:solidFill>
                  <a:schemeClr val="bg1"/>
                </a:solidFill>
              </a:rPr>
              <a:t> = </a:t>
            </a:r>
            <a:r>
              <a:rPr lang="en-US" sz="1400" dirty="0">
                <a:solidFill>
                  <a:schemeClr val="bg1"/>
                </a:solidFill>
              </a:rPr>
              <a:t>8x64 </a:t>
            </a:r>
            <a:r>
              <a:rPr lang="ru-RU" sz="1400" dirty="0">
                <a:solidFill>
                  <a:schemeClr val="bg1"/>
                </a:solidFill>
              </a:rPr>
              <a:t>по </a:t>
            </a:r>
            <a:r>
              <a:rPr lang="en-US" sz="1400" dirty="0">
                <a:solidFill>
                  <a:schemeClr val="bg1"/>
                </a:solidFill>
              </a:rPr>
              <a:t>64</a:t>
            </a:r>
            <a:r>
              <a:rPr lang="ru-RU" sz="1400" dirty="0">
                <a:solidFill>
                  <a:schemeClr val="bg1"/>
                </a:solidFill>
              </a:rPr>
              <a:t> байта</a:t>
            </a: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1"/>
                </a:solidFill>
              </a:rPr>
              <a:t>Всегда загружается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ru-RU" sz="1400" dirty="0">
                <a:solidFill>
                  <a:schemeClr val="bg1"/>
                </a:solidFill>
              </a:rPr>
              <a:t>кэш-линия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1"/>
                </a:solidFill>
              </a:rPr>
              <a:t>В цикле по </a:t>
            </a:r>
            <a:r>
              <a:rPr lang="en-US" sz="1400" dirty="0">
                <a:solidFill>
                  <a:schemeClr val="bg1"/>
                </a:solidFill>
              </a:rPr>
              <a:t>k</a:t>
            </a:r>
            <a:r>
              <a:rPr lang="ru-RU" sz="1400" dirty="0">
                <a:solidFill>
                  <a:schemeClr val="bg1"/>
                </a:solidFill>
              </a:rPr>
              <a:t> неэффективно читаем </a:t>
            </a:r>
            <a:r>
              <a:rPr lang="en-US" sz="1400" dirty="0">
                <a:solidFill>
                  <a:schemeClr val="bg1"/>
                </a:solidFill>
              </a:rPr>
              <a:t>b</a:t>
            </a:r>
            <a:endParaRPr lang="ru-RU" sz="14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chemeClr val="bg1"/>
                </a:solidFill>
              </a:rPr>
              <a:t>загружаем 64 байта, используем 4</a:t>
            </a:r>
          </a:p>
        </p:txBody>
      </p:sp>
    </p:spTree>
    <p:extLst>
      <p:ext uri="{BB962C8B-B14F-4D97-AF65-F5344CB8AC3E}">
        <p14:creationId xmlns:p14="http://schemas.microsoft.com/office/powerpoint/2010/main" val="34385012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кэша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SquareGemm24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endParaRPr lang="ru-RU" sz="16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++j)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 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 +=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                 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n + k] *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ru-RU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48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129FE3-470B-434A-95B4-BE60C3BF147C}"/>
              </a:ext>
            </a:extLst>
          </p:cNvPr>
          <p:cNvSpPr txBox="1"/>
          <p:nvPr/>
        </p:nvSpPr>
        <p:spPr>
          <a:xfrm>
            <a:off x="8064231" y="5253633"/>
            <a:ext cx="3289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1"/>
                </a:solidFill>
              </a:rPr>
              <a:t>Размер </a:t>
            </a:r>
            <a:r>
              <a:rPr lang="en-US" sz="1400" dirty="0">
                <a:solidFill>
                  <a:schemeClr val="bg1"/>
                </a:solidFill>
              </a:rPr>
              <a:t>L1</a:t>
            </a:r>
            <a:r>
              <a:rPr lang="ru-RU" sz="1400" dirty="0">
                <a:solidFill>
                  <a:schemeClr val="bg1"/>
                </a:solidFill>
              </a:rPr>
              <a:t> = </a:t>
            </a:r>
            <a:r>
              <a:rPr lang="en-US" sz="1400" dirty="0">
                <a:solidFill>
                  <a:schemeClr val="bg1"/>
                </a:solidFill>
              </a:rPr>
              <a:t>8x64 </a:t>
            </a:r>
            <a:r>
              <a:rPr lang="ru-RU" sz="1400" dirty="0">
                <a:solidFill>
                  <a:schemeClr val="bg1"/>
                </a:solidFill>
              </a:rPr>
              <a:t>по </a:t>
            </a:r>
            <a:r>
              <a:rPr lang="en-US" sz="1400" dirty="0">
                <a:solidFill>
                  <a:schemeClr val="bg1"/>
                </a:solidFill>
              </a:rPr>
              <a:t>64</a:t>
            </a:r>
            <a:r>
              <a:rPr lang="ru-RU" sz="1400" dirty="0">
                <a:solidFill>
                  <a:schemeClr val="bg1"/>
                </a:solidFill>
              </a:rPr>
              <a:t> байта</a:t>
            </a: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1"/>
                </a:solidFill>
              </a:rPr>
              <a:t>Всегда загружается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ru-RU" sz="1400" dirty="0">
                <a:solidFill>
                  <a:schemeClr val="bg1"/>
                </a:solidFill>
              </a:rPr>
              <a:t>кэш-линия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1"/>
                </a:solidFill>
              </a:rPr>
              <a:t>В цикле по </a:t>
            </a:r>
            <a:r>
              <a:rPr lang="en-US" sz="1400" dirty="0">
                <a:solidFill>
                  <a:schemeClr val="bg1"/>
                </a:solidFill>
              </a:rPr>
              <a:t>k</a:t>
            </a:r>
            <a:r>
              <a:rPr lang="ru-RU" sz="1400" dirty="0">
                <a:solidFill>
                  <a:schemeClr val="bg1"/>
                </a:solidFill>
              </a:rPr>
              <a:t> неэффективно читаем </a:t>
            </a:r>
            <a:r>
              <a:rPr lang="en-US" sz="1400" dirty="0">
                <a:solidFill>
                  <a:schemeClr val="bg1"/>
                </a:solidFill>
              </a:rPr>
              <a:t>b</a:t>
            </a:r>
            <a:endParaRPr lang="ru-RU" sz="14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chemeClr val="bg1"/>
                </a:solidFill>
              </a:rPr>
              <a:t>загружаем 64 байта, используем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D1B620-9B83-4EAB-97A5-5340F7373C55}"/>
              </a:ext>
            </a:extLst>
          </p:cNvPr>
          <p:cNvSpPr/>
          <p:nvPr/>
        </p:nvSpPr>
        <p:spPr>
          <a:xfrm>
            <a:off x="4380690" y="4533089"/>
            <a:ext cx="1465634" cy="32101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52783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кэша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SquareGemm24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endParaRPr lang="ru-RU" sz="16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++j)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 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 +=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                 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n + k] *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Время работы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0.187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 (-20%)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Достигнуто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примерно 3.6% от пика</a:t>
            </a:r>
          </a:p>
          <a:p>
            <a:pPr lvl="1"/>
            <a:r>
              <a:rPr lang="ru-RU" dirty="0"/>
              <a:t>2 ∙ </a:t>
            </a:r>
            <a:r>
              <a:rPr lang="en-US" dirty="0"/>
              <a:t>size</a:t>
            </a:r>
            <a:r>
              <a:rPr lang="en-US" baseline="30000" dirty="0"/>
              <a:t>3</a:t>
            </a:r>
            <a:r>
              <a:rPr lang="en-US" dirty="0"/>
              <a:t> </a:t>
            </a:r>
            <a:r>
              <a:rPr lang="ru-RU" dirty="0"/>
              <a:t>/ 0.187 </a:t>
            </a:r>
            <a:r>
              <a:rPr lang="en-US" dirty="0"/>
              <a:t>= 1.</a:t>
            </a:r>
            <a:r>
              <a:rPr lang="ru-RU" dirty="0"/>
              <a:t>50</a:t>
            </a:r>
            <a:r>
              <a:rPr lang="en-US" dirty="0"/>
              <a:t> GF/s </a:t>
            </a:r>
            <a:endParaRPr lang="ru-RU" dirty="0"/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49</a:t>
            </a:fld>
            <a:endParaRPr lang="ru-RU"/>
          </a:p>
        </p:txBody>
      </p:sp>
      <p:pic>
        <p:nvPicPr>
          <p:cNvPr id="7" name="Picture 6" descr="Diagram, engineering drawing&#10;&#10;Description automatically generated">
            <a:extLst>
              <a:ext uri="{FF2B5EF4-FFF2-40B4-BE49-F238E27FC236}">
                <a16:creationId xmlns:a16="http://schemas.microsoft.com/office/drawing/2014/main" id="{318C6B9A-DE0E-426A-99F0-74444FE72C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43"/>
          <a:stretch/>
        </p:blipFill>
        <p:spPr>
          <a:xfrm>
            <a:off x="6172200" y="1825625"/>
            <a:ext cx="5181600" cy="43513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A0C3B34-FE60-4628-847D-BD277EC582EA}"/>
              </a:ext>
            </a:extLst>
          </p:cNvPr>
          <p:cNvSpPr/>
          <p:nvPr/>
        </p:nvSpPr>
        <p:spPr>
          <a:xfrm>
            <a:off x="4380690" y="4533089"/>
            <a:ext cx="1465634" cy="32101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719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1CD57-36B0-4461-87A9-684FD727C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эффективность программы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C11F4-A87A-4CEE-B908-4DACF0BBE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Ресурс</a:t>
            </a:r>
          </a:p>
          <a:p>
            <a:pPr lvl="1"/>
            <a:r>
              <a:rPr lang="ru-RU" dirty="0"/>
              <a:t>Количественное измерение расхода/потребления</a:t>
            </a:r>
          </a:p>
          <a:p>
            <a:pPr lvl="2"/>
            <a:r>
              <a:rPr lang="ru-RU" dirty="0"/>
              <a:t>Число операций в секунду, скорость передачи данных, энергопотребление, используемая память и т.п.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«Больше лучше» или «меньше лучше»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Программа для решения задачи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Решение задачи называется эффективным, если удовлетворяет требованиям к использованию ресурса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Использование ограниченной доли ресурса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Максимальное/минимальное использование ресурса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Достижение эффективности называется оптимизацией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E94BCD-4CC2-4686-97B1-E4D6CDC7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1406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кэша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SquareGemm24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endParaRPr lang="ru-RU" sz="16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++j)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 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 +=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                 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n + k] *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Время работы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0.187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 (-20%)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Достигнуто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примерно 3.6% от пика</a:t>
            </a:r>
          </a:p>
          <a:p>
            <a:pPr lvl="1"/>
            <a:r>
              <a:rPr lang="ru-RU" dirty="0"/>
              <a:t>2 ∙ </a:t>
            </a:r>
            <a:r>
              <a:rPr lang="en-US" dirty="0"/>
              <a:t>size</a:t>
            </a:r>
            <a:r>
              <a:rPr lang="en-US" baseline="30000" dirty="0"/>
              <a:t>3</a:t>
            </a:r>
            <a:r>
              <a:rPr lang="en-US" dirty="0"/>
              <a:t> </a:t>
            </a:r>
            <a:r>
              <a:rPr lang="ru-RU" dirty="0"/>
              <a:t>/ 0.187 </a:t>
            </a:r>
            <a:r>
              <a:rPr lang="en-US" dirty="0"/>
              <a:t>= 1.</a:t>
            </a:r>
            <a:r>
              <a:rPr lang="ru-RU" dirty="0"/>
              <a:t>50</a:t>
            </a:r>
            <a:r>
              <a:rPr lang="en-US" dirty="0"/>
              <a:t> GF/s </a:t>
            </a:r>
            <a:endParaRPr lang="ru-RU" dirty="0"/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50</a:t>
            </a:fld>
            <a:endParaRPr lang="ru-RU"/>
          </a:p>
        </p:txBody>
      </p:sp>
      <p:pic>
        <p:nvPicPr>
          <p:cNvPr id="7" name="Picture 6" descr="Diagram, engineering drawing&#10;&#10;Description automatically generated">
            <a:extLst>
              <a:ext uri="{FF2B5EF4-FFF2-40B4-BE49-F238E27FC236}">
                <a16:creationId xmlns:a16="http://schemas.microsoft.com/office/drawing/2014/main" id="{318C6B9A-DE0E-426A-99F0-74444FE72C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43"/>
          <a:stretch/>
        </p:blipFill>
        <p:spPr>
          <a:xfrm>
            <a:off x="6172200" y="1825625"/>
            <a:ext cx="5181600" cy="43513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129FE3-470B-434A-95B4-BE60C3BF147C}"/>
              </a:ext>
            </a:extLst>
          </p:cNvPr>
          <p:cNvSpPr txBox="1"/>
          <p:nvPr/>
        </p:nvSpPr>
        <p:spPr>
          <a:xfrm>
            <a:off x="8064231" y="4874271"/>
            <a:ext cx="328956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1"/>
                </a:solidFill>
              </a:rPr>
              <a:t>Размер </a:t>
            </a:r>
            <a:r>
              <a:rPr lang="en-US" sz="1400" dirty="0">
                <a:solidFill>
                  <a:schemeClr val="bg1"/>
                </a:solidFill>
              </a:rPr>
              <a:t>L1</a:t>
            </a:r>
            <a:r>
              <a:rPr lang="ru-RU" sz="1400" dirty="0">
                <a:solidFill>
                  <a:schemeClr val="bg1"/>
                </a:solidFill>
              </a:rPr>
              <a:t> = </a:t>
            </a:r>
            <a:r>
              <a:rPr lang="en-US" sz="1400" dirty="0">
                <a:solidFill>
                  <a:schemeClr val="bg1"/>
                </a:solidFill>
              </a:rPr>
              <a:t>8x64 </a:t>
            </a:r>
            <a:r>
              <a:rPr lang="ru-RU" sz="1400" dirty="0">
                <a:solidFill>
                  <a:schemeClr val="bg1"/>
                </a:solidFill>
              </a:rPr>
              <a:t>по </a:t>
            </a:r>
            <a:r>
              <a:rPr lang="en-US" sz="1400" dirty="0">
                <a:solidFill>
                  <a:schemeClr val="bg1"/>
                </a:solidFill>
              </a:rPr>
              <a:t>64</a:t>
            </a:r>
            <a:r>
              <a:rPr lang="ru-RU" sz="1400" dirty="0">
                <a:solidFill>
                  <a:schemeClr val="bg1"/>
                </a:solidFill>
              </a:rPr>
              <a:t> байта</a:t>
            </a: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Всегда загружается</a:t>
            </a:r>
            <a:r>
              <a:rPr lang="en-US" sz="1400" dirty="0"/>
              <a:t> </a:t>
            </a:r>
            <a:r>
              <a:rPr lang="ru-RU" sz="1400" dirty="0"/>
              <a:t>кэш-линия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В цикле по </a:t>
            </a:r>
            <a:r>
              <a:rPr lang="en-US" sz="1400" dirty="0"/>
              <a:t>k</a:t>
            </a:r>
            <a:r>
              <a:rPr lang="ru-RU" sz="1400" dirty="0"/>
              <a:t> неэффективно читаем </a:t>
            </a:r>
            <a:r>
              <a:rPr lang="en-US" sz="1400" dirty="0"/>
              <a:t>b</a:t>
            </a:r>
            <a:endParaRPr lang="ru-RU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200" dirty="0"/>
              <a:t>загружаем 64 байта, используем 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200" dirty="0"/>
              <a:t>когда возвращаемся в ту строку </a:t>
            </a:r>
            <a:r>
              <a:rPr lang="en-US" sz="1200" dirty="0"/>
              <a:t>b </a:t>
            </a:r>
            <a:r>
              <a:rPr lang="ru-RU" sz="1200" dirty="0"/>
              <a:t>для </a:t>
            </a:r>
            <a:r>
              <a:rPr lang="en-US" sz="1200" dirty="0"/>
              <a:t>j + 1,</a:t>
            </a:r>
            <a:r>
              <a:rPr lang="ru-RU" sz="1200" dirty="0"/>
              <a:t> данные уже вытеснены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ACD419-7E32-4584-B64A-748E5FCC3BB7}"/>
              </a:ext>
            </a:extLst>
          </p:cNvPr>
          <p:cNvSpPr/>
          <p:nvPr/>
        </p:nvSpPr>
        <p:spPr>
          <a:xfrm>
            <a:off x="4380690" y="4533089"/>
            <a:ext cx="1465634" cy="32101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1158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кэша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SquareGemm24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endParaRPr lang="ru-RU" sz="16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++j)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 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 +=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                 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n + k] *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Время работы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0.187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 (-20%)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Достигнуто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примерно 3.6% от пика</a:t>
            </a:r>
          </a:p>
          <a:p>
            <a:pPr lvl="1"/>
            <a:r>
              <a:rPr lang="ru-RU" dirty="0"/>
              <a:t>2 ∙ </a:t>
            </a:r>
            <a:r>
              <a:rPr lang="en-US" dirty="0"/>
              <a:t>size</a:t>
            </a:r>
            <a:r>
              <a:rPr lang="en-US" baseline="30000" dirty="0"/>
              <a:t>3</a:t>
            </a:r>
            <a:r>
              <a:rPr lang="en-US" dirty="0"/>
              <a:t> </a:t>
            </a:r>
            <a:r>
              <a:rPr lang="ru-RU" dirty="0"/>
              <a:t>/ 0.187 </a:t>
            </a:r>
            <a:r>
              <a:rPr lang="en-US" dirty="0"/>
              <a:t>= 1.</a:t>
            </a:r>
            <a:r>
              <a:rPr lang="ru-RU" dirty="0"/>
              <a:t>50</a:t>
            </a:r>
            <a:r>
              <a:rPr lang="en-US" dirty="0"/>
              <a:t> GF/s </a:t>
            </a:r>
            <a:endParaRPr lang="ru-RU" dirty="0"/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51</a:t>
            </a:fld>
            <a:endParaRPr lang="ru-RU"/>
          </a:p>
        </p:txBody>
      </p:sp>
      <p:pic>
        <p:nvPicPr>
          <p:cNvPr id="7" name="Picture 6" descr="Diagram, engineering drawing&#10;&#10;Description automatically generated">
            <a:extLst>
              <a:ext uri="{FF2B5EF4-FFF2-40B4-BE49-F238E27FC236}">
                <a16:creationId xmlns:a16="http://schemas.microsoft.com/office/drawing/2014/main" id="{318C6B9A-DE0E-426A-99F0-74444FE72C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43"/>
          <a:stretch/>
        </p:blipFill>
        <p:spPr>
          <a:xfrm>
            <a:off x="6172200" y="1825625"/>
            <a:ext cx="5181600" cy="43513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129FE3-470B-434A-95B4-BE60C3BF147C}"/>
              </a:ext>
            </a:extLst>
          </p:cNvPr>
          <p:cNvSpPr txBox="1"/>
          <p:nvPr/>
        </p:nvSpPr>
        <p:spPr>
          <a:xfrm>
            <a:off x="8064231" y="4874271"/>
            <a:ext cx="328956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1"/>
                </a:solidFill>
              </a:rPr>
              <a:t>Размер </a:t>
            </a:r>
            <a:r>
              <a:rPr lang="en-US" sz="1400" dirty="0">
                <a:solidFill>
                  <a:schemeClr val="bg1"/>
                </a:solidFill>
              </a:rPr>
              <a:t>L1</a:t>
            </a:r>
            <a:r>
              <a:rPr lang="ru-RU" sz="1400" dirty="0">
                <a:solidFill>
                  <a:schemeClr val="bg1"/>
                </a:solidFill>
              </a:rPr>
              <a:t> = </a:t>
            </a:r>
            <a:r>
              <a:rPr lang="en-US" sz="1400" dirty="0">
                <a:solidFill>
                  <a:schemeClr val="bg1"/>
                </a:solidFill>
              </a:rPr>
              <a:t>8x64 </a:t>
            </a:r>
            <a:r>
              <a:rPr lang="ru-RU" sz="1400" dirty="0">
                <a:solidFill>
                  <a:schemeClr val="bg1"/>
                </a:solidFill>
              </a:rPr>
              <a:t>по </a:t>
            </a:r>
            <a:r>
              <a:rPr lang="en-US" sz="1400" dirty="0">
                <a:solidFill>
                  <a:schemeClr val="bg1"/>
                </a:solidFill>
              </a:rPr>
              <a:t>64</a:t>
            </a:r>
            <a:r>
              <a:rPr lang="ru-RU" sz="1400" dirty="0">
                <a:solidFill>
                  <a:schemeClr val="bg1"/>
                </a:solidFill>
              </a:rPr>
              <a:t> байта</a:t>
            </a: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1"/>
                </a:solidFill>
              </a:rPr>
              <a:t>Всегда загружается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ru-RU" sz="1400" dirty="0">
                <a:solidFill>
                  <a:schemeClr val="bg1"/>
                </a:solidFill>
              </a:rPr>
              <a:t>кэш-линия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В цикле по </a:t>
            </a:r>
            <a:r>
              <a:rPr lang="en-US" sz="1400" dirty="0"/>
              <a:t>k</a:t>
            </a:r>
            <a:r>
              <a:rPr lang="ru-RU" sz="1400" dirty="0"/>
              <a:t> неэффективно читаем </a:t>
            </a:r>
            <a:r>
              <a:rPr lang="en-US" sz="1400" dirty="0"/>
              <a:t>b</a:t>
            </a:r>
            <a:endParaRPr lang="ru-RU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200" dirty="0"/>
              <a:t>загружаем 64 байта, используем 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200" dirty="0"/>
              <a:t>когда возвращаемся в ту строку </a:t>
            </a:r>
            <a:r>
              <a:rPr lang="en-US" sz="1200" dirty="0"/>
              <a:t>b </a:t>
            </a:r>
            <a:r>
              <a:rPr lang="ru-RU" sz="1200" dirty="0"/>
              <a:t>для </a:t>
            </a:r>
            <a:r>
              <a:rPr lang="en-US" sz="1200" dirty="0"/>
              <a:t>j + 1,</a:t>
            </a:r>
            <a:r>
              <a:rPr lang="ru-RU" sz="1200" dirty="0"/>
              <a:t> данные уже вытеснены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38FD6D-AED9-46CD-A779-826D520510E8}"/>
              </a:ext>
            </a:extLst>
          </p:cNvPr>
          <p:cNvSpPr/>
          <p:nvPr/>
        </p:nvSpPr>
        <p:spPr>
          <a:xfrm>
            <a:off x="4380690" y="4533089"/>
            <a:ext cx="1465634" cy="32101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42003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кэша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SquareGemm24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endParaRPr lang="ru-RU" sz="16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++j)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 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 +=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                 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n + k] *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Время работы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0.187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 (-20%)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Достигнуто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примерно 3.6% от пика</a:t>
            </a:r>
          </a:p>
          <a:p>
            <a:pPr lvl="1"/>
            <a:r>
              <a:rPr lang="ru-RU" dirty="0"/>
              <a:t>2 ∙ </a:t>
            </a:r>
            <a:r>
              <a:rPr lang="en-US" dirty="0"/>
              <a:t>size</a:t>
            </a:r>
            <a:r>
              <a:rPr lang="en-US" baseline="30000" dirty="0"/>
              <a:t>3</a:t>
            </a:r>
            <a:r>
              <a:rPr lang="en-US" dirty="0"/>
              <a:t> </a:t>
            </a:r>
            <a:r>
              <a:rPr lang="ru-RU" dirty="0"/>
              <a:t>/ 0.187 </a:t>
            </a:r>
            <a:r>
              <a:rPr lang="en-US" dirty="0"/>
              <a:t>= 1.</a:t>
            </a:r>
            <a:r>
              <a:rPr lang="ru-RU" dirty="0"/>
              <a:t>50</a:t>
            </a:r>
            <a:r>
              <a:rPr lang="en-US" dirty="0"/>
              <a:t> GF/s </a:t>
            </a:r>
            <a:endParaRPr lang="ru-RU" dirty="0"/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52</a:t>
            </a:fld>
            <a:endParaRPr lang="ru-RU"/>
          </a:p>
        </p:txBody>
      </p:sp>
      <p:pic>
        <p:nvPicPr>
          <p:cNvPr id="7" name="Picture 6" descr="Diagram, engineering drawing&#10;&#10;Description automatically generated">
            <a:extLst>
              <a:ext uri="{FF2B5EF4-FFF2-40B4-BE49-F238E27FC236}">
                <a16:creationId xmlns:a16="http://schemas.microsoft.com/office/drawing/2014/main" id="{318C6B9A-DE0E-426A-99F0-74444FE72C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43"/>
          <a:stretch/>
        </p:blipFill>
        <p:spPr>
          <a:xfrm>
            <a:off x="6172200" y="1825625"/>
            <a:ext cx="5181600" cy="43513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129FE3-470B-434A-95B4-BE60C3BF147C}"/>
              </a:ext>
            </a:extLst>
          </p:cNvPr>
          <p:cNvSpPr txBox="1"/>
          <p:nvPr/>
        </p:nvSpPr>
        <p:spPr>
          <a:xfrm>
            <a:off x="8064231" y="4874271"/>
            <a:ext cx="328956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1"/>
                </a:solidFill>
              </a:rPr>
              <a:t>Размер </a:t>
            </a:r>
            <a:r>
              <a:rPr lang="en-US" sz="1400" dirty="0">
                <a:solidFill>
                  <a:schemeClr val="bg1"/>
                </a:solidFill>
              </a:rPr>
              <a:t>L1</a:t>
            </a:r>
            <a:r>
              <a:rPr lang="ru-RU" sz="1400" dirty="0">
                <a:solidFill>
                  <a:schemeClr val="bg1"/>
                </a:solidFill>
              </a:rPr>
              <a:t> = </a:t>
            </a:r>
            <a:r>
              <a:rPr lang="en-US" sz="1400" dirty="0">
                <a:solidFill>
                  <a:schemeClr val="bg1"/>
                </a:solidFill>
              </a:rPr>
              <a:t>8x64 </a:t>
            </a:r>
            <a:r>
              <a:rPr lang="ru-RU" sz="1400" dirty="0">
                <a:solidFill>
                  <a:schemeClr val="bg1"/>
                </a:solidFill>
              </a:rPr>
              <a:t>по </a:t>
            </a:r>
            <a:r>
              <a:rPr lang="en-US" sz="1400" dirty="0">
                <a:solidFill>
                  <a:schemeClr val="bg1"/>
                </a:solidFill>
              </a:rPr>
              <a:t>64</a:t>
            </a:r>
            <a:r>
              <a:rPr lang="ru-RU" sz="1400" dirty="0">
                <a:solidFill>
                  <a:schemeClr val="bg1"/>
                </a:solidFill>
              </a:rPr>
              <a:t> байта</a:t>
            </a: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1"/>
                </a:solidFill>
              </a:rPr>
              <a:t>Всегда загружается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ru-RU" sz="1400" dirty="0">
                <a:solidFill>
                  <a:schemeClr val="bg1"/>
                </a:solidFill>
              </a:rPr>
              <a:t>кэш-линия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1"/>
                </a:solidFill>
              </a:rPr>
              <a:t>В цикле по </a:t>
            </a:r>
            <a:r>
              <a:rPr lang="en-US" sz="1400" dirty="0">
                <a:solidFill>
                  <a:schemeClr val="bg1"/>
                </a:solidFill>
              </a:rPr>
              <a:t>k</a:t>
            </a:r>
            <a:r>
              <a:rPr lang="ru-RU" sz="1400" dirty="0">
                <a:solidFill>
                  <a:schemeClr val="bg1"/>
                </a:solidFill>
              </a:rPr>
              <a:t> неэффективно читаем </a:t>
            </a:r>
            <a:r>
              <a:rPr lang="en-US" sz="1400" dirty="0">
                <a:solidFill>
                  <a:schemeClr val="bg1"/>
                </a:solidFill>
              </a:rPr>
              <a:t>b</a:t>
            </a:r>
            <a:endParaRPr lang="ru-RU" sz="14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200" dirty="0"/>
              <a:t>загружаем 64 байта, используем 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200" dirty="0"/>
              <a:t>когда возвращаемся в ту строку </a:t>
            </a:r>
            <a:r>
              <a:rPr lang="en-US" sz="1200" dirty="0"/>
              <a:t>b </a:t>
            </a:r>
            <a:r>
              <a:rPr lang="ru-RU" sz="1200" dirty="0"/>
              <a:t>для </a:t>
            </a:r>
            <a:r>
              <a:rPr lang="en-US" sz="1200" dirty="0"/>
              <a:t>j + 1,</a:t>
            </a:r>
            <a:r>
              <a:rPr lang="ru-RU" sz="1200" dirty="0"/>
              <a:t> данные уже вытеснены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853A43-E704-4FB2-9082-0E2863803A8A}"/>
              </a:ext>
            </a:extLst>
          </p:cNvPr>
          <p:cNvSpPr/>
          <p:nvPr/>
        </p:nvSpPr>
        <p:spPr>
          <a:xfrm>
            <a:off x="4380690" y="4533089"/>
            <a:ext cx="1465634" cy="32101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7014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кэша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SquareGemm24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endParaRPr lang="ru-RU" sz="16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++j)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 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 +=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                 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n + k] *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Время работы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0.187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 (-20%)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Достигнуто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примерно 3.6% от пика</a:t>
            </a:r>
          </a:p>
          <a:p>
            <a:pPr lvl="1"/>
            <a:r>
              <a:rPr lang="ru-RU" dirty="0"/>
              <a:t>2 ∙ </a:t>
            </a:r>
            <a:r>
              <a:rPr lang="en-US" dirty="0"/>
              <a:t>size</a:t>
            </a:r>
            <a:r>
              <a:rPr lang="en-US" baseline="30000" dirty="0"/>
              <a:t>3</a:t>
            </a:r>
            <a:r>
              <a:rPr lang="en-US" dirty="0"/>
              <a:t> </a:t>
            </a:r>
            <a:r>
              <a:rPr lang="ru-RU" dirty="0"/>
              <a:t>/ 0.187 </a:t>
            </a:r>
            <a:r>
              <a:rPr lang="en-US" dirty="0"/>
              <a:t>= 1.</a:t>
            </a:r>
            <a:r>
              <a:rPr lang="ru-RU" dirty="0"/>
              <a:t>50</a:t>
            </a:r>
            <a:r>
              <a:rPr lang="en-US" dirty="0"/>
              <a:t> GF/s </a:t>
            </a:r>
            <a:endParaRPr lang="ru-RU" dirty="0"/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53</a:t>
            </a:fld>
            <a:endParaRPr lang="ru-RU"/>
          </a:p>
        </p:txBody>
      </p:sp>
      <p:pic>
        <p:nvPicPr>
          <p:cNvPr id="7" name="Picture 6" descr="Diagram, engineering drawing&#10;&#10;Description automatically generated">
            <a:extLst>
              <a:ext uri="{FF2B5EF4-FFF2-40B4-BE49-F238E27FC236}">
                <a16:creationId xmlns:a16="http://schemas.microsoft.com/office/drawing/2014/main" id="{318C6B9A-DE0E-426A-99F0-74444FE72C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43"/>
          <a:stretch/>
        </p:blipFill>
        <p:spPr>
          <a:xfrm>
            <a:off x="6172200" y="1825625"/>
            <a:ext cx="5181600" cy="43513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129FE3-470B-434A-95B4-BE60C3BF147C}"/>
              </a:ext>
            </a:extLst>
          </p:cNvPr>
          <p:cNvSpPr txBox="1"/>
          <p:nvPr/>
        </p:nvSpPr>
        <p:spPr>
          <a:xfrm>
            <a:off x="8064231" y="4874271"/>
            <a:ext cx="328956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1"/>
                </a:solidFill>
              </a:rPr>
              <a:t>Размер </a:t>
            </a:r>
            <a:r>
              <a:rPr lang="en-US" sz="1400" dirty="0">
                <a:solidFill>
                  <a:schemeClr val="bg1"/>
                </a:solidFill>
              </a:rPr>
              <a:t>L1</a:t>
            </a:r>
            <a:r>
              <a:rPr lang="ru-RU" sz="1400" dirty="0">
                <a:solidFill>
                  <a:schemeClr val="bg1"/>
                </a:solidFill>
              </a:rPr>
              <a:t> = </a:t>
            </a:r>
            <a:r>
              <a:rPr lang="en-US" sz="1400" dirty="0">
                <a:solidFill>
                  <a:schemeClr val="bg1"/>
                </a:solidFill>
              </a:rPr>
              <a:t>8x64 </a:t>
            </a:r>
            <a:r>
              <a:rPr lang="ru-RU" sz="1400" dirty="0">
                <a:solidFill>
                  <a:schemeClr val="bg1"/>
                </a:solidFill>
              </a:rPr>
              <a:t>по </a:t>
            </a:r>
            <a:r>
              <a:rPr lang="en-US" sz="1400" dirty="0">
                <a:solidFill>
                  <a:schemeClr val="bg1"/>
                </a:solidFill>
              </a:rPr>
              <a:t>64</a:t>
            </a:r>
            <a:r>
              <a:rPr lang="ru-RU" sz="1400" dirty="0">
                <a:solidFill>
                  <a:schemeClr val="bg1"/>
                </a:solidFill>
              </a:rPr>
              <a:t> байта</a:t>
            </a: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1"/>
                </a:solidFill>
              </a:rPr>
              <a:t>Всегда загружается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ru-RU" sz="1400" dirty="0">
                <a:solidFill>
                  <a:schemeClr val="bg1"/>
                </a:solidFill>
              </a:rPr>
              <a:t>кэш-линия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1"/>
                </a:solidFill>
              </a:rPr>
              <a:t>В цикле по </a:t>
            </a:r>
            <a:r>
              <a:rPr lang="en-US" sz="1400" dirty="0">
                <a:solidFill>
                  <a:schemeClr val="bg1"/>
                </a:solidFill>
              </a:rPr>
              <a:t>k</a:t>
            </a:r>
            <a:r>
              <a:rPr lang="ru-RU" sz="1400" dirty="0">
                <a:solidFill>
                  <a:schemeClr val="bg1"/>
                </a:solidFill>
              </a:rPr>
              <a:t> неэффективно читаем </a:t>
            </a:r>
            <a:r>
              <a:rPr lang="en-US" sz="1400" dirty="0">
                <a:solidFill>
                  <a:schemeClr val="bg1"/>
                </a:solidFill>
              </a:rPr>
              <a:t>b</a:t>
            </a:r>
            <a:endParaRPr lang="ru-RU" sz="14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chemeClr val="bg1"/>
                </a:solidFill>
              </a:rPr>
              <a:t>загружаем 64 байта, используем 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chemeClr val="bg1"/>
                </a:solidFill>
              </a:rPr>
              <a:t>когда возвращаемся в ту же строку </a:t>
            </a:r>
            <a:r>
              <a:rPr lang="en-US" sz="1200" dirty="0">
                <a:solidFill>
                  <a:schemeClr val="bg1"/>
                </a:solidFill>
              </a:rPr>
              <a:t>b </a:t>
            </a:r>
            <a:r>
              <a:rPr lang="ru-RU" sz="1200" dirty="0">
                <a:solidFill>
                  <a:schemeClr val="bg1"/>
                </a:solidFill>
              </a:rPr>
              <a:t>для </a:t>
            </a:r>
            <a:r>
              <a:rPr lang="en-US" sz="1200" dirty="0">
                <a:solidFill>
                  <a:schemeClr val="bg1"/>
                </a:solidFill>
              </a:rPr>
              <a:t>j + 1,</a:t>
            </a:r>
            <a:r>
              <a:rPr lang="ru-RU" sz="1200" dirty="0">
                <a:solidFill>
                  <a:schemeClr val="bg1"/>
                </a:solidFill>
              </a:rPr>
              <a:t> данные уже вытеснены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A25FC6-8246-414C-A1E8-10E0A9AD5A5B}"/>
              </a:ext>
            </a:extLst>
          </p:cNvPr>
          <p:cNvSpPr/>
          <p:nvPr/>
        </p:nvSpPr>
        <p:spPr>
          <a:xfrm>
            <a:off x="4380690" y="4533089"/>
            <a:ext cx="1465634" cy="32101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9690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кэша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SquareGemm24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endParaRPr lang="ru-RU" sz="16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++j)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 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 +=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                 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n + k] *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for (int </a:t>
            </a:r>
            <a:r>
              <a:rPr lang="en-US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= 0; </a:t>
            </a:r>
            <a:r>
              <a:rPr lang="en-US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for (int j = 0; j &lt; n; j += 8)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float* ai = a + n * </a:t>
            </a:r>
            <a:r>
              <a:rPr lang="en-US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[8] = { 0 };</a:t>
            </a:r>
          </a:p>
          <a:p>
            <a:pPr marL="0" indent="0">
              <a:buNone/>
            </a:pP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for (int k = 0; k &lt; n;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    for (int </a:t>
            </a:r>
            <a:r>
              <a:rPr lang="en-US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= 0; </a:t>
            </a:r>
            <a:r>
              <a:rPr lang="en-US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] += 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ai[k] * b[k * n + j + </a:t>
            </a:r>
            <a:r>
              <a:rPr lang="en-US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for (int </a:t>
            </a:r>
            <a:r>
              <a:rPr lang="en-US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= 0; </a:t>
            </a:r>
            <a:r>
              <a:rPr lang="en-US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    ab[</a:t>
            </a:r>
            <a:r>
              <a:rPr lang="en-US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* n + j + </a:t>
            </a:r>
            <a:r>
              <a:rPr lang="en-US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3783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кэша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SquareGemm24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endParaRPr lang="ru-RU" sz="16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++j)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 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 +=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                 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n + k] *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+= 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 *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0151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кэша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SquareGemm24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endParaRPr lang="ru-RU" sz="16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++j)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 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 +=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                 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n + k] *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+= 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 *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56</a:t>
            </a:fld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85241F-C8DB-4E3A-801F-BDFBDB47EC4C}"/>
              </a:ext>
            </a:extLst>
          </p:cNvPr>
          <p:cNvSpPr/>
          <p:nvPr/>
        </p:nvSpPr>
        <p:spPr>
          <a:xfrm>
            <a:off x="6614808" y="2091447"/>
            <a:ext cx="3278221" cy="32101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5DE244-208F-49A2-934A-DCC9A3C034ED}"/>
              </a:ext>
            </a:extLst>
          </p:cNvPr>
          <p:cNvSpPr/>
          <p:nvPr/>
        </p:nvSpPr>
        <p:spPr>
          <a:xfrm>
            <a:off x="7399505" y="2934510"/>
            <a:ext cx="3278221" cy="32101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B2AA4F-C607-46BC-B26C-AA85E8590F69}"/>
              </a:ext>
            </a:extLst>
          </p:cNvPr>
          <p:cNvSpPr/>
          <p:nvPr/>
        </p:nvSpPr>
        <p:spPr>
          <a:xfrm>
            <a:off x="1579122" y="3436752"/>
            <a:ext cx="3278221" cy="32101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8512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кэша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SquareGemm24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endParaRPr lang="ru-RU" sz="16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++j)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 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 +=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                 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n + k] *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+= 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 *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57</a:t>
            </a:fld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6708A8-7122-4D19-A612-F8DDC94DD2B0}"/>
              </a:ext>
            </a:extLst>
          </p:cNvPr>
          <p:cNvSpPr/>
          <p:nvPr/>
        </p:nvSpPr>
        <p:spPr>
          <a:xfrm>
            <a:off x="2538917" y="4240905"/>
            <a:ext cx="3278221" cy="691018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5180B9-3BBD-4B54-9CFC-3FAEA2D90E70}"/>
              </a:ext>
            </a:extLst>
          </p:cNvPr>
          <p:cNvSpPr/>
          <p:nvPr/>
        </p:nvSpPr>
        <p:spPr>
          <a:xfrm>
            <a:off x="7798338" y="3297136"/>
            <a:ext cx="3278221" cy="600244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D2EECF-36FD-4BE4-A2BD-6BB76D85156C}"/>
              </a:ext>
            </a:extLst>
          </p:cNvPr>
          <p:cNvSpPr/>
          <p:nvPr/>
        </p:nvSpPr>
        <p:spPr>
          <a:xfrm>
            <a:off x="7399504" y="4727034"/>
            <a:ext cx="3278221" cy="39944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96376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кэша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+= 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 *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58</a:t>
            </a:fld>
            <a:endParaRPr lang="ru-RU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3EFBE00-C2C4-4FC3-8447-DA21446270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87331" y="1825625"/>
            <a:ext cx="4351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5112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</a:t>
            </a:r>
            <a:r>
              <a:rPr lang="en-US" dirty="0"/>
              <a:t>CPU</a:t>
            </a:r>
            <a:endParaRPr lang="ru-RU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+= 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 *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4228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1CD57-36B0-4461-87A9-684FD727C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эффективность программы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C11F4-A87A-4CEE-B908-4DACF0BBE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Ресурс</a:t>
            </a:r>
          </a:p>
          <a:p>
            <a:pPr lvl="1"/>
            <a:r>
              <a:rPr lang="ru-RU" dirty="0"/>
              <a:t>Количественное измерение расхода/потребления</a:t>
            </a:r>
          </a:p>
          <a:p>
            <a:pPr lvl="2"/>
            <a:r>
              <a:rPr lang="ru-RU" dirty="0"/>
              <a:t>Число операций в секунду, скорость передачи данных, энергопотребление, используемая память и т.п.</a:t>
            </a:r>
          </a:p>
          <a:p>
            <a:pPr lvl="1"/>
            <a:r>
              <a:rPr lang="ru-RU" dirty="0"/>
              <a:t>«Больше лучше» или «меньше лучше»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Программа для решения задачи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Решение задачи называется эффективным, если удовлетворяет требованиям к использованию ресурса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Использование ограниченной доли ресурса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Максимальное/минимальное использование ресурса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Достижение эффективности называется оптимизацией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E94BCD-4CC2-4686-97B1-E4D6CDC7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062383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</a:t>
            </a:r>
            <a:r>
              <a:rPr lang="en-US" dirty="0"/>
              <a:t>CPU</a:t>
            </a:r>
            <a:endParaRPr lang="ru-RU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+= 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 *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SIMD – </a:t>
            </a:r>
            <a:r>
              <a:rPr kumimoji="0" lang="en-US" sz="26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ingle </a:t>
            </a:r>
            <a:r>
              <a:rPr kumimoji="0" lang="en-US" sz="2600" b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nstruction, </a:t>
            </a:r>
            <a:r>
              <a:rPr kumimoji="0" lang="en-US" sz="26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ultiple </a:t>
            </a:r>
            <a:r>
              <a:rPr kumimoji="0" lang="en-US" sz="26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ata</a:t>
            </a:r>
            <a:endParaRPr kumimoji="0" lang="ru-RU" sz="2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immintrin.h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поддержка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Intel AVX</a:t>
            </a: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_mm256_loadu_ps()</a:t>
            </a:r>
          </a:p>
          <a:p>
            <a:pPr lvl="2">
              <a:defRPr/>
            </a:pPr>
            <a:r>
              <a:rPr lang="ru-RU" dirty="0">
                <a:solidFill>
                  <a:prstClr val="white"/>
                </a:solidFill>
                <a:latin typeface="Calibri" panose="020F0502020204030204"/>
              </a:rPr>
              <a:t>Прочитать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typedef float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</a:rPr>
              <a:t>[8]</a:t>
            </a: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_mm256_storeu_ps()</a:t>
            </a:r>
            <a:endParaRPr lang="ru-RU" dirty="0">
              <a:solidFill>
                <a:prstClr val="white"/>
              </a:solidFill>
              <a:latin typeface="Calibri" panose="020F0502020204030204"/>
            </a:endParaRPr>
          </a:p>
          <a:p>
            <a:pPr lvl="2">
              <a:defRPr/>
            </a:pPr>
            <a:r>
              <a:rPr lang="ru-RU" dirty="0">
                <a:solidFill>
                  <a:prstClr val="white"/>
                </a:solidFill>
              </a:rPr>
              <a:t>Записать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endParaRPr lang="en-US" dirty="0">
              <a:solidFill>
                <a:prstClr val="white"/>
              </a:solidFill>
            </a:endParaRP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</a:rPr>
              <a:t>_mm256_add_ps()</a:t>
            </a:r>
            <a:endParaRPr lang="ru-RU" dirty="0">
              <a:solidFill>
                <a:prstClr val="white"/>
              </a:solidFill>
            </a:endParaRPr>
          </a:p>
          <a:p>
            <a:pPr lvl="2">
              <a:defRPr/>
            </a:pPr>
            <a:r>
              <a:rPr lang="ru-RU" dirty="0">
                <a:solidFill>
                  <a:prstClr val="white"/>
                </a:solidFill>
              </a:rPr>
              <a:t>Поэлементно сложить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ru-RU" dirty="0">
                <a:solidFill>
                  <a:prstClr val="white"/>
                </a:solidFill>
              </a:rPr>
              <a:t>и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endParaRPr lang="en-US" dirty="0">
              <a:solidFill>
                <a:prstClr val="white"/>
              </a:solidFill>
            </a:endParaRP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</a:rPr>
              <a:t>_mm256_mul_ps()</a:t>
            </a:r>
            <a:endParaRPr lang="ru-RU" dirty="0">
              <a:solidFill>
                <a:prstClr val="white"/>
              </a:solidFill>
            </a:endParaRPr>
          </a:p>
          <a:p>
            <a:pPr lvl="2">
              <a:defRPr/>
            </a:pPr>
            <a:r>
              <a:rPr lang="ru-RU" dirty="0">
                <a:solidFill>
                  <a:prstClr val="white"/>
                </a:solidFill>
              </a:rPr>
              <a:t>Поэлементно умножить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ru-RU" dirty="0">
                <a:solidFill>
                  <a:prstClr val="white"/>
                </a:solidFill>
              </a:rPr>
              <a:t>и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endParaRPr lang="en-US" dirty="0">
              <a:solidFill>
                <a:prstClr val="white"/>
              </a:solidFill>
            </a:endParaRP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</a:rPr>
              <a:t>_mm256_set1_ps()</a:t>
            </a:r>
            <a:endParaRPr lang="ru-RU" dirty="0">
              <a:solidFill>
                <a:prstClr val="white"/>
              </a:solidFill>
            </a:endParaRPr>
          </a:p>
          <a:p>
            <a:pPr lvl="2">
              <a:defRPr/>
            </a:pP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Заполнить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r>
              <a:rPr lang="ru-RU" dirty="0">
                <a:solidFill>
                  <a:prstClr val="white"/>
                </a:solidFill>
              </a:rPr>
              <a:t> данным значением</a:t>
            </a: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https://software.intel.com/sites/landingpage/IntrinsicsGuide/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60</a:t>
            </a:fld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F56ABF-B48B-4FEA-BC77-739CD5EBE7A0}"/>
              </a:ext>
            </a:extLst>
          </p:cNvPr>
          <p:cNvSpPr/>
          <p:nvPr/>
        </p:nvSpPr>
        <p:spPr>
          <a:xfrm>
            <a:off x="6096000" y="2198451"/>
            <a:ext cx="5625829" cy="39785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72131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</a:t>
            </a:r>
            <a:r>
              <a:rPr lang="en-US" dirty="0"/>
              <a:t>CPU</a:t>
            </a:r>
            <a:endParaRPr lang="ru-RU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+= 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 *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SIMD – </a:t>
            </a:r>
            <a:r>
              <a:rPr kumimoji="0" lang="en-US" sz="26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ingle </a:t>
            </a:r>
            <a:r>
              <a:rPr kumimoji="0" lang="en-US" sz="2600" b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nstruction, </a:t>
            </a:r>
            <a:r>
              <a:rPr kumimoji="0" lang="en-US" sz="26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ultiple </a:t>
            </a:r>
            <a:r>
              <a:rPr kumimoji="0" lang="en-US" sz="26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ata</a:t>
            </a:r>
            <a:endParaRPr kumimoji="0" lang="ru-RU" sz="2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immintrin.h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поддержка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Intel AVX</a:t>
            </a: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_mm256_loadu_ps()</a:t>
            </a:r>
          </a:p>
          <a:p>
            <a:pPr lvl="2">
              <a:defRPr/>
            </a:pPr>
            <a:r>
              <a:rPr lang="ru-RU" dirty="0">
                <a:solidFill>
                  <a:prstClr val="white"/>
                </a:solidFill>
                <a:latin typeface="Calibri" panose="020F0502020204030204"/>
              </a:rPr>
              <a:t>Прочитать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typedef float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</a:rPr>
              <a:t>[8]</a:t>
            </a: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_mm256_storeu_ps()</a:t>
            </a:r>
            <a:endParaRPr lang="ru-RU" dirty="0">
              <a:solidFill>
                <a:prstClr val="white"/>
              </a:solidFill>
              <a:latin typeface="Calibri" panose="020F0502020204030204"/>
            </a:endParaRPr>
          </a:p>
          <a:p>
            <a:pPr lvl="2">
              <a:defRPr/>
            </a:pPr>
            <a:r>
              <a:rPr lang="ru-RU" dirty="0">
                <a:solidFill>
                  <a:prstClr val="white"/>
                </a:solidFill>
              </a:rPr>
              <a:t>Записать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endParaRPr lang="en-US" dirty="0">
              <a:solidFill>
                <a:prstClr val="white"/>
              </a:solidFill>
            </a:endParaRP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</a:rPr>
              <a:t>_mm256_add_ps()</a:t>
            </a:r>
            <a:endParaRPr lang="ru-RU" dirty="0">
              <a:solidFill>
                <a:prstClr val="white"/>
              </a:solidFill>
            </a:endParaRPr>
          </a:p>
          <a:p>
            <a:pPr lvl="2">
              <a:defRPr/>
            </a:pPr>
            <a:r>
              <a:rPr lang="ru-RU" dirty="0">
                <a:solidFill>
                  <a:prstClr val="white"/>
                </a:solidFill>
              </a:rPr>
              <a:t>Поэлементно сложить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ru-RU" dirty="0">
                <a:solidFill>
                  <a:prstClr val="white"/>
                </a:solidFill>
              </a:rPr>
              <a:t>и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endParaRPr lang="en-US" dirty="0">
              <a:solidFill>
                <a:prstClr val="white"/>
              </a:solidFill>
            </a:endParaRP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</a:rPr>
              <a:t>_mm256_mul_ps()</a:t>
            </a:r>
            <a:endParaRPr lang="ru-RU" dirty="0">
              <a:solidFill>
                <a:prstClr val="white"/>
              </a:solidFill>
            </a:endParaRPr>
          </a:p>
          <a:p>
            <a:pPr lvl="2">
              <a:defRPr/>
            </a:pPr>
            <a:r>
              <a:rPr lang="ru-RU" dirty="0">
                <a:solidFill>
                  <a:prstClr val="white"/>
                </a:solidFill>
              </a:rPr>
              <a:t>Поэлементно умножить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ru-RU" dirty="0">
                <a:solidFill>
                  <a:prstClr val="white"/>
                </a:solidFill>
              </a:rPr>
              <a:t>и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endParaRPr lang="en-US" dirty="0">
              <a:solidFill>
                <a:prstClr val="white"/>
              </a:solidFill>
            </a:endParaRP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</a:rPr>
              <a:t>_mm256_set1_ps()</a:t>
            </a:r>
            <a:endParaRPr lang="ru-RU" dirty="0">
              <a:solidFill>
                <a:prstClr val="white"/>
              </a:solidFill>
            </a:endParaRPr>
          </a:p>
          <a:p>
            <a:pPr lvl="2">
              <a:defRPr/>
            </a:pP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Заполнить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r>
              <a:rPr lang="ru-RU" dirty="0">
                <a:solidFill>
                  <a:prstClr val="white"/>
                </a:solidFill>
              </a:rPr>
              <a:t> данным значением</a:t>
            </a: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https://software.intel.com/sites/landingpage/IntrinsicsGuide/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61</a:t>
            </a:fld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D025AB-6567-4D13-AFDA-27D9F029F8D8}"/>
              </a:ext>
            </a:extLst>
          </p:cNvPr>
          <p:cNvSpPr/>
          <p:nvPr/>
        </p:nvSpPr>
        <p:spPr>
          <a:xfrm>
            <a:off x="6096000" y="2529191"/>
            <a:ext cx="5625829" cy="36477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97436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</a:t>
            </a:r>
            <a:r>
              <a:rPr lang="en-US" dirty="0"/>
              <a:t>CPU</a:t>
            </a:r>
            <a:endParaRPr lang="ru-RU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+= 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 *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SIMD – </a:t>
            </a:r>
            <a:r>
              <a:rPr kumimoji="0" lang="en-US" sz="26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ingle </a:t>
            </a:r>
            <a:r>
              <a:rPr kumimoji="0" lang="en-US" sz="2600" b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nstruction, </a:t>
            </a:r>
            <a:r>
              <a:rPr kumimoji="0" lang="en-US" sz="26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ultiple </a:t>
            </a:r>
            <a:r>
              <a:rPr kumimoji="0" lang="en-US" sz="26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ata</a:t>
            </a:r>
            <a:endParaRPr kumimoji="0" lang="ru-RU" sz="2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immintrin.h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поддержка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Intel AVX</a:t>
            </a: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_mm256_loadu_ps()</a:t>
            </a:r>
          </a:p>
          <a:p>
            <a:pPr lvl="2">
              <a:defRPr/>
            </a:pPr>
            <a:r>
              <a:rPr lang="ru-RU" dirty="0">
                <a:solidFill>
                  <a:prstClr val="white"/>
                </a:solidFill>
                <a:latin typeface="Calibri" panose="020F0502020204030204"/>
              </a:rPr>
              <a:t>Прочитать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typedef float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</a:rPr>
              <a:t>[8]</a:t>
            </a: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_mm256_storeu_ps()</a:t>
            </a:r>
            <a:endParaRPr lang="ru-RU" dirty="0">
              <a:solidFill>
                <a:prstClr val="white"/>
              </a:solidFill>
              <a:latin typeface="Calibri" panose="020F0502020204030204"/>
            </a:endParaRPr>
          </a:p>
          <a:p>
            <a:pPr lvl="2">
              <a:defRPr/>
            </a:pPr>
            <a:r>
              <a:rPr lang="ru-RU" dirty="0">
                <a:solidFill>
                  <a:prstClr val="white"/>
                </a:solidFill>
              </a:rPr>
              <a:t>Записать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endParaRPr lang="en-US" dirty="0">
              <a:solidFill>
                <a:prstClr val="white"/>
              </a:solidFill>
            </a:endParaRP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</a:rPr>
              <a:t>_mm256_add_ps()</a:t>
            </a:r>
            <a:endParaRPr lang="ru-RU" dirty="0">
              <a:solidFill>
                <a:prstClr val="white"/>
              </a:solidFill>
            </a:endParaRPr>
          </a:p>
          <a:p>
            <a:pPr lvl="2">
              <a:defRPr/>
            </a:pPr>
            <a:r>
              <a:rPr lang="ru-RU" dirty="0">
                <a:solidFill>
                  <a:prstClr val="white"/>
                </a:solidFill>
              </a:rPr>
              <a:t>Поэлементно сложить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ru-RU" dirty="0">
                <a:solidFill>
                  <a:prstClr val="white"/>
                </a:solidFill>
              </a:rPr>
              <a:t>и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endParaRPr lang="en-US" dirty="0">
              <a:solidFill>
                <a:prstClr val="white"/>
              </a:solidFill>
            </a:endParaRP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</a:rPr>
              <a:t>_mm256_mul_ps()</a:t>
            </a:r>
            <a:endParaRPr lang="ru-RU" dirty="0">
              <a:solidFill>
                <a:prstClr val="white"/>
              </a:solidFill>
            </a:endParaRPr>
          </a:p>
          <a:p>
            <a:pPr lvl="2">
              <a:defRPr/>
            </a:pPr>
            <a:r>
              <a:rPr lang="ru-RU" dirty="0">
                <a:solidFill>
                  <a:prstClr val="white"/>
                </a:solidFill>
              </a:rPr>
              <a:t>Поэлементно умножить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ru-RU" dirty="0">
                <a:solidFill>
                  <a:prstClr val="white"/>
                </a:solidFill>
              </a:rPr>
              <a:t>и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endParaRPr lang="en-US" dirty="0">
              <a:solidFill>
                <a:prstClr val="white"/>
              </a:solidFill>
            </a:endParaRP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</a:rPr>
              <a:t>_mm256_set1_ps()</a:t>
            </a:r>
            <a:endParaRPr lang="ru-RU" dirty="0">
              <a:solidFill>
                <a:prstClr val="white"/>
              </a:solidFill>
            </a:endParaRPr>
          </a:p>
          <a:p>
            <a:pPr lvl="2">
              <a:defRPr/>
            </a:pP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Заполнить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r>
              <a:rPr lang="ru-RU" dirty="0">
                <a:solidFill>
                  <a:prstClr val="white"/>
                </a:solidFill>
              </a:rPr>
              <a:t> данным значением</a:t>
            </a: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https://software.intel.com/sites/landingpage/IntrinsicsGuide/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62</a:t>
            </a:fld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C4AE9C-C2F0-4BCC-A11A-3EB2E72F8DD8}"/>
              </a:ext>
            </a:extLst>
          </p:cNvPr>
          <p:cNvSpPr/>
          <p:nvPr/>
        </p:nvSpPr>
        <p:spPr>
          <a:xfrm>
            <a:off x="6096000" y="3035029"/>
            <a:ext cx="5625829" cy="31419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07956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</a:t>
            </a:r>
            <a:r>
              <a:rPr lang="en-US" dirty="0"/>
              <a:t>CPU</a:t>
            </a:r>
            <a:endParaRPr lang="ru-RU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+= 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 *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SIMD – </a:t>
            </a:r>
            <a:r>
              <a:rPr kumimoji="0" lang="en-US" sz="26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ingle </a:t>
            </a:r>
            <a:r>
              <a:rPr kumimoji="0" lang="en-US" sz="2600" b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nstruction, </a:t>
            </a:r>
            <a:r>
              <a:rPr kumimoji="0" lang="en-US" sz="26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ultiple </a:t>
            </a:r>
            <a:r>
              <a:rPr kumimoji="0" lang="en-US" sz="26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ata</a:t>
            </a:r>
            <a:endParaRPr kumimoji="0" lang="ru-RU" sz="2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immintrin.h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поддержка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Intel AVX</a:t>
            </a: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_mm256_loadu_ps()</a:t>
            </a:r>
          </a:p>
          <a:p>
            <a:pPr lvl="2">
              <a:defRPr/>
            </a:pPr>
            <a:r>
              <a:rPr lang="ru-RU" dirty="0">
                <a:solidFill>
                  <a:prstClr val="white"/>
                </a:solidFill>
                <a:latin typeface="Calibri" panose="020F0502020204030204"/>
              </a:rPr>
              <a:t>Прочитать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typedef float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</a:rPr>
              <a:t>[8]</a:t>
            </a: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_mm256_storeu_ps()</a:t>
            </a:r>
            <a:endParaRPr lang="ru-RU" dirty="0">
              <a:solidFill>
                <a:prstClr val="white"/>
              </a:solidFill>
              <a:latin typeface="Calibri" panose="020F0502020204030204"/>
            </a:endParaRPr>
          </a:p>
          <a:p>
            <a:pPr lvl="2">
              <a:defRPr/>
            </a:pPr>
            <a:r>
              <a:rPr lang="ru-RU" dirty="0">
                <a:solidFill>
                  <a:prstClr val="white"/>
                </a:solidFill>
              </a:rPr>
              <a:t>Записать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endParaRPr lang="en-US" dirty="0">
              <a:solidFill>
                <a:prstClr val="white"/>
              </a:solidFill>
            </a:endParaRP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</a:rPr>
              <a:t>_mm256_add_ps()</a:t>
            </a:r>
            <a:endParaRPr lang="ru-RU" dirty="0">
              <a:solidFill>
                <a:prstClr val="white"/>
              </a:solidFill>
            </a:endParaRPr>
          </a:p>
          <a:p>
            <a:pPr lvl="2">
              <a:defRPr/>
            </a:pPr>
            <a:r>
              <a:rPr lang="ru-RU" dirty="0">
                <a:solidFill>
                  <a:prstClr val="white"/>
                </a:solidFill>
              </a:rPr>
              <a:t>Поэлементно сложить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ru-RU" dirty="0">
                <a:solidFill>
                  <a:prstClr val="white"/>
                </a:solidFill>
              </a:rPr>
              <a:t>и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endParaRPr lang="en-US" dirty="0">
              <a:solidFill>
                <a:prstClr val="white"/>
              </a:solidFill>
            </a:endParaRP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</a:rPr>
              <a:t>_mm256_mul_ps()</a:t>
            </a:r>
            <a:endParaRPr lang="ru-RU" dirty="0">
              <a:solidFill>
                <a:prstClr val="white"/>
              </a:solidFill>
            </a:endParaRPr>
          </a:p>
          <a:p>
            <a:pPr lvl="2">
              <a:defRPr/>
            </a:pPr>
            <a:r>
              <a:rPr lang="ru-RU" dirty="0">
                <a:solidFill>
                  <a:prstClr val="white"/>
                </a:solidFill>
              </a:rPr>
              <a:t>Поэлементно умножить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ru-RU" dirty="0">
                <a:solidFill>
                  <a:prstClr val="white"/>
                </a:solidFill>
              </a:rPr>
              <a:t>и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endParaRPr lang="en-US" dirty="0">
              <a:solidFill>
                <a:prstClr val="white"/>
              </a:solidFill>
            </a:endParaRP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</a:rPr>
              <a:t>_mm256_set1_ps()</a:t>
            </a:r>
            <a:endParaRPr lang="ru-RU" dirty="0">
              <a:solidFill>
                <a:prstClr val="white"/>
              </a:solidFill>
            </a:endParaRPr>
          </a:p>
          <a:p>
            <a:pPr lvl="2">
              <a:defRPr/>
            </a:pP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Заполнить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r>
              <a:rPr lang="ru-RU" dirty="0">
                <a:solidFill>
                  <a:prstClr val="white"/>
                </a:solidFill>
              </a:rPr>
              <a:t> данным значением</a:t>
            </a: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https://software.intel.com/sites/landingpage/IntrinsicsGuide/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63</a:t>
            </a:fld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4D02C5-6F0D-4865-B4D0-F9044D580247}"/>
              </a:ext>
            </a:extLst>
          </p:cNvPr>
          <p:cNvSpPr/>
          <p:nvPr/>
        </p:nvSpPr>
        <p:spPr>
          <a:xfrm>
            <a:off x="6096000" y="3579779"/>
            <a:ext cx="5625829" cy="25971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94339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</a:t>
            </a:r>
            <a:r>
              <a:rPr lang="en-US" dirty="0"/>
              <a:t>CPU</a:t>
            </a:r>
            <a:endParaRPr lang="ru-RU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+= 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 *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SIMD – </a:t>
            </a:r>
            <a:r>
              <a:rPr kumimoji="0" lang="en-US" sz="26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ingle </a:t>
            </a:r>
            <a:r>
              <a:rPr kumimoji="0" lang="en-US" sz="2600" b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nstruction, </a:t>
            </a:r>
            <a:r>
              <a:rPr kumimoji="0" lang="en-US" sz="26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ultiple </a:t>
            </a:r>
            <a:r>
              <a:rPr kumimoji="0" lang="en-US" sz="26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ata</a:t>
            </a:r>
            <a:endParaRPr kumimoji="0" lang="ru-RU" sz="2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immintrin.h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поддержка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Intel AVX</a:t>
            </a: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_mm256_loadu_ps()</a:t>
            </a:r>
          </a:p>
          <a:p>
            <a:pPr lvl="2">
              <a:defRPr/>
            </a:pPr>
            <a:r>
              <a:rPr lang="ru-RU" dirty="0">
                <a:solidFill>
                  <a:prstClr val="white"/>
                </a:solidFill>
                <a:latin typeface="Calibri" panose="020F0502020204030204"/>
              </a:rPr>
              <a:t>Прочитать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typedef float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</a:rPr>
              <a:t>[8]</a:t>
            </a: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_mm256_storeu_ps()</a:t>
            </a:r>
            <a:endParaRPr lang="ru-RU" dirty="0">
              <a:solidFill>
                <a:prstClr val="white"/>
              </a:solidFill>
              <a:latin typeface="Calibri" panose="020F0502020204030204"/>
            </a:endParaRPr>
          </a:p>
          <a:p>
            <a:pPr lvl="2">
              <a:defRPr/>
            </a:pPr>
            <a:r>
              <a:rPr lang="ru-RU" dirty="0">
                <a:solidFill>
                  <a:prstClr val="white"/>
                </a:solidFill>
              </a:rPr>
              <a:t>Записать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endParaRPr lang="en-US" dirty="0">
              <a:solidFill>
                <a:prstClr val="white"/>
              </a:solidFill>
            </a:endParaRP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</a:rPr>
              <a:t>_mm256_add_ps()</a:t>
            </a:r>
            <a:endParaRPr lang="ru-RU" dirty="0">
              <a:solidFill>
                <a:prstClr val="white"/>
              </a:solidFill>
            </a:endParaRPr>
          </a:p>
          <a:p>
            <a:pPr lvl="2">
              <a:defRPr/>
            </a:pPr>
            <a:r>
              <a:rPr lang="ru-RU" dirty="0">
                <a:solidFill>
                  <a:prstClr val="white"/>
                </a:solidFill>
              </a:rPr>
              <a:t>Поэлементно сложить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ru-RU" dirty="0">
                <a:solidFill>
                  <a:prstClr val="white"/>
                </a:solidFill>
              </a:rPr>
              <a:t>и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endParaRPr lang="en-US" dirty="0">
              <a:solidFill>
                <a:prstClr val="white"/>
              </a:solidFill>
            </a:endParaRP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</a:rPr>
              <a:t>_mm256_mul_ps()</a:t>
            </a:r>
            <a:endParaRPr lang="ru-RU" dirty="0">
              <a:solidFill>
                <a:prstClr val="white"/>
              </a:solidFill>
            </a:endParaRPr>
          </a:p>
          <a:p>
            <a:pPr lvl="2">
              <a:defRPr/>
            </a:pPr>
            <a:r>
              <a:rPr lang="ru-RU" dirty="0">
                <a:solidFill>
                  <a:prstClr val="white"/>
                </a:solidFill>
              </a:rPr>
              <a:t>Поэлементно умножить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ru-RU" dirty="0">
                <a:solidFill>
                  <a:prstClr val="white"/>
                </a:solidFill>
              </a:rPr>
              <a:t>и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endParaRPr lang="en-US" dirty="0">
              <a:solidFill>
                <a:prstClr val="white"/>
              </a:solidFill>
            </a:endParaRP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</a:rPr>
              <a:t>_mm256_set1_ps()</a:t>
            </a:r>
            <a:endParaRPr lang="ru-RU" dirty="0">
              <a:solidFill>
                <a:prstClr val="white"/>
              </a:solidFill>
            </a:endParaRPr>
          </a:p>
          <a:p>
            <a:pPr lvl="2">
              <a:defRPr/>
            </a:pP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Заполнить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r>
              <a:rPr lang="ru-RU" dirty="0">
                <a:solidFill>
                  <a:prstClr val="white"/>
                </a:solidFill>
              </a:rPr>
              <a:t> данным значением</a:t>
            </a: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https://software.intel.com/sites/landingpage/IntrinsicsGuide/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64</a:t>
            </a:fld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ACBDE0-E1BE-4C09-AE5A-C1A454351544}"/>
              </a:ext>
            </a:extLst>
          </p:cNvPr>
          <p:cNvSpPr/>
          <p:nvPr/>
        </p:nvSpPr>
        <p:spPr>
          <a:xfrm>
            <a:off x="6096000" y="4105071"/>
            <a:ext cx="5625829" cy="20718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000043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</a:t>
            </a:r>
            <a:r>
              <a:rPr lang="en-US" dirty="0"/>
              <a:t>CPU</a:t>
            </a:r>
            <a:endParaRPr lang="ru-RU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+= 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 *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SIMD – </a:t>
            </a:r>
            <a:r>
              <a:rPr kumimoji="0" lang="en-US" sz="26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ingle </a:t>
            </a:r>
            <a:r>
              <a:rPr kumimoji="0" lang="en-US" sz="2600" b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nstruction, </a:t>
            </a:r>
            <a:r>
              <a:rPr kumimoji="0" lang="en-US" sz="26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ultiple </a:t>
            </a:r>
            <a:r>
              <a:rPr kumimoji="0" lang="en-US" sz="26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ata</a:t>
            </a:r>
            <a:endParaRPr kumimoji="0" lang="ru-RU" sz="2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immintrin.h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поддержка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Intel AVX</a:t>
            </a: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_mm256_loadu_ps()</a:t>
            </a:r>
          </a:p>
          <a:p>
            <a:pPr lvl="2">
              <a:defRPr/>
            </a:pPr>
            <a:r>
              <a:rPr lang="ru-RU" dirty="0">
                <a:solidFill>
                  <a:prstClr val="white"/>
                </a:solidFill>
                <a:latin typeface="Calibri" panose="020F0502020204030204"/>
              </a:rPr>
              <a:t>Прочитать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typedef float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</a:rPr>
              <a:t>[8]</a:t>
            </a: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_mm256_storeu_ps()</a:t>
            </a:r>
            <a:endParaRPr lang="ru-RU" dirty="0">
              <a:solidFill>
                <a:prstClr val="white"/>
              </a:solidFill>
              <a:latin typeface="Calibri" panose="020F0502020204030204"/>
            </a:endParaRPr>
          </a:p>
          <a:p>
            <a:pPr lvl="2">
              <a:defRPr/>
            </a:pPr>
            <a:r>
              <a:rPr lang="ru-RU" dirty="0">
                <a:solidFill>
                  <a:prstClr val="white"/>
                </a:solidFill>
              </a:rPr>
              <a:t>Записать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endParaRPr lang="en-US" dirty="0">
              <a:solidFill>
                <a:prstClr val="white"/>
              </a:solidFill>
            </a:endParaRP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</a:rPr>
              <a:t>_mm256_add_ps()</a:t>
            </a:r>
            <a:endParaRPr lang="ru-RU" dirty="0">
              <a:solidFill>
                <a:prstClr val="white"/>
              </a:solidFill>
            </a:endParaRPr>
          </a:p>
          <a:p>
            <a:pPr lvl="2">
              <a:defRPr/>
            </a:pPr>
            <a:r>
              <a:rPr lang="ru-RU" dirty="0">
                <a:solidFill>
                  <a:prstClr val="white"/>
                </a:solidFill>
              </a:rPr>
              <a:t>Поэлементно сложить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ru-RU" dirty="0">
                <a:solidFill>
                  <a:prstClr val="white"/>
                </a:solidFill>
              </a:rPr>
              <a:t>и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endParaRPr lang="en-US" dirty="0">
              <a:solidFill>
                <a:prstClr val="white"/>
              </a:solidFill>
            </a:endParaRP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</a:rPr>
              <a:t>_mm256_mul_ps()</a:t>
            </a:r>
            <a:endParaRPr lang="ru-RU" dirty="0">
              <a:solidFill>
                <a:prstClr val="white"/>
              </a:solidFill>
            </a:endParaRPr>
          </a:p>
          <a:p>
            <a:pPr lvl="2">
              <a:defRPr/>
            </a:pPr>
            <a:r>
              <a:rPr lang="ru-RU" dirty="0">
                <a:solidFill>
                  <a:prstClr val="white"/>
                </a:solidFill>
              </a:rPr>
              <a:t>Поэлементно умножить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ru-RU" dirty="0">
                <a:solidFill>
                  <a:prstClr val="white"/>
                </a:solidFill>
              </a:rPr>
              <a:t>и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endParaRPr lang="en-US" dirty="0">
              <a:solidFill>
                <a:prstClr val="white"/>
              </a:solidFill>
            </a:endParaRP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</a:rPr>
              <a:t>_mm256_set1_ps()</a:t>
            </a:r>
            <a:endParaRPr lang="ru-RU" dirty="0">
              <a:solidFill>
                <a:prstClr val="white"/>
              </a:solidFill>
            </a:endParaRPr>
          </a:p>
          <a:p>
            <a:pPr lvl="2">
              <a:defRPr/>
            </a:pP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Заполнить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r>
              <a:rPr lang="ru-RU" dirty="0">
                <a:solidFill>
                  <a:prstClr val="white"/>
                </a:solidFill>
              </a:rPr>
              <a:t> данным значением</a:t>
            </a: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https://software.intel.com/sites/landingpage/IntrinsicsGuide/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65</a:t>
            </a:fld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A06F57-CC75-4C6F-8916-DE3A4E588362}"/>
              </a:ext>
            </a:extLst>
          </p:cNvPr>
          <p:cNvSpPr/>
          <p:nvPr/>
        </p:nvSpPr>
        <p:spPr>
          <a:xfrm>
            <a:off x="6096000" y="4776281"/>
            <a:ext cx="5625829" cy="14006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569066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</a:t>
            </a:r>
            <a:r>
              <a:rPr lang="en-US" dirty="0"/>
              <a:t>CPU</a:t>
            </a:r>
            <a:endParaRPr lang="ru-RU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+= 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 *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SIMD – </a:t>
            </a:r>
            <a:r>
              <a:rPr kumimoji="0" lang="en-US" sz="26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ingle </a:t>
            </a:r>
            <a:r>
              <a:rPr kumimoji="0" lang="en-US" sz="2600" b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nstruction, </a:t>
            </a:r>
            <a:r>
              <a:rPr kumimoji="0" lang="en-US" sz="26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ultiple </a:t>
            </a:r>
            <a:r>
              <a:rPr kumimoji="0" lang="en-US" sz="26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ata</a:t>
            </a:r>
            <a:endParaRPr kumimoji="0" lang="ru-RU" sz="2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immintrin.h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поддержка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Intel AVX</a:t>
            </a: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_mm256_loadu_ps()</a:t>
            </a:r>
          </a:p>
          <a:p>
            <a:pPr lvl="2">
              <a:defRPr/>
            </a:pPr>
            <a:r>
              <a:rPr lang="ru-RU" dirty="0">
                <a:solidFill>
                  <a:prstClr val="white"/>
                </a:solidFill>
                <a:latin typeface="Calibri" panose="020F0502020204030204"/>
              </a:rPr>
              <a:t>Прочитать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typedef float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</a:rPr>
              <a:t>[8]</a:t>
            </a: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_mm256_storeu_ps()</a:t>
            </a:r>
            <a:endParaRPr lang="ru-RU" dirty="0">
              <a:solidFill>
                <a:prstClr val="white"/>
              </a:solidFill>
              <a:latin typeface="Calibri" panose="020F0502020204030204"/>
            </a:endParaRPr>
          </a:p>
          <a:p>
            <a:pPr lvl="2">
              <a:defRPr/>
            </a:pPr>
            <a:r>
              <a:rPr lang="ru-RU" dirty="0">
                <a:solidFill>
                  <a:prstClr val="white"/>
                </a:solidFill>
              </a:rPr>
              <a:t>Записать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endParaRPr lang="en-US" dirty="0">
              <a:solidFill>
                <a:prstClr val="white"/>
              </a:solidFill>
            </a:endParaRP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</a:rPr>
              <a:t>_mm256_add_ps()</a:t>
            </a:r>
            <a:endParaRPr lang="ru-RU" dirty="0">
              <a:solidFill>
                <a:prstClr val="white"/>
              </a:solidFill>
            </a:endParaRPr>
          </a:p>
          <a:p>
            <a:pPr lvl="2">
              <a:defRPr/>
            </a:pPr>
            <a:r>
              <a:rPr lang="ru-RU" dirty="0">
                <a:solidFill>
                  <a:prstClr val="white"/>
                </a:solidFill>
              </a:rPr>
              <a:t>Поэлементно сложить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ru-RU" dirty="0">
                <a:solidFill>
                  <a:prstClr val="white"/>
                </a:solidFill>
              </a:rPr>
              <a:t>и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endParaRPr lang="en-US" dirty="0">
              <a:solidFill>
                <a:prstClr val="white"/>
              </a:solidFill>
            </a:endParaRP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</a:rPr>
              <a:t>_mm256_mul_ps()</a:t>
            </a:r>
            <a:endParaRPr lang="ru-RU" dirty="0">
              <a:solidFill>
                <a:prstClr val="white"/>
              </a:solidFill>
            </a:endParaRPr>
          </a:p>
          <a:p>
            <a:pPr lvl="2">
              <a:defRPr/>
            </a:pPr>
            <a:r>
              <a:rPr lang="ru-RU" dirty="0">
                <a:solidFill>
                  <a:prstClr val="white"/>
                </a:solidFill>
              </a:rPr>
              <a:t>Поэлементно умножить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ru-RU" dirty="0">
                <a:solidFill>
                  <a:prstClr val="white"/>
                </a:solidFill>
              </a:rPr>
              <a:t>и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endParaRPr lang="en-US" dirty="0">
              <a:solidFill>
                <a:prstClr val="white"/>
              </a:solidFill>
            </a:endParaRP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</a:rPr>
              <a:t>_mm256_set1_ps()</a:t>
            </a:r>
            <a:endParaRPr lang="ru-RU" dirty="0">
              <a:solidFill>
                <a:prstClr val="white"/>
              </a:solidFill>
            </a:endParaRPr>
          </a:p>
          <a:p>
            <a:pPr lvl="2">
              <a:defRPr/>
            </a:pP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Заполнить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r>
              <a:rPr lang="ru-RU" dirty="0">
                <a:solidFill>
                  <a:prstClr val="white"/>
                </a:solidFill>
              </a:rPr>
              <a:t> данным значением</a:t>
            </a: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https://software.intel.com/sites/landingpage/IntrinsicsGuide/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66</a:t>
            </a:fld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6CC05A-9A43-4052-9FE0-E16B7D4A2216}"/>
              </a:ext>
            </a:extLst>
          </p:cNvPr>
          <p:cNvSpPr/>
          <p:nvPr/>
        </p:nvSpPr>
        <p:spPr>
          <a:xfrm>
            <a:off x="6096000" y="5359940"/>
            <a:ext cx="5625829" cy="8170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398446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</a:t>
            </a:r>
            <a:r>
              <a:rPr lang="en-US" dirty="0"/>
              <a:t>CPU</a:t>
            </a:r>
            <a:endParaRPr lang="ru-RU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+= 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 *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SIMD – </a:t>
            </a:r>
            <a:r>
              <a:rPr kumimoji="0" lang="en-US" sz="26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ingle </a:t>
            </a:r>
            <a:r>
              <a:rPr kumimoji="0" lang="en-US" sz="2600" b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nstruction, </a:t>
            </a:r>
            <a:r>
              <a:rPr kumimoji="0" lang="en-US" sz="26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ultiple </a:t>
            </a:r>
            <a:r>
              <a:rPr kumimoji="0" lang="en-US" sz="26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ata</a:t>
            </a:r>
            <a:endParaRPr kumimoji="0" lang="ru-RU" sz="2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immintrin.h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поддержка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Intel AVX</a:t>
            </a: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_mm256_loadu_ps()</a:t>
            </a:r>
          </a:p>
          <a:p>
            <a:pPr lvl="2">
              <a:defRPr/>
            </a:pPr>
            <a:r>
              <a:rPr lang="ru-RU" dirty="0">
                <a:solidFill>
                  <a:prstClr val="white"/>
                </a:solidFill>
                <a:latin typeface="Calibri" panose="020F0502020204030204"/>
              </a:rPr>
              <a:t>Прочитать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typedef float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</a:rPr>
              <a:t>[8]</a:t>
            </a: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_mm256_storeu_ps()</a:t>
            </a:r>
            <a:endParaRPr lang="ru-RU" dirty="0">
              <a:solidFill>
                <a:prstClr val="white"/>
              </a:solidFill>
              <a:latin typeface="Calibri" panose="020F0502020204030204"/>
            </a:endParaRPr>
          </a:p>
          <a:p>
            <a:pPr lvl="2">
              <a:defRPr/>
            </a:pPr>
            <a:r>
              <a:rPr lang="ru-RU" dirty="0">
                <a:solidFill>
                  <a:prstClr val="white"/>
                </a:solidFill>
              </a:rPr>
              <a:t>Записать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endParaRPr lang="en-US" dirty="0">
              <a:solidFill>
                <a:prstClr val="white"/>
              </a:solidFill>
            </a:endParaRP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</a:rPr>
              <a:t>_mm256_add_ps()</a:t>
            </a:r>
            <a:endParaRPr lang="ru-RU" dirty="0">
              <a:solidFill>
                <a:prstClr val="white"/>
              </a:solidFill>
            </a:endParaRPr>
          </a:p>
          <a:p>
            <a:pPr lvl="2">
              <a:defRPr/>
            </a:pPr>
            <a:r>
              <a:rPr lang="ru-RU" dirty="0">
                <a:solidFill>
                  <a:prstClr val="white"/>
                </a:solidFill>
              </a:rPr>
              <a:t>Поэлементно сложить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ru-RU" dirty="0">
                <a:solidFill>
                  <a:prstClr val="white"/>
                </a:solidFill>
              </a:rPr>
              <a:t>и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endParaRPr lang="en-US" dirty="0">
              <a:solidFill>
                <a:prstClr val="white"/>
              </a:solidFill>
            </a:endParaRP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</a:rPr>
              <a:t>_mm256_mul_ps()</a:t>
            </a:r>
            <a:endParaRPr lang="ru-RU" dirty="0">
              <a:solidFill>
                <a:prstClr val="white"/>
              </a:solidFill>
            </a:endParaRPr>
          </a:p>
          <a:p>
            <a:pPr lvl="2">
              <a:defRPr/>
            </a:pPr>
            <a:r>
              <a:rPr lang="ru-RU" dirty="0">
                <a:solidFill>
                  <a:prstClr val="white"/>
                </a:solidFill>
              </a:rPr>
              <a:t>Поэлементно умножить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ru-RU" dirty="0">
                <a:solidFill>
                  <a:prstClr val="white"/>
                </a:solidFill>
              </a:rPr>
              <a:t>и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endParaRPr lang="en-US" dirty="0">
              <a:solidFill>
                <a:prstClr val="white"/>
              </a:solidFill>
            </a:endParaRP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</a:rPr>
              <a:t>_mm256_set1_ps()</a:t>
            </a:r>
            <a:endParaRPr lang="ru-RU" dirty="0">
              <a:solidFill>
                <a:prstClr val="white"/>
              </a:solidFill>
            </a:endParaRPr>
          </a:p>
          <a:p>
            <a:pPr lvl="2">
              <a:defRPr/>
            </a:pP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Заполнить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r>
              <a:rPr lang="ru-RU" dirty="0">
                <a:solidFill>
                  <a:prstClr val="white"/>
                </a:solidFill>
              </a:rPr>
              <a:t> данным значением</a:t>
            </a: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https://software.intel.com/sites/landingpage/IntrinsicsGuide/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05551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</a:t>
            </a:r>
            <a:r>
              <a:rPr lang="en-US" dirty="0"/>
              <a:t>CPU</a:t>
            </a:r>
            <a:endParaRPr lang="ru-RU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+= 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 *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__m256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_mm256_mul_ps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_mm256_loadu_ps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j])));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239821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</a:t>
            </a:r>
            <a:r>
              <a:rPr lang="en-US" dirty="0"/>
              <a:t>CPU</a:t>
            </a:r>
            <a:endParaRPr lang="ru-RU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+= 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 *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__m256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_mm256_mul_ps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_mm256_loadu_ps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j])));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69</a:t>
            </a:fld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AD2DA7-4FB5-46EC-9718-C408764724BF}"/>
              </a:ext>
            </a:extLst>
          </p:cNvPr>
          <p:cNvSpPr/>
          <p:nvPr/>
        </p:nvSpPr>
        <p:spPr>
          <a:xfrm>
            <a:off x="6621293" y="2739957"/>
            <a:ext cx="3651116" cy="32101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A3CEDB-EFB6-4A1A-8657-DE0E82BF22C0}"/>
              </a:ext>
            </a:extLst>
          </p:cNvPr>
          <p:cNvSpPr/>
          <p:nvPr/>
        </p:nvSpPr>
        <p:spPr>
          <a:xfrm>
            <a:off x="3933216" y="2450812"/>
            <a:ext cx="1606686" cy="32101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12B834-F884-4E5C-BAAA-C65B0D6F325A}"/>
              </a:ext>
            </a:extLst>
          </p:cNvPr>
          <p:cNvSpPr/>
          <p:nvPr/>
        </p:nvSpPr>
        <p:spPr>
          <a:xfrm>
            <a:off x="1673156" y="2450812"/>
            <a:ext cx="535023" cy="32101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9800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1CD57-36B0-4461-87A9-684FD727C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эффективность программы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C11F4-A87A-4CEE-B908-4DACF0BBE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Ресурс</a:t>
            </a:r>
          </a:p>
          <a:p>
            <a:pPr lvl="1"/>
            <a:r>
              <a:rPr lang="ru-RU" dirty="0"/>
              <a:t>Количественное измерение расхода/потребления</a:t>
            </a:r>
          </a:p>
          <a:p>
            <a:pPr lvl="2"/>
            <a:r>
              <a:rPr lang="ru-RU" dirty="0"/>
              <a:t>Число операций в секунду, скорость передачи данных, энергопотребление, используемая память и т.п.</a:t>
            </a:r>
          </a:p>
          <a:p>
            <a:pPr lvl="1"/>
            <a:r>
              <a:rPr lang="ru-RU" dirty="0"/>
              <a:t>«Больше лучше» или «меньше лучше»</a:t>
            </a:r>
          </a:p>
          <a:p>
            <a:endParaRPr lang="ru-RU" dirty="0"/>
          </a:p>
          <a:p>
            <a:r>
              <a:rPr lang="ru-RU" dirty="0"/>
              <a:t>Программа для решения задачи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Решение задачи называется эффективным, если удовлетворяет требованиям к использованию ресурса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Использование ограниченной доли ресурса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Максимальное/минимальное использование ресурса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Достижение эффективности называется оптимизацией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E94BCD-4CC2-4686-97B1-E4D6CDC7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10130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</a:t>
            </a:r>
            <a:r>
              <a:rPr lang="en-US" dirty="0"/>
              <a:t>CPU</a:t>
            </a:r>
            <a:endParaRPr lang="ru-RU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+= 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 *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__m256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_mm256_mul_ps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_mm256_loadu_ps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j])));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70</a:t>
            </a:fld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6549F4-E06C-4D58-A51B-BE9FC72BC0B2}"/>
              </a:ext>
            </a:extLst>
          </p:cNvPr>
          <p:cNvSpPr/>
          <p:nvPr/>
        </p:nvSpPr>
        <p:spPr>
          <a:xfrm>
            <a:off x="2874521" y="3715949"/>
            <a:ext cx="535023" cy="32101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A1C67B-EBA8-4F56-80A2-DBD1E8DC1ED6}"/>
              </a:ext>
            </a:extLst>
          </p:cNvPr>
          <p:cNvSpPr/>
          <p:nvPr/>
        </p:nvSpPr>
        <p:spPr>
          <a:xfrm>
            <a:off x="7104434" y="3404664"/>
            <a:ext cx="3985098" cy="32101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920237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</a:t>
            </a:r>
            <a:r>
              <a:rPr lang="en-US" dirty="0"/>
              <a:t>CPU</a:t>
            </a:r>
            <a:endParaRPr lang="ru-RU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+= 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 *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__m256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_mm256_mul_ps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_mm256_loadu_ps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j])));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71</a:t>
            </a:fld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9B5E44-C6FB-4890-A49B-58C0FFADABBB}"/>
              </a:ext>
            </a:extLst>
          </p:cNvPr>
          <p:cNvSpPr/>
          <p:nvPr/>
        </p:nvSpPr>
        <p:spPr>
          <a:xfrm>
            <a:off x="7104434" y="3805093"/>
            <a:ext cx="3985098" cy="912822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236948-8932-403F-8E01-13810067B32F}"/>
              </a:ext>
            </a:extLst>
          </p:cNvPr>
          <p:cNvSpPr/>
          <p:nvPr/>
        </p:nvSpPr>
        <p:spPr>
          <a:xfrm>
            <a:off x="2451370" y="3397012"/>
            <a:ext cx="3088532" cy="776154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228718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</a:t>
            </a:r>
            <a:r>
              <a:rPr lang="en-US" dirty="0"/>
              <a:t>CPU</a:t>
            </a:r>
            <a:endParaRPr lang="ru-RU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+= 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 *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__m256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_mm256_mul_ps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_mm256_loadu_ps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j])));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72</a:t>
            </a:fld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09CF99-6503-4E8A-8584-C5015BA0936E}"/>
              </a:ext>
            </a:extLst>
          </p:cNvPr>
          <p:cNvSpPr/>
          <p:nvPr/>
        </p:nvSpPr>
        <p:spPr>
          <a:xfrm>
            <a:off x="2034702" y="5014558"/>
            <a:ext cx="3004226" cy="32101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530B16-68D8-49F6-A6FD-1EE7C1A91807}"/>
              </a:ext>
            </a:extLst>
          </p:cNvPr>
          <p:cNvSpPr/>
          <p:nvPr/>
        </p:nvSpPr>
        <p:spPr>
          <a:xfrm>
            <a:off x="6618051" y="5003159"/>
            <a:ext cx="4374204" cy="32101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072321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</a:t>
            </a:r>
            <a:r>
              <a:rPr lang="en-US" dirty="0"/>
              <a:t>CPU</a:t>
            </a:r>
            <a:endParaRPr lang="ru-RU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__m256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_mm256_mul_ps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_mm256_loadu_ps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j])));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j],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73</a:t>
            </a:fld>
            <a:endParaRPr lang="ru-RU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11A61D9-B74D-4EE7-AE23-DBC59F01BC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87331" y="1825625"/>
            <a:ext cx="4351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12273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матрицы </a:t>
            </a:r>
            <a:r>
              <a:rPr lang="en-US" dirty="0"/>
              <a:t>b</a:t>
            </a:r>
            <a:endParaRPr lang="ru-RU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__m256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_mm256_mul_ps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_mm256_loadu_ps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j])));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j],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Для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й и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(i+1)-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й строк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мы загружаем одни и те же столбцы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dirty="0">
                <a:solidFill>
                  <a:schemeClr val="bg1"/>
                </a:solidFill>
                <a:latin typeface="Calibri" panose="020F0502020204030204"/>
              </a:rPr>
              <a:t>Избежим этого, вычисляя две строки </a:t>
            </a:r>
            <a:r>
              <a:rPr lang="en-US" dirty="0">
                <a:solidFill>
                  <a:schemeClr val="bg1"/>
                </a:solidFill>
                <a:latin typeface="Calibri" panose="020F0502020204030204"/>
              </a:rPr>
              <a:t>ab </a:t>
            </a:r>
            <a:r>
              <a:rPr lang="ru-RU" dirty="0">
                <a:solidFill>
                  <a:schemeClr val="bg1"/>
                </a:solidFill>
                <a:latin typeface="Calibri" panose="020F0502020204030204"/>
              </a:rPr>
              <a:t>за раз</a:t>
            </a: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endParaRPr 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74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703479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матрицы </a:t>
            </a:r>
            <a:r>
              <a:rPr lang="en-US" dirty="0"/>
              <a:t>b</a:t>
            </a:r>
            <a:endParaRPr lang="ru-RU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__m256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_mm256_mul_ps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_mm256_loadu_ps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j])));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j],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Для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й и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(i+1)-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й строк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мы загружаем одни и те же столбцы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dirty="0">
                <a:solidFill>
                  <a:schemeClr val="bg1"/>
                </a:solidFill>
                <a:latin typeface="Calibri" panose="020F0502020204030204"/>
              </a:rPr>
              <a:t>Избежим этого, вычисляя две строки </a:t>
            </a:r>
            <a:r>
              <a:rPr lang="en-US" dirty="0">
                <a:solidFill>
                  <a:schemeClr val="bg1"/>
                </a:solidFill>
                <a:latin typeface="Calibri" panose="020F0502020204030204"/>
              </a:rPr>
              <a:t>ab </a:t>
            </a:r>
            <a:r>
              <a:rPr lang="ru-RU" dirty="0">
                <a:solidFill>
                  <a:schemeClr val="bg1"/>
                </a:solidFill>
                <a:latin typeface="Calibri" panose="020F0502020204030204"/>
              </a:rPr>
              <a:t>за раз</a:t>
            </a: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75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67785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матрицы </a:t>
            </a:r>
            <a:r>
              <a:rPr lang="en-US" dirty="0"/>
              <a:t>b</a:t>
            </a:r>
            <a:endParaRPr lang="ru-RU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__m256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_mm256_mul_ps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_mm256_loadu_ps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j])));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j],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Для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й и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(i+1)-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й строк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мы загружаем одни и те же столбцы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dirty="0">
                <a:solidFill>
                  <a:prstClr val="white"/>
                </a:solidFill>
                <a:latin typeface="Calibri" panose="020F0502020204030204"/>
              </a:rPr>
              <a:t>Избежим этого, вычисляя две строки </a:t>
            </a: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ab </a:t>
            </a:r>
            <a:r>
              <a:rPr lang="ru-RU" dirty="0">
                <a:solidFill>
                  <a:prstClr val="white"/>
                </a:solidFill>
                <a:latin typeface="Calibri" panose="020F0502020204030204"/>
              </a:rPr>
              <a:t>за раз</a:t>
            </a: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76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12642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матрицы </a:t>
            </a:r>
            <a:r>
              <a:rPr lang="en-US" dirty="0"/>
              <a:t>b</a:t>
            </a:r>
            <a:endParaRPr lang="ru-RU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__m256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_mm256_mul_ps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_mm256_loadu_ps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j])));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j],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for (int </a:t>
            </a:r>
            <a:r>
              <a:rPr lang="en-US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= 0; </a:t>
            </a:r>
            <a:r>
              <a:rPr lang="en-US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&lt; n; </a:t>
            </a:r>
            <a:r>
              <a:rPr lang="en-US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+= 2) {</a:t>
            </a:r>
          </a:p>
          <a:p>
            <a:pPr marL="0" indent="0">
              <a:buNone/>
            </a:pP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float* ai0 = a + n * (</a:t>
            </a:r>
            <a:r>
              <a:rPr lang="en-US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+ 0)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* ai1 = a + n * (</a:t>
            </a:r>
            <a:r>
              <a:rPr lang="en-US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+ 1);</a:t>
            </a:r>
          </a:p>
          <a:p>
            <a:pPr marL="0" indent="0">
              <a:buNone/>
            </a:pP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for (int j = 0; j &lt; n; j += 8) {</a:t>
            </a:r>
          </a:p>
          <a:p>
            <a:pPr marL="0" indent="0">
              <a:buNone/>
            </a:pP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__m256 abi0 = _mm256_set1_ps(0); </a:t>
            </a:r>
          </a:p>
          <a:p>
            <a:pPr marL="0" indent="0">
              <a:buNone/>
            </a:pP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__m256 abi1 = _mm256_set1_ps(0);</a:t>
            </a:r>
          </a:p>
          <a:p>
            <a:pPr marL="0" indent="0">
              <a:buNone/>
            </a:pP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for (int k = 0; k &lt; n; ++k) {</a:t>
            </a:r>
          </a:p>
          <a:p>
            <a:pPr marL="0" indent="0">
              <a:buNone/>
            </a:pP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__m256 ai0k = _mm256_set1_ps(ai0[k]);</a:t>
            </a:r>
          </a:p>
          <a:p>
            <a:pPr marL="0" indent="0">
              <a:buNone/>
            </a:pP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__m256 bk = _mm256_loadu_ps(&amp;b[k * n + j]);</a:t>
            </a:r>
          </a:p>
          <a:p>
            <a:pPr marL="0" indent="0">
              <a:buNone/>
            </a:pP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abi0 = _mm256_add_ps(abi0, _mm256_mul_ps(ai0k, bk));</a:t>
            </a:r>
          </a:p>
          <a:p>
            <a:pPr marL="0" indent="0">
              <a:buNone/>
            </a:pP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__m256 ai1k = _mm256_set1_ps(ai1[k]);</a:t>
            </a:r>
          </a:p>
          <a:p>
            <a:pPr marL="0" indent="0">
              <a:buNone/>
            </a:pP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abi1 = _mm256_add_ps(abi1, _mm256_mul_ps(ai1k, bk));</a:t>
            </a:r>
          </a:p>
          <a:p>
            <a:pPr marL="0" indent="0">
              <a:buNone/>
            </a:pP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_mm256_storeu_ps(&amp;ab[(</a:t>
            </a:r>
            <a:r>
              <a:rPr lang="en-US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+ 0) * n + j], abi0);</a:t>
            </a:r>
          </a:p>
          <a:p>
            <a:pPr marL="0" indent="0">
              <a:buNone/>
            </a:pP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_mm256_storeu_ps(&amp;ab[(</a:t>
            </a:r>
            <a:r>
              <a:rPr lang="en-US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+ 1) * n + j], abi1);</a:t>
            </a:r>
          </a:p>
          <a:p>
            <a:pPr marL="0" indent="0">
              <a:buNone/>
            </a:pP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77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01341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матрицы </a:t>
            </a:r>
            <a:r>
              <a:rPr lang="en-US" dirty="0"/>
              <a:t>b</a:t>
            </a:r>
            <a:endParaRPr lang="ru-RU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__m256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_mm256_mul_ps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_mm256_loadu_ps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j])));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j],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ai0 = a + n * 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ai1 = a + n * 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abi0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 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abi1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__m256 ai0k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__m256 bk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_mm256_loadu_ps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abi0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(abi0,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_mm256_mul_ps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(ai0k, bk));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__m256 ai1k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abi1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(abi1,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_mm256_mul_ps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(ai1k, bk));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* n + j], abi0);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* n + j], abi1);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78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520792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матрицы </a:t>
            </a:r>
            <a:r>
              <a:rPr lang="en-US" dirty="0"/>
              <a:t>b</a:t>
            </a:r>
            <a:endParaRPr lang="ru-RU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__m256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_mm256_mul_ps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_mm256_loadu_ps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j])));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j],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ai0 = a + n * 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ai1 = a + n * 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abi0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 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abi1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__m256 ai0k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__m256 bk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_mm256_loadu_ps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abi0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(abi0,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_mm256_mul_ps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(ai0k, bk));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__m256 ai1k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abi1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(abi1,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_mm256_mul_ps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(ai1k, bk));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* n + j], abi0);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* n + j], abi1);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79</a:t>
            </a:fld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58F30F-08B3-4804-96AB-2A5C10BBE219}"/>
              </a:ext>
            </a:extLst>
          </p:cNvPr>
          <p:cNvSpPr/>
          <p:nvPr/>
        </p:nvSpPr>
        <p:spPr>
          <a:xfrm>
            <a:off x="838200" y="1825625"/>
            <a:ext cx="3140413" cy="32101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9E42B5-D9F4-4417-B5CD-C5B3247F2B7F}"/>
              </a:ext>
            </a:extLst>
          </p:cNvPr>
          <p:cNvSpPr/>
          <p:nvPr/>
        </p:nvSpPr>
        <p:spPr>
          <a:xfrm>
            <a:off x="6172201" y="1825624"/>
            <a:ext cx="2903706" cy="32101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0064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1CD57-36B0-4461-87A9-684FD727C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эффективность программы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C11F4-A87A-4CEE-B908-4DACF0BBE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Ресурс</a:t>
            </a:r>
          </a:p>
          <a:p>
            <a:pPr lvl="1"/>
            <a:r>
              <a:rPr lang="ru-RU" dirty="0"/>
              <a:t>Количественное измерение расхода/потребления</a:t>
            </a:r>
          </a:p>
          <a:p>
            <a:pPr lvl="2"/>
            <a:r>
              <a:rPr lang="ru-RU" dirty="0"/>
              <a:t>Число операций в секунду, скорость передачи данных, энергопотребление, используемая память и т.п.</a:t>
            </a:r>
          </a:p>
          <a:p>
            <a:pPr lvl="1"/>
            <a:r>
              <a:rPr lang="ru-RU" dirty="0"/>
              <a:t>«Больше лучше» или «меньше лучше»</a:t>
            </a:r>
          </a:p>
          <a:p>
            <a:endParaRPr lang="ru-RU" dirty="0"/>
          </a:p>
          <a:p>
            <a:r>
              <a:rPr lang="ru-RU" dirty="0"/>
              <a:t>Программа для решения задачи</a:t>
            </a:r>
          </a:p>
          <a:p>
            <a:endParaRPr lang="ru-RU" dirty="0"/>
          </a:p>
          <a:p>
            <a:r>
              <a:rPr lang="ru-RU" dirty="0"/>
              <a:t>Решение задачи называется эффективным, если удовлетворяет требованиям к использованию ресурса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Использование ограниченной доли ресурса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Максимальное/минимальное использование ресурса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Достижение эффективности называется оптимизацией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E94BCD-4CC2-4686-97B1-E4D6CDC7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425039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матрицы </a:t>
            </a:r>
            <a:r>
              <a:rPr lang="en-US" dirty="0"/>
              <a:t>b</a:t>
            </a:r>
            <a:endParaRPr lang="ru-RU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__m256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_mm256_mul_ps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_mm256_loadu_ps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j])));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j],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ai0 = a + n * 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ai1 = a + n * 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abi0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 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abi1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__m256 ai0k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__m256 bk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_mm256_loadu_ps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abi0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(abi0,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_mm256_mul_ps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(ai0k, bk));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__m256 ai1k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abi1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(abi1,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_mm256_mul_ps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(ai1k, bk));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* n + j], abi0);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* n + j], abi1);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80</a:t>
            </a:fld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8488E0-E8E3-41E9-9EBC-9A0A9B83F9EB}"/>
              </a:ext>
            </a:extLst>
          </p:cNvPr>
          <p:cNvSpPr/>
          <p:nvPr/>
        </p:nvSpPr>
        <p:spPr>
          <a:xfrm>
            <a:off x="1204610" y="2415770"/>
            <a:ext cx="2433536" cy="32101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0FD579-8878-4D71-BC07-551AA5E0E626}"/>
              </a:ext>
            </a:extLst>
          </p:cNvPr>
          <p:cNvSpPr/>
          <p:nvPr/>
        </p:nvSpPr>
        <p:spPr>
          <a:xfrm>
            <a:off x="6407285" y="2036459"/>
            <a:ext cx="4653063" cy="32101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740762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матрицы </a:t>
            </a:r>
            <a:r>
              <a:rPr lang="en-US" dirty="0"/>
              <a:t>b</a:t>
            </a:r>
            <a:endParaRPr lang="ru-RU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__m256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_mm256_mul_ps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_mm256_loadu_ps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j])));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j],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ai0 = a + n * 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ai1 = a + n * 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abi0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 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abi1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__m256 ai0k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__m256 bk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_mm256_loadu_ps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abi0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(abi0,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_mm256_mul_ps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(ai0k, bk));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__m256 ai1k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abi1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(abi1,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_mm256_mul_ps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(ai1k, bk));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* n + j], abi0);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* n + j], abi1);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81</a:t>
            </a:fld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29D46F-A1EF-4845-BFA1-1E845BB50A89}"/>
              </a:ext>
            </a:extLst>
          </p:cNvPr>
          <p:cNvSpPr/>
          <p:nvPr/>
        </p:nvSpPr>
        <p:spPr>
          <a:xfrm>
            <a:off x="6549957" y="2579586"/>
            <a:ext cx="2885873" cy="591631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A9ACFF-2339-441E-8F5D-9F012D79C6E1}"/>
              </a:ext>
            </a:extLst>
          </p:cNvPr>
          <p:cNvSpPr/>
          <p:nvPr/>
        </p:nvSpPr>
        <p:spPr>
          <a:xfrm>
            <a:off x="1280810" y="2736783"/>
            <a:ext cx="3140412" cy="32101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607015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матрицы </a:t>
            </a:r>
            <a:r>
              <a:rPr lang="en-US" dirty="0"/>
              <a:t>b</a:t>
            </a:r>
            <a:endParaRPr lang="ru-RU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__m256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_mm256_mul_ps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_mm256_loadu_ps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j])));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j],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ai0 = a + n * 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ai1 = a + n * 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abi0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 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abi1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__m256 ai0k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__m256 bk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_mm256_loadu_ps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abi0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(abi0,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_mm256_mul_ps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(ai0k, bk));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__m256 ai1k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abi1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(abi1,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_mm256_mul_ps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(ai1k, bk));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* n + j], abi0);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* n + j], abi1);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82</a:t>
            </a:fld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2EADD2-37D0-4D6F-9051-27ABBD940494}"/>
              </a:ext>
            </a:extLst>
          </p:cNvPr>
          <p:cNvSpPr/>
          <p:nvPr/>
        </p:nvSpPr>
        <p:spPr>
          <a:xfrm>
            <a:off x="1647217" y="3385208"/>
            <a:ext cx="3576535" cy="32101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7E4B5A-2446-4634-B691-90EF651EE1C4}"/>
              </a:ext>
            </a:extLst>
          </p:cNvPr>
          <p:cNvSpPr/>
          <p:nvPr/>
        </p:nvSpPr>
        <p:spPr>
          <a:xfrm>
            <a:off x="6731542" y="3427377"/>
            <a:ext cx="3239310" cy="32101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49488C-1B46-4865-9A07-B77C541DB564}"/>
              </a:ext>
            </a:extLst>
          </p:cNvPr>
          <p:cNvSpPr/>
          <p:nvPr/>
        </p:nvSpPr>
        <p:spPr>
          <a:xfrm>
            <a:off x="6731541" y="4192570"/>
            <a:ext cx="3239310" cy="32101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66942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матрицы </a:t>
            </a:r>
            <a:r>
              <a:rPr lang="en-US" dirty="0"/>
              <a:t>b</a:t>
            </a:r>
            <a:endParaRPr lang="ru-RU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__m256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_mm256_mul_ps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_mm256_loadu_ps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j])));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j],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ai0 = a + n * 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ai1 = a + n * 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abi0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 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abi1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__m256 ai0k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__m256 bk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_mm256_loadu_ps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abi0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(abi0,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_mm256_mul_ps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(ai0k, bk));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__m256 ai1k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abi1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(abi1,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_mm256_mul_ps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(ai1k, bk));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* n + j], abi0);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* n + j], abi1);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83</a:t>
            </a:fld>
            <a:endParaRPr lang="ru-R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C03931-BFEE-4B5B-BC64-544516E59172}"/>
              </a:ext>
            </a:extLst>
          </p:cNvPr>
          <p:cNvSpPr/>
          <p:nvPr/>
        </p:nvSpPr>
        <p:spPr>
          <a:xfrm>
            <a:off x="1849878" y="4366045"/>
            <a:ext cx="3023679" cy="32101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B2722F-8879-41A2-9269-5CE931BC2F95}"/>
              </a:ext>
            </a:extLst>
          </p:cNvPr>
          <p:cNvSpPr/>
          <p:nvPr/>
        </p:nvSpPr>
        <p:spPr>
          <a:xfrm>
            <a:off x="6731541" y="3711050"/>
            <a:ext cx="3725693" cy="32101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831404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матрицы </a:t>
            </a:r>
            <a:r>
              <a:rPr lang="en-US" dirty="0"/>
              <a:t>b</a:t>
            </a:r>
            <a:endParaRPr lang="ru-RU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__m256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_mm256_mul_ps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_mm256_loadu_ps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j])));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j],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ai0 = a + n * 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ai1 = a + n * 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abi0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 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abi1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__m256 ai0k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__m256 bk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_mm256_loadu_ps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abi0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(abi0,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_mm256_mul_ps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(ai0k, bk));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__m256 ai1k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abi1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(abi1,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_mm256_mul_ps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(ai1k, bk));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* n + j], abi0);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* n + j], abi1);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84</a:t>
            </a:fld>
            <a:endParaRPr lang="ru-R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C7D99F-E2B0-4F7D-9019-2F745A5F95CE}"/>
              </a:ext>
            </a:extLst>
          </p:cNvPr>
          <p:cNvSpPr/>
          <p:nvPr/>
        </p:nvSpPr>
        <p:spPr>
          <a:xfrm>
            <a:off x="6731540" y="3927777"/>
            <a:ext cx="4484451" cy="32101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6F8F0C-A9ED-460B-9698-75F972AE7DCC}"/>
              </a:ext>
            </a:extLst>
          </p:cNvPr>
          <p:cNvSpPr/>
          <p:nvPr/>
        </p:nvSpPr>
        <p:spPr>
          <a:xfrm>
            <a:off x="6731540" y="4528154"/>
            <a:ext cx="4484451" cy="32101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706067-4787-4F6B-80D4-AF60719A94E1}"/>
              </a:ext>
            </a:extLst>
          </p:cNvPr>
          <p:cNvSpPr/>
          <p:nvPr/>
        </p:nvSpPr>
        <p:spPr>
          <a:xfrm>
            <a:off x="1647216" y="3777607"/>
            <a:ext cx="3576535" cy="979219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198540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матрицы </a:t>
            </a:r>
            <a:r>
              <a:rPr lang="en-US" dirty="0"/>
              <a:t>b</a:t>
            </a:r>
            <a:endParaRPr lang="ru-RU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__m256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_mm256_mul_ps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_mm256_loadu_ps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j])));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j],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ai0 = a + n * 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ai1 = a + n * 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abi0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 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abi1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__m256 ai0k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__m256 bk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_mm256_loadu_ps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abi0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(abi0,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_mm256_mul_ps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(ai0k, bk));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__m256 ai1k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abi1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(abi1,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_mm256_mul_ps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(ai1k, bk));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* n + j], abi0);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* n + j], abi1);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85</a:t>
            </a:fld>
            <a:endParaRPr lang="ru-R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3E629A-9186-4381-976E-1763E592AFC6}"/>
              </a:ext>
            </a:extLst>
          </p:cNvPr>
          <p:cNvSpPr/>
          <p:nvPr/>
        </p:nvSpPr>
        <p:spPr>
          <a:xfrm>
            <a:off x="1280810" y="4977285"/>
            <a:ext cx="3855394" cy="32101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0466855-5899-49B8-9A6A-BD391B4160B1}"/>
              </a:ext>
            </a:extLst>
          </p:cNvPr>
          <p:cNvSpPr/>
          <p:nvPr/>
        </p:nvSpPr>
        <p:spPr>
          <a:xfrm>
            <a:off x="6549957" y="5085876"/>
            <a:ext cx="3855394" cy="517256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7944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матрицы </a:t>
            </a:r>
            <a:r>
              <a:rPr lang="en-US" dirty="0"/>
              <a:t>b</a:t>
            </a:r>
            <a:endParaRPr lang="ru-RU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ai0 = a + n * 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ai1 = a + n * 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abi0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 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abi1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__m256 ai0k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__m256 bk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_mm256_loadu_ps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abi0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(abi0,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_mm256_mul_ps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(ai0k, bk));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__m256 ai1k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abi1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(abi1,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_mm256_mul_ps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(ai1k, bk));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* n + j], abi0);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* n + j], abi1);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86</a:t>
            </a:fld>
            <a:endParaRPr lang="ru-RU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FEAF845-8C7A-4C7C-A4C8-53AE574731E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87331" y="1825625"/>
            <a:ext cx="4351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11625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88E17-543C-4EEC-8770-245856D80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Увеличим раскрутку циклов по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 j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DC86B-EC47-45FA-BE12-BF1DBC1A3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4826" y="1825625"/>
            <a:ext cx="5408578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*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ai2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*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ai3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abi00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_mm256_setzero_ps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abi08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_mm256_setzero_ps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abi10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_mm256_setzero_ps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abi18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_mm256_setzero_ps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abi20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_mm256_setzero_ps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__m256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abi28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_mm256_setzero_ps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abi30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_mm256_setzero_ps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abi38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_mm256_setzero_ps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ai0k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bk0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_mm256_loadu_ps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bk8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_mm256_loadu_ps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ai1k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ai2k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ai2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ai3k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ai3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sz="1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3C4EA-8841-473C-8702-6AA1AA1FD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3405" y="1825625"/>
            <a:ext cx="5987372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abi00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abi00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_mm256_mul_ps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ai0k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bk0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abi08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abi08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_mm256_mul_ps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ai0k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bk8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abi10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_mm256_add_ps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abi10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_mm256_mul_ps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ai1k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bk0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abi18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_mm256_add_ps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abi18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_mm256_mul_ps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ai1k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bk8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abi20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_mm256_add_ps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abi20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_mm256_mul_ps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ai2k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bk0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abi28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_mm256_add_ps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abi28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_mm256_mul_ps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ai2k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bk8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abi30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_mm256_add_ps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abi30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_mm256_mul_ps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ai3k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bk0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abi38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_mm256_add_ps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abi38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_mm256_mul_ps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ai3k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bk8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}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_mm256_storeu_ps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(&amp;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*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abi00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_mm256_storeu_ps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(&amp;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*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abi08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_mm256_storeu_ps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(&amp;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*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abi10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_mm256_storeu_ps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(&amp;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*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abi18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_mm256_storeu_ps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(&amp;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*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abi20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_mm256_storeu_ps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(&amp;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*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abi28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_mm256_storeu_ps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(&amp;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*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abi30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_mm256_storeu_ps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(&amp;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*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abi38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}}</a:t>
            </a:r>
            <a:endParaRPr lang="ru-RU" sz="1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A1A1EE-38BC-4DB5-88CC-B2F403EF4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87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93657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3C4EA-8841-473C-8702-6AA1AA1FD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3405" y="1825625"/>
            <a:ext cx="5987372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200" b="0" dirty="0">
                <a:solidFill>
                  <a:srgbClr val="9CDCFE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abi00</a:t>
            </a:r>
            <a:r>
              <a:rPr lang="en-US" sz="1200" b="0" dirty="0">
                <a:solidFill>
                  <a:srgbClr val="D4D4D4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200" b="0" dirty="0">
                <a:solidFill>
                  <a:srgbClr val="D4D4D4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abi00</a:t>
            </a:r>
            <a:r>
              <a:rPr lang="en-US" sz="1200" b="0" dirty="0">
                <a:solidFill>
                  <a:srgbClr val="D4D4D4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CDCAA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_mm256_mul_ps</a:t>
            </a:r>
            <a:r>
              <a:rPr lang="en-US" sz="1200" b="0" dirty="0">
                <a:solidFill>
                  <a:srgbClr val="D4D4D4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ai0k</a:t>
            </a:r>
            <a:r>
              <a:rPr lang="en-US" sz="1200" b="0" dirty="0">
                <a:solidFill>
                  <a:srgbClr val="D4D4D4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bk0</a:t>
            </a:r>
            <a:r>
              <a:rPr lang="en-US" sz="1200" b="0" dirty="0">
                <a:solidFill>
                  <a:srgbClr val="D4D4D4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200" b="0" dirty="0">
                <a:solidFill>
                  <a:srgbClr val="9CDCFE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abi08</a:t>
            </a:r>
            <a:r>
              <a:rPr lang="en-US" sz="1200" b="0" dirty="0">
                <a:solidFill>
                  <a:srgbClr val="D4D4D4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200" b="0" dirty="0">
                <a:solidFill>
                  <a:srgbClr val="D4D4D4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abi08</a:t>
            </a:r>
            <a:r>
              <a:rPr lang="en-US" sz="1200" b="0" dirty="0">
                <a:solidFill>
                  <a:srgbClr val="D4D4D4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CDCAA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_mm256_mul_ps</a:t>
            </a:r>
            <a:r>
              <a:rPr lang="en-US" sz="1200" b="0" dirty="0">
                <a:solidFill>
                  <a:srgbClr val="D4D4D4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ai0k</a:t>
            </a:r>
            <a:r>
              <a:rPr lang="en-US" sz="1200" b="0" dirty="0">
                <a:solidFill>
                  <a:srgbClr val="D4D4D4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bk8</a:t>
            </a:r>
            <a:r>
              <a:rPr lang="en-US" sz="1200" b="0" dirty="0">
                <a:solidFill>
                  <a:srgbClr val="D4D4D4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abi10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_mm256_add_ps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abi10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_mm256_mul_ps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ai1k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bk0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abi18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_mm256_add_ps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abi18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_mm256_mul_ps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ai1k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bk8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abi20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_mm256_add_ps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abi20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_mm256_mul_ps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ai2k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bk0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abi28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_mm256_add_ps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abi28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_mm256_mul_ps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ai2k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bk8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abi30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_mm256_add_ps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abi30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_mm256_mul_ps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ai3k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bk0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abi38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_mm256_add_ps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abi38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_mm256_mul_ps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ai3k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bk8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}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_mm256_storeu_ps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(&amp;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*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abi00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_mm256_storeu_ps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(&amp;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*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abi08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_mm256_storeu_ps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(&amp;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*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abi10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_mm256_storeu_ps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(&amp;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*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abi18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_mm256_storeu_ps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(&amp;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*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abi20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_mm256_storeu_ps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(&amp;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*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abi28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_mm256_storeu_ps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(&amp;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*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abi30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_mm256_storeu_ps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(&amp;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*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abi38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}}</a:t>
            </a:r>
            <a:endParaRPr lang="ru-RU" sz="1200" dirty="0">
              <a:solidFill>
                <a:schemeClr val="tx1">
                  <a:alpha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888E17-543C-4EEC-8770-245856D80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Увеличим раскрутку циклов по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 j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DC86B-EC47-45FA-BE12-BF1DBC1A3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4826" y="1825625"/>
            <a:ext cx="5408578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*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ai2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*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ai3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abi00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_mm256_setzero_ps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abi08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_mm256_setzero_ps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abi10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_mm256_setzero_ps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abi18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_mm256_setzero_ps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abi20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_mm256_setzero_ps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__m256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abi28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_mm256_setzero_ps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abi30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_mm256_setzero_ps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abi38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_mm256_setzero_ps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ai0k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bk0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_mm256_loadu_ps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bk8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_mm256_loadu_ps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ai1k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ai2k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ai2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ai3k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ai3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sz="1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A1A1EE-38BC-4DB5-88CC-B2F403EF4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88</a:t>
            </a:fld>
            <a:endParaRPr lang="ru-RU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B0A77F8-145B-4E83-9AEC-F0D7C6386ECE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540C66E-4542-4D04-B223-39A4FF838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000" y="1825200"/>
            <a:ext cx="4352399" cy="435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52484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3C4EA-8841-473C-8702-6AA1AA1FD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3405" y="1825625"/>
            <a:ext cx="5987372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200" b="0" dirty="0">
                <a:solidFill>
                  <a:srgbClr val="9CDCFE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abi00</a:t>
            </a:r>
            <a:r>
              <a:rPr lang="en-US" sz="1200" b="0" dirty="0">
                <a:solidFill>
                  <a:srgbClr val="D4D4D4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200" b="0" dirty="0">
                <a:solidFill>
                  <a:srgbClr val="D4D4D4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abi00</a:t>
            </a:r>
            <a:r>
              <a:rPr lang="en-US" sz="1200" b="0" dirty="0">
                <a:solidFill>
                  <a:srgbClr val="D4D4D4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CDCAA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_mm256_mul_ps</a:t>
            </a:r>
            <a:r>
              <a:rPr lang="en-US" sz="1200" b="0" dirty="0">
                <a:solidFill>
                  <a:srgbClr val="D4D4D4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ai0k</a:t>
            </a:r>
            <a:r>
              <a:rPr lang="en-US" sz="1200" b="0" dirty="0">
                <a:solidFill>
                  <a:srgbClr val="D4D4D4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bk0</a:t>
            </a:r>
            <a:r>
              <a:rPr lang="en-US" sz="1200" b="0" dirty="0">
                <a:solidFill>
                  <a:srgbClr val="D4D4D4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200" b="0" dirty="0">
                <a:solidFill>
                  <a:srgbClr val="9CDCFE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abi08</a:t>
            </a:r>
            <a:r>
              <a:rPr lang="en-US" sz="1200" b="0" dirty="0">
                <a:solidFill>
                  <a:srgbClr val="D4D4D4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200" b="0" dirty="0">
                <a:solidFill>
                  <a:srgbClr val="D4D4D4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abi08</a:t>
            </a:r>
            <a:r>
              <a:rPr lang="en-US" sz="1200" b="0" dirty="0">
                <a:solidFill>
                  <a:srgbClr val="D4D4D4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CDCAA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_mm256_mul_ps</a:t>
            </a:r>
            <a:r>
              <a:rPr lang="en-US" sz="1200" b="0" dirty="0">
                <a:solidFill>
                  <a:srgbClr val="D4D4D4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ai0k</a:t>
            </a:r>
            <a:r>
              <a:rPr lang="en-US" sz="1200" b="0" dirty="0">
                <a:solidFill>
                  <a:srgbClr val="D4D4D4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bk8</a:t>
            </a:r>
            <a:r>
              <a:rPr lang="en-US" sz="1200" b="0" dirty="0">
                <a:solidFill>
                  <a:srgbClr val="D4D4D4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abi10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_mm256_add_ps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abi10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_mm256_mul_ps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ai1k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bk0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abi18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_mm256_add_ps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abi18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_mm256_mul_ps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ai1k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bk8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abi20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_mm256_add_ps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abi20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_mm256_mul_ps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ai2k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bk0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abi28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_mm256_add_ps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abi28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_mm256_mul_ps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ai2k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bk8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abi30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_mm256_add_ps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abi30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_mm256_mul_ps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ai3k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bk0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abi38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_mm256_add_ps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abi38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_mm256_mul_ps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ai3k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bk8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}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_mm256_storeu_ps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(&amp;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*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abi00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_mm256_storeu_ps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(&amp;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*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abi08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_mm256_storeu_ps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(&amp;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*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abi10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_mm256_storeu_ps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(&amp;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*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abi18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_mm256_storeu_ps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(&amp;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*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abi20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_mm256_storeu_ps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(&amp;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*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abi28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_mm256_storeu_ps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(&amp;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*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abi30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_mm256_storeu_ps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(&amp;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*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abi38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}}</a:t>
            </a:r>
            <a:endParaRPr lang="ru-RU" sz="1200" dirty="0">
              <a:solidFill>
                <a:schemeClr val="tx1">
                  <a:alpha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888E17-543C-4EEC-8770-245856D80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Вернёмся к двойной косвенности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DC86B-EC47-45FA-BE12-BF1DBC1A3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4826" y="1825625"/>
            <a:ext cx="5408578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 *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a[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ai2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 *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ai3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abi00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_mm256_setzero_ps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abi08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_mm256_setzero_ps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abi10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_mm256_setzero_ps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abi18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_mm256_setzero_ps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abi20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_mm256_setzero_ps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__m256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abi28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_mm256_setzero_ps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abi30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_mm256_setzero_ps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abi38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_mm256_setzero_ps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ai0k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bk0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_mm256_loadu_ps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bk8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_mm256_loadu_ps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ai1k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ai2k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ai2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ai3k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ai3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sz="1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A1A1EE-38BC-4DB5-88CC-B2F403EF4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89</a:t>
            </a:fld>
            <a:endParaRPr lang="ru-R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B0A77F8-145B-4E83-9AEC-F0D7C6386ECE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493DBE-982D-47AC-A8FF-61455E0CA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000" y="1824880"/>
            <a:ext cx="4351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52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1CD57-36B0-4461-87A9-684FD727C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эффективность программы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C11F4-A87A-4CEE-B908-4DACF0BBE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Ресурс</a:t>
            </a:r>
          </a:p>
          <a:p>
            <a:pPr lvl="1"/>
            <a:r>
              <a:rPr lang="ru-RU" dirty="0"/>
              <a:t>Количественное измерение расхода/потребления</a:t>
            </a:r>
          </a:p>
          <a:p>
            <a:pPr lvl="2"/>
            <a:r>
              <a:rPr lang="ru-RU" dirty="0"/>
              <a:t>Число операций в секунду, скорость передачи данных, энергопотребление, используемая память и т.п.</a:t>
            </a:r>
          </a:p>
          <a:p>
            <a:pPr lvl="1"/>
            <a:r>
              <a:rPr lang="ru-RU" dirty="0"/>
              <a:t>«Больше лучше» или «меньше лучше»</a:t>
            </a:r>
          </a:p>
          <a:p>
            <a:endParaRPr lang="ru-RU" dirty="0"/>
          </a:p>
          <a:p>
            <a:r>
              <a:rPr lang="ru-RU" dirty="0"/>
              <a:t>Программа для решения задачи</a:t>
            </a:r>
          </a:p>
          <a:p>
            <a:endParaRPr lang="ru-RU" dirty="0"/>
          </a:p>
          <a:p>
            <a:r>
              <a:rPr lang="ru-RU" dirty="0"/>
              <a:t>Решение задачи называется эффективным, если удовлетворяет требованиям к использованию ресурса</a:t>
            </a:r>
          </a:p>
          <a:p>
            <a:pPr lvl="1"/>
            <a:r>
              <a:rPr lang="ru-RU" dirty="0"/>
              <a:t>Использование ограниченной доли ресурса</a:t>
            </a:r>
          </a:p>
          <a:p>
            <a:pPr lvl="1"/>
            <a:r>
              <a:rPr lang="ru-RU" dirty="0"/>
              <a:t>Максимальное/минимальное использование ресурса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Достижение эффективности называется оптимизацией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E94BCD-4CC2-4686-97B1-E4D6CDC7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01853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18A26-C135-F1FA-6994-1E0F4D7A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ещё можно было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FF6D2-216C-8E22-1D2B-C7543C70100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+=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3A20A0-3244-C293-2286-D029C8E9F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90</a:t>
            </a:fld>
            <a:endParaRPr lang="ru-RU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ACC73A9-3BB1-5CC3-0866-96CBC0829C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87331" y="1825625"/>
            <a:ext cx="4351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00705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 искать узкие места?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0"/>
            <a:endParaRPr lang="ru-RU" dirty="0">
              <a:solidFill>
                <a:prstClr val="white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91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099449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Еще один подопытный код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Transpose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ru-RU" sz="1400" dirty="0">
                <a:latin typeface="Consolas" panose="020B0609020204030204" pitchFamily="49" charset="0"/>
              </a:rPr>
              <a:t>**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ru-RU" sz="1400" dirty="0">
                <a:latin typeface="Consolas" panose="020B0609020204030204" pitchFamily="49" charset="0"/>
              </a:rPr>
              <a:t>**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endParaRPr lang="ru-RU" sz="14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ru-RU" sz="14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ru-RU" sz="14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 ++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j = 0; j &lt;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 ++j)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[j][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][j];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92</a:t>
            </a:fld>
            <a:endParaRPr lang="ru-RU"/>
          </a:p>
        </p:txBody>
      </p:sp>
      <p:sp>
        <p:nvSpPr>
          <p:cNvPr id="7" name="Flowchart: Process 6"/>
          <p:cNvSpPr/>
          <p:nvPr/>
        </p:nvSpPr>
        <p:spPr>
          <a:xfrm>
            <a:off x="1661651" y="4083545"/>
            <a:ext cx="3854246" cy="1196377"/>
          </a:xfrm>
          <a:prstGeom prst="flowChartProcess">
            <a:avLst/>
          </a:prstGeom>
          <a:solidFill>
            <a:schemeClr val="accent1">
              <a:lumMod val="40000"/>
              <a:lumOff val="6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700868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Подопытные задача и «железо»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Transpose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ru-RU" sz="1400" dirty="0">
                <a:latin typeface="Consolas" panose="020B0609020204030204" pitchFamily="49" charset="0"/>
              </a:rPr>
              <a:t>**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ru-RU" sz="1400" dirty="0">
                <a:latin typeface="Consolas" panose="020B0609020204030204" pitchFamily="49" charset="0"/>
              </a:rPr>
              <a:t>**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endParaRPr lang="ru-RU" sz="14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ru-RU" sz="14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ru-RU" sz="14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 ++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j = 0; j &lt;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 ++j)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[j][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][j];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rowCount</a:t>
            </a:r>
            <a:r>
              <a:rPr lang="en-US" dirty="0"/>
              <a:t> = 1000</a:t>
            </a:r>
          </a:p>
          <a:p>
            <a:r>
              <a:rPr lang="en-US" dirty="0" err="1"/>
              <a:t>colCount</a:t>
            </a:r>
            <a:r>
              <a:rPr lang="en-US" dirty="0"/>
              <a:t> = 100000</a:t>
            </a:r>
          </a:p>
          <a:p>
            <a:endParaRPr lang="ru-RU" dirty="0"/>
          </a:p>
          <a:p>
            <a:r>
              <a:rPr lang="ru-RU" dirty="0"/>
              <a:t>Одно ядро </a:t>
            </a:r>
            <a:r>
              <a:rPr lang="en-US" dirty="0"/>
              <a:t>Intel E5-2650 v2 </a:t>
            </a:r>
            <a:r>
              <a:rPr lang="ru-RU" dirty="0"/>
              <a:t>2.6ГГц</a:t>
            </a:r>
            <a:r>
              <a:rPr lang="en-US" dirty="0"/>
              <a:t>, DDR3 1333</a:t>
            </a:r>
            <a:r>
              <a:rPr lang="ru-RU" dirty="0"/>
              <a:t>МГц</a:t>
            </a:r>
          </a:p>
          <a:p>
            <a:endParaRPr lang="ru-RU" dirty="0"/>
          </a:p>
          <a:p>
            <a:r>
              <a:rPr lang="ru-RU" dirty="0"/>
              <a:t>Среднее время работы 1.4с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93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12060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Оценим скорость работы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Transpose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ru-RU" sz="1400" dirty="0">
                <a:latin typeface="Consolas" panose="020B0609020204030204" pitchFamily="49" charset="0"/>
              </a:rPr>
              <a:t>**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ru-RU" sz="1400" dirty="0">
                <a:latin typeface="Consolas" panose="020B0609020204030204" pitchFamily="49" charset="0"/>
              </a:rPr>
              <a:t>**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endParaRPr lang="ru-RU" sz="14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ru-RU" sz="14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ru-RU" sz="14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 ++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j = 0; j &lt;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 ++j)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[j][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][j];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Среднее время работы 1.4с</a:t>
            </a:r>
          </a:p>
          <a:p>
            <a:endParaRPr lang="ru-RU" dirty="0"/>
          </a:p>
          <a:p>
            <a:r>
              <a:rPr lang="ru-RU" dirty="0"/>
              <a:t>Чтение </a:t>
            </a:r>
            <a:r>
              <a:rPr lang="en-US" dirty="0" err="1"/>
              <a:t>approx</a:t>
            </a:r>
            <a:r>
              <a:rPr lang="en-US" dirty="0"/>
              <a:t>[][] = 0.8</a:t>
            </a:r>
            <a:r>
              <a:rPr lang="ru-RU" dirty="0"/>
              <a:t>ГБ</a:t>
            </a:r>
          </a:p>
          <a:p>
            <a:r>
              <a:rPr lang="ru-RU" dirty="0">
                <a:solidFill>
                  <a:schemeClr val="bg1"/>
                </a:solidFill>
              </a:rPr>
              <a:t>Чтение-запись </a:t>
            </a:r>
            <a:r>
              <a:rPr lang="en-US" dirty="0" err="1">
                <a:solidFill>
                  <a:schemeClr val="bg1"/>
                </a:solidFill>
              </a:rPr>
              <a:t>transposedApprox</a:t>
            </a:r>
            <a:r>
              <a:rPr lang="en-US" dirty="0">
                <a:solidFill>
                  <a:schemeClr val="bg1"/>
                </a:solidFill>
              </a:rPr>
              <a:t>[][] = 0.8</a:t>
            </a:r>
            <a:r>
              <a:rPr lang="ru-RU" dirty="0">
                <a:solidFill>
                  <a:schemeClr val="bg1"/>
                </a:solidFill>
              </a:rPr>
              <a:t>ГБ * 2 = 1.6ГБ</a:t>
            </a:r>
          </a:p>
          <a:p>
            <a:r>
              <a:rPr lang="ru-RU" dirty="0">
                <a:solidFill>
                  <a:schemeClr val="bg1"/>
                </a:solidFill>
              </a:rPr>
              <a:t>Использованная пропускная способность = 2.4ГБ / 1.4с = 1.7ГБ/с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94</a:t>
            </a:fld>
            <a:endParaRPr lang="ru-RU"/>
          </a:p>
        </p:txBody>
      </p:sp>
      <p:sp>
        <p:nvSpPr>
          <p:cNvPr id="7" name="Flowchart: Process 6"/>
          <p:cNvSpPr/>
          <p:nvPr/>
        </p:nvSpPr>
        <p:spPr>
          <a:xfrm>
            <a:off x="2402732" y="4729314"/>
            <a:ext cx="1478604" cy="251247"/>
          </a:xfrm>
          <a:prstGeom prst="flowChartProcess">
            <a:avLst/>
          </a:prstGeom>
          <a:solidFill>
            <a:schemeClr val="accent1">
              <a:lumMod val="40000"/>
              <a:lumOff val="6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675618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Оценим скорость работы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Transpose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ru-RU" sz="1400" dirty="0">
                <a:latin typeface="Consolas" panose="020B0609020204030204" pitchFamily="49" charset="0"/>
              </a:rPr>
              <a:t>**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ru-RU" sz="1400" dirty="0">
                <a:latin typeface="Consolas" panose="020B0609020204030204" pitchFamily="49" charset="0"/>
              </a:rPr>
              <a:t>**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endParaRPr lang="ru-RU" sz="14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ru-RU" sz="14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ru-RU" sz="14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 ++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j = 0; j &lt;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 ++j)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[j][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][j];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Среднее время работы 1.4с</a:t>
            </a:r>
          </a:p>
          <a:p>
            <a:endParaRPr lang="ru-RU" dirty="0"/>
          </a:p>
          <a:p>
            <a:r>
              <a:rPr lang="ru-RU" dirty="0"/>
              <a:t>Чтение </a:t>
            </a:r>
            <a:r>
              <a:rPr lang="en-US" dirty="0" err="1"/>
              <a:t>approx</a:t>
            </a:r>
            <a:r>
              <a:rPr lang="en-US" dirty="0"/>
              <a:t>[][] = 0.8</a:t>
            </a:r>
            <a:r>
              <a:rPr lang="ru-RU" dirty="0"/>
              <a:t>ГБ</a:t>
            </a:r>
          </a:p>
          <a:p>
            <a:r>
              <a:rPr lang="ru-RU" dirty="0"/>
              <a:t>Чтение-запись </a:t>
            </a:r>
            <a:r>
              <a:rPr lang="en-US" dirty="0" err="1"/>
              <a:t>approxByCol</a:t>
            </a:r>
            <a:r>
              <a:rPr lang="en-US" dirty="0"/>
              <a:t>[][] = 0.8</a:t>
            </a:r>
            <a:r>
              <a:rPr lang="ru-RU" dirty="0"/>
              <a:t>ГБ * 2 = 1.6ГБ</a:t>
            </a:r>
          </a:p>
          <a:p>
            <a:r>
              <a:rPr lang="ru-RU" dirty="0">
                <a:solidFill>
                  <a:schemeClr val="bg1"/>
                </a:solidFill>
              </a:rPr>
              <a:t>Использованная пропускная способность = 2.4ГБ / 1.4с = 1.7ГБ/с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95</a:t>
            </a:fld>
            <a:endParaRPr lang="ru-RU"/>
          </a:p>
        </p:txBody>
      </p:sp>
      <p:sp>
        <p:nvSpPr>
          <p:cNvPr id="8" name="Flowchart: Process 7"/>
          <p:cNvSpPr/>
          <p:nvPr/>
        </p:nvSpPr>
        <p:spPr>
          <a:xfrm>
            <a:off x="2064666" y="4404957"/>
            <a:ext cx="2030679" cy="244863"/>
          </a:xfrm>
          <a:prstGeom prst="flowChartProcess">
            <a:avLst/>
          </a:prstGeom>
          <a:solidFill>
            <a:schemeClr val="accent1">
              <a:lumMod val="40000"/>
              <a:lumOff val="6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620182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Оценим скорость работы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Transpose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ru-RU" sz="1400" dirty="0">
                <a:latin typeface="Consolas" panose="020B0609020204030204" pitchFamily="49" charset="0"/>
              </a:rPr>
              <a:t>**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ru-RU" sz="1400" dirty="0">
                <a:latin typeface="Consolas" panose="020B0609020204030204" pitchFamily="49" charset="0"/>
              </a:rPr>
              <a:t>**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endParaRPr lang="ru-RU" sz="14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ru-RU" sz="14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ru-RU" sz="14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 ++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j = 0; j &lt;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 ++j)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[j][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][j];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Среднее время работы 1.4с</a:t>
            </a:r>
          </a:p>
          <a:p>
            <a:endParaRPr lang="ru-RU" dirty="0"/>
          </a:p>
          <a:p>
            <a:r>
              <a:rPr lang="ru-RU" dirty="0"/>
              <a:t>Чтение </a:t>
            </a:r>
            <a:r>
              <a:rPr lang="en-US" dirty="0" err="1"/>
              <a:t>approx</a:t>
            </a:r>
            <a:r>
              <a:rPr lang="en-US" dirty="0"/>
              <a:t>[][] = 0.8</a:t>
            </a:r>
            <a:r>
              <a:rPr lang="ru-RU" dirty="0"/>
              <a:t>ГБ</a:t>
            </a:r>
          </a:p>
          <a:p>
            <a:r>
              <a:rPr lang="ru-RU" dirty="0"/>
              <a:t>Чтение-запись </a:t>
            </a:r>
            <a:r>
              <a:rPr lang="en-US" dirty="0" err="1"/>
              <a:t>approxByCol</a:t>
            </a:r>
            <a:r>
              <a:rPr lang="en-US" dirty="0"/>
              <a:t>[][] = 0.8</a:t>
            </a:r>
            <a:r>
              <a:rPr lang="ru-RU" dirty="0"/>
              <a:t>ГБ * 2 = 1.6ГБ</a:t>
            </a:r>
          </a:p>
          <a:p>
            <a:r>
              <a:rPr lang="ru-RU" dirty="0"/>
              <a:t>Полезная пропускная способность = 2.4ГБ / 1.4с = 1.7ГБ/с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96</a:t>
            </a:fld>
            <a:endParaRPr lang="ru-RU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E7BE78C5-E6B8-46F2-B74C-E8FF7659FB5E}"/>
              </a:ext>
            </a:extLst>
          </p:cNvPr>
          <p:cNvSpPr/>
          <p:nvPr/>
        </p:nvSpPr>
        <p:spPr>
          <a:xfrm>
            <a:off x="2064666" y="4404957"/>
            <a:ext cx="2030679" cy="244863"/>
          </a:xfrm>
          <a:prstGeom prst="flowChartProcess">
            <a:avLst/>
          </a:prstGeom>
          <a:solidFill>
            <a:schemeClr val="accent1">
              <a:lumMod val="40000"/>
              <a:lumOff val="6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59096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Проверим профилировкой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Transpose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ru-RU" sz="1400" dirty="0">
                <a:latin typeface="Consolas" panose="020B0609020204030204" pitchFamily="49" charset="0"/>
              </a:rPr>
              <a:t>**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ru-RU" sz="1400" dirty="0">
                <a:latin typeface="Consolas" panose="020B0609020204030204" pitchFamily="49" charset="0"/>
              </a:rPr>
              <a:t>**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endParaRPr lang="ru-RU" sz="14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ru-RU" sz="14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ru-RU" sz="14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 ++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j = 0; j &lt;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 ++j)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[j][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][j];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245" t="2498"/>
          <a:stretch/>
        </p:blipFill>
        <p:spPr>
          <a:xfrm>
            <a:off x="6459793" y="2576052"/>
            <a:ext cx="4617781" cy="292542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97</a:t>
            </a:fld>
            <a:endParaRPr lang="ru-RU"/>
          </a:p>
        </p:txBody>
      </p:sp>
      <p:sp>
        <p:nvSpPr>
          <p:cNvPr id="9" name="Flowchart: Process 8"/>
          <p:cNvSpPr/>
          <p:nvPr/>
        </p:nvSpPr>
        <p:spPr>
          <a:xfrm>
            <a:off x="2482641" y="4752190"/>
            <a:ext cx="937989" cy="213099"/>
          </a:xfrm>
          <a:prstGeom prst="flowChartProcess">
            <a:avLst/>
          </a:prstGeom>
          <a:solidFill>
            <a:schemeClr val="accent1">
              <a:lumMod val="40000"/>
              <a:lumOff val="6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Freeform 10"/>
          <p:cNvSpPr/>
          <p:nvPr/>
        </p:nvSpPr>
        <p:spPr>
          <a:xfrm>
            <a:off x="8241851" y="4034465"/>
            <a:ext cx="678921" cy="233156"/>
          </a:xfrm>
          <a:custGeom>
            <a:avLst/>
            <a:gdLst>
              <a:gd name="connsiteX0" fmla="*/ 86072 w 678921"/>
              <a:gd name="connsiteY0" fmla="*/ 203238 h 233156"/>
              <a:gd name="connsiteX1" fmla="*/ 312214 w 678921"/>
              <a:gd name="connsiteY1" fmla="*/ 232735 h 233156"/>
              <a:gd name="connsiteX2" fmla="*/ 676007 w 678921"/>
              <a:gd name="connsiteY2" fmla="*/ 183574 h 233156"/>
              <a:gd name="connsiteX3" fmla="*/ 459697 w 678921"/>
              <a:gd name="connsiteY3" fmla="*/ 16425 h 233156"/>
              <a:gd name="connsiteX4" fmla="*/ 46743 w 678921"/>
              <a:gd name="connsiteY4" fmla="*/ 26258 h 233156"/>
              <a:gd name="connsiteX5" fmla="*/ 27078 w 678921"/>
              <a:gd name="connsiteY5" fmla="*/ 193406 h 233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8921" h="233156">
                <a:moveTo>
                  <a:pt x="86072" y="203238"/>
                </a:moveTo>
                <a:cubicBezTo>
                  <a:pt x="149982" y="219625"/>
                  <a:pt x="213892" y="236012"/>
                  <a:pt x="312214" y="232735"/>
                </a:cubicBezTo>
                <a:cubicBezTo>
                  <a:pt x="410536" y="229458"/>
                  <a:pt x="651427" y="219626"/>
                  <a:pt x="676007" y="183574"/>
                </a:cubicBezTo>
                <a:cubicBezTo>
                  <a:pt x="700587" y="147522"/>
                  <a:pt x="564574" y="42644"/>
                  <a:pt x="459697" y="16425"/>
                </a:cubicBezTo>
                <a:cubicBezTo>
                  <a:pt x="354820" y="-9794"/>
                  <a:pt x="118846" y="-3239"/>
                  <a:pt x="46743" y="26258"/>
                </a:cubicBezTo>
                <a:cubicBezTo>
                  <a:pt x="-25360" y="55755"/>
                  <a:pt x="859" y="124580"/>
                  <a:pt x="27078" y="193406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682A81FA-43A9-4ADB-B5BA-8C81223512E4}"/>
              </a:ext>
            </a:extLst>
          </p:cNvPr>
          <p:cNvSpPr/>
          <p:nvPr/>
        </p:nvSpPr>
        <p:spPr>
          <a:xfrm>
            <a:off x="2084123" y="4404957"/>
            <a:ext cx="1359470" cy="244863"/>
          </a:xfrm>
          <a:prstGeom prst="flowChartProcess">
            <a:avLst/>
          </a:prstGeom>
          <a:solidFill>
            <a:schemeClr val="accent1">
              <a:lumMod val="40000"/>
              <a:lumOff val="6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97320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Оценим пиковую скорость работы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Transpose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ru-RU" sz="1400" dirty="0">
                <a:latin typeface="Consolas" panose="020B0609020204030204" pitchFamily="49" charset="0"/>
              </a:rPr>
              <a:t>**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ru-RU" sz="1400" dirty="0">
                <a:latin typeface="Consolas" panose="020B0609020204030204" pitchFamily="49" charset="0"/>
              </a:rPr>
              <a:t>**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endParaRPr lang="ru-RU" sz="14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ru-RU" sz="14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ru-RU" sz="14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 ++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j = 0; j &lt;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 ++j)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[j][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][j];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ark.intel.com</a:t>
            </a:r>
          </a:p>
          <a:p>
            <a:r>
              <a:rPr lang="en-US" dirty="0"/>
              <a:t>Intel E5-2650 v2</a:t>
            </a:r>
            <a:r>
              <a:rPr lang="ru-RU" dirty="0"/>
              <a:t> 8 ядер</a:t>
            </a:r>
            <a:endParaRPr lang="en-US" dirty="0"/>
          </a:p>
          <a:p>
            <a:r>
              <a:rPr lang="en-US" dirty="0"/>
              <a:t>DDR3 1866 </a:t>
            </a:r>
            <a:r>
              <a:rPr lang="ru-RU" dirty="0"/>
              <a:t>МГц </a:t>
            </a:r>
            <a:br>
              <a:rPr lang="ru-RU" dirty="0"/>
            </a:br>
            <a:r>
              <a:rPr lang="en-US" dirty="0"/>
              <a:t>=&gt;</a:t>
            </a:r>
            <a:r>
              <a:rPr lang="ru-RU" dirty="0"/>
              <a:t> </a:t>
            </a:r>
            <a:r>
              <a:rPr lang="en-US" dirty="0"/>
              <a:t>59.7</a:t>
            </a:r>
            <a:r>
              <a:rPr lang="ru-RU" dirty="0"/>
              <a:t>ГБ</a:t>
            </a:r>
            <a:r>
              <a:rPr lang="en-US" dirty="0"/>
              <a:t>/</a:t>
            </a:r>
            <a:r>
              <a:rPr lang="ru-RU" dirty="0"/>
              <a:t>с в одну сторону</a:t>
            </a:r>
          </a:p>
          <a:p>
            <a:endParaRPr lang="ru-RU" dirty="0"/>
          </a:p>
          <a:p>
            <a:r>
              <a:rPr lang="en-US" dirty="0">
                <a:solidFill>
                  <a:schemeClr val="bg1"/>
                </a:solidFill>
              </a:rPr>
              <a:t>1 </a:t>
            </a:r>
            <a:r>
              <a:rPr lang="ru-RU" dirty="0">
                <a:solidFill>
                  <a:schemeClr val="bg1"/>
                </a:solidFill>
              </a:rPr>
              <a:t>ядро, </a:t>
            </a:r>
            <a:r>
              <a:rPr lang="en-US" dirty="0">
                <a:solidFill>
                  <a:schemeClr val="bg1"/>
                </a:solidFill>
              </a:rPr>
              <a:t>DDR3 1333 </a:t>
            </a:r>
            <a:r>
              <a:rPr lang="ru-RU" dirty="0">
                <a:solidFill>
                  <a:schemeClr val="bg1"/>
                </a:solidFill>
              </a:rPr>
              <a:t>МГц 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=&gt; </a:t>
            </a:r>
            <a:r>
              <a:rPr lang="ru-RU" dirty="0">
                <a:solidFill>
                  <a:schemeClr val="bg1"/>
                </a:solidFill>
              </a:rPr>
              <a:t>5.3ГБ/с в одну сторону</a:t>
            </a:r>
          </a:p>
          <a:p>
            <a:r>
              <a:rPr lang="ru-RU" dirty="0">
                <a:solidFill>
                  <a:schemeClr val="bg1"/>
                </a:solidFill>
              </a:rPr>
              <a:t>Чтение-чтение-запись</a:t>
            </a:r>
            <a:r>
              <a:rPr lang="en-US" dirty="0">
                <a:solidFill>
                  <a:schemeClr val="bg1"/>
                </a:solidFill>
              </a:rPr>
              <a:t> 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=</a:t>
            </a:r>
            <a:r>
              <a:rPr lang="en-US" dirty="0">
                <a:solidFill>
                  <a:schemeClr val="bg1"/>
                </a:solidFill>
              </a:rPr>
              <a:t>&gt; ~8</a:t>
            </a:r>
            <a:r>
              <a:rPr lang="ru-RU" dirty="0">
                <a:solidFill>
                  <a:schemeClr val="bg1"/>
                </a:solidFill>
              </a:rPr>
              <a:t>ГБ/с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98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091679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Оценим пиковую скорость работы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Transpose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ru-RU" sz="1400" dirty="0">
                <a:latin typeface="Consolas" panose="020B0609020204030204" pitchFamily="49" charset="0"/>
              </a:rPr>
              <a:t>**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ru-RU" sz="1400" dirty="0">
                <a:latin typeface="Consolas" panose="020B0609020204030204" pitchFamily="49" charset="0"/>
              </a:rPr>
              <a:t>**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endParaRPr lang="ru-RU" sz="14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ru-RU" sz="14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ru-RU" sz="14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 ++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j = 0; j &lt;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 ++j)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[j][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][j];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ark.intel.com</a:t>
            </a:r>
          </a:p>
          <a:p>
            <a:r>
              <a:rPr lang="en-US" dirty="0"/>
              <a:t>Intel E5-2650 v2</a:t>
            </a:r>
            <a:r>
              <a:rPr lang="ru-RU" dirty="0"/>
              <a:t> 8 ядер</a:t>
            </a:r>
            <a:endParaRPr lang="en-US" dirty="0"/>
          </a:p>
          <a:p>
            <a:r>
              <a:rPr lang="en-US" dirty="0"/>
              <a:t>DDR3 1866 </a:t>
            </a:r>
            <a:r>
              <a:rPr lang="ru-RU" dirty="0"/>
              <a:t>МГц </a:t>
            </a:r>
            <a:br>
              <a:rPr lang="ru-RU" dirty="0"/>
            </a:br>
            <a:r>
              <a:rPr lang="en-US" dirty="0"/>
              <a:t>=&gt;</a:t>
            </a:r>
            <a:r>
              <a:rPr lang="ru-RU" dirty="0"/>
              <a:t> </a:t>
            </a:r>
            <a:r>
              <a:rPr lang="en-US" dirty="0"/>
              <a:t>59.7</a:t>
            </a:r>
            <a:r>
              <a:rPr lang="ru-RU" dirty="0"/>
              <a:t>ГБ</a:t>
            </a:r>
            <a:r>
              <a:rPr lang="en-US" dirty="0"/>
              <a:t>/</a:t>
            </a:r>
            <a:r>
              <a:rPr lang="ru-RU" dirty="0"/>
              <a:t>с в одну сторону</a:t>
            </a:r>
          </a:p>
          <a:p>
            <a:endParaRPr lang="ru-RU" dirty="0"/>
          </a:p>
          <a:p>
            <a:r>
              <a:rPr lang="en-US" dirty="0"/>
              <a:t>1 </a:t>
            </a:r>
            <a:r>
              <a:rPr lang="ru-RU" dirty="0"/>
              <a:t>ядро, </a:t>
            </a:r>
            <a:r>
              <a:rPr lang="en-US" dirty="0"/>
              <a:t>DDR3 1333 </a:t>
            </a:r>
            <a:r>
              <a:rPr lang="ru-RU" dirty="0"/>
              <a:t>МГц </a:t>
            </a:r>
            <a:br>
              <a:rPr lang="ru-RU" dirty="0"/>
            </a:br>
            <a:r>
              <a:rPr lang="en-US" dirty="0"/>
              <a:t>=&gt; </a:t>
            </a:r>
            <a:r>
              <a:rPr lang="ru-RU" dirty="0"/>
              <a:t>5.3ГБ/с в одну сторону</a:t>
            </a:r>
          </a:p>
          <a:p>
            <a:r>
              <a:rPr lang="ru-RU" dirty="0"/>
              <a:t>2*чтения + запись</a:t>
            </a:r>
            <a:r>
              <a:rPr lang="en-US" dirty="0"/>
              <a:t> </a:t>
            </a:r>
            <a:r>
              <a:rPr lang="ru-RU" dirty="0"/>
              <a:t>=</a:t>
            </a:r>
            <a:r>
              <a:rPr lang="en-US" dirty="0"/>
              <a:t>&gt; ~8</a:t>
            </a:r>
            <a:r>
              <a:rPr lang="ru-RU" dirty="0"/>
              <a:t>ГБ/с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99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5929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44583</TotalTime>
  <Words>19580</Words>
  <Application>Microsoft Office PowerPoint</Application>
  <PresentationFormat>Widescreen</PresentationFormat>
  <Paragraphs>2413</Paragraphs>
  <Slides>111</Slides>
  <Notes>98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111</vt:i4>
      </vt:variant>
    </vt:vector>
  </HeadingPairs>
  <TitlesOfParts>
    <vt:vector size="116" baseType="lpstr">
      <vt:lpstr>Arial</vt:lpstr>
      <vt:lpstr>Calibri</vt:lpstr>
      <vt:lpstr>Calibri Light</vt:lpstr>
      <vt:lpstr>Consolas</vt:lpstr>
      <vt:lpstr>Office Theme</vt:lpstr>
      <vt:lpstr>Эффективность вычислений</vt:lpstr>
      <vt:lpstr>План лекции</vt:lpstr>
      <vt:lpstr>Что такое эффективность программы</vt:lpstr>
      <vt:lpstr>Что такое эффективность программы</vt:lpstr>
      <vt:lpstr>Что такое эффективность программы</vt:lpstr>
      <vt:lpstr>Что такое эффективность программы</vt:lpstr>
      <vt:lpstr>Что такое эффективность программы</vt:lpstr>
      <vt:lpstr>Что такое эффективность программы</vt:lpstr>
      <vt:lpstr>Что такое эффективность программы</vt:lpstr>
      <vt:lpstr>Что такое эффективность программы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Виды «узких мест»</vt:lpstr>
      <vt:lpstr>Виды «узких мест»</vt:lpstr>
      <vt:lpstr>Компилятор умеет не всё</vt:lpstr>
      <vt:lpstr>Компилятор умеет не всё</vt:lpstr>
      <vt:lpstr>Компилятор умеет не всё</vt:lpstr>
      <vt:lpstr>Что остается нам?</vt:lpstr>
      <vt:lpstr>Что остается нам?</vt:lpstr>
      <vt:lpstr>Что остается нам?</vt:lpstr>
      <vt:lpstr>Что остается нам?</vt:lpstr>
      <vt:lpstr>Что остается нам?</vt:lpstr>
      <vt:lpstr>Что остается нам?</vt:lpstr>
      <vt:lpstr>Что остается нам?</vt:lpstr>
      <vt:lpstr>Что остается нам?</vt:lpstr>
      <vt:lpstr>Подопытный код</vt:lpstr>
      <vt:lpstr>Подопытный код</vt:lpstr>
      <vt:lpstr>Подопытный код</vt:lpstr>
      <vt:lpstr>Подопытный код</vt:lpstr>
      <vt:lpstr>Подопытный код</vt:lpstr>
      <vt:lpstr>Подопытный код</vt:lpstr>
      <vt:lpstr>Подопытный код</vt:lpstr>
      <vt:lpstr>Подопытный код</vt:lpstr>
      <vt:lpstr>Подопытный код</vt:lpstr>
      <vt:lpstr>Подопытный код</vt:lpstr>
      <vt:lpstr>Уберём лишнюю косвенность</vt:lpstr>
      <vt:lpstr>Уберём лишнюю косвенность</vt:lpstr>
      <vt:lpstr>Уберём лишнюю косвенность</vt:lpstr>
      <vt:lpstr>Уберём лишнюю косвенность</vt:lpstr>
      <vt:lpstr>Улучшим использование кэша</vt:lpstr>
      <vt:lpstr>Улучшим использование кэша</vt:lpstr>
      <vt:lpstr>Улучшим использование кэша</vt:lpstr>
      <vt:lpstr>Улучшим использование кэша</vt:lpstr>
      <vt:lpstr>Улучшим использование кэша</vt:lpstr>
      <vt:lpstr>Улучшим использование кэша</vt:lpstr>
      <vt:lpstr>Улучшим использование кэша</vt:lpstr>
      <vt:lpstr>Улучшим использование кэша</vt:lpstr>
      <vt:lpstr>Улучшим использование кэша</vt:lpstr>
      <vt:lpstr>Улучшим использование кэша</vt:lpstr>
      <vt:lpstr>Улучшим использование кэша</vt:lpstr>
      <vt:lpstr>Улучшим использование кэша</vt:lpstr>
      <vt:lpstr>Улучшим использование CPU</vt:lpstr>
      <vt:lpstr>Улучшим использование CPU</vt:lpstr>
      <vt:lpstr>Улучшим использование CPU</vt:lpstr>
      <vt:lpstr>Улучшим использование CPU</vt:lpstr>
      <vt:lpstr>Улучшим использование CPU</vt:lpstr>
      <vt:lpstr>Улучшим использование CPU</vt:lpstr>
      <vt:lpstr>Улучшим использование CPU</vt:lpstr>
      <vt:lpstr>Улучшим использование CPU</vt:lpstr>
      <vt:lpstr>Улучшим использование CPU</vt:lpstr>
      <vt:lpstr>Улучшим использование CPU</vt:lpstr>
      <vt:lpstr>Улучшим использование CPU</vt:lpstr>
      <vt:lpstr>Улучшим использование CPU</vt:lpstr>
      <vt:lpstr>Улучшим использование CPU</vt:lpstr>
      <vt:lpstr>Улучшим использование CPU</vt:lpstr>
      <vt:lpstr>Улучшим использование CPU</vt:lpstr>
      <vt:lpstr>Улучшим использование матрицы b</vt:lpstr>
      <vt:lpstr>Улучшим использование матрицы b</vt:lpstr>
      <vt:lpstr>Улучшим использование матрицы b</vt:lpstr>
      <vt:lpstr>Улучшим использование матрицы b</vt:lpstr>
      <vt:lpstr>Улучшим использование матрицы b</vt:lpstr>
      <vt:lpstr>Улучшим использование матрицы b</vt:lpstr>
      <vt:lpstr>Улучшим использование матрицы b</vt:lpstr>
      <vt:lpstr>Улучшим использование матрицы b</vt:lpstr>
      <vt:lpstr>Улучшим использование матрицы b</vt:lpstr>
      <vt:lpstr>Улучшим использование матрицы b</vt:lpstr>
      <vt:lpstr>Улучшим использование матрицы b</vt:lpstr>
      <vt:lpstr>Улучшим использование матрицы b</vt:lpstr>
      <vt:lpstr>Улучшим использование матрицы b</vt:lpstr>
      <vt:lpstr>Увеличим раскрутку циклов по i и  j</vt:lpstr>
      <vt:lpstr>Увеличим раскрутку циклов по i и  j</vt:lpstr>
      <vt:lpstr>Вернёмся к двойной косвенности</vt:lpstr>
      <vt:lpstr>Как ещё можно было</vt:lpstr>
      <vt:lpstr>Как искать узкие места?</vt:lpstr>
      <vt:lpstr>Еще один подопытный код</vt:lpstr>
      <vt:lpstr>Подопытные задача и «железо»</vt:lpstr>
      <vt:lpstr>Оценим скорость работы</vt:lpstr>
      <vt:lpstr>Оценим скорость работы</vt:lpstr>
      <vt:lpstr>Оценим скорость работы</vt:lpstr>
      <vt:lpstr>Проверим профилировкой</vt:lpstr>
      <vt:lpstr>Оценим пиковую скорость работы</vt:lpstr>
      <vt:lpstr>Оценим пиковую скорость работы</vt:lpstr>
      <vt:lpstr>Разберемся, в чём дело</vt:lpstr>
      <vt:lpstr>Разберемся, в чём дело</vt:lpstr>
      <vt:lpstr>Разберемся, в чём дело</vt:lpstr>
      <vt:lpstr>Улучшим локальность доступов</vt:lpstr>
      <vt:lpstr>Улучшим локальность доступов</vt:lpstr>
      <vt:lpstr>Улучшим локальность доступов</vt:lpstr>
      <vt:lpstr>Оценим полезность оптимизаций</vt:lpstr>
      <vt:lpstr>Оценим полезность оптимизаций</vt:lpstr>
      <vt:lpstr>Оценим полезность оптимизаций</vt:lpstr>
      <vt:lpstr>Оценим полезность оптимизаций</vt:lpstr>
      <vt:lpstr>Оценим полезность оптимизаций</vt:lpstr>
      <vt:lpstr>Заключение</vt:lpstr>
    </vt:vector>
  </TitlesOfParts>
  <Company>Yandex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Evgenii Petrov</dc:creator>
  <cp:lastModifiedBy>Evgenii Petrov</cp:lastModifiedBy>
  <cp:revision>546</cp:revision>
  <dcterms:created xsi:type="dcterms:W3CDTF">2020-08-13T08:35:24Z</dcterms:created>
  <dcterms:modified xsi:type="dcterms:W3CDTF">2023-04-13T15:45:36Z</dcterms:modified>
</cp:coreProperties>
</file>