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73"/>
  </p:notesMasterIdLst>
  <p:handoutMasterIdLst>
    <p:handoutMasterId r:id="rId174"/>
  </p:handoutMasterIdLst>
  <p:sldIdLst>
    <p:sldId id="256" r:id="rId2"/>
    <p:sldId id="345" r:id="rId3"/>
    <p:sldId id="353" r:id="rId4"/>
    <p:sldId id="273" r:id="rId5"/>
    <p:sldId id="357" r:id="rId6"/>
    <p:sldId id="359" r:id="rId7"/>
    <p:sldId id="358" r:id="rId8"/>
    <p:sldId id="352" r:id="rId9"/>
    <p:sldId id="403" r:id="rId10"/>
    <p:sldId id="404" r:id="rId11"/>
    <p:sldId id="405" r:id="rId12"/>
    <p:sldId id="259" r:id="rId13"/>
    <p:sldId id="406" r:id="rId14"/>
    <p:sldId id="407" r:id="rId15"/>
    <p:sldId id="361" r:id="rId16"/>
    <p:sldId id="364" r:id="rId17"/>
    <p:sldId id="363" r:id="rId18"/>
    <p:sldId id="362" r:id="rId19"/>
    <p:sldId id="459" r:id="rId20"/>
    <p:sldId id="327" r:id="rId21"/>
    <p:sldId id="262" r:id="rId22"/>
    <p:sldId id="408" r:id="rId23"/>
    <p:sldId id="409" r:id="rId24"/>
    <p:sldId id="410" r:id="rId25"/>
    <p:sldId id="263" r:id="rId26"/>
    <p:sldId id="411" r:id="rId27"/>
    <p:sldId id="458" r:id="rId28"/>
    <p:sldId id="412" r:id="rId29"/>
    <p:sldId id="413" r:id="rId30"/>
    <p:sldId id="414" r:id="rId31"/>
    <p:sldId id="258" r:id="rId32"/>
    <p:sldId id="415" r:id="rId33"/>
    <p:sldId id="416" r:id="rId34"/>
    <p:sldId id="417" r:id="rId35"/>
    <p:sldId id="346" r:id="rId36"/>
    <p:sldId id="418" r:id="rId37"/>
    <p:sldId id="366" r:id="rId38"/>
    <p:sldId id="367" r:id="rId39"/>
    <p:sldId id="368" r:id="rId40"/>
    <p:sldId id="370" r:id="rId41"/>
    <p:sldId id="460" r:id="rId42"/>
    <p:sldId id="329" r:id="rId43"/>
    <p:sldId id="268" r:id="rId44"/>
    <p:sldId id="419" r:id="rId45"/>
    <p:sldId id="420" r:id="rId46"/>
    <p:sldId id="421" r:id="rId47"/>
    <p:sldId id="422" r:id="rId48"/>
    <p:sldId id="290" r:id="rId49"/>
    <p:sldId id="425" r:id="rId50"/>
    <p:sldId id="423" r:id="rId51"/>
    <p:sldId id="426" r:id="rId52"/>
    <p:sldId id="371" r:id="rId53"/>
    <p:sldId id="427" r:id="rId54"/>
    <p:sldId id="428" r:id="rId55"/>
    <p:sldId id="432" r:id="rId56"/>
    <p:sldId id="291" r:id="rId57"/>
    <p:sldId id="429" r:id="rId58"/>
    <p:sldId id="430" r:id="rId59"/>
    <p:sldId id="431" r:id="rId60"/>
    <p:sldId id="373" r:id="rId61"/>
    <p:sldId id="433" r:id="rId62"/>
    <p:sldId id="375" r:id="rId63"/>
    <p:sldId id="377" r:id="rId64"/>
    <p:sldId id="378" r:id="rId65"/>
    <p:sldId id="379" r:id="rId66"/>
    <p:sldId id="380" r:id="rId67"/>
    <p:sldId id="374" r:id="rId68"/>
    <p:sldId id="381" r:id="rId69"/>
    <p:sldId id="384" r:id="rId70"/>
    <p:sldId id="385" r:id="rId71"/>
    <p:sldId id="386" r:id="rId72"/>
    <p:sldId id="387" r:id="rId73"/>
    <p:sldId id="388" r:id="rId74"/>
    <p:sldId id="376" r:id="rId75"/>
    <p:sldId id="461" r:id="rId76"/>
    <p:sldId id="301" r:id="rId77"/>
    <p:sldId id="434" r:id="rId78"/>
    <p:sldId id="435" r:id="rId79"/>
    <p:sldId id="436" r:id="rId80"/>
    <p:sldId id="302" r:id="rId81"/>
    <p:sldId id="437" r:id="rId82"/>
    <p:sldId id="438" r:id="rId83"/>
    <p:sldId id="439" r:id="rId84"/>
    <p:sldId id="389" r:id="rId85"/>
    <p:sldId id="391" r:id="rId86"/>
    <p:sldId id="392" r:id="rId87"/>
    <p:sldId id="393" r:id="rId88"/>
    <p:sldId id="394" r:id="rId89"/>
    <p:sldId id="395" r:id="rId90"/>
    <p:sldId id="396" r:id="rId91"/>
    <p:sldId id="397" r:id="rId92"/>
    <p:sldId id="398" r:id="rId93"/>
    <p:sldId id="340" r:id="rId94"/>
    <p:sldId id="312" r:id="rId95"/>
    <p:sldId id="440" r:id="rId96"/>
    <p:sldId id="441" r:id="rId97"/>
    <p:sldId id="442" r:id="rId98"/>
    <p:sldId id="443" r:id="rId99"/>
    <p:sldId id="444" r:id="rId100"/>
    <p:sldId id="445" r:id="rId101"/>
    <p:sldId id="446" r:id="rId102"/>
    <p:sldId id="399" r:id="rId103"/>
    <p:sldId id="257" r:id="rId104"/>
    <p:sldId id="447" r:id="rId105"/>
    <p:sldId id="448" r:id="rId106"/>
    <p:sldId id="449" r:id="rId107"/>
    <p:sldId id="342" r:id="rId108"/>
    <p:sldId id="450" r:id="rId109"/>
    <p:sldId id="451" r:id="rId110"/>
    <p:sldId id="452" r:id="rId111"/>
    <p:sldId id="453" r:id="rId112"/>
    <p:sldId id="351" r:id="rId113"/>
    <p:sldId id="400" r:id="rId114"/>
    <p:sldId id="402" r:id="rId115"/>
    <p:sldId id="401" r:id="rId116"/>
    <p:sldId id="344" r:id="rId117"/>
    <p:sldId id="454" r:id="rId118"/>
    <p:sldId id="457" r:id="rId119"/>
    <p:sldId id="463" r:id="rId120"/>
    <p:sldId id="462" r:id="rId121"/>
    <p:sldId id="350" r:id="rId122"/>
    <p:sldId id="343" r:id="rId123"/>
    <p:sldId id="324" r:id="rId124"/>
    <p:sldId id="325" r:id="rId125"/>
    <p:sldId id="310" r:id="rId126"/>
    <p:sldId id="311" r:id="rId127"/>
    <p:sldId id="307" r:id="rId128"/>
    <p:sldId id="308" r:id="rId129"/>
    <p:sldId id="309" r:id="rId130"/>
    <p:sldId id="303" r:id="rId131"/>
    <p:sldId id="349" r:id="rId132"/>
    <p:sldId id="304" r:id="rId133"/>
    <p:sldId id="305" r:id="rId134"/>
    <p:sldId id="306" r:id="rId135"/>
    <p:sldId id="295" r:id="rId136"/>
    <p:sldId id="298" r:id="rId137"/>
    <p:sldId id="300" r:id="rId138"/>
    <p:sldId id="333" r:id="rId139"/>
    <p:sldId id="334" r:id="rId140"/>
    <p:sldId id="294" r:id="rId141"/>
    <p:sldId id="347" r:id="rId142"/>
    <p:sldId id="331" r:id="rId143"/>
    <p:sldId id="372" r:id="rId144"/>
    <p:sldId id="292" r:id="rId145"/>
    <p:sldId id="293" r:id="rId146"/>
    <p:sldId id="316" r:id="rId147"/>
    <p:sldId id="317" r:id="rId148"/>
    <p:sldId id="318" r:id="rId149"/>
    <p:sldId id="319" r:id="rId150"/>
    <p:sldId id="320" r:id="rId151"/>
    <p:sldId id="321" r:id="rId152"/>
    <p:sldId id="322" r:id="rId153"/>
    <p:sldId id="337" r:id="rId154"/>
    <p:sldId id="338" r:id="rId155"/>
    <p:sldId id="323" r:id="rId156"/>
    <p:sldId id="313" r:id="rId157"/>
    <p:sldId id="314" r:id="rId158"/>
    <p:sldId id="261" r:id="rId159"/>
    <p:sldId id="282" r:id="rId160"/>
    <p:sldId id="283" r:id="rId161"/>
    <p:sldId id="284" r:id="rId162"/>
    <p:sldId id="285" r:id="rId163"/>
    <p:sldId id="286" r:id="rId164"/>
    <p:sldId id="287" r:id="rId165"/>
    <p:sldId id="288" r:id="rId166"/>
    <p:sldId id="264" r:id="rId167"/>
    <p:sldId id="265" r:id="rId168"/>
    <p:sldId id="266" r:id="rId169"/>
    <p:sldId id="267" r:id="rId170"/>
    <p:sldId id="296" r:id="rId171"/>
    <p:sldId id="297" r:id="rId172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000000"/>
    <a:srgbClr val="FF9900"/>
    <a:srgbClr val="FF0066"/>
    <a:srgbClr val="008000"/>
    <a:srgbClr val="9966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728" autoAdjust="0"/>
  </p:normalViewPr>
  <p:slideViewPr>
    <p:cSldViewPr>
      <p:cViewPr varScale="1">
        <p:scale>
          <a:sx n="112" d="100"/>
          <a:sy n="112" d="100"/>
        </p:scale>
        <p:origin x="114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heme" Target="theme/theme1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9776F1D-26F4-439C-836A-E4EF0A7696A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139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E404D21-4932-43B5-B197-0CF3759A065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055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20194F-5769-4F08-958F-DA5C11C7A038}" type="slidenum">
              <a:rPr lang="ru-RU" sz="1200" smtClean="0"/>
              <a:pPr eaLnBrk="1" hangingPunct="1"/>
              <a:t>1</a:t>
            </a:fld>
            <a:endParaRPr lang="ru-RU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11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8911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7716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941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6536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6836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5432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100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9060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2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9364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03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1060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88504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3631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1952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3904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6696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8356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2758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2820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145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42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610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3866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3735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9942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0417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443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9326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856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7733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99409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2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1184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1875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3506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8909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6398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9919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4100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1512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4564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162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09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5219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8715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0236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10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57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17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93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5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6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46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04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5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01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44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22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92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949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63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299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4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48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040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68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15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727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026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661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007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519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1595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68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725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0650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104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9693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8190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398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442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750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814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377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5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127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86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1528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477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722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728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073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87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086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595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34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269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110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315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94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547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48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533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975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930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625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2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02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055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419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10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170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370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220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29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362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734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8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73627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7047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9011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701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3592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9349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634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8831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2637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9899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8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7013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3244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3263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56512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8280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2578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942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1477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033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7399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4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34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5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86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8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55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83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64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663B-1E24-45A2-8193-FB510E129A1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83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26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86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8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Konrad_Zuse" TargetMode="Externa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Konrad_Zuse" TargetMode="Externa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hyperlink" Target="//upload.wikimedia.org/wikipedia/ru/9/9d/Robert_Floyd.jpg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512274.512284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6" Type="http://schemas.openxmlformats.org/officeDocument/2006/relationships/hyperlink" Target="//upload.wikimedia.org/wikipedia/ru/9/9d/Robert_Floyd.jpg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dl.acm.org/doi/10.1145/355588.365103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5568323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66622.366644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commons.wikimedia.org/w/index.php?curid=15568323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66622.366644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commons.wikimedia.org/w/index.php?curid=15568323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Алгоритмы сортировки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13</a:t>
            </a:r>
            <a:endParaRPr lang="ru-RU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Множество ключей и отношение порядка </a:t>
            </a:r>
            <a:r>
              <a:rPr lang="en-US" sz="2800" dirty="0"/>
              <a:t>&lt; </a:t>
            </a:r>
            <a:r>
              <a:rPr lang="ru-RU" sz="2800" dirty="0"/>
              <a:t>на нём</a:t>
            </a:r>
          </a:p>
          <a:p>
            <a:pPr lvl="1"/>
            <a:r>
              <a:rPr lang="ru-RU" sz="2400" dirty="0"/>
              <a:t>чаще всего линейный</a:t>
            </a:r>
          </a:p>
          <a:p>
            <a:pPr lvl="1"/>
            <a:r>
              <a:rPr lang="ru-RU" sz="2400" dirty="0"/>
              <a:t>если произвольный, то «топологическая» сортировка</a:t>
            </a:r>
          </a:p>
          <a:p>
            <a:endParaRPr lang="ru-RU" sz="2800" dirty="0"/>
          </a:p>
          <a:p>
            <a:r>
              <a:rPr lang="ru-RU" sz="2800" dirty="0"/>
              <a:t>Сортировка – это упорядочение набора данных вида (ключ</a:t>
            </a:r>
            <a:r>
              <a:rPr lang="ru-RU" sz="2800" baseline="-25000" dirty="0"/>
              <a:t>0</a:t>
            </a:r>
            <a:r>
              <a:rPr lang="ru-RU" sz="2800" dirty="0"/>
              <a:t>, значение</a:t>
            </a:r>
            <a:r>
              <a:rPr lang="ru-RU" sz="2800" baseline="-25000" dirty="0"/>
              <a:t>0</a:t>
            </a:r>
            <a:r>
              <a:rPr lang="ru-RU" sz="2800" dirty="0"/>
              <a:t>), …, (ключ</a:t>
            </a:r>
            <a:r>
              <a:rPr lang="en-US" sz="2800" baseline="-25000" dirty="0"/>
              <a:t>N-1</a:t>
            </a:r>
            <a:r>
              <a:rPr lang="ru-RU" sz="2800" dirty="0"/>
              <a:t>, значение</a:t>
            </a:r>
            <a:r>
              <a:rPr lang="en-US" sz="2800" baseline="-25000" dirty="0"/>
              <a:t>N-1</a:t>
            </a:r>
            <a:r>
              <a:rPr lang="ru-RU" sz="2800" dirty="0"/>
              <a:t>)</a:t>
            </a:r>
          </a:p>
          <a:p>
            <a:pPr lvl="1"/>
            <a:r>
              <a:rPr lang="ru-RU" sz="2400" dirty="0"/>
              <a:t>массив, список, база данных и т.п.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Найти такую перестановку </a:t>
            </a:r>
            <a:r>
              <a:rPr lang="en-US" sz="2800" dirty="0">
                <a:solidFill>
                  <a:schemeClr val="bg1"/>
                </a:solidFill>
              </a:rPr>
              <a:t>{ p[0], p[1], …, p[N-1]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} = {0, </a:t>
            </a:r>
            <a:r>
              <a:rPr lang="ru-RU" sz="2800" dirty="0">
                <a:solidFill>
                  <a:schemeClr val="bg1"/>
                </a:solidFill>
              </a:rPr>
              <a:t>1, </a:t>
            </a:r>
            <a:r>
              <a:rPr lang="en-US" sz="2800" dirty="0">
                <a:solidFill>
                  <a:schemeClr val="bg1"/>
                </a:solidFill>
              </a:rPr>
              <a:t>…, N-1}</a:t>
            </a:r>
            <a:r>
              <a:rPr lang="ru-RU" sz="2800" dirty="0">
                <a:solidFill>
                  <a:schemeClr val="bg1"/>
                </a:solidFill>
              </a:rPr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[0]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en-US" sz="2800" baseline="-25000" dirty="0">
                <a:solidFill>
                  <a:schemeClr val="bg1"/>
                </a:solidFill>
              </a:rPr>
              <a:t>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N</a:t>
            </a:r>
            <a:r>
              <a:rPr lang="en-US" sz="2800" baseline="-25000" dirty="0">
                <a:solidFill>
                  <a:schemeClr val="bg1"/>
                </a:solidFill>
              </a:rPr>
              <a:t>-1]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656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</a:t>
            </a:r>
            <a:endParaRPr lang="ru-RU" dirty="0"/>
          </a:p>
          <a:p>
            <a:pPr lvl="3"/>
            <a:r>
              <a:rPr lang="ru-RU" dirty="0"/>
              <a:t>если каждый раз пилотируемый элемент == медиане </a:t>
            </a:r>
            <a:r>
              <a:rPr lang="en-US" dirty="0"/>
              <a:t>array[first … last]</a:t>
            </a:r>
          </a:p>
          <a:p>
            <a:pPr lvl="2"/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endParaRPr lang="ru-RU" dirty="0"/>
          </a:p>
          <a:p>
            <a:pPr lvl="3"/>
            <a:r>
              <a:rPr lang="ru-RU" dirty="0"/>
              <a:t>если есть константа </a:t>
            </a:r>
            <a:r>
              <a:rPr lang="ru-RU" dirty="0">
                <a:sym typeface="Symbol" panose="05050102010706020507" pitchFamily="18" charset="2"/>
              </a:rPr>
              <a:t></a:t>
            </a:r>
            <a:r>
              <a:rPr lang="en-US" dirty="0">
                <a:sym typeface="Symbol" panose="05050102010706020507" pitchFamily="18" charset="2"/>
              </a:rPr>
              <a:t> &lt; 1</a:t>
            </a:r>
            <a:r>
              <a:rPr lang="ru-RU" dirty="0"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что </a:t>
            </a:r>
            <a:r>
              <a:rPr lang="ru-RU" dirty="0"/>
              <a:t>после каждого разбиения размер </a:t>
            </a:r>
            <a:r>
              <a:rPr lang="ru-RU" dirty="0" err="1"/>
              <a:t>бо</a:t>
            </a:r>
            <a:r>
              <a:rPr lang="en-US" dirty="0"/>
              <a:t>’</a:t>
            </a:r>
            <a:r>
              <a:rPr lang="ru-RU" dirty="0" err="1"/>
              <a:t>льшей</a:t>
            </a:r>
            <a:r>
              <a:rPr lang="ru-RU" dirty="0"/>
              <a:t> части ≤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∙(</a:t>
            </a:r>
            <a:r>
              <a:rPr lang="en-US" dirty="0">
                <a:sym typeface="Symbol" panose="05050102010706020507" pitchFamily="18" charset="2"/>
              </a:rPr>
              <a:t>last – first</a:t>
            </a:r>
            <a:r>
              <a:rPr lang="ru-RU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O(N)</a:t>
            </a:r>
            <a:endParaRPr lang="ru-RU" dirty="0">
              <a:sym typeface="Symbol" panose="05050102010706020507" pitchFamily="18" charset="2"/>
            </a:endParaRPr>
          </a:p>
          <a:p>
            <a:pPr lvl="3"/>
            <a:r>
              <a:rPr lang="ru-RU" dirty="0">
                <a:sym typeface="Symbol" panose="05050102010706020507" pitchFamily="18" charset="2"/>
              </a:rPr>
              <a:t>если </a:t>
            </a:r>
            <a:r>
              <a:rPr lang="ru-RU" dirty="0"/>
              <a:t>есть константа </a:t>
            </a:r>
            <a:r>
              <a:rPr lang="en-US" dirty="0"/>
              <a:t>C, </a:t>
            </a:r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после каждого разбиения </a:t>
            </a:r>
            <a:r>
              <a:rPr lang="ru-RU" dirty="0">
                <a:sym typeface="Symbol" panose="05050102010706020507" pitchFamily="18" charset="2"/>
              </a:rPr>
              <a:t>размер меньшей части </a:t>
            </a:r>
            <a:r>
              <a:rPr lang="ru-RU" dirty="0"/>
              <a:t>≤</a:t>
            </a:r>
            <a:r>
              <a:rPr lang="en-US" dirty="0"/>
              <a:t> C</a:t>
            </a:r>
          </a:p>
          <a:p>
            <a:pPr lvl="2"/>
            <a:r>
              <a:rPr lang="ru-RU" dirty="0"/>
              <a:t>Возможны другие варианты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0243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</a:t>
            </a:r>
            <a:endParaRPr lang="ru-RU" dirty="0"/>
          </a:p>
          <a:p>
            <a:pPr lvl="3"/>
            <a:r>
              <a:rPr lang="ru-RU" dirty="0"/>
              <a:t>если каждый раз пилотируемый элемент == медиане </a:t>
            </a:r>
            <a:r>
              <a:rPr lang="en-US" dirty="0"/>
              <a:t>array[first … last]</a:t>
            </a:r>
          </a:p>
          <a:p>
            <a:pPr lvl="2"/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endParaRPr lang="ru-RU" dirty="0"/>
          </a:p>
          <a:p>
            <a:pPr lvl="3"/>
            <a:r>
              <a:rPr lang="ru-RU" dirty="0"/>
              <a:t>если есть константа </a:t>
            </a:r>
            <a:r>
              <a:rPr lang="ru-RU" dirty="0">
                <a:sym typeface="Symbol" panose="05050102010706020507" pitchFamily="18" charset="2"/>
              </a:rPr>
              <a:t></a:t>
            </a:r>
            <a:r>
              <a:rPr lang="en-US" dirty="0">
                <a:sym typeface="Symbol" panose="05050102010706020507" pitchFamily="18" charset="2"/>
              </a:rPr>
              <a:t> &lt; 1</a:t>
            </a:r>
            <a:r>
              <a:rPr lang="ru-RU" dirty="0"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что </a:t>
            </a:r>
            <a:r>
              <a:rPr lang="ru-RU" dirty="0"/>
              <a:t>после каждого разбиения размер </a:t>
            </a:r>
            <a:r>
              <a:rPr lang="ru-RU" dirty="0" err="1"/>
              <a:t>бо</a:t>
            </a:r>
            <a:r>
              <a:rPr lang="en-US" dirty="0"/>
              <a:t>’</a:t>
            </a:r>
            <a:r>
              <a:rPr lang="ru-RU" dirty="0" err="1"/>
              <a:t>льшей</a:t>
            </a:r>
            <a:r>
              <a:rPr lang="ru-RU" dirty="0"/>
              <a:t> части ≤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∙(</a:t>
            </a:r>
            <a:r>
              <a:rPr lang="en-US" dirty="0">
                <a:sym typeface="Symbol" panose="05050102010706020507" pitchFamily="18" charset="2"/>
              </a:rPr>
              <a:t>last – first</a:t>
            </a:r>
            <a:r>
              <a:rPr lang="ru-RU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O(N)</a:t>
            </a:r>
            <a:endParaRPr lang="ru-RU" dirty="0">
              <a:sym typeface="Symbol" panose="05050102010706020507" pitchFamily="18" charset="2"/>
            </a:endParaRPr>
          </a:p>
          <a:p>
            <a:pPr lvl="3"/>
            <a:r>
              <a:rPr lang="ru-RU" dirty="0">
                <a:sym typeface="Symbol" panose="05050102010706020507" pitchFamily="18" charset="2"/>
              </a:rPr>
              <a:t>если </a:t>
            </a:r>
            <a:r>
              <a:rPr lang="ru-RU" dirty="0"/>
              <a:t>есть константа </a:t>
            </a:r>
            <a:r>
              <a:rPr lang="en-US" dirty="0"/>
              <a:t>C, </a:t>
            </a:r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после каждого разбиения </a:t>
            </a:r>
            <a:r>
              <a:rPr lang="ru-RU" dirty="0">
                <a:sym typeface="Symbol" panose="05050102010706020507" pitchFamily="18" charset="2"/>
              </a:rPr>
              <a:t>размер меньшей части </a:t>
            </a:r>
            <a:r>
              <a:rPr lang="ru-RU" dirty="0"/>
              <a:t>≤</a:t>
            </a:r>
            <a:r>
              <a:rPr lang="en-US" dirty="0"/>
              <a:t> C</a:t>
            </a:r>
          </a:p>
          <a:p>
            <a:pPr lvl="2"/>
            <a:r>
              <a:rPr lang="ru-RU" dirty="0"/>
              <a:t>Возможны другие варианты</a:t>
            </a:r>
          </a:p>
          <a:p>
            <a:endParaRPr lang="ru-RU" dirty="0"/>
          </a:p>
          <a:p>
            <a:r>
              <a:rPr lang="ru-RU" dirty="0"/>
              <a:t>Число действий </a:t>
            </a:r>
            <a:r>
              <a:rPr lang="en-US" dirty="0"/>
              <a:t>O(N</a:t>
            </a:r>
            <a:r>
              <a:rPr lang="ru-RU" dirty="0"/>
              <a:t> </a:t>
            </a:r>
            <a:r>
              <a:rPr lang="en-US" dirty="0"/>
              <a:t>∙</a:t>
            </a:r>
            <a:r>
              <a:rPr lang="ru-RU" dirty="0"/>
              <a:t> размер стека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8313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Голландская быстрая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DutchPartition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left,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right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pivot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[(first + last) /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[first, i) [i, j)     [j, k)  [k, last]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x &lt; pivot  x == pivot any x   x &gt; pivot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 = first, j = first, k = last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(j &lt; k)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&lt;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&gt;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--k;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*left = 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*right = 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для массивов с большим числом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// одинаковых ключей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(first &lt;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left, right;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DutchPartition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array, first, last, 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&amp;left, &amp;right);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first, left -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right,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8224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алгоритмов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Сколько данных хранит в памяти с произвольным доступом?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весь сортируемый набор данных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внутренняя сортировка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только часть сортируемого набора данных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внешняя сортировка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Сохраняет порядок элементов с одинаковыми ключами?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устойчивая сортировка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нет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неустойчивая сортировка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, log(N), 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алгоритмов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Сколько данных хранит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--</a:t>
            </a:r>
            <a:r>
              <a:rPr lang="en-US" dirty="0"/>
              <a:t>&gt; </a:t>
            </a:r>
            <a:r>
              <a:rPr lang="ru-RU" dirty="0"/>
              <a:t>внутренняя сортировка</a:t>
            </a:r>
            <a:endParaRPr lang="en-US" dirty="0"/>
          </a:p>
          <a:p>
            <a:pPr lvl="1"/>
            <a:r>
              <a:rPr lang="ru-RU" dirty="0"/>
              <a:t>только часть сортируемого набора данных --</a:t>
            </a:r>
            <a:r>
              <a:rPr lang="en-US" dirty="0"/>
              <a:t>&gt; </a:t>
            </a:r>
            <a:r>
              <a:rPr lang="ru-RU" dirty="0"/>
              <a:t>внешняя сортировка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Сохраняет порядок элементов с одинаковыми ключами?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устойчивая сортировка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нет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неустойчивая сортировка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, log(N), 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39790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алгоритмов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Сколько данных хранит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--</a:t>
            </a:r>
            <a:r>
              <a:rPr lang="en-US" dirty="0"/>
              <a:t>&gt; </a:t>
            </a:r>
            <a:r>
              <a:rPr lang="ru-RU" dirty="0"/>
              <a:t>внутренняя сортировка</a:t>
            </a:r>
            <a:endParaRPr lang="en-US" dirty="0"/>
          </a:p>
          <a:p>
            <a:pPr lvl="1"/>
            <a:r>
              <a:rPr lang="ru-RU" dirty="0"/>
              <a:t>только часть сортируемого набора данных --</a:t>
            </a:r>
            <a:r>
              <a:rPr lang="en-US" dirty="0"/>
              <a:t>&gt; </a:t>
            </a:r>
            <a:r>
              <a:rPr lang="ru-RU" dirty="0"/>
              <a:t>внешняя сортировка</a:t>
            </a:r>
          </a:p>
          <a:p>
            <a:endParaRPr lang="en-US" dirty="0"/>
          </a:p>
          <a:p>
            <a:r>
              <a:rPr lang="ru-RU" dirty="0"/>
              <a:t>Сохраняет порядок элементов с одинаковыми ключами?</a:t>
            </a:r>
          </a:p>
          <a:p>
            <a:pPr lvl="1"/>
            <a:r>
              <a:rPr lang="ru-RU" dirty="0"/>
              <a:t>да --</a:t>
            </a:r>
            <a:r>
              <a:rPr lang="en-US" dirty="0"/>
              <a:t>&gt; </a:t>
            </a:r>
            <a:r>
              <a:rPr lang="ru-RU" dirty="0"/>
              <a:t>устойчивая сортировка</a:t>
            </a:r>
          </a:p>
          <a:p>
            <a:pPr lvl="1"/>
            <a:r>
              <a:rPr lang="ru-RU" dirty="0"/>
              <a:t>нет --</a:t>
            </a:r>
            <a:r>
              <a:rPr lang="en-US" dirty="0"/>
              <a:t>&gt;</a:t>
            </a:r>
            <a:r>
              <a:rPr lang="ru-RU" dirty="0"/>
              <a:t> неустойчивая сортировка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, log(N), 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45766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алгоритмов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Сколько данных хранит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--</a:t>
            </a:r>
            <a:r>
              <a:rPr lang="en-US" dirty="0"/>
              <a:t>&gt; </a:t>
            </a:r>
            <a:r>
              <a:rPr lang="ru-RU" dirty="0"/>
              <a:t>внутренняя сортировка</a:t>
            </a:r>
            <a:endParaRPr lang="en-US" dirty="0"/>
          </a:p>
          <a:p>
            <a:pPr lvl="1"/>
            <a:r>
              <a:rPr lang="ru-RU" dirty="0"/>
              <a:t>только часть сортируемого набора данных --</a:t>
            </a:r>
            <a:r>
              <a:rPr lang="en-US" dirty="0"/>
              <a:t>&gt; </a:t>
            </a:r>
            <a:r>
              <a:rPr lang="ru-RU" dirty="0"/>
              <a:t>внешняя сортировка</a:t>
            </a:r>
          </a:p>
          <a:p>
            <a:endParaRPr lang="en-US" dirty="0"/>
          </a:p>
          <a:p>
            <a:r>
              <a:rPr lang="ru-RU" dirty="0"/>
              <a:t>Сохраняет порядок элементов с одинаковыми ключами?</a:t>
            </a:r>
          </a:p>
          <a:p>
            <a:pPr lvl="1"/>
            <a:r>
              <a:rPr lang="ru-RU" dirty="0"/>
              <a:t>да --</a:t>
            </a:r>
            <a:r>
              <a:rPr lang="en-US" dirty="0"/>
              <a:t>&gt; </a:t>
            </a:r>
            <a:r>
              <a:rPr lang="ru-RU" dirty="0"/>
              <a:t>устойчивая сортировка</a:t>
            </a:r>
          </a:p>
          <a:p>
            <a:pPr lvl="1"/>
            <a:r>
              <a:rPr lang="ru-RU" dirty="0"/>
              <a:t>нет --</a:t>
            </a:r>
            <a:r>
              <a:rPr lang="en-US" dirty="0"/>
              <a:t>&gt;</a:t>
            </a:r>
            <a:r>
              <a:rPr lang="ru-RU" dirty="0"/>
              <a:t> неустойчивая сортировка</a:t>
            </a:r>
          </a:p>
          <a:p>
            <a:endParaRPr lang="ru-RU" dirty="0"/>
          </a:p>
          <a:p>
            <a:r>
              <a:rPr lang="ru-RU" dirty="0"/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, log(N), N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62514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Нижняя граница числа действий в сортировке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Для сортировки массива размера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, содержащего N различных ключей, необходимо О(N ∙ log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ru-RU" sz="28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) сравнений при N </a:t>
            </a:r>
            <a:r>
              <a:rPr lang="en-US" sz="2800" dirty="0">
                <a:solidFill>
                  <a:schemeClr val="bg1"/>
                </a:solidFill>
              </a:rPr>
              <a:t>--&gt;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</a:t>
            </a:r>
            <a:endParaRPr lang="en-US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Обоснование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>
                <a:solidFill>
                  <a:schemeClr val="bg1"/>
                </a:solidFill>
              </a:rPr>
              <a:t>log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(N!) </a:t>
            </a:r>
            <a:r>
              <a:rPr lang="ru-RU" sz="2400" dirty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В противном случае найдутся два расположения ключей в массиве, для которых будет найдена одна и та же перестановка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Нижняя граница числа действий в сортировке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Для сортировки массива размера </a:t>
            </a:r>
            <a:r>
              <a:rPr lang="en-US" sz="2800" dirty="0"/>
              <a:t>N</a:t>
            </a:r>
            <a:r>
              <a:rPr lang="ru-RU" sz="2800" dirty="0"/>
              <a:t>, содержащего N различных ключей, необходимо О(N ∙ log</a:t>
            </a:r>
            <a:r>
              <a:rPr lang="ru-RU" sz="2800" baseline="-25000" dirty="0"/>
              <a:t>2</a:t>
            </a:r>
            <a:r>
              <a:rPr lang="en-US" sz="2800" dirty="0"/>
              <a:t>(</a:t>
            </a:r>
            <a:r>
              <a:rPr lang="ru-RU" sz="2800" dirty="0"/>
              <a:t>N</a:t>
            </a:r>
            <a:r>
              <a:rPr lang="en-US" sz="2800" dirty="0"/>
              <a:t>)</a:t>
            </a:r>
            <a:r>
              <a:rPr lang="ru-RU" sz="2800" dirty="0"/>
              <a:t>) сравнений при N </a:t>
            </a:r>
            <a:r>
              <a:rPr lang="en-US" sz="2800" dirty="0"/>
              <a:t>--&gt; </a:t>
            </a:r>
            <a:r>
              <a:rPr lang="en-US" sz="2800" dirty="0">
                <a:sym typeface="Symbol" panose="05050102010706020507" pitchFamily="18" charset="2"/>
              </a:rPr>
              <a:t>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Обоснование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>
                <a:solidFill>
                  <a:schemeClr val="bg1"/>
                </a:solidFill>
              </a:rPr>
              <a:t>log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(N!) </a:t>
            </a:r>
            <a:r>
              <a:rPr lang="ru-RU" sz="2400" dirty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В противном случае найдутся два расположения ключей в массиве, для которых будет найдена одна и та же перестановка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8062696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Нижняя граница числа действий в сортировке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Для сортировки массива размера </a:t>
            </a:r>
            <a:r>
              <a:rPr lang="en-US" sz="2800" dirty="0"/>
              <a:t>N</a:t>
            </a:r>
            <a:r>
              <a:rPr lang="ru-RU" sz="2800" dirty="0"/>
              <a:t>, содержащего N различных ключей, необходимо О(N ∙ log</a:t>
            </a:r>
            <a:r>
              <a:rPr lang="ru-RU" sz="2800" baseline="-25000" dirty="0"/>
              <a:t>2</a:t>
            </a:r>
            <a:r>
              <a:rPr lang="en-US" sz="2800" dirty="0"/>
              <a:t>(</a:t>
            </a:r>
            <a:r>
              <a:rPr lang="ru-RU" sz="2800" dirty="0"/>
              <a:t>N</a:t>
            </a:r>
            <a:r>
              <a:rPr lang="en-US" sz="2800" dirty="0"/>
              <a:t>)</a:t>
            </a:r>
            <a:r>
              <a:rPr lang="ru-RU" sz="2800" dirty="0"/>
              <a:t>) сравнений при N </a:t>
            </a:r>
            <a:r>
              <a:rPr lang="en-US" sz="2800" dirty="0"/>
              <a:t>--&gt; </a:t>
            </a:r>
            <a:r>
              <a:rPr lang="en-US" sz="2800" dirty="0">
                <a:sym typeface="Symbol" panose="05050102010706020507" pitchFamily="18" charset="2"/>
              </a:rPr>
              <a:t>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Обоснование</a:t>
            </a:r>
            <a:endParaRPr lang="en-US" sz="28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>
                <a:solidFill>
                  <a:schemeClr val="bg1"/>
                </a:solidFill>
              </a:rPr>
              <a:t>log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(N!) </a:t>
            </a:r>
            <a:r>
              <a:rPr lang="ru-RU" sz="2400" dirty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В противном случае найдутся два расположения ключей в массиве, для которых будет найдена одна и та же перестановка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2213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Множество ключей и отношение порядка </a:t>
            </a:r>
            <a:r>
              <a:rPr lang="en-US" sz="2800" dirty="0"/>
              <a:t>&lt; </a:t>
            </a:r>
            <a:r>
              <a:rPr lang="ru-RU" sz="2800" dirty="0"/>
              <a:t>на нём</a:t>
            </a:r>
          </a:p>
          <a:p>
            <a:pPr lvl="1"/>
            <a:r>
              <a:rPr lang="ru-RU" sz="2400" dirty="0"/>
              <a:t>чаще всего линейный</a:t>
            </a:r>
          </a:p>
          <a:p>
            <a:pPr lvl="1"/>
            <a:r>
              <a:rPr lang="ru-RU" sz="2400" dirty="0"/>
              <a:t>если произвольный, то «топологическая» сортировка</a:t>
            </a:r>
          </a:p>
          <a:p>
            <a:endParaRPr lang="ru-RU" sz="2800" dirty="0"/>
          </a:p>
          <a:p>
            <a:r>
              <a:rPr lang="ru-RU" sz="2800" dirty="0"/>
              <a:t>Сортировка – это упорядочение набора данных вида (ключ</a:t>
            </a:r>
            <a:r>
              <a:rPr lang="ru-RU" sz="2800" baseline="-25000" dirty="0"/>
              <a:t>0</a:t>
            </a:r>
            <a:r>
              <a:rPr lang="ru-RU" sz="2800" dirty="0"/>
              <a:t>, значение</a:t>
            </a:r>
            <a:r>
              <a:rPr lang="ru-RU" sz="2800" baseline="-25000" dirty="0"/>
              <a:t>0</a:t>
            </a:r>
            <a:r>
              <a:rPr lang="ru-RU" sz="2800" dirty="0"/>
              <a:t>), …, (ключ</a:t>
            </a:r>
            <a:r>
              <a:rPr lang="en-US" sz="2800" baseline="-25000" dirty="0"/>
              <a:t>N-1</a:t>
            </a:r>
            <a:r>
              <a:rPr lang="ru-RU" sz="2800" dirty="0"/>
              <a:t>, значение</a:t>
            </a:r>
            <a:r>
              <a:rPr lang="en-US" sz="2800" baseline="-25000" dirty="0"/>
              <a:t>N-1</a:t>
            </a:r>
            <a:r>
              <a:rPr lang="ru-RU" sz="2800" dirty="0"/>
              <a:t>)</a:t>
            </a:r>
          </a:p>
          <a:p>
            <a:pPr lvl="1"/>
            <a:r>
              <a:rPr lang="ru-RU" sz="2400" dirty="0"/>
              <a:t>массив, список, база данных и т.п.</a:t>
            </a:r>
          </a:p>
          <a:p>
            <a:endParaRPr lang="ru-RU" sz="2800" dirty="0"/>
          </a:p>
          <a:p>
            <a:r>
              <a:rPr lang="ru-RU" sz="2800" dirty="0"/>
              <a:t>Найти такую перестановку </a:t>
            </a:r>
            <a:r>
              <a:rPr lang="en-US" sz="2800" dirty="0"/>
              <a:t>{ p[0], p[1], …, p[N-1]</a:t>
            </a:r>
            <a:r>
              <a:rPr lang="ru-RU" sz="2800" dirty="0"/>
              <a:t> </a:t>
            </a:r>
            <a:r>
              <a:rPr lang="en-US" sz="2800" dirty="0"/>
              <a:t>} = {0, </a:t>
            </a:r>
            <a:r>
              <a:rPr lang="ru-RU" sz="2800" dirty="0"/>
              <a:t>1, </a:t>
            </a:r>
            <a:r>
              <a:rPr lang="en-US" sz="2800" dirty="0"/>
              <a:t>…, N-1}</a:t>
            </a:r>
            <a:r>
              <a:rPr lang="ru-RU" sz="2800" dirty="0"/>
              <a:t>,</a:t>
            </a:r>
            <a:r>
              <a:rPr lang="en-US" sz="2800" dirty="0"/>
              <a:t> </a:t>
            </a:r>
            <a:r>
              <a:rPr lang="ru-RU" sz="2800" dirty="0"/>
              <a:t>что</a:t>
            </a:r>
          </a:p>
          <a:p>
            <a:pPr marL="0" indent="0" algn="ctr">
              <a:buNone/>
            </a:pPr>
            <a:r>
              <a:rPr lang="ru-RU" sz="2800" dirty="0" err="1"/>
              <a:t>ключ</a:t>
            </a:r>
            <a:r>
              <a:rPr lang="ru-RU" sz="2800" baseline="-25000" dirty="0" err="1"/>
              <a:t>p</a:t>
            </a:r>
            <a:r>
              <a:rPr lang="en-US" sz="2800" baseline="-25000" dirty="0"/>
              <a:t>[0]</a:t>
            </a:r>
            <a:r>
              <a:rPr lang="ru-RU" sz="2800" dirty="0"/>
              <a:t> &lt;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ru-RU" sz="2800" dirty="0" err="1"/>
              <a:t>ключ</a:t>
            </a:r>
            <a:r>
              <a:rPr lang="ru-RU" sz="2800" baseline="-25000" dirty="0" err="1"/>
              <a:t>p</a:t>
            </a:r>
            <a:r>
              <a:rPr lang="en-US" sz="2800" baseline="-25000" dirty="0"/>
              <a:t>[</a:t>
            </a:r>
            <a:r>
              <a:rPr lang="ru-RU" sz="2800" baseline="-25000" dirty="0"/>
              <a:t>1</a:t>
            </a:r>
            <a:r>
              <a:rPr lang="en-US" sz="2800" baseline="-25000" dirty="0"/>
              <a:t>]</a:t>
            </a:r>
            <a:r>
              <a:rPr lang="ru-RU" sz="2800" dirty="0"/>
              <a:t> &lt;</a:t>
            </a:r>
            <a:r>
              <a:rPr lang="en-US" sz="2800" dirty="0"/>
              <a:t>=</a:t>
            </a:r>
            <a:r>
              <a:rPr lang="ru-RU" sz="2800" dirty="0"/>
              <a:t> ... &lt;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ru-RU" sz="2800" dirty="0" err="1"/>
              <a:t>ключ</a:t>
            </a:r>
            <a:r>
              <a:rPr lang="ru-RU" sz="2800" baseline="-25000" dirty="0" err="1"/>
              <a:t>p</a:t>
            </a:r>
            <a:r>
              <a:rPr lang="en-US" sz="2800" baseline="-25000" dirty="0"/>
              <a:t>[</a:t>
            </a:r>
            <a:r>
              <a:rPr lang="ru-RU" sz="2800" baseline="-25000" dirty="0"/>
              <a:t>N</a:t>
            </a:r>
            <a:r>
              <a:rPr lang="en-US" sz="2800" baseline="-25000" dirty="0"/>
              <a:t>-1]</a:t>
            </a:r>
            <a:endParaRPr lang="ru-RU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40761641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Нижняя граница числа действий в сортировке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Для сортировки массива размера </a:t>
            </a:r>
            <a:r>
              <a:rPr lang="en-US" sz="2800" dirty="0"/>
              <a:t>N</a:t>
            </a:r>
            <a:r>
              <a:rPr lang="ru-RU" sz="2800" dirty="0"/>
              <a:t>, содержащего N различных ключей, необходимо О(N ∙ log</a:t>
            </a:r>
            <a:r>
              <a:rPr lang="ru-RU" sz="2800" baseline="-25000" dirty="0"/>
              <a:t>2</a:t>
            </a:r>
            <a:r>
              <a:rPr lang="en-US" sz="2800" dirty="0"/>
              <a:t>(</a:t>
            </a:r>
            <a:r>
              <a:rPr lang="ru-RU" sz="2800" dirty="0"/>
              <a:t>N</a:t>
            </a:r>
            <a:r>
              <a:rPr lang="en-US" sz="2800" dirty="0"/>
              <a:t>)</a:t>
            </a:r>
            <a:r>
              <a:rPr lang="ru-RU" sz="2800" dirty="0"/>
              <a:t>) сравнений при N </a:t>
            </a:r>
            <a:r>
              <a:rPr lang="en-US" sz="2800" dirty="0"/>
              <a:t>--&gt; </a:t>
            </a:r>
            <a:r>
              <a:rPr lang="en-US" sz="2800" dirty="0">
                <a:sym typeface="Symbol" panose="05050102010706020507" pitchFamily="18" charset="2"/>
              </a:rPr>
              <a:t>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Обоснование</a:t>
            </a:r>
            <a:endParaRPr lang="en-US" sz="2800" dirty="0"/>
          </a:p>
          <a:p>
            <a:pPr lvl="1"/>
            <a:r>
              <a:rPr lang="ru-RU" sz="2400" dirty="0"/>
              <a:t>Для нахождения перестановки, сортирующей массив,</a:t>
            </a:r>
            <a:r>
              <a:rPr lang="en-US" sz="2400" dirty="0"/>
              <a:t> </a:t>
            </a:r>
            <a:r>
              <a:rPr lang="ru-RU" sz="2400" dirty="0"/>
              <a:t>требуется выполнить не менее </a:t>
            </a:r>
            <a:r>
              <a:rPr lang="en-US" sz="2400" dirty="0"/>
              <a:t>log</a:t>
            </a:r>
            <a:r>
              <a:rPr lang="en-US" sz="2400" baseline="-25000" dirty="0"/>
              <a:t>2</a:t>
            </a:r>
            <a:r>
              <a:rPr lang="en-US" sz="2400" dirty="0"/>
              <a:t>(N!) </a:t>
            </a:r>
            <a:r>
              <a:rPr lang="ru-RU" sz="2400" dirty="0"/>
              <a:t>сравнений</a:t>
            </a: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В противном случае найдутся два расположения ключей в массиве, для которых будет найдена одна и та же перестановка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8689191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Нижняя граница числа действий в сортировке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Для сортировки массива размера </a:t>
            </a:r>
            <a:r>
              <a:rPr lang="en-US" sz="2800" dirty="0"/>
              <a:t>N</a:t>
            </a:r>
            <a:r>
              <a:rPr lang="ru-RU" sz="2800" dirty="0"/>
              <a:t>, содержащего N различных ключей, необходимо О(N ∙ log</a:t>
            </a:r>
            <a:r>
              <a:rPr lang="ru-RU" sz="2800" baseline="-25000" dirty="0"/>
              <a:t>2</a:t>
            </a:r>
            <a:r>
              <a:rPr lang="en-US" sz="2800" dirty="0"/>
              <a:t>(</a:t>
            </a:r>
            <a:r>
              <a:rPr lang="ru-RU" sz="2800" dirty="0"/>
              <a:t>N</a:t>
            </a:r>
            <a:r>
              <a:rPr lang="en-US" sz="2800" dirty="0"/>
              <a:t>)</a:t>
            </a:r>
            <a:r>
              <a:rPr lang="ru-RU" sz="2800" dirty="0"/>
              <a:t>) сравнений при N </a:t>
            </a:r>
            <a:r>
              <a:rPr lang="en-US" sz="2800" dirty="0"/>
              <a:t>--&gt; </a:t>
            </a:r>
            <a:r>
              <a:rPr lang="en-US" sz="2800" dirty="0">
                <a:sym typeface="Symbol" panose="05050102010706020507" pitchFamily="18" charset="2"/>
              </a:rPr>
              <a:t>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Обоснование</a:t>
            </a:r>
            <a:endParaRPr lang="en-US" sz="2800" dirty="0"/>
          </a:p>
          <a:p>
            <a:pPr lvl="1"/>
            <a:r>
              <a:rPr lang="ru-RU" sz="2400" dirty="0"/>
              <a:t>Для нахождения перестановки, сортирующей массив,</a:t>
            </a:r>
            <a:r>
              <a:rPr lang="en-US" sz="2400" dirty="0"/>
              <a:t> </a:t>
            </a:r>
            <a:r>
              <a:rPr lang="ru-RU" sz="2400" dirty="0"/>
              <a:t>требуется выполнить не менее </a:t>
            </a:r>
            <a:r>
              <a:rPr lang="en-US" sz="2400" dirty="0"/>
              <a:t>log</a:t>
            </a:r>
            <a:r>
              <a:rPr lang="en-US" sz="2400" baseline="-25000" dirty="0"/>
              <a:t>2</a:t>
            </a:r>
            <a:r>
              <a:rPr lang="en-US" sz="2400" dirty="0"/>
              <a:t>(N!) </a:t>
            </a:r>
            <a:r>
              <a:rPr lang="ru-RU" sz="2400" dirty="0"/>
              <a:t>сравнений</a:t>
            </a:r>
          </a:p>
          <a:p>
            <a:pPr lvl="2"/>
            <a:r>
              <a:rPr lang="ru-RU" sz="2000" dirty="0"/>
              <a:t>В противном случае найдутся два расположения ключей в массиве, для которых будет найдена одна и та же перестановка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7831673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сравнений алгоритма 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65970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120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102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201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00612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сравнений алгоритма 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57049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8480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сравнений алгоритма 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90383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</a:p>
                  </a:txBody>
                  <a:tcPr marL="9525" marR="9525" marT="9525" marB="0" anchor="ctr"/>
                </a:tc>
                <a:tc rowSpan="6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915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сравнений алгоритма 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324953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</a:p>
                  </a:txBody>
                  <a:tcPr marL="9525" marR="9525" marT="9525" marB="0" anchor="ctr"/>
                </a:tc>
                <a:tc rowSpan="6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7213600" y="2550160"/>
            <a:ext cx="325120" cy="538480"/>
          </a:xfrm>
          <a:custGeom>
            <a:avLst/>
            <a:gdLst>
              <a:gd name="connsiteX0" fmla="*/ 0 w 325120"/>
              <a:gd name="connsiteY0" fmla="*/ 538480 h 538480"/>
              <a:gd name="connsiteX1" fmla="*/ 81280 w 325120"/>
              <a:gd name="connsiteY1" fmla="*/ 121920 h 538480"/>
              <a:gd name="connsiteX2" fmla="*/ 325120 w 325120"/>
              <a:gd name="connsiteY2" fmla="*/ 0 h 53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538480">
                <a:moveTo>
                  <a:pt x="0" y="538480"/>
                </a:moveTo>
                <a:cubicBezTo>
                  <a:pt x="13546" y="375073"/>
                  <a:pt x="27093" y="211667"/>
                  <a:pt x="81280" y="121920"/>
                </a:cubicBezTo>
                <a:cubicBezTo>
                  <a:pt x="135467" y="32173"/>
                  <a:pt x="230293" y="16086"/>
                  <a:pt x="32512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 7"/>
          <p:cNvSpPr/>
          <p:nvPr/>
        </p:nvSpPr>
        <p:spPr>
          <a:xfrm>
            <a:off x="7995920" y="2174240"/>
            <a:ext cx="345440" cy="355600"/>
          </a:xfrm>
          <a:custGeom>
            <a:avLst/>
            <a:gdLst>
              <a:gd name="connsiteX0" fmla="*/ 0 w 345440"/>
              <a:gd name="connsiteY0" fmla="*/ 355600 h 355600"/>
              <a:gd name="connsiteX1" fmla="*/ 101600 w 345440"/>
              <a:gd name="connsiteY1" fmla="*/ 152400 h 355600"/>
              <a:gd name="connsiteX2" fmla="*/ 345440 w 345440"/>
              <a:gd name="connsiteY2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40" h="355600">
                <a:moveTo>
                  <a:pt x="0" y="355600"/>
                </a:moveTo>
                <a:cubicBezTo>
                  <a:pt x="22013" y="283633"/>
                  <a:pt x="44027" y="211667"/>
                  <a:pt x="101600" y="152400"/>
                </a:cubicBezTo>
                <a:cubicBezTo>
                  <a:pt x="159173" y="93133"/>
                  <a:pt x="252306" y="46566"/>
                  <a:pt x="3454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8006080" y="2540000"/>
            <a:ext cx="375920" cy="208730"/>
          </a:xfrm>
          <a:custGeom>
            <a:avLst/>
            <a:gdLst>
              <a:gd name="connsiteX0" fmla="*/ 0 w 375920"/>
              <a:gd name="connsiteY0" fmla="*/ 0 h 208730"/>
              <a:gd name="connsiteX1" fmla="*/ 162560 w 375920"/>
              <a:gd name="connsiteY1" fmla="*/ 182880 h 208730"/>
              <a:gd name="connsiteX2" fmla="*/ 375920 w 375920"/>
              <a:gd name="connsiteY2" fmla="*/ 203200 h 20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920" h="208730">
                <a:moveTo>
                  <a:pt x="0" y="0"/>
                </a:moveTo>
                <a:cubicBezTo>
                  <a:pt x="49953" y="74506"/>
                  <a:pt x="99907" y="149013"/>
                  <a:pt x="162560" y="182880"/>
                </a:cubicBezTo>
                <a:cubicBezTo>
                  <a:pt x="225213" y="216747"/>
                  <a:pt x="300566" y="209973"/>
                  <a:pt x="375920" y="203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 9"/>
          <p:cNvSpPr/>
          <p:nvPr/>
        </p:nvSpPr>
        <p:spPr>
          <a:xfrm>
            <a:off x="8839200" y="2722880"/>
            <a:ext cx="365760" cy="0"/>
          </a:xfrm>
          <a:custGeom>
            <a:avLst/>
            <a:gdLst>
              <a:gd name="connsiteX0" fmla="*/ 0 w 365760"/>
              <a:gd name="connsiteY0" fmla="*/ 0 h 0"/>
              <a:gd name="connsiteX1" fmla="*/ 365760 w 3657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9723120" y="2712720"/>
            <a:ext cx="314960" cy="213360"/>
          </a:xfrm>
          <a:custGeom>
            <a:avLst/>
            <a:gdLst>
              <a:gd name="connsiteX0" fmla="*/ 0 w 314960"/>
              <a:gd name="connsiteY0" fmla="*/ 0 h 213360"/>
              <a:gd name="connsiteX1" fmla="*/ 121920 w 314960"/>
              <a:gd name="connsiteY1" fmla="*/ 101600 h 213360"/>
              <a:gd name="connsiteX2" fmla="*/ 314960 w 314960"/>
              <a:gd name="connsiteY2" fmla="*/ 21336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" h="213360">
                <a:moveTo>
                  <a:pt x="0" y="0"/>
                </a:moveTo>
                <a:cubicBezTo>
                  <a:pt x="34713" y="33020"/>
                  <a:pt x="69427" y="66040"/>
                  <a:pt x="121920" y="101600"/>
                </a:cubicBezTo>
                <a:cubicBezTo>
                  <a:pt x="174413" y="137160"/>
                  <a:pt x="244686" y="175260"/>
                  <a:pt x="314960" y="213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 13"/>
          <p:cNvSpPr/>
          <p:nvPr/>
        </p:nvSpPr>
        <p:spPr>
          <a:xfrm>
            <a:off x="7213600" y="3149600"/>
            <a:ext cx="314960" cy="497840"/>
          </a:xfrm>
          <a:custGeom>
            <a:avLst/>
            <a:gdLst>
              <a:gd name="connsiteX0" fmla="*/ 0 w 314960"/>
              <a:gd name="connsiteY0" fmla="*/ 0 h 497840"/>
              <a:gd name="connsiteX1" fmla="*/ 81280 w 314960"/>
              <a:gd name="connsiteY1" fmla="*/ 375920 h 497840"/>
              <a:gd name="connsiteX2" fmla="*/ 314960 w 314960"/>
              <a:gd name="connsiteY2" fmla="*/ 497840 h 49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" h="497840">
                <a:moveTo>
                  <a:pt x="0" y="0"/>
                </a:moveTo>
                <a:cubicBezTo>
                  <a:pt x="14393" y="146473"/>
                  <a:pt x="28787" y="292947"/>
                  <a:pt x="81280" y="375920"/>
                </a:cubicBezTo>
                <a:cubicBezTo>
                  <a:pt x="133773" y="458893"/>
                  <a:pt x="224366" y="478366"/>
                  <a:pt x="314960" y="4978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Freeform 18"/>
          <p:cNvSpPr/>
          <p:nvPr/>
        </p:nvSpPr>
        <p:spPr>
          <a:xfrm>
            <a:off x="9702800" y="3810000"/>
            <a:ext cx="325120" cy="0"/>
          </a:xfrm>
          <a:custGeom>
            <a:avLst/>
            <a:gdLst>
              <a:gd name="connsiteX0" fmla="*/ 0 w 325120"/>
              <a:gd name="connsiteY0" fmla="*/ 0 h 0"/>
              <a:gd name="connsiteX1" fmla="*/ 325120 w 3251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120">
                <a:moveTo>
                  <a:pt x="0" y="0"/>
                </a:moveTo>
                <a:lnTo>
                  <a:pt x="32512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Freeform 19"/>
          <p:cNvSpPr/>
          <p:nvPr/>
        </p:nvSpPr>
        <p:spPr>
          <a:xfrm>
            <a:off x="10556240" y="3840480"/>
            <a:ext cx="325120" cy="182880"/>
          </a:xfrm>
          <a:custGeom>
            <a:avLst/>
            <a:gdLst>
              <a:gd name="connsiteX0" fmla="*/ 0 w 325120"/>
              <a:gd name="connsiteY0" fmla="*/ 0 h 182880"/>
              <a:gd name="connsiteX1" fmla="*/ 81280 w 325120"/>
              <a:gd name="connsiteY1" fmla="*/ 142240 h 182880"/>
              <a:gd name="connsiteX2" fmla="*/ 325120 w 325120"/>
              <a:gd name="connsiteY2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182880">
                <a:moveTo>
                  <a:pt x="0" y="0"/>
                </a:moveTo>
                <a:cubicBezTo>
                  <a:pt x="13546" y="55880"/>
                  <a:pt x="27093" y="111760"/>
                  <a:pt x="81280" y="142240"/>
                </a:cubicBezTo>
                <a:cubicBezTo>
                  <a:pt x="135467" y="172720"/>
                  <a:pt x="230293" y="177800"/>
                  <a:pt x="325120" y="182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Freeform 20"/>
          <p:cNvSpPr/>
          <p:nvPr/>
        </p:nvSpPr>
        <p:spPr>
          <a:xfrm>
            <a:off x="9723120" y="2540000"/>
            <a:ext cx="132080" cy="152400"/>
          </a:xfrm>
          <a:custGeom>
            <a:avLst/>
            <a:gdLst>
              <a:gd name="connsiteX0" fmla="*/ 0 w 132080"/>
              <a:gd name="connsiteY0" fmla="*/ 152400 h 152400"/>
              <a:gd name="connsiteX1" fmla="*/ 132080 w 132080"/>
              <a:gd name="connsiteY1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080" h="152400">
                <a:moveTo>
                  <a:pt x="0" y="152400"/>
                </a:moveTo>
                <a:lnTo>
                  <a:pt x="1320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Freeform 21"/>
          <p:cNvSpPr/>
          <p:nvPr/>
        </p:nvSpPr>
        <p:spPr>
          <a:xfrm>
            <a:off x="10546080" y="3647440"/>
            <a:ext cx="162560" cy="172720"/>
          </a:xfrm>
          <a:custGeom>
            <a:avLst/>
            <a:gdLst>
              <a:gd name="connsiteX0" fmla="*/ 0 w 162560"/>
              <a:gd name="connsiteY0" fmla="*/ 172720 h 172720"/>
              <a:gd name="connsiteX1" fmla="*/ 162560 w 162560"/>
              <a:gd name="connsiteY1" fmla="*/ 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560" h="172720">
                <a:moveTo>
                  <a:pt x="0" y="172720"/>
                </a:moveTo>
                <a:lnTo>
                  <a:pt x="16256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Freeform 22"/>
          <p:cNvSpPr/>
          <p:nvPr/>
        </p:nvSpPr>
        <p:spPr>
          <a:xfrm>
            <a:off x="8026400" y="3647440"/>
            <a:ext cx="325120" cy="0"/>
          </a:xfrm>
          <a:custGeom>
            <a:avLst/>
            <a:gdLst>
              <a:gd name="connsiteX0" fmla="*/ 0 w 325120"/>
              <a:gd name="connsiteY0" fmla="*/ 0 h 0"/>
              <a:gd name="connsiteX1" fmla="*/ 325120 w 3251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120">
                <a:moveTo>
                  <a:pt x="0" y="0"/>
                </a:moveTo>
                <a:lnTo>
                  <a:pt x="32512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Freeform 23"/>
          <p:cNvSpPr/>
          <p:nvPr/>
        </p:nvSpPr>
        <p:spPr>
          <a:xfrm>
            <a:off x="8839200" y="3667760"/>
            <a:ext cx="386080" cy="204153"/>
          </a:xfrm>
          <a:custGeom>
            <a:avLst/>
            <a:gdLst>
              <a:gd name="connsiteX0" fmla="*/ 0 w 386080"/>
              <a:gd name="connsiteY0" fmla="*/ 0 h 204153"/>
              <a:gd name="connsiteX1" fmla="*/ 101600 w 386080"/>
              <a:gd name="connsiteY1" fmla="*/ 182880 h 204153"/>
              <a:gd name="connsiteX2" fmla="*/ 386080 w 386080"/>
              <a:gd name="connsiteY2" fmla="*/ 193040 h 2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080" h="204153">
                <a:moveTo>
                  <a:pt x="0" y="0"/>
                </a:moveTo>
                <a:cubicBezTo>
                  <a:pt x="18626" y="75353"/>
                  <a:pt x="37253" y="150707"/>
                  <a:pt x="101600" y="182880"/>
                </a:cubicBezTo>
                <a:cubicBezTo>
                  <a:pt x="165947" y="215053"/>
                  <a:pt x="276013" y="204046"/>
                  <a:pt x="386080" y="1930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Freeform 24"/>
          <p:cNvSpPr/>
          <p:nvPr/>
        </p:nvSpPr>
        <p:spPr>
          <a:xfrm>
            <a:off x="8817821" y="3271520"/>
            <a:ext cx="336339" cy="345440"/>
          </a:xfrm>
          <a:custGeom>
            <a:avLst/>
            <a:gdLst>
              <a:gd name="connsiteX0" fmla="*/ 1059 w 336339"/>
              <a:gd name="connsiteY0" fmla="*/ 345440 h 345440"/>
              <a:gd name="connsiteX1" fmla="*/ 51859 w 336339"/>
              <a:gd name="connsiteY1" fmla="*/ 91440 h 345440"/>
              <a:gd name="connsiteX2" fmla="*/ 336339 w 336339"/>
              <a:gd name="connsiteY2" fmla="*/ 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339" h="345440">
                <a:moveTo>
                  <a:pt x="1059" y="345440"/>
                </a:moveTo>
                <a:cubicBezTo>
                  <a:pt x="-1481" y="247226"/>
                  <a:pt x="-4021" y="149013"/>
                  <a:pt x="51859" y="91440"/>
                </a:cubicBezTo>
                <a:cubicBezTo>
                  <a:pt x="107739" y="33867"/>
                  <a:pt x="222039" y="16933"/>
                  <a:pt x="33633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72675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высоты дерева сравнений</a:t>
            </a: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высоты дерева сравнений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+mj-lt"/>
                <a:cs typeface="Times New Roman" pitchFamily="18" charset="0"/>
              </a:rPr>
              <a:t>В дереве сравнений 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листьев =</a:t>
            </a:r>
            <a:r>
              <a:rPr lang="en-US" dirty="0">
                <a:latin typeface="+mj-lt"/>
                <a:cs typeface="Times New Roman" pitchFamily="18" charset="0"/>
              </a:rPr>
              <a:t>&gt; </a:t>
            </a:r>
            <a:r>
              <a:rPr lang="ru-RU" dirty="0">
                <a:latin typeface="+mj-lt"/>
                <a:cs typeface="Times New Roman" pitchFamily="18" charset="0"/>
              </a:rPr>
              <a:t>высота дерева сравнений </a:t>
            </a:r>
            <a:r>
              <a:rPr lang="ru-RU" dirty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!)</a:t>
            </a:r>
          </a:p>
          <a:p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следует оценка снизу</a:t>
            </a: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Оцените снизу число действий, необходимых для сортировки массива размера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6141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высоты дерева сравнений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+mj-lt"/>
                <a:cs typeface="Times New Roman" pitchFamily="18" charset="0"/>
              </a:rPr>
              <a:t>В дереве сравнений 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листьев =</a:t>
            </a:r>
            <a:r>
              <a:rPr lang="en-US" dirty="0">
                <a:latin typeface="+mj-lt"/>
                <a:cs typeface="Times New Roman" pitchFamily="18" charset="0"/>
              </a:rPr>
              <a:t>&gt; </a:t>
            </a:r>
            <a:r>
              <a:rPr lang="ru-RU" dirty="0">
                <a:latin typeface="+mj-lt"/>
                <a:cs typeface="Times New Roman" pitchFamily="18" charset="0"/>
              </a:rPr>
              <a:t>высота дерева сравнений </a:t>
            </a:r>
            <a:r>
              <a:rPr lang="ru-RU" dirty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!)</a:t>
            </a: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при 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N </a:t>
            </a:r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  <a:sym typeface="Symbol" pitchFamily="18" charset="2"/>
              </a:rPr>
              <a:t> 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itchFamily="18" charset="0"/>
                <a:sym typeface="Symbol" pitchFamily="18" charset="2"/>
              </a:rPr>
              <a:t>4 </a:t>
            </a:r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следует</a:t>
            </a:r>
          </a:p>
          <a:p>
            <a:endParaRPr lang="ru-RU" dirty="0">
              <a:cs typeface="Times New Roman" pitchFamily="18" charset="0"/>
            </a:endParaRPr>
          </a:p>
          <a:p>
            <a:endParaRPr lang="ru-RU" dirty="0"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Оцените снизу число действий, необходимых для сортировки массива размера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4FD88B-12E5-8474-B5A2-21DF3E64CF77}"/>
                  </a:ext>
                </a:extLst>
              </p:cNvPr>
              <p:cNvSpPr txBox="1"/>
              <p:nvPr/>
            </p:nvSpPr>
            <p:spPr>
              <a:xfrm>
                <a:off x="3719736" y="2208431"/>
                <a:ext cx="7204536" cy="747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! 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 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4FD88B-12E5-8474-B5A2-21DF3E64C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2208431"/>
                <a:ext cx="7204536" cy="747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902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высоты дерева сравнений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+mj-lt"/>
                <a:cs typeface="Times New Roman" pitchFamily="18" charset="0"/>
              </a:rPr>
              <a:t>В дереве сравнений 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листьев =</a:t>
            </a:r>
            <a:r>
              <a:rPr lang="en-US" dirty="0">
                <a:latin typeface="+mj-lt"/>
                <a:cs typeface="Times New Roman" pitchFamily="18" charset="0"/>
              </a:rPr>
              <a:t>&gt; </a:t>
            </a:r>
            <a:r>
              <a:rPr lang="ru-RU" dirty="0">
                <a:latin typeface="+mj-lt"/>
                <a:cs typeface="Times New Roman" pitchFamily="18" charset="0"/>
              </a:rPr>
              <a:t>высота дерева сравнений </a:t>
            </a:r>
            <a:r>
              <a:rPr lang="ru-RU" dirty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!)</a:t>
            </a: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latin typeface="+mj-lt"/>
                <a:cs typeface="Times New Roman" pitchFamily="18" charset="0"/>
              </a:rPr>
              <a:t>при </a:t>
            </a:r>
            <a:r>
              <a:rPr lang="en-US" dirty="0">
                <a:latin typeface="+mj-lt"/>
                <a:cs typeface="Times New Roman" pitchFamily="18" charset="0"/>
              </a:rPr>
              <a:t>N </a:t>
            </a:r>
            <a:r>
              <a:rPr lang="ru-RU" dirty="0">
                <a:latin typeface="+mj-lt"/>
                <a:cs typeface="Times New Roman" pitchFamily="18" charset="0"/>
                <a:sym typeface="Symbol" pitchFamily="18" charset="2"/>
              </a:rPr>
              <a:t>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4 </a:t>
            </a:r>
            <a:r>
              <a:rPr lang="ru-RU" dirty="0">
                <a:latin typeface="+mj-lt"/>
                <a:cs typeface="Times New Roman" pitchFamily="18" charset="0"/>
              </a:rPr>
              <a:t>следует</a:t>
            </a:r>
          </a:p>
          <a:p>
            <a:endParaRPr lang="ru-RU" dirty="0">
              <a:cs typeface="Times New Roman" pitchFamily="18" charset="0"/>
            </a:endParaRPr>
          </a:p>
          <a:p>
            <a:endParaRPr lang="ru-RU" dirty="0"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Оцените снизу число действий, необходимых для сортировки массива размера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4FD88B-12E5-8474-B5A2-21DF3E64CF77}"/>
                  </a:ext>
                </a:extLst>
              </p:cNvPr>
              <p:cNvSpPr txBox="1"/>
              <p:nvPr/>
            </p:nvSpPr>
            <p:spPr>
              <a:xfrm>
                <a:off x="3719736" y="2208431"/>
                <a:ext cx="7204536" cy="747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! 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 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4FD88B-12E5-8474-B5A2-21DF3E64C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2208431"/>
                <a:ext cx="7204536" cy="747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F6A324-757D-D2ED-87AC-3284CDD8576B}"/>
                  </a:ext>
                </a:extLst>
              </p:cNvPr>
              <p:cNvSpPr txBox="1"/>
              <p:nvPr/>
            </p:nvSpPr>
            <p:spPr>
              <a:xfrm>
                <a:off x="3936860" y="3132727"/>
                <a:ext cx="7095083" cy="815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e>
                      </m:d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/4</m:t>
                          </m:r>
                        </m:e>
                      </m:d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F6A324-757D-D2ED-87AC-3284CDD85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860" y="3132727"/>
                <a:ext cx="7095083" cy="815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97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Тестирование немецких вычислительных машин </a:t>
            </a:r>
            <a:r>
              <a:rPr lang="en-US" dirty="0">
                <a:solidFill>
                  <a:schemeClr val="bg1"/>
                </a:solidFill>
              </a:rPr>
              <a:t>Z3 </a:t>
            </a:r>
            <a:r>
              <a:rPr lang="ru-RU" dirty="0">
                <a:solidFill>
                  <a:schemeClr val="bg1"/>
                </a:solidFill>
              </a:rPr>
              <a:t>и/или </a:t>
            </a:r>
            <a:r>
              <a:rPr lang="en-US" dirty="0">
                <a:solidFill>
                  <a:schemeClr val="bg1"/>
                </a:solidFill>
              </a:rPr>
              <a:t>Z4 </a:t>
            </a:r>
            <a:r>
              <a:rPr lang="ru-RU" dirty="0">
                <a:solidFill>
                  <a:schemeClr val="bg1"/>
                </a:solidFill>
              </a:rPr>
              <a:t>в конце 2-й мировой войны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1945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высоты дерева сравнений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+mj-lt"/>
                <a:cs typeface="Times New Roman" pitchFamily="18" charset="0"/>
              </a:rPr>
              <a:t>В дереве сравнений 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листьев =</a:t>
            </a:r>
            <a:r>
              <a:rPr lang="en-US" dirty="0">
                <a:latin typeface="+mj-lt"/>
                <a:cs typeface="Times New Roman" pitchFamily="18" charset="0"/>
              </a:rPr>
              <a:t>&gt; </a:t>
            </a:r>
            <a:r>
              <a:rPr lang="ru-RU" dirty="0">
                <a:latin typeface="+mj-lt"/>
                <a:cs typeface="Times New Roman" pitchFamily="18" charset="0"/>
              </a:rPr>
              <a:t>высота дерева сравнений </a:t>
            </a:r>
            <a:r>
              <a:rPr lang="ru-RU" dirty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!)</a:t>
            </a: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latin typeface="+mj-lt"/>
                <a:cs typeface="Times New Roman" pitchFamily="18" charset="0"/>
              </a:rPr>
              <a:t>при </a:t>
            </a:r>
            <a:r>
              <a:rPr lang="en-US" dirty="0">
                <a:latin typeface="+mj-lt"/>
                <a:cs typeface="Times New Roman" pitchFamily="18" charset="0"/>
              </a:rPr>
              <a:t>N </a:t>
            </a:r>
            <a:r>
              <a:rPr lang="ru-RU" dirty="0">
                <a:latin typeface="+mj-lt"/>
                <a:cs typeface="Times New Roman" pitchFamily="18" charset="0"/>
                <a:sym typeface="Symbol" pitchFamily="18" charset="2"/>
              </a:rPr>
              <a:t> </a:t>
            </a:r>
            <a:r>
              <a:rPr lang="en-US" dirty="0">
                <a:latin typeface="+mj-lt"/>
                <a:cs typeface="Times New Roman" pitchFamily="18" charset="0"/>
                <a:sym typeface="Symbol" pitchFamily="18" charset="2"/>
              </a:rPr>
              <a:t>4 </a:t>
            </a:r>
            <a:r>
              <a:rPr lang="ru-RU" dirty="0">
                <a:latin typeface="+mj-lt"/>
                <a:cs typeface="Times New Roman" pitchFamily="18" charset="0"/>
              </a:rPr>
              <a:t>следует</a:t>
            </a:r>
          </a:p>
          <a:p>
            <a:endParaRPr lang="ru-RU" dirty="0">
              <a:cs typeface="Times New Roman" pitchFamily="18" charset="0"/>
            </a:endParaRPr>
          </a:p>
          <a:p>
            <a:endParaRPr lang="ru-RU" dirty="0">
              <a:cs typeface="Times New Roman" pitchFamily="18" charset="0"/>
            </a:endParaRPr>
          </a:p>
          <a:p>
            <a:r>
              <a:rPr lang="ru-RU" dirty="0">
                <a:cs typeface="Times New Roman" pitchFamily="18" charset="0"/>
              </a:rPr>
              <a:t>Оцените снизу число действий, необходимых для сортировки массива размера </a:t>
            </a:r>
            <a:r>
              <a:rPr lang="en-US" dirty="0">
                <a:cs typeface="Times New Roman" pitchFamily="18" charset="0"/>
              </a:rPr>
              <a:t>N</a:t>
            </a:r>
            <a:r>
              <a:rPr lang="ru-RU" dirty="0">
                <a:cs typeface="Times New Roman" pitchFamily="18" charset="0"/>
              </a:rPr>
              <a:t>,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содержащего </a:t>
            </a:r>
            <a:r>
              <a:rPr lang="en-US" dirty="0">
                <a:cs typeface="Times New Roman" pitchFamily="18" charset="0"/>
              </a:rPr>
              <a:t>M &lt;&lt; N </a:t>
            </a:r>
            <a:r>
              <a:rPr lang="ru-RU" dirty="0">
                <a:cs typeface="Times New Roman" pitchFamily="18" charset="0"/>
              </a:rPr>
              <a:t>различных значений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ru-RU" dirty="0">
                <a:cs typeface="Times New Roman" pitchFamily="18" charset="0"/>
              </a:rPr>
              <a:t>Почему </a:t>
            </a:r>
            <a:r>
              <a:rPr lang="en-US" dirty="0">
                <a:cs typeface="Times New Roman" pitchFamily="18" charset="0"/>
              </a:rPr>
              <a:t>O(N)? </a:t>
            </a:r>
            <a:r>
              <a:rPr lang="ru-RU" dirty="0">
                <a:cs typeface="Times New Roman" pitchFamily="18" charset="0"/>
              </a:rPr>
              <a:t>Приведите пример алгоритма</a:t>
            </a: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4FD88B-12E5-8474-B5A2-21DF3E64CF77}"/>
                  </a:ext>
                </a:extLst>
              </p:cNvPr>
              <p:cNvSpPr txBox="1"/>
              <p:nvPr/>
            </p:nvSpPr>
            <p:spPr>
              <a:xfrm>
                <a:off x="3719736" y="2208431"/>
                <a:ext cx="7204536" cy="747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! 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 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endParaRPr lang="ru-RU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4FD88B-12E5-8474-B5A2-21DF3E64C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2208431"/>
                <a:ext cx="7204536" cy="747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F6A324-757D-D2ED-87AC-3284CDD8576B}"/>
                  </a:ext>
                </a:extLst>
              </p:cNvPr>
              <p:cNvSpPr txBox="1"/>
              <p:nvPr/>
            </p:nvSpPr>
            <p:spPr>
              <a:xfrm>
                <a:off x="3936860" y="3132727"/>
                <a:ext cx="7095083" cy="815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e>
                      </m:d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/4</m:t>
                          </m:r>
                        </m:e>
                      </m:d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F6A324-757D-D2ED-87AC-3284CDD85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860" y="3132727"/>
                <a:ext cx="7095083" cy="815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51604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сортировки</a:t>
            </a:r>
          </a:p>
          <a:p>
            <a:r>
              <a:rPr lang="ru-RU" dirty="0"/>
              <a:t>Алгоритмы сортировки</a:t>
            </a:r>
          </a:p>
          <a:p>
            <a:pPr lvl="1"/>
            <a:r>
              <a:rPr lang="ru-RU" dirty="0"/>
              <a:t>вставками</a:t>
            </a:r>
          </a:p>
          <a:p>
            <a:pPr lvl="1"/>
            <a:r>
              <a:rPr lang="ru-RU" dirty="0"/>
              <a:t>выбором и «пирамидой»</a:t>
            </a:r>
          </a:p>
          <a:p>
            <a:pPr lvl="1"/>
            <a:r>
              <a:rPr lang="ru-RU" dirty="0"/>
              <a:t>быстрая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подсчетом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поразрядная</a:t>
            </a:r>
          </a:p>
          <a:p>
            <a:r>
              <a:rPr lang="ru-RU" dirty="0"/>
              <a:t>Нижняя оценка числа операций в алгоритмах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378370405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46" y="1988841"/>
            <a:ext cx="6624638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Оптимальное дерево сравнений для 3-х элементов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подсчётом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каждого элемента подсчитаем число элементов, которые меньше его</a:t>
            </a:r>
          </a:p>
          <a:p>
            <a:endParaRPr lang="ru-RU" dirty="0"/>
          </a:p>
          <a:p>
            <a:r>
              <a:rPr lang="ru-RU" dirty="0"/>
              <a:t>Это число (+1) есть его позиция элемента в отсортированной последовательности</a:t>
            </a:r>
          </a:p>
          <a:p>
            <a:pPr lvl="1"/>
            <a:r>
              <a:rPr lang="ru-RU" dirty="0"/>
              <a:t>При условии, что все элементы различны</a:t>
            </a:r>
          </a:p>
          <a:p>
            <a:endParaRPr lang="ru-RU" dirty="0"/>
          </a:p>
          <a:p>
            <a:r>
              <a:rPr lang="ru-RU" dirty="0"/>
              <a:t>Наивная реализация записывает отсортированные элементы в новый массив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(на одном массиве)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ru-RU" dirty="0"/>
              <a:t>i = 1;  </a:t>
            </a:r>
            <a:r>
              <a:rPr lang="en-US" dirty="0"/>
              <a:t>//</a:t>
            </a:r>
            <a:r>
              <a:rPr lang="ru-RU" dirty="0"/>
              <a:t> номер </a:t>
            </a:r>
            <a:r>
              <a:rPr lang="en-US" dirty="0"/>
              <a:t>1-</a:t>
            </a:r>
            <a:r>
              <a:rPr lang="ru-RU" dirty="0"/>
              <a:t>го элемента в несортированной части массива</a:t>
            </a:r>
            <a:br>
              <a:rPr lang="ru-RU" dirty="0"/>
            </a:br>
            <a:r>
              <a:rPr lang="ru-RU" dirty="0"/>
              <a:t>пока i &lt; N</a:t>
            </a:r>
            <a:br>
              <a:rPr lang="ru-RU" dirty="0"/>
            </a:br>
            <a:r>
              <a:rPr lang="ru-RU" dirty="0"/>
              <a:t>	r = 1; // число элементов в массиве, меньших </a:t>
            </a:r>
            <a:r>
              <a:rPr lang="en-US" dirty="0"/>
              <a:t>A[i]</a:t>
            </a:r>
            <a:br>
              <a:rPr lang="ru-RU" dirty="0"/>
            </a:br>
            <a:r>
              <a:rPr lang="ru-RU" dirty="0"/>
              <a:t>	цикл по j от 1 до N с шагом 1 выполнять</a:t>
            </a:r>
            <a:br>
              <a:rPr lang="ru-RU" dirty="0"/>
            </a:br>
            <a:r>
              <a:rPr lang="ru-RU" dirty="0"/>
              <a:t>		если A[i] &gt; A[j]</a:t>
            </a:r>
            <a:br>
              <a:rPr lang="ru-RU" dirty="0"/>
            </a:br>
            <a:r>
              <a:rPr lang="ru-RU" dirty="0"/>
              <a:t>		то r = r + 1;</a:t>
            </a:r>
            <a:br>
              <a:rPr lang="ru-RU" dirty="0"/>
            </a:br>
            <a:r>
              <a:rPr lang="ru-RU" dirty="0"/>
              <a:t>	конец цикла</a:t>
            </a:r>
            <a:br>
              <a:rPr lang="ru-RU" dirty="0"/>
            </a:br>
            <a:r>
              <a:rPr lang="ru-RU" dirty="0"/>
              <a:t>	если r </a:t>
            </a:r>
            <a:r>
              <a:rPr lang="en-US" dirty="0"/>
              <a:t>&gt;=</a:t>
            </a:r>
            <a:r>
              <a:rPr lang="ru-RU" dirty="0"/>
              <a:t> i</a:t>
            </a:r>
            <a:r>
              <a:rPr lang="en-US" dirty="0"/>
              <a:t>	</a:t>
            </a:r>
            <a:r>
              <a:rPr lang="ru-RU" dirty="0"/>
              <a:t>// i-й элемент стоит на своем месте, </a:t>
            </a:r>
            <a:br>
              <a:rPr lang="ru-RU" dirty="0"/>
            </a:br>
            <a:r>
              <a:rPr lang="ru-RU" dirty="0"/>
              <a:t>	то i = i + 1</a:t>
            </a:r>
            <a:r>
              <a:rPr lang="en-US" dirty="0"/>
              <a:t>		</a:t>
            </a:r>
            <a:r>
              <a:rPr lang="ru-RU" dirty="0"/>
              <a:t>// увеличить сортированную часть на 1 элемент</a:t>
            </a:r>
            <a:br>
              <a:rPr lang="ru-RU" dirty="0"/>
            </a:br>
            <a:r>
              <a:rPr lang="ru-RU" dirty="0"/>
              <a:t>	иначе</a:t>
            </a:r>
            <a:br>
              <a:rPr lang="ru-RU" dirty="0"/>
            </a:br>
            <a:r>
              <a:rPr lang="ru-RU" dirty="0"/>
              <a:t>		// вычислить позицию, куда нужно поставить i-й элемент:</a:t>
            </a:r>
            <a:br>
              <a:rPr lang="ru-RU" dirty="0"/>
            </a:br>
            <a:r>
              <a:rPr lang="ru-RU" dirty="0"/>
              <a:t>		пока A[r] =</a:t>
            </a:r>
            <a:r>
              <a:rPr lang="en-US" dirty="0"/>
              <a:t>=</a:t>
            </a:r>
            <a:r>
              <a:rPr lang="ru-RU" dirty="0"/>
              <a:t> A[i]</a:t>
            </a:r>
            <a:br>
              <a:rPr lang="en-US" dirty="0"/>
            </a:br>
            <a:r>
              <a:rPr lang="en-US" dirty="0"/>
              <a:t>			</a:t>
            </a:r>
            <a:r>
              <a:rPr lang="ru-RU" dirty="0"/>
              <a:t>r = r+1</a:t>
            </a:r>
            <a:br>
              <a:rPr lang="ru-RU" dirty="0"/>
            </a:br>
            <a:r>
              <a:rPr lang="ru-RU" dirty="0"/>
              <a:t>		конец пока</a:t>
            </a:r>
            <a:br>
              <a:rPr lang="ru-RU" dirty="0"/>
            </a:br>
            <a:r>
              <a:rPr lang="en-US" dirty="0"/>
              <a:t>	</a:t>
            </a:r>
            <a:r>
              <a:rPr lang="ru-RU" dirty="0"/>
              <a:t>   	// поменять его местами с тем элементом,</a:t>
            </a:r>
            <a:br>
              <a:rPr lang="ru-RU" dirty="0"/>
            </a:br>
            <a:r>
              <a:rPr lang="ru-RU" dirty="0"/>
              <a:t>       	</a:t>
            </a:r>
            <a:r>
              <a:rPr lang="en-US" dirty="0"/>
              <a:t>	</a:t>
            </a:r>
            <a:r>
              <a:rPr lang="ru-RU" dirty="0"/>
              <a:t>// который находится в этой позиции</a:t>
            </a:r>
            <a:br>
              <a:rPr lang="ru-RU" dirty="0"/>
            </a:br>
            <a:r>
              <a:rPr lang="en-US" dirty="0"/>
              <a:t>	</a:t>
            </a:r>
            <a:r>
              <a:rPr lang="ru-RU" dirty="0"/>
              <a:t>	Обмен (</a:t>
            </a:r>
            <a:r>
              <a:rPr lang="en-US" dirty="0"/>
              <a:t>A, </a:t>
            </a:r>
            <a:r>
              <a:rPr lang="ru-RU" dirty="0"/>
              <a:t>r, i) </a:t>
            </a:r>
            <a:br>
              <a:rPr lang="ru-RU" dirty="0"/>
            </a:br>
            <a:r>
              <a:rPr lang="ru-RU" dirty="0"/>
              <a:t>	конец</a:t>
            </a:r>
            <a:br>
              <a:rPr lang="ru-RU" dirty="0"/>
            </a:br>
            <a:r>
              <a:rPr lang="ru-RU" dirty="0"/>
              <a:t>конец пока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разделения, 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ru-RU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Разделение:  40    51 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89    1    15   63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Начало: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x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j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Первый проход: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                 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Сближение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Обмен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       15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51    8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89    1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63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Второй проход: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      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Сближение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Обмен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   j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15     1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Третий проход: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Сближение           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Обмен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15    1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Четвертый проход: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            Сближение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 bwMode="auto">
          <a:xfrm>
            <a:off x="6096000" y="5295901"/>
            <a:ext cx="151765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 bwMode="auto">
          <a:xfrm rot="10800000">
            <a:off x="6024563" y="5429251"/>
            <a:ext cx="162560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638" name="Группа 25"/>
          <p:cNvGrpSpPr>
            <a:grpSpLocks/>
          </p:cNvGrpSpPr>
          <p:nvPr/>
        </p:nvGrpSpPr>
        <p:grpSpPr bwMode="auto">
          <a:xfrm>
            <a:off x="4524376" y="2500313"/>
            <a:ext cx="4500563" cy="125412"/>
            <a:chOff x="5286380" y="1571612"/>
            <a:chExt cx="2571768" cy="73026"/>
          </a:xfrm>
        </p:grpSpPr>
        <p:cxnSp>
          <p:nvCxnSpPr>
            <p:cNvPr id="11" name="Прямая со стрелкой 10"/>
            <p:cNvCxnSpPr/>
            <p:nvPr/>
          </p:nvCxnSpPr>
          <p:spPr>
            <a:xfrm>
              <a:off x="5358045" y="1571612"/>
              <a:ext cx="2500103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rot="10800000">
              <a:off x="5286380" y="1642789"/>
              <a:ext cx="2571768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Группа 26"/>
          <p:cNvGrpSpPr>
            <a:grpSpLocks/>
          </p:cNvGrpSpPr>
          <p:nvPr/>
        </p:nvGrpSpPr>
        <p:grpSpPr bwMode="auto">
          <a:xfrm>
            <a:off x="5310188" y="4000501"/>
            <a:ext cx="3143250" cy="144463"/>
            <a:chOff x="5624383" y="1228403"/>
            <a:chExt cx="2586463" cy="86772"/>
          </a:xfrm>
        </p:grpSpPr>
        <p:cxnSp>
          <p:nvCxnSpPr>
            <p:cNvPr id="9" name="Прямая со стрелкой 8"/>
            <p:cNvCxnSpPr/>
            <p:nvPr/>
          </p:nvCxnSpPr>
          <p:spPr>
            <a:xfrm>
              <a:off x="5624383" y="1314221"/>
              <a:ext cx="2586463" cy="954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10800000">
              <a:off x="5624383" y="1228403"/>
              <a:ext cx="2527679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640" name="Line 12"/>
          <p:cNvSpPr>
            <a:spLocks noChangeShapeType="1"/>
          </p:cNvSpPr>
          <p:nvPr/>
        </p:nvSpPr>
        <p:spPr bwMode="auto">
          <a:xfrm flipH="1">
            <a:off x="6383339" y="6021388"/>
            <a:ext cx="217487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641" name="Line 13"/>
          <p:cNvSpPr>
            <a:spLocks noChangeShapeType="1"/>
          </p:cNvSpPr>
          <p:nvPr/>
        </p:nvSpPr>
        <p:spPr bwMode="auto">
          <a:xfrm>
            <a:off x="7032625" y="6021388"/>
            <a:ext cx="215900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быстрой сортировки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1944564" y="1543894"/>
            <a:ext cx="8543925" cy="5197475"/>
            <a:chOff x="0" y="357188"/>
            <a:chExt cx="8543925" cy="5197475"/>
          </a:xfrm>
        </p:grpSpPr>
        <p:sp>
          <p:nvSpPr>
            <p:cNvPr id="70661" name="TextBox 2"/>
            <p:cNvSpPr txBox="1">
              <a:spLocks noChangeArrowheads="1"/>
            </p:cNvSpPr>
            <p:nvPr/>
          </p:nvSpPr>
          <p:spPr bwMode="auto">
            <a:xfrm>
              <a:off x="1187624" y="357188"/>
              <a:ext cx="5592953" cy="5847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buFontTx/>
                <a:buAutoNum type="arabicPlain" startAt="15"/>
              </a:pPr>
              <a:r>
                <a:rPr lang="en-US" dirty="0">
                  <a:latin typeface="+mj-lt"/>
                  <a:cs typeface="Times New Roman" pitchFamily="18" charset="0"/>
                </a:rPr>
                <a:t>  </a:t>
              </a:r>
              <a:r>
                <a:rPr lang="ru-RU" dirty="0">
                  <a:latin typeface="+mj-lt"/>
                  <a:cs typeface="Times New Roman" pitchFamily="18" charset="0"/>
                </a:rPr>
                <a:t>1     8                                   38          89          51          40          63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</a:t>
              </a:r>
              <a:r>
                <a:rPr lang="ru-RU" i="1" dirty="0">
                  <a:latin typeface="+mj-lt"/>
                  <a:cs typeface="Times New Roman" pitchFamily="18" charset="0"/>
                </a:rPr>
                <a:t>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  <a:endParaRPr lang="ru-RU" i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2" name="TextBox 3"/>
            <p:cNvSpPr txBox="1">
              <a:spLocks noChangeArrowheads="1"/>
            </p:cNvSpPr>
            <p:nvPr/>
          </p:nvSpPr>
          <p:spPr bwMode="auto">
            <a:xfrm>
              <a:off x="0" y="1286091"/>
              <a:ext cx="3500240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lvl="1" eaLnBrk="1" hangingPunct="1"/>
              <a:r>
                <a:rPr lang="ru-RU" dirty="0">
                  <a:latin typeface="+mj-lt"/>
                  <a:cs typeface="Times New Roman" pitchFamily="18" charset="0"/>
                </a:rPr>
                <a:t>		     15     1     8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  <a:r>
                <a:rPr lang="en-US" dirty="0">
                  <a:latin typeface="+mj-lt"/>
                  <a:cs typeface="Times New Roman" pitchFamily="18" charset="0"/>
                </a:rPr>
                <a:t> 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</a:t>
              </a:r>
              <a:r>
                <a:rPr lang="en-US" dirty="0">
                  <a:latin typeface="+mj-lt"/>
                  <a:cs typeface="Times New Roman" pitchFamily="18" charset="0"/>
                </a:rPr>
                <a:t>                       1      15     8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3" name="TextBox 4"/>
            <p:cNvSpPr txBox="1">
              <a:spLocks noChangeArrowheads="1"/>
            </p:cNvSpPr>
            <p:nvPr/>
          </p:nvSpPr>
          <p:spPr bwMode="auto">
            <a:xfrm>
              <a:off x="4286032" y="1071729"/>
              <a:ext cx="3262252" cy="8309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r>
                <a:rPr lang="ru-RU" dirty="0">
                  <a:latin typeface="+mj-lt"/>
                  <a:cs typeface="Times New Roman" pitchFamily="18" charset="0"/>
                </a:rPr>
                <a:t>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40  </a:t>
              </a:r>
              <a:r>
                <a:rPr lang="ru-RU" dirty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>
                  <a:latin typeface="+mj-lt"/>
                  <a:cs typeface="Times New Roman" pitchFamily="18" charset="0"/>
                </a:rPr>
                <a:t>   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40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>
                  <a:latin typeface="+mj-lt"/>
                  <a:cs typeface="Times New Roman" pitchFamily="18" charset="0"/>
                </a:rPr>
                <a:t>89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63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4" name="TextBox 5"/>
            <p:cNvSpPr txBox="1">
              <a:spLocks noChangeArrowheads="1"/>
            </p:cNvSpPr>
            <p:nvPr/>
          </p:nvSpPr>
          <p:spPr bwMode="auto">
            <a:xfrm>
              <a:off x="142871" y="3286806"/>
              <a:ext cx="378607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15     8     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 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 8      15   </a:t>
              </a:r>
              <a:r>
                <a:rPr lang="en-US" dirty="0">
                  <a:latin typeface="+mj-lt"/>
                </a:rPr>
                <a:t>  </a:t>
              </a:r>
              <a:endParaRPr lang="ru-RU" dirty="0">
                <a:latin typeface="+mj-lt"/>
              </a:endParaRPr>
            </a:p>
          </p:txBody>
        </p:sp>
        <p:sp>
          <p:nvSpPr>
            <p:cNvPr id="70665" name="TextBox 7"/>
            <p:cNvSpPr txBox="1">
              <a:spLocks noChangeArrowheads="1"/>
            </p:cNvSpPr>
            <p:nvPr/>
          </p:nvSpPr>
          <p:spPr bwMode="auto">
            <a:xfrm>
              <a:off x="4286032" y="3215352"/>
              <a:ext cx="4257893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40</a:t>
              </a:r>
              <a:r>
                <a:rPr lang="en-US" dirty="0">
                  <a:latin typeface="+mj-lt"/>
                </a:rPr>
                <a:t>               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r>
                <a:rPr lang="ru-RU" dirty="0">
                  <a:latin typeface="+mj-lt"/>
                  <a:cs typeface="Times New Roman" pitchFamily="18" charset="0"/>
                </a:rPr>
                <a:t>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   63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6" name="TextBox 8"/>
            <p:cNvSpPr txBox="1">
              <a:spLocks noChangeArrowheads="1"/>
            </p:cNvSpPr>
            <p:nvPr/>
          </p:nvSpPr>
          <p:spPr bwMode="auto">
            <a:xfrm>
              <a:off x="71435" y="5216067"/>
              <a:ext cx="8429195" cy="338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1      8        15                                   38         40         51           63           89    </a:t>
              </a:r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 bwMode="auto">
            <a:xfrm rot="16200000" flipH="1">
              <a:off x="1804194" y="3053557"/>
              <a:ext cx="4286250" cy="3651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auto">
            <a:xfrm rot="5400000">
              <a:off x="2071688" y="714375"/>
              <a:ext cx="571500" cy="5715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endCxn id="70663" idx="0"/>
            </p:cNvCxnSpPr>
            <p:nvPr/>
          </p:nvCxnSpPr>
          <p:spPr bwMode="auto">
            <a:xfrm>
              <a:off x="5508104" y="642938"/>
              <a:ext cx="409054" cy="4287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endCxn id="70664" idx="0"/>
            </p:cNvCxnSpPr>
            <p:nvPr/>
          </p:nvCxnSpPr>
          <p:spPr bwMode="auto">
            <a:xfrm>
              <a:off x="2035908" y="2117192"/>
              <a:ext cx="0" cy="116961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 bwMode="auto">
            <a:xfrm rot="16200000" flipH="1">
              <a:off x="642937" y="2786063"/>
              <a:ext cx="128587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 bwMode="auto">
            <a:xfrm rot="16200000" flipH="1">
              <a:off x="1922538" y="3767931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 bwMode="auto">
            <a:xfrm rot="5400000">
              <a:off x="500856" y="4287044"/>
              <a:ext cx="1571625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 bwMode="auto">
            <a:xfrm rot="5400000">
              <a:off x="1409129" y="47855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 bwMode="auto">
            <a:xfrm rot="5400000">
              <a:off x="1909192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 bwMode="auto">
            <a:xfrm>
              <a:off x="4570859" y="2000250"/>
              <a:ext cx="1" cy="121443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 bwMode="auto">
            <a:xfrm flipH="1">
              <a:off x="6213350" y="2063210"/>
              <a:ext cx="3" cy="107156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 bwMode="auto">
            <a:xfrm>
              <a:off x="4427984" y="3571875"/>
              <a:ext cx="28575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 bwMode="auto">
            <a:xfrm rot="16200000" flipH="1">
              <a:off x="6213350" y="3625056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 bwMode="auto">
            <a:xfrm rot="5400000">
              <a:off x="5586735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 bwMode="auto">
            <a:xfrm rot="5400000">
              <a:off x="6373688" y="4798640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Прямая соединительная линия 42"/>
          <p:cNvCxnSpPr/>
          <p:nvPr/>
        </p:nvCxnSpPr>
        <p:spPr bwMode="auto">
          <a:xfrm>
            <a:off x="7104112" y="3166642"/>
            <a:ext cx="0" cy="32146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Циклы по встречным индексам переносят из средней части в левую или правую элементы, строго меньшие или большие х, которые могут быть добавлены в эти части без перестановки</a:t>
            </a:r>
          </a:p>
          <a:p>
            <a:endParaRPr lang="ru-RU" dirty="0"/>
          </a:p>
          <a:p>
            <a:r>
              <a:rPr lang="ru-RU" dirty="0"/>
              <a:t>После их выполнения процесс разделения либо заканчивается (если i </a:t>
            </a:r>
            <a:r>
              <a:rPr lang="en-US" dirty="0"/>
              <a:t>&gt;=</a:t>
            </a:r>
            <a:r>
              <a:rPr lang="ru-RU" dirty="0"/>
              <a:t>  j), либо пара ai  и  aj образует инверсию</a:t>
            </a:r>
          </a:p>
          <a:p>
            <a:endParaRPr lang="ru-RU" dirty="0"/>
          </a:p>
          <a:p>
            <a:r>
              <a:rPr lang="ru-RU" dirty="0"/>
              <a:t>В последнем случае их следует обменять и включить в левую и правую части</a:t>
            </a:r>
          </a:p>
          <a:p>
            <a:endParaRPr lang="ru-RU" dirty="0"/>
          </a:p>
          <a:p>
            <a:r>
              <a:rPr lang="ru-RU" dirty="0"/>
              <a:t>Здесь происходят упорядочивающие обмены с уменьшением числа инверсий в последовательности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Проверка того, что бегущие индексы не выходят за границы l...r не нужна</a:t>
            </a:r>
          </a:p>
          <a:p>
            <a:pPr lvl="1"/>
            <a:r>
              <a:rPr lang="ru-RU" dirty="0"/>
              <a:t>На первом проходе выход за границы невозможен, так как в массиве есть сам элемент х и оба цикла остановятся на нем</a:t>
            </a:r>
          </a:p>
          <a:p>
            <a:endParaRPr lang="ru-RU" dirty="0"/>
          </a:p>
          <a:p>
            <a:r>
              <a:rPr lang="ru-RU" dirty="0"/>
              <a:t>В конце же первого прохода происходит обмен элементов и обе части становятся не пусты, что гарантирует остановку циклов по встречным индексам в пределах интервала l...r и на следующих проходах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6861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Цикл оканчивается при </a:t>
            </a:r>
            <a:r>
              <a:rPr lang="en-US" sz="2400" dirty="0">
                <a:latin typeface="Calibri" pitchFamily="34" charset="0"/>
              </a:rPr>
              <a:t>i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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Однако нам еще надо определить медиану. 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Определенные границы левой части – </a:t>
            </a:r>
            <a:r>
              <a:rPr lang="en-US" sz="2400" dirty="0">
                <a:latin typeface="Calibri" pitchFamily="34" charset="0"/>
              </a:rPr>
              <a:t>l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 – 1, правой –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+ 1...</a:t>
            </a:r>
            <a:r>
              <a:rPr lang="en-US" sz="2400" dirty="0">
                <a:latin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</a:rPr>
              <a:t>,  однако интервал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+ 1...</a:t>
            </a:r>
            <a:r>
              <a:rPr lang="en-US" sz="2400" dirty="0">
                <a:latin typeface="Calibri" pitchFamily="34" charset="0"/>
              </a:rPr>
              <a:t>i </a:t>
            </a:r>
            <a:r>
              <a:rPr lang="ru-RU" sz="2400" dirty="0">
                <a:latin typeface="Calibri" pitchFamily="34" charset="0"/>
              </a:rPr>
              <a:t>– 1 может быть не вырожден и заполнен элементами х (почему?). 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Эти элементы останутся на своих местах в процессе сортировки (почему?), поэтому их можно исключить из левой и правой частей.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Окончательно границами левой части можно считать </a:t>
            </a:r>
            <a:r>
              <a:rPr lang="en-US" sz="2400" dirty="0">
                <a:latin typeface="Calibri" pitchFamily="34" charset="0"/>
              </a:rPr>
              <a:t>l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,  а  правой –  </a:t>
            </a:r>
            <a:r>
              <a:rPr lang="en-US" sz="2400" dirty="0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Тестирование немецких вычислительных машин </a:t>
            </a:r>
            <a:r>
              <a:rPr lang="en-US" dirty="0">
                <a:solidFill>
                  <a:schemeClr val="bg1"/>
                </a:solidFill>
              </a:rPr>
              <a:t>Z3 </a:t>
            </a:r>
            <a:r>
              <a:rPr lang="ru-RU" dirty="0">
                <a:solidFill>
                  <a:schemeClr val="bg1"/>
                </a:solidFill>
              </a:rPr>
              <a:t>и/или </a:t>
            </a:r>
            <a:r>
              <a:rPr lang="en-US" dirty="0">
                <a:solidFill>
                  <a:schemeClr val="bg1"/>
                </a:solidFill>
              </a:rPr>
              <a:t>Z4 </a:t>
            </a:r>
            <a:r>
              <a:rPr lang="ru-RU" dirty="0">
                <a:solidFill>
                  <a:schemeClr val="bg1"/>
                </a:solidFill>
              </a:rPr>
              <a:t>в конце 2-й мировой войны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1945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35" y="1600200"/>
            <a:ext cx="3173330" cy="4525963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125040" y="3601571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Konrad </a:t>
            </a:r>
            <a:r>
              <a:rPr lang="en-US" sz="1400" dirty="0" err="1"/>
              <a:t>Zuse</a:t>
            </a:r>
            <a:r>
              <a:rPr lang="ru-RU" sz="1400" dirty="0"/>
              <a:t> Конрад </a:t>
            </a:r>
            <a:r>
              <a:rPr lang="ru-RU" sz="1400" dirty="0" err="1"/>
              <a:t>Цузе</a:t>
            </a:r>
            <a:r>
              <a:rPr lang="ru-RU" sz="1400" dirty="0"/>
              <a:t> 1910-1995</a:t>
            </a:r>
          </a:p>
          <a:p>
            <a:r>
              <a:rPr lang="en-US" sz="1400" dirty="0">
                <a:hlinkClick r:id="rId4"/>
              </a:rPr>
              <a:t>https://en.wikipedia.org/wiki/Konrad_Zuse</a:t>
            </a:r>
            <a:r>
              <a:rPr lang="ru-R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01504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разделением, идея алгоритма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</a:t>
            </a:r>
            <a:r>
              <a:rPr lang="en-US" dirty="0"/>
              <a:t>a[m] </a:t>
            </a:r>
            <a:r>
              <a:rPr lang="ru-RU" dirty="0"/>
              <a:t>произвольный </a:t>
            </a:r>
            <a:r>
              <a:rPr lang="ru-RU" dirty="0">
                <a:solidFill>
                  <a:srgbClr val="FFC000"/>
                </a:solidFill>
              </a:rPr>
              <a:t>пилотируемый </a:t>
            </a:r>
            <a:r>
              <a:rPr lang="ru-RU" dirty="0"/>
              <a:t>элемент</a:t>
            </a:r>
            <a:endParaRPr lang="en-US" dirty="0"/>
          </a:p>
          <a:p>
            <a:r>
              <a:rPr lang="ru-RU" dirty="0"/>
              <a:t>Разделим элементы массива относительно </a:t>
            </a:r>
            <a:r>
              <a:rPr lang="en-US" dirty="0"/>
              <a:t>a[m] </a:t>
            </a:r>
            <a:r>
              <a:rPr lang="ru-RU" dirty="0"/>
              <a:t>так, что все элементы слева от </a:t>
            </a:r>
            <a:r>
              <a:rPr lang="en-US" dirty="0"/>
              <a:t>a[m] </a:t>
            </a:r>
            <a:r>
              <a:rPr lang="ru-RU" dirty="0"/>
              <a:t>не превосходят всех элементов справа от </a:t>
            </a:r>
            <a:r>
              <a:rPr lang="en-US" dirty="0"/>
              <a:t>a[m]</a:t>
            </a:r>
            <a:br>
              <a:rPr lang="ru-RU" dirty="0"/>
            </a:br>
            <a:r>
              <a:rPr lang="ru-RU" dirty="0"/>
              <a:t>	для  всех i, j</a:t>
            </a:r>
            <a:br>
              <a:rPr lang="ru-RU" dirty="0"/>
            </a:br>
            <a:r>
              <a:rPr lang="ru-RU" dirty="0"/>
              <a:t>		если 1 &lt;=  i &lt;=  m  и  m &lt;  j &lt;=  N</a:t>
            </a:r>
            <a:br>
              <a:rPr lang="ru-RU" dirty="0"/>
            </a:br>
            <a:r>
              <a:rPr lang="ru-RU" dirty="0"/>
              <a:t>		то а[i] &lt;= a[j]</a:t>
            </a:r>
          </a:p>
          <a:p>
            <a:pPr lvl="1"/>
            <a:r>
              <a:rPr lang="ru-RU" dirty="0"/>
              <a:t>Как это сделать? </a:t>
            </a:r>
          </a:p>
          <a:p>
            <a:r>
              <a:rPr lang="ru-RU" dirty="0"/>
              <a:t>Отсортируем любым методом левую часть, не затрагивая элементы правой части</a:t>
            </a:r>
          </a:p>
          <a:p>
            <a:r>
              <a:rPr lang="ru-RU" dirty="0"/>
              <a:t>Отсортируем любым методом правую часть, не затрагивая элементы левой части</a:t>
            </a:r>
          </a:p>
          <a:p>
            <a:r>
              <a:rPr lang="ru-RU" dirty="0"/>
              <a:t>В результате упорядочится весь массив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разделением (макет)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СортировкаРазделением (</a:t>
            </a:r>
            <a:r>
              <a:rPr lang="en-US" sz="2400" dirty="0"/>
              <a:t>a, </a:t>
            </a:r>
            <a:r>
              <a:rPr lang="ru-RU" sz="2400" dirty="0"/>
              <a:t>l, r)</a:t>
            </a:r>
          </a:p>
          <a:p>
            <a:pPr marL="68580" indent="0">
              <a:buNone/>
            </a:pPr>
            <a:r>
              <a:rPr lang="ru-RU" sz="2400" dirty="0"/>
              <a:t>	выбрать пилотируемый элемент </a:t>
            </a:r>
            <a:r>
              <a:rPr lang="en-US" sz="2400" dirty="0"/>
              <a:t>m</a:t>
            </a: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	разделить а</a:t>
            </a:r>
            <a:r>
              <a:rPr lang="en-US" sz="2400" dirty="0"/>
              <a:t>[</a:t>
            </a:r>
            <a:r>
              <a:rPr lang="ru-RU" sz="2400" dirty="0"/>
              <a:t>l</a:t>
            </a:r>
            <a:r>
              <a:rPr lang="en-US" sz="2400" dirty="0"/>
              <a:t>]</a:t>
            </a:r>
            <a:r>
              <a:rPr lang="ru-RU" sz="2400" dirty="0"/>
              <a:t>,…, а</a:t>
            </a:r>
            <a:r>
              <a:rPr lang="en-US" sz="2400" dirty="0"/>
              <a:t>[</a:t>
            </a:r>
            <a:r>
              <a:rPr lang="ru-RU" sz="2400" dirty="0"/>
              <a:t>r</a:t>
            </a:r>
            <a:r>
              <a:rPr lang="en-US" sz="2400" dirty="0"/>
              <a:t>] </a:t>
            </a:r>
            <a:r>
              <a:rPr lang="ru-RU" sz="2400" dirty="0"/>
              <a:t>относительно </a:t>
            </a:r>
            <a:r>
              <a:rPr lang="en-US" sz="2400" dirty="0"/>
              <a:t>a[m]</a:t>
            </a:r>
          </a:p>
          <a:p>
            <a:pPr marL="68580" indent="0">
              <a:buNone/>
            </a:pPr>
            <a:r>
              <a:rPr lang="en-US" sz="2400" dirty="0"/>
              <a:t>	</a:t>
            </a:r>
            <a:r>
              <a:rPr lang="ru-RU" sz="2400" dirty="0"/>
              <a:t>// части длины 0 и 1 не сортируем</a:t>
            </a:r>
          </a:p>
          <a:p>
            <a:pPr marL="68580" indent="0">
              <a:buNone/>
            </a:pPr>
            <a:r>
              <a:rPr lang="ru-RU" sz="2400" dirty="0"/>
              <a:t>	если l &lt; m то</a:t>
            </a:r>
          </a:p>
          <a:p>
            <a:pPr marL="68580" indent="0">
              <a:buNone/>
            </a:pPr>
            <a:r>
              <a:rPr lang="ru-RU" sz="2400" dirty="0"/>
              <a:t>		СортировкаРазделением (</a:t>
            </a:r>
            <a:r>
              <a:rPr lang="en-US" sz="2400" dirty="0"/>
              <a:t>a, </a:t>
            </a:r>
            <a:r>
              <a:rPr lang="ru-RU" sz="2400" dirty="0"/>
              <a:t>l, </a:t>
            </a:r>
            <a:r>
              <a:rPr lang="ru-RU" sz="2400" dirty="0">
                <a:solidFill>
                  <a:srgbClr val="FF0000"/>
                </a:solidFill>
              </a:rPr>
              <a:t>m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// XXX</a:t>
            </a:r>
            <a:endParaRPr lang="ru-RU" sz="2400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ru-RU" sz="2400" dirty="0"/>
              <a:t>	иначе если m + 1 &lt; r   то</a:t>
            </a:r>
          </a:p>
          <a:p>
            <a:pPr marL="68580" indent="0">
              <a:buNone/>
            </a:pPr>
            <a:r>
              <a:rPr lang="ru-RU" sz="2400" dirty="0"/>
              <a:t>		СортировкаРазделением (</a:t>
            </a:r>
            <a:r>
              <a:rPr lang="en-US" sz="2400" dirty="0"/>
              <a:t>a, </a:t>
            </a:r>
            <a:r>
              <a:rPr lang="ru-RU" sz="2400" dirty="0">
                <a:solidFill>
                  <a:srgbClr val="FF0000"/>
                </a:solidFill>
              </a:rPr>
              <a:t>m + 1</a:t>
            </a:r>
            <a:r>
              <a:rPr lang="ru-RU" sz="2400" dirty="0"/>
              <a:t>, r)</a:t>
            </a:r>
          </a:p>
          <a:p>
            <a:pPr marL="68580" indent="0">
              <a:buNone/>
            </a:pPr>
            <a:r>
              <a:rPr lang="ru-RU" sz="2400" dirty="0"/>
              <a:t>	конец если</a:t>
            </a:r>
          </a:p>
          <a:p>
            <a:pPr marL="68580" indent="0">
              <a:buNone/>
            </a:pPr>
            <a:r>
              <a:rPr lang="ru-RU" sz="2400" dirty="0"/>
              <a:t>конец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358811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макета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Массив упорядочивается "сам собой" по мере упорядочения его частей?!</a:t>
            </a:r>
          </a:p>
          <a:p>
            <a:pPr lvl="1"/>
            <a:r>
              <a:rPr lang="ru-RU" dirty="0"/>
              <a:t>Рекурсия приводит к сортировке массива длины 1, которая не требует ни сравнений, ни пересылок</a:t>
            </a:r>
          </a:p>
          <a:p>
            <a:pPr lvl="1"/>
            <a:r>
              <a:rPr lang="ru-RU" dirty="0"/>
              <a:t>Объединение левой и правой части после их сортировки не требуется</a:t>
            </a:r>
          </a:p>
          <a:p>
            <a:endParaRPr lang="ru-RU" dirty="0"/>
          </a:p>
          <a:p>
            <a:r>
              <a:rPr lang="ru-RU" dirty="0"/>
              <a:t>Сортировка происходит на этапе разделения массива относительно пилотируемого элемента</a:t>
            </a:r>
          </a:p>
          <a:p>
            <a:endParaRPr lang="ru-RU" dirty="0"/>
          </a:p>
          <a:p>
            <a:r>
              <a:rPr lang="ru-RU" dirty="0"/>
              <a:t>В классической версии алгоритма в качестве </a:t>
            </a:r>
            <a:r>
              <a:rPr lang="en-US" dirty="0"/>
              <a:t>m</a:t>
            </a:r>
            <a:r>
              <a:rPr lang="ru-RU" dirty="0"/>
              <a:t> выбирается произвольный элемент сортируемой последовательности</a:t>
            </a:r>
            <a:endParaRPr lang="en-US" dirty="0"/>
          </a:p>
          <a:p>
            <a:pPr lvl="1"/>
            <a:r>
              <a:rPr lang="ru-RU" dirty="0"/>
              <a:t>Первый, последний, расположенный в середине или иначе. 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Выбор </a:t>
            </a:r>
            <a:r>
              <a:rPr lang="en-US" dirty="0"/>
              <a:t>m </a:t>
            </a:r>
            <a:r>
              <a:rPr lang="ru-RU" dirty="0"/>
              <a:t>существенно влияет на число сравнений и пересылок – обсудим далее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массива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Пусть </a:t>
            </a:r>
            <a:r>
              <a:rPr lang="en-US" dirty="0"/>
              <a:t>x = a[m] – </a:t>
            </a:r>
            <a:r>
              <a:rPr lang="ru-RU" dirty="0"/>
              <a:t>значение пилотируемого элемента</a:t>
            </a:r>
            <a:endParaRPr lang="en-US" dirty="0"/>
          </a:p>
          <a:p>
            <a:r>
              <a:rPr lang="ru-RU" dirty="0"/>
              <a:t>Сортируемую часть массива разделим на три участка</a:t>
            </a:r>
          </a:p>
          <a:p>
            <a:pPr lvl="1"/>
            <a:r>
              <a:rPr lang="ru-RU" dirty="0"/>
              <a:t>a</a:t>
            </a:r>
            <a:r>
              <a:rPr lang="en-US" dirty="0"/>
              <a:t>[</a:t>
            </a:r>
            <a:r>
              <a:rPr lang="ru-RU" dirty="0"/>
              <a:t>l</a:t>
            </a:r>
            <a:r>
              <a:rPr lang="en-US" dirty="0"/>
              <a:t>]</a:t>
            </a:r>
            <a:r>
              <a:rPr lang="ru-RU" dirty="0"/>
              <a:t> ... a</a:t>
            </a:r>
            <a:r>
              <a:rPr lang="en-US" dirty="0"/>
              <a:t>[</a:t>
            </a:r>
            <a:r>
              <a:rPr lang="ru-RU" dirty="0"/>
              <a:t>i-1</a:t>
            </a:r>
            <a:r>
              <a:rPr lang="en-US" dirty="0"/>
              <a:t>]</a:t>
            </a:r>
            <a:r>
              <a:rPr lang="ru-RU" dirty="0"/>
              <a:t>		а</a:t>
            </a:r>
            <a:r>
              <a:rPr lang="en-US" dirty="0"/>
              <a:t>[k]</a:t>
            </a:r>
            <a:r>
              <a:rPr lang="ru-RU" dirty="0"/>
              <a:t> &lt;= 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ru-RU" dirty="0"/>
              <a:t>a</a:t>
            </a:r>
            <a:r>
              <a:rPr lang="en-US" dirty="0"/>
              <a:t>[</a:t>
            </a:r>
            <a:r>
              <a:rPr lang="ru-RU" dirty="0"/>
              <a:t>j+1</a:t>
            </a:r>
            <a:r>
              <a:rPr lang="en-US" dirty="0"/>
              <a:t>]</a:t>
            </a:r>
            <a:r>
              <a:rPr lang="ru-RU" dirty="0"/>
              <a:t> ... a</a:t>
            </a:r>
            <a:r>
              <a:rPr lang="en-US" dirty="0"/>
              <a:t>[</a:t>
            </a:r>
            <a:r>
              <a:rPr lang="ru-RU" dirty="0"/>
              <a:t>r</a:t>
            </a:r>
            <a:r>
              <a:rPr lang="en-US" dirty="0"/>
              <a:t>]</a:t>
            </a:r>
            <a:r>
              <a:rPr lang="ru-RU" dirty="0"/>
              <a:t>		a</a:t>
            </a:r>
            <a:r>
              <a:rPr lang="en-US" dirty="0"/>
              <a:t>[k]</a:t>
            </a:r>
            <a:r>
              <a:rPr lang="ru-RU" dirty="0"/>
              <a:t>  &gt;=  x</a:t>
            </a:r>
          </a:p>
          <a:p>
            <a:pPr lvl="1"/>
            <a:r>
              <a:rPr lang="ru-RU" dirty="0"/>
              <a:t>a</a:t>
            </a:r>
            <a:r>
              <a:rPr lang="en-US" dirty="0"/>
              <a:t>[</a:t>
            </a:r>
            <a:r>
              <a:rPr lang="ru-RU" dirty="0"/>
              <a:t>i</a:t>
            </a:r>
            <a:r>
              <a:rPr lang="en-US" dirty="0"/>
              <a:t>]</a:t>
            </a:r>
            <a:r>
              <a:rPr lang="ru-RU" dirty="0"/>
              <a:t> ... a</a:t>
            </a:r>
            <a:r>
              <a:rPr lang="en-US" dirty="0"/>
              <a:t>[</a:t>
            </a:r>
            <a:r>
              <a:rPr lang="ru-RU" dirty="0"/>
              <a:t>j</a:t>
            </a:r>
            <a:r>
              <a:rPr lang="en-US" dirty="0"/>
              <a:t>]</a:t>
            </a:r>
            <a:r>
              <a:rPr lang="ru-RU" dirty="0"/>
              <a:t>		неизвестно</a:t>
            </a:r>
          </a:p>
          <a:p>
            <a:r>
              <a:rPr lang="ru-RU" dirty="0"/>
              <a:t>На кажом шаге уменьшаем часть, где неизвестно отношение между </a:t>
            </a:r>
            <a:r>
              <a:rPr lang="en-US" dirty="0"/>
              <a:t>a[k] </a:t>
            </a:r>
            <a:r>
              <a:rPr lang="ru-RU" dirty="0"/>
              <a:t>и </a:t>
            </a:r>
            <a:r>
              <a:rPr lang="en-US" dirty="0"/>
              <a:t>x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/>
              <a:t>i = l;  j = r;</a:t>
            </a:r>
            <a:br>
              <a:rPr lang="en-US" dirty="0"/>
            </a:br>
            <a:r>
              <a:rPr lang="ru-RU" dirty="0"/>
              <a:t>пока i &lt; j</a:t>
            </a:r>
            <a:br>
              <a:rPr lang="en-US" dirty="0"/>
            </a:br>
            <a:r>
              <a:rPr lang="ru-RU" dirty="0"/>
              <a:t>	пока a</a:t>
            </a:r>
            <a:r>
              <a:rPr lang="en-US" dirty="0"/>
              <a:t>[</a:t>
            </a:r>
            <a:r>
              <a:rPr lang="ru-RU" dirty="0"/>
              <a:t>i</a:t>
            </a:r>
            <a:r>
              <a:rPr lang="en-US" dirty="0"/>
              <a:t>]</a:t>
            </a:r>
            <a:r>
              <a:rPr lang="ru-RU" dirty="0"/>
              <a:t>  &lt; х</a:t>
            </a:r>
            <a:br>
              <a:rPr lang="en-US" dirty="0"/>
            </a:br>
            <a:r>
              <a:rPr lang="ru-RU" dirty="0"/>
              <a:t>      		i = i + 1; /*  в конце a</a:t>
            </a:r>
            <a:r>
              <a:rPr lang="en-US" dirty="0"/>
              <a:t>[</a:t>
            </a:r>
            <a:r>
              <a:rPr lang="ru-RU" dirty="0"/>
              <a:t>i</a:t>
            </a:r>
            <a:r>
              <a:rPr lang="en-US" dirty="0"/>
              <a:t>]</a:t>
            </a:r>
            <a:r>
              <a:rPr lang="ru-RU" dirty="0"/>
              <a:t> &gt;=  х */</a:t>
            </a:r>
            <a:br>
              <a:rPr lang="en-US" dirty="0"/>
            </a:br>
            <a:r>
              <a:rPr lang="ru-RU" dirty="0"/>
              <a:t>	конец</a:t>
            </a:r>
            <a:br>
              <a:rPr lang="en-US" dirty="0"/>
            </a:br>
            <a:r>
              <a:rPr lang="ru-RU" dirty="0"/>
              <a:t>	пока х &lt; a</a:t>
            </a:r>
            <a:r>
              <a:rPr lang="en-US" dirty="0"/>
              <a:t>[</a:t>
            </a:r>
            <a:r>
              <a:rPr lang="ru-RU" dirty="0"/>
              <a:t>j</a:t>
            </a:r>
            <a:r>
              <a:rPr lang="en-US" dirty="0"/>
              <a:t>]</a:t>
            </a:r>
            <a:br>
              <a:rPr lang="en-US" dirty="0"/>
            </a:br>
            <a:r>
              <a:rPr lang="ru-RU" dirty="0"/>
              <a:t>		j = j – 1; /* в конце aj &lt;=  х */</a:t>
            </a:r>
            <a:br>
              <a:rPr lang="en-US" dirty="0"/>
            </a:br>
            <a:r>
              <a:rPr lang="ru-RU" dirty="0"/>
              <a:t> 	конец</a:t>
            </a:r>
            <a:br>
              <a:rPr lang="en-US" dirty="0"/>
            </a:br>
            <a:r>
              <a:rPr lang="ru-RU" dirty="0"/>
              <a:t>	если i  </a:t>
            </a:r>
            <a:r>
              <a:rPr lang="en-US" dirty="0"/>
              <a:t>&gt;= </a:t>
            </a:r>
            <a:r>
              <a:rPr lang="ru-RU" dirty="0"/>
              <a:t>j  то</a:t>
            </a:r>
          </a:p>
          <a:p>
            <a:pPr marL="68580" indent="0">
              <a:buNone/>
            </a:pPr>
            <a:r>
              <a:rPr lang="ru-RU" dirty="0"/>
              <a:t>		выйти из цикла</a:t>
            </a:r>
          </a:p>
          <a:p>
            <a:pPr marL="68580" indent="0">
              <a:buNone/>
            </a:pPr>
            <a:r>
              <a:rPr lang="ru-RU" dirty="0"/>
              <a:t>	конец если</a:t>
            </a:r>
          </a:p>
          <a:p>
            <a:pPr marL="68580" indent="0">
              <a:buNone/>
            </a:pPr>
            <a:r>
              <a:rPr lang="ru-RU" dirty="0"/>
              <a:t>	обмен( a, i, j )</a:t>
            </a:r>
          </a:p>
          <a:p>
            <a:pPr marL="68580" indent="0">
              <a:buNone/>
            </a:pPr>
            <a:r>
              <a:rPr lang="ru-RU" dirty="0"/>
              <a:t>	i = i + 1; /*</a:t>
            </a:r>
            <a:r>
              <a:rPr lang="en-US" dirty="0"/>
              <a:t> </a:t>
            </a:r>
            <a:r>
              <a:rPr lang="ru-RU" dirty="0"/>
              <a:t>расширить левую часть */</a:t>
            </a:r>
          </a:p>
          <a:p>
            <a:pPr marL="68580" indent="0">
              <a:buNone/>
            </a:pPr>
            <a:r>
              <a:rPr lang="ru-RU" dirty="0"/>
              <a:t>	j = j – 1;</a:t>
            </a:r>
            <a:r>
              <a:rPr lang="en-US" dirty="0"/>
              <a:t> </a:t>
            </a:r>
            <a:r>
              <a:rPr lang="ru-RU" dirty="0"/>
              <a:t>/* расширить правую часть */ </a:t>
            </a:r>
          </a:p>
          <a:p>
            <a:pPr marL="68580" indent="0">
              <a:buNone/>
            </a:pPr>
            <a:r>
              <a:rPr lang="ru-RU" dirty="0"/>
              <a:t>конец пока</a:t>
            </a:r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пирамиды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ru-RU" sz="2800" dirty="0">
                <a:latin typeface="+mj-lt"/>
                <a:cs typeface="Times New Roman" pitchFamily="18" charset="0"/>
              </a:rPr>
              <a:t>                    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h1   h2 </a:t>
            </a:r>
            <a:r>
              <a:rPr lang="ru-RU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h3   h4   h5   h6   h7   h8   h9   h10</a:t>
            </a:r>
            <a:endParaRPr lang="ru-RU" sz="2800" dirty="0">
              <a:latin typeface="+mj-lt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1</a:t>
            </a:r>
            <a:r>
              <a:rPr lang="en-US" sz="2800" dirty="0">
                <a:latin typeface="+mj-lt"/>
                <a:cs typeface="Times New Roman" pitchFamily="18" charset="0"/>
              </a:rPr>
              <a:t>, i=5</a:t>
            </a:r>
            <a:r>
              <a:rPr lang="ru-RU" sz="2800" dirty="0">
                <a:latin typeface="+mj-lt"/>
                <a:cs typeface="Times New Roman" pitchFamily="18" charset="0"/>
              </a:rPr>
              <a:t>: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52   81   42   23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11</a:t>
            </a:r>
            <a:r>
              <a:rPr lang="en-US" sz="2800" dirty="0">
                <a:latin typeface="+mj-lt"/>
                <a:cs typeface="Times New Roman" pitchFamily="18" charset="0"/>
              </a:rPr>
              <a:t>   76   91   63   37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20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2, i=4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52   81   42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23</a:t>
            </a:r>
            <a:r>
              <a:rPr lang="en-US" sz="2800" dirty="0">
                <a:latin typeface="+mj-lt"/>
                <a:cs typeface="Times New Roman" pitchFamily="18" charset="0"/>
              </a:rPr>
              <a:t>   20   76   91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63   37   </a:t>
            </a:r>
            <a:r>
              <a:rPr lang="en-US" sz="2800" dirty="0">
                <a:latin typeface="+mj-lt"/>
                <a:cs typeface="Times New Roman" pitchFamily="18" charset="0"/>
              </a:rPr>
              <a:t>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3, i=3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52   81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42</a:t>
            </a:r>
            <a:r>
              <a:rPr lang="en-US" sz="2800" dirty="0">
                <a:latin typeface="+mj-lt"/>
                <a:cs typeface="Times New Roman" pitchFamily="18" charset="0"/>
              </a:rPr>
              <a:t>   63   20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76   91   </a:t>
            </a:r>
            <a:r>
              <a:rPr lang="en-US" sz="2800" dirty="0">
                <a:latin typeface="+mj-lt"/>
                <a:cs typeface="Times New Roman" pitchFamily="18" charset="0"/>
              </a:rPr>
              <a:t>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4, i=2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81</a:t>
            </a:r>
            <a:r>
              <a:rPr lang="en-US" sz="2800" dirty="0">
                <a:latin typeface="+mj-lt"/>
                <a:cs typeface="Times New Roman" pitchFamily="18" charset="0"/>
              </a:rPr>
              <a:t>   91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63   20</a:t>
            </a:r>
            <a:r>
              <a:rPr lang="en-US" sz="2800" dirty="0">
                <a:latin typeface="+mj-lt"/>
                <a:cs typeface="Times New Roman" pitchFamily="18" charset="0"/>
              </a:rPr>
              <a:t>   76   42   23   37   11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5</a:t>
            </a:r>
            <a:r>
              <a:rPr lang="ru-RU" sz="2800" dirty="0">
                <a:latin typeface="+mj-lt"/>
                <a:cs typeface="Times New Roman" pitchFamily="18" charset="0"/>
              </a:rPr>
              <a:t>.1</a:t>
            </a:r>
            <a:r>
              <a:rPr lang="en-US" sz="2800" dirty="0">
                <a:latin typeface="+mj-lt"/>
                <a:cs typeface="Times New Roman" pitchFamily="18" charset="0"/>
              </a:rPr>
              <a:t>, i=1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52</a:t>
            </a:r>
            <a:r>
              <a:rPr lang="en-US" sz="2800" dirty="0">
                <a:latin typeface="+mj-lt"/>
                <a:cs typeface="Times New Roman" pitchFamily="18" charset="0"/>
              </a:rPr>
              <a:t>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81   91   </a:t>
            </a:r>
            <a:r>
              <a:rPr lang="en-US" sz="2800" dirty="0">
                <a:latin typeface="+mj-lt"/>
                <a:cs typeface="Times New Roman" pitchFamily="18" charset="0"/>
              </a:rPr>
              <a:t>63   20   76   42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   </a:t>
            </a:r>
            <a:r>
              <a:rPr lang="en-US" sz="2800" dirty="0">
                <a:latin typeface="+mj-lt"/>
                <a:cs typeface="Times New Roman" pitchFamily="18" charset="0"/>
              </a:rPr>
              <a:t>23   37   11</a:t>
            </a:r>
            <a:endParaRPr lang="ru-RU" sz="28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>
                <a:cs typeface="Times New Roman" pitchFamily="18" charset="0"/>
              </a:rPr>
              <a:t>Шаг 5.2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i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 dirty="0">
                <a:cs typeface="Times New Roman" pitchFamily="18" charset="0"/>
              </a:rPr>
              <a:t>3 :</a:t>
            </a:r>
            <a:r>
              <a:rPr lang="en-US" sz="2800" dirty="0">
                <a:cs typeface="Times New Roman" pitchFamily="18" charset="0"/>
              </a:rPr>
              <a:t> 	</a:t>
            </a:r>
            <a:r>
              <a:rPr lang="ru-RU" sz="2800" dirty="0">
                <a:cs typeface="Times New Roman" pitchFamily="18" charset="0"/>
              </a:rPr>
              <a:t>91</a:t>
            </a:r>
            <a:r>
              <a:rPr lang="en-US" sz="2800" dirty="0">
                <a:cs typeface="Times New Roman" pitchFamily="18" charset="0"/>
              </a:rPr>
              <a:t>   81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   </a:t>
            </a:r>
            <a:r>
              <a:rPr lang="ru-RU" sz="2800" dirty="0">
                <a:solidFill>
                  <a:srgbClr val="FF0000"/>
                </a:solidFill>
                <a:cs typeface="Times New Roman" pitchFamily="18" charset="0"/>
              </a:rPr>
              <a:t>52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   </a:t>
            </a:r>
            <a:r>
              <a:rPr lang="en-US" sz="2800" dirty="0">
                <a:cs typeface="Times New Roman" pitchFamily="18" charset="0"/>
              </a:rPr>
              <a:t>63   20   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76   42   </a:t>
            </a:r>
            <a:r>
              <a:rPr lang="en-US" sz="2800" dirty="0">
                <a:cs typeface="Times New Roman" pitchFamily="18" charset="0"/>
              </a:rPr>
              <a:t>23   37   11</a:t>
            </a:r>
            <a:endParaRPr lang="ru-RU" sz="2800" dirty="0"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Выход:</a:t>
            </a:r>
            <a:r>
              <a:rPr lang="en-US" sz="2800" dirty="0">
                <a:latin typeface="+mj-lt"/>
                <a:cs typeface="Times New Roman" pitchFamily="18" charset="0"/>
              </a:rPr>
              <a:t>      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91   81   76   63   20   52   42   23   37   11</a:t>
            </a:r>
            <a:endParaRPr lang="ru-RU" sz="2800" dirty="0">
              <a:latin typeface="+mj-lt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6402288" y="2132856"/>
            <a:ext cx="2286000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5779865" y="2635325"/>
            <a:ext cx="1773435" cy="3175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5136928" y="3211389"/>
            <a:ext cx="1285875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4537594" y="3717032"/>
            <a:ext cx="714375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791744" y="4221088"/>
            <a:ext cx="285750" cy="1588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015880" y="4703852"/>
            <a:ext cx="1345453" cy="0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04463"/>
              </p:ext>
            </p:extLst>
          </p:nvPr>
        </p:nvGraphicFramePr>
        <p:xfrm>
          <a:off x="2423591" y="134939"/>
          <a:ext cx="5958408" cy="6723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4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5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3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ru-RU" sz="1600" b="0" i="0" baseline="-25000" dirty="0">
                          <a:latin typeface="+mj-lt"/>
                        </a:rPr>
                        <a:t>1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2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3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4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5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6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7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8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9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10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=10: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i=9: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=8: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=7: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=6: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=5: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=4: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=3: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=2: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cxnSp>
        <p:nvCxnSpPr>
          <p:cNvPr id="82" name="Прямая со стрелкой 81"/>
          <p:cNvCxnSpPr/>
          <p:nvPr/>
        </p:nvCxnSpPr>
        <p:spPr>
          <a:xfrm>
            <a:off x="4381501" y="1071564"/>
            <a:ext cx="1000125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6024563" y="3286125"/>
            <a:ext cx="21431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 bwMode="auto">
          <a:xfrm>
            <a:off x="3738564" y="785814"/>
            <a:ext cx="4429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 bwMode="auto">
          <a:xfrm>
            <a:off x="3717256" y="1175322"/>
            <a:ext cx="290512" cy="1587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 bwMode="auto">
          <a:xfrm>
            <a:off x="5107116" y="1195164"/>
            <a:ext cx="21796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 bwMode="auto">
          <a:xfrm>
            <a:off x="4079777" y="1089385"/>
            <a:ext cx="581025" cy="144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 bwMode="auto">
          <a:xfrm>
            <a:off x="7032817" y="1089852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 bwMode="auto">
          <a:xfrm>
            <a:off x="3738564" y="1500189"/>
            <a:ext cx="406558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 bwMode="auto">
          <a:xfrm>
            <a:off x="3692717" y="1915244"/>
            <a:ext cx="94297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 bwMode="auto">
          <a:xfrm>
            <a:off x="4672268" y="1915244"/>
            <a:ext cx="1452563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 bwMode="auto">
          <a:xfrm>
            <a:off x="4079777" y="1822515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 bwMode="auto">
          <a:xfrm>
            <a:off x="6040339" y="1822515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 bwMode="auto">
          <a:xfrm>
            <a:off x="3811589" y="2214564"/>
            <a:ext cx="341153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 bwMode="auto">
          <a:xfrm>
            <a:off x="3738564" y="2571750"/>
            <a:ext cx="58102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 bwMode="auto">
          <a:xfrm>
            <a:off x="4754563" y="2571750"/>
            <a:ext cx="508000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 bwMode="auto">
          <a:xfrm>
            <a:off x="4065341" y="2500314"/>
            <a:ext cx="581025" cy="15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 bwMode="auto">
          <a:xfrm>
            <a:off x="5082928" y="2500314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/>
          <p:nvPr/>
        </p:nvCxnSpPr>
        <p:spPr bwMode="auto">
          <a:xfrm>
            <a:off x="3738564" y="2928939"/>
            <a:ext cx="2905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 bwMode="auto">
          <a:xfrm>
            <a:off x="3575720" y="3286125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 bwMode="auto">
          <a:xfrm>
            <a:off x="3738564" y="3641725"/>
            <a:ext cx="23955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 bwMode="auto">
          <a:xfrm>
            <a:off x="4079206" y="3927475"/>
            <a:ext cx="654050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/>
          <p:nvPr/>
        </p:nvCxnSpPr>
        <p:spPr bwMode="auto">
          <a:xfrm>
            <a:off x="3738563" y="4000500"/>
            <a:ext cx="798512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 bwMode="auto">
          <a:xfrm>
            <a:off x="3810000" y="4357689"/>
            <a:ext cx="1887538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 bwMode="auto">
          <a:xfrm>
            <a:off x="4007768" y="4641850"/>
            <a:ext cx="725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 bwMode="auto">
          <a:xfrm>
            <a:off x="3738563" y="5070475"/>
            <a:ext cx="1524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 bwMode="auto">
          <a:xfrm>
            <a:off x="4007768" y="5356225"/>
            <a:ext cx="725488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 bwMode="auto">
          <a:xfrm>
            <a:off x="3738563" y="5784850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 bwMode="auto">
          <a:xfrm>
            <a:off x="4007768" y="6070600"/>
            <a:ext cx="217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 bwMode="auto">
          <a:xfrm>
            <a:off x="3811588" y="6499225"/>
            <a:ext cx="36195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242" name="Группа 99"/>
          <p:cNvGrpSpPr>
            <a:grpSpLocks/>
          </p:cNvGrpSpPr>
          <p:nvPr/>
        </p:nvGrpSpPr>
        <p:grpSpPr bwMode="auto">
          <a:xfrm>
            <a:off x="3951289" y="571500"/>
            <a:ext cx="3860801" cy="6288088"/>
            <a:chOff x="2713845" y="647007"/>
            <a:chExt cx="3728464" cy="5997462"/>
          </a:xfrm>
        </p:grpSpPr>
        <p:cxnSp>
          <p:nvCxnSpPr>
            <p:cNvPr id="113" name="Прямая соединительная линия 112"/>
            <p:cNvCxnSpPr/>
            <p:nvPr/>
          </p:nvCxnSpPr>
          <p:spPr>
            <a:xfrm rot="5400000">
              <a:off x="6298456" y="789326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/>
            <p:nvPr/>
          </p:nvCxnSpPr>
          <p:spPr>
            <a:xfrm rot="5400000">
              <a:off x="6298456" y="1334412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rot="5400000">
              <a:off x="5023250" y="3411039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 rot="5400000">
              <a:off x="5023250" y="3070360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 rot="5400000">
              <a:off x="5437183" y="2389002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rot="5400000">
              <a:off x="5437183" y="2729681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 rot="5400000">
              <a:off x="5920105" y="170764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rot="5400000">
              <a:off x="5920105" y="2048324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/>
            <p:nvPr/>
          </p:nvCxnSpPr>
          <p:spPr>
            <a:xfrm rot="5400000">
              <a:off x="4469687" y="375171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rot="5400000">
              <a:off x="4469687" y="4160532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/>
            <p:cNvCxnSpPr/>
            <p:nvPr/>
          </p:nvCxnSpPr>
          <p:spPr>
            <a:xfrm rot="5400000" flipH="1" flipV="1">
              <a:off x="4030872" y="4769221"/>
              <a:ext cx="20440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/>
            <p:nvPr/>
          </p:nvCxnSpPr>
          <p:spPr>
            <a:xfrm rot="5400000">
              <a:off x="4026338" y="443307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/>
            <p:nvPr/>
          </p:nvCxnSpPr>
          <p:spPr>
            <a:xfrm rot="5400000">
              <a:off x="3578678" y="5106863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/>
            <p:cNvCxnSpPr/>
            <p:nvPr/>
          </p:nvCxnSpPr>
          <p:spPr>
            <a:xfrm rot="5400000">
              <a:off x="3578678" y="546419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/>
            <p:nvPr/>
          </p:nvCxnSpPr>
          <p:spPr>
            <a:xfrm rot="5400000">
              <a:off x="3078892" y="5821531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/>
            <p:nvPr/>
          </p:nvCxnSpPr>
          <p:spPr>
            <a:xfrm rot="5400000">
              <a:off x="3078892" y="617886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/>
            <p:nvPr/>
          </p:nvCxnSpPr>
          <p:spPr>
            <a:xfrm rot="5400000">
              <a:off x="2578340" y="6507431"/>
              <a:ext cx="272543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43" name="Группа 139"/>
          <p:cNvGrpSpPr>
            <a:grpSpLocks/>
          </p:cNvGrpSpPr>
          <p:nvPr/>
        </p:nvGrpSpPr>
        <p:grpSpPr bwMode="auto">
          <a:xfrm>
            <a:off x="8596314" y="571501"/>
            <a:ext cx="1397426" cy="1981273"/>
            <a:chOff x="7286644" y="500042"/>
            <a:chExt cx="1397740" cy="1981701"/>
          </a:xfrm>
        </p:grpSpPr>
        <p:grpSp>
          <p:nvGrpSpPr>
            <p:cNvPr id="43262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69" name="TextBox 101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70" name="TextBox 102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3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67" name="TextBox 112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8" name="TextBox 113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4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65" name="TextBox 115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6" name="TextBox 116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  <p:grpSp>
        <p:nvGrpSpPr>
          <p:cNvPr id="43244" name="Группа 140"/>
          <p:cNvGrpSpPr>
            <a:grpSpLocks/>
          </p:cNvGrpSpPr>
          <p:nvPr/>
        </p:nvGrpSpPr>
        <p:grpSpPr bwMode="auto">
          <a:xfrm>
            <a:off x="8524876" y="4786314"/>
            <a:ext cx="1397426" cy="1606397"/>
            <a:chOff x="7286644" y="500042"/>
            <a:chExt cx="1397739" cy="1605673"/>
          </a:xfrm>
        </p:grpSpPr>
        <p:grpSp>
          <p:nvGrpSpPr>
            <p:cNvPr id="43255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39" cy="624154"/>
              <a:chOff x="7429520" y="500042"/>
              <a:chExt cx="1397739" cy="624154"/>
            </a:xfrm>
          </p:grpSpPr>
          <p:sp>
            <p:nvSpPr>
              <p:cNvPr id="43260" name="TextBox 14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1" name="TextBox 14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56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39" cy="624154"/>
              <a:chOff x="7429520" y="500042"/>
              <a:chExt cx="1397739" cy="624154"/>
            </a:xfrm>
          </p:grpSpPr>
          <p:sp>
            <p:nvSpPr>
              <p:cNvPr id="43258" name="TextBox 14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9" name="TextBox 14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sp>
          <p:nvSpPr>
            <p:cNvPr id="43257" name="TextBox 145"/>
            <p:cNvSpPr txBox="1">
              <a:spLocks noChangeArrowheads="1"/>
            </p:cNvSpPr>
            <p:nvPr/>
          </p:nvSpPr>
          <p:spPr bwMode="auto">
            <a:xfrm>
              <a:off x="7286644" y="1767314"/>
              <a:ext cx="753901" cy="33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>
                  <a:latin typeface="+mj-lt"/>
                  <a:cs typeface="Times New Roman" pitchFamily="18" charset="0"/>
                </a:rPr>
                <a:t>обмен</a:t>
              </a:r>
            </a:p>
          </p:txBody>
        </p:sp>
      </p:grpSp>
      <p:grpSp>
        <p:nvGrpSpPr>
          <p:cNvPr id="43245" name="Группа 160"/>
          <p:cNvGrpSpPr>
            <a:grpSpLocks/>
          </p:cNvGrpSpPr>
          <p:nvPr/>
        </p:nvGrpSpPr>
        <p:grpSpPr bwMode="auto">
          <a:xfrm>
            <a:off x="8596314" y="2714626"/>
            <a:ext cx="1397426" cy="1981273"/>
            <a:chOff x="7286644" y="500042"/>
            <a:chExt cx="1397740" cy="1981701"/>
          </a:xfrm>
        </p:grpSpPr>
        <p:grpSp>
          <p:nvGrpSpPr>
            <p:cNvPr id="43246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53" name="TextBox 16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4" name="TextBox 16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7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51" name="TextBox 16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2" name="TextBox 16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8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49" name="TextBox 164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0" name="TextBox 165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</a:t>
            </a:r>
            <a:r>
              <a:rPr lang="en-US" dirty="0"/>
              <a:t> </a:t>
            </a:r>
            <a:r>
              <a:rPr lang="ru-RU" dirty="0"/>
              <a:t>пирамидальной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Шаг 1</a:t>
            </a:r>
            <a:endParaRPr lang="en-US" dirty="0"/>
          </a:p>
          <a:p>
            <a:pPr lvl="1"/>
            <a:r>
              <a:rPr lang="ru-RU" dirty="0"/>
              <a:t>Построение пирамиды</a:t>
            </a:r>
            <a:br>
              <a:rPr lang="ru-RU" dirty="0"/>
            </a:br>
            <a:r>
              <a:rPr lang="ru-RU" dirty="0"/>
              <a:t>i = </a:t>
            </a:r>
            <a:r>
              <a:rPr lang="en-US" dirty="0"/>
              <a:t>n</a:t>
            </a:r>
            <a:r>
              <a:rPr lang="ru-RU" dirty="0"/>
              <a:t> / 2;</a:t>
            </a:r>
            <a:br>
              <a:rPr lang="ru-RU" dirty="0"/>
            </a:br>
            <a:r>
              <a:rPr lang="ru-RU" dirty="0"/>
              <a:t>пока i </a:t>
            </a:r>
            <a:r>
              <a:rPr lang="en-US" dirty="0"/>
              <a:t>&gt;=</a:t>
            </a:r>
            <a:r>
              <a:rPr lang="ru-RU" dirty="0"/>
              <a:t> 1</a:t>
            </a:r>
            <a:br>
              <a:rPr lang="en-US" dirty="0"/>
            </a:br>
            <a:r>
              <a:rPr lang="ru-RU" dirty="0"/>
              <a:t>		Просеять(</a:t>
            </a:r>
            <a:r>
              <a:rPr lang="en-US" dirty="0"/>
              <a:t>h, </a:t>
            </a:r>
            <a:r>
              <a:rPr lang="ru-RU" dirty="0"/>
              <a:t>i, </a:t>
            </a:r>
            <a:r>
              <a:rPr lang="en-US" dirty="0"/>
              <a:t>n</a:t>
            </a:r>
            <a:r>
              <a:rPr lang="ru-RU" dirty="0"/>
              <a:t>);</a:t>
            </a:r>
            <a:br>
              <a:rPr lang="en-US" dirty="0"/>
            </a:br>
            <a:r>
              <a:rPr lang="ru-RU" dirty="0"/>
              <a:t>  		i = i </a:t>
            </a:r>
            <a:r>
              <a:rPr lang="en-US" dirty="0"/>
              <a:t>-</a:t>
            </a:r>
            <a:r>
              <a:rPr lang="ru-RU" dirty="0"/>
              <a:t> 1;</a:t>
            </a:r>
            <a:br>
              <a:rPr lang="en-US" dirty="0"/>
            </a:br>
            <a:r>
              <a:rPr lang="ru-RU" dirty="0"/>
              <a:t>конец</a:t>
            </a:r>
            <a:endParaRPr lang="en-US" dirty="0"/>
          </a:p>
          <a:p>
            <a:r>
              <a:rPr lang="ru-RU" dirty="0"/>
              <a:t>Шаг 2</a:t>
            </a:r>
            <a:endParaRPr lang="en-US" dirty="0"/>
          </a:p>
          <a:p>
            <a:pPr lvl="1"/>
            <a:r>
              <a:rPr lang="ru-RU" dirty="0"/>
              <a:t>Сортировка на пирамиде:</a:t>
            </a:r>
            <a:br>
              <a:rPr lang="en-US" dirty="0"/>
            </a:br>
            <a:r>
              <a:rPr lang="ru-RU" dirty="0"/>
              <a:t>i = </a:t>
            </a:r>
            <a:r>
              <a:rPr lang="en-US" dirty="0"/>
              <a:t>n</a:t>
            </a:r>
            <a:r>
              <a:rPr lang="ru-RU" dirty="0"/>
              <a:t>;</a:t>
            </a:r>
            <a:br>
              <a:rPr lang="en-US" dirty="0"/>
            </a:br>
            <a:r>
              <a:rPr lang="ru-RU" dirty="0"/>
              <a:t>пока i &gt; 1</a:t>
            </a:r>
            <a:br>
              <a:rPr lang="en-US" dirty="0"/>
            </a:br>
            <a:r>
              <a:rPr lang="en-US" dirty="0"/>
              <a:t>		</a:t>
            </a:r>
            <a:r>
              <a:rPr lang="ru-RU" dirty="0"/>
              <a:t>Обмен (</a:t>
            </a:r>
            <a:r>
              <a:rPr lang="en-US" dirty="0"/>
              <a:t>h, </a:t>
            </a:r>
            <a:r>
              <a:rPr lang="ru-RU" dirty="0"/>
              <a:t>1, i);</a:t>
            </a:r>
            <a:br>
              <a:rPr lang="en-US" dirty="0"/>
            </a:br>
            <a:r>
              <a:rPr lang="en-US" dirty="0"/>
              <a:t>		</a:t>
            </a:r>
            <a:r>
              <a:rPr lang="ru-RU" dirty="0"/>
              <a:t>i = i </a:t>
            </a:r>
            <a:r>
              <a:rPr lang="en-US" dirty="0"/>
              <a:t>-</a:t>
            </a:r>
            <a:r>
              <a:rPr lang="ru-RU" dirty="0"/>
              <a:t> 1;</a:t>
            </a:r>
            <a:br>
              <a:rPr lang="en-US" dirty="0"/>
            </a:br>
            <a:r>
              <a:rPr lang="en-US" dirty="0"/>
              <a:t>		</a:t>
            </a:r>
            <a:r>
              <a:rPr lang="ru-RU" dirty="0"/>
              <a:t>Просеять(</a:t>
            </a:r>
            <a:r>
              <a:rPr lang="en-US" dirty="0"/>
              <a:t>h, </a:t>
            </a:r>
            <a:r>
              <a:rPr lang="ru-RU" dirty="0"/>
              <a:t>1, i);</a:t>
            </a:r>
            <a:br>
              <a:rPr lang="en-US" dirty="0"/>
            </a:br>
            <a:r>
              <a:rPr lang="ru-RU" dirty="0"/>
              <a:t>конец</a:t>
            </a:r>
            <a:br>
              <a:rPr lang="en-US" dirty="0"/>
            </a:br>
            <a:endParaRPr lang="ru-RU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Просеивание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pt-BR" sz="2400" dirty="0"/>
              <a:t>void Sift(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pt-BR" sz="2400" dirty="0"/>
              <a:t>KeyData а[], int i, int n)</a:t>
            </a:r>
            <a:br>
              <a:rPr lang="ru-RU" sz="2400" dirty="0"/>
            </a:br>
            <a:r>
              <a:rPr lang="pt-BR" sz="2400" dirty="0"/>
              <a:t>{   </a:t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int l; </a:t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i++;</a:t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while ((l=2*i)&lt;= n) {</a:t>
            </a:r>
            <a:br>
              <a:rPr lang="ru-RU" sz="2400" dirty="0"/>
            </a:br>
            <a:r>
              <a:rPr lang="pt-BR" sz="2400" dirty="0"/>
              <a:t>		int r = (l+1 &lt;= n)? l+1 : i;</a:t>
            </a:r>
            <a:br>
              <a:rPr lang="ru-RU" sz="2400" dirty="0"/>
            </a:br>
            <a:r>
              <a:rPr lang="pt-BR" sz="2400" dirty="0"/>
              <a:t>		if (a[i-1].key&gt;=a[l-1] .key&amp;&amp;a[i-1] .key&gt;=a[r-1] .key)</a:t>
            </a:r>
            <a:br>
              <a:rPr lang="ru-RU" sz="2400" dirty="0"/>
            </a:br>
            <a:r>
              <a:rPr lang="pt-BR" sz="2400" dirty="0"/>
              <a:t>			return;</a:t>
            </a:r>
            <a:br>
              <a:rPr lang="ru-RU" sz="2400" dirty="0"/>
            </a:br>
            <a:r>
              <a:rPr lang="pt-BR" sz="2400" dirty="0"/>
              <a:t>		int k = a[l-1] .key&gt;= a[r-</a:t>
            </a:r>
            <a:r>
              <a:rPr lang="ru-RU" sz="2400" dirty="0"/>
              <a:t>1</a:t>
            </a:r>
            <a:r>
              <a:rPr lang="pt-BR" sz="2400" dirty="0"/>
              <a:t>] .key ? </a:t>
            </a:r>
            <a:r>
              <a:rPr lang="en-US" sz="2400" dirty="0"/>
              <a:t>l</a:t>
            </a:r>
            <a:r>
              <a:rPr lang="pt-BR" sz="2400" dirty="0"/>
              <a:t> : r;</a:t>
            </a:r>
            <a:br>
              <a:rPr lang="ru-RU" sz="2400" dirty="0"/>
            </a:br>
            <a:r>
              <a:rPr lang="pt-BR" sz="2400" dirty="0"/>
              <a:t>		struct KeyData t  = a[i-</a:t>
            </a:r>
            <a:r>
              <a:rPr lang="ru-RU" sz="2400" dirty="0"/>
              <a:t>1</a:t>
            </a:r>
            <a:r>
              <a:rPr lang="pt-BR" sz="2400" dirty="0"/>
              <a:t>];  // C99</a:t>
            </a:r>
            <a:br>
              <a:rPr lang="ru-RU" sz="2400" dirty="0"/>
            </a:br>
            <a:r>
              <a:rPr lang="pt-BR" sz="2400" dirty="0"/>
              <a:t>		a[i-</a:t>
            </a:r>
            <a:r>
              <a:rPr lang="ru-RU" sz="2400" dirty="0"/>
              <a:t>1</a:t>
            </a:r>
            <a:r>
              <a:rPr lang="pt-BR" sz="2400" dirty="0"/>
              <a:t>] = a[k-</a:t>
            </a:r>
            <a:r>
              <a:rPr lang="ru-RU" sz="2400" dirty="0"/>
              <a:t>1</a:t>
            </a:r>
            <a:r>
              <a:rPr lang="pt-BR" sz="2400" dirty="0"/>
              <a:t>]; </a:t>
            </a:r>
            <a:br>
              <a:rPr lang="ru-RU" sz="2400" dirty="0"/>
            </a:br>
            <a:r>
              <a:rPr lang="pt-BR" sz="2400" dirty="0"/>
              <a:t>		a[k-</a:t>
            </a:r>
            <a:r>
              <a:rPr lang="ru-RU" sz="2400" dirty="0"/>
              <a:t>1</a:t>
            </a:r>
            <a:r>
              <a:rPr lang="pt-BR" sz="2400" dirty="0"/>
              <a:t>] = t; </a:t>
            </a:r>
            <a:br>
              <a:rPr lang="ru-RU" sz="2400" dirty="0"/>
            </a:br>
            <a:r>
              <a:rPr lang="pt-BR" sz="2400" dirty="0"/>
              <a:t>		i = k;</a:t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}</a:t>
            </a:r>
          </a:p>
          <a:p>
            <a:pPr marL="68580" indent="0">
              <a:buNone/>
            </a:pPr>
            <a:r>
              <a:rPr lang="pt-BR" sz="2400" dirty="0"/>
              <a:t>}</a:t>
            </a:r>
          </a:p>
          <a:p>
            <a:pPr marL="68580" indent="0"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/>
              <a:t>heap_sort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N)</a:t>
            </a:r>
            <a:br>
              <a:rPr lang="en-US" dirty="0"/>
            </a:b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/*</a:t>
            </a:r>
            <a:r>
              <a:rPr lang="ru-RU" dirty="0"/>
              <a:t> строим полную пирамиду */</a:t>
            </a:r>
            <a:endParaRPr lang="en-US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/>
              <a:t>for (i = N/2; i &gt;= 0; i--)</a:t>
            </a:r>
            <a:r>
              <a:rPr lang="ru-RU" dirty="0"/>
              <a:t> </a:t>
            </a:r>
            <a:r>
              <a:rPr lang="en-US" dirty="0"/>
              <a:t>Sift (a, i, N);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/>
              <a:t>/*</a:t>
            </a:r>
            <a:r>
              <a:rPr lang="ru-RU" dirty="0"/>
              <a:t> сортируем */ 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/>
              <a:t>for (i = N-</a:t>
            </a:r>
            <a:r>
              <a:rPr lang="ru-RU" dirty="0"/>
              <a:t>1</a:t>
            </a:r>
            <a:r>
              <a:rPr lang="en-US" dirty="0"/>
              <a:t>; i &gt; 0; i--) {</a:t>
            </a:r>
            <a:br>
              <a:rPr lang="ru-RU" dirty="0"/>
            </a:br>
            <a:r>
              <a:rPr lang="ru-RU" dirty="0"/>
              <a:t>	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t = a[0]; </a:t>
            </a:r>
            <a:br>
              <a:rPr lang="ru-RU" dirty="0"/>
            </a:br>
            <a:r>
              <a:rPr lang="en-US" dirty="0"/>
              <a:t>		a[0] = a[i]; </a:t>
            </a:r>
            <a:br>
              <a:rPr lang="ru-RU" dirty="0"/>
            </a:br>
            <a:r>
              <a:rPr lang="ru-RU" dirty="0"/>
              <a:t>		</a:t>
            </a:r>
            <a:r>
              <a:rPr lang="en-US" dirty="0"/>
              <a:t>a[i] = t; </a:t>
            </a:r>
          </a:p>
          <a:p>
            <a:pPr marL="68580" indent="0">
              <a:buNone/>
            </a:pPr>
            <a:r>
              <a:rPr lang="en-US" dirty="0"/>
              <a:t>		Sift (a, 0, i); /* </a:t>
            </a:r>
            <a:r>
              <a:rPr lang="ru-RU" dirty="0"/>
              <a:t>восстанавливаем пирамиду */</a:t>
            </a:r>
          </a:p>
          <a:p>
            <a:pPr marL="68580" indent="0">
              <a:buNone/>
            </a:pPr>
            <a:r>
              <a:rPr lang="ru-RU" dirty="0"/>
              <a:t>	}</a:t>
            </a:r>
            <a:br>
              <a:rPr lang="ru-RU" dirty="0"/>
            </a:br>
            <a:r>
              <a:rPr lang="ru-RU" dirty="0"/>
              <a:t>}</a:t>
            </a:r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 немецких вычислительных машин </a:t>
            </a:r>
            <a:r>
              <a:rPr lang="en-US" dirty="0"/>
              <a:t>Z3 </a:t>
            </a:r>
            <a:r>
              <a:rPr lang="ru-RU" dirty="0"/>
              <a:t>и/или </a:t>
            </a:r>
            <a:r>
              <a:rPr lang="en-US" dirty="0"/>
              <a:t>Z4 </a:t>
            </a:r>
            <a:r>
              <a:rPr lang="ru-RU" dirty="0"/>
              <a:t>в конце 2-й мировой войны</a:t>
            </a:r>
          </a:p>
          <a:p>
            <a:pPr lvl="1"/>
            <a:r>
              <a:rPr lang="ru-RU" dirty="0"/>
              <a:t>Около 1945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35" y="1600200"/>
            <a:ext cx="3173330" cy="4525963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125040" y="3601571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Konrad </a:t>
            </a:r>
            <a:r>
              <a:rPr lang="en-US" sz="1400" dirty="0" err="1"/>
              <a:t>Zuse</a:t>
            </a:r>
            <a:r>
              <a:rPr lang="ru-RU" sz="1400" dirty="0"/>
              <a:t> Конрад </a:t>
            </a:r>
            <a:r>
              <a:rPr lang="ru-RU" sz="1400" dirty="0" err="1"/>
              <a:t>Цузе</a:t>
            </a:r>
            <a:r>
              <a:rPr lang="ru-RU" sz="1400" dirty="0"/>
              <a:t> 1910-1995</a:t>
            </a:r>
          </a:p>
          <a:p>
            <a:r>
              <a:rPr lang="en-US" sz="1400" dirty="0">
                <a:hlinkClick r:id="rId4"/>
              </a:rPr>
              <a:t>https://en.wikipedia.org/wiki/Konrad_Zuse</a:t>
            </a:r>
            <a:r>
              <a:rPr lang="ru-R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634383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Макет пирамидальной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Подготовка к сортировке</a:t>
            </a:r>
            <a:endParaRPr lang="en-US" dirty="0"/>
          </a:p>
          <a:p>
            <a:pPr lvl="1"/>
            <a:r>
              <a:rPr lang="ru-RU" dirty="0"/>
              <a:t>Входная неупорядоченная последовательность перестраивается в пирамиду</a:t>
            </a:r>
          </a:p>
          <a:p>
            <a:r>
              <a:rPr lang="ru-RU" dirty="0"/>
              <a:t>Сортировка</a:t>
            </a:r>
          </a:p>
          <a:p>
            <a:pPr lvl="1"/>
            <a:r>
              <a:rPr lang="ru-RU" dirty="0"/>
              <a:t>Массив делится на две части</a:t>
            </a:r>
          </a:p>
          <a:p>
            <a:pPr lvl="2"/>
            <a:r>
              <a:rPr lang="ru-RU" dirty="0"/>
              <a:t>Неупорядоченное начало массива</a:t>
            </a:r>
          </a:p>
          <a:p>
            <a:pPr lvl="2"/>
            <a:r>
              <a:rPr lang="ru-RU" dirty="0"/>
              <a:t>Упорядоченный конец массива</a:t>
            </a:r>
          </a:p>
          <a:p>
            <a:pPr lvl="1"/>
            <a:r>
              <a:rPr lang="ru-RU" dirty="0"/>
              <a:t>Пока не упорядочим весь массив</a:t>
            </a:r>
          </a:p>
          <a:p>
            <a:pPr lvl="2"/>
            <a:r>
              <a:rPr lang="ru-RU" dirty="0"/>
              <a:t>Меняем местами </a:t>
            </a:r>
            <a:r>
              <a:rPr lang="en-US" dirty="0"/>
              <a:t>h[1] </a:t>
            </a:r>
            <a:r>
              <a:rPr lang="ru-RU" dirty="0"/>
              <a:t>и последний элемент неупорядоченной части</a:t>
            </a:r>
          </a:p>
          <a:p>
            <a:pPr lvl="2"/>
            <a:r>
              <a:rPr lang="ru-RU" dirty="0"/>
              <a:t>Восстанавливаем пирамиду начиная с </a:t>
            </a:r>
            <a:r>
              <a:rPr lang="en-US" dirty="0"/>
              <a:t>h[1]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Макет пирамидальной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Основой алгоритм является </a:t>
            </a:r>
            <a:r>
              <a:rPr lang="ru-RU" sz="2400" dirty="0">
                <a:solidFill>
                  <a:srgbClr val="FFC000"/>
                </a:solidFill>
              </a:rPr>
              <a:t>процедура</a:t>
            </a:r>
            <a:r>
              <a:rPr lang="ru-RU" sz="2400" dirty="0"/>
              <a:t> </a:t>
            </a:r>
            <a:r>
              <a:rPr lang="ru-RU" sz="2400" dirty="0">
                <a:solidFill>
                  <a:srgbClr val="FFC000"/>
                </a:solidFill>
              </a:rPr>
              <a:t>просеивания</a:t>
            </a:r>
            <a:r>
              <a:rPr lang="ru-RU" sz="2400" dirty="0"/>
              <a:t>, так перестраивающая h</a:t>
            </a:r>
            <a:r>
              <a:rPr lang="en-US" sz="2400" dirty="0"/>
              <a:t>[</a:t>
            </a:r>
            <a:r>
              <a:rPr lang="ru-RU" sz="2400" dirty="0"/>
              <a:t>i+1</a:t>
            </a:r>
            <a:r>
              <a:rPr lang="en-US" sz="2400" dirty="0"/>
              <a:t>]</a:t>
            </a:r>
            <a:r>
              <a:rPr lang="ru-RU" sz="2400" dirty="0"/>
              <a:t>, 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]</a:t>
            </a:r>
            <a:r>
              <a:rPr lang="ru-RU" sz="2400" dirty="0"/>
              <a:t>, образующие пирамиду, чтобы пирамиду образовывал и элемент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На каждой итерации цикла наибольший из трех элементов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, h</a:t>
            </a:r>
            <a:r>
              <a:rPr lang="en-US" sz="2400" dirty="0"/>
              <a:t>[</a:t>
            </a:r>
            <a:r>
              <a:rPr lang="ru-RU" sz="2400" dirty="0"/>
              <a:t>2</a:t>
            </a:r>
            <a:r>
              <a:rPr lang="en-US" sz="2400" dirty="0"/>
              <a:t>*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 и h</a:t>
            </a:r>
            <a:r>
              <a:rPr lang="en-US" sz="2400" dirty="0"/>
              <a:t>[</a:t>
            </a:r>
            <a:r>
              <a:rPr lang="ru-RU" sz="2400" dirty="0"/>
              <a:t>2</a:t>
            </a:r>
            <a:r>
              <a:rPr lang="en-US" sz="2400" dirty="0"/>
              <a:t>*</a:t>
            </a:r>
            <a:r>
              <a:rPr lang="ru-RU" sz="2400" dirty="0"/>
              <a:t>i+1</a:t>
            </a:r>
            <a:r>
              <a:rPr lang="en-US" sz="2400" dirty="0"/>
              <a:t>]</a:t>
            </a:r>
            <a:r>
              <a:rPr lang="ru-RU" sz="2400" dirty="0"/>
              <a:t> путем обмена ставим в корень </a:t>
            </a:r>
            <a:r>
              <a:rPr lang="en-US" sz="2400" dirty="0"/>
              <a:t>h[i] </a:t>
            </a:r>
            <a:r>
              <a:rPr lang="ru-RU" sz="2400" dirty="0"/>
              <a:t>текущего поддерева</a:t>
            </a:r>
            <a:endParaRPr lang="en-US" sz="2400" dirty="0"/>
          </a:p>
          <a:p>
            <a:pPr lvl="1"/>
            <a:r>
              <a:rPr lang="ru-RU" sz="2400" dirty="0"/>
              <a:t>Выполнили первую часть условия пирамиды для </a:t>
            </a:r>
            <a:r>
              <a:rPr lang="en-US" sz="2400" dirty="0"/>
              <a:t>h[i]</a:t>
            </a:r>
            <a:endParaRPr lang="ru-RU" sz="2400" dirty="0"/>
          </a:p>
          <a:p>
            <a:r>
              <a:rPr lang="ru-RU" sz="2400" dirty="0"/>
              <a:t>Если при этом изменяется корень левого или правого поддерева, то просеивание продолжается для него</a:t>
            </a:r>
            <a:endParaRPr lang="en-US" sz="2400" dirty="0"/>
          </a:p>
          <a:p>
            <a:pPr lvl="1"/>
            <a:r>
              <a:rPr lang="ru-RU" sz="2400" dirty="0"/>
              <a:t>Начинаем выполнять вторую часть условия пирамиды для </a:t>
            </a:r>
            <a:r>
              <a:rPr lang="en-US" sz="2400" dirty="0"/>
              <a:t>h[i]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9207740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Просеивание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sz="2800" dirty="0"/>
              <a:t>Просеять (</a:t>
            </a:r>
            <a:r>
              <a:rPr lang="en-US" sz="2800" dirty="0"/>
              <a:t>h, i, n)</a:t>
            </a:r>
            <a:br>
              <a:rPr lang="ru-RU" sz="2800" dirty="0"/>
            </a:br>
            <a:r>
              <a:rPr lang="ru-RU" sz="2800" dirty="0"/>
              <a:t>	пока 2 * </a:t>
            </a:r>
            <a:r>
              <a:rPr lang="en-US" sz="2800" dirty="0"/>
              <a:t>i &lt; n </a:t>
            </a:r>
            <a:r>
              <a:rPr lang="ru-RU" sz="2800" dirty="0"/>
              <a:t>/* цикл просеивания </a:t>
            </a:r>
            <a:r>
              <a:rPr lang="en-US" sz="2800" dirty="0"/>
              <a:t>h[i]  </a:t>
            </a:r>
            <a:r>
              <a:rPr lang="ru-RU" sz="2800" dirty="0"/>
              <a:t>в поддеревья*/</a:t>
            </a:r>
            <a:br>
              <a:rPr lang="ru-RU" sz="2800" dirty="0"/>
            </a:br>
            <a:r>
              <a:rPr lang="ru-RU" sz="2800" dirty="0"/>
              <a:t>	</a:t>
            </a:r>
            <a:r>
              <a:rPr lang="en-US" sz="2800" dirty="0"/>
              <a:t>	</a:t>
            </a:r>
            <a:r>
              <a:rPr lang="en-US" sz="2800" dirty="0" err="1"/>
              <a:t>hL</a:t>
            </a:r>
            <a:r>
              <a:rPr lang="en-US" sz="2800" dirty="0"/>
              <a:t> = h[2*i];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en-US" sz="2800" dirty="0" err="1"/>
              <a:t>hR</a:t>
            </a:r>
            <a:r>
              <a:rPr lang="en-US" sz="2800" dirty="0"/>
              <a:t> = </a:t>
            </a:r>
            <a:r>
              <a:rPr lang="ru-RU" sz="2800" dirty="0"/>
              <a:t>2 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i + 1 &lt; n ? h[2*i+1] : -</a:t>
            </a:r>
            <a:r>
              <a:rPr lang="en-US" sz="2800" dirty="0" err="1"/>
              <a:t>oo</a:t>
            </a:r>
            <a:r>
              <a:rPr lang="ru-RU" sz="2800" dirty="0"/>
              <a:t>; 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если </a:t>
            </a:r>
            <a:r>
              <a:rPr lang="en-US" sz="2800" dirty="0"/>
              <a:t>h[i] &gt; </a:t>
            </a:r>
            <a:r>
              <a:rPr lang="en-US" sz="2800" dirty="0" err="1"/>
              <a:t>hL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/>
              <a:t>h[i] &gt; </a:t>
            </a:r>
            <a:r>
              <a:rPr lang="en-US" sz="2800" dirty="0" err="1"/>
              <a:t>hR</a:t>
            </a:r>
            <a:r>
              <a:rPr lang="en-US" sz="2800" dirty="0"/>
              <a:t> </a:t>
            </a:r>
            <a:r>
              <a:rPr lang="ru-RU" sz="2800" dirty="0"/>
              <a:t>то</a:t>
            </a:r>
            <a:r>
              <a:rPr lang="en-US" sz="2800" dirty="0"/>
              <a:t> </a:t>
            </a:r>
            <a:r>
              <a:rPr lang="ru-RU" sz="2800" dirty="0"/>
              <a:t>конец просеивания</a:t>
            </a:r>
            <a:br>
              <a:rPr lang="ru-RU" sz="2800" dirty="0"/>
            </a:br>
            <a:r>
              <a:rPr lang="ru-RU" sz="2800" dirty="0"/>
              <a:t>		если </a:t>
            </a:r>
            <a:r>
              <a:rPr lang="en-US" sz="2800" dirty="0" err="1"/>
              <a:t>hL</a:t>
            </a:r>
            <a:r>
              <a:rPr lang="en-US" sz="2800" dirty="0"/>
              <a:t> &gt; </a:t>
            </a:r>
            <a:r>
              <a:rPr lang="en-US" sz="2800" dirty="0" err="1"/>
              <a:t>hR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ru-RU" sz="2800" dirty="0"/>
              <a:t>то</a:t>
            </a:r>
            <a:r>
              <a:rPr lang="en-US" sz="2800" dirty="0"/>
              <a:t>  /* </a:t>
            </a:r>
            <a:r>
              <a:rPr lang="ru-RU" sz="2800" dirty="0"/>
              <a:t>просеять в левое п/дерево</a:t>
            </a:r>
            <a:r>
              <a:rPr lang="en-US" sz="2800" dirty="0"/>
              <a:t> </a:t>
            </a:r>
            <a:r>
              <a:rPr lang="ru-RU" sz="2800" dirty="0"/>
              <a:t>*/</a:t>
            </a:r>
            <a:br>
              <a:rPr lang="en-US" sz="2800" dirty="0"/>
            </a:br>
            <a:r>
              <a:rPr lang="en-US" sz="2800" dirty="0"/>
              <a:t>			</a:t>
            </a:r>
            <a:r>
              <a:rPr lang="ru-RU" sz="2800" dirty="0"/>
              <a:t>обменять </a:t>
            </a:r>
            <a:r>
              <a:rPr lang="en-US" sz="2800" dirty="0"/>
              <a:t>h[i] </a:t>
            </a:r>
            <a:r>
              <a:rPr lang="ru-RU" sz="2800" dirty="0"/>
              <a:t>и </a:t>
            </a:r>
            <a:r>
              <a:rPr lang="en-US" sz="2800" dirty="0"/>
              <a:t>h[2*i];</a:t>
            </a:r>
            <a:br>
              <a:rPr lang="ru-RU" sz="2800" dirty="0"/>
            </a:br>
            <a:r>
              <a:rPr lang="en-US" sz="2800" dirty="0"/>
              <a:t>			i = 2 </a:t>
            </a:r>
            <a:r>
              <a:rPr lang="ru-RU" sz="2800" dirty="0"/>
              <a:t>* </a:t>
            </a:r>
            <a:r>
              <a:rPr lang="en-US" sz="2800" dirty="0"/>
              <a:t>i; 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иначе если </a:t>
            </a:r>
            <a:r>
              <a:rPr lang="en-US" sz="2800" dirty="0" err="1"/>
              <a:t>hR</a:t>
            </a:r>
            <a:r>
              <a:rPr lang="en-US" sz="2800" dirty="0"/>
              <a:t> &gt; -</a:t>
            </a:r>
            <a:r>
              <a:rPr lang="ru-RU" sz="2800" dirty="0"/>
              <a:t>о</a:t>
            </a:r>
            <a:r>
              <a:rPr lang="en-US" sz="2800" dirty="0"/>
              <a:t>o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ru-RU" sz="2800" dirty="0"/>
              <a:t>то    /*</a:t>
            </a:r>
            <a:r>
              <a:rPr lang="en-US" sz="2800" dirty="0"/>
              <a:t> </a:t>
            </a:r>
            <a:r>
              <a:rPr lang="ru-RU" sz="2800" dirty="0"/>
              <a:t>просеять в правое п/дерево, если есть*/</a:t>
            </a:r>
            <a:br>
              <a:rPr lang="ru-RU" sz="2800" dirty="0"/>
            </a:br>
            <a:r>
              <a:rPr lang="ru-RU" sz="2800" dirty="0"/>
              <a:t>	</a:t>
            </a:r>
            <a:r>
              <a:rPr lang="en-US" sz="2800" dirty="0"/>
              <a:t>		</a:t>
            </a:r>
            <a:r>
              <a:rPr lang="ru-RU" sz="2800" dirty="0"/>
              <a:t>обменять </a:t>
            </a:r>
            <a:r>
              <a:rPr lang="en-US" sz="2800" dirty="0"/>
              <a:t>h[i] </a:t>
            </a:r>
            <a:r>
              <a:rPr lang="ru-RU" sz="2800" dirty="0"/>
              <a:t>и </a:t>
            </a:r>
            <a:r>
              <a:rPr lang="en-US" sz="2800" dirty="0"/>
              <a:t>h[2*i+1];</a:t>
            </a:r>
            <a:br>
              <a:rPr lang="ru-RU" sz="2800" dirty="0"/>
            </a:br>
            <a:r>
              <a:rPr lang="en-US" sz="2800" dirty="0"/>
              <a:t>			i =2 </a:t>
            </a:r>
            <a:r>
              <a:rPr lang="ru-RU" sz="2800" dirty="0"/>
              <a:t>* </a:t>
            </a:r>
            <a:r>
              <a:rPr lang="en-US" sz="2800" dirty="0"/>
              <a:t>i + 1; </a:t>
            </a:r>
            <a:br>
              <a:rPr lang="ru-RU" sz="2800" dirty="0"/>
            </a:br>
            <a:r>
              <a:rPr lang="en-US" sz="2800" dirty="0"/>
              <a:t>	</a:t>
            </a:r>
            <a:r>
              <a:rPr lang="ru-RU" sz="2800" dirty="0"/>
              <a:t>конец цикла </a:t>
            </a:r>
            <a:br>
              <a:rPr lang="ru-RU" sz="2800" dirty="0"/>
            </a:br>
            <a:r>
              <a:rPr lang="ru-RU" sz="2800" dirty="0"/>
              <a:t>конец 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Последовательность h</a:t>
            </a:r>
            <a:r>
              <a:rPr lang="en-US" sz="2400" dirty="0"/>
              <a:t>[</a:t>
            </a:r>
            <a:r>
              <a:rPr lang="ru-RU" sz="2400" dirty="0"/>
              <a:t>0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h[1], </a:t>
            </a:r>
            <a:r>
              <a:rPr lang="ru-RU" sz="2400" dirty="0"/>
              <a:t>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-1]</a:t>
            </a:r>
            <a:r>
              <a:rPr lang="ru-RU" sz="2400" dirty="0"/>
              <a:t> является пирамидой, если</a:t>
            </a:r>
          </a:p>
          <a:p>
            <a:pPr lvl="1"/>
            <a:r>
              <a:rPr lang="ru-RU" sz="2000" dirty="0"/>
              <a:t>h</a:t>
            </a:r>
            <a:r>
              <a:rPr lang="en-US" sz="2000" dirty="0"/>
              <a:t>[</a:t>
            </a:r>
            <a:r>
              <a:rPr lang="ru-RU" sz="2000" dirty="0"/>
              <a:t>i</a:t>
            </a:r>
            <a:r>
              <a:rPr lang="en-US" sz="2000" dirty="0"/>
              <a:t>]</a:t>
            </a:r>
            <a:r>
              <a:rPr lang="ru-RU" sz="2000" dirty="0"/>
              <a:t> ≥ h</a:t>
            </a:r>
            <a:r>
              <a:rPr lang="en-US" sz="2000" dirty="0"/>
              <a:t>[</a:t>
            </a:r>
            <a:r>
              <a:rPr lang="ru-RU" sz="2000" dirty="0"/>
              <a:t>2</a:t>
            </a:r>
            <a:r>
              <a:rPr lang="en-US" sz="2000" dirty="0"/>
              <a:t> </a:t>
            </a:r>
            <a:r>
              <a:rPr lang="ru-RU" sz="2000" dirty="0"/>
              <a:t>∙</a:t>
            </a:r>
            <a:r>
              <a:rPr lang="en-US" sz="2000" dirty="0"/>
              <a:t> </a:t>
            </a:r>
            <a:r>
              <a:rPr lang="ru-RU" sz="2000" dirty="0"/>
              <a:t>i + 1</a:t>
            </a:r>
            <a:r>
              <a:rPr lang="en-US" sz="2000" dirty="0"/>
              <a:t>]</a:t>
            </a:r>
            <a:r>
              <a:rPr lang="ru-RU" sz="2000" dirty="0"/>
              <a:t> для любого </a:t>
            </a:r>
            <a:r>
              <a:rPr lang="en-US" sz="2000" dirty="0"/>
              <a:t>i &lt;</a:t>
            </a:r>
            <a:r>
              <a:rPr lang="ru-RU" sz="2000" dirty="0"/>
              <a:t> (n – 1)</a:t>
            </a:r>
            <a:r>
              <a:rPr lang="en-US" sz="2000" dirty="0"/>
              <a:t>/2 </a:t>
            </a:r>
            <a:r>
              <a:rPr lang="ru-RU" sz="2000" dirty="0"/>
              <a:t>и</a:t>
            </a:r>
          </a:p>
          <a:p>
            <a:pPr lvl="1"/>
            <a:r>
              <a:rPr lang="ru-RU" sz="2000" dirty="0"/>
              <a:t>h</a:t>
            </a:r>
            <a:r>
              <a:rPr lang="en-US" sz="2000" dirty="0"/>
              <a:t>[</a:t>
            </a:r>
            <a:r>
              <a:rPr lang="ru-RU" sz="2000" dirty="0"/>
              <a:t>i</a:t>
            </a:r>
            <a:r>
              <a:rPr lang="en-US" sz="2000" dirty="0"/>
              <a:t>]</a:t>
            </a:r>
            <a:r>
              <a:rPr lang="ru-RU" sz="2000" dirty="0"/>
              <a:t> ≥ h</a:t>
            </a:r>
            <a:r>
              <a:rPr lang="en-US" sz="2000" dirty="0"/>
              <a:t>[</a:t>
            </a:r>
            <a:r>
              <a:rPr lang="ru-RU" sz="2000" dirty="0"/>
              <a:t>2</a:t>
            </a:r>
            <a:r>
              <a:rPr lang="en-US" sz="2000" dirty="0"/>
              <a:t> </a:t>
            </a:r>
            <a:r>
              <a:rPr lang="ru-RU" sz="2000" dirty="0"/>
              <a:t>∙</a:t>
            </a:r>
            <a:r>
              <a:rPr lang="en-US" sz="2000" dirty="0"/>
              <a:t> </a:t>
            </a:r>
            <a:r>
              <a:rPr lang="ru-RU" sz="2000" dirty="0"/>
              <a:t>i + 2</a:t>
            </a:r>
            <a:r>
              <a:rPr lang="en-US" sz="2000" dirty="0"/>
              <a:t>]</a:t>
            </a:r>
            <a:r>
              <a:rPr lang="ru-RU" sz="2000" dirty="0"/>
              <a:t> для любого </a:t>
            </a:r>
            <a:r>
              <a:rPr lang="en-US" sz="2000" dirty="0"/>
              <a:t>i &lt;</a:t>
            </a:r>
            <a:r>
              <a:rPr lang="ru-RU" sz="2000" dirty="0"/>
              <a:t> (n – 2)</a:t>
            </a:r>
            <a:r>
              <a:rPr lang="en-US" sz="2000" dirty="0"/>
              <a:t>/2</a:t>
            </a:r>
            <a:endParaRPr lang="ru-RU" sz="2000" dirty="0"/>
          </a:p>
          <a:p>
            <a:endParaRPr lang="ru-RU" sz="2400" dirty="0"/>
          </a:p>
          <a:p>
            <a:r>
              <a:rPr lang="ru-RU" sz="2400" dirty="0"/>
              <a:t>Элементы h</a:t>
            </a:r>
            <a:r>
              <a:rPr lang="en-US" sz="2400" dirty="0"/>
              <a:t>[</a:t>
            </a:r>
            <a:r>
              <a:rPr lang="ru-RU" sz="2400" dirty="0"/>
              <a:t>n/2+1</a:t>
            </a:r>
            <a:r>
              <a:rPr lang="en-US" sz="2400" dirty="0"/>
              <a:t>]</a:t>
            </a:r>
            <a:r>
              <a:rPr lang="ru-RU" sz="2400" dirty="0"/>
              <a:t>, 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]</a:t>
            </a:r>
            <a:r>
              <a:rPr lang="ru-RU" sz="2400" dirty="0"/>
              <a:t>  всегда образуют тривиальные пирамиды, поскольку для них приведенные условия имеют ложные посылки</a:t>
            </a:r>
          </a:p>
          <a:p>
            <a:r>
              <a:rPr lang="ru-RU" sz="2400" dirty="0"/>
              <a:t>Последовательность, упорядоченная по убыванию, является полной пирамидой</a:t>
            </a:r>
            <a:r>
              <a:rPr lang="en-US" sz="2400" dirty="0"/>
              <a:t> – </a:t>
            </a:r>
            <a:r>
              <a:rPr lang="ru-RU" sz="2400" dirty="0"/>
              <a:t>почему?</a:t>
            </a:r>
            <a:endParaRPr lang="ru-RU" sz="2400" dirty="0">
              <a:solidFill>
                <a:srgbClr val="FFC000"/>
              </a:solidFill>
            </a:endParaRPr>
          </a:p>
          <a:p>
            <a:r>
              <a:rPr lang="ru-RU" sz="2400" dirty="0"/>
              <a:t>Если элемент h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]</a:t>
            </a:r>
            <a:r>
              <a:rPr lang="ru-RU" sz="2400" dirty="0"/>
              <a:t> образует пирамиду, то и каждый элемент последовательности образует пирамиду</a:t>
            </a:r>
          </a:p>
          <a:p>
            <a:r>
              <a:rPr lang="ru-RU" sz="2400" dirty="0"/>
              <a:t>В этом случае будем говорить, что вся последовательность является </a:t>
            </a:r>
            <a:r>
              <a:rPr lang="ru-RU" sz="2400" dirty="0">
                <a:solidFill>
                  <a:srgbClr val="FFC000"/>
                </a:solidFill>
              </a:rPr>
              <a:t>полной пирамидой</a:t>
            </a:r>
            <a:endParaRPr lang="en-US" sz="2400" dirty="0">
              <a:solidFill>
                <a:srgbClr val="FFC000"/>
              </a:solidFill>
            </a:endParaRP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402872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Полная пирамида при n = 15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Полная пирамида может быть изображена в виде корневого бинарного дерева, в котором элементы h</a:t>
            </a:r>
            <a:r>
              <a:rPr lang="en-US" sz="2400" dirty="0"/>
              <a:t>[</a:t>
            </a:r>
            <a:r>
              <a:rPr lang="ru-RU" sz="2400" dirty="0"/>
              <a:t>2i</a:t>
            </a:r>
            <a:r>
              <a:rPr lang="en-US" sz="2400" dirty="0"/>
              <a:t>]</a:t>
            </a:r>
            <a:r>
              <a:rPr lang="ru-RU" sz="2400" dirty="0"/>
              <a:t> и h</a:t>
            </a:r>
            <a:r>
              <a:rPr lang="en-US" sz="2400" dirty="0"/>
              <a:t>[</a:t>
            </a:r>
            <a:r>
              <a:rPr lang="ru-RU" sz="2400" dirty="0"/>
              <a:t>2i+1</a:t>
            </a:r>
            <a:r>
              <a:rPr lang="en-US" sz="2400" dirty="0"/>
              <a:t>]</a:t>
            </a:r>
            <a:r>
              <a:rPr lang="ru-RU" sz="2400" dirty="0"/>
              <a:t> являются сыновьями элемента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. </a:t>
            </a:r>
          </a:p>
          <a:p>
            <a:r>
              <a:rPr lang="ru-RU" sz="2400" dirty="0"/>
              <a:t>Элемент в любом узле численно не меньше всех своих потомков, а вершина полной пирамиды h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]</a:t>
            </a:r>
            <a:r>
              <a:rPr lang="ru-RU" sz="2400" dirty="0"/>
              <a:t> содержит максимальный элемент всей последовательности. </a:t>
            </a:r>
          </a:p>
          <a:p>
            <a:endParaRPr lang="ru-RU" sz="2400" dirty="0"/>
          </a:p>
        </p:txBody>
      </p:sp>
      <p:grpSp>
        <p:nvGrpSpPr>
          <p:cNvPr id="35844" name="Group 33"/>
          <p:cNvGrpSpPr>
            <a:grpSpLocks/>
          </p:cNvGrpSpPr>
          <p:nvPr/>
        </p:nvGrpSpPr>
        <p:grpSpPr bwMode="auto">
          <a:xfrm>
            <a:off x="4079776" y="3356992"/>
            <a:ext cx="5357813" cy="3024336"/>
            <a:chOff x="1170" y="2025"/>
            <a:chExt cx="3375" cy="1980"/>
          </a:xfrm>
        </p:grpSpPr>
        <p:sp>
          <p:nvSpPr>
            <p:cNvPr id="4" name="Овал 3"/>
            <p:cNvSpPr/>
            <p:nvPr/>
          </p:nvSpPr>
          <p:spPr>
            <a:xfrm>
              <a:off x="2835" y="202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378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16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23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7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0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4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48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555" y="261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070" y="256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Прямая соединительная линия 19"/>
            <p:cNvCxnSpPr>
              <a:stCxn id="16" idx="3"/>
              <a:endCxn id="12" idx="0"/>
            </p:cNvCxnSpPr>
            <p:nvPr/>
          </p:nvCxnSpPr>
          <p:spPr>
            <a:xfrm rot="5400000">
              <a:off x="1210" y="3459"/>
              <a:ext cx="438" cy="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4" idx="3"/>
              <a:endCxn id="18" idx="7"/>
            </p:cNvCxnSpPr>
            <p:nvPr/>
          </p:nvCxnSpPr>
          <p:spPr>
            <a:xfrm rot="5400000">
              <a:off x="2423" y="2136"/>
              <a:ext cx="381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5" idx="3"/>
              <a:endCxn id="9" idx="0"/>
            </p:cNvCxnSpPr>
            <p:nvPr/>
          </p:nvCxnSpPr>
          <p:spPr>
            <a:xfrm rot="5400000">
              <a:off x="2200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6" idx="5"/>
              <a:endCxn id="10" idx="0"/>
            </p:cNvCxnSpPr>
            <p:nvPr/>
          </p:nvCxnSpPr>
          <p:spPr>
            <a:xfrm rot="16200000" flipH="1">
              <a:off x="1569" y="3527"/>
              <a:ext cx="438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5" idx="5"/>
              <a:endCxn id="8" idx="0"/>
            </p:cNvCxnSpPr>
            <p:nvPr/>
          </p:nvCxnSpPr>
          <p:spPr>
            <a:xfrm rot="16200000" flipH="1">
              <a:off x="253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3"/>
              <a:endCxn id="16" idx="0"/>
            </p:cNvCxnSpPr>
            <p:nvPr/>
          </p:nvCxnSpPr>
          <p:spPr>
            <a:xfrm rot="5400000">
              <a:off x="1686" y="2716"/>
              <a:ext cx="393" cy="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267" y="2830"/>
              <a:ext cx="393" cy="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3" idx="5"/>
              <a:endCxn id="11" idx="0"/>
            </p:cNvCxnSpPr>
            <p:nvPr/>
          </p:nvCxnSpPr>
          <p:spPr>
            <a:xfrm rot="16200000" flipH="1">
              <a:off x="4112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20" y="2806"/>
              <a:ext cx="348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3" idx="3"/>
              <a:endCxn id="5" idx="0"/>
            </p:cNvCxnSpPr>
            <p:nvPr/>
          </p:nvCxnSpPr>
          <p:spPr>
            <a:xfrm rot="5400000">
              <a:off x="3772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14" idx="5"/>
              <a:endCxn id="6" idx="0"/>
            </p:cNvCxnSpPr>
            <p:nvPr/>
          </p:nvCxnSpPr>
          <p:spPr>
            <a:xfrm rot="16200000" flipH="1">
              <a:off x="334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14" idx="3"/>
              <a:endCxn id="7" idx="0"/>
            </p:cNvCxnSpPr>
            <p:nvPr/>
          </p:nvCxnSpPr>
          <p:spPr>
            <a:xfrm rot="5400000">
              <a:off x="3007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17" idx="3"/>
              <a:endCxn id="14" idx="0"/>
            </p:cNvCxnSpPr>
            <p:nvPr/>
          </p:nvCxnSpPr>
          <p:spPr>
            <a:xfrm rot="5400000">
              <a:off x="3326" y="2874"/>
              <a:ext cx="348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>
              <a:stCxn id="4" idx="5"/>
              <a:endCxn id="17" idx="1"/>
            </p:cNvCxnSpPr>
            <p:nvPr/>
          </p:nvCxnSpPr>
          <p:spPr>
            <a:xfrm rot="16200000" flipH="1">
              <a:off x="3136" y="2185"/>
              <a:ext cx="42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8" name="Group 33"/>
          <p:cNvGrpSpPr>
            <a:grpSpLocks/>
          </p:cNvGrpSpPr>
          <p:nvPr/>
        </p:nvGrpSpPr>
        <p:grpSpPr bwMode="auto">
          <a:xfrm>
            <a:off x="3503613" y="4098180"/>
            <a:ext cx="5357812" cy="2643188"/>
            <a:chOff x="1260" y="2430"/>
            <a:chExt cx="3375" cy="1665"/>
          </a:xfrm>
        </p:grpSpPr>
        <p:sp>
          <p:nvSpPr>
            <p:cNvPr id="4" name="Овал 3"/>
            <p:cNvSpPr/>
            <p:nvPr/>
          </p:nvSpPr>
          <p:spPr>
            <a:xfrm>
              <a:off x="2835" y="243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387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17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32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260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5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33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24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620" y="324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600" y="2700"/>
              <a:ext cx="315" cy="3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15" y="274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cxnSp>
          <p:nvCxnSpPr>
            <p:cNvPr id="19" name="Прямая соединительная линия 18"/>
            <p:cNvCxnSpPr>
              <a:stCxn id="16" idx="3"/>
              <a:endCxn id="12" idx="0"/>
            </p:cNvCxnSpPr>
            <p:nvPr/>
          </p:nvCxnSpPr>
          <p:spPr>
            <a:xfrm rot="5400000">
              <a:off x="1367" y="3481"/>
              <a:ext cx="348" cy="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4" idx="3"/>
              <a:endCxn id="18" idx="7"/>
            </p:cNvCxnSpPr>
            <p:nvPr/>
          </p:nvCxnSpPr>
          <p:spPr>
            <a:xfrm rot="5400000">
              <a:off x="2555" y="2451"/>
              <a:ext cx="15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5" idx="3"/>
              <a:endCxn id="9" idx="0"/>
            </p:cNvCxnSpPr>
            <p:nvPr/>
          </p:nvCxnSpPr>
          <p:spPr>
            <a:xfrm rot="5400000">
              <a:off x="2264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6" idx="5"/>
              <a:endCxn id="10" idx="0"/>
            </p:cNvCxnSpPr>
            <p:nvPr/>
          </p:nvCxnSpPr>
          <p:spPr>
            <a:xfrm rot="16200000" flipH="1">
              <a:off x="1727" y="3594"/>
              <a:ext cx="348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5" idx="5"/>
              <a:endCxn id="8" idx="0"/>
            </p:cNvCxnSpPr>
            <p:nvPr/>
          </p:nvCxnSpPr>
          <p:spPr>
            <a:xfrm rot="16200000" flipH="1">
              <a:off x="2601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8" idx="3"/>
              <a:endCxn id="16" idx="0"/>
            </p:cNvCxnSpPr>
            <p:nvPr/>
          </p:nvCxnSpPr>
          <p:spPr>
            <a:xfrm rot="5400000">
              <a:off x="1817" y="2897"/>
              <a:ext cx="303" cy="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334" y="2987"/>
              <a:ext cx="303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13" idx="5"/>
              <a:endCxn id="11" idx="0"/>
            </p:cNvCxnSpPr>
            <p:nvPr/>
          </p:nvCxnSpPr>
          <p:spPr>
            <a:xfrm rot="16200000" flipH="1">
              <a:off x="4244" y="3590"/>
              <a:ext cx="310" cy="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81" y="2957"/>
              <a:ext cx="316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3" idx="3"/>
              <a:endCxn id="5" idx="0"/>
            </p:cNvCxnSpPr>
            <p:nvPr/>
          </p:nvCxnSpPr>
          <p:spPr>
            <a:xfrm rot="5400000">
              <a:off x="3907" y="3636"/>
              <a:ext cx="310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4" idx="5"/>
              <a:endCxn id="6" idx="0"/>
            </p:cNvCxnSpPr>
            <p:nvPr/>
          </p:nvCxnSpPr>
          <p:spPr>
            <a:xfrm rot="16200000" flipH="1">
              <a:off x="3478" y="3636"/>
              <a:ext cx="265" cy="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4" idx="3"/>
              <a:endCxn id="7" idx="0"/>
            </p:cNvCxnSpPr>
            <p:nvPr/>
          </p:nvCxnSpPr>
          <p:spPr>
            <a:xfrm rot="5400000">
              <a:off x="3142" y="3546"/>
              <a:ext cx="265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7" idx="3"/>
              <a:endCxn id="14" idx="0"/>
            </p:cNvCxnSpPr>
            <p:nvPr/>
          </p:nvCxnSpPr>
          <p:spPr>
            <a:xfrm rot="5400000">
              <a:off x="3409" y="3048"/>
              <a:ext cx="316" cy="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4" idx="5"/>
              <a:endCxn id="17" idx="1"/>
            </p:cNvCxnSpPr>
            <p:nvPr/>
          </p:nvCxnSpPr>
          <p:spPr>
            <a:xfrm rot="16200000" flipH="1">
              <a:off x="3313" y="2413"/>
              <a:ext cx="124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полной пирамиды при n = 12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число элементов в полной пирамиде не равно 2</a:t>
            </a:r>
            <a:r>
              <a:rPr lang="en-US" dirty="0"/>
              <a:t>^</a:t>
            </a:r>
            <a:r>
              <a:rPr lang="ru-RU" dirty="0"/>
              <a:t>k – 1, самый нижний уровень дерева будет неполным: недостающих сыновей можно достроить, добавив в пирамиду несколько заключительных «минимальных» элементов «</a:t>
            </a:r>
            <a:r>
              <a:rPr lang="en-US" dirty="0"/>
              <a:t>-</a:t>
            </a:r>
            <a:r>
              <a:rPr lang="en-US" dirty="0" err="1"/>
              <a:t>oo</a:t>
            </a:r>
            <a:r>
              <a:rPr lang="ru-RU" dirty="0"/>
              <a:t>», не нарушающих условия пирамиды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простым обменом (пузырёк)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На первом шаге сравним последний и предпоследний элементы, если они не упорядочены, поменяем их местами. </a:t>
            </a:r>
          </a:p>
          <a:p>
            <a:r>
              <a:rPr lang="ru-RU" dirty="0"/>
              <a:t>Далее проделаем то же со вторым и третьим элементами от конца массива, третьим и четвертым и т. д. до первого и второго с начала массива. </a:t>
            </a:r>
          </a:p>
          <a:p>
            <a:r>
              <a:rPr lang="ru-RU" dirty="0"/>
              <a:t>При выполнении этой последовательности операций меньшие элементы в каждой паре продвинутся влево, наименьший займет первое место в массиве. </a:t>
            </a:r>
          </a:p>
          <a:p>
            <a:r>
              <a:rPr lang="ru-RU" dirty="0"/>
              <a:t>Повторим этот же процесс от N-го до 2-го элемента, потом от N-го до 3-го и т. д. </a:t>
            </a:r>
          </a:p>
          <a:p>
            <a:endParaRPr lang="ru-RU" dirty="0"/>
          </a:p>
          <a:p>
            <a:r>
              <a:rPr lang="ru-RU" dirty="0"/>
              <a:t>i-й проход по массиву приводит к «всплыванию» наименьшего элемента из входной последовательности на i-e место в готовую последовательность.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endParaRPr lang="ru-RU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0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40  51   8   38  90  14  2  63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1 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</a:t>
            </a:r>
            <a:r>
              <a:rPr lang="ru-RU" dirty="0">
                <a:latin typeface="Calibri" pitchFamily="34" charset="0"/>
              </a:rPr>
              <a:t>   40   51   8  38  90 14 63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</a:t>
            </a:r>
            <a:r>
              <a:rPr lang="ru-RU" dirty="0">
                <a:latin typeface="Calibri" pitchFamily="34" charset="0"/>
              </a:rPr>
              <a:t>   40  51 14  38 90 63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2     8   14</a:t>
            </a:r>
            <a:r>
              <a:rPr lang="ru-RU" dirty="0">
                <a:latin typeface="Calibri" pitchFamily="34" charset="0"/>
              </a:rPr>
              <a:t>  40  51 38 63 90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4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2     8   14  38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 40 51 63 90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5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51 63 90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6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2     8   14  38  40 51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63 90</a:t>
            </a:r>
            <a:endParaRPr lang="en-US" dirty="0">
              <a:solidFill>
                <a:schemeClr val="accent2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7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2     8   14  38  40 51 63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(метод пузырька)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/>
              <a:t>для i от 2 до N с шагом 1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ru-RU" dirty="0"/>
              <a:t>// проход от конца массива к началу</a:t>
            </a:r>
          </a:p>
          <a:p>
            <a:pPr marL="68580" indent="0">
              <a:buNone/>
            </a:pPr>
            <a:r>
              <a:rPr lang="ru-RU" dirty="0"/>
              <a:t>	для j от N до i с шагом -1</a:t>
            </a:r>
            <a:endParaRPr lang="en-US" dirty="0"/>
          </a:p>
          <a:p>
            <a:pPr marL="68580" indent="0">
              <a:buNone/>
            </a:pPr>
            <a:r>
              <a:rPr lang="ru-RU" dirty="0"/>
              <a:t>		если </a:t>
            </a:r>
            <a:r>
              <a:rPr lang="en-US" dirty="0"/>
              <a:t>A[j–1] &gt; A[j]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	то	Обмен(</a:t>
            </a:r>
            <a:r>
              <a:rPr lang="en-US" dirty="0"/>
              <a:t>A, </a:t>
            </a:r>
            <a:r>
              <a:rPr lang="ru-RU" dirty="0"/>
              <a:t>j, j–1)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ru-RU" dirty="0"/>
              <a:t>конец для</a:t>
            </a:r>
          </a:p>
          <a:p>
            <a:pPr marL="68580" indent="0">
              <a:buNone/>
            </a:pPr>
            <a:r>
              <a:rPr lang="ru-RU" dirty="0"/>
              <a:t>конец для</a:t>
            </a:r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Поскольку число сравнений Сi на i</a:t>
            </a:r>
            <a:r>
              <a:rPr lang="en-US" dirty="0"/>
              <a:t>-</a:t>
            </a:r>
            <a:r>
              <a:rPr lang="ru-RU" dirty="0"/>
              <a:t>м шаге внешнего цикла равно N-i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Cmin</a:t>
            </a:r>
            <a:r>
              <a:rPr lang="en-US" dirty="0"/>
              <a:t> = </a:t>
            </a:r>
            <a:r>
              <a:rPr lang="en-US" dirty="0" err="1"/>
              <a:t>Cmax</a:t>
            </a:r>
            <a:r>
              <a:rPr lang="en-US" dirty="0"/>
              <a:t> </a:t>
            </a:r>
            <a:r>
              <a:rPr lang="ru-RU" dirty="0"/>
              <a:t>= </a:t>
            </a:r>
            <a:r>
              <a:rPr lang="en-US" dirty="0"/>
              <a:t>C = </a:t>
            </a:r>
            <a:r>
              <a:rPr lang="ru-RU" dirty="0"/>
              <a:t>(N - 1) + (N - 2) +  ...  + 1 =</a:t>
            </a:r>
            <a:br>
              <a:rPr lang="en-US" dirty="0"/>
            </a:br>
            <a:r>
              <a:rPr lang="en-US" dirty="0"/>
              <a:t>		= </a:t>
            </a:r>
            <a:r>
              <a:rPr lang="ru-RU" dirty="0"/>
              <a:t>N∙(N - 1)/2</a:t>
            </a:r>
          </a:p>
          <a:p>
            <a:endParaRPr lang="ru-RU" dirty="0"/>
          </a:p>
          <a:p>
            <a:r>
              <a:rPr lang="ru-RU" dirty="0"/>
              <a:t>Минимальное число пересылок Mmin = 0</a:t>
            </a:r>
          </a:p>
          <a:p>
            <a:r>
              <a:rPr lang="ru-RU" dirty="0"/>
              <a:t>Максимальное М</a:t>
            </a:r>
            <a:r>
              <a:rPr lang="en-US" dirty="0"/>
              <a:t>m</a:t>
            </a:r>
            <a:r>
              <a:rPr lang="ru-RU" dirty="0"/>
              <a:t>ах = С</a:t>
            </a:r>
          </a:p>
          <a:p>
            <a:endParaRPr lang="en-US" dirty="0"/>
          </a:p>
          <a:p>
            <a:r>
              <a:rPr lang="ru-RU" dirty="0"/>
              <a:t>В каких случаях достигаются </a:t>
            </a:r>
            <a:r>
              <a:rPr lang="en-US" dirty="0" err="1"/>
              <a:t>Mmax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Mmin</a:t>
            </a:r>
            <a:r>
              <a:rPr lang="en-US" dirty="0"/>
              <a:t>?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23420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68519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метода пузырька 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Последние проходы сортировки простым обменом работают «вхолостую», если элементы уже упорядочены</a:t>
            </a:r>
          </a:p>
          <a:p>
            <a:pPr lvl="1"/>
            <a:r>
              <a:rPr lang="ru-RU" dirty="0"/>
              <a:t>Запомним, производился ли на очередном проходе обмен. Если ни одного обмена не было, то алгоритм может закончить работу.</a:t>
            </a:r>
          </a:p>
          <a:p>
            <a:r>
              <a:rPr lang="ru-RU" dirty="0"/>
              <a:t>Один неправильно расположенный «пузырек» на «тяжелом» конце почти отсортированного массива «всплывет» на место за один проход</a:t>
            </a:r>
            <a:br>
              <a:rPr lang="ru-RU" dirty="0"/>
            </a:br>
            <a:r>
              <a:rPr lang="ru-RU" dirty="0"/>
              <a:t>	8        14        38        40        51        63        90        2</a:t>
            </a:r>
          </a:p>
          <a:p>
            <a:endParaRPr lang="ru-RU" dirty="0"/>
          </a:p>
          <a:p>
            <a:r>
              <a:rPr lang="ru-RU" dirty="0"/>
              <a:t>Неправильно расположенный «камень» на «легком» конце «опустится» на правильное место за </a:t>
            </a:r>
            <a:r>
              <a:rPr lang="en-US" dirty="0"/>
              <a:t>N-1 </a:t>
            </a:r>
            <a:r>
              <a:rPr lang="ru-RU" dirty="0"/>
              <a:t>проход</a:t>
            </a:r>
            <a:br>
              <a:rPr lang="ru-RU" dirty="0"/>
            </a:br>
            <a:r>
              <a:rPr lang="ru-RU" dirty="0"/>
              <a:t>	90        2         8        14        40        51        63</a:t>
            </a:r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4" name="Группа 15"/>
          <p:cNvGrpSpPr>
            <a:grpSpLocks/>
          </p:cNvGrpSpPr>
          <p:nvPr/>
        </p:nvGrpSpPr>
        <p:grpSpPr bwMode="auto">
          <a:xfrm>
            <a:off x="3606801" y="4496135"/>
            <a:ext cx="5585543" cy="285750"/>
            <a:chOff x="784992" y="2072472"/>
            <a:chExt cx="6573884" cy="57229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rot="5400000">
              <a:off x="7106671" y="2392567"/>
              <a:ext cx="502350" cy="205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rot="10800000">
              <a:off x="787048" y="2641590"/>
              <a:ext cx="6569770" cy="318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rot="5400000" flipH="1" flipV="1">
              <a:off x="499872" y="2357592"/>
              <a:ext cx="572298" cy="2056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03712" y="5733256"/>
            <a:ext cx="4787900" cy="571500"/>
            <a:chOff x="1979712" y="6108550"/>
            <a:chExt cx="4787900" cy="5715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auto">
            <a:xfrm rot="5400000">
              <a:off x="1766987" y="6465738"/>
              <a:ext cx="427037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auto">
            <a:xfrm>
              <a:off x="1981299" y="6680050"/>
              <a:ext cx="4784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 bwMode="auto">
            <a:xfrm rot="5400000" flipH="1" flipV="1">
              <a:off x="6481861" y="6392713"/>
              <a:ext cx="569913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 bwMode="auto">
            <a:xfrm rot="5400000" flipH="1" flipV="1">
              <a:off x="5766693" y="6393506"/>
              <a:ext cx="571500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 bwMode="auto">
            <a:xfrm rot="5400000" flipH="1" flipV="1">
              <a:off x="4933528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 bwMode="auto">
            <a:xfrm rot="5400000" flipH="1" flipV="1">
              <a:off x="4058593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 bwMode="auto">
            <a:xfrm rot="5400000" flipH="1" flipV="1">
              <a:off x="3272210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 bwMode="auto">
            <a:xfrm rot="5400000" flipH="1" flipV="1">
              <a:off x="2557001" y="6393243"/>
              <a:ext cx="571500" cy="211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Шейкер-сортировка (алгоритм)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dirty="0"/>
              <a:t>left = 1 	</a:t>
            </a:r>
            <a:r>
              <a:rPr lang="en-US" dirty="0"/>
              <a:t>	</a:t>
            </a:r>
            <a:r>
              <a:rPr lang="ru-RU" dirty="0"/>
              <a:t>// левая граница несортированной части </a:t>
            </a:r>
            <a:br>
              <a:rPr lang="ru-RU" dirty="0"/>
            </a:br>
            <a:r>
              <a:rPr lang="ru-RU" dirty="0"/>
              <a:t>right = N 	// правая граница несортированной части </a:t>
            </a:r>
            <a:br>
              <a:rPr lang="ru-RU" dirty="0"/>
            </a:br>
            <a:r>
              <a:rPr lang="ru-RU" dirty="0"/>
              <a:t>упор = ложь</a:t>
            </a:r>
            <a:r>
              <a:rPr lang="en-US" dirty="0"/>
              <a:t>	</a:t>
            </a:r>
            <a:r>
              <a:rPr lang="ru-RU" dirty="0"/>
              <a:t>// истинна, если массив упорядочен</a:t>
            </a:r>
            <a:br>
              <a:rPr lang="ru-RU" dirty="0"/>
            </a:br>
            <a:r>
              <a:rPr lang="ru-RU" dirty="0"/>
              <a:t>пока не упор</a:t>
            </a:r>
            <a:br>
              <a:rPr lang="ru-RU" dirty="0"/>
            </a:br>
            <a:r>
              <a:rPr lang="ru-RU" dirty="0"/>
              <a:t>	упор = истина</a:t>
            </a:r>
            <a:br>
              <a:rPr lang="ru-RU" dirty="0"/>
            </a:br>
            <a:r>
              <a:rPr lang="ru-RU" dirty="0"/>
              <a:t>	i = left</a:t>
            </a:r>
            <a:br>
              <a:rPr lang="ru-RU" dirty="0"/>
            </a:br>
            <a:r>
              <a:rPr lang="ru-RU" dirty="0"/>
              <a:t>	//Проход по массиву от начала к концу:</a:t>
            </a:r>
            <a:br>
              <a:rPr lang="ru-RU" dirty="0"/>
            </a:br>
            <a:r>
              <a:rPr lang="ru-RU" dirty="0"/>
              <a:t>	пока i &lt; right</a:t>
            </a:r>
            <a:br>
              <a:rPr lang="ru-RU" dirty="0"/>
            </a:br>
            <a:r>
              <a:rPr lang="ru-RU" dirty="0"/>
              <a:t>		если A[i] &gt; A[i + 1] то </a:t>
            </a:r>
            <a:br>
              <a:rPr lang="ru-RU" dirty="0"/>
            </a:br>
            <a:r>
              <a:rPr lang="ru-RU" dirty="0"/>
              <a:t>			Обмен (А, i, i+1)</a:t>
            </a:r>
            <a:br>
              <a:rPr lang="ru-RU" dirty="0"/>
            </a:br>
            <a:r>
              <a:rPr lang="ru-RU" dirty="0"/>
              <a:t>      	    		упор = ложь</a:t>
            </a:r>
            <a:br>
              <a:rPr lang="ru-RU" dirty="0"/>
            </a:br>
            <a:r>
              <a:rPr lang="ru-RU" dirty="0"/>
              <a:t>		конец если</a:t>
            </a:r>
            <a:br>
              <a:rPr lang="ru-RU" dirty="0"/>
            </a:br>
            <a:r>
              <a:rPr lang="ru-RU" dirty="0"/>
              <a:t>		i = i + 1</a:t>
            </a:r>
            <a:br>
              <a:rPr lang="ru-RU" dirty="0"/>
            </a:br>
            <a:r>
              <a:rPr lang="ru-RU" dirty="0"/>
              <a:t>	конец пока</a:t>
            </a:r>
            <a:br>
              <a:rPr lang="ru-RU" dirty="0"/>
            </a:br>
            <a:r>
              <a:rPr lang="ru-RU" dirty="0"/>
              <a:t>	// </a:t>
            </a:r>
            <a:r>
              <a:rPr lang="en-US" dirty="0"/>
              <a:t>&gt;=1 </a:t>
            </a:r>
            <a:r>
              <a:rPr lang="ru-RU" dirty="0"/>
              <a:t>элемент встал на своё место справа</a:t>
            </a:r>
            <a:br>
              <a:rPr lang="ru-RU" dirty="0"/>
            </a:br>
            <a:r>
              <a:rPr lang="ru-RU" dirty="0"/>
              <a:t>	right = right – 1</a:t>
            </a:r>
            <a:br>
              <a:rPr lang="ru-RU" dirty="0"/>
            </a:br>
            <a:r>
              <a:rPr lang="ru-RU" dirty="0"/>
              <a:t>// см. след. слайд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Шейкер-сортировка (продолжение)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/>
              <a:t>	если не упор то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// TODO – rewrite </a:t>
            </a:r>
            <a:br>
              <a:rPr lang="ru-RU" dirty="0"/>
            </a:br>
            <a:r>
              <a:rPr lang="ru-RU" dirty="0"/>
              <a:t>		упор = истина</a:t>
            </a:r>
            <a:br>
              <a:rPr lang="ru-RU" dirty="0"/>
            </a:br>
            <a:r>
              <a:rPr lang="ru-RU" dirty="0"/>
              <a:t>		i = right</a:t>
            </a:r>
            <a:br>
              <a:rPr lang="ru-RU" dirty="0"/>
            </a:br>
            <a:r>
              <a:rPr lang="ru-RU" dirty="0"/>
              <a:t>		пока i &gt; left</a:t>
            </a:r>
            <a:br>
              <a:rPr lang="ru-RU" dirty="0"/>
            </a:br>
            <a:r>
              <a:rPr lang="ru-RU" dirty="0"/>
              <a:t>			если A[i] &lt; A[i – 1] то </a:t>
            </a:r>
            <a:br>
              <a:rPr lang="ru-RU" dirty="0"/>
            </a:br>
            <a:r>
              <a:rPr lang="ru-RU" dirty="0"/>
              <a:t>				Обмен (i, i–1)</a:t>
            </a:r>
            <a:br>
              <a:rPr lang="ru-RU" dirty="0"/>
            </a:br>
            <a:r>
              <a:rPr lang="ru-RU" dirty="0"/>
              <a:t>				упор = ложь</a:t>
            </a:r>
            <a:br>
              <a:rPr lang="ru-RU" dirty="0"/>
            </a:br>
            <a:r>
              <a:rPr lang="ru-RU" dirty="0"/>
              <a:t>			конец если</a:t>
            </a:r>
            <a:br>
              <a:rPr lang="ru-RU" dirty="0"/>
            </a:br>
            <a:r>
              <a:rPr lang="ru-RU" dirty="0"/>
              <a:t>			i = i – 1</a:t>
            </a:r>
            <a:br>
              <a:rPr lang="ru-RU" dirty="0"/>
            </a:br>
            <a:r>
              <a:rPr lang="ru-RU" dirty="0"/>
              <a:t>		конец пока</a:t>
            </a:r>
            <a:br>
              <a:rPr lang="ru-RU" dirty="0"/>
            </a:br>
            <a:r>
              <a:rPr lang="ru-RU" dirty="0"/>
              <a:t>	конец если</a:t>
            </a:r>
            <a:br>
              <a:rPr lang="ru-RU" dirty="0"/>
            </a:br>
            <a:r>
              <a:rPr lang="ru-RU" dirty="0"/>
              <a:t>	// </a:t>
            </a:r>
            <a:r>
              <a:rPr lang="en-US" dirty="0"/>
              <a:t>&gt;= 1 </a:t>
            </a:r>
            <a:r>
              <a:rPr lang="ru-RU" dirty="0"/>
              <a:t>элемент встал на своё место слева</a:t>
            </a:r>
            <a:br>
              <a:rPr lang="ru-RU" dirty="0"/>
            </a:br>
            <a:r>
              <a:rPr lang="ru-RU" dirty="0"/>
              <a:t>	left = left + 1</a:t>
            </a:r>
            <a:br>
              <a:rPr lang="ru-RU" dirty="0"/>
            </a:br>
            <a:r>
              <a:rPr lang="ru-RU" dirty="0"/>
              <a:t>конец пока // не упор</a:t>
            </a:r>
          </a:p>
          <a:p>
            <a:pPr marL="68580" indent="0">
              <a:buNone/>
            </a:pPr>
            <a:r>
              <a:rPr lang="ru-RU" dirty="0"/>
              <a:t> 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/>
              <a:t>shaker_sort</a:t>
            </a:r>
            <a:r>
              <a:rPr lang="en-US" dirty="0"/>
              <a:t>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A [], </a:t>
            </a:r>
            <a:r>
              <a:rPr lang="en-US" dirty="0" err="1"/>
              <a:t>int</a:t>
            </a:r>
            <a:r>
              <a:rPr lang="en-US" dirty="0"/>
              <a:t> N)</a:t>
            </a:r>
            <a:br>
              <a:rPr lang="ru-RU" dirty="0"/>
            </a:br>
            <a:r>
              <a:rPr lang="en-US" dirty="0"/>
              <a:t>{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 err="1"/>
              <a:t>int</a:t>
            </a:r>
            <a:r>
              <a:rPr lang="en-US" dirty="0"/>
              <a:t> left = 0, right = N-1; 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 err="1"/>
              <a:t>int</a:t>
            </a:r>
            <a:r>
              <a:rPr lang="en-US" dirty="0"/>
              <a:t>  sorted = 0; </a:t>
            </a:r>
            <a:br>
              <a:rPr lang="ru-RU" dirty="0"/>
            </a:br>
            <a:r>
              <a:rPr lang="en-US" dirty="0"/>
              <a:t>	while (!sorted &amp;&amp; left &lt; right)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i;</a:t>
            </a:r>
            <a:br>
              <a:rPr lang="ru-RU" dirty="0"/>
            </a:br>
            <a:r>
              <a:rPr lang="en-US" dirty="0"/>
              <a:t>		sorted = 1;</a:t>
            </a:r>
            <a:br>
              <a:rPr lang="ru-RU" dirty="0"/>
            </a:br>
            <a:r>
              <a:rPr lang="en-US" dirty="0"/>
              <a:t>		for (i = left;  i &lt; right; ++i) { </a:t>
            </a:r>
            <a:br>
              <a:rPr lang="ru-RU" dirty="0"/>
            </a:br>
            <a:r>
              <a:rPr lang="en-US" dirty="0"/>
              <a:t>			if (A[i+1] &lt; A[i]) { </a:t>
            </a:r>
            <a:br>
              <a:rPr lang="ru-RU" dirty="0"/>
            </a:br>
            <a:r>
              <a:rPr lang="en-US" dirty="0"/>
              <a:t>			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x = A[i+1]; </a:t>
            </a:r>
            <a:br>
              <a:rPr lang="ru-RU" dirty="0"/>
            </a:br>
            <a:r>
              <a:rPr lang="en-US" dirty="0"/>
              <a:t>				A[i+1] = A[i]; </a:t>
            </a:r>
            <a:br>
              <a:rPr lang="ru-RU" dirty="0"/>
            </a:br>
            <a:r>
              <a:rPr lang="en-US" dirty="0"/>
              <a:t>				A[i] = x; </a:t>
            </a:r>
            <a:br>
              <a:rPr lang="ru-RU" dirty="0"/>
            </a:br>
            <a:r>
              <a:rPr lang="en-US" dirty="0"/>
              <a:t>				sorted = 0; </a:t>
            </a:r>
            <a:br>
              <a:rPr lang="ru-RU" dirty="0"/>
            </a:br>
            <a:r>
              <a:rPr lang="en-US" dirty="0"/>
              <a:t>			}   </a:t>
            </a:r>
            <a:br>
              <a:rPr lang="ru-RU" dirty="0"/>
            </a:br>
            <a:r>
              <a:rPr lang="en-US" dirty="0"/>
              <a:t>		}</a:t>
            </a:r>
          </a:p>
          <a:p>
            <a:pPr marL="68580" indent="0">
              <a:buNone/>
            </a:pPr>
            <a:r>
              <a:rPr lang="en-US" dirty="0"/>
              <a:t>		right -= 1;</a:t>
            </a:r>
            <a:br>
              <a:rPr lang="ru-RU" dirty="0"/>
            </a:b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Продолжение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/>
              <a:t>		if (!sorted) for (i = left+1; i&lt;=right; i++) { </a:t>
            </a:r>
          </a:p>
          <a:p>
            <a:pPr marL="68580" indent="0">
              <a:buNone/>
            </a:pPr>
            <a:r>
              <a:rPr lang="en-US" dirty="0"/>
              <a:t>			if (A[i-1] &gt; A[i]) { </a:t>
            </a:r>
          </a:p>
          <a:p>
            <a:pPr marL="68580" indent="0">
              <a:buNone/>
            </a:pPr>
            <a:r>
              <a:rPr lang="en-US" dirty="0"/>
              <a:t>			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x = A [i-1];</a:t>
            </a:r>
          </a:p>
          <a:p>
            <a:pPr marL="68580" indent="0">
              <a:buNone/>
            </a:pPr>
            <a:r>
              <a:rPr lang="en-US" dirty="0"/>
              <a:t>				A[i-1] = A[i];</a:t>
            </a:r>
          </a:p>
          <a:p>
            <a:pPr marL="68580" indent="0">
              <a:buNone/>
            </a:pPr>
            <a:r>
              <a:rPr lang="en-US" dirty="0"/>
              <a:t>				A[i] = x;</a:t>
            </a:r>
          </a:p>
          <a:p>
            <a:pPr marL="68580" indent="0">
              <a:buNone/>
            </a:pPr>
            <a:r>
              <a:rPr lang="ru-RU" dirty="0"/>
              <a:t>		</a:t>
            </a:r>
            <a:r>
              <a:rPr lang="en-US" dirty="0"/>
              <a:t>	</a:t>
            </a:r>
            <a:r>
              <a:rPr lang="ru-RU" dirty="0"/>
              <a:t>}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/>
              <a:t>	</a:t>
            </a:r>
            <a:r>
              <a:rPr lang="ru-RU" dirty="0"/>
              <a:t>}</a:t>
            </a:r>
          </a:p>
          <a:p>
            <a:pPr marL="68580" indent="0">
              <a:buNone/>
            </a:pPr>
            <a:r>
              <a:rPr lang="en-US" dirty="0"/>
              <a:t>		left += 1; </a:t>
            </a:r>
          </a:p>
          <a:p>
            <a:pPr marL="68580" indent="0">
              <a:buNone/>
            </a:pPr>
            <a:r>
              <a:rPr lang="en-US" dirty="0"/>
              <a:t>	} // while</a:t>
            </a:r>
          </a:p>
          <a:p>
            <a:pPr marL="68580" indent="0">
              <a:buNone/>
            </a:pPr>
            <a:r>
              <a:rPr lang="en-US" dirty="0"/>
              <a:t>} // shaker sort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С</a:t>
            </a:r>
            <a:r>
              <a:rPr lang="en-US" dirty="0"/>
              <a:t>m</a:t>
            </a:r>
            <a:r>
              <a:rPr lang="ru-RU" dirty="0"/>
              <a:t>in= N –1, С</a:t>
            </a:r>
            <a:r>
              <a:rPr lang="en-US" dirty="0"/>
              <a:t>max = O(N*N)</a:t>
            </a:r>
            <a:endParaRPr lang="ru-RU" dirty="0"/>
          </a:p>
          <a:p>
            <a:r>
              <a:rPr lang="ru-RU" dirty="0"/>
              <a:t>Число пересылок такое же как для сортировки пузырьком</a:t>
            </a:r>
          </a:p>
          <a:p>
            <a:pPr lvl="1"/>
            <a:r>
              <a:rPr lang="ru-RU" dirty="0"/>
              <a:t>Каждый обмен соседних элементов уменьшает число инверсий (пар элементов, нарушающих порядок) в массиве на 1</a:t>
            </a:r>
          </a:p>
          <a:p>
            <a:pPr lvl="1"/>
            <a:r>
              <a:rPr lang="ru-RU" dirty="0"/>
              <a:t>Любой алгоритм, основанный на обмене пар соседних элементов, делает столько пересылок, сколько в массиве инверсий</a:t>
            </a:r>
          </a:p>
          <a:p>
            <a:endParaRPr lang="ru-RU" dirty="0"/>
          </a:p>
          <a:p>
            <a:r>
              <a:rPr lang="ru-RU" dirty="0"/>
              <a:t>Сортировка обменом и ее улучшенная сортировка хуже, чем сортировка включениями и выбором по числу пересылок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  <a:p>
            <a:r>
              <a:rPr lang="ru-RU" dirty="0"/>
              <a:t>Шейкер-сортировку выгодно использовать тогда, когда массив почти упорядочен</a:t>
            </a:r>
          </a:p>
          <a:p>
            <a:r>
              <a:rPr lang="ru-RU" dirty="0"/>
              <a:t>Шейкер </a:t>
            </a:r>
            <a:r>
              <a:rPr lang="en-US" dirty="0"/>
              <a:t>(</a:t>
            </a:r>
            <a:r>
              <a:rPr lang="ru-RU" dirty="0"/>
              <a:t>англ. "</a:t>
            </a:r>
            <a:r>
              <a:rPr lang="en-US" dirty="0"/>
              <a:t>to shake</a:t>
            </a:r>
            <a:r>
              <a:rPr lang="ru-RU" dirty="0"/>
              <a:t>" --</a:t>
            </a:r>
            <a:r>
              <a:rPr lang="en-US" dirty="0"/>
              <a:t> </a:t>
            </a:r>
            <a:r>
              <a:rPr lang="ru-RU" dirty="0"/>
              <a:t>трясти</a:t>
            </a:r>
            <a:r>
              <a:rPr lang="en-US" dirty="0"/>
              <a:t>) </a:t>
            </a:r>
            <a:r>
              <a:rPr lang="ru-RU" dirty="0"/>
              <a:t>– это устройство для приготовления жидких смесей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Просуммируем всевозможные варианты выбора медианы и разделим эту сумму на </a:t>
            </a:r>
            <a:r>
              <a:rPr lang="ru-RU" sz="2000" i="1" dirty="0">
                <a:latin typeface="Calibri" pitchFamily="34" charset="0"/>
              </a:rPr>
              <a:t>N, </a:t>
            </a:r>
            <a:r>
              <a:rPr lang="ru-RU" sz="2000" dirty="0">
                <a:latin typeface="Calibri" pitchFamily="34" charset="0"/>
              </a:rPr>
              <a:t>в результате получим ожидаемое число обменов:</a:t>
            </a:r>
          </a:p>
          <a:p>
            <a:pPr eaLnBrk="1" hangingPunct="1">
              <a:buFont typeface="Arial" pitchFamily="34" charset="0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latin typeface="Calibri" pitchFamily="34" charset="0"/>
              </a:rPr>
              <a:t>Ожидаемое число обменов равно приблизительно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dirty="0">
                <a:latin typeface="Calibri" pitchFamily="34" charset="0"/>
              </a:rPr>
              <a:t>/6.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latin typeface="Calibri" pitchFamily="34" charset="0"/>
              </a:rPr>
              <a:t>В лучшем случае к</a:t>
            </a:r>
            <a:r>
              <a:rPr lang="ru-RU" sz="2000" dirty="0">
                <a:latin typeface="Calibri" pitchFamily="34" charset="0"/>
                <a:cs typeface="Times New Roman" pitchFamily="18" charset="0"/>
              </a:rPr>
              <a:t>аждое разделение разбивает массив на две равные части, </a:t>
            </a:r>
            <a:r>
              <a:rPr lang="ru-RU" sz="2000" dirty="0">
                <a:cs typeface="Times New Roman" pitchFamily="18" charset="0"/>
              </a:rPr>
              <a:t>а число проходов, необходимых для сортировки, равно </a:t>
            </a:r>
            <a:r>
              <a:rPr lang="en-US" sz="2000" i="1" dirty="0">
                <a:cs typeface="Times New Roman" pitchFamily="18" charset="0"/>
              </a:rPr>
              <a:t>log</a:t>
            </a:r>
            <a:r>
              <a:rPr lang="ru-RU" sz="2000" baseline="-30000" dirty="0">
                <a:cs typeface="Times New Roman" pitchFamily="18" charset="0"/>
              </a:rPr>
              <a:t>2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N</a:t>
            </a:r>
            <a:r>
              <a:rPr lang="ru-RU" sz="2000" dirty="0">
                <a:cs typeface="Times New Roman" pitchFamily="18" charset="0"/>
              </a:rPr>
              <a:t>.</a:t>
            </a:r>
            <a:r>
              <a:rPr lang="ru-RU" sz="2000" dirty="0"/>
              <a:t> </a:t>
            </a:r>
            <a:r>
              <a:rPr lang="ru-RU" sz="2000" dirty="0">
                <a:cs typeface="Times New Roman" pitchFamily="18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cs typeface="Times New Roman" pitchFamily="18" charset="0"/>
              </a:rPr>
              <a:t>Тогда общее число сравнений равно </a:t>
            </a:r>
            <a:r>
              <a:rPr lang="ru-RU" sz="2000" i="1" dirty="0">
                <a:cs typeface="Times New Roman" pitchFamily="18" charset="0"/>
              </a:rPr>
              <a:t>N </a:t>
            </a:r>
            <a:r>
              <a:rPr lang="en-US" sz="2000" dirty="0">
                <a:cs typeface="Times New Roman" pitchFamily="18" charset="0"/>
              </a:rPr>
              <a:t>log</a:t>
            </a:r>
            <a:r>
              <a:rPr lang="ru-RU" sz="2000" baseline="-30000" dirty="0">
                <a:cs typeface="Times New Roman" pitchFamily="18" charset="0"/>
              </a:rPr>
              <a:t>2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N.</a:t>
            </a:r>
            <a:r>
              <a:rPr lang="ru-RU" sz="2000" dirty="0"/>
              <a:t>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/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29962"/>
              </p:ext>
            </p:extLst>
          </p:nvPr>
        </p:nvGraphicFramePr>
        <p:xfrm>
          <a:off x="3143672" y="2420888"/>
          <a:ext cx="57150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800" imgH="457200" progId="">
                  <p:embed/>
                </p:oleObj>
              </mc:Choice>
              <mc:Fallback>
                <p:oleObj name="Equation" r:id="rId3" imgW="2755800" imgH="457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2420888"/>
                        <a:ext cx="5715000" cy="947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Однако в худшем случае сортировка становится  «медленной».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Например, когда в качестве пилотируемого элемента всегда выбирается наибольшее значение. Тогда в результате разбиения в левой части оказывается </a:t>
            </a:r>
            <a:r>
              <a:rPr lang="ru-RU" sz="2000" i="1" dirty="0">
                <a:latin typeface="Calibri" pitchFamily="34" charset="0"/>
              </a:rPr>
              <a:t>N - </a:t>
            </a:r>
            <a:r>
              <a:rPr lang="ru-RU" sz="2000" dirty="0">
                <a:latin typeface="Calibri" pitchFamily="34" charset="0"/>
              </a:rPr>
              <a:t>1 элемент,  т. е. массив разбивается на подмассивы из одного элемента и </a:t>
            </a:r>
            <a:endParaRPr lang="en-US" sz="20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>
                <a:latin typeface="Calibri" pitchFamily="34" charset="0"/>
              </a:rPr>
              <a:t>     </a:t>
            </a:r>
            <a:r>
              <a:rPr lang="ru-RU" sz="2000" dirty="0">
                <a:latin typeface="Calibri" pitchFamily="34" charset="0"/>
              </a:rPr>
              <a:t>из </a:t>
            </a:r>
            <a:r>
              <a:rPr lang="ru-RU" sz="2000" i="1" dirty="0">
                <a:latin typeface="Calibri" pitchFamily="34" charset="0"/>
              </a:rPr>
              <a:t>N - </a:t>
            </a:r>
            <a:r>
              <a:rPr lang="ru-RU" sz="2000" dirty="0">
                <a:latin typeface="Calibri" pitchFamily="34" charset="0"/>
              </a:rPr>
              <a:t>1 элемента.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В этом случае вместо </a:t>
            </a:r>
            <a:r>
              <a:rPr lang="en-US" sz="2000" dirty="0">
                <a:latin typeface="Calibri" pitchFamily="34" charset="0"/>
              </a:rPr>
              <a:t>log</a:t>
            </a:r>
            <a:r>
              <a:rPr lang="ru-RU" sz="2000" baseline="-25000" dirty="0">
                <a:latin typeface="Calibri" pitchFamily="34" charset="0"/>
              </a:rPr>
              <a:t>2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N </a:t>
            </a:r>
            <a:r>
              <a:rPr lang="ru-RU" sz="2000" dirty="0">
                <a:latin typeface="Calibri" pitchFamily="34" charset="0"/>
              </a:rPr>
              <a:t>разбиений необходимо сделать ~ </a:t>
            </a:r>
            <a:r>
              <a:rPr lang="ru-RU" sz="2000" i="1" dirty="0">
                <a:latin typeface="Calibri" pitchFamily="34" charset="0"/>
              </a:rPr>
              <a:t>N </a:t>
            </a:r>
            <a:r>
              <a:rPr lang="ru-RU" sz="2000" dirty="0">
                <a:latin typeface="Calibri" pitchFamily="34" charset="0"/>
              </a:rPr>
              <a:t>разбиений.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В результате в худшем случае оценка оказывается ~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baseline="30000" dirty="0">
                <a:latin typeface="Calibri" pitchFamily="34" charset="0"/>
              </a:rPr>
              <a:t>2</a:t>
            </a:r>
            <a:r>
              <a:rPr lang="ru-RU" sz="2000" i="1" dirty="0">
                <a:latin typeface="Calibri" pitchFamily="34" charset="0"/>
              </a:rPr>
              <a:t>,  </a:t>
            </a:r>
            <a:r>
              <a:rPr lang="ru-RU" sz="2000" dirty="0">
                <a:latin typeface="Calibri" pitchFamily="34" charset="0"/>
              </a:rPr>
              <a:t>что гораздо хуже пирамидальной сортировки.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Условно разделить массив A на отсортированную и несортированную части. К сортированной части сначала относится только первый элемент.</a:t>
            </a:r>
          </a:p>
          <a:p>
            <a:r>
              <a:rPr lang="ru-RU" dirty="0"/>
              <a:t> цикл по i от 2 до N  с шагом 1 выполнять </a:t>
            </a:r>
          </a:p>
          <a:p>
            <a:r>
              <a:rPr lang="ru-RU" dirty="0"/>
              <a:t>  // i – номер первого элемента в несортированной части массива</a:t>
            </a:r>
          </a:p>
          <a:p>
            <a:r>
              <a:rPr lang="ru-RU" dirty="0"/>
              <a:t>    x = A[i]; 			    </a:t>
            </a:r>
          </a:p>
          <a:p>
            <a:r>
              <a:rPr lang="ru-RU" dirty="0"/>
              <a:t> j = i – 1;</a:t>
            </a:r>
          </a:p>
          <a:p>
            <a:r>
              <a:rPr lang="ru-RU" dirty="0"/>
              <a:t>  // Все элементы из отсортированной части, большие,</a:t>
            </a:r>
          </a:p>
          <a:p>
            <a:r>
              <a:rPr lang="ru-RU" dirty="0"/>
              <a:t>  // чем x, сдвинуть на одну позицию вправо:</a:t>
            </a:r>
          </a:p>
          <a:p>
            <a:r>
              <a:rPr lang="ru-RU" dirty="0"/>
              <a:t>   пока j&gt;0 и A[j]&gt;x выполнять </a:t>
            </a:r>
          </a:p>
          <a:p>
            <a:r>
              <a:rPr lang="ru-RU" dirty="0"/>
              <a:t>        A[j+1] := A[j];	   	    </a:t>
            </a:r>
          </a:p>
          <a:p>
            <a:r>
              <a:rPr lang="ru-RU" dirty="0"/>
              <a:t>	 j = j – 1; 		    </a:t>
            </a:r>
          </a:p>
          <a:p>
            <a:r>
              <a:rPr lang="ru-RU" dirty="0"/>
              <a:t>     конец пока 	 </a:t>
            </a:r>
          </a:p>
          <a:p>
            <a:r>
              <a:rPr lang="ru-RU" dirty="0"/>
              <a:t>   // Элемент x поставить на свое место по порядку:</a:t>
            </a:r>
          </a:p>
          <a:p>
            <a:r>
              <a:rPr lang="ru-RU" dirty="0"/>
              <a:t>	A[j+1] = x;		   	    </a:t>
            </a:r>
          </a:p>
          <a:p>
            <a:r>
              <a:rPr lang="ru-RU" dirty="0"/>
              <a:t> конец цикла	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88914"/>
            <a:ext cx="7499350" cy="72548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включениями с убывающим шагом. Метод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168650" y="1125538"/>
            <a:ext cx="749935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Хоар, Флойд, Шелл</a:t>
            </a:r>
            <a:r>
              <a:rPr lang="en-US" sz="2000" dirty="0">
                <a:latin typeface="Calibri" pitchFamily="34" charset="0"/>
              </a:rPr>
              <a:t>: </a:t>
            </a:r>
            <a:r>
              <a:rPr lang="ru-RU" sz="2000" dirty="0">
                <a:latin typeface="Calibri" pitchFamily="34" charset="0"/>
              </a:rPr>
              <a:t>для алгоритмов сортировки, перемещающих в последовательности запись вправо или влево только на одну позицию, среднее время работы будет в лучшем случае пропорционально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baseline="30000" dirty="0">
                <a:latin typeface="Calibri" pitchFamily="34" charset="0"/>
              </a:rPr>
              <a:t>2</a:t>
            </a:r>
            <a:r>
              <a:rPr lang="ru-RU" sz="2000" i="1" dirty="0">
                <a:latin typeface="Calibri" pitchFamily="34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i="1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Хотелось бы, чтобы записи перемещались «большими скачками, а не  короткими шажками».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Д. Шелл предложил в 1959 г. метод, названный сортировкой </a:t>
            </a:r>
            <a:r>
              <a:rPr lang="ru-RU" sz="2000" i="1" dirty="0">
                <a:latin typeface="Calibri" pitchFamily="34" charset="0"/>
              </a:rPr>
              <a:t>с  убывающим шагом.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75663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45267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Пример работы сортировки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168650" y="1071564"/>
            <a:ext cx="7499350" cy="5176837"/>
          </a:xfrm>
        </p:spPr>
        <p:txBody>
          <a:bodyPr/>
          <a:lstStyle/>
          <a:p>
            <a:pPr indent="449263">
              <a:buNone/>
            </a:pPr>
            <a:r>
              <a:rPr lang="ru-RU" sz="2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первом проходе выделим в подпоследовательности элементы, отстоящие друг от друга</a:t>
            </a:r>
            <a:r>
              <a:rPr lang="ru-RU" sz="200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ru-RU" sz="2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четыре позиции:</a:t>
            </a: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r>
              <a:rPr lang="ru-RU" sz="2000">
                <a:latin typeface="Calibri" pitchFamily="34" charset="0"/>
              </a:rPr>
              <a:t>Полученные 4 последовательности отсортируем на месте независимо друг от друга методом простых включений. </a:t>
            </a:r>
          </a:p>
          <a:p>
            <a:pPr indent="449263">
              <a:buNone/>
            </a:pPr>
            <a:endParaRPr lang="ru-RU" sz="2000">
              <a:latin typeface="Calibri" pitchFamily="34" charset="0"/>
            </a:endParaRPr>
          </a:p>
          <a:p>
            <a:pPr indent="449263">
              <a:buNone/>
            </a:pPr>
            <a:r>
              <a:rPr lang="ru-RU" sz="2000">
                <a:latin typeface="Calibri" pitchFamily="34" charset="0"/>
              </a:rPr>
              <a:t>Этот процесс называется </a:t>
            </a:r>
            <a:r>
              <a:rPr lang="ru-RU" sz="2000" i="1">
                <a:solidFill>
                  <a:srgbClr val="0000FF"/>
                </a:solidFill>
                <a:latin typeface="Calibri" pitchFamily="34" charset="0"/>
              </a:rPr>
              <a:t>4-сортировкой.</a:t>
            </a:r>
            <a:r>
              <a:rPr lang="ru-RU" sz="2000">
                <a:solidFill>
                  <a:srgbClr val="0000FF"/>
                </a:solidFill>
                <a:latin typeface="Calibri" pitchFamily="34" charset="0"/>
              </a:rPr>
              <a:t> </a:t>
            </a:r>
          </a:p>
          <a:p>
            <a:pPr indent="449263">
              <a:buNone/>
            </a:pPr>
            <a:endParaRPr lang="ru-RU" sz="200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4" name="Группа 50"/>
          <p:cNvGrpSpPr>
            <a:grpSpLocks/>
          </p:cNvGrpSpPr>
          <p:nvPr/>
        </p:nvGrpSpPr>
        <p:grpSpPr bwMode="auto">
          <a:xfrm>
            <a:off x="3238501" y="2286001"/>
            <a:ext cx="5413661" cy="1071563"/>
            <a:chOff x="1142976" y="1643049"/>
            <a:chExt cx="5413478" cy="1071578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2000242"/>
              <a:ext cx="5413478" cy="3385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40 </a:t>
              </a:r>
              <a:r>
                <a:rPr lang="ru-RU" dirty="0">
                  <a:latin typeface="Arial" charset="0"/>
                </a:rPr>
                <a:t>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51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38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90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14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2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63</a:t>
              </a:r>
            </a:p>
          </p:txBody>
        </p:sp>
        <p:grpSp>
          <p:nvGrpSpPr>
            <p:cNvPr id="20486" name="Группа 49"/>
            <p:cNvGrpSpPr>
              <a:grpSpLocks/>
            </p:cNvGrpSpPr>
            <p:nvPr/>
          </p:nvGrpSpPr>
          <p:grpSpPr bwMode="auto">
            <a:xfrm>
              <a:off x="1285845" y="1643049"/>
              <a:ext cx="5073517" cy="1071578"/>
              <a:chOff x="1285845" y="1643049"/>
              <a:chExt cx="5073517" cy="1071578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 rot="5400000">
                <a:off x="1179482" y="2392360"/>
                <a:ext cx="214315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1287434" y="2500311"/>
                <a:ext cx="292725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 rot="5400000">
                <a:off x="4108322" y="2392360"/>
                <a:ext cx="214315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 rot="5400000">
                <a:off x="1929545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2144655" y="2714627"/>
                <a:ext cx="2855816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 rot="5400000">
                <a:off x="4786949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 rot="5400000">
                <a:off x="2643900" y="1928009"/>
                <a:ext cx="285754" cy="1587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2785983" y="1785926"/>
                <a:ext cx="2785968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 rot="5400000">
                <a:off x="5429869" y="1928009"/>
                <a:ext cx="285754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rot="5400000" flipH="1" flipV="1">
                <a:off x="3286812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3500334" y="1643049"/>
                <a:ext cx="2857404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rot="5400000" flipH="1" flipV="1">
                <a:off x="6144216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52688" y="1"/>
            <a:ext cx="8215312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000" dirty="0"/>
              <a:t>Пример работы </a:t>
            </a:r>
            <a:r>
              <a:rPr lang="ru-RU" sz="3100" dirty="0"/>
              <a:t>сортировки</a:t>
            </a:r>
            <a:r>
              <a:rPr lang="ru-RU" sz="3000" dirty="0"/>
              <a:t> Шелла,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876550" y="642939"/>
            <a:ext cx="7791450" cy="58578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В результате 4-сортировки получим последовательность</a:t>
            </a:r>
            <a:r>
              <a:rPr lang="en-US" sz="2000">
                <a:latin typeface="Calibri" pitchFamily="34" charset="0"/>
              </a:rPr>
              <a:t>:</a:t>
            </a:r>
            <a:endParaRPr lang="ru-RU" sz="20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/>
              <a:t>           </a:t>
            </a:r>
            <a:r>
              <a:rPr lang="en-US" sz="2000"/>
              <a:t> </a:t>
            </a:r>
            <a:r>
              <a:rPr lang="ru-RU" sz="2000" b="1"/>
              <a:t>_________________________________</a:t>
            </a:r>
            <a:endParaRPr lang="en-US" sz="2000" b="1"/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/>
              <a:t>          </a:t>
            </a:r>
            <a:r>
              <a:rPr lang="ru-RU" sz="2000" b="1"/>
              <a:t>|                       | </a:t>
            </a:r>
            <a:r>
              <a:rPr lang="en-US" sz="2000" b="1"/>
              <a:t>   </a:t>
            </a:r>
            <a:r>
              <a:rPr lang="ru-RU" sz="2000" b="1"/>
              <a:t>                    |                         |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40 </a:t>
            </a:r>
            <a:r>
              <a:rPr lang="ru-RU" sz="2000" b="1">
                <a:latin typeface="Calibri" pitchFamily="34" charset="0"/>
              </a:rPr>
              <a:t>      14 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 b="1">
                <a:latin typeface="Calibri" pitchFamily="34" charset="0"/>
              </a:rPr>
              <a:t>       38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90</a:t>
            </a:r>
            <a:r>
              <a:rPr lang="ru-RU" sz="2000" b="1">
                <a:latin typeface="Calibri" pitchFamily="34" charset="0"/>
              </a:rPr>
              <a:t>     </a:t>
            </a:r>
            <a:r>
              <a:rPr lang="en-US" sz="2000" b="1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  51 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b="1">
                <a:latin typeface="Calibri" pitchFamily="34" charset="0"/>
              </a:rPr>
              <a:t>        63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/>
              <a:t> </a:t>
            </a:r>
            <a:r>
              <a:rPr lang="ru-RU" sz="2000" b="1"/>
              <a:t>|__________|__________|__________|</a:t>
            </a:r>
            <a:endParaRPr lang="ru-RU" sz="20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На следующем шаге элементы, отстоящие друг от друга на две позиции, объединяются в подпоследовательности и сортируются  простыми вставками независимо друг от друга.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Этот процесс называется </a:t>
            </a:r>
            <a:r>
              <a:rPr lang="ru-RU" sz="2000" i="1">
                <a:solidFill>
                  <a:srgbClr val="0000FF"/>
                </a:solidFill>
                <a:latin typeface="Calibri" pitchFamily="34" charset="0"/>
              </a:rPr>
              <a:t>2-сортировкой.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После 2-сортировки получим последовательность: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2 </a:t>
            </a:r>
            <a:r>
              <a:rPr lang="ru-RU" sz="2000">
                <a:latin typeface="Calibri" pitchFamily="34" charset="0"/>
              </a:rPr>
              <a:t>       14 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       38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     51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90 </a:t>
            </a:r>
            <a:r>
              <a:rPr lang="ru-RU" sz="2000">
                <a:latin typeface="Calibri" pitchFamily="34" charset="0"/>
              </a:rPr>
              <a:t>      63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Ее сортируют методом простых вставок.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К последнему шагу элементы довольно хорошо упорядочены,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поэтому требуется мало перемещений.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Данный процесс называется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ru-RU" sz="2000" i="1">
                <a:solidFill>
                  <a:srgbClr val="FF0000"/>
                </a:solidFill>
                <a:latin typeface="Calibri" pitchFamily="34" charset="0"/>
              </a:rPr>
              <a:t>-сортировкой.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0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Выбор шага в сортировке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279650" y="714376"/>
            <a:ext cx="8388350" cy="6143625"/>
          </a:xfrm>
        </p:spPr>
        <p:txBody>
          <a:bodyPr/>
          <a:lstStyle/>
          <a:p>
            <a:pPr indent="201613">
              <a:buNone/>
              <a:defRPr/>
            </a:pPr>
            <a:r>
              <a:rPr lang="ru-RU" sz="2000" dirty="0">
                <a:latin typeface="Calibri" pitchFamily="34" charset="0"/>
              </a:rPr>
              <a:t>В сортировке методом Шелла можно использовать любую убывающую последовательность шагов </a:t>
            </a:r>
          </a:p>
          <a:p>
            <a:pPr indent="201613">
              <a:buNone/>
              <a:defRPr/>
            </a:pPr>
            <a:r>
              <a:rPr lang="ru-RU" sz="2000" dirty="0">
                <a:latin typeface="Calibri" pitchFamily="34" charset="0"/>
              </a:rPr>
              <a:t>			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dirty="0">
                <a:latin typeface="Calibri" pitchFamily="34" charset="0"/>
              </a:rPr>
              <a:t>,</a:t>
            </a:r>
            <a:r>
              <a:rPr lang="ru-RU" sz="2000" i="1" dirty="0">
                <a:latin typeface="Calibri" pitchFamily="34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baseline="-25000" dirty="0">
                <a:latin typeface="Calibri" pitchFamily="34" charset="0"/>
              </a:rPr>
              <a:t>-1</a:t>
            </a:r>
            <a:r>
              <a:rPr lang="ru-RU" sz="2000" dirty="0">
                <a:latin typeface="Calibri" pitchFamily="34" charset="0"/>
              </a:rPr>
              <a:t>,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...,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Чтобы выбрать некоторую хорошую последовательность шагов сортировки, нужно проанализировать время работы как функцию от этих шагов.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До сих пор не удалось найти наилучшую возможную последовательность шагов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baseline="-25000" dirty="0">
                <a:latin typeface="Calibri" pitchFamily="34" charset="0"/>
              </a:rPr>
              <a:t>-1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...,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для больших </a:t>
            </a:r>
            <a:r>
              <a:rPr lang="ru-RU" sz="2000" i="1" dirty="0">
                <a:latin typeface="Calibri" pitchFamily="34" charset="0"/>
              </a:rPr>
              <a:t>N.</a:t>
            </a:r>
            <a:r>
              <a:rPr lang="ru-RU" sz="2000" dirty="0">
                <a:latin typeface="Calibri" pitchFamily="34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Выявлен примечательный факт, что элементы последовательностей приращений не должны быть кратны друг другу.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Это позволяет на каждом проходе сортировки перемешивать цепочки,  которые ранее никак не взаимодействовали.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Желательно, чтобы взаимодействие между разными цепочками  происходило как можно чаще</a:t>
            </a:r>
            <a:r>
              <a:rPr lang="ru-RU" sz="2000" dirty="0">
                <a:latin typeface="Times New Roman" pitchFamily="18" charset="0"/>
              </a:rPr>
              <a:t>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Кнут</a:t>
            </a:r>
            <a:r>
              <a:rPr lang="en-US" sz="2000" dirty="0">
                <a:latin typeface="Calibri" pitchFamily="34" charset="0"/>
              </a:rPr>
              <a:t>:</a:t>
            </a: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..., 121, 40, 13,  4, 1,  где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i="1" baseline="-25000" dirty="0">
                <a:latin typeface="Calibri" pitchFamily="34" charset="0"/>
              </a:rPr>
              <a:t>+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= 3 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+ 1, 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= </a:t>
            </a:r>
            <a:r>
              <a:rPr lang="ru-RU" sz="2000" dirty="0">
                <a:latin typeface="Calibri" pitchFamily="34" charset="0"/>
              </a:rPr>
              <a:t>1 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..., 31, 15,  7,  3,  1,    где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i="1" baseline="-25000" dirty="0">
                <a:latin typeface="Calibri" pitchFamily="34" charset="0"/>
              </a:rPr>
              <a:t>+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= 2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</a:rPr>
              <a:t> + 1,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= 1 </a:t>
            </a:r>
          </a:p>
          <a:p>
            <a:pPr indent="201613">
              <a:buNone/>
              <a:defRPr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260351"/>
            <a:ext cx="7499350" cy="582613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 эффективности метода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738438" y="981075"/>
            <a:ext cx="7929562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>
                <a:solidFill>
                  <a:srgbClr val="0000FF"/>
                </a:solidFill>
                <a:latin typeface="Calibri" pitchFamily="34" charset="0"/>
              </a:rPr>
              <a:t>Утверждение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i="1">
                <a:latin typeface="Calibri" pitchFamily="34" charset="0"/>
              </a:rPr>
              <a:t>Если 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-отсортированная последовательность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-сортируется (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&gt;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), то она остается 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-отсортированной.</a:t>
            </a:r>
            <a:endParaRPr lang="en-US" sz="2000" i="1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>
                <a:solidFill>
                  <a:srgbClr val="0000FF"/>
                </a:solidFill>
                <a:latin typeface="Calibri" pitchFamily="34" charset="0"/>
              </a:rPr>
              <a:t>→</a:t>
            </a:r>
            <a:r>
              <a:rPr lang="en-US" sz="2000" i="1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C</a:t>
            </a:r>
            <a:r>
              <a:rPr lang="ru-RU" sz="2000">
                <a:latin typeface="Calibri" pitchFamily="34" charset="0"/>
              </a:rPr>
              <a:t> каждым следующим шагом сортировки с убывающим приращением количество отсортированных элементов в последовательности возрастает</a:t>
            </a:r>
            <a:r>
              <a:rPr lang="ru-RU" sz="2000" i="1">
                <a:latin typeface="Calibri" pitchFamily="34" charset="0"/>
              </a:rPr>
              <a:t>.</a:t>
            </a:r>
            <a:endParaRPr lang="en-US" sz="2000" i="1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шагов 2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+ 1, ..., 9, 5, 3, 1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количество пересылок пропорционально	   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1.27</a:t>
            </a:r>
            <a:r>
              <a:rPr lang="ru-RU" sz="2000">
                <a:latin typeface="Calibri" pitchFamily="34" charset="0"/>
              </a:rPr>
              <a:t>,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2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– 1, ..., 15, 7, 3, 1 — 	   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1.26</a:t>
            </a:r>
            <a:r>
              <a:rPr lang="ru-RU" sz="2000">
                <a:latin typeface="Calibri" pitchFamily="34" charset="0"/>
              </a:rPr>
              <a:t>,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(3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>
                <a:latin typeface="Calibri" pitchFamily="34" charset="0"/>
              </a:rPr>
              <a:t> – 1)/2, ..., 40, 13, 4, 1 —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1.25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000" baseline="30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>
                <a:latin typeface="Calibri" pitchFamily="34" charset="0"/>
              </a:rPr>
              <a:t>		</a:t>
            </a:r>
            <a:r>
              <a:rPr lang="ru-RU" sz="2000">
                <a:latin typeface="Calibri" pitchFamily="34" charset="0"/>
              </a:rPr>
              <a:t>Общая оценка: величина порядка  </a:t>
            </a:r>
            <a:r>
              <a:rPr lang="en-US" sz="2000" b="1" i="1">
                <a:solidFill>
                  <a:srgbClr val="0000FF"/>
                </a:solidFill>
                <a:latin typeface="Calibri" pitchFamily="34" charset="0"/>
              </a:rPr>
              <a:t>N</a:t>
            </a:r>
            <a:r>
              <a:rPr lang="en-US" sz="2000" b="1" baseline="30000">
                <a:solidFill>
                  <a:srgbClr val="0000FF"/>
                </a:solidFill>
                <a:latin typeface="Calibri" pitchFamily="34" charset="0"/>
              </a:rPr>
              <a:t>3/2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15889"/>
            <a:ext cx="7499350" cy="51117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  <a:r>
              <a:rPr lang="ru-RU" sz="39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595564" y="714376"/>
            <a:ext cx="8072437" cy="592931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процедура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Вставка(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 </a:t>
            </a:r>
            <a:r>
              <a:rPr lang="en-US" sz="1800">
                <a:latin typeface="Calibri" pitchFamily="34" charset="0"/>
                <a:cs typeface="Courier New" pitchFamily="49" charset="0"/>
              </a:rPr>
              <a:t>b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— номер первого элемента последовательности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alibri" pitchFamily="34" charset="0"/>
                <a:cs typeface="Courier New" pitchFamily="49" charset="0"/>
              </a:rPr>
              <a:t>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</a:t>
            </a:r>
            <a:r>
              <a:rPr lang="ru-RU" sz="1800">
                <a:latin typeface="Calibri" pitchFamily="34" charset="0"/>
                <a:cs typeface="Courier New" pitchFamily="49" charset="0"/>
              </a:rPr>
              <a:t>  </a:t>
            </a:r>
            <a:r>
              <a:rPr lang="en-US" sz="1800">
                <a:latin typeface="Calibri" pitchFamily="34" charset="0"/>
                <a:cs typeface="Courier New" pitchFamily="49" charset="0"/>
              </a:rPr>
              <a:t>h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–</a:t>
            </a:r>
            <a:r>
              <a:rPr lang="ru-RU" sz="180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величина шага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начало процедуры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i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Пусть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i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– номер первого элемента в несортированной части массива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   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= b + h;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i </a:t>
            </a:r>
            <a:r>
              <a:rPr lang="ru-RU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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N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     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x= A[i]; 	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j = i – h;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b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и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]&gt;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x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Все элементы из отсортированной части, большие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             //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, сдвинуть на величину шага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h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вправо,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A[j+h] = A[j];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	 j = j – h; 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     конец пока	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Элемент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поставить на свое место по порядку: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;		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= i + h;	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  конец пока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процедуры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260350"/>
            <a:ext cx="7499350" cy="3683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876550" y="785814"/>
            <a:ext cx="7791450" cy="5462587"/>
          </a:xfrm>
        </p:spPr>
        <p:txBody>
          <a:bodyPr/>
          <a:lstStyle/>
          <a:p>
            <a:pPr eaLnBrk="1">
              <a:buFont typeface="Wingdings 2" pitchFamily="18" charset="2"/>
              <a:buNone/>
            </a:pPr>
            <a:r>
              <a:rPr lang="ru-RU" sz="1800" u="sng">
                <a:latin typeface="Courier New" pitchFamily="49" charset="0"/>
                <a:cs typeface="Courier New" pitchFamily="49" charset="0"/>
              </a:rPr>
              <a:t>Основная программа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>
              <a:buFont typeface="Wingdings 2" pitchFamily="18" charset="2"/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// Выбор начального шага:</a:t>
            </a:r>
          </a:p>
          <a:p>
            <a:pPr eaLnBrk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1; 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/3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 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3*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пока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// Сортировка: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 </a:t>
            </a:r>
            <a:r>
              <a:rPr lang="en-US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цикл по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от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до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с шагом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 Вставка (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цикла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   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– 1) / 3;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пока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4113" y="188913"/>
            <a:ext cx="7499350" cy="65405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простым выбором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0013" y="836614"/>
            <a:ext cx="7499350" cy="5500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Методы сортировки посредством выбора основаны на идее многократного выбора.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ru-RU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На </a:t>
            </a:r>
            <a:r>
              <a:rPr lang="en-US" sz="2200" i="1">
                <a:latin typeface="Calibri" pitchFamily="34" charset="0"/>
              </a:rPr>
              <a:t>i</a:t>
            </a:r>
            <a:r>
              <a:rPr lang="ru-RU" sz="2200" i="1">
                <a:latin typeface="Calibri" pitchFamily="34" charset="0"/>
              </a:rPr>
              <a:t>-</a:t>
            </a:r>
            <a:r>
              <a:rPr lang="ru-RU" sz="2200">
                <a:latin typeface="Calibri" pitchFamily="34" charset="0"/>
              </a:rPr>
              <a:t>м шаге выбирается наименьший элемент из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 входной последовательности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i</a:t>
            </a:r>
            <a:r>
              <a:rPr lang="ru-RU" sz="2200">
                <a:latin typeface="Calibri" pitchFamily="34" charset="0"/>
              </a:rPr>
              <a:t>, ...,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n</a:t>
            </a:r>
            <a:r>
              <a:rPr lang="ru-RU" sz="2200">
                <a:latin typeface="Calibri" pitchFamily="34" charset="0"/>
              </a:rPr>
              <a:t> и меняется местами с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i</a:t>
            </a:r>
            <a:r>
              <a:rPr lang="ru-RU" sz="2200">
                <a:latin typeface="Calibri" pitchFamily="34" charset="0"/>
              </a:rPr>
              <a:t>-м.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Таким образом, после шага </a:t>
            </a:r>
            <a:r>
              <a:rPr lang="en-US" sz="2200" i="1">
                <a:latin typeface="Calibri" pitchFamily="34" charset="0"/>
              </a:rPr>
              <a:t>i </a:t>
            </a:r>
            <a:r>
              <a:rPr lang="ru-RU" sz="2200">
                <a:latin typeface="Calibri" pitchFamily="34" charset="0"/>
              </a:rPr>
              <a:t>на первом месте во входной последовательности будет находиться наименьший элемент.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Затем этот элемент перемещается из входной в готовую последовательность.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Процесс выбора наименьшего элемента из входной последовательности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повторяется до тех пор, пока в ней останется только один элемент.</a:t>
            </a:r>
          </a:p>
          <a:p>
            <a:pPr eaLnBrk="1" hangingPunct="1">
              <a:buFont typeface="Wingdings 2" pitchFamily="18" charset="2"/>
              <a:buNone/>
            </a:pPr>
            <a:endParaRPr lang="ru-RU" sz="2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0" y="188913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59100" y="928688"/>
            <a:ext cx="7499350" cy="5319712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Проиллюстрируем этот метод на той же последовательности 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	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51  8  38  90  14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>
                <a:latin typeface="Calibri" pitchFamily="34" charset="0"/>
              </a:rPr>
              <a:t>  63.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На первом шаге находим наименьший элемент 2, обмениваем его с первым элементом 40 и перемещаем в готовую последовательность: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	  2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8 </a:t>
            </a:r>
            <a:r>
              <a:rPr lang="ru-RU" sz="2000">
                <a:latin typeface="Calibri" pitchFamily="34" charset="0"/>
              </a:rPr>
              <a:t> 38  90  14  40  63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  2  8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>
                <a:latin typeface="Calibri" pitchFamily="34" charset="0"/>
              </a:rPr>
              <a:t>  38  90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14</a:t>
            </a:r>
            <a:r>
              <a:rPr lang="ru-RU" sz="2000">
                <a:latin typeface="Calibri" pitchFamily="34" charset="0"/>
              </a:rPr>
              <a:t>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38</a:t>
            </a:r>
            <a:r>
              <a:rPr lang="ru-RU" sz="2000">
                <a:latin typeface="Calibri" pitchFamily="34" charset="0"/>
              </a:rPr>
              <a:t>  90  51  40  63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>
                <a:latin typeface="Calibri" pitchFamily="34" charset="0"/>
              </a:rPr>
              <a:t>  51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2  8  14  38   40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51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 90  63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  2  8  14  38   40  51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2  8  14  38   40  51  63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90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Обсуждение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0013" y="836614"/>
            <a:ext cx="7499350" cy="52482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Данный метод в некотором смысле противоположен сортировке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простыми включениями.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При сортировке простым выбором рассматриваются все элементы входной последовательности и для фиксированного места из нее выбирается наименьший элемент.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При этом не возникает необходимости "сдвига" участка массива, поскольку выбранный элемент вставляется всегда в конец готовой последовательности. Вытесняемый же элемент достаточно переставить на освободившееся место в несортированной входной части.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6988" y="188913"/>
            <a:ext cx="7499350" cy="582612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95550" y="765175"/>
            <a:ext cx="8001000" cy="5715000"/>
          </a:xfrm>
        </p:spPr>
        <p:txBody>
          <a:bodyPr>
            <a:normAutofit/>
          </a:bodyPr>
          <a:lstStyle/>
          <a:p>
            <a:pPr eaLnBrk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Условно разделить массив А на отсортированную и несортированную части. Сначала весь массив — это несортированная часть. 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цикл по</a:t>
            </a:r>
            <a:r>
              <a:rPr lang="ru-RU" sz="2000">
                <a:latin typeface="Calibri" pitchFamily="34" charset="0"/>
              </a:rPr>
              <a:t> i </a:t>
            </a:r>
            <a:r>
              <a:rPr lang="ru-RU" sz="2000" b="1">
                <a:latin typeface="Calibri" pitchFamily="34" charset="0"/>
              </a:rPr>
              <a:t>от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до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N</a:t>
            </a:r>
            <a:r>
              <a:rPr lang="ru-RU" sz="2000">
                <a:latin typeface="Calibri" pitchFamily="34" charset="0"/>
              </a:rPr>
              <a:t>–1 </a:t>
            </a:r>
            <a:r>
              <a:rPr lang="ru-RU" sz="2000" b="1">
                <a:latin typeface="Calibri" pitchFamily="34" charset="0"/>
              </a:rPr>
              <a:t>с шагом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выполнять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 //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 – номер первого элемента в несортированной части массива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000">
                <a:latin typeface="Calibri" pitchFamily="34" charset="0"/>
              </a:rPr>
              <a:t>		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Найти минимальный элемент в несортированной части массива: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  	 цикл по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j </a:t>
            </a:r>
            <a:r>
              <a:rPr lang="ru-RU" sz="2000" b="1">
                <a:latin typeface="Calibri" pitchFamily="34" charset="0"/>
              </a:rPr>
              <a:t>от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+1 </a:t>
            </a:r>
            <a:r>
              <a:rPr lang="ru-RU" sz="2000" b="1">
                <a:latin typeface="Calibri" pitchFamily="34" charset="0"/>
              </a:rPr>
              <a:t>до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N </a:t>
            </a:r>
            <a:r>
              <a:rPr lang="ru-RU" sz="2000" b="1">
                <a:latin typeface="Calibri" pitchFamily="34" charset="0"/>
              </a:rPr>
              <a:t>с шагом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выполнять 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   		если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А[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] </a:t>
            </a:r>
            <a:r>
              <a:rPr lang="ru-RU" sz="2000" b="1">
                <a:latin typeface="Calibri" pitchFamily="34" charset="0"/>
              </a:rPr>
              <a:t>то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>
                <a:latin typeface="Calibri" pitchFamily="34" charset="0"/>
              </a:rPr>
              <a:t>		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	конец цикла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Найденный минимальный элемент поменять местами с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первым элементом несортированной части: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   </a:t>
            </a:r>
            <a:r>
              <a:rPr lang="ru-RU" sz="2000" b="1">
                <a:latin typeface="Calibri" pitchFamily="34" charset="0"/>
              </a:rPr>
              <a:t>если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i </a:t>
            </a:r>
            <a:r>
              <a:rPr lang="en-US" sz="2000">
                <a:latin typeface="Calibri" pitchFamily="34" charset="0"/>
                <a:sym typeface="Symbol" pitchFamily="18" charset="2"/>
              </a:rPr>
              <a:t></a:t>
            </a:r>
            <a:r>
              <a:rPr lang="en-US" sz="2000">
                <a:latin typeface="Calibri" pitchFamily="34" charset="0"/>
              </a:rPr>
              <a:t> r </a:t>
            </a:r>
            <a:r>
              <a:rPr lang="ru-RU" sz="2000">
                <a:latin typeface="Calibri" pitchFamily="34" charset="0"/>
              </a:rPr>
              <a:t>   </a:t>
            </a:r>
            <a:r>
              <a:rPr lang="ru-RU" sz="2000" b="1">
                <a:latin typeface="Calibri" pitchFamily="34" charset="0"/>
              </a:rPr>
              <a:t>то</a:t>
            </a:r>
            <a:r>
              <a:rPr lang="ru-RU" sz="2000">
                <a:latin typeface="Calibri" pitchFamily="34" charset="0"/>
              </a:rPr>
              <a:t> Обмен (</a:t>
            </a:r>
            <a:r>
              <a:rPr lang="en-US" sz="2000">
                <a:latin typeface="Calibri" pitchFamily="34" charset="0"/>
              </a:rPr>
              <a:t>i</a:t>
            </a:r>
            <a:r>
              <a:rPr lang="ru-RU" sz="2000">
                <a:latin typeface="Calibri" pitchFamily="34" charset="0"/>
              </a:rPr>
              <a:t>, </a:t>
            </a:r>
            <a:r>
              <a:rPr lang="en-US" sz="2000">
                <a:latin typeface="Calibri" pitchFamily="34" charset="0"/>
              </a:rPr>
              <a:t>r</a:t>
            </a:r>
            <a:r>
              <a:rPr lang="ru-RU" sz="2000">
                <a:latin typeface="Calibri" pitchFamily="34" charset="0"/>
              </a:rPr>
              <a:t>);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Он будет последним элементом новой сортированной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части массива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i="1">
                <a:latin typeface="Calibri" pitchFamily="34" charset="0"/>
              </a:rPr>
              <a:t>.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конец цикла</a:t>
            </a: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81645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2245360" y="4348438"/>
            <a:ext cx="2245360" cy="863643"/>
          </a:xfrm>
          <a:custGeom>
            <a:avLst/>
            <a:gdLst>
              <a:gd name="connsiteX0" fmla="*/ 2245360 w 2245360"/>
              <a:gd name="connsiteY0" fmla="*/ 619821 h 650301"/>
              <a:gd name="connsiteX1" fmla="*/ 843280 w 2245360"/>
              <a:gd name="connsiteY1" fmla="*/ 61 h 650301"/>
              <a:gd name="connsiteX2" fmla="*/ 0 w 2245360"/>
              <a:gd name="connsiteY2" fmla="*/ 650301 h 650301"/>
              <a:gd name="connsiteX0" fmla="*/ 2245360 w 2245360"/>
              <a:gd name="connsiteY0" fmla="*/ 619821 h 650301"/>
              <a:gd name="connsiteX1" fmla="*/ 1188720 w 2245360"/>
              <a:gd name="connsiteY1" fmla="*/ 61 h 650301"/>
              <a:gd name="connsiteX2" fmla="*/ 0 w 2245360"/>
              <a:gd name="connsiteY2" fmla="*/ 650301 h 650301"/>
              <a:gd name="connsiteX0" fmla="*/ 2245360 w 2245360"/>
              <a:gd name="connsiteY0" fmla="*/ 619818 h 650298"/>
              <a:gd name="connsiteX1" fmla="*/ 1188720 w 2245360"/>
              <a:gd name="connsiteY1" fmla="*/ 58 h 650298"/>
              <a:gd name="connsiteX2" fmla="*/ 0 w 2245360"/>
              <a:gd name="connsiteY2" fmla="*/ 650298 h 650298"/>
              <a:gd name="connsiteX0" fmla="*/ 2245360 w 2245360"/>
              <a:gd name="connsiteY0" fmla="*/ 620279 h 650759"/>
              <a:gd name="connsiteX1" fmla="*/ 1188720 w 2245360"/>
              <a:gd name="connsiteY1" fmla="*/ 519 h 650759"/>
              <a:gd name="connsiteX2" fmla="*/ 0 w 2245360"/>
              <a:gd name="connsiteY2" fmla="*/ 650759 h 650759"/>
              <a:gd name="connsiteX0" fmla="*/ 2245360 w 2245360"/>
              <a:gd name="connsiteY0" fmla="*/ 620279 h 650759"/>
              <a:gd name="connsiteX1" fmla="*/ 1188720 w 2245360"/>
              <a:gd name="connsiteY1" fmla="*/ 519 h 650759"/>
              <a:gd name="connsiteX2" fmla="*/ 0 w 2245360"/>
              <a:gd name="connsiteY2" fmla="*/ 650759 h 650759"/>
              <a:gd name="connsiteX0" fmla="*/ 2245360 w 2245360"/>
              <a:gd name="connsiteY0" fmla="*/ 619818 h 650298"/>
              <a:gd name="connsiteX1" fmla="*/ 1188720 w 2245360"/>
              <a:gd name="connsiteY1" fmla="*/ 58 h 650298"/>
              <a:gd name="connsiteX2" fmla="*/ 0 w 2245360"/>
              <a:gd name="connsiteY2" fmla="*/ 650298 h 650298"/>
              <a:gd name="connsiteX0" fmla="*/ 2245360 w 2245360"/>
              <a:gd name="connsiteY0" fmla="*/ 619760 h 650240"/>
              <a:gd name="connsiteX1" fmla="*/ 1188720 w 2245360"/>
              <a:gd name="connsiteY1" fmla="*/ 0 h 650240"/>
              <a:gd name="connsiteX2" fmla="*/ 0 w 2245360"/>
              <a:gd name="connsiteY2" fmla="*/ 650240 h 650240"/>
              <a:gd name="connsiteX0" fmla="*/ 2245360 w 2245360"/>
              <a:gd name="connsiteY0" fmla="*/ 619760 h 650240"/>
              <a:gd name="connsiteX1" fmla="*/ 1188720 w 2245360"/>
              <a:gd name="connsiteY1" fmla="*/ 0 h 650240"/>
              <a:gd name="connsiteX2" fmla="*/ 0 w 2245360"/>
              <a:gd name="connsiteY2" fmla="*/ 650240 h 65024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89280 h 619760"/>
              <a:gd name="connsiteX1" fmla="*/ 1107440 w 2245360"/>
              <a:gd name="connsiteY1" fmla="*/ 0 h 619760"/>
              <a:gd name="connsiteX2" fmla="*/ 0 w 2245360"/>
              <a:gd name="connsiteY2" fmla="*/ 619760 h 619760"/>
              <a:gd name="connsiteX0" fmla="*/ 2245360 w 2245360"/>
              <a:gd name="connsiteY0" fmla="*/ 2590800 h 2621280"/>
              <a:gd name="connsiteX1" fmla="*/ 1127760 w 2245360"/>
              <a:gd name="connsiteY1" fmla="*/ 0 h 2621280"/>
              <a:gd name="connsiteX2" fmla="*/ 0 w 2245360"/>
              <a:gd name="connsiteY2" fmla="*/ 2621280 h 2621280"/>
              <a:gd name="connsiteX0" fmla="*/ 2245360 w 2245360"/>
              <a:gd name="connsiteY0" fmla="*/ 2590808 h 2621288"/>
              <a:gd name="connsiteX1" fmla="*/ 1127760 w 2245360"/>
              <a:gd name="connsiteY1" fmla="*/ 8 h 2621288"/>
              <a:gd name="connsiteX2" fmla="*/ 0 w 2245360"/>
              <a:gd name="connsiteY2" fmla="*/ 2621288 h 2621288"/>
              <a:gd name="connsiteX0" fmla="*/ 2245360 w 2245360"/>
              <a:gd name="connsiteY0" fmla="*/ 833163 h 863643"/>
              <a:gd name="connsiteX1" fmla="*/ 1097280 w 2245360"/>
              <a:gd name="connsiteY1" fmla="*/ 43 h 863643"/>
              <a:gd name="connsiteX2" fmla="*/ 0 w 2245360"/>
              <a:gd name="connsiteY2" fmla="*/ 863643 h 863643"/>
              <a:gd name="connsiteX0" fmla="*/ 2245360 w 2245360"/>
              <a:gd name="connsiteY0" fmla="*/ 833163 h 863643"/>
              <a:gd name="connsiteX1" fmla="*/ 1097280 w 2245360"/>
              <a:gd name="connsiteY1" fmla="*/ 43 h 863643"/>
              <a:gd name="connsiteX2" fmla="*/ 0 w 2245360"/>
              <a:gd name="connsiteY2" fmla="*/ 863643 h 8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5360" h="863643">
                <a:moveTo>
                  <a:pt x="2245360" y="833163"/>
                </a:moveTo>
                <a:cubicBezTo>
                  <a:pt x="1893993" y="449623"/>
                  <a:pt x="1491827" y="-5037"/>
                  <a:pt x="1097280" y="43"/>
                </a:cubicBezTo>
                <a:cubicBezTo>
                  <a:pt x="753533" y="15283"/>
                  <a:pt x="275166" y="561383"/>
                  <a:pt x="0" y="863643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76896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 каждом шаге сортировки первый элемент массива, минимальный элемент пирамиды, переносится в начало готовой последовательности путем обмена с последним элементом пирамиды, занимающим его место. </a:t>
            </a:r>
          </a:p>
          <a:p>
            <a:r>
              <a:rPr lang="ru-RU" dirty="0"/>
              <a:t>Затем остаток входной последовательности вновь перестраивается в пирамиду, обеспечивая корректность следующего шага. </a:t>
            </a:r>
          </a:p>
          <a:p>
            <a:r>
              <a:rPr lang="ru-RU" dirty="0"/>
              <a:t>В начале i-го шага элементы </a:t>
            </a:r>
            <a:r>
              <a:rPr lang="en-US" dirty="0"/>
              <a:t>h[</a:t>
            </a:r>
            <a:r>
              <a:rPr lang="ru-RU" dirty="0"/>
              <a:t>1</a:t>
            </a:r>
            <a:r>
              <a:rPr lang="en-US" dirty="0"/>
              <a:t>]</a:t>
            </a:r>
            <a:r>
              <a:rPr lang="ru-RU" dirty="0"/>
              <a:t>, .., ai, по предположению, хранят входную последовательность как пирамиду, а ai+1, .., aN  – упорядоченную по возрастанию готовую последовательность (изначально пустую).</a:t>
            </a:r>
          </a:p>
          <a:p>
            <a:r>
              <a:rPr lang="ru-RU" dirty="0"/>
              <a:t>На i-м шаге текущий максимальный элемент пирамиды а1 обменивается  с аi, становясь началом новой готовой последовательности, где он будет новым минимальным элементом.  Входная последовательность (пирамида) при этом претерпевает два изменения:</a:t>
            </a:r>
          </a:p>
          <a:p>
            <a:r>
              <a:rPr lang="ru-RU" dirty="0"/>
              <a:t>— она теряет последний элемент, что не нарушает условий пирамиды ни в одном узле;</a:t>
            </a:r>
          </a:p>
          <a:p>
            <a:r>
              <a:rPr lang="ru-RU" dirty="0"/>
              <a:t>— ее первый элемент становится произвольным, что может нарушать условие пирамиды только в первом узле.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Таким образом, для новой входной последовательности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2000" i="1">
                <a:latin typeface="Calibri" pitchFamily="34" charset="0"/>
              </a:rPr>
              <a:t>			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>
                <a:latin typeface="Calibri" pitchFamily="34" charset="0"/>
              </a:rPr>
              <a:t>, ...,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en-US" sz="2000" i="1" baseline="-25000">
                <a:latin typeface="Calibri" pitchFamily="34" charset="0"/>
              </a:rPr>
              <a:t>i</a:t>
            </a:r>
            <a:r>
              <a:rPr lang="ru-RU" sz="2000" baseline="-25000">
                <a:latin typeface="Calibri" pitchFamily="34" charset="0"/>
              </a:rPr>
              <a:t>-1</a:t>
            </a:r>
            <a:r>
              <a:rPr lang="ru-RU" sz="2000">
                <a:latin typeface="Calibri" pitchFamily="34" charset="0"/>
              </a:rPr>
              <a:t>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условия пирамиды выполнены для всех элементов, кроме первого.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Применение процедуры просеивания к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восстанавливает полную пирамиду в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>
                <a:latin typeface="Calibri" pitchFamily="34" charset="0"/>
              </a:rPr>
              <a:t>, ...,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en-US" sz="2000" i="1" baseline="-25000">
                <a:latin typeface="Calibri" pitchFamily="34" charset="0"/>
              </a:rPr>
              <a:t>i</a:t>
            </a:r>
            <a:r>
              <a:rPr lang="ru-RU" sz="2000" baseline="-25000">
                <a:latin typeface="Calibri" pitchFamily="34" charset="0"/>
              </a:rPr>
              <a:t>-1</a:t>
            </a:r>
            <a:r>
              <a:rPr lang="ru-RU" sz="2000">
                <a:latin typeface="Calibri" pitchFamily="34" charset="0"/>
              </a:rPr>
              <a:t>, что обеспечивает условия осуществимости следующего шага.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7038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971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4301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48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сортировки</a:t>
            </a:r>
          </a:p>
          <a:p>
            <a:r>
              <a:rPr lang="ru-RU" dirty="0"/>
              <a:t>Алгоритмы сортировки</a:t>
            </a:r>
          </a:p>
          <a:p>
            <a:pPr lvl="1"/>
            <a:r>
              <a:rPr lang="ru-RU" dirty="0"/>
              <a:t>вставками</a:t>
            </a:r>
          </a:p>
          <a:p>
            <a:pPr lvl="1"/>
            <a:r>
              <a:rPr lang="ru-RU" dirty="0"/>
              <a:t>выбором и «пирамидой»</a:t>
            </a:r>
          </a:p>
          <a:p>
            <a:pPr lvl="1"/>
            <a:r>
              <a:rPr lang="ru-RU" dirty="0"/>
              <a:t>быстрая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подсчетом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поразрядная</a:t>
            </a:r>
          </a:p>
          <a:p>
            <a:r>
              <a:rPr lang="ru-RU" dirty="0"/>
              <a:t>Нижняя оценка числа операций в алгоритмах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263034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 на языке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SortByInsertion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j &gt;=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--j)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[j], 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Пусть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число сравнений и обменов 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теле внешнего цикла на i-м шаге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 ≤ 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≤ </a:t>
            </a:r>
            <a:r>
              <a:rPr lang="ru-RU" dirty="0">
                <a:solidFill>
                  <a:schemeClr val="bg1"/>
                </a:solidFill>
              </a:rPr>
              <a:t>i – 1</a:t>
            </a:r>
          </a:p>
          <a:p>
            <a:r>
              <a:rPr lang="ru-RU" dirty="0" err="1">
                <a:solidFill>
                  <a:schemeClr val="bg1"/>
                </a:solidFill>
              </a:rPr>
              <a:t>М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ru-RU" dirty="0" err="1">
                <a:solidFill>
                  <a:schemeClr val="bg1"/>
                </a:solidFill>
              </a:rPr>
              <a:t>С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Для 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число сравнений </a:t>
            </a:r>
            <a:r>
              <a:rPr lang="en-US" dirty="0">
                <a:solidFill>
                  <a:schemeClr val="bg1"/>
                </a:solidFill>
              </a:rPr>
              <a:t>C = ∑C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>
                <a:solidFill>
                  <a:schemeClr val="bg1"/>
                </a:solidFill>
              </a:rPr>
              <a:t>M = ∑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 – 1 ≤ </a:t>
            </a:r>
            <a:r>
              <a:rPr lang="ru-RU" dirty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 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M ≤ 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2)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сравнений и обменов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Пусть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1 ≤ 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≤ </a:t>
            </a:r>
            <a:r>
              <a:rPr lang="ru-RU" dirty="0">
                <a:solidFill>
                  <a:schemeClr val="bg1"/>
                </a:solidFill>
              </a:rPr>
              <a:t>i – 1</a:t>
            </a:r>
          </a:p>
          <a:p>
            <a:r>
              <a:rPr lang="ru-RU" dirty="0" err="1">
                <a:solidFill>
                  <a:schemeClr val="bg1"/>
                </a:solidFill>
              </a:rPr>
              <a:t>М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ru-RU" dirty="0" err="1">
                <a:solidFill>
                  <a:schemeClr val="bg1"/>
                </a:solidFill>
              </a:rPr>
              <a:t>С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Для 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число сравнений </a:t>
            </a:r>
            <a:r>
              <a:rPr lang="en-US" dirty="0">
                <a:solidFill>
                  <a:schemeClr val="bg1"/>
                </a:solidFill>
              </a:rPr>
              <a:t>C = ∑C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>
                <a:solidFill>
                  <a:schemeClr val="bg1"/>
                </a:solidFill>
              </a:rPr>
              <a:t>M = ∑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 – 1 ≤ </a:t>
            </a:r>
            <a:r>
              <a:rPr lang="ru-RU" dirty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 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M ≤ 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2)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сравнений и обменов</a:t>
            </a:r>
          </a:p>
        </p:txBody>
      </p:sp>
    </p:spTree>
    <p:extLst>
      <p:ext uri="{BB962C8B-B14F-4D97-AF65-F5344CB8AC3E}">
        <p14:creationId xmlns:p14="http://schemas.microsoft.com/office/powerpoint/2010/main" val="3033143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Пусть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/>
          </a:p>
          <a:p>
            <a:endParaRPr lang="ru-RU" dirty="0"/>
          </a:p>
          <a:p>
            <a:r>
              <a:rPr lang="en-US" dirty="0"/>
              <a:t>1 ≤ C</a:t>
            </a:r>
            <a:r>
              <a:rPr lang="en-US" baseline="-25000" dirty="0"/>
              <a:t>i</a:t>
            </a:r>
            <a:r>
              <a:rPr lang="en-US" dirty="0"/>
              <a:t> ≤ </a:t>
            </a:r>
            <a:r>
              <a:rPr lang="ru-RU" dirty="0"/>
              <a:t>i – 1</a:t>
            </a:r>
          </a:p>
          <a:p>
            <a:r>
              <a:rPr lang="ru-RU" dirty="0" err="1"/>
              <a:t>М</a:t>
            </a:r>
            <a:r>
              <a:rPr lang="ru-RU" baseline="-25000" dirty="0" err="1"/>
              <a:t>i</a:t>
            </a:r>
            <a:r>
              <a:rPr lang="ru-RU" dirty="0"/>
              <a:t> = </a:t>
            </a:r>
            <a:r>
              <a:rPr lang="ru-RU" dirty="0" err="1"/>
              <a:t>С</a:t>
            </a:r>
            <a:r>
              <a:rPr lang="ru-RU" baseline="-25000" dirty="0" err="1"/>
              <a:t>i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1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Для 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число сравнений </a:t>
            </a:r>
            <a:r>
              <a:rPr lang="en-US" dirty="0">
                <a:solidFill>
                  <a:schemeClr val="bg1"/>
                </a:solidFill>
              </a:rPr>
              <a:t>C = ∑C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>
                <a:solidFill>
                  <a:schemeClr val="bg1"/>
                </a:solidFill>
              </a:rPr>
              <a:t>M = ∑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 – 1 ≤ </a:t>
            </a:r>
            <a:r>
              <a:rPr lang="ru-RU" dirty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 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M ≤ 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2)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сравнений и обменов</a:t>
            </a:r>
          </a:p>
        </p:txBody>
      </p:sp>
    </p:spTree>
    <p:extLst>
      <p:ext uri="{BB962C8B-B14F-4D97-AF65-F5344CB8AC3E}">
        <p14:creationId xmlns:p14="http://schemas.microsoft.com/office/powerpoint/2010/main" val="1115525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Пусть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/>
          </a:p>
          <a:p>
            <a:endParaRPr lang="ru-RU" dirty="0"/>
          </a:p>
          <a:p>
            <a:r>
              <a:rPr lang="en-US" dirty="0"/>
              <a:t>1 ≤ C</a:t>
            </a:r>
            <a:r>
              <a:rPr lang="en-US" baseline="-25000" dirty="0"/>
              <a:t>i</a:t>
            </a:r>
            <a:r>
              <a:rPr lang="en-US" dirty="0"/>
              <a:t> ≤ </a:t>
            </a:r>
            <a:r>
              <a:rPr lang="ru-RU" dirty="0"/>
              <a:t>i – 1</a:t>
            </a:r>
          </a:p>
          <a:p>
            <a:r>
              <a:rPr lang="ru-RU" dirty="0" err="1"/>
              <a:t>М</a:t>
            </a:r>
            <a:r>
              <a:rPr lang="ru-RU" baseline="-25000" dirty="0" err="1"/>
              <a:t>i</a:t>
            </a:r>
            <a:r>
              <a:rPr lang="ru-RU" dirty="0"/>
              <a:t> = </a:t>
            </a:r>
            <a:r>
              <a:rPr lang="ru-RU" dirty="0" err="1"/>
              <a:t>С</a:t>
            </a:r>
            <a:r>
              <a:rPr lang="ru-RU" baseline="-25000" dirty="0" err="1"/>
              <a:t>i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1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  <a:p>
            <a:r>
              <a:rPr lang="ru-RU" dirty="0"/>
              <a:t>Для массива из </a:t>
            </a:r>
            <a:r>
              <a:rPr lang="en-US" dirty="0"/>
              <a:t>N </a:t>
            </a:r>
            <a:r>
              <a:rPr lang="ru-RU" dirty="0"/>
              <a:t>элементов общее число сравнений </a:t>
            </a:r>
            <a:r>
              <a:rPr lang="en-US" dirty="0"/>
              <a:t>C = ∑C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и обменов </a:t>
            </a:r>
            <a:r>
              <a:rPr lang="en-US" dirty="0"/>
              <a:t>M = ∑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N – 1 ≤ </a:t>
            </a:r>
            <a:r>
              <a:rPr lang="ru-RU" dirty="0"/>
              <a:t>С </a:t>
            </a:r>
            <a:r>
              <a:rPr lang="en-US" dirty="0"/>
              <a:t>≤ N</a:t>
            </a:r>
            <a:r>
              <a:rPr lang="ru-RU" dirty="0"/>
              <a:t> </a:t>
            </a:r>
            <a:r>
              <a:rPr lang="en-US" dirty="0"/>
              <a:t>∙</a:t>
            </a:r>
            <a:r>
              <a:rPr lang="ru-RU" dirty="0"/>
              <a:t> </a:t>
            </a:r>
            <a:r>
              <a:rPr lang="en-US" dirty="0"/>
              <a:t>(N – 1)</a:t>
            </a:r>
            <a:r>
              <a:rPr lang="ru-RU" dirty="0"/>
              <a:t>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en-US" dirty="0"/>
              <a:t>2</a:t>
            </a:r>
            <a:endParaRPr lang="ru-RU" dirty="0"/>
          </a:p>
          <a:p>
            <a:pPr marL="0" indent="0" algn="ctr">
              <a:buNone/>
            </a:pPr>
            <a:r>
              <a:rPr lang="ru-RU" dirty="0"/>
              <a:t>0 </a:t>
            </a:r>
            <a:r>
              <a:rPr lang="en-US" dirty="0"/>
              <a:t>≤ M ≤ (N – 1)</a:t>
            </a:r>
            <a:r>
              <a:rPr lang="ru-RU" dirty="0"/>
              <a:t> </a:t>
            </a:r>
            <a:r>
              <a:rPr lang="en-US" dirty="0"/>
              <a:t>∙</a:t>
            </a:r>
            <a:r>
              <a:rPr lang="ru-RU" dirty="0"/>
              <a:t> </a:t>
            </a:r>
            <a:r>
              <a:rPr lang="en-US" dirty="0"/>
              <a:t>(N – 2)</a:t>
            </a:r>
            <a:r>
              <a:rPr lang="ru-RU" dirty="0"/>
              <a:t>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сравнений и обменов</a:t>
            </a:r>
          </a:p>
        </p:txBody>
      </p:sp>
    </p:spTree>
    <p:extLst>
      <p:ext uri="{BB962C8B-B14F-4D97-AF65-F5344CB8AC3E}">
        <p14:creationId xmlns:p14="http://schemas.microsoft.com/office/powerpoint/2010/main" val="3440657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FindLeastUpperBound</a:t>
            </a:r>
            <a:r>
              <a:rPr lang="ru-RU" dirty="0">
                <a:solidFill>
                  <a:schemeClr val="bg1"/>
                </a:solidFill>
              </a:rPr>
              <a:t> – индекс элемента с </a:t>
            </a:r>
            <a:r>
              <a:rPr lang="en-US" dirty="0">
                <a:solidFill>
                  <a:schemeClr val="bg1"/>
                </a:solidFill>
              </a:rPr>
              <a:t>min </a:t>
            </a:r>
            <a:r>
              <a:rPr lang="ru-RU" dirty="0">
                <a:solidFill>
                  <a:schemeClr val="bg1"/>
                </a:solidFill>
              </a:rPr>
              <a:t>ключом, который строго больше данного ключа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сравнений </a:t>
            </a:r>
            <a:r>
              <a:rPr lang="en-US" dirty="0">
                <a:solidFill>
                  <a:schemeClr val="bg1"/>
                </a:solidFill>
              </a:rPr>
              <a:t>C ≤ </a:t>
            </a:r>
            <a:r>
              <a:rPr lang="ru-RU" dirty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log</a:t>
            </a:r>
            <a:r>
              <a:rPr lang="ru-RU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(N)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FindLeastUpperBound</a:t>
            </a:r>
            <a:r>
              <a:rPr lang="ru-RU" dirty="0">
                <a:solidFill>
                  <a:schemeClr val="bg1"/>
                </a:solidFill>
              </a:rPr>
              <a:t> – индекс элемента с </a:t>
            </a:r>
            <a:r>
              <a:rPr lang="en-US" dirty="0">
                <a:solidFill>
                  <a:schemeClr val="bg1"/>
                </a:solidFill>
              </a:rPr>
              <a:t>min </a:t>
            </a:r>
            <a:r>
              <a:rPr lang="ru-RU" dirty="0">
                <a:solidFill>
                  <a:schemeClr val="bg1"/>
                </a:solidFill>
              </a:rPr>
              <a:t>ключом, который строго больше данного ключа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сравнений </a:t>
            </a:r>
            <a:r>
              <a:rPr lang="en-US" dirty="0">
                <a:solidFill>
                  <a:schemeClr val="bg1"/>
                </a:solidFill>
              </a:rPr>
              <a:t>C ≤ </a:t>
            </a:r>
            <a:r>
              <a:rPr lang="ru-RU" dirty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log</a:t>
            </a:r>
            <a:r>
              <a:rPr lang="ru-RU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(N)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841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FindLeastUpperBound</a:t>
            </a:r>
            <a:r>
              <a:rPr lang="ru-RU" dirty="0">
                <a:solidFill>
                  <a:schemeClr val="bg1"/>
                </a:solidFill>
              </a:rPr>
              <a:t> – индекс элемента с </a:t>
            </a:r>
            <a:r>
              <a:rPr lang="en-US" dirty="0">
                <a:solidFill>
                  <a:schemeClr val="bg1"/>
                </a:solidFill>
              </a:rPr>
              <a:t>min </a:t>
            </a:r>
            <a:r>
              <a:rPr lang="ru-RU" dirty="0">
                <a:solidFill>
                  <a:schemeClr val="bg1"/>
                </a:solidFill>
              </a:rPr>
              <a:t>ключом, который строго больше данного ключа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сравнений </a:t>
            </a:r>
            <a:r>
              <a:rPr lang="en-US" dirty="0">
                <a:solidFill>
                  <a:schemeClr val="bg1"/>
                </a:solidFill>
              </a:rPr>
              <a:t>C ≤ </a:t>
            </a:r>
            <a:r>
              <a:rPr lang="ru-RU" dirty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log</a:t>
            </a:r>
            <a:r>
              <a:rPr lang="ru-RU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(N)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count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array,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220811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/>
              <a:t>FindLeastUpperBound</a:t>
            </a:r>
            <a:r>
              <a:rPr lang="ru-RU" dirty="0"/>
              <a:t> – индекс элемента с </a:t>
            </a:r>
            <a:r>
              <a:rPr lang="en-US" dirty="0"/>
              <a:t>min </a:t>
            </a:r>
            <a:r>
              <a:rPr lang="ru-RU" dirty="0"/>
              <a:t>ключом, который строго больше данного ключа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Число сравнений </a:t>
            </a:r>
            <a:r>
              <a:rPr lang="en-US" dirty="0">
                <a:solidFill>
                  <a:schemeClr val="bg1"/>
                </a:solidFill>
              </a:rPr>
              <a:t>C ≤ </a:t>
            </a:r>
            <a:r>
              <a:rPr lang="ru-RU" dirty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log</a:t>
            </a:r>
            <a:r>
              <a:rPr lang="ru-RU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(N)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count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array,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  <p:sp>
        <p:nvSpPr>
          <p:cNvPr id="3" name="Rectangle 2"/>
          <p:cNvSpPr/>
          <p:nvPr/>
        </p:nvSpPr>
        <p:spPr>
          <a:xfrm>
            <a:off x="8184232" y="3140968"/>
            <a:ext cx="2304256" cy="360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462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/>
              <a:t>FindLeastUpperBound</a:t>
            </a:r>
            <a:r>
              <a:rPr lang="ru-RU" dirty="0"/>
              <a:t> – индекс элемента с </a:t>
            </a:r>
            <a:r>
              <a:rPr lang="en-US" dirty="0"/>
              <a:t>min </a:t>
            </a:r>
            <a:r>
              <a:rPr lang="ru-RU" dirty="0"/>
              <a:t>ключом, который строго больше данного ключа</a:t>
            </a:r>
          </a:p>
          <a:p>
            <a:endParaRPr lang="ru-RU" dirty="0"/>
          </a:p>
          <a:p>
            <a:r>
              <a:rPr lang="ru-RU" dirty="0"/>
              <a:t>Число сравнений </a:t>
            </a:r>
            <a:r>
              <a:rPr lang="en-US" dirty="0"/>
              <a:t>C ≤ </a:t>
            </a:r>
            <a:r>
              <a:rPr lang="ru-RU" dirty="0"/>
              <a:t>N </a:t>
            </a:r>
            <a:r>
              <a:rPr lang="en-US" dirty="0"/>
              <a:t>∙</a:t>
            </a:r>
            <a:r>
              <a:rPr lang="ru-RU" dirty="0"/>
              <a:t> log</a:t>
            </a:r>
            <a:r>
              <a:rPr lang="ru-RU" baseline="-25000" dirty="0"/>
              <a:t>2</a:t>
            </a:r>
            <a:r>
              <a:rPr lang="ru-RU" dirty="0"/>
              <a:t>(N)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count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array,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75402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Hollerith</a:t>
            </a:r>
            <a:r>
              <a:rPr lang="ru-RU" sz="1200" dirty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https://en.wikipedia.org/wiki/Herman_Hollerith</a:t>
            </a:r>
            <a:r>
              <a:rPr lang="ru-RU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2.0,</a:t>
            </a:r>
            <a:endParaRPr lang="ru-RU" sz="1200" dirty="0"/>
          </a:p>
          <a:p>
            <a:r>
              <a:rPr lang="en-US" sz="1200" dirty="0">
                <a:hlinkClick r:id="rId6"/>
              </a:rPr>
              <a:t>https://commons.wikimedia.org/w/index.php?curid=13310425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402113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/>
              <a:t>FindLeastUpperBound</a:t>
            </a:r>
            <a:r>
              <a:rPr lang="ru-RU" dirty="0"/>
              <a:t> – индекс элемента с </a:t>
            </a:r>
            <a:r>
              <a:rPr lang="en-US" dirty="0"/>
              <a:t>min </a:t>
            </a:r>
            <a:r>
              <a:rPr lang="ru-RU" dirty="0"/>
              <a:t>ключом, который строго больше данного ключа</a:t>
            </a:r>
          </a:p>
          <a:p>
            <a:endParaRPr lang="ru-RU" dirty="0"/>
          </a:p>
          <a:p>
            <a:r>
              <a:rPr lang="ru-RU" dirty="0"/>
              <a:t>Число сравнений </a:t>
            </a:r>
            <a:r>
              <a:rPr lang="en-US" dirty="0"/>
              <a:t>C ≤ </a:t>
            </a:r>
            <a:r>
              <a:rPr lang="ru-RU" dirty="0"/>
              <a:t>N </a:t>
            </a:r>
            <a:r>
              <a:rPr lang="en-US" dirty="0"/>
              <a:t>∙</a:t>
            </a:r>
            <a:r>
              <a:rPr lang="ru-RU" dirty="0"/>
              <a:t> log</a:t>
            </a:r>
            <a:r>
              <a:rPr lang="ru-RU" baseline="-25000" dirty="0"/>
              <a:t>2</a:t>
            </a:r>
            <a:r>
              <a:rPr lang="ru-RU" dirty="0"/>
              <a:t>(N)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  <a:p>
            <a:r>
              <a:rPr lang="ru-RU" dirty="0"/>
              <a:t>Количество обменов такое же, как без бинарного поиска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count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array,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698179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Устойчивая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называется устойчивой, если она сохраняет порядок элементов с одинаковыми ключами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Устойчивая сортировка находит перестановку </a:t>
            </a:r>
            <a:r>
              <a:rPr lang="en-US" dirty="0">
                <a:solidFill>
                  <a:schemeClr val="bg1"/>
                </a:solidFill>
              </a:rPr>
              <a:t>p[0], p[1], …, p[N-1] </a:t>
            </a:r>
            <a:r>
              <a:rPr lang="ru-RU" dirty="0">
                <a:solidFill>
                  <a:schemeClr val="bg1"/>
                </a:solidFill>
              </a:rPr>
              <a:t>такую, что для любых i &lt; j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err="1">
                <a:solidFill>
                  <a:schemeClr val="bg1"/>
                </a:solidFill>
              </a:rPr>
              <a:t>ключ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=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ключ</a:t>
            </a:r>
            <a:r>
              <a:rPr lang="ru-RU" baseline="-25000" dirty="0" err="1">
                <a:solidFill>
                  <a:schemeClr val="bg1"/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=&gt;</a:t>
            </a:r>
            <a:r>
              <a:rPr lang="ru-RU" dirty="0">
                <a:solidFill>
                  <a:schemeClr val="bg1"/>
                </a:solidFill>
              </a:rPr>
              <a:t>  p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ru-RU" dirty="0">
                <a:solidFill>
                  <a:schemeClr val="bg1"/>
                </a:solidFill>
              </a:rPr>
              <a:t> &lt; p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j</a:t>
            </a:r>
            <a:r>
              <a:rPr lang="en-US" dirty="0">
                <a:solidFill>
                  <a:schemeClr val="bg1"/>
                </a:solidFill>
              </a:rPr>
              <a:t>]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устойчивой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Swap </a:t>
            </a:r>
            <a:r>
              <a:rPr lang="ru-RU" dirty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Устойчивая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называется устойчивой, если она сохраняет порядок элементов с одинаковыми ключами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Устойчивая сортировка находит перестановку </a:t>
            </a:r>
            <a:r>
              <a:rPr lang="en-US" dirty="0">
                <a:solidFill>
                  <a:schemeClr val="bg1"/>
                </a:solidFill>
              </a:rPr>
              <a:t>p[0], p[1], …, p[N-1] </a:t>
            </a:r>
            <a:r>
              <a:rPr lang="ru-RU" dirty="0">
                <a:solidFill>
                  <a:schemeClr val="bg1"/>
                </a:solidFill>
              </a:rPr>
              <a:t>такую, что для любых i &lt; j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err="1">
                <a:solidFill>
                  <a:schemeClr val="bg1"/>
                </a:solidFill>
              </a:rPr>
              <a:t>ключ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=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ключ</a:t>
            </a:r>
            <a:r>
              <a:rPr lang="ru-RU" baseline="-25000" dirty="0" err="1">
                <a:solidFill>
                  <a:schemeClr val="bg1"/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=&gt;</a:t>
            </a:r>
            <a:r>
              <a:rPr lang="ru-RU" dirty="0">
                <a:solidFill>
                  <a:schemeClr val="bg1"/>
                </a:solidFill>
              </a:rPr>
              <a:t>  p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ru-RU" dirty="0">
                <a:solidFill>
                  <a:schemeClr val="bg1"/>
                </a:solidFill>
              </a:rPr>
              <a:t> &lt; p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j</a:t>
            </a:r>
            <a:r>
              <a:rPr lang="en-US" dirty="0">
                <a:solidFill>
                  <a:schemeClr val="bg1"/>
                </a:solidFill>
              </a:rPr>
              <a:t>]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устойчивой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Swap </a:t>
            </a:r>
            <a:r>
              <a:rPr lang="ru-RU" dirty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640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Устойчивая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называется устойчивой, если она сохраняет порядок элементов с одинаковыми ключами</a:t>
            </a:r>
          </a:p>
          <a:p>
            <a:endParaRPr lang="ru-RU" dirty="0"/>
          </a:p>
          <a:p>
            <a:r>
              <a:rPr lang="ru-RU" dirty="0"/>
              <a:t>Устойчивая сортировка находит перестановку </a:t>
            </a:r>
            <a:r>
              <a:rPr lang="en-US" dirty="0"/>
              <a:t>p[0], p[1], …, p[N-1] </a:t>
            </a:r>
            <a:r>
              <a:rPr lang="ru-RU" dirty="0"/>
              <a:t>такую, что для любых i &lt; j</a:t>
            </a:r>
            <a:endParaRPr lang="en-US" dirty="0"/>
          </a:p>
          <a:p>
            <a:pPr marL="0" indent="0" algn="ctr">
              <a:buNone/>
            </a:pPr>
            <a:r>
              <a:rPr lang="ru-RU" dirty="0" err="1"/>
              <a:t>ключ</a:t>
            </a:r>
            <a:r>
              <a:rPr lang="ru-RU" baseline="-25000" dirty="0" err="1"/>
              <a:t>i</a:t>
            </a:r>
            <a:r>
              <a:rPr lang="ru-RU" dirty="0"/>
              <a:t> =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ru-RU" dirty="0" err="1"/>
              <a:t>ключ</a:t>
            </a:r>
            <a:r>
              <a:rPr lang="ru-RU" baseline="-25000" dirty="0" err="1"/>
              <a:t>j</a:t>
            </a:r>
            <a:r>
              <a:rPr lang="ru-RU" dirty="0"/>
              <a:t> </a:t>
            </a:r>
            <a:r>
              <a:rPr lang="en-US" dirty="0"/>
              <a:t>=&gt;</a:t>
            </a:r>
            <a:r>
              <a:rPr lang="ru-RU" dirty="0"/>
              <a:t>  p</a:t>
            </a:r>
            <a:r>
              <a:rPr lang="en-US" dirty="0"/>
              <a:t>[</a:t>
            </a:r>
            <a:r>
              <a:rPr lang="ru-RU" dirty="0"/>
              <a:t>i</a:t>
            </a:r>
            <a:r>
              <a:rPr lang="en-US" dirty="0"/>
              <a:t>]</a:t>
            </a:r>
            <a:r>
              <a:rPr lang="ru-RU" dirty="0"/>
              <a:t> &lt; p</a:t>
            </a:r>
            <a:r>
              <a:rPr lang="en-US" dirty="0"/>
              <a:t>[</a:t>
            </a:r>
            <a:r>
              <a:rPr lang="ru-RU" dirty="0"/>
              <a:t>j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устойчивой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Swap </a:t>
            </a:r>
            <a:r>
              <a:rPr lang="ru-RU" dirty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984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Устойчивая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называется устойчивой, если она сохраняет порядок элементов с одинаковыми ключами</a:t>
            </a:r>
          </a:p>
          <a:p>
            <a:endParaRPr lang="ru-RU" dirty="0"/>
          </a:p>
          <a:p>
            <a:r>
              <a:rPr lang="ru-RU" dirty="0"/>
              <a:t>Устойчивая сортировка находит перестановку </a:t>
            </a:r>
            <a:r>
              <a:rPr lang="en-US" dirty="0"/>
              <a:t>p[0], p[1], …, p[N-1] </a:t>
            </a:r>
            <a:r>
              <a:rPr lang="ru-RU" dirty="0"/>
              <a:t>такую, что для любых i &lt; j</a:t>
            </a:r>
            <a:endParaRPr lang="en-US" dirty="0"/>
          </a:p>
          <a:p>
            <a:pPr marL="0" indent="0" algn="ctr">
              <a:buNone/>
            </a:pPr>
            <a:r>
              <a:rPr lang="ru-RU" dirty="0" err="1"/>
              <a:t>ключ</a:t>
            </a:r>
            <a:r>
              <a:rPr lang="ru-RU" baseline="-25000" dirty="0" err="1"/>
              <a:t>i</a:t>
            </a:r>
            <a:r>
              <a:rPr lang="ru-RU" dirty="0"/>
              <a:t> =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ru-RU" dirty="0" err="1"/>
              <a:t>ключ</a:t>
            </a:r>
            <a:r>
              <a:rPr lang="ru-RU" baseline="-25000" dirty="0" err="1"/>
              <a:t>j</a:t>
            </a:r>
            <a:r>
              <a:rPr lang="ru-RU" dirty="0"/>
              <a:t> </a:t>
            </a:r>
            <a:r>
              <a:rPr lang="en-US" dirty="0"/>
              <a:t>=&gt;</a:t>
            </a:r>
            <a:r>
              <a:rPr lang="ru-RU" dirty="0"/>
              <a:t>  p</a:t>
            </a:r>
            <a:r>
              <a:rPr lang="en-US" dirty="0"/>
              <a:t>[</a:t>
            </a:r>
            <a:r>
              <a:rPr lang="ru-RU" dirty="0"/>
              <a:t>i</a:t>
            </a:r>
            <a:r>
              <a:rPr lang="en-US" dirty="0"/>
              <a:t>]</a:t>
            </a:r>
            <a:r>
              <a:rPr lang="ru-RU" dirty="0"/>
              <a:t> &lt; p</a:t>
            </a:r>
            <a:r>
              <a:rPr lang="en-US" dirty="0"/>
              <a:t>[</a:t>
            </a:r>
            <a:r>
              <a:rPr lang="ru-RU" dirty="0"/>
              <a:t>j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en-US" dirty="0"/>
              <a:t>[</a:t>
            </a:r>
            <a:r>
              <a:rPr lang="ru-RU" dirty="0"/>
              <a:t>бинарными</a:t>
            </a:r>
            <a:r>
              <a:rPr lang="en-US" dirty="0"/>
              <a:t>] </a:t>
            </a:r>
            <a:r>
              <a:rPr lang="ru-RU" dirty="0"/>
              <a:t>вставками является устойчивой</a:t>
            </a:r>
          </a:p>
          <a:p>
            <a:pPr lvl="1"/>
            <a:r>
              <a:rPr lang="en-US" dirty="0"/>
              <a:t>Swap </a:t>
            </a:r>
            <a:r>
              <a:rPr lang="ru-RU" dirty="0"/>
              <a:t>вызывается только для элементов с неравными ключами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6143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Неизвестный автор</a:t>
            </a:r>
          </a:p>
          <a:p>
            <a:r>
              <a:rPr lang="ru-RU" dirty="0">
                <a:solidFill>
                  <a:schemeClr val="bg1"/>
                </a:solidFill>
              </a:rPr>
              <a:t>Неизвестно когда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50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Неизвестный автор</a:t>
            </a:r>
          </a:p>
          <a:p>
            <a:r>
              <a:rPr lang="ru-RU" dirty="0"/>
              <a:t>Неизвестный год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821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08027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628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58183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276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1876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Freeform 1"/>
          <p:cNvSpPr/>
          <p:nvPr/>
        </p:nvSpPr>
        <p:spPr>
          <a:xfrm>
            <a:off x="3535680" y="3850638"/>
            <a:ext cx="2824480" cy="1493522"/>
          </a:xfrm>
          <a:custGeom>
            <a:avLst/>
            <a:gdLst>
              <a:gd name="connsiteX0" fmla="*/ 3210560 w 3210560"/>
              <a:gd name="connsiteY0" fmla="*/ 1503680 h 1503680"/>
              <a:gd name="connsiteX1" fmla="*/ 1371600 w 3210560"/>
              <a:gd name="connsiteY1" fmla="*/ 0 h 1503680"/>
              <a:gd name="connsiteX2" fmla="*/ 0 w 3210560"/>
              <a:gd name="connsiteY2" fmla="*/ 1503680 h 1503680"/>
              <a:gd name="connsiteX0" fmla="*/ 3210560 w 3210560"/>
              <a:gd name="connsiteY0" fmla="*/ 1493520 h 1493520"/>
              <a:gd name="connsiteX1" fmla="*/ 1808480 w 3210560"/>
              <a:gd name="connsiteY1" fmla="*/ 0 h 1493520"/>
              <a:gd name="connsiteX2" fmla="*/ 0 w 3210560"/>
              <a:gd name="connsiteY2" fmla="*/ 1493520 h 1493520"/>
              <a:gd name="connsiteX0" fmla="*/ 2824480 w 2824480"/>
              <a:gd name="connsiteY0" fmla="*/ 1493522 h 1493522"/>
              <a:gd name="connsiteX1" fmla="*/ 1422400 w 2824480"/>
              <a:gd name="connsiteY1" fmla="*/ 2 h 1493522"/>
              <a:gd name="connsiteX2" fmla="*/ 0 w 2824480"/>
              <a:gd name="connsiteY2" fmla="*/ 1483362 h 1493522"/>
              <a:gd name="connsiteX0" fmla="*/ 2824480 w 2824480"/>
              <a:gd name="connsiteY0" fmla="*/ 1493522 h 1493522"/>
              <a:gd name="connsiteX1" fmla="*/ 1351280 w 2824480"/>
              <a:gd name="connsiteY1" fmla="*/ 2 h 1493522"/>
              <a:gd name="connsiteX2" fmla="*/ 0 w 2824480"/>
              <a:gd name="connsiteY2" fmla="*/ 1483362 h 149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4480" h="1493522">
                <a:moveTo>
                  <a:pt x="2824480" y="1493522"/>
                </a:moveTo>
                <a:cubicBezTo>
                  <a:pt x="2172546" y="741682"/>
                  <a:pt x="1822027" y="1695"/>
                  <a:pt x="1351280" y="2"/>
                </a:cubicBezTo>
                <a:cubicBezTo>
                  <a:pt x="880533" y="-1691"/>
                  <a:pt x="418253" y="731522"/>
                  <a:pt x="0" y="148336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0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Hollerith</a:t>
            </a:r>
            <a:r>
              <a:rPr lang="ru-RU" sz="1200" dirty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https://en.wikipedia.org/wiki/Herman_Hollerith</a:t>
            </a:r>
            <a:r>
              <a:rPr lang="ru-RU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2.0,</a:t>
            </a:r>
            <a:endParaRPr lang="ru-RU" sz="1200" dirty="0"/>
          </a:p>
          <a:p>
            <a:r>
              <a:rPr lang="en-US" sz="1200" dirty="0">
                <a:hlinkClick r:id="rId6"/>
              </a:rPr>
              <a:t>https://commons.wikimedia.org/w/index.php?curid=13310425</a:t>
            </a:r>
            <a:endParaRPr lang="ru-RU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1. Положить перфокарту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72316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884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4065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76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выбором на языке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SortBySelection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count)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count;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i;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j = i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j &lt; count; ++j)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j;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(i !=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как вариант: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array[i].Key != array[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].Key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[i], 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обменов, неустойчивость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Пусть 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– число сравнений и обменов в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теле внешнего цикла на i-м шаге</a:t>
            </a: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=</a:t>
            </a:r>
            <a:r>
              <a:rPr lang="ru-RU" sz="3000" dirty="0">
                <a:solidFill>
                  <a:schemeClr val="bg1"/>
                </a:solidFill>
              </a:rPr>
              <a:t> N </a:t>
            </a:r>
            <a:r>
              <a:rPr lang="en-US" sz="3000" dirty="0">
                <a:solidFill>
                  <a:schemeClr val="bg1"/>
                </a:solidFill>
              </a:rPr>
              <a:t>– </a:t>
            </a:r>
            <a:r>
              <a:rPr lang="ru-RU" sz="3000" dirty="0">
                <a:solidFill>
                  <a:schemeClr val="bg1"/>
                </a:solidFill>
              </a:rPr>
              <a:t>i – 1</a:t>
            </a:r>
          </a:p>
          <a:p>
            <a:pPr>
              <a:spcBef>
                <a:spcPts val="720"/>
              </a:spcBef>
            </a:pPr>
            <a:r>
              <a:rPr lang="ru-RU" sz="3000" dirty="0" err="1">
                <a:solidFill>
                  <a:schemeClr val="bg1"/>
                </a:solidFill>
              </a:rPr>
              <a:t>М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≤ 1 </a:t>
            </a: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Для массива из N элементов общее число сравнений C 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 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С </a:t>
            </a:r>
            <a:r>
              <a:rPr lang="en-US" sz="3000" dirty="0">
                <a:solidFill>
                  <a:schemeClr val="bg1"/>
                </a:solidFill>
              </a:rPr>
              <a:t>=</a:t>
            </a:r>
            <a:r>
              <a:rPr lang="ru-RU" sz="3000" dirty="0">
                <a:solidFill>
                  <a:schemeClr val="bg1"/>
                </a:solidFill>
              </a:rPr>
              <a:t> 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M ≤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–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До { (2, a), (2, b), (1, a) } 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После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{ (1, a), (2, b), (2, a) 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обменов, неустойчивость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в</a:t>
            </a:r>
            <a:r>
              <a:rPr lang="en-US" sz="3000" dirty="0"/>
              <a:t> </a:t>
            </a:r>
            <a:r>
              <a:rPr lang="ru-RU" sz="3000" dirty="0"/>
              <a:t>теле внешнего цикла на i-м шаге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=</a:t>
            </a:r>
            <a:r>
              <a:rPr lang="ru-RU" sz="3000" dirty="0">
                <a:solidFill>
                  <a:schemeClr val="bg1"/>
                </a:solidFill>
              </a:rPr>
              <a:t> N </a:t>
            </a:r>
            <a:r>
              <a:rPr lang="en-US" sz="3000" dirty="0">
                <a:solidFill>
                  <a:schemeClr val="bg1"/>
                </a:solidFill>
              </a:rPr>
              <a:t>– </a:t>
            </a:r>
            <a:r>
              <a:rPr lang="ru-RU" sz="3000" dirty="0">
                <a:solidFill>
                  <a:schemeClr val="bg1"/>
                </a:solidFill>
              </a:rPr>
              <a:t>i – 1</a:t>
            </a:r>
          </a:p>
          <a:p>
            <a:pPr>
              <a:spcBef>
                <a:spcPts val="720"/>
              </a:spcBef>
            </a:pPr>
            <a:r>
              <a:rPr lang="ru-RU" sz="3000" dirty="0" err="1">
                <a:solidFill>
                  <a:schemeClr val="bg1"/>
                </a:solidFill>
              </a:rPr>
              <a:t>М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≤ 1 </a:t>
            </a: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Для массива из N элементов общее число сравнений C 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 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С </a:t>
            </a:r>
            <a:r>
              <a:rPr lang="en-US" sz="3000" dirty="0">
                <a:solidFill>
                  <a:schemeClr val="bg1"/>
                </a:solidFill>
              </a:rPr>
              <a:t>=</a:t>
            </a:r>
            <a:r>
              <a:rPr lang="ru-RU" sz="3000" dirty="0">
                <a:solidFill>
                  <a:schemeClr val="bg1"/>
                </a:solidFill>
              </a:rPr>
              <a:t> 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M ≤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–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До { (2, a), (2, b), (1, a) } 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После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{ 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2554185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обменов, неустойчивость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в</a:t>
            </a:r>
            <a:r>
              <a:rPr lang="en-US" sz="3000" dirty="0"/>
              <a:t> </a:t>
            </a:r>
            <a:r>
              <a:rPr lang="ru-RU" sz="3000" dirty="0"/>
              <a:t>теле внешнего цикла на i-м шаге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/>
              <a:t>C</a:t>
            </a:r>
            <a:r>
              <a:rPr lang="ru-RU" sz="3000" baseline="-25000" dirty="0"/>
              <a:t>i</a:t>
            </a:r>
            <a:r>
              <a:rPr lang="ru-RU" sz="3000" dirty="0"/>
              <a:t> </a:t>
            </a:r>
            <a:r>
              <a:rPr lang="en-US" sz="3000" dirty="0"/>
              <a:t>=</a:t>
            </a:r>
            <a:r>
              <a:rPr lang="ru-RU" sz="3000" dirty="0"/>
              <a:t> N </a:t>
            </a:r>
            <a:r>
              <a:rPr lang="en-US" sz="3000" dirty="0"/>
              <a:t>– </a:t>
            </a:r>
            <a:r>
              <a:rPr lang="ru-RU" sz="3000" dirty="0"/>
              <a:t>i 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≤ 1 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Для массива из N элементов общее число сравнений C 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 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С </a:t>
            </a:r>
            <a:r>
              <a:rPr lang="en-US" sz="3000" dirty="0">
                <a:solidFill>
                  <a:schemeClr val="bg1"/>
                </a:solidFill>
              </a:rPr>
              <a:t>=</a:t>
            </a:r>
            <a:r>
              <a:rPr lang="ru-RU" sz="3000" dirty="0">
                <a:solidFill>
                  <a:schemeClr val="bg1"/>
                </a:solidFill>
              </a:rPr>
              <a:t> 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M ≤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–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До { (2, a), (2, b), (1, a) } 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После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{ 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20748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обменов, неустойчивость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в</a:t>
            </a:r>
            <a:r>
              <a:rPr lang="en-US" sz="3000" dirty="0"/>
              <a:t> </a:t>
            </a:r>
            <a:r>
              <a:rPr lang="ru-RU" sz="3000" dirty="0"/>
              <a:t>теле внешнего цикла на i-м шаге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/>
              <a:t>C</a:t>
            </a:r>
            <a:r>
              <a:rPr lang="ru-RU" sz="3000" baseline="-25000" dirty="0"/>
              <a:t>i</a:t>
            </a:r>
            <a:r>
              <a:rPr lang="ru-RU" sz="3000" dirty="0"/>
              <a:t> </a:t>
            </a:r>
            <a:r>
              <a:rPr lang="en-US" sz="3000" dirty="0"/>
              <a:t>=</a:t>
            </a:r>
            <a:r>
              <a:rPr lang="ru-RU" sz="3000" dirty="0"/>
              <a:t> N </a:t>
            </a:r>
            <a:r>
              <a:rPr lang="en-US" sz="3000" dirty="0"/>
              <a:t>– </a:t>
            </a:r>
            <a:r>
              <a:rPr lang="ru-RU" sz="3000" dirty="0"/>
              <a:t>i 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≤ 1 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/>
              <a:t>Для массива из N элементов общее число сравнений C = ∑C</a:t>
            </a:r>
            <a:r>
              <a:rPr lang="ru-RU" sz="3000" baseline="-25000" dirty="0"/>
              <a:t>i</a:t>
            </a:r>
            <a:r>
              <a:rPr lang="ru-RU" sz="3000" dirty="0"/>
              <a:t> и обменов M = ∑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endParaRPr lang="ru-RU" sz="3000" baseline="-25000" dirty="0"/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/>
              <a:t>С </a:t>
            </a:r>
            <a:r>
              <a:rPr lang="en-US" sz="3000" dirty="0"/>
              <a:t>=</a:t>
            </a:r>
            <a:r>
              <a:rPr lang="ru-RU" sz="3000" dirty="0"/>
              <a:t> 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/>
              <a:t>M ≤</a:t>
            </a:r>
            <a:r>
              <a:rPr lang="en-US" sz="3000" dirty="0"/>
              <a:t> </a:t>
            </a:r>
            <a:r>
              <a:rPr lang="ru-RU" sz="3000" dirty="0"/>
              <a:t>N –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До { (2, a), (2, b), (1, a) } 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После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{ 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4146723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обменов, неустойчивость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в</a:t>
            </a:r>
            <a:r>
              <a:rPr lang="en-US" sz="3000" dirty="0"/>
              <a:t> </a:t>
            </a:r>
            <a:r>
              <a:rPr lang="ru-RU" sz="3000" dirty="0"/>
              <a:t>теле внешнего цикла на i-м шаге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/>
              <a:t>C</a:t>
            </a:r>
            <a:r>
              <a:rPr lang="ru-RU" sz="3000" baseline="-25000" dirty="0"/>
              <a:t>i</a:t>
            </a:r>
            <a:r>
              <a:rPr lang="ru-RU" sz="3000" dirty="0"/>
              <a:t> </a:t>
            </a:r>
            <a:r>
              <a:rPr lang="en-US" sz="3000" dirty="0"/>
              <a:t>=</a:t>
            </a:r>
            <a:r>
              <a:rPr lang="ru-RU" sz="3000" dirty="0"/>
              <a:t> N </a:t>
            </a:r>
            <a:r>
              <a:rPr lang="en-US" sz="3000" dirty="0"/>
              <a:t>– </a:t>
            </a:r>
            <a:r>
              <a:rPr lang="ru-RU" sz="3000" dirty="0"/>
              <a:t>i 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≤ 1 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/>
              <a:t>Для массива из N элементов общее число сравнений C = ∑C</a:t>
            </a:r>
            <a:r>
              <a:rPr lang="ru-RU" sz="3000" baseline="-25000" dirty="0"/>
              <a:t>i</a:t>
            </a:r>
            <a:r>
              <a:rPr lang="ru-RU" sz="3000" dirty="0"/>
              <a:t> и обменов M = ∑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endParaRPr lang="ru-RU" sz="3000" baseline="-25000" dirty="0"/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/>
              <a:t>С </a:t>
            </a:r>
            <a:r>
              <a:rPr lang="en-US" sz="3000" dirty="0"/>
              <a:t>=</a:t>
            </a:r>
            <a:r>
              <a:rPr lang="ru-RU" sz="3000" dirty="0"/>
              <a:t> 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/>
              <a:t>M ≤</a:t>
            </a:r>
            <a:r>
              <a:rPr lang="en-US" sz="3000" dirty="0"/>
              <a:t> </a:t>
            </a:r>
            <a:r>
              <a:rPr lang="ru-RU" sz="3000" dirty="0"/>
              <a:t>N –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/>
              <a:t>До { (2, </a:t>
            </a:r>
            <a:r>
              <a:rPr lang="ru-RU" sz="3200" dirty="0">
                <a:solidFill>
                  <a:srgbClr val="C00000"/>
                </a:solidFill>
              </a:rPr>
              <a:t>a</a:t>
            </a:r>
            <a:r>
              <a:rPr lang="ru-RU" sz="3200" dirty="0"/>
              <a:t>), (2, </a:t>
            </a:r>
            <a:r>
              <a:rPr lang="ru-RU" sz="3200" dirty="0">
                <a:solidFill>
                  <a:srgbClr val="00B050"/>
                </a:solidFill>
              </a:rPr>
              <a:t>b</a:t>
            </a:r>
            <a:r>
              <a:rPr lang="ru-RU" sz="3200" dirty="0"/>
              <a:t>), (1, a) } </a:t>
            </a:r>
          </a:p>
          <a:p>
            <a:endParaRPr lang="ru-RU" sz="3200" dirty="0"/>
          </a:p>
          <a:p>
            <a:r>
              <a:rPr lang="ru-RU" sz="3200" dirty="0"/>
              <a:t>После</a:t>
            </a:r>
            <a:r>
              <a:rPr lang="en-US" sz="3200" dirty="0"/>
              <a:t> </a:t>
            </a:r>
            <a:r>
              <a:rPr lang="ru-RU" sz="3200" dirty="0"/>
              <a:t>{ (1, a), (2, </a:t>
            </a:r>
            <a:r>
              <a:rPr lang="ru-RU" sz="3200" dirty="0">
                <a:solidFill>
                  <a:srgbClr val="00B050"/>
                </a:solidFill>
              </a:rPr>
              <a:t>b</a:t>
            </a:r>
            <a:r>
              <a:rPr lang="ru-RU" sz="3200" dirty="0"/>
              <a:t>), (2, </a:t>
            </a:r>
            <a:r>
              <a:rPr lang="ru-RU" sz="3200" dirty="0">
                <a:solidFill>
                  <a:srgbClr val="C00000"/>
                </a:solidFill>
              </a:rPr>
              <a:t>a</a:t>
            </a:r>
            <a:r>
              <a:rPr lang="ru-RU" sz="3200" dirty="0"/>
              <a:t>) }</a:t>
            </a:r>
          </a:p>
        </p:txBody>
      </p:sp>
    </p:spTree>
    <p:extLst>
      <p:ext uri="{BB962C8B-B14F-4D97-AF65-F5344CB8AC3E}">
        <p14:creationId xmlns:p14="http://schemas.microsoft.com/office/powerpoint/2010/main" val="1931023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Williams</a:t>
              </a:r>
              <a:endParaRPr lang="ru-RU" sz="1400" dirty="0"/>
            </a:p>
            <a:p>
              <a:r>
                <a:rPr lang="ru-RU" sz="1400" dirty="0"/>
                <a:t>Джон Уильямс </a:t>
              </a:r>
              <a:r>
                <a:rPr lang="en-US" sz="1400" dirty="0"/>
                <a:t>1930-2012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79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Hollerith</a:t>
            </a:r>
            <a:r>
              <a:rPr lang="ru-RU" sz="1200" dirty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https://en.wikipedia.org/wiki/Herman_Hollerith</a:t>
            </a:r>
            <a:r>
              <a:rPr lang="ru-RU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2.0,</a:t>
            </a:r>
            <a:endParaRPr lang="ru-RU" sz="1200" dirty="0"/>
          </a:p>
          <a:p>
            <a:r>
              <a:rPr lang="en-US" sz="1200" dirty="0">
                <a:hlinkClick r:id="rId6"/>
              </a:rPr>
              <a:t>https://commons.wikimedia.org/w/index.php?curid=13310425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2. Замкнуть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1. Положить перфокарту</a:t>
            </a:r>
          </a:p>
        </p:txBody>
      </p:sp>
    </p:spTree>
    <p:extLst>
      <p:ext uri="{BB962C8B-B14F-4D97-AF65-F5344CB8AC3E}">
        <p14:creationId xmlns:p14="http://schemas.microsoft.com/office/powerpoint/2010/main" val="39836585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Williams</a:t>
              </a:r>
              <a:endParaRPr lang="ru-RU" sz="1400" dirty="0"/>
            </a:p>
            <a:p>
              <a:r>
                <a:rPr lang="ru-RU" sz="1400" dirty="0"/>
                <a:t>Джон Уильямс </a:t>
              </a:r>
              <a:r>
                <a:rPr lang="en-US" sz="1400" dirty="0"/>
                <a:t>1930-2012</a:t>
              </a:r>
              <a:endParaRPr lang="ru-RU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00256" y="2844464"/>
            <a:ext cx="2981268" cy="3263900"/>
            <a:chOff x="9275204" y="1797050"/>
            <a:chExt cx="2981268" cy="3263900"/>
          </a:xfrm>
        </p:grpSpPr>
        <p:pic>
          <p:nvPicPr>
            <p:cNvPr id="3074" name="Picture 2" descr="Файл:Robert Floyd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204" y="1797050"/>
              <a:ext cx="2166904" cy="326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16200000">
              <a:off x="10777798" y="3059668"/>
              <a:ext cx="22186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Robert W Floyd </a:t>
              </a:r>
              <a:endParaRPr lang="ru-RU" sz="1400" dirty="0"/>
            </a:p>
            <a:p>
              <a:r>
                <a:rPr lang="ru-RU" sz="1400" dirty="0"/>
                <a:t>Роберт </a:t>
              </a:r>
              <a:r>
                <a:rPr lang="ru-RU" sz="1400" dirty="0" err="1"/>
                <a:t>Флойд</a:t>
              </a:r>
              <a:r>
                <a:rPr lang="en-US" sz="1400" dirty="0"/>
                <a:t>1936-2001</a:t>
              </a:r>
              <a:endParaRPr lang="ru-RU" sz="1400" dirty="0"/>
            </a:p>
            <a:p>
              <a:r>
                <a:rPr lang="ru-RU" sz="1400" dirty="0"/>
                <a:t>Премия Тьюринга 1978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403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Williams, John</a:t>
            </a:r>
            <a:r>
              <a:rPr lang="ru-RU" dirty="0"/>
              <a:t> </a:t>
            </a:r>
            <a:r>
              <a:rPr lang="en-US" dirty="0"/>
              <a:t>“Algorithm 232 – Heapsort”</a:t>
            </a:r>
            <a:r>
              <a:rPr lang="ru-RU" dirty="0"/>
              <a:t> </a:t>
            </a:r>
            <a:r>
              <a:rPr lang="en-US" dirty="0"/>
              <a:t>ACM 1964</a:t>
            </a:r>
          </a:p>
          <a:p>
            <a:pPr lvl="1"/>
            <a:r>
              <a:rPr lang="en-US" sz="1600" dirty="0">
                <a:hlinkClick r:id="rId3"/>
              </a:rPr>
              <a:t>https://dl.acm.org/doi/10.1145/512274.512284</a:t>
            </a:r>
            <a:r>
              <a:rPr lang="en-US" sz="1600" dirty="0"/>
              <a:t> </a:t>
            </a:r>
            <a:endParaRPr lang="ru-RU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Floyd, Robert W.</a:t>
            </a:r>
            <a:r>
              <a:rPr lang="ru-RU" dirty="0"/>
              <a:t> </a:t>
            </a:r>
            <a:r>
              <a:rPr lang="en-US" dirty="0"/>
              <a:t>“Algorithm 245 - </a:t>
            </a:r>
            <a:r>
              <a:rPr lang="en-US" dirty="0" err="1"/>
              <a:t>Treesort</a:t>
            </a:r>
            <a:r>
              <a:rPr lang="en-US" dirty="0"/>
              <a:t> 3” ACM 1964</a:t>
            </a:r>
          </a:p>
          <a:p>
            <a:pPr lvl="1"/>
            <a:r>
              <a:rPr lang="en-US" sz="1600" dirty="0">
                <a:hlinkClick r:id="rId4"/>
              </a:rPr>
              <a:t>https://dl.acm.org/doi/10.1145/355588.365103</a:t>
            </a:r>
            <a:r>
              <a:rPr lang="en-US" sz="1600" dirty="0"/>
              <a:t> </a:t>
            </a:r>
            <a:endParaRPr lang="ru-RU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Williams</a:t>
              </a:r>
              <a:endParaRPr lang="ru-RU" sz="1400" dirty="0"/>
            </a:p>
            <a:p>
              <a:r>
                <a:rPr lang="ru-RU" sz="1400" dirty="0"/>
                <a:t>Джон Уильямс </a:t>
              </a:r>
              <a:r>
                <a:rPr lang="en-US" sz="1400" dirty="0"/>
                <a:t>1930-2012</a:t>
              </a:r>
              <a:endParaRPr lang="ru-RU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00256" y="2844464"/>
            <a:ext cx="2981268" cy="3263900"/>
            <a:chOff x="9275204" y="1797050"/>
            <a:chExt cx="2981268" cy="3263900"/>
          </a:xfrm>
        </p:grpSpPr>
        <p:pic>
          <p:nvPicPr>
            <p:cNvPr id="3074" name="Picture 2" descr="Файл:Robert Floyd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204" y="1797050"/>
              <a:ext cx="2166904" cy="326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16200000">
              <a:off x="10777798" y="3059668"/>
              <a:ext cx="22186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Robert W Floyd </a:t>
              </a:r>
              <a:endParaRPr lang="ru-RU" sz="1400" dirty="0"/>
            </a:p>
            <a:p>
              <a:r>
                <a:rPr lang="ru-RU" sz="1400" dirty="0"/>
                <a:t>Роберт </a:t>
              </a:r>
              <a:r>
                <a:rPr lang="ru-RU" sz="1400" dirty="0" err="1"/>
                <a:t>Флойд</a:t>
              </a:r>
              <a:r>
                <a:rPr lang="en-US" sz="1400" dirty="0"/>
                <a:t>1936-2001</a:t>
              </a:r>
              <a:endParaRPr lang="ru-RU" sz="1400" dirty="0"/>
            </a:p>
            <a:p>
              <a:r>
                <a:rPr lang="ru-RU" sz="1400" dirty="0"/>
                <a:t>Премия Тьюринга 1978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1037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выбором + минимум за </a:t>
            </a:r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 </a:t>
            </a:r>
            <a:r>
              <a:rPr lang="ru-RU" dirty="0">
                <a:solidFill>
                  <a:schemeClr val="bg1"/>
                </a:solidFill>
              </a:rPr>
              <a:t>действий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Храним несортированную часть массива так, что поиск минимума занимает </a:t>
            </a:r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8232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выбором + максимум 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 </a:t>
            </a:r>
            <a:r>
              <a:rPr lang="ru-RU" dirty="0"/>
              <a:t>действий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Храним несортированную часть массива так, что поиск минимума занимает </a:t>
            </a:r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6376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выбором + максимум 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 </a:t>
            </a:r>
            <a:r>
              <a:rPr lang="ru-RU" dirty="0"/>
              <a:t>действий</a:t>
            </a:r>
          </a:p>
          <a:p>
            <a:endParaRPr lang="en-US" dirty="0"/>
          </a:p>
          <a:p>
            <a:r>
              <a:rPr lang="ru-RU" dirty="0"/>
              <a:t>Храним несортированную часть массива так, что поиск максимума занимает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466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/>
              <a:t>max </a:t>
            </a:r>
            <a:r>
              <a:rPr lang="ru-RU" dirty="0"/>
              <a:t>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Последовательность 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>
                <a:solidFill>
                  <a:schemeClr val="bg1"/>
                </a:solidFill>
              </a:rPr>
              <a:t>0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r>
              <a:rPr lang="ru-RU" sz="3600" dirty="0">
                <a:solidFill>
                  <a:schemeClr val="bg1"/>
                </a:solidFill>
              </a:rPr>
              <a:t>, </a:t>
            </a:r>
            <a:r>
              <a:rPr lang="en-US" sz="3600" dirty="0">
                <a:solidFill>
                  <a:schemeClr val="bg1"/>
                </a:solidFill>
              </a:rPr>
              <a:t>h[1], </a:t>
            </a:r>
            <a:r>
              <a:rPr lang="ru-RU" sz="3600" dirty="0">
                <a:solidFill>
                  <a:schemeClr val="bg1"/>
                </a:solidFill>
              </a:rPr>
              <a:t>..., 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>
                <a:solidFill>
                  <a:schemeClr val="bg1"/>
                </a:solidFill>
              </a:rPr>
              <a:t>n</a:t>
            </a:r>
            <a:r>
              <a:rPr lang="en-US" sz="3600" dirty="0">
                <a:solidFill>
                  <a:schemeClr val="bg1"/>
                </a:solidFill>
              </a:rPr>
              <a:t>-1]</a:t>
            </a:r>
            <a:r>
              <a:rPr lang="ru-RU" sz="3600" dirty="0">
                <a:solidFill>
                  <a:schemeClr val="bg1"/>
                </a:solidFill>
              </a:rPr>
              <a:t> является пирамидой, если</a:t>
            </a:r>
          </a:p>
          <a:p>
            <a:pPr lvl="1"/>
            <a:r>
              <a:rPr lang="ru-RU" sz="3200" dirty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+ 1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для 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(n – 1)</a:t>
            </a:r>
            <a:r>
              <a:rPr lang="en-US" sz="3200" dirty="0">
                <a:solidFill>
                  <a:schemeClr val="bg1"/>
                </a:solidFill>
              </a:rPr>
              <a:t>/2 </a:t>
            </a:r>
            <a:r>
              <a:rPr lang="ru-RU" sz="3200" dirty="0">
                <a:solidFill>
                  <a:schemeClr val="bg1"/>
                </a:solidFill>
              </a:rPr>
              <a:t>и</a:t>
            </a:r>
          </a:p>
          <a:p>
            <a:pPr lvl="1"/>
            <a:r>
              <a:rPr lang="ru-RU" sz="3200" dirty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+ 2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для 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(n – 2)</a:t>
            </a:r>
            <a:r>
              <a:rPr lang="en-US" sz="3200" dirty="0">
                <a:solidFill>
                  <a:schemeClr val="bg1"/>
                </a:solidFill>
              </a:rPr>
              <a:t>/2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36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426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/>
              <a:t>max </a:t>
            </a:r>
            <a:r>
              <a:rPr lang="ru-RU" dirty="0"/>
              <a:t>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/>
              <a:t>[</a:t>
            </a:r>
            <a:r>
              <a:rPr lang="ru-RU" sz="3600" dirty="0"/>
              <a:t>0</a:t>
            </a:r>
            <a:r>
              <a:rPr lang="en-US" sz="3600" dirty="0"/>
              <a:t>]</a:t>
            </a:r>
            <a:r>
              <a:rPr lang="ru-RU" sz="3600" dirty="0"/>
              <a:t>, </a:t>
            </a:r>
            <a:r>
              <a:rPr lang="en-US" sz="3600" dirty="0"/>
              <a:t>h[1], </a:t>
            </a:r>
            <a:r>
              <a:rPr lang="ru-RU" sz="3600" dirty="0"/>
              <a:t>..., h</a:t>
            </a:r>
            <a:r>
              <a:rPr lang="en-US" sz="3600" dirty="0"/>
              <a:t>[</a:t>
            </a:r>
            <a:r>
              <a:rPr lang="ru-RU" sz="3600" dirty="0"/>
              <a:t>n</a:t>
            </a:r>
            <a:r>
              <a:rPr lang="en-US" sz="3600" dirty="0"/>
              <a:t>-1]</a:t>
            </a:r>
            <a:r>
              <a:rPr lang="ru-RU" sz="3600" dirty="0"/>
              <a:t> является пирамидой, если</a:t>
            </a:r>
          </a:p>
          <a:p>
            <a:pPr lvl="1"/>
            <a:r>
              <a:rPr lang="ru-RU" sz="3200" dirty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+ 1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для 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(n – 1)</a:t>
            </a:r>
            <a:r>
              <a:rPr lang="en-US" sz="3200" dirty="0">
                <a:solidFill>
                  <a:schemeClr val="bg1"/>
                </a:solidFill>
              </a:rPr>
              <a:t>/2 </a:t>
            </a:r>
            <a:r>
              <a:rPr lang="ru-RU" sz="3200" dirty="0">
                <a:solidFill>
                  <a:schemeClr val="bg1"/>
                </a:solidFill>
              </a:rPr>
              <a:t>и</a:t>
            </a:r>
          </a:p>
          <a:p>
            <a:pPr lvl="1"/>
            <a:r>
              <a:rPr lang="ru-RU" sz="3200" dirty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+ 2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для 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(n – 2)</a:t>
            </a:r>
            <a:r>
              <a:rPr lang="en-US" sz="3200" dirty="0">
                <a:solidFill>
                  <a:schemeClr val="bg1"/>
                </a:solidFill>
              </a:rPr>
              <a:t>/2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/>
              <a:t>max </a:t>
            </a:r>
            <a:r>
              <a:rPr lang="ru-RU" dirty="0"/>
              <a:t>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/>
              <a:t>[</a:t>
            </a:r>
            <a:r>
              <a:rPr lang="ru-RU" sz="3600" dirty="0"/>
              <a:t>0</a:t>
            </a:r>
            <a:r>
              <a:rPr lang="en-US" sz="3600" dirty="0"/>
              <a:t>]</a:t>
            </a:r>
            <a:r>
              <a:rPr lang="ru-RU" sz="3600" dirty="0"/>
              <a:t>, </a:t>
            </a:r>
            <a:r>
              <a:rPr lang="en-US" sz="3600" dirty="0"/>
              <a:t>h[1], </a:t>
            </a:r>
            <a:r>
              <a:rPr lang="ru-RU" sz="3600" dirty="0"/>
              <a:t>..., h</a:t>
            </a:r>
            <a:r>
              <a:rPr lang="en-US" sz="3600" dirty="0"/>
              <a:t>[</a:t>
            </a:r>
            <a:r>
              <a:rPr lang="ru-RU" sz="3600" dirty="0"/>
              <a:t>n</a:t>
            </a:r>
            <a:r>
              <a:rPr lang="en-US" sz="3600" dirty="0"/>
              <a:t>-1]</a:t>
            </a:r>
            <a:r>
              <a:rPr lang="ru-RU" sz="3600" dirty="0"/>
              <a:t> является пирамидой, если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+ 1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1)</a:t>
            </a:r>
            <a:r>
              <a:rPr lang="en-US" sz="3200" dirty="0"/>
              <a:t>/2 </a:t>
            </a:r>
            <a:r>
              <a:rPr lang="ru-RU" sz="3200" dirty="0"/>
              <a:t>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+ 2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2)</a:t>
            </a:r>
            <a:r>
              <a:rPr lang="en-US" sz="3200" dirty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770914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/>
              <a:t>max </a:t>
            </a:r>
            <a:r>
              <a:rPr lang="ru-RU" dirty="0"/>
              <a:t>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/>
              <a:t>[</a:t>
            </a:r>
            <a:r>
              <a:rPr lang="ru-RU" sz="3600" dirty="0"/>
              <a:t>0</a:t>
            </a:r>
            <a:r>
              <a:rPr lang="en-US" sz="3600" dirty="0"/>
              <a:t>]</a:t>
            </a:r>
            <a:r>
              <a:rPr lang="ru-RU" sz="3600" dirty="0"/>
              <a:t>, </a:t>
            </a:r>
            <a:r>
              <a:rPr lang="en-US" sz="3600" dirty="0"/>
              <a:t>h[1], </a:t>
            </a:r>
            <a:r>
              <a:rPr lang="ru-RU" sz="3600" dirty="0"/>
              <a:t>..., h</a:t>
            </a:r>
            <a:r>
              <a:rPr lang="en-US" sz="3600" dirty="0"/>
              <a:t>[</a:t>
            </a:r>
            <a:r>
              <a:rPr lang="ru-RU" sz="3600" dirty="0"/>
              <a:t>n</a:t>
            </a:r>
            <a:r>
              <a:rPr lang="en-US" sz="3600" dirty="0"/>
              <a:t>-1]</a:t>
            </a:r>
            <a:r>
              <a:rPr lang="ru-RU" sz="3600" dirty="0"/>
              <a:t> является пирамидой, если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+ 1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1)</a:t>
            </a:r>
            <a:r>
              <a:rPr lang="en-US" sz="3200" dirty="0"/>
              <a:t>/2 </a:t>
            </a:r>
            <a:r>
              <a:rPr lang="ru-RU" sz="3200" dirty="0"/>
              <a:t>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+ 2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2)</a:t>
            </a:r>
            <a:r>
              <a:rPr lang="en-US" sz="3200" dirty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77" name="Group 76"/>
          <p:cNvGrpSpPr/>
          <p:nvPr/>
        </p:nvGrpSpPr>
        <p:grpSpPr>
          <a:xfrm>
            <a:off x="6212327" y="1600201"/>
            <a:ext cx="5384800" cy="1483360"/>
            <a:chOff x="6197600" y="1600200"/>
            <a:chExt cx="5384800" cy="1483360"/>
          </a:xfrm>
        </p:grpSpPr>
        <p:graphicFrame>
          <p:nvGraphicFramePr>
            <p:cNvPr id="38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8096393"/>
                </p:ext>
              </p:extLst>
            </p:nvPr>
          </p:nvGraphicFramePr>
          <p:xfrm>
            <a:off x="6197600" y="1600200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h[0]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h[1]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h[2]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h[3]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h[4]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h[5]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h[6]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h[7]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h[8]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h[9]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h[10]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h[11]</a:t>
                        </a:r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64" name="Group 63"/>
            <p:cNvGrpSpPr/>
            <p:nvPr/>
          </p:nvGrpSpPr>
          <p:grpSpPr>
            <a:xfrm>
              <a:off x="6462541" y="1794964"/>
              <a:ext cx="4210631" cy="1087840"/>
              <a:chOff x="6462541" y="1794964"/>
              <a:chExt cx="4210631" cy="1087840"/>
            </a:xfrm>
          </p:grpSpPr>
          <p:sp>
            <p:nvSpPr>
              <p:cNvPr id="53" name="TextBox 52"/>
              <p:cNvSpPr txBox="1"/>
              <p:nvPr/>
            </p:nvSpPr>
            <p:spPr>
              <a:xfrm rot="18202499">
                <a:off x="648338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385852">
                <a:off x="9353154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385852">
                <a:off x="1037629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385852">
                <a:off x="775451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385852">
                <a:off x="6976021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385852">
                <a:off x="8349598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9486794">
                <a:off x="7826162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9486794">
                <a:off x="9705502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9486794">
                <a:off x="916612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9486794">
                <a:off x="8009160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9486794">
                <a:off x="7024054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8235510" y="3540017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N = 12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8608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/>
              <a:t>max </a:t>
            </a:r>
            <a:r>
              <a:rPr lang="ru-RU" dirty="0"/>
              <a:t>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/>
              <a:t>[</a:t>
            </a:r>
            <a:r>
              <a:rPr lang="ru-RU" sz="3600" dirty="0"/>
              <a:t>0</a:t>
            </a:r>
            <a:r>
              <a:rPr lang="en-US" sz="3600" dirty="0"/>
              <a:t>]</a:t>
            </a:r>
            <a:r>
              <a:rPr lang="ru-RU" sz="3600" dirty="0"/>
              <a:t>, </a:t>
            </a:r>
            <a:r>
              <a:rPr lang="en-US" sz="3600" dirty="0"/>
              <a:t>h[1], </a:t>
            </a:r>
            <a:r>
              <a:rPr lang="ru-RU" sz="3600" dirty="0"/>
              <a:t>..., h</a:t>
            </a:r>
            <a:r>
              <a:rPr lang="en-US" sz="3600" dirty="0"/>
              <a:t>[</a:t>
            </a:r>
            <a:r>
              <a:rPr lang="ru-RU" sz="3600" dirty="0"/>
              <a:t>n</a:t>
            </a:r>
            <a:r>
              <a:rPr lang="en-US" sz="3600" dirty="0"/>
              <a:t>-1]</a:t>
            </a:r>
            <a:r>
              <a:rPr lang="ru-RU" sz="3600" dirty="0"/>
              <a:t> является пирамидой, если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+ 1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1)</a:t>
            </a:r>
            <a:r>
              <a:rPr lang="en-US" sz="3200" dirty="0"/>
              <a:t>/2 </a:t>
            </a:r>
            <a:r>
              <a:rPr lang="ru-RU" sz="3200" dirty="0"/>
              <a:t>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+ 2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2)</a:t>
            </a:r>
            <a:r>
              <a:rPr lang="en-US" sz="3200" dirty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77" name="Group 76"/>
          <p:cNvGrpSpPr/>
          <p:nvPr/>
        </p:nvGrpSpPr>
        <p:grpSpPr>
          <a:xfrm>
            <a:off x="6212327" y="1600201"/>
            <a:ext cx="5384800" cy="1483360"/>
            <a:chOff x="6197600" y="1600200"/>
            <a:chExt cx="5384800" cy="1483360"/>
          </a:xfrm>
        </p:grpSpPr>
        <p:graphicFrame>
          <p:nvGraphicFramePr>
            <p:cNvPr id="38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8096393"/>
                </p:ext>
              </p:extLst>
            </p:nvPr>
          </p:nvGraphicFramePr>
          <p:xfrm>
            <a:off x="6197600" y="1600200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h[0]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h[1]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h[2]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h[3]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h[4]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h[5]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h[6]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h[7]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h[8]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h[9]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h[10]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h[11]</a:t>
                        </a:r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64" name="Group 63"/>
            <p:cNvGrpSpPr/>
            <p:nvPr/>
          </p:nvGrpSpPr>
          <p:grpSpPr>
            <a:xfrm>
              <a:off x="6462541" y="1794964"/>
              <a:ext cx="4210631" cy="1087840"/>
              <a:chOff x="6462541" y="1794964"/>
              <a:chExt cx="4210631" cy="1087840"/>
            </a:xfrm>
          </p:grpSpPr>
          <p:sp>
            <p:nvSpPr>
              <p:cNvPr id="53" name="TextBox 52"/>
              <p:cNvSpPr txBox="1"/>
              <p:nvPr/>
            </p:nvSpPr>
            <p:spPr>
              <a:xfrm rot="18202499">
                <a:off x="648338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385852">
                <a:off x="9353154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385852">
                <a:off x="1037629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385852">
                <a:off x="775451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385852">
                <a:off x="6976021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385852">
                <a:off x="8349598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9486794">
                <a:off x="7826162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9486794">
                <a:off x="9705502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9486794">
                <a:off x="916612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9486794">
                <a:off x="8009160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9486794">
                <a:off x="7024054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6212327" y="4642804"/>
            <a:ext cx="5384800" cy="1483360"/>
            <a:chOff x="6207347" y="3631332"/>
            <a:chExt cx="5384800" cy="1483360"/>
          </a:xfrm>
        </p:grpSpPr>
        <p:graphicFrame>
          <p:nvGraphicFramePr>
            <p:cNvPr id="39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1553312"/>
                </p:ext>
              </p:extLst>
            </p:nvPr>
          </p:nvGraphicFramePr>
          <p:xfrm>
            <a:off x="6207347" y="3631332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14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7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8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10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6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5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dirty="0"/>
                          <a:t>9</a:t>
                        </a:r>
                        <a:endParaRPr lang="ru-RU" sz="20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dirty="0"/>
                          <a:t>4</a:t>
                        </a:r>
                        <a:endParaRPr lang="ru-RU" sz="1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65" name="Group 64"/>
            <p:cNvGrpSpPr/>
            <p:nvPr/>
          </p:nvGrpSpPr>
          <p:grpSpPr>
            <a:xfrm>
              <a:off x="6400985" y="3765298"/>
              <a:ext cx="4300240" cy="1210951"/>
              <a:chOff x="6400985" y="1733409"/>
              <a:chExt cx="4300240" cy="1210951"/>
            </a:xfrm>
          </p:grpSpPr>
          <p:sp>
            <p:nvSpPr>
              <p:cNvPr id="66" name="TextBox 65"/>
              <p:cNvSpPr txBox="1"/>
              <p:nvPr/>
            </p:nvSpPr>
            <p:spPr>
              <a:xfrm rot="18202499">
                <a:off x="6455327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rot="1385852">
                <a:off x="9325101" y="1733409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≥</a:t>
                </a:r>
                <a:endParaRPr lang="ru-RU" sz="2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1385852">
                <a:off x="10348243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≥</a:t>
                </a:r>
                <a:endParaRPr lang="ru-RU" sz="2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1385852">
                <a:off x="7726463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≥</a:t>
                </a:r>
                <a:endParaRPr lang="ru-RU" sz="24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1385852">
                <a:off x="6947968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≥</a:t>
                </a:r>
                <a:endParaRPr lang="ru-RU" sz="24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1385852">
                <a:off x="8321545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≥</a:t>
                </a:r>
                <a:endParaRPr lang="ru-RU" sz="24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9486794">
                <a:off x="7798109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9486794">
                <a:off x="9677449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9486794">
                <a:off x="9138067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9486794">
                <a:off x="7981107" y="1733409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9486794">
                <a:off x="6996001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8235510" y="3540017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N = 12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682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Hollerith</a:t>
            </a:r>
            <a:r>
              <a:rPr lang="ru-RU" sz="1200" dirty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https://en.wikipedia.org/wiki/Herman_Hollerith</a:t>
            </a:r>
            <a:r>
              <a:rPr lang="ru-RU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2.0,</a:t>
            </a:r>
            <a:endParaRPr lang="ru-RU" sz="1200" dirty="0"/>
          </a:p>
          <a:p>
            <a:r>
              <a:rPr lang="en-US" sz="1200" dirty="0">
                <a:hlinkClick r:id="rId6"/>
              </a:rPr>
              <a:t>https://commons.wikimedia.org/w/index.php?curid=13310425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2. Замкнуть</a:t>
            </a:r>
          </a:p>
        </p:txBody>
      </p:sp>
      <p:sp>
        <p:nvSpPr>
          <p:cNvPr id="2" name="Curved Right Arrow 1"/>
          <p:cNvSpPr/>
          <p:nvPr/>
        </p:nvSpPr>
        <p:spPr>
          <a:xfrm rot="5400000" flipV="1">
            <a:off x="2637132" y="2852674"/>
            <a:ext cx="220989" cy="216026"/>
          </a:xfrm>
          <a:prstGeom prst="curvedRightArrow">
            <a:avLst>
              <a:gd name="adj1" fmla="val 0"/>
              <a:gd name="adj2" fmla="val 14106"/>
              <a:gd name="adj3" fmla="val 263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1161" y="2732628"/>
            <a:ext cx="743793" cy="33855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3. Тик!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1. Положить перфокарту</a:t>
            </a:r>
          </a:p>
        </p:txBody>
      </p:sp>
    </p:spTree>
    <p:extLst>
      <p:ext uri="{BB962C8B-B14F-4D97-AF65-F5344CB8AC3E}">
        <p14:creationId xmlns:p14="http://schemas.microsoft.com/office/powerpoint/2010/main" val="4620359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Основное свойство пирамиды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Если последовательность 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>
                <a:solidFill>
                  <a:schemeClr val="bg1"/>
                </a:solidFill>
              </a:rPr>
              <a:t>0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r>
              <a:rPr lang="ru-RU" sz="3600" dirty="0">
                <a:solidFill>
                  <a:schemeClr val="bg1"/>
                </a:solidFill>
              </a:rPr>
              <a:t>, </a:t>
            </a:r>
            <a:r>
              <a:rPr lang="en-US" sz="3600" dirty="0">
                <a:solidFill>
                  <a:schemeClr val="bg1"/>
                </a:solidFill>
              </a:rPr>
              <a:t>h[1], </a:t>
            </a:r>
            <a:r>
              <a:rPr lang="ru-RU" sz="3600" dirty="0">
                <a:solidFill>
                  <a:schemeClr val="bg1"/>
                </a:solidFill>
              </a:rPr>
              <a:t>..., 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>
                <a:solidFill>
                  <a:schemeClr val="bg1"/>
                </a:solidFill>
              </a:rPr>
              <a:t>n</a:t>
            </a:r>
            <a:r>
              <a:rPr lang="en-US" sz="3600" dirty="0">
                <a:solidFill>
                  <a:schemeClr val="bg1"/>
                </a:solidFill>
              </a:rPr>
              <a:t>-1]</a:t>
            </a:r>
            <a:r>
              <a:rPr lang="ru-RU" sz="3600" dirty="0">
                <a:solidFill>
                  <a:schemeClr val="bg1"/>
                </a:solidFill>
              </a:rPr>
              <a:t> является пирамидой, то </a:t>
            </a:r>
            <a:r>
              <a:rPr lang="en-US" sz="3600" dirty="0">
                <a:solidFill>
                  <a:schemeClr val="bg1"/>
                </a:solidFill>
              </a:rPr>
              <a:t>h[0] = max h[i]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00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Основное свойство пирамиды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3600" dirty="0"/>
              <a:t>Если последовательность h</a:t>
            </a:r>
            <a:r>
              <a:rPr lang="en-US" sz="3600" dirty="0"/>
              <a:t>[</a:t>
            </a:r>
            <a:r>
              <a:rPr lang="ru-RU" sz="3600" dirty="0"/>
              <a:t>0</a:t>
            </a:r>
            <a:r>
              <a:rPr lang="en-US" sz="3600" dirty="0"/>
              <a:t>]</a:t>
            </a:r>
            <a:r>
              <a:rPr lang="ru-RU" sz="3600" dirty="0"/>
              <a:t>, </a:t>
            </a:r>
            <a:r>
              <a:rPr lang="en-US" sz="3600" dirty="0"/>
              <a:t>h[1], </a:t>
            </a:r>
            <a:r>
              <a:rPr lang="ru-RU" sz="3600" dirty="0"/>
              <a:t>..., h</a:t>
            </a:r>
            <a:r>
              <a:rPr lang="en-US" sz="3600" dirty="0"/>
              <a:t>[</a:t>
            </a:r>
            <a:r>
              <a:rPr lang="ru-RU" sz="3600" dirty="0"/>
              <a:t>n</a:t>
            </a:r>
            <a:r>
              <a:rPr lang="en-US" sz="3600" dirty="0"/>
              <a:t>-1]</a:t>
            </a:r>
            <a:r>
              <a:rPr lang="ru-RU" sz="3600" dirty="0"/>
              <a:t> является пирамидой, то </a:t>
            </a:r>
            <a:r>
              <a:rPr lang="en-US" sz="3600" dirty="0"/>
              <a:t>h[0] = max h[i]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212610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пирамиду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чиним условия пирамиды для 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, 2 *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 + 1, 2 *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 + 2</a:t>
            </a:r>
            <a:endParaRPr lang="ru-RU" sz="1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возвращаем -1, если чинить не нужно (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e.g. 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2 *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 + 1 &gt;= size 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)</a:t>
            </a:r>
            <a:endParaRPr lang="en-US" sz="1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иначе возвращаем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*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+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, если сделали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Swap(&amp;h[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], &amp;h[2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*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+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1])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иначе возвращаем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*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+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FixHeapAt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h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size,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добавить 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heap[size] 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в пирамиду 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heap[0], ..., heap[size-1] 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HeapPushBack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heap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/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FixHeapAt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8236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пирамиду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33687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h[0]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h[1]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h[2]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h[5]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h[6]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h[11]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h[12]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209577" y="5196236"/>
            <a:ext cx="177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13, 5)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67498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пирамиду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356844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h[0]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h[1]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h[2]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h[5]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h[6]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209578" y="5196236"/>
            <a:ext cx="177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13, 2)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6824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пирамиду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67876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h[0]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h[1]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h[2]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h[5]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h[6]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209578" y="5196236"/>
            <a:ext cx="177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13, 0)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5229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пирамиду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109405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h[0]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h[1]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h[2]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h[5]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h[6]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9004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добавить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heap[0]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в пирамиду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], ..., heap[size-1] 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HeapPushFront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heap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 -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FixHeapAt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980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24202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111211" y="5196236"/>
            <a:ext cx="1969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Swap(&amp;h[0], &amp;h[12])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90556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03481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895392" y="5196236"/>
            <a:ext cx="2401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 = 0,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12,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48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Hollerith</a:t>
            </a:r>
            <a:r>
              <a:rPr lang="ru-RU" sz="1200" dirty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https://en.wikipedia.org/wiki/Herman_Hollerith</a:t>
            </a:r>
            <a:r>
              <a:rPr lang="ru-RU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2.0,</a:t>
            </a:r>
            <a:endParaRPr lang="ru-RU" sz="1200" dirty="0"/>
          </a:p>
          <a:p>
            <a:r>
              <a:rPr lang="en-US" sz="1200" dirty="0">
                <a:hlinkClick r:id="rId6"/>
              </a:rPr>
              <a:t>https://commons.wikimedia.org/w/index.php?curid=13310425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2. Замкнуть</a:t>
            </a:r>
          </a:p>
        </p:txBody>
      </p:sp>
      <p:sp>
        <p:nvSpPr>
          <p:cNvPr id="5" name="Down Arrow 4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Curved Right Arrow 1"/>
          <p:cNvSpPr/>
          <p:nvPr/>
        </p:nvSpPr>
        <p:spPr>
          <a:xfrm rot="5400000" flipV="1">
            <a:off x="2637132" y="2852674"/>
            <a:ext cx="220989" cy="216026"/>
          </a:xfrm>
          <a:prstGeom prst="curvedRightArrow">
            <a:avLst>
              <a:gd name="adj1" fmla="val 0"/>
              <a:gd name="adj2" fmla="val 14106"/>
              <a:gd name="adj3" fmla="val 263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1161" y="2732628"/>
            <a:ext cx="743793" cy="33855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3. Тик!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0130" y="3213552"/>
            <a:ext cx="1541885" cy="107721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4.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Переложить в открывшийся ящик</a:t>
            </a:r>
          </a:p>
        </p:txBody>
      </p:sp>
      <p:sp>
        <p:nvSpPr>
          <p:cNvPr id="3" name="Curved Right Arrow 2"/>
          <p:cNvSpPr/>
          <p:nvPr/>
        </p:nvSpPr>
        <p:spPr>
          <a:xfrm rot="17861176" flipH="1">
            <a:off x="3473022" y="3366387"/>
            <a:ext cx="731520" cy="2220644"/>
          </a:xfrm>
          <a:prstGeom prst="curvedRightArrow">
            <a:avLst>
              <a:gd name="adj1" fmla="val 0"/>
              <a:gd name="adj2" fmla="val 13157"/>
              <a:gd name="adj3" fmla="val 25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1. Положить перфокарту</a:t>
            </a:r>
          </a:p>
        </p:txBody>
      </p:sp>
    </p:spTree>
    <p:extLst>
      <p:ext uri="{BB962C8B-B14F-4D97-AF65-F5344CB8AC3E}">
        <p14:creationId xmlns:p14="http://schemas.microsoft.com/office/powerpoint/2010/main" val="8300326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5670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895392" y="5196236"/>
            <a:ext cx="2401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 = 1,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12,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8736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425082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895392" y="5196236"/>
            <a:ext cx="2401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 = 4,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12,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5141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025072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843296" y="5196236"/>
            <a:ext cx="2505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 = 10,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12,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97860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5210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799294" y="5196236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 = -1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21409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HeapSort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&lt;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HeapPushBack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i);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       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], &amp;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HeapPushFront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i);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86405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 </a:t>
            </a:r>
            <a:r>
              <a:rPr lang="en-US" dirty="0"/>
              <a:t>v2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HeapSort2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--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HeapPushFront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&amp;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HeapPushFront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9602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действий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RestoreHeapAt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не зависит от </a:t>
            </a:r>
            <a:r>
              <a:rPr lang="en-US" dirty="0">
                <a:solidFill>
                  <a:schemeClr val="bg1"/>
                </a:solidFill>
              </a:rPr>
              <a:t>N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ExtendHeap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ShrinkHeap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O(</a:t>
            </a:r>
            <a:r>
              <a:rPr lang="ru-RU" dirty="0">
                <a:solidFill>
                  <a:schemeClr val="bg1"/>
                </a:solidFill>
              </a:rPr>
              <a:t>высота пирамиды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Высота пирамиды = </a:t>
            </a:r>
            <a:r>
              <a:rPr lang="en-US" dirty="0">
                <a:solidFill>
                  <a:schemeClr val="bg1"/>
                </a:solidFill>
              </a:rPr>
              <a:t>O(</a:t>
            </a:r>
            <a:r>
              <a:rPr lang="ru-RU" dirty="0">
                <a:solidFill>
                  <a:schemeClr val="bg1"/>
                </a:solidFill>
              </a:rPr>
              <a:t>log2(N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SortByHeap</a:t>
            </a:r>
            <a:r>
              <a:rPr lang="en-US" dirty="0">
                <a:solidFill>
                  <a:schemeClr val="bg1"/>
                </a:solidFill>
              </a:rPr>
              <a:t> – O(N∙log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Наилучший случай – обратное упорядочение входной последовательности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действий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Один вызов </a:t>
            </a:r>
            <a:r>
              <a:rPr lang="en-US" dirty="0" err="1"/>
              <a:t>FixHeapAt</a:t>
            </a:r>
            <a:r>
              <a:rPr lang="en-US" dirty="0"/>
              <a:t> – </a:t>
            </a:r>
            <a:r>
              <a:rPr lang="ru-RU" dirty="0"/>
              <a:t>не зависит от </a:t>
            </a:r>
            <a:r>
              <a:rPr lang="en-US" dirty="0"/>
              <a:t>N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ExtendHeap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ShrinkHeap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O(</a:t>
            </a:r>
            <a:r>
              <a:rPr lang="ru-RU" dirty="0">
                <a:solidFill>
                  <a:schemeClr val="bg1"/>
                </a:solidFill>
              </a:rPr>
              <a:t>высота пирамиды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Высота пирамиды = </a:t>
            </a:r>
            <a:r>
              <a:rPr lang="en-US" dirty="0">
                <a:solidFill>
                  <a:schemeClr val="bg1"/>
                </a:solidFill>
              </a:rPr>
              <a:t>O(</a:t>
            </a:r>
            <a:r>
              <a:rPr lang="ru-RU" dirty="0">
                <a:solidFill>
                  <a:schemeClr val="bg1"/>
                </a:solidFill>
              </a:rPr>
              <a:t>log2(N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SortByHeap</a:t>
            </a:r>
            <a:r>
              <a:rPr lang="en-US" dirty="0">
                <a:solidFill>
                  <a:schemeClr val="bg1"/>
                </a:solidFill>
              </a:rPr>
              <a:t> – O(N∙log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Наилучший случай – обратное упорядочение входной последовательности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9036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действий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Один вызов </a:t>
            </a:r>
            <a:r>
              <a:rPr lang="en-US" dirty="0" err="1"/>
              <a:t>FixHeapAt</a:t>
            </a:r>
            <a:r>
              <a:rPr lang="en-US" dirty="0"/>
              <a:t> – </a:t>
            </a:r>
            <a:r>
              <a:rPr lang="ru-RU" dirty="0"/>
              <a:t>не зависит от </a:t>
            </a:r>
            <a:r>
              <a:rPr lang="en-US" dirty="0"/>
              <a:t>N</a:t>
            </a:r>
          </a:p>
          <a:p>
            <a:endParaRPr lang="ru-RU" dirty="0"/>
          </a:p>
          <a:p>
            <a:r>
              <a:rPr lang="ru-RU" dirty="0"/>
              <a:t>Один вызов </a:t>
            </a:r>
            <a:r>
              <a:rPr lang="en-US" dirty="0" err="1"/>
              <a:t>HeapPushFront</a:t>
            </a:r>
            <a:r>
              <a:rPr lang="en-US" dirty="0"/>
              <a:t>, </a:t>
            </a:r>
            <a:r>
              <a:rPr lang="en-US" dirty="0" err="1"/>
              <a:t>HeapPushBack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en-US" dirty="0"/>
              <a:t>O(</a:t>
            </a:r>
            <a:r>
              <a:rPr lang="ru-RU" dirty="0"/>
              <a:t>высота пирамиды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Высота пирамиды = </a:t>
            </a:r>
            <a:r>
              <a:rPr lang="en-US" dirty="0"/>
              <a:t>O(</a:t>
            </a:r>
            <a:r>
              <a:rPr lang="ru-RU" dirty="0"/>
              <a:t>log</a:t>
            </a:r>
            <a:r>
              <a:rPr lang="ru-RU" baseline="-25000" dirty="0"/>
              <a:t>2</a:t>
            </a:r>
            <a:r>
              <a:rPr lang="ru-RU" dirty="0"/>
              <a:t>(N</a:t>
            </a:r>
            <a:r>
              <a:rPr lang="en-US" dirty="0"/>
              <a:t>)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SortByHeap</a:t>
            </a:r>
            <a:r>
              <a:rPr lang="en-US" dirty="0">
                <a:solidFill>
                  <a:schemeClr val="bg1"/>
                </a:solidFill>
              </a:rPr>
              <a:t> – O(N∙log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Наилучший случай – обратное упорядочение входной последовательности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9577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действий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Один вызов </a:t>
            </a:r>
            <a:r>
              <a:rPr lang="en-US" dirty="0" err="1"/>
              <a:t>FixHeapAt</a:t>
            </a:r>
            <a:r>
              <a:rPr lang="en-US" dirty="0"/>
              <a:t> – </a:t>
            </a:r>
            <a:r>
              <a:rPr lang="ru-RU" dirty="0"/>
              <a:t>не зависит от </a:t>
            </a:r>
            <a:r>
              <a:rPr lang="en-US" dirty="0"/>
              <a:t>N</a:t>
            </a:r>
          </a:p>
          <a:p>
            <a:endParaRPr lang="ru-RU" dirty="0"/>
          </a:p>
          <a:p>
            <a:r>
              <a:rPr lang="ru-RU" dirty="0"/>
              <a:t>Один вызов </a:t>
            </a:r>
            <a:r>
              <a:rPr lang="en-US" dirty="0" err="1"/>
              <a:t>HeapPushFront</a:t>
            </a:r>
            <a:r>
              <a:rPr lang="en-US" dirty="0"/>
              <a:t>, </a:t>
            </a:r>
            <a:r>
              <a:rPr lang="en-US" dirty="0" err="1"/>
              <a:t>HeapPushBack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en-US" dirty="0"/>
              <a:t>O(</a:t>
            </a:r>
            <a:r>
              <a:rPr lang="ru-RU" dirty="0"/>
              <a:t>высота пирамиды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Высота пирамиды = </a:t>
            </a:r>
            <a:r>
              <a:rPr lang="en-US" dirty="0"/>
              <a:t>O(</a:t>
            </a:r>
            <a:r>
              <a:rPr lang="ru-RU" dirty="0"/>
              <a:t>log</a:t>
            </a:r>
            <a:r>
              <a:rPr lang="ru-RU" baseline="-25000" dirty="0"/>
              <a:t>2</a:t>
            </a:r>
            <a:r>
              <a:rPr lang="ru-RU" dirty="0"/>
              <a:t>(N</a:t>
            </a:r>
            <a:r>
              <a:rPr lang="en-US" dirty="0"/>
              <a:t>)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  <a:p>
            <a:r>
              <a:rPr lang="ru-RU" dirty="0"/>
              <a:t>Один вызов </a:t>
            </a:r>
            <a:r>
              <a:rPr lang="en-US" dirty="0" err="1"/>
              <a:t>HeapSort</a:t>
            </a:r>
            <a:r>
              <a:rPr lang="en-US" dirty="0"/>
              <a:t>, HeapSort2 – O(N∙log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endParaRPr lang="ru-RU" dirty="0"/>
          </a:p>
          <a:p>
            <a:pPr lvl="1"/>
            <a:r>
              <a:rPr lang="ru-RU" dirty="0"/>
              <a:t>Наилучший случай – обратное упорядочение входной последовательности</a:t>
            </a:r>
          </a:p>
          <a:p>
            <a:pPr lvl="2"/>
            <a:r>
              <a:rPr lang="ru-RU" dirty="0"/>
              <a:t>Почему?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45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Множество ключей и отношение порядка </a:t>
            </a:r>
            <a:r>
              <a:rPr lang="en-US" sz="2800" dirty="0">
                <a:solidFill>
                  <a:schemeClr val="bg1"/>
                </a:solidFill>
              </a:rPr>
              <a:t>&lt; </a:t>
            </a:r>
            <a:r>
              <a:rPr lang="ru-RU" sz="2800" dirty="0">
                <a:solidFill>
                  <a:schemeClr val="bg1"/>
                </a:solidFill>
              </a:rPr>
              <a:t>на нём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чаще всего линейный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если произвольный, то «топологическая» сортировка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Сортировка – это упорядочение набора данных вида (ключ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), …, (ключ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массив, список, база данных и т.п.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Найти такую перестановку </a:t>
            </a:r>
            <a:r>
              <a:rPr lang="en-US" sz="2800" dirty="0">
                <a:solidFill>
                  <a:schemeClr val="bg1"/>
                </a:solidFill>
              </a:rPr>
              <a:t>{ p[0], p[1], …, p[N-1]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} = {0, </a:t>
            </a:r>
            <a:r>
              <a:rPr lang="ru-RU" sz="2800" dirty="0">
                <a:solidFill>
                  <a:schemeClr val="bg1"/>
                </a:solidFill>
              </a:rPr>
              <a:t>1, </a:t>
            </a:r>
            <a:r>
              <a:rPr lang="en-US" sz="2800" dirty="0">
                <a:solidFill>
                  <a:schemeClr val="bg1"/>
                </a:solidFill>
              </a:rPr>
              <a:t>…, N-1}</a:t>
            </a:r>
            <a:r>
              <a:rPr lang="ru-RU" sz="2800" dirty="0">
                <a:solidFill>
                  <a:schemeClr val="bg1"/>
                </a:solidFill>
              </a:rPr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[0]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en-US" sz="2800" baseline="-25000" dirty="0">
                <a:solidFill>
                  <a:schemeClr val="bg1"/>
                </a:solidFill>
              </a:rPr>
              <a:t>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N</a:t>
            </a:r>
            <a:r>
              <a:rPr lang="en-US" sz="2800" baseline="-25000" dirty="0">
                <a:solidFill>
                  <a:schemeClr val="bg1"/>
                </a:solidFill>
              </a:rPr>
              <a:t>-1]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426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Быстрая сортировка </a:t>
            </a:r>
            <a:r>
              <a:rPr lang="en-US" dirty="0"/>
              <a:t>[</a:t>
            </a:r>
            <a:r>
              <a:rPr lang="ru-RU" dirty="0"/>
              <a:t>разделением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Быстрая сортировка </a:t>
            </a:r>
            <a:r>
              <a:rPr lang="en-US" dirty="0"/>
              <a:t>[</a:t>
            </a:r>
            <a:r>
              <a:rPr lang="ru-RU" dirty="0"/>
              <a:t>разделением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Charles Antony Richard Hoare  </a:t>
            </a:r>
            <a:r>
              <a:rPr lang="ru-RU" sz="1200" dirty="0"/>
              <a:t>р. </a:t>
            </a:r>
            <a:r>
              <a:rPr lang="en-US" sz="1200" dirty="0"/>
              <a:t>1936</a:t>
            </a:r>
          </a:p>
          <a:p>
            <a:r>
              <a:rPr lang="ru-RU" sz="1200" dirty="0"/>
              <a:t>Премия Тьюринга 1980</a:t>
            </a:r>
            <a:endParaRPr lang="en-US" sz="1200" dirty="0"/>
          </a:p>
          <a:p>
            <a:r>
              <a:rPr lang="en-US" sz="1050" dirty="0"/>
              <a:t>By Photograph by Rama, Wikimedia Commons,</a:t>
            </a:r>
            <a:endParaRPr lang="ru-RU" sz="1050" dirty="0"/>
          </a:p>
          <a:p>
            <a:r>
              <a:rPr lang="en-US" sz="1050" dirty="0"/>
              <a:t>Cc-by-sa-2.0-fr,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/>
          </a:p>
          <a:p>
            <a:r>
              <a:rPr lang="en-US" sz="1050" dirty="0">
                <a:hlinkClick r:id="rId3"/>
              </a:rPr>
              <a:t>https://commons.wikimedia.org/w/index.php?curid=15568323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55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Быстрая сортировка </a:t>
            </a:r>
            <a:r>
              <a:rPr lang="en-US" dirty="0"/>
              <a:t>[</a:t>
            </a:r>
            <a:r>
              <a:rPr lang="ru-RU" dirty="0"/>
              <a:t>разделением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Hoare, C. A. R. “Algorithm 64: Quicksort”. Comm. ACM 4 (7): 321</a:t>
            </a:r>
            <a:r>
              <a:rPr lang="ru-RU" dirty="0"/>
              <a:t>, 1961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https://doi.org/10.1145/366622.366644</a:t>
            </a:r>
            <a:endParaRPr lang="ru-RU" sz="2000" dirty="0"/>
          </a:p>
          <a:p>
            <a:pPr lvl="1"/>
            <a:r>
              <a:rPr lang="ru-RU" dirty="0"/>
              <a:t>Практика в МГУ им. Ломоносова, н/рук </a:t>
            </a:r>
            <a:r>
              <a:rPr lang="ru-RU" dirty="0" err="1"/>
              <a:t>ак</a:t>
            </a:r>
            <a:r>
              <a:rPr lang="ru-RU" dirty="0"/>
              <a:t>. А.Н. Колмогоров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Рекурсивная сортировка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разделением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Charles Antony Richard Hoare  </a:t>
            </a:r>
            <a:r>
              <a:rPr lang="ru-RU" sz="1200" dirty="0"/>
              <a:t>р. </a:t>
            </a:r>
            <a:r>
              <a:rPr lang="en-US" sz="1200" dirty="0"/>
              <a:t>1936</a:t>
            </a:r>
          </a:p>
          <a:p>
            <a:r>
              <a:rPr lang="ru-RU" sz="1200" dirty="0"/>
              <a:t>Премия Тьюринга 1980</a:t>
            </a:r>
            <a:endParaRPr lang="en-US" sz="1200" dirty="0"/>
          </a:p>
          <a:p>
            <a:r>
              <a:rPr lang="en-US" sz="1050" dirty="0"/>
              <a:t>By Photograph by Rama, Wikimedia Commons,</a:t>
            </a:r>
            <a:endParaRPr lang="ru-RU" sz="1050" dirty="0"/>
          </a:p>
          <a:p>
            <a:r>
              <a:rPr lang="en-US" sz="1050" dirty="0"/>
              <a:t>Cc-by-sa-2.0-fr,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/>
          </a:p>
          <a:p>
            <a:r>
              <a:rPr lang="en-US" sz="1050" dirty="0">
                <a:hlinkClick r:id="rId4"/>
              </a:rPr>
              <a:t>https://commons.wikimedia.org/w/index.php?curid=15568323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182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Быстрая сортировка </a:t>
            </a:r>
            <a:r>
              <a:rPr lang="en-US" dirty="0"/>
              <a:t>[</a:t>
            </a:r>
            <a:r>
              <a:rPr lang="ru-RU" dirty="0"/>
              <a:t>разделением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Hoare, C. A. R. “Algorithm 64: Quicksort”. Comm. ACM 4 (7): 321</a:t>
            </a:r>
            <a:r>
              <a:rPr lang="ru-RU" dirty="0"/>
              <a:t>, 1961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https://doi.org/10.1145/366622.366644</a:t>
            </a:r>
            <a:endParaRPr lang="ru-RU" sz="2000" dirty="0"/>
          </a:p>
          <a:p>
            <a:pPr lvl="1"/>
            <a:r>
              <a:rPr lang="ru-RU" dirty="0"/>
              <a:t>Практика в МГУ им. Ломоносова, н/рук </a:t>
            </a:r>
            <a:r>
              <a:rPr lang="ru-RU" dirty="0" err="1"/>
              <a:t>ак</a:t>
            </a:r>
            <a:r>
              <a:rPr lang="ru-RU" dirty="0"/>
              <a:t>. А.Н. Колмогоров</a:t>
            </a:r>
          </a:p>
          <a:p>
            <a:endParaRPr lang="ru-RU" dirty="0"/>
          </a:p>
          <a:p>
            <a:r>
              <a:rPr lang="ru-RU" dirty="0"/>
              <a:t>Рекурсивная сортировка</a:t>
            </a:r>
            <a:r>
              <a:rPr lang="en-US" dirty="0"/>
              <a:t> </a:t>
            </a:r>
            <a:r>
              <a:rPr lang="ru-RU" dirty="0"/>
              <a:t>разделением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Charles Antony Richard Hoare  </a:t>
            </a:r>
            <a:r>
              <a:rPr lang="ru-RU" sz="1200" dirty="0"/>
              <a:t>р. </a:t>
            </a:r>
            <a:r>
              <a:rPr lang="en-US" sz="1200" dirty="0"/>
              <a:t>1936</a:t>
            </a:r>
          </a:p>
          <a:p>
            <a:r>
              <a:rPr lang="ru-RU" sz="1200" dirty="0"/>
              <a:t>Премия Тьюринга 1980</a:t>
            </a:r>
            <a:endParaRPr lang="en-US" sz="1200" dirty="0"/>
          </a:p>
          <a:p>
            <a:r>
              <a:rPr lang="en-US" sz="1050" dirty="0"/>
              <a:t>By Photograph by Rama, Wikimedia Commons,</a:t>
            </a:r>
            <a:endParaRPr lang="ru-RU" sz="1050" dirty="0"/>
          </a:p>
          <a:p>
            <a:r>
              <a:rPr lang="en-US" sz="1050" dirty="0"/>
              <a:t>Cc-by-sa-2.0-fr,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/>
          </a:p>
          <a:p>
            <a:r>
              <a:rPr lang="en-US" sz="1050" dirty="0">
                <a:hlinkClick r:id="rId4"/>
              </a:rPr>
              <a:t>https://commons.wikimedia.org/w/index.php?curid=15568323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3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620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1271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936240" y="1764864"/>
            <a:ext cx="6116320" cy="3203376"/>
          </a:xfrm>
          <a:custGeom>
            <a:avLst/>
            <a:gdLst>
              <a:gd name="connsiteX0" fmla="*/ 0 w 5831840"/>
              <a:gd name="connsiteY0" fmla="*/ 0 h 3403600"/>
              <a:gd name="connsiteX1" fmla="*/ 3342640 w 5831840"/>
              <a:gd name="connsiteY1" fmla="*/ 1391920 h 3403600"/>
              <a:gd name="connsiteX2" fmla="*/ 4033520 w 5831840"/>
              <a:gd name="connsiteY2" fmla="*/ 2651760 h 3403600"/>
              <a:gd name="connsiteX3" fmla="*/ 5831840 w 5831840"/>
              <a:gd name="connsiteY3" fmla="*/ 3403600 h 3403600"/>
              <a:gd name="connsiteX0" fmla="*/ 0 w 5831840"/>
              <a:gd name="connsiteY0" fmla="*/ 0 h 3403600"/>
              <a:gd name="connsiteX1" fmla="*/ 3342640 w 5831840"/>
              <a:gd name="connsiteY1" fmla="*/ 139192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673600 w 5831840"/>
              <a:gd name="connsiteY1" fmla="*/ 5994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572000 w 5831840"/>
              <a:gd name="connsiteY1" fmla="*/ 33528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572000 w 5831840"/>
              <a:gd name="connsiteY1" fmla="*/ 335280 h 3403600"/>
              <a:gd name="connsiteX2" fmla="*/ 5831840 w 5831840"/>
              <a:gd name="connsiteY2" fmla="*/ 3403600 h 3403600"/>
              <a:gd name="connsiteX0" fmla="*/ 0 w 6116320"/>
              <a:gd name="connsiteY0" fmla="*/ 0 h 3159760"/>
              <a:gd name="connsiteX1" fmla="*/ 4572000 w 6116320"/>
              <a:gd name="connsiteY1" fmla="*/ 335280 h 3159760"/>
              <a:gd name="connsiteX2" fmla="*/ 6116320 w 6116320"/>
              <a:gd name="connsiteY2" fmla="*/ 3159760 h 3159760"/>
              <a:gd name="connsiteX0" fmla="*/ 0 w 6116320"/>
              <a:gd name="connsiteY0" fmla="*/ 43616 h 3203376"/>
              <a:gd name="connsiteX1" fmla="*/ 4572000 w 6116320"/>
              <a:gd name="connsiteY1" fmla="*/ 378896 h 3203376"/>
              <a:gd name="connsiteX2" fmla="*/ 6116320 w 6116320"/>
              <a:gd name="connsiteY2" fmla="*/ 3203376 h 320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6320" h="3203376">
                <a:moveTo>
                  <a:pt x="0" y="43616"/>
                </a:moveTo>
                <a:cubicBezTo>
                  <a:pt x="1426633" y="20756"/>
                  <a:pt x="3552613" y="-147731"/>
                  <a:pt x="4572000" y="378896"/>
                </a:cubicBezTo>
                <a:cubicBezTo>
                  <a:pt x="5591387" y="905523"/>
                  <a:pt x="6004137" y="2652196"/>
                  <a:pt x="6116320" y="32033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Freeform 2"/>
          <p:cNvSpPr/>
          <p:nvPr/>
        </p:nvSpPr>
        <p:spPr>
          <a:xfrm>
            <a:off x="3810000" y="2722408"/>
            <a:ext cx="4368800" cy="1087592"/>
          </a:xfrm>
          <a:custGeom>
            <a:avLst/>
            <a:gdLst>
              <a:gd name="connsiteX0" fmla="*/ 0 w 4368800"/>
              <a:gd name="connsiteY0" fmla="*/ 77303 h 961223"/>
              <a:gd name="connsiteX1" fmla="*/ 2672080 w 4368800"/>
              <a:gd name="connsiteY1" fmla="*/ 87463 h 961223"/>
              <a:gd name="connsiteX2" fmla="*/ 4368800 w 4368800"/>
              <a:gd name="connsiteY2" fmla="*/ 961223 h 961223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66833 h 1050753"/>
              <a:gd name="connsiteX1" fmla="*/ 3241040 w 4368800"/>
              <a:gd name="connsiteY1" fmla="*/ 44913 h 1050753"/>
              <a:gd name="connsiteX2" fmla="*/ 4368800 w 4368800"/>
              <a:gd name="connsiteY2" fmla="*/ 1050753 h 1050753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087592">
                <a:moveTo>
                  <a:pt x="0" y="203672"/>
                </a:moveTo>
                <a:cubicBezTo>
                  <a:pt x="971973" y="-7148"/>
                  <a:pt x="2512907" y="-65568"/>
                  <a:pt x="3241040" y="81752"/>
                </a:cubicBezTo>
                <a:cubicBezTo>
                  <a:pt x="3969173" y="229072"/>
                  <a:pt x="4250266" y="612612"/>
                  <a:pt x="4368800" y="108759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5429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06948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3810000" y="2722408"/>
            <a:ext cx="4368800" cy="1087592"/>
          </a:xfrm>
          <a:custGeom>
            <a:avLst/>
            <a:gdLst>
              <a:gd name="connsiteX0" fmla="*/ 0 w 4368800"/>
              <a:gd name="connsiteY0" fmla="*/ 77303 h 961223"/>
              <a:gd name="connsiteX1" fmla="*/ 2672080 w 4368800"/>
              <a:gd name="connsiteY1" fmla="*/ 87463 h 961223"/>
              <a:gd name="connsiteX2" fmla="*/ 4368800 w 4368800"/>
              <a:gd name="connsiteY2" fmla="*/ 961223 h 961223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66833 h 1050753"/>
              <a:gd name="connsiteX1" fmla="*/ 3241040 w 4368800"/>
              <a:gd name="connsiteY1" fmla="*/ 44913 h 1050753"/>
              <a:gd name="connsiteX2" fmla="*/ 4368800 w 4368800"/>
              <a:gd name="connsiteY2" fmla="*/ 1050753 h 1050753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087592">
                <a:moveTo>
                  <a:pt x="0" y="203672"/>
                </a:moveTo>
                <a:cubicBezTo>
                  <a:pt x="971973" y="-7148"/>
                  <a:pt x="2512907" y="-65568"/>
                  <a:pt x="3241040" y="81752"/>
                </a:cubicBezTo>
                <a:cubicBezTo>
                  <a:pt x="3969173" y="229072"/>
                  <a:pt x="4250266" y="612612"/>
                  <a:pt x="4368800" y="108759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2556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5627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962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7152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08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Множество ключей и отношение порядка </a:t>
            </a:r>
            <a:r>
              <a:rPr lang="en-US" sz="2800" dirty="0"/>
              <a:t>&lt; </a:t>
            </a:r>
            <a:r>
              <a:rPr lang="ru-RU" sz="2800" dirty="0"/>
              <a:t>на нём</a:t>
            </a:r>
          </a:p>
          <a:p>
            <a:pPr lvl="1"/>
            <a:r>
              <a:rPr lang="ru-RU" sz="2400" dirty="0"/>
              <a:t>чаще всего линейный</a:t>
            </a:r>
          </a:p>
          <a:p>
            <a:pPr lvl="1"/>
            <a:r>
              <a:rPr lang="ru-RU" sz="2400" dirty="0"/>
              <a:t>если произвольный, то «топологическая» сортировка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Сортировка – это упорядочение набора данных вида (ключ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), …, (ключ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массив, список, база данных и т.п.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Найти такую перестановку </a:t>
            </a:r>
            <a:r>
              <a:rPr lang="en-US" sz="2800" dirty="0">
                <a:solidFill>
                  <a:schemeClr val="bg1"/>
                </a:solidFill>
              </a:rPr>
              <a:t>{ p[0], p[1], …, p[N-1]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} = {0, </a:t>
            </a:r>
            <a:r>
              <a:rPr lang="ru-RU" sz="2800" dirty="0">
                <a:solidFill>
                  <a:schemeClr val="bg1"/>
                </a:solidFill>
              </a:rPr>
              <a:t>1, </a:t>
            </a:r>
            <a:r>
              <a:rPr lang="en-US" sz="2800" dirty="0">
                <a:solidFill>
                  <a:schemeClr val="bg1"/>
                </a:solidFill>
              </a:rPr>
              <a:t>…, N-1}</a:t>
            </a:r>
            <a:r>
              <a:rPr lang="ru-RU" sz="2800" dirty="0">
                <a:solidFill>
                  <a:schemeClr val="bg1"/>
                </a:solidFill>
              </a:rPr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[0]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en-US" sz="2800" baseline="-25000" dirty="0">
                <a:solidFill>
                  <a:schemeClr val="bg1"/>
                </a:solidFill>
              </a:rPr>
              <a:t>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N</a:t>
            </a:r>
            <a:r>
              <a:rPr lang="en-US" sz="2800" baseline="-25000" dirty="0">
                <a:solidFill>
                  <a:schemeClr val="bg1"/>
                </a:solidFill>
              </a:rPr>
              <a:t>-1]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9724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7152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 rot="16200000">
            <a:off x="3208784" y="854968"/>
            <a:ext cx="288032" cy="5486400"/>
          </a:xfrm>
          <a:prstGeom prst="rightBrace">
            <a:avLst>
              <a:gd name="adj1" fmla="val 14186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Brace 8"/>
          <p:cNvSpPr/>
          <p:nvPr/>
        </p:nvSpPr>
        <p:spPr>
          <a:xfrm rot="5400000" flipV="1">
            <a:off x="8731188" y="1441884"/>
            <a:ext cx="288032" cy="5414392"/>
          </a:xfrm>
          <a:prstGeom prst="rightBrace">
            <a:avLst>
              <a:gd name="adj1" fmla="val 14186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822557" y="3085752"/>
            <a:ext cx="98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Рекурсия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44962" y="4439028"/>
            <a:ext cx="98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Рекурсия</a:t>
            </a:r>
          </a:p>
        </p:txBody>
      </p:sp>
    </p:spTree>
    <p:extLst>
      <p:ext uri="{BB962C8B-B14F-4D97-AF65-F5344CB8AC3E}">
        <p14:creationId xmlns:p14="http://schemas.microsoft.com/office/powerpoint/2010/main" val="13520055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9849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5464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9849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7084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pivot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[(first + last) /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 = first, j = last;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 &lt;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&gt;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--j;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(i &gt;= j)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[i], 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(first &lt;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middle =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array, first,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first, middle);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middle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Размер стека </a:t>
            </a:r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 … N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Зависит от выбора пилотируемого элемента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каждый раз пилотируемый элемент == медиане </a:t>
            </a:r>
            <a:r>
              <a:rPr lang="en-US" dirty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есть константа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&lt; 1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>
                <a:solidFill>
                  <a:schemeClr val="bg1"/>
                </a:solidFill>
              </a:rPr>
              <a:t>бо</a:t>
            </a:r>
            <a:r>
              <a:rPr lang="en-US" dirty="0">
                <a:solidFill>
                  <a:schemeClr val="bg1"/>
                </a:solidFill>
              </a:rPr>
              <a:t>’</a:t>
            </a:r>
            <a:r>
              <a:rPr lang="ru-RU" dirty="0" err="1">
                <a:solidFill>
                  <a:schemeClr val="bg1"/>
                </a:solidFill>
              </a:rPr>
              <a:t>льшей</a:t>
            </a:r>
            <a:r>
              <a:rPr lang="ru-RU" dirty="0">
                <a:solidFill>
                  <a:schemeClr val="bg1"/>
                </a:solidFill>
              </a:rPr>
              <a:t> части ≤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константа </a:t>
            </a:r>
            <a:r>
              <a:rPr lang="en-US" dirty="0">
                <a:solidFill>
                  <a:schemeClr val="bg1"/>
                </a:solidFill>
              </a:rPr>
              <a:t>C, </a:t>
            </a:r>
            <a:r>
              <a:rPr lang="ru-RU" dirty="0">
                <a:solidFill>
                  <a:schemeClr val="bg1"/>
                </a:solidFill>
              </a:rPr>
              <a:t>что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Зависит от выбора пилотируемого элемента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каждый раз пилотируемый элемент == медиане </a:t>
            </a:r>
            <a:r>
              <a:rPr lang="en-US" dirty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есть константа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&lt; 1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>
                <a:solidFill>
                  <a:schemeClr val="bg1"/>
                </a:solidFill>
              </a:rPr>
              <a:t>бо</a:t>
            </a:r>
            <a:r>
              <a:rPr lang="en-US" dirty="0">
                <a:solidFill>
                  <a:schemeClr val="bg1"/>
                </a:solidFill>
              </a:rPr>
              <a:t>’</a:t>
            </a:r>
            <a:r>
              <a:rPr lang="ru-RU" dirty="0" err="1">
                <a:solidFill>
                  <a:schemeClr val="bg1"/>
                </a:solidFill>
              </a:rPr>
              <a:t>льшей</a:t>
            </a:r>
            <a:r>
              <a:rPr lang="ru-RU" dirty="0">
                <a:solidFill>
                  <a:schemeClr val="bg1"/>
                </a:solidFill>
              </a:rPr>
              <a:t> части ≤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константа </a:t>
            </a:r>
            <a:r>
              <a:rPr lang="en-US" dirty="0">
                <a:solidFill>
                  <a:schemeClr val="bg1"/>
                </a:solidFill>
              </a:rPr>
              <a:t>C, </a:t>
            </a:r>
            <a:r>
              <a:rPr lang="ru-RU" dirty="0">
                <a:solidFill>
                  <a:schemeClr val="bg1"/>
                </a:solidFill>
              </a:rPr>
              <a:t>что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6594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каждый раз пилотируемый элемент == медиане </a:t>
            </a:r>
            <a:r>
              <a:rPr lang="en-US" dirty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есть константа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&lt; 1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>
                <a:solidFill>
                  <a:schemeClr val="bg1"/>
                </a:solidFill>
              </a:rPr>
              <a:t>бо</a:t>
            </a:r>
            <a:r>
              <a:rPr lang="en-US" dirty="0">
                <a:solidFill>
                  <a:schemeClr val="bg1"/>
                </a:solidFill>
              </a:rPr>
              <a:t>’</a:t>
            </a:r>
            <a:r>
              <a:rPr lang="ru-RU" dirty="0" err="1">
                <a:solidFill>
                  <a:schemeClr val="bg1"/>
                </a:solidFill>
              </a:rPr>
              <a:t>льшей</a:t>
            </a:r>
            <a:r>
              <a:rPr lang="ru-RU" dirty="0">
                <a:solidFill>
                  <a:schemeClr val="bg1"/>
                </a:solidFill>
              </a:rPr>
              <a:t> части ≤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константа </a:t>
            </a:r>
            <a:r>
              <a:rPr lang="en-US" dirty="0">
                <a:solidFill>
                  <a:schemeClr val="bg1"/>
                </a:solidFill>
              </a:rPr>
              <a:t>C, </a:t>
            </a:r>
            <a:r>
              <a:rPr lang="ru-RU" dirty="0">
                <a:solidFill>
                  <a:schemeClr val="bg1"/>
                </a:solidFill>
              </a:rPr>
              <a:t>что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54715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</a:t>
            </a:r>
            <a:endParaRPr lang="ru-RU" dirty="0"/>
          </a:p>
          <a:p>
            <a:pPr lvl="3"/>
            <a:r>
              <a:rPr lang="ru-RU" dirty="0"/>
              <a:t>если каждый раз пилотируемый элемент == медиане </a:t>
            </a:r>
            <a:r>
              <a:rPr lang="en-US" dirty="0"/>
              <a:t>array[first … last]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есть константа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&lt; 1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>
                <a:solidFill>
                  <a:schemeClr val="bg1"/>
                </a:solidFill>
              </a:rPr>
              <a:t>бо</a:t>
            </a:r>
            <a:r>
              <a:rPr lang="en-US" dirty="0">
                <a:solidFill>
                  <a:schemeClr val="bg1"/>
                </a:solidFill>
              </a:rPr>
              <a:t>’</a:t>
            </a:r>
            <a:r>
              <a:rPr lang="ru-RU" dirty="0" err="1">
                <a:solidFill>
                  <a:schemeClr val="bg1"/>
                </a:solidFill>
              </a:rPr>
              <a:t>льшей</a:t>
            </a:r>
            <a:r>
              <a:rPr lang="ru-RU" dirty="0">
                <a:solidFill>
                  <a:schemeClr val="bg1"/>
                </a:solidFill>
              </a:rPr>
              <a:t> части ≤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константа </a:t>
            </a:r>
            <a:r>
              <a:rPr lang="en-US" dirty="0">
                <a:solidFill>
                  <a:schemeClr val="bg1"/>
                </a:solidFill>
              </a:rPr>
              <a:t>C, </a:t>
            </a:r>
            <a:r>
              <a:rPr lang="ru-RU" dirty="0">
                <a:solidFill>
                  <a:schemeClr val="bg1"/>
                </a:solidFill>
              </a:rPr>
              <a:t>что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6505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</a:t>
            </a:r>
            <a:endParaRPr lang="ru-RU" dirty="0"/>
          </a:p>
          <a:p>
            <a:pPr lvl="3"/>
            <a:r>
              <a:rPr lang="ru-RU" dirty="0"/>
              <a:t>если каждый раз пилотируемый элемент == медиане </a:t>
            </a:r>
            <a:r>
              <a:rPr lang="en-US" dirty="0"/>
              <a:t>array[first … last]</a:t>
            </a:r>
          </a:p>
          <a:p>
            <a:pPr lvl="2"/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endParaRPr lang="ru-RU" dirty="0"/>
          </a:p>
          <a:p>
            <a:pPr lvl="3"/>
            <a:r>
              <a:rPr lang="ru-RU" dirty="0"/>
              <a:t>если есть константа </a:t>
            </a:r>
            <a:r>
              <a:rPr lang="ru-RU" dirty="0">
                <a:sym typeface="Symbol" panose="05050102010706020507" pitchFamily="18" charset="2"/>
              </a:rPr>
              <a:t></a:t>
            </a:r>
            <a:r>
              <a:rPr lang="en-US" dirty="0">
                <a:sym typeface="Symbol" panose="05050102010706020507" pitchFamily="18" charset="2"/>
              </a:rPr>
              <a:t> &lt; 1</a:t>
            </a:r>
            <a:r>
              <a:rPr lang="ru-RU" dirty="0"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что </a:t>
            </a:r>
            <a:r>
              <a:rPr lang="ru-RU" dirty="0"/>
              <a:t>после каждого разбиения размер </a:t>
            </a:r>
            <a:r>
              <a:rPr lang="ru-RU" dirty="0" err="1"/>
              <a:t>бо</a:t>
            </a:r>
            <a:r>
              <a:rPr lang="en-US" dirty="0"/>
              <a:t>’</a:t>
            </a:r>
            <a:r>
              <a:rPr lang="ru-RU" dirty="0" err="1"/>
              <a:t>льшей</a:t>
            </a:r>
            <a:r>
              <a:rPr lang="ru-RU" dirty="0"/>
              <a:t> части ≤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∙(</a:t>
            </a:r>
            <a:r>
              <a:rPr lang="en-US" dirty="0">
                <a:sym typeface="Symbol" panose="05050102010706020507" pitchFamily="18" charset="2"/>
              </a:rPr>
              <a:t>last – first</a:t>
            </a:r>
            <a:r>
              <a:rPr lang="ru-RU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константа </a:t>
            </a:r>
            <a:r>
              <a:rPr lang="en-US" dirty="0">
                <a:solidFill>
                  <a:schemeClr val="bg1"/>
                </a:solidFill>
              </a:rPr>
              <a:t>C, </a:t>
            </a:r>
            <a:r>
              <a:rPr lang="ru-RU" dirty="0">
                <a:solidFill>
                  <a:schemeClr val="bg1"/>
                </a:solidFill>
              </a:rPr>
              <a:t>что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02000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</a:t>
            </a:r>
            <a:endParaRPr lang="ru-RU" dirty="0"/>
          </a:p>
          <a:p>
            <a:pPr lvl="3"/>
            <a:r>
              <a:rPr lang="ru-RU" dirty="0"/>
              <a:t>если каждый раз пилотируемый элемент == медиане </a:t>
            </a:r>
            <a:r>
              <a:rPr lang="en-US" dirty="0"/>
              <a:t>array[first … last]</a:t>
            </a:r>
          </a:p>
          <a:p>
            <a:pPr lvl="2"/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endParaRPr lang="ru-RU" dirty="0"/>
          </a:p>
          <a:p>
            <a:pPr lvl="3"/>
            <a:r>
              <a:rPr lang="ru-RU" dirty="0"/>
              <a:t>если есть константа </a:t>
            </a:r>
            <a:r>
              <a:rPr lang="ru-RU" dirty="0">
                <a:sym typeface="Symbol" panose="05050102010706020507" pitchFamily="18" charset="2"/>
              </a:rPr>
              <a:t></a:t>
            </a:r>
            <a:r>
              <a:rPr lang="en-US" dirty="0">
                <a:sym typeface="Symbol" panose="05050102010706020507" pitchFamily="18" charset="2"/>
              </a:rPr>
              <a:t> &lt; 1</a:t>
            </a:r>
            <a:r>
              <a:rPr lang="ru-RU" dirty="0"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что </a:t>
            </a:r>
            <a:r>
              <a:rPr lang="ru-RU" dirty="0"/>
              <a:t>после каждого разбиения размер </a:t>
            </a:r>
            <a:r>
              <a:rPr lang="ru-RU" dirty="0" err="1"/>
              <a:t>бо</a:t>
            </a:r>
            <a:r>
              <a:rPr lang="en-US" dirty="0"/>
              <a:t>’</a:t>
            </a:r>
            <a:r>
              <a:rPr lang="ru-RU" dirty="0" err="1"/>
              <a:t>льшей</a:t>
            </a:r>
            <a:r>
              <a:rPr lang="ru-RU" dirty="0"/>
              <a:t> части ≤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∙(</a:t>
            </a:r>
            <a:r>
              <a:rPr lang="en-US" dirty="0">
                <a:sym typeface="Symbol" panose="05050102010706020507" pitchFamily="18" charset="2"/>
              </a:rPr>
              <a:t>last – first</a:t>
            </a:r>
            <a:r>
              <a:rPr lang="ru-RU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O(N)</a:t>
            </a:r>
            <a:endParaRPr lang="ru-RU" dirty="0">
              <a:sym typeface="Symbol" panose="05050102010706020507" pitchFamily="18" charset="2"/>
            </a:endParaRPr>
          </a:p>
          <a:p>
            <a:pPr lvl="3"/>
            <a:r>
              <a:rPr lang="ru-RU" dirty="0">
                <a:sym typeface="Symbol" panose="05050102010706020507" pitchFamily="18" charset="2"/>
              </a:rPr>
              <a:t>если </a:t>
            </a:r>
            <a:r>
              <a:rPr lang="ru-RU" dirty="0"/>
              <a:t>есть константа </a:t>
            </a:r>
            <a:r>
              <a:rPr lang="en-US" dirty="0"/>
              <a:t>C, </a:t>
            </a:r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после каждого разбиения </a:t>
            </a:r>
            <a:r>
              <a:rPr lang="ru-RU" dirty="0">
                <a:sym typeface="Symbol" panose="05050102010706020507" pitchFamily="18" charset="2"/>
              </a:rPr>
              <a:t>размер меньшей части </a:t>
            </a:r>
            <a:r>
              <a:rPr lang="ru-RU" dirty="0"/>
              <a:t>≤</a:t>
            </a:r>
            <a:r>
              <a:rPr lang="en-US" dirty="0"/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3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93844</TotalTime>
  <Words>12952</Words>
  <Application>Microsoft Office PowerPoint</Application>
  <PresentationFormat>Widescreen</PresentationFormat>
  <Paragraphs>2083</Paragraphs>
  <Slides>171</Slides>
  <Notes>142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171</vt:i4>
      </vt:variant>
    </vt:vector>
  </HeadingPairs>
  <TitlesOfParts>
    <vt:vector size="180" baseType="lpstr">
      <vt:lpstr>Arial</vt:lpstr>
      <vt:lpstr>Calibri</vt:lpstr>
      <vt:lpstr>Cambria Math</vt:lpstr>
      <vt:lpstr>Consolas</vt:lpstr>
      <vt:lpstr>Courier New</vt:lpstr>
      <vt:lpstr>Times New Roman</vt:lpstr>
      <vt:lpstr>Wingdings 2</vt:lpstr>
      <vt:lpstr>Office Theme</vt:lpstr>
      <vt:lpstr>Equation</vt:lpstr>
      <vt:lpstr>Алгоритмы сортировки</vt:lpstr>
      <vt:lpstr>План лекции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 на языке Си</vt:lpstr>
      <vt:lpstr>Число сравнений и обменов</vt:lpstr>
      <vt:lpstr>Число сравнений и обменов</vt:lpstr>
      <vt:lpstr>Число сравнений и обменов</vt:lpstr>
      <vt:lpstr>Число сравнений и обменов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Устойчивая сортировка</vt:lpstr>
      <vt:lpstr>Устойчивая сортировка</vt:lpstr>
      <vt:lpstr>Устойчивая сортировка</vt:lpstr>
      <vt:lpstr>Устойчивая сортировка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 на языке Си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Как найти max за O(log2(N))?</vt:lpstr>
      <vt:lpstr>Как найти max за O(log2(N))?</vt:lpstr>
      <vt:lpstr>Как найти max за O(log2(N))?</vt:lpstr>
      <vt:lpstr>Как найти max за O(log2(N))?</vt:lpstr>
      <vt:lpstr>Как найти max за O(log2(N))?</vt:lpstr>
      <vt:lpstr>Основное свойство пирамиды</vt:lpstr>
      <vt:lpstr>Основное свойство пирамиды</vt:lpstr>
      <vt:lpstr>Вставка в пирамиду</vt:lpstr>
      <vt:lpstr>Вставка в пирамиду</vt:lpstr>
      <vt:lpstr>Вставка в пирамиду</vt:lpstr>
      <vt:lpstr>Вставка в пирамиду</vt:lpstr>
      <vt:lpstr>Вставка в пирамиду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Пирамидальная сортировка</vt:lpstr>
      <vt:lpstr>Пирамидальная сортировка v2</vt:lpstr>
      <vt:lpstr>Число действий</vt:lpstr>
      <vt:lpstr>Число действий</vt:lpstr>
      <vt:lpstr>Число действий</vt:lpstr>
      <vt:lpstr>Число действий</vt:lpstr>
      <vt:lpstr>Быстрая сортировка [разделением] </vt:lpstr>
      <vt:lpstr>Быстрая сортировка [разделением] </vt:lpstr>
      <vt:lpstr>Быстрая сортировка [разделением] </vt:lpstr>
      <vt:lpstr>Быстрая сортировка [разделением] 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Голландская быстрая сортировка</vt:lpstr>
      <vt:lpstr>Классификация алгоритмов сортировки</vt:lpstr>
      <vt:lpstr>Классификация алгоритмов сортировки</vt:lpstr>
      <vt:lpstr>Классификация алгоритмов сортировки</vt:lpstr>
      <vt:lpstr>Классификация алгоритмов сортировки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Дерево сравнений алгоритма сортировки</vt:lpstr>
      <vt:lpstr>Дерево сравнений алгоритма сортировки</vt:lpstr>
      <vt:lpstr>Дерево сравнений алгоритма сортировки</vt:lpstr>
      <vt:lpstr>Дерево сравнений алгоритма сортировки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Заключение</vt:lpstr>
      <vt:lpstr>Оптимальное дерево сравнений для 3-х элементов</vt:lpstr>
      <vt:lpstr>Сортировка подсчётом</vt:lpstr>
      <vt:lpstr>Алгоритм (на одном массиве)</vt:lpstr>
      <vt:lpstr>Процесс разделения, пример</vt:lpstr>
      <vt:lpstr>Пример быстрой сортировки</vt:lpstr>
      <vt:lpstr>Комментарии</vt:lpstr>
      <vt:lpstr>Комментарии</vt:lpstr>
      <vt:lpstr>Комментарии</vt:lpstr>
      <vt:lpstr>Сортировка разделением, идея алгоритма</vt:lpstr>
      <vt:lpstr>Сортировка разделением (макет)</vt:lpstr>
      <vt:lpstr>Анализ макета</vt:lpstr>
      <vt:lpstr>Разделение массива</vt:lpstr>
      <vt:lpstr>Процесс разделения</vt:lpstr>
      <vt:lpstr>Построение пирамиды</vt:lpstr>
      <vt:lpstr>PowerPoint Presentation</vt:lpstr>
      <vt:lpstr>Алгоритм пирамидальной сортировки</vt:lpstr>
      <vt:lpstr>Просеивание</vt:lpstr>
      <vt:lpstr>Пирамидальная сортировка</vt:lpstr>
      <vt:lpstr>Макет пирамидальной сортировки</vt:lpstr>
      <vt:lpstr>Макет пирамидальной сортировки</vt:lpstr>
      <vt:lpstr>Просеивание</vt:lpstr>
      <vt:lpstr>Пирамида</vt:lpstr>
      <vt:lpstr>Полная пирамида при n = 15</vt:lpstr>
      <vt:lpstr>Пример полной пирамиды при n = 12</vt:lpstr>
      <vt:lpstr>Сортировка простым обменом (пузырёк)</vt:lpstr>
      <vt:lpstr>Пример</vt:lpstr>
      <vt:lpstr>Алгоритм (метод пузырька)</vt:lpstr>
      <vt:lpstr>Анализ</vt:lpstr>
      <vt:lpstr>Улучшение метода пузырька </vt:lpstr>
      <vt:lpstr>Шейкер-сортировка (алгоритм)</vt:lpstr>
      <vt:lpstr>Шейкер-сортировка (продолжение)</vt:lpstr>
      <vt:lpstr>Программа</vt:lpstr>
      <vt:lpstr>Продолжение программы</vt:lpstr>
      <vt:lpstr>Анализ</vt:lpstr>
      <vt:lpstr>Анализ, продолжение</vt:lpstr>
      <vt:lpstr>Анализ, продолжение</vt:lpstr>
      <vt:lpstr>Алгоритм</vt:lpstr>
      <vt:lpstr>Сортировка включениями с убывающим шагом. Метод Шелла</vt:lpstr>
      <vt:lpstr>Пример работы сортировки Шелла</vt:lpstr>
      <vt:lpstr>Пример работы сортировки Шелла, продолжение</vt:lpstr>
      <vt:lpstr>Выбор шага в сортировке Шелла</vt:lpstr>
      <vt:lpstr>Анализ эффективности метода</vt:lpstr>
      <vt:lpstr>Алгоритм </vt:lpstr>
      <vt:lpstr>Алгоритм, продолжение</vt:lpstr>
      <vt:lpstr>Сортировка простым выбором</vt:lpstr>
      <vt:lpstr>Пример</vt:lpstr>
      <vt:lpstr>Обсуждение</vt:lpstr>
      <vt:lpstr>Алгоритм</vt:lpstr>
      <vt:lpstr>Пирамидальная сортировка</vt:lpstr>
      <vt:lpstr>Сортировка, продолжение</vt:lpstr>
    </vt:vector>
  </TitlesOfParts>
  <Company>IIS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keywords>CTPClassification=CTP_PUBLIC:VisualMarkings=</cp:keywords>
  <cp:lastModifiedBy>Evgenii Petrov</cp:lastModifiedBy>
  <cp:revision>451</cp:revision>
  <dcterms:created xsi:type="dcterms:W3CDTF">2006-06-15T11:25:02Z</dcterms:created>
  <dcterms:modified xsi:type="dcterms:W3CDTF">2023-12-05T09:49:50Z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68c1e709-42ea-44db-8a99-e1b95065b59c</vt:lpwstr>
  </property>
  <property fmtid="{D5CDD505-2E9C-101B-9397-08002B2CF9AE}" pid="3" name="CTP_TimeStamp">
    <vt:lpwstr>2016-03-08 15:08:46Z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