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3"/>
  </p:notesMasterIdLst>
  <p:sldIdLst>
    <p:sldId id="305" r:id="rId2"/>
    <p:sldId id="315" r:id="rId3"/>
    <p:sldId id="333" r:id="rId4"/>
    <p:sldId id="336" r:id="rId5"/>
    <p:sldId id="337" r:id="rId6"/>
    <p:sldId id="306" r:id="rId7"/>
    <p:sldId id="338" r:id="rId8"/>
    <p:sldId id="339" r:id="rId9"/>
    <p:sldId id="280" r:id="rId10"/>
    <p:sldId id="340" r:id="rId11"/>
    <p:sldId id="341" r:id="rId12"/>
    <p:sldId id="342" r:id="rId13"/>
    <p:sldId id="316" r:id="rId14"/>
    <p:sldId id="343" r:id="rId15"/>
    <p:sldId id="344" r:id="rId16"/>
    <p:sldId id="345" r:id="rId17"/>
    <p:sldId id="346" r:id="rId18"/>
    <p:sldId id="347" r:id="rId19"/>
    <p:sldId id="317" r:id="rId20"/>
    <p:sldId id="348" r:id="rId21"/>
    <p:sldId id="349" r:id="rId22"/>
    <p:sldId id="350" r:id="rId23"/>
    <p:sldId id="351" r:id="rId24"/>
    <p:sldId id="308" r:id="rId25"/>
    <p:sldId id="361" r:id="rId26"/>
    <p:sldId id="362" r:id="rId27"/>
    <p:sldId id="363" r:id="rId28"/>
    <p:sldId id="364" r:id="rId29"/>
    <p:sldId id="318" r:id="rId30"/>
    <p:sldId id="352" r:id="rId31"/>
    <p:sldId id="353" r:id="rId32"/>
    <p:sldId id="354" r:id="rId33"/>
    <p:sldId id="355" r:id="rId34"/>
    <p:sldId id="356" r:id="rId35"/>
    <p:sldId id="281" r:id="rId36"/>
    <p:sldId id="357" r:id="rId37"/>
    <p:sldId id="358" r:id="rId38"/>
    <p:sldId id="359" r:id="rId39"/>
    <p:sldId id="360" r:id="rId40"/>
    <p:sldId id="282" r:id="rId41"/>
    <p:sldId id="365" r:id="rId42"/>
    <p:sldId id="366" r:id="rId43"/>
    <p:sldId id="367" r:id="rId44"/>
    <p:sldId id="320" r:id="rId45"/>
    <p:sldId id="368" r:id="rId46"/>
    <p:sldId id="369" r:id="rId47"/>
    <p:sldId id="370" r:id="rId48"/>
    <p:sldId id="371" r:id="rId49"/>
    <p:sldId id="307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283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509" r:id="rId68"/>
    <p:sldId id="510" r:id="rId69"/>
    <p:sldId id="511" r:id="rId70"/>
    <p:sldId id="512" r:id="rId71"/>
    <p:sldId id="513" r:id="rId72"/>
    <p:sldId id="514" r:id="rId73"/>
    <p:sldId id="310" r:id="rId74"/>
    <p:sldId id="388" r:id="rId75"/>
    <p:sldId id="389" r:id="rId76"/>
    <p:sldId id="390" r:id="rId77"/>
    <p:sldId id="391" r:id="rId78"/>
    <p:sldId id="392" r:id="rId79"/>
    <p:sldId id="393" r:id="rId80"/>
    <p:sldId id="394" r:id="rId81"/>
    <p:sldId id="395" r:id="rId82"/>
    <p:sldId id="396" r:id="rId83"/>
    <p:sldId id="397" r:id="rId84"/>
    <p:sldId id="322" r:id="rId85"/>
    <p:sldId id="398" r:id="rId86"/>
    <p:sldId id="399" r:id="rId87"/>
    <p:sldId id="400" r:id="rId88"/>
    <p:sldId id="401" r:id="rId89"/>
    <p:sldId id="402" r:id="rId90"/>
    <p:sldId id="403" r:id="rId91"/>
    <p:sldId id="312" r:id="rId92"/>
    <p:sldId id="404" r:id="rId93"/>
    <p:sldId id="405" r:id="rId94"/>
    <p:sldId id="406" r:id="rId95"/>
    <p:sldId id="407" r:id="rId96"/>
    <p:sldId id="323" r:id="rId97"/>
    <p:sldId id="408" r:id="rId98"/>
    <p:sldId id="409" r:id="rId99"/>
    <p:sldId id="410" r:id="rId100"/>
    <p:sldId id="288" r:id="rId101"/>
    <p:sldId id="411" r:id="rId102"/>
    <p:sldId id="412" r:id="rId103"/>
    <p:sldId id="413" r:id="rId104"/>
    <p:sldId id="414" r:id="rId105"/>
    <p:sldId id="415" r:id="rId106"/>
    <p:sldId id="416" r:id="rId107"/>
    <p:sldId id="417" r:id="rId108"/>
    <p:sldId id="418" r:id="rId109"/>
    <p:sldId id="419" r:id="rId110"/>
    <p:sldId id="420" r:id="rId111"/>
    <p:sldId id="421" r:id="rId112"/>
    <p:sldId id="422" r:id="rId113"/>
    <p:sldId id="334" r:id="rId114"/>
    <p:sldId id="423" r:id="rId115"/>
    <p:sldId id="424" r:id="rId116"/>
    <p:sldId id="425" r:id="rId117"/>
    <p:sldId id="426" r:id="rId118"/>
    <p:sldId id="427" r:id="rId119"/>
    <p:sldId id="428" r:id="rId120"/>
    <p:sldId id="429" r:id="rId121"/>
    <p:sldId id="430" r:id="rId122"/>
    <p:sldId id="431" r:id="rId123"/>
    <p:sldId id="432" r:id="rId124"/>
    <p:sldId id="290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292" r:id="rId136"/>
    <p:sldId id="515" r:id="rId137"/>
    <p:sldId id="444" r:id="rId138"/>
    <p:sldId id="296" r:id="rId139"/>
    <p:sldId id="445" r:id="rId140"/>
    <p:sldId id="446" r:id="rId141"/>
    <p:sldId id="447" r:id="rId142"/>
    <p:sldId id="448" r:id="rId143"/>
    <p:sldId id="449" r:id="rId144"/>
    <p:sldId id="450" r:id="rId145"/>
    <p:sldId id="451" r:id="rId146"/>
    <p:sldId id="452" r:id="rId147"/>
    <p:sldId id="453" r:id="rId148"/>
    <p:sldId id="454" r:id="rId149"/>
    <p:sldId id="455" r:id="rId150"/>
    <p:sldId id="297" r:id="rId151"/>
    <p:sldId id="456" r:id="rId152"/>
    <p:sldId id="457" r:id="rId153"/>
    <p:sldId id="458" r:id="rId154"/>
    <p:sldId id="459" r:id="rId155"/>
    <p:sldId id="326" r:id="rId156"/>
    <p:sldId id="467" r:id="rId157"/>
    <p:sldId id="516" r:id="rId158"/>
    <p:sldId id="517" r:id="rId159"/>
    <p:sldId id="518" r:id="rId160"/>
    <p:sldId id="476" r:id="rId161"/>
    <p:sldId id="472" r:id="rId162"/>
    <p:sldId id="519" r:id="rId163"/>
    <p:sldId id="520" r:id="rId164"/>
    <p:sldId id="521" r:id="rId165"/>
    <p:sldId id="522" r:id="rId166"/>
    <p:sldId id="523" r:id="rId167"/>
    <p:sldId id="329" r:id="rId168"/>
    <p:sldId id="477" r:id="rId169"/>
    <p:sldId id="478" r:id="rId170"/>
    <p:sldId id="479" r:id="rId171"/>
    <p:sldId id="483" r:id="rId172"/>
    <p:sldId id="482" r:id="rId173"/>
    <p:sldId id="301" r:id="rId174"/>
    <p:sldId id="484" r:id="rId175"/>
    <p:sldId id="485" r:id="rId176"/>
    <p:sldId id="486" r:id="rId177"/>
    <p:sldId id="487" r:id="rId178"/>
    <p:sldId id="488" r:id="rId179"/>
    <p:sldId id="335" r:id="rId180"/>
    <p:sldId id="489" r:id="rId181"/>
    <p:sldId id="490" r:id="rId182"/>
    <p:sldId id="491" r:id="rId183"/>
    <p:sldId id="492" r:id="rId184"/>
    <p:sldId id="493" r:id="rId185"/>
    <p:sldId id="494" r:id="rId186"/>
    <p:sldId id="495" r:id="rId187"/>
    <p:sldId id="496" r:id="rId188"/>
    <p:sldId id="497" r:id="rId189"/>
    <p:sldId id="498" r:id="rId190"/>
    <p:sldId id="499" r:id="rId191"/>
    <p:sldId id="524" r:id="rId192"/>
    <p:sldId id="330" r:id="rId193"/>
    <p:sldId id="500" r:id="rId194"/>
    <p:sldId id="501" r:id="rId195"/>
    <p:sldId id="525" r:id="rId196"/>
    <p:sldId id="503" r:id="rId197"/>
    <p:sldId id="505" r:id="rId198"/>
    <p:sldId id="506" r:id="rId199"/>
    <p:sldId id="507" r:id="rId200"/>
    <p:sldId id="508" r:id="rId201"/>
    <p:sldId id="332" r:id="rId202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 varScale="1">
        <p:scale>
          <a:sx n="101" d="100"/>
          <a:sy n="101" d="100"/>
        </p:scale>
        <p:origin x="144" y="3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652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591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34029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62377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56677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9661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23773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1520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61193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6351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1052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827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3690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1446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5122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1371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13280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49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14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1046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3363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386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763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174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7895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762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1457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0769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27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36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9518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4567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9307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2053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4097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1296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5568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806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9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9818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0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0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9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96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8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4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8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59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43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5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9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412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34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82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8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39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4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05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19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95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5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5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14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88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0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59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87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9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25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70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64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835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30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11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7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4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3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7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684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505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6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70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44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899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02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0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379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5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51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940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780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465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97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68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334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02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3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3640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212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035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810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014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109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814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703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75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861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3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45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339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267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750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9806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9255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02339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4595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37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  <a:br>
              <a:rPr lang="ru-RU" dirty="0"/>
            </a:br>
            <a:r>
              <a:rPr lang="ru-RU" dirty="0"/>
              <a:t>Оптимальный код Хаффмана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035833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40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60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02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305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08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578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736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872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15888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47552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55017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ЗаменитьЛист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, </a:t>
            </a: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ru-RU" sz="2200" dirty="0" err="1"/>
              <a:t>СоздатьЛист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),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)), </a:t>
            </a:r>
            <a:r>
              <a:rPr lang="ru-RU" sz="2200" dirty="0" err="1"/>
              <a:t>оптимальныйДПК</a:t>
            </a:r>
            <a:r>
              <a:rPr lang="ru-RU" sz="2200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34036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96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54089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85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45018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21442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7412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82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/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40147435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43344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6987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64396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оптимальныйДПК</a:t>
            </a:r>
            <a:endParaRPr lang="ru-RU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85422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R = </a:t>
            </a:r>
            <a:r>
              <a:rPr lang="ru-RU" sz="2400" dirty="0">
                <a:solidFill>
                  <a:schemeClr val="bg1"/>
                </a:solidFill>
              </a:rPr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3344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3516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6460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</a:t>
            </a:r>
            <a:r>
              <a:rPr lang="ru-RU" sz="2400" dirty="0">
                <a:solidFill>
                  <a:schemeClr val="bg1"/>
                </a:solidFill>
              </a:rPr>
              <a:t>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284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90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Кодом называется такое отображение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К : А1* —&gt; А2*, что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)...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для любого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из А1*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2335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BC39EF-5892-0B2B-51FA-2DCEE0F41D75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944BB2-CD53-8FD7-ED30-C221526319E2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D27DA2-7BE6-976A-2295-5F3E76233897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3AAD2E-89C3-523C-93A5-617757A9DAC4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15EFEDE5-68D9-6C21-FDCE-DCE1EF40D6FE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E51BF05C-F29A-51DA-A9E7-E9EB8B17ADB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8AC14946-0F21-AFC1-8267-53AB9AB7A646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FBA7D7-C861-A231-A73A-B5B15C871940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B458C770-A54F-6053-9E63-241F70C5CC0E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4635AB0A-4A1E-4A5F-0FFD-BDDA11D0498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8F2056C2-69AA-C70E-4FB2-F09998C53C1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699D5E-D6D8-FD64-E9C3-0FF9CA3E9D67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8B1999D1-3460-679E-7F69-37F74751762B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C149081B-9C9A-4C7E-3A7A-A9EEBA0EE6D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A8D0F51D-7FCB-C6C8-9CF9-52302FC47B16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71ADB2-5B0A-67CF-B03E-E5AD14754452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919EE744-7EB7-1366-4C2D-DDA31DCF5150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5169881C-64D0-424E-27AC-3E1F9B333B5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763D8A33-D8BC-7D04-20CB-D158878A7151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6D8C8765-0D5F-4D8A-5C04-62B1D587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2E4C61DF-0269-F3DB-B516-83A0AA9D1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962927A1-B594-80BF-1E5E-63F6BA40B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30CACDDF-138B-673E-C283-55326544A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285643E2-F2E1-ED63-3D69-57BA77C56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5607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 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E8BB71-2034-7C95-284F-5DEB150CA6AF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1E337B-23E7-5E04-1071-44713BD35375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405F7A-E718-D0FD-BF99-B7F1F533E2E8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6D8FEC-8026-72ED-CB90-B77871A197A1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A6F5A5D3-CA42-8BFD-1106-8DFB8F338763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21801C7C-8DE6-C68E-27F4-83E6734E408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4A032A2A-4560-C0D6-3AC9-7AF9404227F2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2FF724E-2B06-3888-3718-BB38F7D30EC1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8443C08B-84D4-9275-4723-257928107D2F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548E2A61-EADA-62D8-B83E-184AF3FE4C2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FE20027E-EB1E-BED5-B8B2-2A33E8447240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D66168-866C-2F1E-070B-09DA2355F8C2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DEC57093-5402-260F-29DF-1253C046B428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884E16B6-74D2-D741-5AD0-76AE7A7BD8C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819A0F9F-B3A8-F485-CBCF-A87CAE62A3D3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833786-0A65-C64B-1674-F1B65B818A53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51D3EDD4-E366-6800-1EBC-1FE3C87268CF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7EC3A1A1-D8DE-E64F-9ABD-178E82EF9F84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8D943DCD-16AB-9FB4-37B1-C089E6460C0A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6C295804-9BEB-AAF0-D995-A06A2442C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1AC297E4-9EA6-30AC-7A8A-BC6611D41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C592F43B-E4B8-7F98-6547-CC061AE5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AC248349-CF48-85D5-C7C5-E2D8257EC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4D239145-234A-DB8E-FB20-0F67CB5D1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491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</a:t>
            </a:r>
            <a:r>
              <a:rPr lang="ru-RU" sz="2400" dirty="0"/>
              <a:t> </a:t>
            </a:r>
            <a:r>
              <a:rPr lang="en-US" sz="2400" dirty="0"/>
              <a:t>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24465-FB21-2D6F-93E7-51D407028499}"/>
              </a:ext>
            </a:extLst>
          </p:cNvPr>
          <p:cNvGrpSpPr/>
          <p:nvPr/>
        </p:nvGrpSpPr>
        <p:grpSpPr>
          <a:xfrm>
            <a:off x="9264352" y="1417638"/>
            <a:ext cx="1319729" cy="2266617"/>
            <a:chOff x="1181590" y="2614933"/>
            <a:chExt cx="1319729" cy="22666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E3E7ED-2A9E-37F2-7F2A-AA8BD0AB39D6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10D4A1-2C8D-1E76-38A8-F6CC920AD1DB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5DC863-9A35-2F18-C75F-21417EAE8B7E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CF680ED3-408A-9693-AB9B-03D10DEEA2FA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EF1E9C15-8043-BDF3-9C82-0A23BCC14FC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83D8815A-7E69-F707-F2E5-DCEC8A8BB977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1DBBAF-28DA-29A5-B592-66D585D48E5D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5C0A630A-B2B5-992E-A62B-2736B51B797C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B395B9C9-A913-3DC4-B71D-DF4AE2F0D51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6952BCD9-7B93-118B-B1F5-B27EA9E8FB9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679EF84-49F2-7940-E1E4-910DC31CACD2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67EA8410-375C-3CAE-2837-B800854B9E22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F96965E8-BEEF-3F0F-12A3-C55AD736515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0B553802-E74B-636A-334D-B76C7435C8E2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16CF29B-63DA-2BFC-880D-0C98722DAD31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2C88D022-BE95-9AE3-1BF5-3D4806241F33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85BEFB13-6EFF-EB79-6721-2B04EDAB6070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9E88C56F-931E-91D7-FE1F-0ACA736D9D22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E9380D52-84B4-BCE0-B779-31C8DC297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30D32DA1-BAFD-8658-0DED-91B71C85B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AA25FB6E-F2FA-DC1C-2F61-83B5D766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solidFill>
                    <a:schemeClr val="bg1"/>
                  </a:solidFill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CDF48F0F-BBB1-6AE3-B4E0-BBAFB2EA7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E86E0C9B-D019-F0DF-D918-8E3D12F22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DAD96E-B437-1BEA-F815-032AF328CE11}"/>
              </a:ext>
            </a:extLst>
          </p:cNvPr>
          <p:cNvGrpSpPr/>
          <p:nvPr/>
        </p:nvGrpSpPr>
        <p:grpSpPr>
          <a:xfrm>
            <a:off x="7558215" y="1417638"/>
            <a:ext cx="1304349" cy="1793489"/>
            <a:chOff x="4350609" y="3139260"/>
            <a:chExt cx="1304349" cy="1793489"/>
          </a:xfrm>
        </p:grpSpPr>
        <p:sp>
          <p:nvSpPr>
            <p:cNvPr id="28" name="TextBox 60">
              <a:extLst>
                <a:ext uri="{FF2B5EF4-FFF2-40B4-BE49-F238E27FC236}">
                  <a16:creationId xmlns:a16="http://schemas.microsoft.com/office/drawing/2014/main" id="{55AB3E4A-F882-21CC-4A82-6320CE56C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9EBC0FA7-B6C7-0770-B347-557340B75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1FBA392D-5773-E9F1-E30F-0682630AA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3347EA3F-2210-0277-AC5F-4D77690D9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6C66A2-EA79-C37C-E3B1-38464E69C345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46" name="Прямая соединительная линия 80">
                <a:extLst>
                  <a:ext uri="{FF2B5EF4-FFF2-40B4-BE49-F238E27FC236}">
                    <a16:creationId xmlns:a16="http://schemas.microsoft.com/office/drawing/2014/main" id="{0BC32631-E7CE-293E-2B7C-F92727EA1145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Овал 81">
                <a:extLst>
                  <a:ext uri="{FF2B5EF4-FFF2-40B4-BE49-F238E27FC236}">
                    <a16:creationId xmlns:a16="http://schemas.microsoft.com/office/drawing/2014/main" id="{8D0A1C39-2C9C-74A6-DC1F-4D4687D008B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8" name="Прямая соединительная линия 85">
                <a:extLst>
                  <a:ext uri="{FF2B5EF4-FFF2-40B4-BE49-F238E27FC236}">
                    <a16:creationId xmlns:a16="http://schemas.microsoft.com/office/drawing/2014/main" id="{049A021A-84B2-9005-F71E-2F81923254E2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A950126-EDCB-AA57-2772-8D1DC43B9889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43" name="Прямая соединительная линия 80">
                <a:extLst>
                  <a:ext uri="{FF2B5EF4-FFF2-40B4-BE49-F238E27FC236}">
                    <a16:creationId xmlns:a16="http://schemas.microsoft.com/office/drawing/2014/main" id="{8F33F6D4-0AB2-0725-34A9-3D729D6C9F6A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81">
                <a:extLst>
                  <a:ext uri="{FF2B5EF4-FFF2-40B4-BE49-F238E27FC236}">
                    <a16:creationId xmlns:a16="http://schemas.microsoft.com/office/drawing/2014/main" id="{66190C4C-760B-419E-6DF4-4BBBBE42A0B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85">
                <a:extLst>
                  <a:ext uri="{FF2B5EF4-FFF2-40B4-BE49-F238E27FC236}">
                    <a16:creationId xmlns:a16="http://schemas.microsoft.com/office/drawing/2014/main" id="{A193AEBE-7E60-60AF-EFF2-FD9B9F1EDB69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01EC96D-00C2-4681-2BBD-DFF7EE9B09C8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40" name="Прямая соединительная линия 80">
                <a:extLst>
                  <a:ext uri="{FF2B5EF4-FFF2-40B4-BE49-F238E27FC236}">
                    <a16:creationId xmlns:a16="http://schemas.microsoft.com/office/drawing/2014/main" id="{D33C8D71-A262-A90C-8FC0-276FAFF029F5}"/>
                  </a:ext>
                </a:extLst>
              </p:cNvPr>
              <p:cNvCxnSpPr>
                <a:cxnSpLocks/>
                <a:endCxn id="4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Овал 81">
                <a:extLst>
                  <a:ext uri="{FF2B5EF4-FFF2-40B4-BE49-F238E27FC236}">
                    <a16:creationId xmlns:a16="http://schemas.microsoft.com/office/drawing/2014/main" id="{40C006F0-06BE-8241-1489-90E6430E82E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2" name="Прямая соединительная линия 85">
                <a:extLst>
                  <a:ext uri="{FF2B5EF4-FFF2-40B4-BE49-F238E27FC236}">
                    <a16:creationId xmlns:a16="http://schemas.microsoft.com/office/drawing/2014/main" id="{A810775D-45F1-2315-6E9E-746982CEA699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BAB5AA-A277-C9F8-01B0-76CFB38CC345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37" name="Прямая соединительная линия 80">
                <a:extLst>
                  <a:ext uri="{FF2B5EF4-FFF2-40B4-BE49-F238E27FC236}">
                    <a16:creationId xmlns:a16="http://schemas.microsoft.com/office/drawing/2014/main" id="{124786C7-757E-4C0E-B947-D8A489E0EBF2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Овал 81">
                <a:extLst>
                  <a:ext uri="{FF2B5EF4-FFF2-40B4-BE49-F238E27FC236}">
                    <a16:creationId xmlns:a16="http://schemas.microsoft.com/office/drawing/2014/main" id="{53EC82F3-00C9-AFAC-03AE-3378D76A3B7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39" name="Прямая соединительная линия 85">
                <a:extLst>
                  <a:ext uri="{FF2B5EF4-FFF2-40B4-BE49-F238E27FC236}">
                    <a16:creationId xmlns:a16="http://schemas.microsoft.com/office/drawing/2014/main" id="{AD2E8067-66FC-F28C-126E-8B0819139F2A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62209CC2-CA05-BFEA-1EDB-8F31C5C30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0750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 -- </a:t>
            </a:r>
            <a:r>
              <a:rPr lang="ru-RU" sz="2400" dirty="0"/>
              <a:t>на выбор к и л</a:t>
            </a:r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 } -- </a:t>
            </a:r>
            <a:r>
              <a:rPr lang="ru-RU" sz="2400" dirty="0"/>
              <a:t>на выбор о и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4	</a:t>
            </a:r>
            <a:r>
              <a:rPr lang="en-US" sz="2400" dirty="0"/>
              <a:t>{ [18, [</a:t>
            </a:r>
            <a:r>
              <a:rPr lang="ru-RU" sz="2400" dirty="0"/>
              <a:t>о,</a:t>
            </a:r>
            <a:r>
              <a:rPr lang="en-US" sz="2400" dirty="0"/>
              <a:t>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D75A5-3FD6-8E00-3942-1CB40F254E27}"/>
              </a:ext>
            </a:extLst>
          </p:cNvPr>
          <p:cNvGrpSpPr/>
          <p:nvPr/>
        </p:nvGrpSpPr>
        <p:grpSpPr>
          <a:xfrm>
            <a:off x="9333204" y="1417638"/>
            <a:ext cx="1250877" cy="2266617"/>
            <a:chOff x="1250442" y="2614933"/>
            <a:chExt cx="1250877" cy="226661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DB05E1-469E-A2CE-E7F2-27352287E2A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24" name="Прямая соединительная линия 80">
                <a:extLst>
                  <a:ext uri="{FF2B5EF4-FFF2-40B4-BE49-F238E27FC236}">
                    <a16:creationId xmlns:a16="http://schemas.microsoft.com/office/drawing/2014/main" id="{1CC442D8-9323-DF61-F1A3-11732ED84675}"/>
                  </a:ext>
                </a:extLst>
              </p:cNvPr>
              <p:cNvCxnSpPr>
                <a:cxnSpLocks/>
                <a:endCxn id="25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Овал 81">
                <a:extLst>
                  <a:ext uri="{FF2B5EF4-FFF2-40B4-BE49-F238E27FC236}">
                    <a16:creationId xmlns:a16="http://schemas.microsoft.com/office/drawing/2014/main" id="{1692766E-A7CE-FEE2-2231-D24415ED7CF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6" name="Прямая соединительная линия 85">
                <a:extLst>
                  <a:ext uri="{FF2B5EF4-FFF2-40B4-BE49-F238E27FC236}">
                    <a16:creationId xmlns:a16="http://schemas.microsoft.com/office/drawing/2014/main" id="{4D56830F-F39C-9B8B-01EF-9494E2B433AB}"/>
                  </a:ext>
                </a:extLst>
              </p:cNvPr>
              <p:cNvCxnSpPr>
                <a:cxnSpLocks/>
                <a:endCxn id="25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F4E934-69C2-16B5-D88F-BC2616258C3A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21" name="Прямая соединительная линия 80">
                <a:extLst>
                  <a:ext uri="{FF2B5EF4-FFF2-40B4-BE49-F238E27FC236}">
                    <a16:creationId xmlns:a16="http://schemas.microsoft.com/office/drawing/2014/main" id="{79298020-BCB2-F56A-9855-223A23060BAE}"/>
                  </a:ext>
                </a:extLst>
              </p:cNvPr>
              <p:cNvCxnSpPr>
                <a:cxnSpLocks/>
                <a:endCxn id="2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Овал 81">
                <a:extLst>
                  <a:ext uri="{FF2B5EF4-FFF2-40B4-BE49-F238E27FC236}">
                    <a16:creationId xmlns:a16="http://schemas.microsoft.com/office/drawing/2014/main" id="{C873E3A6-CC68-3C4F-9707-711888D95BF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Прямая соединительная линия 85">
                <a:extLst>
                  <a:ext uri="{FF2B5EF4-FFF2-40B4-BE49-F238E27FC236}">
                    <a16:creationId xmlns:a16="http://schemas.microsoft.com/office/drawing/2014/main" id="{162DF43A-1C0F-621F-355C-E69E23C7C9F6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7B296C-13B5-6686-EDBA-9F0965A62333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" name="Прямая соединительная линия 80">
                <a:extLst>
                  <a:ext uri="{FF2B5EF4-FFF2-40B4-BE49-F238E27FC236}">
                    <a16:creationId xmlns:a16="http://schemas.microsoft.com/office/drawing/2014/main" id="{38C3FD12-FCFB-A4AC-86A4-8086D2A31821}"/>
                  </a:ext>
                </a:extLst>
              </p:cNvPr>
              <p:cNvCxnSpPr>
                <a:cxnSpLocks/>
                <a:endCxn id="19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Овал 81">
                <a:extLst>
                  <a:ext uri="{FF2B5EF4-FFF2-40B4-BE49-F238E27FC236}">
                    <a16:creationId xmlns:a16="http://schemas.microsoft.com/office/drawing/2014/main" id="{10DF7ACF-6148-1362-2028-CD1634BB8D7B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0" name="Прямая соединительная линия 85">
                <a:extLst>
                  <a:ext uri="{FF2B5EF4-FFF2-40B4-BE49-F238E27FC236}">
                    <a16:creationId xmlns:a16="http://schemas.microsoft.com/office/drawing/2014/main" id="{FBE8D545-210D-D22D-9A52-F0868D23BB3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97331D0-804A-2F8F-FDD8-9CD612B1FC63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5" name="Прямая соединительная линия 80">
                <a:extLst>
                  <a:ext uri="{FF2B5EF4-FFF2-40B4-BE49-F238E27FC236}">
                    <a16:creationId xmlns:a16="http://schemas.microsoft.com/office/drawing/2014/main" id="{5F401BBB-9F7E-71A0-2B4E-638E708EC45E}"/>
                  </a:ext>
                </a:extLst>
              </p:cNvPr>
              <p:cNvCxnSpPr>
                <a:cxnSpLocks/>
                <a:endCxn id="1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Овал 81">
                <a:extLst>
                  <a:ext uri="{FF2B5EF4-FFF2-40B4-BE49-F238E27FC236}">
                    <a16:creationId xmlns:a16="http://schemas.microsoft.com/office/drawing/2014/main" id="{FDF2C58B-AB6D-CDC2-41A9-E6CBC6498D64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Прямая соединительная линия 85">
                <a:extLst>
                  <a:ext uri="{FF2B5EF4-FFF2-40B4-BE49-F238E27FC236}">
                    <a16:creationId xmlns:a16="http://schemas.microsoft.com/office/drawing/2014/main" id="{D213D7B8-48C0-36D4-6C4F-E3F68A5D4198}"/>
                  </a:ext>
                </a:extLst>
              </p:cNvPr>
              <p:cNvCxnSpPr>
                <a:cxnSpLocks/>
                <a:endCxn id="1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60">
              <a:extLst>
                <a:ext uri="{FF2B5EF4-FFF2-40B4-BE49-F238E27FC236}">
                  <a16:creationId xmlns:a16="http://schemas.microsoft.com/office/drawing/2014/main" id="{C41B0EEB-F43F-5738-07E0-F67F12961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1" name="TextBox 54">
              <a:extLst>
                <a:ext uri="{FF2B5EF4-FFF2-40B4-BE49-F238E27FC236}">
                  <a16:creationId xmlns:a16="http://schemas.microsoft.com/office/drawing/2014/main" id="{1EBCA359-2A15-CEDA-E82B-BC7780F0C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2" name="TextBox 63">
              <a:extLst>
                <a:ext uri="{FF2B5EF4-FFF2-40B4-BE49-F238E27FC236}">
                  <a16:creationId xmlns:a16="http://schemas.microsoft.com/office/drawing/2014/main" id="{83A50390-4A60-654D-00DF-886F1FF48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" name="TextBox 57">
              <a:extLst>
                <a:ext uri="{FF2B5EF4-FFF2-40B4-BE49-F238E27FC236}">
                  <a16:creationId xmlns:a16="http://schemas.microsoft.com/office/drawing/2014/main" id="{48A48CAA-42C4-7F42-4F3A-CC320492A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" name="TextBox 51">
              <a:extLst>
                <a:ext uri="{FF2B5EF4-FFF2-40B4-BE49-F238E27FC236}">
                  <a16:creationId xmlns:a16="http://schemas.microsoft.com/office/drawing/2014/main" id="{0641272A-98E2-9609-7B44-477EA2EE2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D28CDA-2A1F-7802-A791-D58706551EDD}"/>
              </a:ext>
            </a:extLst>
          </p:cNvPr>
          <p:cNvGrpSpPr/>
          <p:nvPr/>
        </p:nvGrpSpPr>
        <p:grpSpPr>
          <a:xfrm>
            <a:off x="7558215" y="1417638"/>
            <a:ext cx="1304349" cy="1793489"/>
            <a:chOff x="4350609" y="3139260"/>
            <a:chExt cx="1304349" cy="1793489"/>
          </a:xfrm>
        </p:grpSpPr>
        <p:sp>
          <p:nvSpPr>
            <p:cNvPr id="28" name="TextBox 60">
              <a:extLst>
                <a:ext uri="{FF2B5EF4-FFF2-40B4-BE49-F238E27FC236}">
                  <a16:creationId xmlns:a16="http://schemas.microsoft.com/office/drawing/2014/main" id="{674BDC6C-89DE-CDAC-0811-7A04862F3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29" name="TextBox 63">
              <a:extLst>
                <a:ext uri="{FF2B5EF4-FFF2-40B4-BE49-F238E27FC236}">
                  <a16:creationId xmlns:a16="http://schemas.microsoft.com/office/drawing/2014/main" id="{CD1F1B09-3AEE-1FB2-A449-2BDD8511C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30" name="TextBox 57">
              <a:extLst>
                <a:ext uri="{FF2B5EF4-FFF2-40B4-BE49-F238E27FC236}">
                  <a16:creationId xmlns:a16="http://schemas.microsoft.com/office/drawing/2014/main" id="{F37F24E5-1B50-687F-B609-18C7F73E67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31" name="TextBox 51">
              <a:extLst>
                <a:ext uri="{FF2B5EF4-FFF2-40B4-BE49-F238E27FC236}">
                  <a16:creationId xmlns:a16="http://schemas.microsoft.com/office/drawing/2014/main" id="{FF58C7FD-FA82-A7D8-3397-656EB8168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1A3F90F-7C10-B706-401D-F3416B8E7F64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46" name="Прямая соединительная линия 80">
                <a:extLst>
                  <a:ext uri="{FF2B5EF4-FFF2-40B4-BE49-F238E27FC236}">
                    <a16:creationId xmlns:a16="http://schemas.microsoft.com/office/drawing/2014/main" id="{32298CCC-7772-9E5E-DE99-D01390E1429C}"/>
                  </a:ext>
                </a:extLst>
              </p:cNvPr>
              <p:cNvCxnSpPr>
                <a:cxnSpLocks/>
                <a:endCxn id="4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Овал 81">
                <a:extLst>
                  <a:ext uri="{FF2B5EF4-FFF2-40B4-BE49-F238E27FC236}">
                    <a16:creationId xmlns:a16="http://schemas.microsoft.com/office/drawing/2014/main" id="{E1BFA7AC-DA8C-450F-423A-30C043E23B7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8" name="Прямая соединительная линия 85">
                <a:extLst>
                  <a:ext uri="{FF2B5EF4-FFF2-40B4-BE49-F238E27FC236}">
                    <a16:creationId xmlns:a16="http://schemas.microsoft.com/office/drawing/2014/main" id="{AC323A14-BDE8-2378-58C5-404072FD10DC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8B50EF-8B63-4FB6-1548-5B4D5E883070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43" name="Прямая соединительная линия 80">
                <a:extLst>
                  <a:ext uri="{FF2B5EF4-FFF2-40B4-BE49-F238E27FC236}">
                    <a16:creationId xmlns:a16="http://schemas.microsoft.com/office/drawing/2014/main" id="{DB80DA08-681C-A360-99EE-01CA60CE1252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Овал 81">
                <a:extLst>
                  <a:ext uri="{FF2B5EF4-FFF2-40B4-BE49-F238E27FC236}">
                    <a16:creationId xmlns:a16="http://schemas.microsoft.com/office/drawing/2014/main" id="{B4A12CB7-33EA-4ADE-433D-2C203F61346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5" name="Прямая соединительная линия 85">
                <a:extLst>
                  <a:ext uri="{FF2B5EF4-FFF2-40B4-BE49-F238E27FC236}">
                    <a16:creationId xmlns:a16="http://schemas.microsoft.com/office/drawing/2014/main" id="{323A062C-113F-E208-1294-6D3BBE5E2A49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0FE5C5-5C8A-C12B-ABAA-4110CACA2154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40" name="Прямая соединительная линия 80">
                <a:extLst>
                  <a:ext uri="{FF2B5EF4-FFF2-40B4-BE49-F238E27FC236}">
                    <a16:creationId xmlns:a16="http://schemas.microsoft.com/office/drawing/2014/main" id="{F7C5532A-9A09-F766-8DF9-241EA5D7AF9A}"/>
                  </a:ext>
                </a:extLst>
              </p:cNvPr>
              <p:cNvCxnSpPr>
                <a:cxnSpLocks/>
                <a:endCxn id="4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Овал 81">
                <a:extLst>
                  <a:ext uri="{FF2B5EF4-FFF2-40B4-BE49-F238E27FC236}">
                    <a16:creationId xmlns:a16="http://schemas.microsoft.com/office/drawing/2014/main" id="{534026D7-937E-6F4D-99CD-8522C95B73BE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42" name="Прямая соединительная линия 85">
                <a:extLst>
                  <a:ext uri="{FF2B5EF4-FFF2-40B4-BE49-F238E27FC236}">
                    <a16:creationId xmlns:a16="http://schemas.microsoft.com/office/drawing/2014/main" id="{0AA710F1-1112-3D3E-9500-E6BE27DC9D8F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857EFF-689D-4017-BE69-36470D30104E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37" name="Прямая соединительная линия 80">
                <a:extLst>
                  <a:ext uri="{FF2B5EF4-FFF2-40B4-BE49-F238E27FC236}">
                    <a16:creationId xmlns:a16="http://schemas.microsoft.com/office/drawing/2014/main" id="{9BF35DD4-519A-6456-98AC-A766CDAF88A8}"/>
                  </a:ext>
                </a:extLst>
              </p:cNvPr>
              <p:cNvCxnSpPr>
                <a:cxnSpLocks/>
                <a:endCxn id="3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Овал 81">
                <a:extLst>
                  <a:ext uri="{FF2B5EF4-FFF2-40B4-BE49-F238E27FC236}">
                    <a16:creationId xmlns:a16="http://schemas.microsoft.com/office/drawing/2014/main" id="{19C442B9-7378-0BBC-79D8-ADCE0B0AF8F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39" name="Прямая соединительная линия 85">
                <a:extLst>
                  <a:ext uri="{FF2B5EF4-FFF2-40B4-BE49-F238E27FC236}">
                    <a16:creationId xmlns:a16="http://schemas.microsoft.com/office/drawing/2014/main" id="{5D8A725C-84F9-374F-3671-D8524997C4FE}"/>
                  </a:ext>
                </a:extLst>
              </p:cNvPr>
              <p:cNvCxnSpPr>
                <a:cxnSpLocks/>
                <a:endCxn id="3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C3DC1209-12B4-A33F-AF94-AD58A7A47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5978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10011011100100110011101001001001101111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010010110000100100011001001000010010111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sp>
        <p:nvSpPr>
          <p:cNvPr id="17433" name="Content Placeholder 17432">
            <a:extLst>
              <a:ext uri="{FF2B5EF4-FFF2-40B4-BE49-F238E27FC236}">
                <a16:creationId xmlns:a16="http://schemas.microsoft.com/office/drawing/2014/main" id="{65439C55-AFA6-D9F8-7D60-036652C8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29555" y="3493849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  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о    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F7904C-7D82-C472-3CB0-D3B978E9E3CE}"/>
              </a:ext>
            </a:extLst>
          </p:cNvPr>
          <p:cNvGrpSpPr/>
          <p:nvPr/>
        </p:nvGrpSpPr>
        <p:grpSpPr>
          <a:xfrm>
            <a:off x="640825" y="2841566"/>
            <a:ext cx="1319729" cy="2266617"/>
            <a:chOff x="1181590" y="2614933"/>
            <a:chExt cx="1319729" cy="2266617"/>
          </a:xfrm>
        </p:grpSpPr>
        <p:sp>
          <p:nvSpPr>
            <p:cNvPr id="135" name="TextBox 134"/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AB4F38-A15B-9AD4-473C-77E5B9F840CF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07" name="Прямая соединительная линия 80">
                <a:extLst>
                  <a:ext uri="{FF2B5EF4-FFF2-40B4-BE49-F238E27FC236}">
                    <a16:creationId xmlns:a16="http://schemas.microsoft.com/office/drawing/2014/main" id="{DD18582C-C711-7A26-3326-6CFAB4270429}"/>
                  </a:ext>
                </a:extLst>
              </p:cNvPr>
              <p:cNvCxnSpPr>
                <a:cxnSpLocks/>
                <a:endCxn id="10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Овал 81">
                <a:extLst>
                  <a:ext uri="{FF2B5EF4-FFF2-40B4-BE49-F238E27FC236}">
                    <a16:creationId xmlns:a16="http://schemas.microsoft.com/office/drawing/2014/main" id="{72C196D9-E203-A83C-A105-FA1D975385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09" name="Прямая соединительная линия 85">
                <a:extLst>
                  <a:ext uri="{FF2B5EF4-FFF2-40B4-BE49-F238E27FC236}">
                    <a16:creationId xmlns:a16="http://schemas.microsoft.com/office/drawing/2014/main" id="{E433683E-60EA-D4BB-448B-8BEC73EBF548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150F0D-C096-58D2-1258-8B8CF7A32FF9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11" name="Прямая соединительная линия 80">
                <a:extLst>
                  <a:ext uri="{FF2B5EF4-FFF2-40B4-BE49-F238E27FC236}">
                    <a16:creationId xmlns:a16="http://schemas.microsoft.com/office/drawing/2014/main" id="{DA41A715-184F-36BD-F766-1EE634893363}"/>
                  </a:ext>
                </a:extLst>
              </p:cNvPr>
              <p:cNvCxnSpPr>
                <a:cxnSpLocks/>
                <a:endCxn id="11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Овал 81">
                <a:extLst>
                  <a:ext uri="{FF2B5EF4-FFF2-40B4-BE49-F238E27FC236}">
                    <a16:creationId xmlns:a16="http://schemas.microsoft.com/office/drawing/2014/main" id="{227172C8-32A9-7237-DA2D-2A8B1273D8A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0" name="Прямая соединительная линия 85">
                <a:extLst>
                  <a:ext uri="{FF2B5EF4-FFF2-40B4-BE49-F238E27FC236}">
                    <a16:creationId xmlns:a16="http://schemas.microsoft.com/office/drawing/2014/main" id="{C3E84F2F-53EF-939B-DDDC-28C5C143CEDC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73E757E-B39A-906C-61B2-38725213D706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22" name="Прямая соединительная линия 80">
                <a:extLst>
                  <a:ext uri="{FF2B5EF4-FFF2-40B4-BE49-F238E27FC236}">
                    <a16:creationId xmlns:a16="http://schemas.microsoft.com/office/drawing/2014/main" id="{57B8B7D7-68A1-89AA-9489-A8CF0A109057}"/>
                  </a:ext>
                </a:extLst>
              </p:cNvPr>
              <p:cNvCxnSpPr>
                <a:cxnSpLocks/>
                <a:endCxn id="123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Овал 81">
                <a:extLst>
                  <a:ext uri="{FF2B5EF4-FFF2-40B4-BE49-F238E27FC236}">
                    <a16:creationId xmlns:a16="http://schemas.microsoft.com/office/drawing/2014/main" id="{18269FF9-602D-FD99-DE3C-670114F06FE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4" name="Прямая соединительная линия 85">
                <a:extLst>
                  <a:ext uri="{FF2B5EF4-FFF2-40B4-BE49-F238E27FC236}">
                    <a16:creationId xmlns:a16="http://schemas.microsoft.com/office/drawing/2014/main" id="{7585CBB8-6BCC-D72F-0586-A604BD551200}"/>
                  </a:ext>
                </a:extLst>
              </p:cNvPr>
              <p:cNvCxnSpPr>
                <a:cxnSpLocks/>
                <a:endCxn id="123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C48FBA1-2257-818B-1C98-00EFDFB83F9C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26" name="Прямая соединительная линия 80">
                <a:extLst>
                  <a:ext uri="{FF2B5EF4-FFF2-40B4-BE49-F238E27FC236}">
                    <a16:creationId xmlns:a16="http://schemas.microsoft.com/office/drawing/2014/main" id="{FA04842F-EFD4-06BF-D446-8A54BE3DBCC0}"/>
                  </a:ext>
                </a:extLst>
              </p:cNvPr>
              <p:cNvCxnSpPr>
                <a:cxnSpLocks/>
                <a:endCxn id="1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81">
                <a:extLst>
                  <a:ext uri="{FF2B5EF4-FFF2-40B4-BE49-F238E27FC236}">
                    <a16:creationId xmlns:a16="http://schemas.microsoft.com/office/drawing/2014/main" id="{B7EAAD10-7C3C-38EE-521E-92F609CE863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8" name="Прямая соединительная линия 85">
                <a:extLst>
                  <a:ext uri="{FF2B5EF4-FFF2-40B4-BE49-F238E27FC236}">
                    <a16:creationId xmlns:a16="http://schemas.microsoft.com/office/drawing/2014/main" id="{D225D89F-A31B-50D1-0A72-B8DA27C01CDA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60">
              <a:extLst>
                <a:ext uri="{FF2B5EF4-FFF2-40B4-BE49-F238E27FC236}">
                  <a16:creationId xmlns:a16="http://schemas.microsoft.com/office/drawing/2014/main" id="{2261DDB5-A4E3-4753-72AF-87B79394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39" name="TextBox 54">
              <a:extLst>
                <a:ext uri="{FF2B5EF4-FFF2-40B4-BE49-F238E27FC236}">
                  <a16:creationId xmlns:a16="http://schemas.microsoft.com/office/drawing/2014/main" id="{6561DB83-4ADF-9CB2-F25C-502E4C2C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40" name="TextBox 63">
              <a:extLst>
                <a:ext uri="{FF2B5EF4-FFF2-40B4-BE49-F238E27FC236}">
                  <a16:creationId xmlns:a16="http://schemas.microsoft.com/office/drawing/2014/main" id="{83B793E8-F100-9435-8C76-D7D658E8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41" name="TextBox 57">
              <a:extLst>
                <a:ext uri="{FF2B5EF4-FFF2-40B4-BE49-F238E27FC236}">
                  <a16:creationId xmlns:a16="http://schemas.microsoft.com/office/drawing/2014/main" id="{38139A2F-6587-7F04-BA66-653888DC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CCE29595-F512-9437-D80E-1F50E3B84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0D74AB2-CF0E-E2AD-8E23-D275C568E67C}"/>
              </a:ext>
            </a:extLst>
          </p:cNvPr>
          <p:cNvGrpSpPr/>
          <p:nvPr/>
        </p:nvGrpSpPr>
        <p:grpSpPr>
          <a:xfrm>
            <a:off x="7087393" y="3096860"/>
            <a:ext cx="1304349" cy="1793489"/>
            <a:chOff x="4350609" y="3139260"/>
            <a:chExt cx="1304349" cy="1793489"/>
          </a:xfrm>
        </p:grpSpPr>
        <p:sp>
          <p:nvSpPr>
            <p:cNvPr id="130" name="TextBox 60">
              <a:extLst>
                <a:ext uri="{FF2B5EF4-FFF2-40B4-BE49-F238E27FC236}">
                  <a16:creationId xmlns:a16="http://schemas.microsoft.com/office/drawing/2014/main" id="{2A3C2890-9687-9AF6-55A3-D8159784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32" name="TextBox 63">
              <a:extLst>
                <a:ext uri="{FF2B5EF4-FFF2-40B4-BE49-F238E27FC236}">
                  <a16:creationId xmlns:a16="http://schemas.microsoft.com/office/drawing/2014/main" id="{74D61C2E-112D-5C42-E108-024ABBAA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3" name="TextBox 57">
              <a:extLst>
                <a:ext uri="{FF2B5EF4-FFF2-40B4-BE49-F238E27FC236}">
                  <a16:creationId xmlns:a16="http://schemas.microsoft.com/office/drawing/2014/main" id="{77EBC787-5189-4EE8-6E5F-AF8D1991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37" name="TextBox 51">
              <a:extLst>
                <a:ext uri="{FF2B5EF4-FFF2-40B4-BE49-F238E27FC236}">
                  <a16:creationId xmlns:a16="http://schemas.microsoft.com/office/drawing/2014/main" id="{4A5A0C37-8AE5-B1DE-5A15-F44166F9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7FEB2C4-F5D7-AA6B-8277-9E68CC5CEF32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45" name="Прямая соединительная линия 80">
                <a:extLst>
                  <a:ext uri="{FF2B5EF4-FFF2-40B4-BE49-F238E27FC236}">
                    <a16:creationId xmlns:a16="http://schemas.microsoft.com/office/drawing/2014/main" id="{00374AF2-9103-4B18-347A-12E7CA444A60}"/>
                  </a:ext>
                </a:extLst>
              </p:cNvPr>
              <p:cNvCxnSpPr>
                <a:cxnSpLocks/>
                <a:endCxn id="14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Овал 81">
                <a:extLst>
                  <a:ext uri="{FF2B5EF4-FFF2-40B4-BE49-F238E27FC236}">
                    <a16:creationId xmlns:a16="http://schemas.microsoft.com/office/drawing/2014/main" id="{4FC0FD84-6910-004D-A95C-88DEE9986E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47" name="Прямая соединительная линия 85">
                <a:extLst>
                  <a:ext uri="{FF2B5EF4-FFF2-40B4-BE49-F238E27FC236}">
                    <a16:creationId xmlns:a16="http://schemas.microsoft.com/office/drawing/2014/main" id="{7A3FC9B0-923A-CAF3-0862-6C15BDDE756E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618D3D-2E89-A447-C3A6-08DB4007517D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49" name="Прямая соединительная линия 80">
                <a:extLst>
                  <a:ext uri="{FF2B5EF4-FFF2-40B4-BE49-F238E27FC236}">
                    <a16:creationId xmlns:a16="http://schemas.microsoft.com/office/drawing/2014/main" id="{25E29FA5-D0A7-8D97-20A5-7F5ADB310B7F}"/>
                  </a:ext>
                </a:extLst>
              </p:cNvPr>
              <p:cNvCxnSpPr>
                <a:cxnSpLocks/>
                <a:endCxn id="15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Овал 81">
                <a:extLst>
                  <a:ext uri="{FF2B5EF4-FFF2-40B4-BE49-F238E27FC236}">
                    <a16:creationId xmlns:a16="http://schemas.microsoft.com/office/drawing/2014/main" id="{70661FDD-38E2-7AE4-CD79-9B5A0FF3807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1" name="Прямая соединительная линия 85">
                <a:extLst>
                  <a:ext uri="{FF2B5EF4-FFF2-40B4-BE49-F238E27FC236}">
                    <a16:creationId xmlns:a16="http://schemas.microsoft.com/office/drawing/2014/main" id="{AB242A95-B66C-78EB-5E81-E305592D45D9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5F6C7A2-9E33-4CDD-8B95-5D707834BFA7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53" name="Прямая соединительная линия 80">
                <a:extLst>
                  <a:ext uri="{FF2B5EF4-FFF2-40B4-BE49-F238E27FC236}">
                    <a16:creationId xmlns:a16="http://schemas.microsoft.com/office/drawing/2014/main" id="{C60C39EB-820E-0EB7-F6AB-BB0DD72F493B}"/>
                  </a:ext>
                </a:extLst>
              </p:cNvPr>
              <p:cNvCxnSpPr>
                <a:cxnSpLocks/>
                <a:endCxn id="15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Овал 81">
                <a:extLst>
                  <a:ext uri="{FF2B5EF4-FFF2-40B4-BE49-F238E27FC236}">
                    <a16:creationId xmlns:a16="http://schemas.microsoft.com/office/drawing/2014/main" id="{989ACC8F-A69A-E0E7-CD84-92EC9B5BF6A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5" name="Прямая соединительная линия 85">
                <a:extLst>
                  <a:ext uri="{FF2B5EF4-FFF2-40B4-BE49-F238E27FC236}">
                    <a16:creationId xmlns:a16="http://schemas.microsoft.com/office/drawing/2014/main" id="{4FDE6228-3553-4ADF-61E4-3382F4718BF2}"/>
                  </a:ext>
                </a:extLst>
              </p:cNvPr>
              <p:cNvCxnSpPr>
                <a:cxnSpLocks/>
                <a:endCxn id="15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689292C-C2CC-2673-F6CD-CCAD6EBE39EC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57" name="Прямая соединительная линия 80">
                <a:extLst>
                  <a:ext uri="{FF2B5EF4-FFF2-40B4-BE49-F238E27FC236}">
                    <a16:creationId xmlns:a16="http://schemas.microsoft.com/office/drawing/2014/main" id="{770F4857-BB85-80C9-6A08-E8FAD1A5B664}"/>
                  </a:ext>
                </a:extLst>
              </p:cNvPr>
              <p:cNvCxnSpPr>
                <a:cxnSpLocks/>
                <a:endCxn id="15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Овал 81">
                <a:extLst>
                  <a:ext uri="{FF2B5EF4-FFF2-40B4-BE49-F238E27FC236}">
                    <a16:creationId xmlns:a16="http://schemas.microsoft.com/office/drawing/2014/main" id="{23860FC9-05C6-0A65-5A8C-4F00146277F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9" name="Прямая соединительная линия 85">
                <a:extLst>
                  <a:ext uri="{FF2B5EF4-FFF2-40B4-BE49-F238E27FC236}">
                    <a16:creationId xmlns:a16="http://schemas.microsoft.com/office/drawing/2014/main" id="{5509E01E-2F2D-09FE-6840-3BFB68F8774A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54">
              <a:extLst>
                <a:ext uri="{FF2B5EF4-FFF2-40B4-BE49-F238E27FC236}">
                  <a16:creationId xmlns:a16="http://schemas.microsoft.com/office/drawing/2014/main" id="{6CA78FD2-9CED-3E41-5D2F-2A977C50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0A4DD8B-3EC9-24ED-B594-FD3548E29044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9EA793-3189-AACD-8D9B-BAD52FDCFEB8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62CE8A1-7C13-19CF-4340-DC4BCF18C6BB}"/>
              </a:ext>
            </a:extLst>
          </p:cNvPr>
          <p:cNvGrpSpPr/>
          <p:nvPr/>
        </p:nvGrpSpPr>
        <p:grpSpPr>
          <a:xfrm>
            <a:off x="3864109" y="2860296"/>
            <a:ext cx="1319729" cy="2266617"/>
            <a:chOff x="1181590" y="2614933"/>
            <a:chExt cx="1319729" cy="226661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759820E-BB56-8358-F44F-AAA16AE5CA10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64CD40D-303B-929A-D30A-9161A8342EDA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2F97FFC-43DA-CD2C-11C6-D6C0FA25ABD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89" name="Прямая соединительная линия 80">
                <a:extLst>
                  <a:ext uri="{FF2B5EF4-FFF2-40B4-BE49-F238E27FC236}">
                    <a16:creationId xmlns:a16="http://schemas.microsoft.com/office/drawing/2014/main" id="{60A6FFDB-6675-2826-C3CA-2415F5AC83EE}"/>
                  </a:ext>
                </a:extLst>
              </p:cNvPr>
              <p:cNvCxnSpPr>
                <a:cxnSpLocks/>
                <a:endCxn id="19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Овал 81">
                <a:extLst>
                  <a:ext uri="{FF2B5EF4-FFF2-40B4-BE49-F238E27FC236}">
                    <a16:creationId xmlns:a16="http://schemas.microsoft.com/office/drawing/2014/main" id="{163E4C18-AED3-2185-4A74-ECFECDC51A9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91" name="Прямая соединительная линия 85">
                <a:extLst>
                  <a:ext uri="{FF2B5EF4-FFF2-40B4-BE49-F238E27FC236}">
                    <a16:creationId xmlns:a16="http://schemas.microsoft.com/office/drawing/2014/main" id="{F9956120-6186-7F02-C8A9-AF4F4EE750D9}"/>
                  </a:ext>
                </a:extLst>
              </p:cNvPr>
              <p:cNvCxnSpPr>
                <a:cxnSpLocks/>
                <a:endCxn id="19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C7FA7AB-9196-3884-0982-A3C004DEE5DB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86" name="Прямая соединительная линия 80">
                <a:extLst>
                  <a:ext uri="{FF2B5EF4-FFF2-40B4-BE49-F238E27FC236}">
                    <a16:creationId xmlns:a16="http://schemas.microsoft.com/office/drawing/2014/main" id="{FE46FC21-EA88-FDC6-CC3D-ED1A7F12A24B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81">
                <a:extLst>
                  <a:ext uri="{FF2B5EF4-FFF2-40B4-BE49-F238E27FC236}">
                    <a16:creationId xmlns:a16="http://schemas.microsoft.com/office/drawing/2014/main" id="{F54DF3D8-D64D-9462-CCCB-6DFB777C2E7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8" name="Прямая соединительная линия 85">
                <a:extLst>
                  <a:ext uri="{FF2B5EF4-FFF2-40B4-BE49-F238E27FC236}">
                    <a16:creationId xmlns:a16="http://schemas.microsoft.com/office/drawing/2014/main" id="{A7748AAF-D18E-C444-683A-0BCDC1D5583F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E88037-0B9B-10EE-35BA-65299ABEEE78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3" name="Прямая соединительная линия 80">
                <a:extLst>
                  <a:ext uri="{FF2B5EF4-FFF2-40B4-BE49-F238E27FC236}">
                    <a16:creationId xmlns:a16="http://schemas.microsoft.com/office/drawing/2014/main" id="{B9C00F3D-A802-E877-5802-1E2CA2BA64DB}"/>
                  </a:ext>
                </a:extLst>
              </p:cNvPr>
              <p:cNvCxnSpPr>
                <a:cxnSpLocks/>
                <a:endCxn id="18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Овал 81">
                <a:extLst>
                  <a:ext uri="{FF2B5EF4-FFF2-40B4-BE49-F238E27FC236}">
                    <a16:creationId xmlns:a16="http://schemas.microsoft.com/office/drawing/2014/main" id="{94A7F86A-C3F7-2429-CEB3-57781AD0F71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5" name="Прямая соединительная линия 85">
                <a:extLst>
                  <a:ext uri="{FF2B5EF4-FFF2-40B4-BE49-F238E27FC236}">
                    <a16:creationId xmlns:a16="http://schemas.microsoft.com/office/drawing/2014/main" id="{C0C9F372-AA4B-26AB-A62E-FBA7551B6F8D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85CF5A9-6A7A-EE67-642A-E3B010E629D8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80" name="Прямая соединительная линия 80">
                <a:extLst>
                  <a:ext uri="{FF2B5EF4-FFF2-40B4-BE49-F238E27FC236}">
                    <a16:creationId xmlns:a16="http://schemas.microsoft.com/office/drawing/2014/main" id="{0B71BBE4-1F82-00EF-1974-5BA026F681FC}"/>
                  </a:ext>
                </a:extLst>
              </p:cNvPr>
              <p:cNvCxnSpPr>
                <a:cxnSpLocks/>
                <a:endCxn id="18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Овал 81">
                <a:extLst>
                  <a:ext uri="{FF2B5EF4-FFF2-40B4-BE49-F238E27FC236}">
                    <a16:creationId xmlns:a16="http://schemas.microsoft.com/office/drawing/2014/main" id="{0C9D652E-CBE1-43A3-779F-42C6D9283E4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2" name="Прямая соединительная линия 85">
                <a:extLst>
                  <a:ext uri="{FF2B5EF4-FFF2-40B4-BE49-F238E27FC236}">
                    <a16:creationId xmlns:a16="http://schemas.microsoft.com/office/drawing/2014/main" id="{B6B42ECE-7C78-9CF6-03A8-F456027E9481}"/>
                  </a:ext>
                </a:extLst>
              </p:cNvPr>
              <p:cNvCxnSpPr>
                <a:cxnSpLocks/>
                <a:endCxn id="18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60">
              <a:extLst>
                <a:ext uri="{FF2B5EF4-FFF2-40B4-BE49-F238E27FC236}">
                  <a16:creationId xmlns:a16="http://schemas.microsoft.com/office/drawing/2014/main" id="{2B6DBA65-986F-D6EA-B4BC-DB9E4C55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6" name="TextBox 54">
              <a:extLst>
                <a:ext uri="{FF2B5EF4-FFF2-40B4-BE49-F238E27FC236}">
                  <a16:creationId xmlns:a16="http://schemas.microsoft.com/office/drawing/2014/main" id="{26D98818-C282-22C8-18F0-584FE28CE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7" name="TextBox 63">
              <a:extLst>
                <a:ext uri="{FF2B5EF4-FFF2-40B4-BE49-F238E27FC236}">
                  <a16:creationId xmlns:a16="http://schemas.microsoft.com/office/drawing/2014/main" id="{589D522B-6237-5FD3-E83E-4A34C8182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3BA8913-36D3-E59B-A943-FA75024EA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9" name="TextBox 51">
              <a:extLst>
                <a:ext uri="{FF2B5EF4-FFF2-40B4-BE49-F238E27FC236}">
                  <a16:creationId xmlns:a16="http://schemas.microsoft.com/office/drawing/2014/main" id="{7D2EB789-B53D-F31B-E69A-77F3008DA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7408" name="Group 17407">
            <a:extLst>
              <a:ext uri="{FF2B5EF4-FFF2-40B4-BE49-F238E27FC236}">
                <a16:creationId xmlns:a16="http://schemas.microsoft.com/office/drawing/2014/main" id="{55D76DCD-7FE9-85D2-EAF5-9F0BDE148000}"/>
              </a:ext>
            </a:extLst>
          </p:cNvPr>
          <p:cNvGrpSpPr/>
          <p:nvPr/>
        </p:nvGrpSpPr>
        <p:grpSpPr>
          <a:xfrm>
            <a:off x="10295298" y="3075964"/>
            <a:ext cx="1304349" cy="1793489"/>
            <a:chOff x="4350609" y="3139260"/>
            <a:chExt cx="1304349" cy="1793489"/>
          </a:xfrm>
        </p:grpSpPr>
        <p:sp>
          <p:nvSpPr>
            <p:cNvPr id="17409" name="TextBox 60">
              <a:extLst>
                <a:ext uri="{FF2B5EF4-FFF2-40B4-BE49-F238E27FC236}">
                  <a16:creationId xmlns:a16="http://schemas.microsoft.com/office/drawing/2014/main" id="{8598797F-8316-D6D2-A748-1F942424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10" name="TextBox 63">
              <a:extLst>
                <a:ext uri="{FF2B5EF4-FFF2-40B4-BE49-F238E27FC236}">
                  <a16:creationId xmlns:a16="http://schemas.microsoft.com/office/drawing/2014/main" id="{FC2B49FD-2F78-E541-ED9A-072270F8F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11" name="TextBox 57">
              <a:extLst>
                <a:ext uri="{FF2B5EF4-FFF2-40B4-BE49-F238E27FC236}">
                  <a16:creationId xmlns:a16="http://schemas.microsoft.com/office/drawing/2014/main" id="{6E6FD5FC-E899-15C0-EFCC-942E0E1C1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12" name="TextBox 51">
              <a:extLst>
                <a:ext uri="{FF2B5EF4-FFF2-40B4-BE49-F238E27FC236}">
                  <a16:creationId xmlns:a16="http://schemas.microsoft.com/office/drawing/2014/main" id="{51A50EAA-DB1E-878A-9BEC-0CFD11E1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7413" name="Group 17412">
              <a:extLst>
                <a:ext uri="{FF2B5EF4-FFF2-40B4-BE49-F238E27FC236}">
                  <a16:creationId xmlns:a16="http://schemas.microsoft.com/office/drawing/2014/main" id="{F15CC10F-DBAF-06AD-720C-5E1677A75839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7429" name="Прямая соединительная линия 80">
                <a:extLst>
                  <a:ext uri="{FF2B5EF4-FFF2-40B4-BE49-F238E27FC236}">
                    <a16:creationId xmlns:a16="http://schemas.microsoft.com/office/drawing/2014/main" id="{917D4495-6CB1-60A2-4EDD-F4DB1AC2488C}"/>
                  </a:ext>
                </a:extLst>
              </p:cNvPr>
              <p:cNvCxnSpPr>
                <a:cxnSpLocks/>
                <a:endCxn id="1743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30" name="Овал 81">
                <a:extLst>
                  <a:ext uri="{FF2B5EF4-FFF2-40B4-BE49-F238E27FC236}">
                    <a16:creationId xmlns:a16="http://schemas.microsoft.com/office/drawing/2014/main" id="{F20F4768-B1E7-0047-9B3A-5DB61F64FFF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31" name="Прямая соединительная линия 85">
                <a:extLst>
                  <a:ext uri="{FF2B5EF4-FFF2-40B4-BE49-F238E27FC236}">
                    <a16:creationId xmlns:a16="http://schemas.microsoft.com/office/drawing/2014/main" id="{AF655790-F55F-84AD-5B45-42405B4A7ED4}"/>
                  </a:ext>
                </a:extLst>
              </p:cNvPr>
              <p:cNvCxnSpPr>
                <a:cxnSpLocks/>
                <a:endCxn id="1743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4" name="Group 17413">
              <a:extLst>
                <a:ext uri="{FF2B5EF4-FFF2-40B4-BE49-F238E27FC236}">
                  <a16:creationId xmlns:a16="http://schemas.microsoft.com/office/drawing/2014/main" id="{F5591069-E5E8-05D8-A3DF-417F521BFDBF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7426" name="Прямая соединительная линия 80">
                <a:extLst>
                  <a:ext uri="{FF2B5EF4-FFF2-40B4-BE49-F238E27FC236}">
                    <a16:creationId xmlns:a16="http://schemas.microsoft.com/office/drawing/2014/main" id="{EE3AB7D7-5A40-645D-7FAF-D9760C482DC9}"/>
                  </a:ext>
                </a:extLst>
              </p:cNvPr>
              <p:cNvCxnSpPr>
                <a:cxnSpLocks/>
                <a:endCxn id="174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7" name="Овал 81">
                <a:extLst>
                  <a:ext uri="{FF2B5EF4-FFF2-40B4-BE49-F238E27FC236}">
                    <a16:creationId xmlns:a16="http://schemas.microsoft.com/office/drawing/2014/main" id="{B3B5973E-01D9-5ECC-6D80-079F02528E9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8" name="Прямая соединительная линия 85">
                <a:extLst>
                  <a:ext uri="{FF2B5EF4-FFF2-40B4-BE49-F238E27FC236}">
                    <a16:creationId xmlns:a16="http://schemas.microsoft.com/office/drawing/2014/main" id="{2D9436E6-25B3-1D93-2507-732F644ACDBE}"/>
                  </a:ext>
                </a:extLst>
              </p:cNvPr>
              <p:cNvCxnSpPr>
                <a:cxnSpLocks/>
                <a:endCxn id="174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5" name="Group 17414">
              <a:extLst>
                <a:ext uri="{FF2B5EF4-FFF2-40B4-BE49-F238E27FC236}">
                  <a16:creationId xmlns:a16="http://schemas.microsoft.com/office/drawing/2014/main" id="{6D98625D-D02A-A426-B684-75E6651FE7E2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7423" name="Прямая соединительная линия 80">
                <a:extLst>
                  <a:ext uri="{FF2B5EF4-FFF2-40B4-BE49-F238E27FC236}">
                    <a16:creationId xmlns:a16="http://schemas.microsoft.com/office/drawing/2014/main" id="{0E36E7B4-FFC6-BB30-D6EF-5E8073313A25}"/>
                  </a:ext>
                </a:extLst>
              </p:cNvPr>
              <p:cNvCxnSpPr>
                <a:cxnSpLocks/>
                <a:endCxn id="1742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4" name="Овал 81">
                <a:extLst>
                  <a:ext uri="{FF2B5EF4-FFF2-40B4-BE49-F238E27FC236}">
                    <a16:creationId xmlns:a16="http://schemas.microsoft.com/office/drawing/2014/main" id="{3BA5783B-273B-03F2-6A0C-4BEF5179E9F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5" name="Прямая соединительная линия 85">
                <a:extLst>
                  <a:ext uri="{FF2B5EF4-FFF2-40B4-BE49-F238E27FC236}">
                    <a16:creationId xmlns:a16="http://schemas.microsoft.com/office/drawing/2014/main" id="{065BBB27-8FDF-6BFE-B7C5-CD0431228B42}"/>
                  </a:ext>
                </a:extLst>
              </p:cNvPr>
              <p:cNvCxnSpPr>
                <a:cxnSpLocks/>
                <a:endCxn id="1742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6" name="Group 17415">
              <a:extLst>
                <a:ext uri="{FF2B5EF4-FFF2-40B4-BE49-F238E27FC236}">
                  <a16:creationId xmlns:a16="http://schemas.microsoft.com/office/drawing/2014/main" id="{AD996459-DFF9-EDC0-91FA-D33A9F2F078B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7420" name="Прямая соединительная линия 80">
                <a:extLst>
                  <a:ext uri="{FF2B5EF4-FFF2-40B4-BE49-F238E27FC236}">
                    <a16:creationId xmlns:a16="http://schemas.microsoft.com/office/drawing/2014/main" id="{D2C86379-70FF-E8FF-D940-8FDD28E4D24C}"/>
                  </a:ext>
                </a:extLst>
              </p:cNvPr>
              <p:cNvCxnSpPr>
                <a:cxnSpLocks/>
                <a:endCxn id="1742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1" name="Овал 81">
                <a:extLst>
                  <a:ext uri="{FF2B5EF4-FFF2-40B4-BE49-F238E27FC236}">
                    <a16:creationId xmlns:a16="http://schemas.microsoft.com/office/drawing/2014/main" id="{E224411D-AD0A-8515-42C5-5ABB0FD8DEF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2" name="Прямая соединительная линия 85">
                <a:extLst>
                  <a:ext uri="{FF2B5EF4-FFF2-40B4-BE49-F238E27FC236}">
                    <a16:creationId xmlns:a16="http://schemas.microsoft.com/office/drawing/2014/main" id="{67584CD8-A562-2F55-A090-BCCBA6713A34}"/>
                  </a:ext>
                </a:extLst>
              </p:cNvPr>
              <p:cNvCxnSpPr>
                <a:cxnSpLocks/>
                <a:endCxn id="1742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17" name="TextBox 54">
              <a:extLst>
                <a:ext uri="{FF2B5EF4-FFF2-40B4-BE49-F238E27FC236}">
                  <a16:creationId xmlns:a16="http://schemas.microsoft.com/office/drawing/2014/main" id="{E4B6FABE-49D1-DA5F-ACC7-B1CF6B3A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18" name="TextBox 17417">
              <a:extLst>
                <a:ext uri="{FF2B5EF4-FFF2-40B4-BE49-F238E27FC236}">
                  <a16:creationId xmlns:a16="http://schemas.microsoft.com/office/drawing/2014/main" id="{3843997F-7271-55FF-A5DD-BF8B4599D6EF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419" name="TextBox 17418">
              <a:extLst>
                <a:ext uri="{FF2B5EF4-FFF2-40B4-BE49-F238E27FC236}">
                  <a16:creationId xmlns:a16="http://schemas.microsoft.com/office/drawing/2014/main" id="{AA6642B2-E167-E6D3-E532-BC5784F8BE87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56522255-6973-218F-F3A3-85CC4A19BC64}"/>
              </a:ext>
            </a:extLst>
          </p:cNvPr>
          <p:cNvSpPr txBox="1"/>
          <p:nvPr/>
        </p:nvSpPr>
        <p:spPr>
          <a:xfrm rot="16200000">
            <a:off x="6700560" y="3493848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0010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о л    о к о л о    к о л о к о л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</p:spTree>
    <p:extLst>
      <p:ext uri="{BB962C8B-B14F-4D97-AF65-F5344CB8AC3E}">
        <p14:creationId xmlns:p14="http://schemas.microsoft.com/office/powerpoint/2010/main" val="4131795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sp>
        <p:nvSpPr>
          <p:cNvPr id="17433" name="Content Placeholder 17432">
            <a:extLst>
              <a:ext uri="{FF2B5EF4-FFF2-40B4-BE49-F238E27FC236}">
                <a16:creationId xmlns:a16="http://schemas.microsoft.com/office/drawing/2014/main" id="{65439C55-AFA6-D9F8-7D60-036652C8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329555" y="3493849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</a:t>
            </a:r>
            <a:r>
              <a:rPr lang="ru-RU" sz="1400" dirty="0">
                <a:latin typeface="Consolas" panose="020B0609020204030204" pitchFamily="49" charset="0"/>
              </a:rPr>
              <a:t>1110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1111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  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о    к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</a:t>
            </a:r>
            <a:r>
              <a:rPr lang="ru-RU" sz="1400" dirty="0" err="1">
                <a:latin typeface="Consolas" panose="020B0609020204030204" pitchFamily="49" charset="0"/>
              </a:rPr>
              <a:t>ок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ол</a:t>
            </a:r>
            <a:r>
              <a:rPr lang="ru-RU" sz="1400" dirty="0">
                <a:latin typeface="Consolas" panose="020B0609020204030204" pitchFamily="49" charset="0"/>
              </a:rPr>
              <a:t> 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F7904C-7D82-C472-3CB0-D3B978E9E3CE}"/>
              </a:ext>
            </a:extLst>
          </p:cNvPr>
          <p:cNvGrpSpPr/>
          <p:nvPr/>
        </p:nvGrpSpPr>
        <p:grpSpPr>
          <a:xfrm>
            <a:off x="640825" y="2841566"/>
            <a:ext cx="1319729" cy="2266617"/>
            <a:chOff x="1181590" y="2614933"/>
            <a:chExt cx="1319729" cy="2266617"/>
          </a:xfrm>
        </p:grpSpPr>
        <p:sp>
          <p:nvSpPr>
            <p:cNvPr id="135" name="TextBox 134"/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4AB4F38-A15B-9AD4-473C-77E5B9F840CF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07" name="Прямая соединительная линия 80">
                <a:extLst>
                  <a:ext uri="{FF2B5EF4-FFF2-40B4-BE49-F238E27FC236}">
                    <a16:creationId xmlns:a16="http://schemas.microsoft.com/office/drawing/2014/main" id="{DD18582C-C711-7A26-3326-6CFAB4270429}"/>
                  </a:ext>
                </a:extLst>
              </p:cNvPr>
              <p:cNvCxnSpPr>
                <a:cxnSpLocks/>
                <a:endCxn id="10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Овал 81">
                <a:extLst>
                  <a:ext uri="{FF2B5EF4-FFF2-40B4-BE49-F238E27FC236}">
                    <a16:creationId xmlns:a16="http://schemas.microsoft.com/office/drawing/2014/main" id="{72C196D9-E203-A83C-A105-FA1D975385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09" name="Прямая соединительная линия 85">
                <a:extLst>
                  <a:ext uri="{FF2B5EF4-FFF2-40B4-BE49-F238E27FC236}">
                    <a16:creationId xmlns:a16="http://schemas.microsoft.com/office/drawing/2014/main" id="{E433683E-60EA-D4BB-448B-8BEC73EBF548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E150F0D-C096-58D2-1258-8B8CF7A32FF9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11" name="Прямая соединительная линия 80">
                <a:extLst>
                  <a:ext uri="{FF2B5EF4-FFF2-40B4-BE49-F238E27FC236}">
                    <a16:creationId xmlns:a16="http://schemas.microsoft.com/office/drawing/2014/main" id="{DA41A715-184F-36BD-F766-1EE634893363}"/>
                  </a:ext>
                </a:extLst>
              </p:cNvPr>
              <p:cNvCxnSpPr>
                <a:cxnSpLocks/>
                <a:endCxn id="112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Овал 81">
                <a:extLst>
                  <a:ext uri="{FF2B5EF4-FFF2-40B4-BE49-F238E27FC236}">
                    <a16:creationId xmlns:a16="http://schemas.microsoft.com/office/drawing/2014/main" id="{227172C8-32A9-7237-DA2D-2A8B1273D8A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0" name="Прямая соединительная линия 85">
                <a:extLst>
                  <a:ext uri="{FF2B5EF4-FFF2-40B4-BE49-F238E27FC236}">
                    <a16:creationId xmlns:a16="http://schemas.microsoft.com/office/drawing/2014/main" id="{C3E84F2F-53EF-939B-DDDC-28C5C143CEDC}"/>
                  </a:ext>
                </a:extLst>
              </p:cNvPr>
              <p:cNvCxnSpPr>
                <a:cxnSpLocks/>
                <a:endCxn id="112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73E757E-B39A-906C-61B2-38725213D706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22" name="Прямая соединительная линия 80">
                <a:extLst>
                  <a:ext uri="{FF2B5EF4-FFF2-40B4-BE49-F238E27FC236}">
                    <a16:creationId xmlns:a16="http://schemas.microsoft.com/office/drawing/2014/main" id="{57B8B7D7-68A1-89AA-9489-A8CF0A109057}"/>
                  </a:ext>
                </a:extLst>
              </p:cNvPr>
              <p:cNvCxnSpPr>
                <a:cxnSpLocks/>
                <a:endCxn id="123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Овал 81">
                <a:extLst>
                  <a:ext uri="{FF2B5EF4-FFF2-40B4-BE49-F238E27FC236}">
                    <a16:creationId xmlns:a16="http://schemas.microsoft.com/office/drawing/2014/main" id="{18269FF9-602D-FD99-DE3C-670114F06FE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4" name="Прямая соединительная линия 85">
                <a:extLst>
                  <a:ext uri="{FF2B5EF4-FFF2-40B4-BE49-F238E27FC236}">
                    <a16:creationId xmlns:a16="http://schemas.microsoft.com/office/drawing/2014/main" id="{7585CBB8-6BCC-D72F-0586-A604BD551200}"/>
                  </a:ext>
                </a:extLst>
              </p:cNvPr>
              <p:cNvCxnSpPr>
                <a:cxnSpLocks/>
                <a:endCxn id="123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C48FBA1-2257-818B-1C98-00EFDFB83F9C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26" name="Прямая соединительная линия 80">
                <a:extLst>
                  <a:ext uri="{FF2B5EF4-FFF2-40B4-BE49-F238E27FC236}">
                    <a16:creationId xmlns:a16="http://schemas.microsoft.com/office/drawing/2014/main" id="{FA04842F-EFD4-06BF-D446-8A54BE3DBCC0}"/>
                  </a:ext>
                </a:extLst>
              </p:cNvPr>
              <p:cNvCxnSpPr>
                <a:cxnSpLocks/>
                <a:endCxn id="1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Овал 81">
                <a:extLst>
                  <a:ext uri="{FF2B5EF4-FFF2-40B4-BE49-F238E27FC236}">
                    <a16:creationId xmlns:a16="http://schemas.microsoft.com/office/drawing/2014/main" id="{B7EAAD10-7C3C-38EE-521E-92F609CE863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28" name="Прямая соединительная линия 85">
                <a:extLst>
                  <a:ext uri="{FF2B5EF4-FFF2-40B4-BE49-F238E27FC236}">
                    <a16:creationId xmlns:a16="http://schemas.microsoft.com/office/drawing/2014/main" id="{D225D89F-A31B-50D1-0A72-B8DA27C01CDA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60">
              <a:extLst>
                <a:ext uri="{FF2B5EF4-FFF2-40B4-BE49-F238E27FC236}">
                  <a16:creationId xmlns:a16="http://schemas.microsoft.com/office/drawing/2014/main" id="{2261DDB5-A4E3-4753-72AF-87B793943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39" name="TextBox 54">
              <a:extLst>
                <a:ext uri="{FF2B5EF4-FFF2-40B4-BE49-F238E27FC236}">
                  <a16:creationId xmlns:a16="http://schemas.microsoft.com/office/drawing/2014/main" id="{6561DB83-4ADF-9CB2-F25C-502E4C2C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40" name="TextBox 63">
              <a:extLst>
                <a:ext uri="{FF2B5EF4-FFF2-40B4-BE49-F238E27FC236}">
                  <a16:creationId xmlns:a16="http://schemas.microsoft.com/office/drawing/2014/main" id="{83B793E8-F100-9435-8C76-D7D658E8E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41" name="TextBox 57">
              <a:extLst>
                <a:ext uri="{FF2B5EF4-FFF2-40B4-BE49-F238E27FC236}">
                  <a16:creationId xmlns:a16="http://schemas.microsoft.com/office/drawing/2014/main" id="{38139A2F-6587-7F04-BA66-653888DC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42" name="TextBox 51">
              <a:extLst>
                <a:ext uri="{FF2B5EF4-FFF2-40B4-BE49-F238E27FC236}">
                  <a16:creationId xmlns:a16="http://schemas.microsoft.com/office/drawing/2014/main" id="{CCE29595-F512-9437-D80E-1F50E3B84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0D74AB2-CF0E-E2AD-8E23-D275C568E67C}"/>
              </a:ext>
            </a:extLst>
          </p:cNvPr>
          <p:cNvGrpSpPr/>
          <p:nvPr/>
        </p:nvGrpSpPr>
        <p:grpSpPr>
          <a:xfrm>
            <a:off x="7087393" y="3096860"/>
            <a:ext cx="1304349" cy="1793489"/>
            <a:chOff x="4350609" y="3139260"/>
            <a:chExt cx="1304349" cy="1793489"/>
          </a:xfrm>
        </p:grpSpPr>
        <p:sp>
          <p:nvSpPr>
            <p:cNvPr id="130" name="TextBox 60">
              <a:extLst>
                <a:ext uri="{FF2B5EF4-FFF2-40B4-BE49-F238E27FC236}">
                  <a16:creationId xmlns:a16="http://schemas.microsoft.com/office/drawing/2014/main" id="{2A3C2890-9687-9AF6-55A3-D8159784B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32" name="TextBox 63">
              <a:extLst>
                <a:ext uri="{FF2B5EF4-FFF2-40B4-BE49-F238E27FC236}">
                  <a16:creationId xmlns:a16="http://schemas.microsoft.com/office/drawing/2014/main" id="{74D61C2E-112D-5C42-E108-024ABBAA3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33" name="TextBox 57">
              <a:extLst>
                <a:ext uri="{FF2B5EF4-FFF2-40B4-BE49-F238E27FC236}">
                  <a16:creationId xmlns:a16="http://schemas.microsoft.com/office/drawing/2014/main" id="{77EBC787-5189-4EE8-6E5F-AF8D1991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37" name="TextBox 51">
              <a:extLst>
                <a:ext uri="{FF2B5EF4-FFF2-40B4-BE49-F238E27FC236}">
                  <a16:creationId xmlns:a16="http://schemas.microsoft.com/office/drawing/2014/main" id="{4A5A0C37-8AE5-B1DE-5A15-F44166F99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7FEB2C4-F5D7-AA6B-8277-9E68CC5CEF32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45" name="Прямая соединительная линия 80">
                <a:extLst>
                  <a:ext uri="{FF2B5EF4-FFF2-40B4-BE49-F238E27FC236}">
                    <a16:creationId xmlns:a16="http://schemas.microsoft.com/office/drawing/2014/main" id="{00374AF2-9103-4B18-347A-12E7CA444A60}"/>
                  </a:ext>
                </a:extLst>
              </p:cNvPr>
              <p:cNvCxnSpPr>
                <a:cxnSpLocks/>
                <a:endCxn id="146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6" name="Овал 81">
                <a:extLst>
                  <a:ext uri="{FF2B5EF4-FFF2-40B4-BE49-F238E27FC236}">
                    <a16:creationId xmlns:a16="http://schemas.microsoft.com/office/drawing/2014/main" id="{4FC0FD84-6910-004D-A95C-88DEE9986E7D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47" name="Прямая соединительная линия 85">
                <a:extLst>
                  <a:ext uri="{FF2B5EF4-FFF2-40B4-BE49-F238E27FC236}">
                    <a16:creationId xmlns:a16="http://schemas.microsoft.com/office/drawing/2014/main" id="{7A3FC9B0-923A-CAF3-0862-6C15BDDE756E}"/>
                  </a:ext>
                </a:extLst>
              </p:cNvPr>
              <p:cNvCxnSpPr>
                <a:cxnSpLocks/>
                <a:endCxn id="146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00618D3D-2E89-A447-C3A6-08DB4007517D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49" name="Прямая соединительная линия 80">
                <a:extLst>
                  <a:ext uri="{FF2B5EF4-FFF2-40B4-BE49-F238E27FC236}">
                    <a16:creationId xmlns:a16="http://schemas.microsoft.com/office/drawing/2014/main" id="{25E29FA5-D0A7-8D97-20A5-7F5ADB310B7F}"/>
                  </a:ext>
                </a:extLst>
              </p:cNvPr>
              <p:cNvCxnSpPr>
                <a:cxnSpLocks/>
                <a:endCxn id="15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0" name="Овал 81">
                <a:extLst>
                  <a:ext uri="{FF2B5EF4-FFF2-40B4-BE49-F238E27FC236}">
                    <a16:creationId xmlns:a16="http://schemas.microsoft.com/office/drawing/2014/main" id="{70661FDD-38E2-7AE4-CD79-9B5A0FF3807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1" name="Прямая соединительная линия 85">
                <a:extLst>
                  <a:ext uri="{FF2B5EF4-FFF2-40B4-BE49-F238E27FC236}">
                    <a16:creationId xmlns:a16="http://schemas.microsoft.com/office/drawing/2014/main" id="{AB242A95-B66C-78EB-5E81-E305592D45D9}"/>
                  </a:ext>
                </a:extLst>
              </p:cNvPr>
              <p:cNvCxnSpPr>
                <a:cxnSpLocks/>
                <a:endCxn id="15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5F6C7A2-9E33-4CDD-8B95-5D707834BFA7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53" name="Прямая соединительная линия 80">
                <a:extLst>
                  <a:ext uri="{FF2B5EF4-FFF2-40B4-BE49-F238E27FC236}">
                    <a16:creationId xmlns:a16="http://schemas.microsoft.com/office/drawing/2014/main" id="{C60C39EB-820E-0EB7-F6AB-BB0DD72F493B}"/>
                  </a:ext>
                </a:extLst>
              </p:cNvPr>
              <p:cNvCxnSpPr>
                <a:cxnSpLocks/>
                <a:endCxn id="15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Овал 81">
                <a:extLst>
                  <a:ext uri="{FF2B5EF4-FFF2-40B4-BE49-F238E27FC236}">
                    <a16:creationId xmlns:a16="http://schemas.microsoft.com/office/drawing/2014/main" id="{989ACC8F-A69A-E0E7-CD84-92EC9B5BF6AC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5" name="Прямая соединительная линия 85">
                <a:extLst>
                  <a:ext uri="{FF2B5EF4-FFF2-40B4-BE49-F238E27FC236}">
                    <a16:creationId xmlns:a16="http://schemas.microsoft.com/office/drawing/2014/main" id="{4FDE6228-3553-4ADF-61E4-3382F4718BF2}"/>
                  </a:ext>
                </a:extLst>
              </p:cNvPr>
              <p:cNvCxnSpPr>
                <a:cxnSpLocks/>
                <a:endCxn id="15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689292C-C2CC-2673-F6CD-CCAD6EBE39EC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57" name="Прямая соединительная линия 80">
                <a:extLst>
                  <a:ext uri="{FF2B5EF4-FFF2-40B4-BE49-F238E27FC236}">
                    <a16:creationId xmlns:a16="http://schemas.microsoft.com/office/drawing/2014/main" id="{770F4857-BB85-80C9-6A08-E8FAD1A5B664}"/>
                  </a:ext>
                </a:extLst>
              </p:cNvPr>
              <p:cNvCxnSpPr>
                <a:cxnSpLocks/>
                <a:endCxn id="158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" name="Овал 81">
                <a:extLst>
                  <a:ext uri="{FF2B5EF4-FFF2-40B4-BE49-F238E27FC236}">
                    <a16:creationId xmlns:a16="http://schemas.microsoft.com/office/drawing/2014/main" id="{23860FC9-05C6-0A65-5A8C-4F00146277F3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59" name="Прямая соединительная линия 85">
                <a:extLst>
                  <a:ext uri="{FF2B5EF4-FFF2-40B4-BE49-F238E27FC236}">
                    <a16:creationId xmlns:a16="http://schemas.microsoft.com/office/drawing/2014/main" id="{5509E01E-2F2D-09FE-6840-3BFB68F8774A}"/>
                  </a:ext>
                </a:extLst>
              </p:cNvPr>
              <p:cNvCxnSpPr>
                <a:cxnSpLocks/>
                <a:endCxn id="158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54">
              <a:extLst>
                <a:ext uri="{FF2B5EF4-FFF2-40B4-BE49-F238E27FC236}">
                  <a16:creationId xmlns:a16="http://schemas.microsoft.com/office/drawing/2014/main" id="{6CA78FD2-9CED-3E41-5D2F-2A977C50C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0A4DD8B-3EC9-24ED-B594-FD3548E29044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C9EA793-3189-AACD-8D9B-BAD52FDCFEB8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62CE8A1-7C13-19CF-4340-DC4BCF18C6BB}"/>
              </a:ext>
            </a:extLst>
          </p:cNvPr>
          <p:cNvGrpSpPr/>
          <p:nvPr/>
        </p:nvGrpSpPr>
        <p:grpSpPr>
          <a:xfrm>
            <a:off x="3864109" y="2860296"/>
            <a:ext cx="1319729" cy="2266617"/>
            <a:chOff x="1181590" y="2614933"/>
            <a:chExt cx="1319729" cy="2266617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759820E-BB56-8358-F44F-AAA16AE5CA10}"/>
                </a:ext>
              </a:extLst>
            </p:cNvPr>
            <p:cNvSpPr txBox="1"/>
            <p:nvPr/>
          </p:nvSpPr>
          <p:spPr>
            <a:xfrm>
              <a:off x="1181590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D64CD40D-303B-929A-D30A-9161A8342EDA}"/>
                </a:ext>
              </a:extLst>
            </p:cNvPr>
            <p:cNvSpPr txBox="1"/>
            <p:nvPr/>
          </p:nvSpPr>
          <p:spPr>
            <a:xfrm>
              <a:off x="1739672" y="448359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2F97FFC-43DA-CD2C-11C6-D6C0FA25ABDA}"/>
                </a:ext>
              </a:extLst>
            </p:cNvPr>
            <p:cNvGrpSpPr/>
            <p:nvPr/>
          </p:nvGrpSpPr>
          <p:grpSpPr>
            <a:xfrm>
              <a:off x="1952303" y="2907636"/>
              <a:ext cx="349495" cy="498874"/>
              <a:chOff x="8920163" y="4576750"/>
              <a:chExt cx="349495" cy="498874"/>
            </a:xfrm>
          </p:grpSpPr>
          <p:cxnSp>
            <p:nvCxnSpPr>
              <p:cNvPr id="189" name="Прямая соединительная линия 80">
                <a:extLst>
                  <a:ext uri="{FF2B5EF4-FFF2-40B4-BE49-F238E27FC236}">
                    <a16:creationId xmlns:a16="http://schemas.microsoft.com/office/drawing/2014/main" id="{60A6FFDB-6675-2826-C3CA-2415F5AC83EE}"/>
                  </a:ext>
                </a:extLst>
              </p:cNvPr>
              <p:cNvCxnSpPr>
                <a:cxnSpLocks/>
                <a:endCxn id="19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0" name="Овал 81">
                <a:extLst>
                  <a:ext uri="{FF2B5EF4-FFF2-40B4-BE49-F238E27FC236}">
                    <a16:creationId xmlns:a16="http://schemas.microsoft.com/office/drawing/2014/main" id="{163E4C18-AED3-2185-4A74-ECFECDC51A99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91" name="Прямая соединительная линия 85">
                <a:extLst>
                  <a:ext uri="{FF2B5EF4-FFF2-40B4-BE49-F238E27FC236}">
                    <a16:creationId xmlns:a16="http://schemas.microsoft.com/office/drawing/2014/main" id="{F9956120-6186-7F02-C8A9-AF4F4EE750D9}"/>
                  </a:ext>
                </a:extLst>
              </p:cNvPr>
              <p:cNvCxnSpPr>
                <a:cxnSpLocks/>
                <a:endCxn id="19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DC7FA7AB-9196-3884-0982-A3C004DEE5DB}"/>
                </a:ext>
              </a:extLst>
            </p:cNvPr>
            <p:cNvGrpSpPr/>
            <p:nvPr/>
          </p:nvGrpSpPr>
          <p:grpSpPr>
            <a:xfrm>
              <a:off x="1770484" y="3401554"/>
              <a:ext cx="349495" cy="498874"/>
              <a:chOff x="8920163" y="4576750"/>
              <a:chExt cx="349495" cy="498874"/>
            </a:xfrm>
          </p:grpSpPr>
          <p:cxnSp>
            <p:nvCxnSpPr>
              <p:cNvPr id="186" name="Прямая соединительная линия 80">
                <a:extLst>
                  <a:ext uri="{FF2B5EF4-FFF2-40B4-BE49-F238E27FC236}">
                    <a16:creationId xmlns:a16="http://schemas.microsoft.com/office/drawing/2014/main" id="{FE46FC21-EA88-FDC6-CC3D-ED1A7F12A24B}"/>
                  </a:ext>
                </a:extLst>
              </p:cNvPr>
              <p:cNvCxnSpPr>
                <a:cxnSpLocks/>
                <a:endCxn id="18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7" name="Овал 81">
                <a:extLst>
                  <a:ext uri="{FF2B5EF4-FFF2-40B4-BE49-F238E27FC236}">
                    <a16:creationId xmlns:a16="http://schemas.microsoft.com/office/drawing/2014/main" id="{F54DF3D8-D64D-9462-CCCB-6DFB777C2E7A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8" name="Прямая соединительная линия 85">
                <a:extLst>
                  <a:ext uri="{FF2B5EF4-FFF2-40B4-BE49-F238E27FC236}">
                    <a16:creationId xmlns:a16="http://schemas.microsoft.com/office/drawing/2014/main" id="{A7748AAF-D18E-C444-683A-0BCDC1D5583F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9E88037-0B9B-10EE-35BA-65299ABEEE78}"/>
                </a:ext>
              </a:extLst>
            </p:cNvPr>
            <p:cNvGrpSpPr/>
            <p:nvPr/>
          </p:nvGrpSpPr>
          <p:grpSpPr>
            <a:xfrm>
              <a:off x="1606166" y="3892556"/>
              <a:ext cx="349495" cy="498874"/>
              <a:chOff x="8920163" y="4576750"/>
              <a:chExt cx="349495" cy="498874"/>
            </a:xfrm>
          </p:grpSpPr>
          <p:cxnSp>
            <p:nvCxnSpPr>
              <p:cNvPr id="183" name="Прямая соединительная линия 80">
                <a:extLst>
                  <a:ext uri="{FF2B5EF4-FFF2-40B4-BE49-F238E27FC236}">
                    <a16:creationId xmlns:a16="http://schemas.microsoft.com/office/drawing/2014/main" id="{B9C00F3D-A802-E877-5802-1E2CA2BA64DB}"/>
                  </a:ext>
                </a:extLst>
              </p:cNvPr>
              <p:cNvCxnSpPr>
                <a:cxnSpLocks/>
                <a:endCxn id="18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4" name="Овал 81">
                <a:extLst>
                  <a:ext uri="{FF2B5EF4-FFF2-40B4-BE49-F238E27FC236}">
                    <a16:creationId xmlns:a16="http://schemas.microsoft.com/office/drawing/2014/main" id="{94A7F86A-C3F7-2429-CEB3-57781AD0F71F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5" name="Прямая соединительная линия 85">
                <a:extLst>
                  <a:ext uri="{FF2B5EF4-FFF2-40B4-BE49-F238E27FC236}">
                    <a16:creationId xmlns:a16="http://schemas.microsoft.com/office/drawing/2014/main" id="{C0C9F372-AA4B-26AB-A62E-FBA7551B6F8D}"/>
                  </a:ext>
                </a:extLst>
              </p:cNvPr>
              <p:cNvCxnSpPr>
                <a:cxnSpLocks/>
                <a:endCxn id="18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585CF5A9-6A7A-EE67-642A-E3B010E629D8}"/>
                </a:ext>
              </a:extLst>
            </p:cNvPr>
            <p:cNvGrpSpPr/>
            <p:nvPr/>
          </p:nvGrpSpPr>
          <p:grpSpPr>
            <a:xfrm>
              <a:off x="1431419" y="4382676"/>
              <a:ext cx="349495" cy="498874"/>
              <a:chOff x="8920163" y="4576750"/>
              <a:chExt cx="349495" cy="498874"/>
            </a:xfrm>
          </p:grpSpPr>
          <p:cxnSp>
            <p:nvCxnSpPr>
              <p:cNvPr id="180" name="Прямая соединительная линия 80">
                <a:extLst>
                  <a:ext uri="{FF2B5EF4-FFF2-40B4-BE49-F238E27FC236}">
                    <a16:creationId xmlns:a16="http://schemas.microsoft.com/office/drawing/2014/main" id="{0B71BBE4-1F82-00EF-1974-5BA026F681FC}"/>
                  </a:ext>
                </a:extLst>
              </p:cNvPr>
              <p:cNvCxnSpPr>
                <a:cxnSpLocks/>
                <a:endCxn id="18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Овал 81">
                <a:extLst>
                  <a:ext uri="{FF2B5EF4-FFF2-40B4-BE49-F238E27FC236}">
                    <a16:creationId xmlns:a16="http://schemas.microsoft.com/office/drawing/2014/main" id="{0C9D652E-CBE1-43A3-779F-42C6D9283E4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2" name="Прямая соединительная линия 85">
                <a:extLst>
                  <a:ext uri="{FF2B5EF4-FFF2-40B4-BE49-F238E27FC236}">
                    <a16:creationId xmlns:a16="http://schemas.microsoft.com/office/drawing/2014/main" id="{B6B42ECE-7C78-9CF6-03A8-F456027E9481}"/>
                  </a:ext>
                </a:extLst>
              </p:cNvPr>
              <p:cNvCxnSpPr>
                <a:cxnSpLocks/>
                <a:endCxn id="18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TextBox 60">
              <a:extLst>
                <a:ext uri="{FF2B5EF4-FFF2-40B4-BE49-F238E27FC236}">
                  <a16:creationId xmlns:a16="http://schemas.microsoft.com/office/drawing/2014/main" id="{2B6DBA65-986F-D6EA-B4BC-DB9E4C55F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397" y="358601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76" name="TextBox 54">
              <a:extLst>
                <a:ext uri="{FF2B5EF4-FFF2-40B4-BE49-F238E27FC236}">
                  <a16:creationId xmlns:a16="http://schemas.microsoft.com/office/drawing/2014/main" id="{26D98818-C282-22C8-18F0-584FE28CE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281" y="2615334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7" name="TextBox 63">
              <a:extLst>
                <a:ext uri="{FF2B5EF4-FFF2-40B4-BE49-F238E27FC236}">
                  <a16:creationId xmlns:a16="http://schemas.microsoft.com/office/drawing/2014/main" id="{589D522B-6237-5FD3-E83E-4A34C8182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442" y="4085467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8" name="TextBox 57">
              <a:extLst>
                <a:ext uri="{FF2B5EF4-FFF2-40B4-BE49-F238E27FC236}">
                  <a16:creationId xmlns:a16="http://schemas.microsoft.com/office/drawing/2014/main" id="{73BA8913-36D3-E59B-A943-FA75024EA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1867" y="3134435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79" name="TextBox 51">
              <a:extLst>
                <a:ext uri="{FF2B5EF4-FFF2-40B4-BE49-F238E27FC236}">
                  <a16:creationId xmlns:a16="http://schemas.microsoft.com/office/drawing/2014/main" id="{7D2EB789-B53D-F31B-E69A-77F3008DA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8415" y="2614933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</p:grpSp>
      <p:grpSp>
        <p:nvGrpSpPr>
          <p:cNvPr id="17408" name="Group 17407">
            <a:extLst>
              <a:ext uri="{FF2B5EF4-FFF2-40B4-BE49-F238E27FC236}">
                <a16:creationId xmlns:a16="http://schemas.microsoft.com/office/drawing/2014/main" id="{55D76DCD-7FE9-85D2-EAF5-9F0BDE148000}"/>
              </a:ext>
            </a:extLst>
          </p:cNvPr>
          <p:cNvGrpSpPr/>
          <p:nvPr/>
        </p:nvGrpSpPr>
        <p:grpSpPr>
          <a:xfrm>
            <a:off x="10295298" y="3075964"/>
            <a:ext cx="1304349" cy="1793489"/>
            <a:chOff x="4350609" y="3139260"/>
            <a:chExt cx="1304349" cy="1793489"/>
          </a:xfrm>
        </p:grpSpPr>
        <p:sp>
          <p:nvSpPr>
            <p:cNvPr id="17409" name="TextBox 60">
              <a:extLst>
                <a:ext uri="{FF2B5EF4-FFF2-40B4-BE49-F238E27FC236}">
                  <a16:creationId xmlns:a16="http://schemas.microsoft.com/office/drawing/2014/main" id="{8598797F-8316-D6D2-A748-1F942424C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760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л</a:t>
              </a:r>
            </a:p>
          </p:txBody>
        </p:sp>
        <p:sp>
          <p:nvSpPr>
            <p:cNvPr id="17410" name="TextBox 63">
              <a:extLst>
                <a:ext uri="{FF2B5EF4-FFF2-40B4-BE49-F238E27FC236}">
                  <a16:creationId xmlns:a16="http://schemas.microsoft.com/office/drawing/2014/main" id="{FC2B49FD-2F78-E541-ED9A-072270F8F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0609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11" name="TextBox 57">
              <a:extLst>
                <a:ext uri="{FF2B5EF4-FFF2-40B4-BE49-F238E27FC236}">
                  <a16:creationId xmlns:a16="http://schemas.microsoft.com/office/drawing/2014/main" id="{6E6FD5FC-E899-15C0-EFCC-942E0E1C1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75" y="36808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highlight>
                    <a:srgbClr val="00FF00"/>
                  </a:highlight>
                  <a:latin typeface="+mj-lt"/>
                </a:rPr>
                <a:t>к</a:t>
              </a:r>
            </a:p>
          </p:txBody>
        </p:sp>
        <p:sp>
          <p:nvSpPr>
            <p:cNvPr id="17412" name="TextBox 51">
              <a:extLst>
                <a:ext uri="{FF2B5EF4-FFF2-40B4-BE49-F238E27FC236}">
                  <a16:creationId xmlns:a16="http://schemas.microsoft.com/office/drawing/2014/main" id="{51A50EAA-DB1E-878A-9BEC-0CFD11E1B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2054" y="3139260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grpSp>
          <p:nvGrpSpPr>
            <p:cNvPr id="17413" name="Group 17412">
              <a:extLst>
                <a:ext uri="{FF2B5EF4-FFF2-40B4-BE49-F238E27FC236}">
                  <a16:creationId xmlns:a16="http://schemas.microsoft.com/office/drawing/2014/main" id="{F15CC10F-DBAF-06AD-720C-5E1677A75839}"/>
                </a:ext>
              </a:extLst>
            </p:cNvPr>
            <p:cNvGrpSpPr/>
            <p:nvPr/>
          </p:nvGrpSpPr>
          <p:grpSpPr>
            <a:xfrm>
              <a:off x="5098433" y="3443770"/>
              <a:ext cx="349495" cy="498874"/>
              <a:chOff x="8920163" y="4576750"/>
              <a:chExt cx="349495" cy="498874"/>
            </a:xfrm>
          </p:grpSpPr>
          <p:cxnSp>
            <p:nvCxnSpPr>
              <p:cNvPr id="17429" name="Прямая соединительная линия 80">
                <a:extLst>
                  <a:ext uri="{FF2B5EF4-FFF2-40B4-BE49-F238E27FC236}">
                    <a16:creationId xmlns:a16="http://schemas.microsoft.com/office/drawing/2014/main" id="{917D4495-6CB1-60A2-4EDD-F4DB1AC2488C}"/>
                  </a:ext>
                </a:extLst>
              </p:cNvPr>
              <p:cNvCxnSpPr>
                <a:cxnSpLocks/>
                <a:endCxn id="17430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30" name="Овал 81">
                <a:extLst>
                  <a:ext uri="{FF2B5EF4-FFF2-40B4-BE49-F238E27FC236}">
                    <a16:creationId xmlns:a16="http://schemas.microsoft.com/office/drawing/2014/main" id="{F20F4768-B1E7-0047-9B3A-5DB61F64FFF8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31" name="Прямая соединительная линия 85">
                <a:extLst>
                  <a:ext uri="{FF2B5EF4-FFF2-40B4-BE49-F238E27FC236}">
                    <a16:creationId xmlns:a16="http://schemas.microsoft.com/office/drawing/2014/main" id="{AF655790-F55F-84AD-5B45-42405B4A7ED4}"/>
                  </a:ext>
                </a:extLst>
              </p:cNvPr>
              <p:cNvCxnSpPr>
                <a:cxnSpLocks/>
                <a:endCxn id="17430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4" name="Group 17413">
              <a:extLst>
                <a:ext uri="{FF2B5EF4-FFF2-40B4-BE49-F238E27FC236}">
                  <a16:creationId xmlns:a16="http://schemas.microsoft.com/office/drawing/2014/main" id="{F5591069-E5E8-05D8-A3DF-417F521BFDBF}"/>
                </a:ext>
              </a:extLst>
            </p:cNvPr>
            <p:cNvGrpSpPr/>
            <p:nvPr/>
          </p:nvGrpSpPr>
          <p:grpSpPr>
            <a:xfrm>
              <a:off x="4917196" y="3939409"/>
              <a:ext cx="349495" cy="498874"/>
              <a:chOff x="8920163" y="4576750"/>
              <a:chExt cx="349495" cy="498874"/>
            </a:xfrm>
          </p:grpSpPr>
          <p:cxnSp>
            <p:nvCxnSpPr>
              <p:cNvPr id="17426" name="Прямая соединительная линия 80">
                <a:extLst>
                  <a:ext uri="{FF2B5EF4-FFF2-40B4-BE49-F238E27FC236}">
                    <a16:creationId xmlns:a16="http://schemas.microsoft.com/office/drawing/2014/main" id="{EE3AB7D7-5A40-645D-7FAF-D9760C482DC9}"/>
                  </a:ext>
                </a:extLst>
              </p:cNvPr>
              <p:cNvCxnSpPr>
                <a:cxnSpLocks/>
                <a:endCxn id="17427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7" name="Овал 81">
                <a:extLst>
                  <a:ext uri="{FF2B5EF4-FFF2-40B4-BE49-F238E27FC236}">
                    <a16:creationId xmlns:a16="http://schemas.microsoft.com/office/drawing/2014/main" id="{B3B5973E-01D9-5ECC-6D80-079F02528E92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8" name="Прямая соединительная линия 85">
                <a:extLst>
                  <a:ext uri="{FF2B5EF4-FFF2-40B4-BE49-F238E27FC236}">
                    <a16:creationId xmlns:a16="http://schemas.microsoft.com/office/drawing/2014/main" id="{2D9436E6-25B3-1D93-2507-732F644ACDBE}"/>
                  </a:ext>
                </a:extLst>
              </p:cNvPr>
              <p:cNvCxnSpPr>
                <a:cxnSpLocks/>
                <a:endCxn id="17427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5" name="Group 17414">
              <a:extLst>
                <a:ext uri="{FF2B5EF4-FFF2-40B4-BE49-F238E27FC236}">
                  <a16:creationId xmlns:a16="http://schemas.microsoft.com/office/drawing/2014/main" id="{6D98625D-D02A-A426-B684-75E6651FE7E2}"/>
                </a:ext>
              </a:extLst>
            </p:cNvPr>
            <p:cNvGrpSpPr/>
            <p:nvPr/>
          </p:nvGrpSpPr>
          <p:grpSpPr>
            <a:xfrm>
              <a:off x="4525988" y="3951706"/>
              <a:ext cx="349495" cy="498874"/>
              <a:chOff x="8920163" y="4576750"/>
              <a:chExt cx="349495" cy="498874"/>
            </a:xfrm>
          </p:grpSpPr>
          <p:cxnSp>
            <p:nvCxnSpPr>
              <p:cNvPr id="17423" name="Прямая соединительная линия 80">
                <a:extLst>
                  <a:ext uri="{FF2B5EF4-FFF2-40B4-BE49-F238E27FC236}">
                    <a16:creationId xmlns:a16="http://schemas.microsoft.com/office/drawing/2014/main" id="{0E36E7B4-FFC6-BB30-D6EF-5E8073313A25}"/>
                  </a:ext>
                </a:extLst>
              </p:cNvPr>
              <p:cNvCxnSpPr>
                <a:cxnSpLocks/>
                <a:endCxn id="17424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4" name="Овал 81">
                <a:extLst>
                  <a:ext uri="{FF2B5EF4-FFF2-40B4-BE49-F238E27FC236}">
                    <a16:creationId xmlns:a16="http://schemas.microsoft.com/office/drawing/2014/main" id="{3BA5783B-273B-03F2-6A0C-4BEF5179E9F6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5" name="Прямая соединительная линия 85">
                <a:extLst>
                  <a:ext uri="{FF2B5EF4-FFF2-40B4-BE49-F238E27FC236}">
                    <a16:creationId xmlns:a16="http://schemas.microsoft.com/office/drawing/2014/main" id="{065BBB27-8FDF-6BFE-B7C5-CD0431228B42}"/>
                  </a:ext>
                </a:extLst>
              </p:cNvPr>
              <p:cNvCxnSpPr>
                <a:cxnSpLocks/>
                <a:endCxn id="17424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416" name="Group 17415">
              <a:extLst>
                <a:ext uri="{FF2B5EF4-FFF2-40B4-BE49-F238E27FC236}">
                  <a16:creationId xmlns:a16="http://schemas.microsoft.com/office/drawing/2014/main" id="{AD996459-DFF9-EDC0-91FA-D33A9F2F078B}"/>
                </a:ext>
              </a:extLst>
            </p:cNvPr>
            <p:cNvGrpSpPr/>
            <p:nvPr/>
          </p:nvGrpSpPr>
          <p:grpSpPr>
            <a:xfrm>
              <a:off x="4736626" y="4433875"/>
              <a:ext cx="349495" cy="498874"/>
              <a:chOff x="8920163" y="4576750"/>
              <a:chExt cx="349495" cy="498874"/>
            </a:xfrm>
          </p:grpSpPr>
          <p:cxnSp>
            <p:nvCxnSpPr>
              <p:cNvPr id="17420" name="Прямая соединительная линия 80">
                <a:extLst>
                  <a:ext uri="{FF2B5EF4-FFF2-40B4-BE49-F238E27FC236}">
                    <a16:creationId xmlns:a16="http://schemas.microsoft.com/office/drawing/2014/main" id="{D2C86379-70FF-E8FF-D940-8FDD28E4D24C}"/>
                  </a:ext>
                </a:extLst>
              </p:cNvPr>
              <p:cNvCxnSpPr>
                <a:cxnSpLocks/>
                <a:endCxn id="17421" idx="7"/>
              </p:cNvCxnSpPr>
              <p:nvPr/>
            </p:nvCxnSpPr>
            <p:spPr bwMode="auto">
              <a:xfrm flipH="1">
                <a:off x="9158136" y="4576750"/>
                <a:ext cx="111522" cy="3769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21" name="Овал 81">
                <a:extLst>
                  <a:ext uri="{FF2B5EF4-FFF2-40B4-BE49-F238E27FC236}">
                    <a16:creationId xmlns:a16="http://schemas.microsoft.com/office/drawing/2014/main" id="{E224411D-AD0A-8515-42C5-5ABB0FD8DEF7}"/>
                  </a:ext>
                </a:extLst>
              </p:cNvPr>
              <p:cNvSpPr/>
              <p:nvPr/>
            </p:nvSpPr>
            <p:spPr bwMode="auto">
              <a:xfrm>
                <a:off x="9036185" y="4932749"/>
                <a:ext cx="142875" cy="142875"/>
              </a:xfrm>
              <a:prstGeom prst="ellips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7422" name="Прямая соединительная линия 85">
                <a:extLst>
                  <a:ext uri="{FF2B5EF4-FFF2-40B4-BE49-F238E27FC236}">
                    <a16:creationId xmlns:a16="http://schemas.microsoft.com/office/drawing/2014/main" id="{67584CD8-A562-2F55-A090-BCCBA6713A34}"/>
                  </a:ext>
                </a:extLst>
              </p:cNvPr>
              <p:cNvCxnSpPr>
                <a:cxnSpLocks/>
                <a:endCxn id="17421" idx="1"/>
              </p:cNvCxnSpPr>
              <p:nvPr/>
            </p:nvCxnSpPr>
            <p:spPr bwMode="auto">
              <a:xfrm>
                <a:off x="8920163" y="4591050"/>
                <a:ext cx="136946" cy="3626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417" name="TextBox 54">
              <a:extLst>
                <a:ext uri="{FF2B5EF4-FFF2-40B4-BE49-F238E27FC236}">
                  <a16:creationId xmlns:a16="http://schemas.microsoft.com/office/drawing/2014/main" id="{E4B6FABE-49D1-DA5F-ACC7-B1CF6B3A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233" y="3145385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18" name="TextBox 17417">
              <a:extLst>
                <a:ext uri="{FF2B5EF4-FFF2-40B4-BE49-F238E27FC236}">
                  <a16:creationId xmlns:a16="http://schemas.microsoft.com/office/drawing/2014/main" id="{3843997F-7271-55FF-A5DD-BF8B4599D6EF}"/>
                </a:ext>
              </a:extLst>
            </p:cNvPr>
            <p:cNvSpPr txBox="1"/>
            <p:nvPr/>
          </p:nvSpPr>
          <p:spPr>
            <a:xfrm>
              <a:off x="4492219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0</a:t>
              </a:r>
            </a:p>
          </p:txBody>
        </p:sp>
        <p:sp>
          <p:nvSpPr>
            <p:cNvPr id="17419" name="TextBox 17418">
              <a:extLst>
                <a:ext uri="{FF2B5EF4-FFF2-40B4-BE49-F238E27FC236}">
                  <a16:creationId xmlns:a16="http://schemas.microsoft.com/office/drawing/2014/main" id="{AA6642B2-E167-E6D3-E532-BC5784F8BE87}"/>
                </a:ext>
              </a:extLst>
            </p:cNvPr>
            <p:cNvSpPr txBox="1"/>
            <p:nvPr/>
          </p:nvSpPr>
          <p:spPr>
            <a:xfrm>
              <a:off x="5050301" y="45449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dirty="0">
                  <a:latin typeface="+mj-lt"/>
                </a:rPr>
                <a:t>1</a:t>
              </a:r>
            </a:p>
          </p:txBody>
        </p:sp>
      </p:grp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56522255-6973-218F-F3A3-85CC4A19BC64}"/>
              </a:ext>
            </a:extLst>
          </p:cNvPr>
          <p:cNvSpPr txBox="1"/>
          <p:nvPr/>
        </p:nvSpPr>
        <p:spPr>
          <a:xfrm rot="16200000">
            <a:off x="6700560" y="3493848"/>
            <a:ext cx="4060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10</a:t>
            </a:r>
            <a:r>
              <a:rPr lang="ru-RU" sz="1400" dirty="0">
                <a:latin typeface="Consolas" panose="020B0609020204030204" pitchFamily="49" charset="0"/>
              </a:rPr>
              <a:t>110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0010</a:t>
            </a:r>
            <a:r>
              <a:rPr lang="ru-RU" sz="1400" dirty="0">
                <a:latin typeface="Consolas" panose="020B0609020204030204" pitchFamily="49" charset="0"/>
              </a:rPr>
              <a:t>00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01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00</a:t>
            </a:r>
            <a:r>
              <a:rPr lang="ru-RU" sz="1400" dirty="0">
                <a:latin typeface="Consolas" panose="020B0609020204030204" pitchFamily="49" charset="0"/>
              </a:rPr>
              <a:t>10</a:t>
            </a:r>
            <a:r>
              <a:rPr lang="ru-RU" sz="1400" dirty="0">
                <a:solidFill>
                  <a:srgbClr val="C00000"/>
                </a:solidFill>
                <a:latin typeface="Consolas" panose="020B0609020204030204" pitchFamily="49" charset="0"/>
              </a:rPr>
              <a:t>111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к о л    о к о л о    к о л о к о л а</a:t>
            </a:r>
          </a:p>
          <a:p>
            <a:r>
              <a:rPr lang="ru-RU" sz="1400" dirty="0">
                <a:latin typeface="Consolas" panose="020B0609020204030204" pitchFamily="49" charset="0"/>
              </a:rPr>
              <a:t>длина = 39</a:t>
            </a:r>
          </a:p>
        </p:txBody>
      </p:sp>
    </p:spTree>
    <p:extLst>
      <p:ext uri="{BB962C8B-B14F-4D97-AF65-F5344CB8AC3E}">
        <p14:creationId xmlns:p14="http://schemas.microsoft.com/office/powerpoint/2010/main" val="31486426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-1, где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776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3458643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8934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75689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08294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5027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611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78154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5912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0082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9689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ym typeface="Symbol" panose="05050102010706020507" pitchFamily="18" charset="2"/>
              </a:rPr>
              <a:t>n-1.</a:t>
            </a:r>
            <a:endParaRPr lang="ru-RU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Какой вид имеет кодовое дерево для такого сообщения?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667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1006982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>
                <a:solidFill>
                  <a:schemeClr val="bg1"/>
                </a:solidFill>
              </a:rPr>
              <a:t>Роберт Марио </a:t>
            </a:r>
            <a:r>
              <a:rPr lang="ru-RU" sz="2800" dirty="0" err="1">
                <a:solidFill>
                  <a:schemeClr val="bg1"/>
                </a:solidFill>
              </a:rPr>
              <a:t>Фано</a:t>
            </a:r>
            <a:r>
              <a:rPr lang="ru-RU" sz="2800" dirty="0">
                <a:solidFill>
                  <a:schemeClr val="bg1"/>
                </a:solidFill>
              </a:rPr>
              <a:t> 1917-2016</a:t>
            </a: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3863087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66113748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0380559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r>
              <a:rPr lang="ru-RU" dirty="0"/>
              <a:t>	науч. рук. Д. Хаффмана</a:t>
            </a:r>
            <a:endParaRPr lang="ru-RU" sz="2800" dirty="0"/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2515034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&lt;=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&lt;= … &lt;=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символов</a:t>
            </a:r>
            <a:r>
              <a:rPr lang="en-US" sz="2800" dirty="0">
                <a:solidFill>
                  <a:schemeClr val="bg1"/>
                </a:solidFill>
              </a:rPr>
              <a:t> 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= 0,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 = 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+p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+…+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>
                <a:solidFill>
                  <a:schemeClr val="bg1"/>
                </a:solidFill>
              </a:rPr>
              <a:t>b = 1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en-US" sz="2800" dirty="0">
                <a:solidFill>
                  <a:schemeClr val="bg1"/>
                </a:solidFill>
              </a:rPr>
              <a:t>a = 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Если алфавит == </a:t>
            </a:r>
            <a:r>
              <a:rPr lang="en-US" sz="1900" dirty="0">
                <a:solidFill>
                  <a:schemeClr val="bg1"/>
                </a:solidFill>
              </a:rPr>
              <a:t>{</a:t>
            </a:r>
            <a:r>
              <a:rPr lang="ru-RU" sz="19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[</a:t>
            </a:r>
            <a:r>
              <a:rPr lang="en-US" sz="1900" dirty="0" err="1">
                <a:solidFill>
                  <a:schemeClr val="bg1"/>
                </a:solidFill>
              </a:rPr>
              <a:t>p</a:t>
            </a:r>
            <a:r>
              <a:rPr lang="en-US" sz="1900" baseline="-25000" dirty="0" err="1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, c</a:t>
            </a:r>
            <a:r>
              <a:rPr lang="en-US" sz="1900" baseline="-25000" dirty="0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]</a:t>
            </a:r>
            <a:r>
              <a:rPr lang="ru-RU" sz="1900" dirty="0">
                <a:solidFill>
                  <a:schemeClr val="bg1"/>
                </a:solidFill>
              </a:rPr>
              <a:t> </a:t>
            </a:r>
            <a:r>
              <a:rPr lang="en-US" sz="1900" dirty="0">
                <a:solidFill>
                  <a:schemeClr val="bg1"/>
                </a:solidFill>
              </a:rPr>
              <a:t>}: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>
                <a:solidFill>
                  <a:schemeClr val="bg1"/>
                </a:solidFill>
              </a:rPr>
              <a:t>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СоздатьЛист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en-US" sz="1900" dirty="0">
                <a:solidFill>
                  <a:schemeClr val="bg1"/>
                </a:solidFill>
              </a:rPr>
              <a:t>c</a:t>
            </a:r>
            <a:r>
              <a:rPr lang="en-US" sz="1900" baseline="-25000" dirty="0">
                <a:solidFill>
                  <a:schemeClr val="bg1"/>
                </a:solidFill>
              </a:rPr>
              <a:t>x</a:t>
            </a:r>
            <a:r>
              <a:rPr lang="en-US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Иначе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ru-RU" sz="1900" dirty="0">
                <a:solidFill>
                  <a:schemeClr val="bg1"/>
                </a:solidFill>
              </a:rPr>
              <a:t> = Разделить(алфавит)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en-US" sz="1900" dirty="0">
                <a:solidFill>
                  <a:schemeClr val="bg1"/>
                </a:solidFill>
              </a:rPr>
              <a:t>))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СоздатьДерево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825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Иначе</a:t>
            </a:r>
            <a:r>
              <a:rPr lang="en-US" sz="19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ru-RU" sz="1900" dirty="0">
                <a:solidFill>
                  <a:schemeClr val="bg1"/>
                </a:solidFill>
              </a:rPr>
              <a:t> = Разделить(алфавит)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алфЛ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 = </a:t>
            </a:r>
            <a:r>
              <a:rPr lang="ru-RU" sz="1900" dirty="0" err="1">
                <a:solidFill>
                  <a:schemeClr val="bg1"/>
                </a:solidFill>
              </a:rPr>
              <a:t>ДПКФано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алфП</a:t>
            </a:r>
            <a:r>
              <a:rPr lang="en-US" sz="1900" dirty="0">
                <a:solidFill>
                  <a:schemeClr val="bg1"/>
                </a:solidFill>
              </a:rPr>
              <a:t>))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900" dirty="0">
                <a:solidFill>
                  <a:schemeClr val="bg1"/>
                </a:solidFill>
              </a:rPr>
              <a:t>    вернуть </a:t>
            </a:r>
            <a:r>
              <a:rPr lang="ru-RU" sz="1900" dirty="0" err="1">
                <a:solidFill>
                  <a:schemeClr val="bg1"/>
                </a:solidFill>
              </a:rPr>
              <a:t>СоздатьДерево</a:t>
            </a:r>
            <a:r>
              <a:rPr lang="ru-RU" sz="1900" dirty="0">
                <a:solidFill>
                  <a:schemeClr val="bg1"/>
                </a:solidFill>
              </a:rPr>
              <a:t>(</a:t>
            </a:r>
            <a:r>
              <a:rPr lang="ru-RU" sz="1900" dirty="0" err="1">
                <a:solidFill>
                  <a:schemeClr val="bg1"/>
                </a:solidFill>
              </a:rPr>
              <a:t>дпкФаноЛ</a:t>
            </a:r>
            <a:r>
              <a:rPr lang="ru-RU" sz="1900" dirty="0">
                <a:solidFill>
                  <a:schemeClr val="bg1"/>
                </a:solidFill>
              </a:rPr>
              <a:t>, </a:t>
            </a:r>
            <a:r>
              <a:rPr lang="ru-RU" sz="1900" dirty="0" err="1">
                <a:solidFill>
                  <a:schemeClr val="bg1"/>
                </a:solidFill>
              </a:rPr>
              <a:t>дпкФаноП</a:t>
            </a:r>
            <a:r>
              <a:rPr lang="ru-RU" sz="19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7146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Иначе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 err="1"/>
              <a:t>алфЛ</a:t>
            </a:r>
            <a:r>
              <a:rPr lang="ru-RU" sz="1900" dirty="0"/>
              <a:t>, </a:t>
            </a:r>
            <a:r>
              <a:rPr lang="ru-RU" sz="1900" dirty="0" err="1"/>
              <a:t>алфП</a:t>
            </a:r>
            <a:r>
              <a:rPr lang="ru-RU" sz="1900" dirty="0"/>
              <a:t> = Разделить(алфавит)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дпкФаноЛ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алфЛ</a:t>
            </a:r>
            <a:r>
              <a:rPr lang="ru-RU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дпкФаноП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алфП</a:t>
            </a:r>
            <a:r>
              <a:rPr lang="en-US" sz="1900" dirty="0"/>
              <a:t>))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    вернуть </a:t>
            </a:r>
            <a:r>
              <a:rPr lang="ru-RU" sz="1900" dirty="0" err="1"/>
              <a:t>СоздатьДерево</a:t>
            </a:r>
            <a:r>
              <a:rPr lang="ru-RU" sz="1900" dirty="0"/>
              <a:t>(</a:t>
            </a:r>
            <a:r>
              <a:rPr lang="ru-RU" sz="1900" dirty="0" err="1"/>
              <a:t>дпкФаноЛ</a:t>
            </a:r>
            <a:r>
              <a:rPr lang="ru-RU" sz="1900" dirty="0"/>
              <a:t>, </a:t>
            </a:r>
            <a:r>
              <a:rPr lang="ru-RU" sz="1900" dirty="0" err="1"/>
              <a:t>дпкФаноП</a:t>
            </a:r>
            <a:r>
              <a:rPr lang="ru-RU" sz="1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Разделить(алфавит):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Требуем алфавит</a:t>
            </a:r>
            <a:r>
              <a:rPr lang="en-US" sz="2000" dirty="0">
                <a:solidFill>
                  <a:schemeClr val="bg1"/>
                </a:solidFill>
              </a:rPr>
              <a:t> = 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Вычислим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= 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…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+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, j = </a:t>
            </a:r>
            <a:r>
              <a:rPr lang="ru-RU" sz="2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, …, 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m = </a:t>
            </a:r>
            <a:r>
              <a:rPr lang="en-US" sz="2000" dirty="0" err="1">
                <a:solidFill>
                  <a:schemeClr val="bg1"/>
                </a:solidFill>
              </a:rPr>
              <a:t>argmin</a:t>
            </a:r>
            <a:r>
              <a:rPr lang="en-US" sz="2000" dirty="0">
                <a:solidFill>
                  <a:schemeClr val="bg1"/>
                </a:solidFill>
              </a:rPr>
              <a:t> { abs( 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ru-RU" sz="2000" baseline="-25000" dirty="0">
                <a:solidFill>
                  <a:schemeClr val="bg1"/>
                </a:solidFill>
              </a:rPr>
              <a:t>-1</a:t>
            </a:r>
            <a:r>
              <a:rPr lang="en-US" sz="2000" dirty="0">
                <a:solidFill>
                  <a:schemeClr val="bg1"/>
                </a:solidFill>
              </a:rPr>
              <a:t> + S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) / 2 - </a:t>
            </a: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j</a:t>
            </a:r>
            <a:r>
              <a:rPr lang="en-US" sz="2000" dirty="0">
                <a:solidFill>
                  <a:schemeClr val="bg1"/>
                </a:solidFill>
              </a:rPr>
              <a:t> )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  </a:t>
            </a:r>
            <a:r>
              <a:rPr lang="en-US" sz="2000" dirty="0">
                <a:solidFill>
                  <a:schemeClr val="bg1"/>
                </a:solidFill>
              </a:rPr>
              <a:t>j = a, …, b }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a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</a:rPr>
              <a:t>{ [p</a:t>
            </a:r>
            <a:r>
              <a:rPr lang="en-US" sz="2000" baseline="-25000" dirty="0">
                <a:solidFill>
                  <a:schemeClr val="bg1"/>
                </a:solidFill>
              </a:rPr>
              <a:t>m</a:t>
            </a:r>
            <a:r>
              <a:rPr lang="ru-RU" sz="2000" baseline="-25000" dirty="0">
                <a:solidFill>
                  <a:schemeClr val="bg1"/>
                </a:solidFill>
              </a:rPr>
              <a:t>+1</a:t>
            </a:r>
            <a:r>
              <a:rPr lang="en-US" sz="2000" dirty="0">
                <a:solidFill>
                  <a:schemeClr val="bg1"/>
                </a:solidFill>
              </a:rPr>
              <a:t>, c</a:t>
            </a:r>
            <a:r>
              <a:rPr lang="en-US" sz="2000" baseline="-25000" dirty="0">
                <a:solidFill>
                  <a:schemeClr val="bg1"/>
                </a:solidFill>
              </a:rPr>
              <a:t>m+1</a:t>
            </a:r>
            <a:r>
              <a:rPr lang="en-US" sz="2000" dirty="0">
                <a:solidFill>
                  <a:schemeClr val="bg1"/>
                </a:solidFill>
              </a:rPr>
              <a:t>], …, [p</a:t>
            </a:r>
            <a:r>
              <a:rPr lang="en-US" sz="2000" baseline="-25000" dirty="0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lang="en-US" sz="2000" baseline="-25000" dirty="0" err="1">
                <a:solidFill>
                  <a:schemeClr val="bg1"/>
                </a:solidFill>
              </a:rPr>
              <a:t>b</a:t>
            </a:r>
            <a:r>
              <a:rPr lang="en-US" sz="20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ru-RU" sz="2000" dirty="0">
                <a:solidFill>
                  <a:schemeClr val="bg1"/>
                </a:solidFill>
              </a:rPr>
              <a:t>вернуть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ru-RU" sz="2000" dirty="0" err="1">
                <a:solidFill>
                  <a:schemeClr val="bg1"/>
                </a:solidFill>
              </a:rPr>
              <a:t>алфЛ</a:t>
            </a:r>
            <a:r>
              <a:rPr lang="ru-RU" sz="2000" dirty="0">
                <a:solidFill>
                  <a:schemeClr val="bg1"/>
                </a:solidFill>
              </a:rPr>
              <a:t>, </a:t>
            </a:r>
            <a:r>
              <a:rPr lang="ru-RU" sz="2000" dirty="0" err="1">
                <a:solidFill>
                  <a:schemeClr val="bg1"/>
                </a:solidFill>
              </a:rPr>
              <a:t>алфП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6770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Вход:</a:t>
            </a:r>
          </a:p>
          <a:p>
            <a:pPr>
              <a:lnSpc>
                <a:spcPct val="120000"/>
              </a:lnSpc>
              <a:buNone/>
            </a:pPr>
            <a:r>
              <a:rPr lang="ru-RU" sz="1900" dirty="0"/>
              <a:t>	алфавит</a:t>
            </a:r>
            <a:r>
              <a:rPr lang="en-US" sz="1900" dirty="0"/>
              <a:t> = { [p</a:t>
            </a:r>
            <a:r>
              <a:rPr lang="en-US" sz="1900" baseline="-25000" dirty="0"/>
              <a:t>1</a:t>
            </a:r>
            <a:r>
              <a:rPr lang="en-US" sz="1900" dirty="0"/>
              <a:t>, c</a:t>
            </a:r>
            <a:r>
              <a:rPr lang="en-US" sz="1900" baseline="-25000" dirty="0"/>
              <a:t>1</a:t>
            </a:r>
            <a:r>
              <a:rPr lang="en-US" sz="1900" dirty="0"/>
              <a:t>], …, [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, </a:t>
            </a:r>
            <a:r>
              <a:rPr lang="en-US" sz="1900" dirty="0" err="1"/>
              <a:t>c</a:t>
            </a:r>
            <a:r>
              <a:rPr lang="en-US" sz="1900" baseline="-25000" dirty="0" err="1"/>
              <a:t>n</a:t>
            </a:r>
            <a:r>
              <a:rPr lang="en-US" sz="1900" dirty="0"/>
              <a:t>] }</a:t>
            </a:r>
            <a:br>
              <a:rPr lang="en-US" sz="1900" dirty="0"/>
            </a:br>
            <a:r>
              <a:rPr lang="en-US" sz="1900" dirty="0"/>
              <a:t>p</a:t>
            </a:r>
            <a:r>
              <a:rPr lang="en-US" sz="1900" baseline="-25000" dirty="0"/>
              <a:t>1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p</a:t>
            </a:r>
            <a:r>
              <a:rPr lang="en-US" sz="1900" baseline="-25000" dirty="0"/>
              <a:t>2</a:t>
            </a:r>
            <a:r>
              <a:rPr lang="en-US" sz="1900" dirty="0"/>
              <a:t> </a:t>
            </a:r>
            <a:r>
              <a:rPr lang="en-US" sz="1900" dirty="0">
                <a:sym typeface="Symbol" panose="05050102010706020507" pitchFamily="18" charset="2"/>
              </a:rPr>
              <a:t> </a:t>
            </a:r>
            <a:r>
              <a:rPr lang="en-US" sz="1900" dirty="0"/>
              <a:t> … </a:t>
            </a:r>
            <a:r>
              <a:rPr lang="en-US" sz="1900" dirty="0">
                <a:sym typeface="Symbol" panose="05050102010706020507" pitchFamily="18" charset="2"/>
              </a:rPr>
              <a:t></a:t>
            </a:r>
            <a:r>
              <a:rPr lang="en-US" sz="1900" dirty="0"/>
              <a:t> </a:t>
            </a:r>
            <a:r>
              <a:rPr lang="en-US" sz="1900" dirty="0" err="1"/>
              <a:t>p</a:t>
            </a:r>
            <a:r>
              <a:rPr lang="en-US" sz="1900" baseline="-25000" dirty="0" err="1"/>
              <a:t>n</a:t>
            </a:r>
            <a:r>
              <a:rPr lang="en-US" sz="1900" dirty="0"/>
              <a:t>-- </a:t>
            </a:r>
            <a:r>
              <a:rPr lang="ru-RU" sz="1900" dirty="0"/>
              <a:t>число вхождений символов </a:t>
            </a:r>
            <a:r>
              <a:rPr lang="ru-RU" sz="1900" dirty="0" err="1"/>
              <a:t>с</a:t>
            </a:r>
            <a:r>
              <a:rPr lang="ru-RU" sz="1900" baseline="-25000" dirty="0" err="1"/>
              <a:t>х</a:t>
            </a:r>
            <a:r>
              <a:rPr lang="ru-RU" sz="1900" dirty="0"/>
              <a:t> в сообщение</a:t>
            </a:r>
            <a:endParaRPr lang="en-US" sz="19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Выход: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1900" dirty="0"/>
              <a:t> 	дерево Д.П.К. </a:t>
            </a:r>
            <a:r>
              <a:rPr lang="ru-RU" sz="1900" dirty="0" err="1"/>
              <a:t>Фано</a:t>
            </a:r>
            <a:r>
              <a:rPr lang="ru-RU" sz="1900" dirty="0"/>
              <a:t> для сообщения</a:t>
            </a: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ru-RU" sz="1900" dirty="0"/>
              <a:t>Если алфавит == </a:t>
            </a:r>
            <a:r>
              <a:rPr lang="en-US" sz="1900" dirty="0"/>
              <a:t>{</a:t>
            </a:r>
            <a:r>
              <a:rPr lang="ru-RU" sz="1900" dirty="0"/>
              <a:t> </a:t>
            </a:r>
            <a:r>
              <a:rPr lang="en-US" sz="1900" dirty="0"/>
              <a:t>[</a:t>
            </a:r>
            <a:r>
              <a:rPr lang="en-US" sz="1900" dirty="0" err="1"/>
              <a:t>p</a:t>
            </a:r>
            <a:r>
              <a:rPr lang="en-US" sz="1900" baseline="-25000" dirty="0" err="1"/>
              <a:t>x</a:t>
            </a:r>
            <a:r>
              <a:rPr lang="en-US" sz="1900" dirty="0"/>
              <a:t>, c</a:t>
            </a:r>
            <a:r>
              <a:rPr lang="en-US" sz="1900" baseline="-25000" dirty="0"/>
              <a:t>x</a:t>
            </a:r>
            <a:r>
              <a:rPr lang="en-US" sz="1900" dirty="0"/>
              <a:t>]</a:t>
            </a:r>
            <a:r>
              <a:rPr lang="ru-RU" sz="1900" dirty="0"/>
              <a:t> </a:t>
            </a:r>
            <a:r>
              <a:rPr lang="en-US" sz="1900" dirty="0"/>
              <a:t>}:</a:t>
            </a:r>
            <a:endParaRPr lang="ru-RU" sz="1900" dirty="0"/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/>
              <a:t>вернуть </a:t>
            </a:r>
            <a:r>
              <a:rPr lang="ru-RU" sz="1900" dirty="0" err="1"/>
              <a:t>СоздатьЛист</a:t>
            </a:r>
            <a:r>
              <a:rPr lang="ru-RU" sz="1900" dirty="0"/>
              <a:t>(</a:t>
            </a:r>
            <a:r>
              <a:rPr lang="en-US" sz="1900" dirty="0"/>
              <a:t>c</a:t>
            </a:r>
            <a:r>
              <a:rPr lang="en-US" sz="1900" baseline="-25000" dirty="0"/>
              <a:t>x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Иначе</a:t>
            </a:r>
            <a:r>
              <a:rPr lang="en-US" sz="1900" dirty="0"/>
              <a:t>:</a:t>
            </a:r>
          </a:p>
          <a:p>
            <a:pPr marL="0" indent="0">
              <a:buNone/>
            </a:pPr>
            <a:r>
              <a:rPr lang="en-US" sz="1900" dirty="0"/>
              <a:t>    </a:t>
            </a:r>
            <a:r>
              <a:rPr lang="ru-RU" sz="1900" dirty="0" err="1"/>
              <a:t>алфЛ</a:t>
            </a:r>
            <a:r>
              <a:rPr lang="ru-RU" sz="1900" dirty="0"/>
              <a:t>, </a:t>
            </a:r>
            <a:r>
              <a:rPr lang="ru-RU" sz="1900" dirty="0" err="1"/>
              <a:t>алфП</a:t>
            </a:r>
            <a:r>
              <a:rPr lang="ru-RU" sz="1900" dirty="0"/>
              <a:t> = Разделить(алфавит)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дпкФаноЛ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алфЛ</a:t>
            </a:r>
            <a:r>
              <a:rPr lang="ru-RU" sz="1900" dirty="0"/>
              <a:t>)</a:t>
            </a:r>
          </a:p>
          <a:p>
            <a:pPr marL="0" indent="0">
              <a:buNone/>
            </a:pPr>
            <a:r>
              <a:rPr lang="ru-RU" sz="1900" dirty="0"/>
              <a:t>    </a:t>
            </a:r>
            <a:r>
              <a:rPr lang="ru-RU" sz="1900" dirty="0" err="1"/>
              <a:t>дпкФаноП</a:t>
            </a:r>
            <a:r>
              <a:rPr lang="ru-RU" sz="1900" dirty="0"/>
              <a:t> = </a:t>
            </a:r>
            <a:r>
              <a:rPr lang="ru-RU" sz="1900" dirty="0" err="1"/>
              <a:t>ДПКФано</a:t>
            </a:r>
            <a:r>
              <a:rPr lang="ru-RU" sz="1900" dirty="0"/>
              <a:t>(</a:t>
            </a:r>
            <a:r>
              <a:rPr lang="ru-RU" sz="1900" dirty="0" err="1"/>
              <a:t>алфП</a:t>
            </a:r>
            <a:r>
              <a:rPr lang="en-US" sz="1900" dirty="0"/>
              <a:t>))</a:t>
            </a:r>
            <a:endParaRPr lang="ru-RU" sz="1900" dirty="0"/>
          </a:p>
          <a:p>
            <a:pPr marL="0" indent="0">
              <a:buNone/>
            </a:pPr>
            <a:r>
              <a:rPr lang="ru-RU" sz="1900" dirty="0"/>
              <a:t>    вернуть </a:t>
            </a:r>
            <a:r>
              <a:rPr lang="ru-RU" sz="1900" dirty="0" err="1"/>
              <a:t>СоздатьДерево</a:t>
            </a:r>
            <a:r>
              <a:rPr lang="ru-RU" sz="1900" dirty="0"/>
              <a:t>(</a:t>
            </a:r>
            <a:r>
              <a:rPr lang="ru-RU" sz="1900" dirty="0" err="1"/>
              <a:t>дпкФаноЛ</a:t>
            </a:r>
            <a:r>
              <a:rPr lang="ru-RU" sz="1900" dirty="0"/>
              <a:t>, </a:t>
            </a:r>
            <a:r>
              <a:rPr lang="ru-RU" sz="1900" dirty="0" err="1"/>
              <a:t>дпкФаноП</a:t>
            </a:r>
            <a:r>
              <a:rPr lang="ru-RU" sz="19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B07C-93A1-33AB-4CB2-CB6CC6D332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Разделить(алфавит):</a:t>
            </a:r>
          </a:p>
          <a:p>
            <a:pPr marL="0" indent="0">
              <a:buNone/>
            </a:pPr>
            <a:r>
              <a:rPr lang="ru-RU" sz="2000" dirty="0"/>
              <a:t>   </a:t>
            </a:r>
            <a:r>
              <a:rPr lang="en-US" sz="2000" dirty="0"/>
              <a:t> </a:t>
            </a:r>
            <a:r>
              <a:rPr lang="ru-RU" sz="2000" dirty="0"/>
              <a:t>Требуем алфавит</a:t>
            </a:r>
            <a:r>
              <a:rPr lang="en-US" sz="2000" dirty="0"/>
              <a:t> = { [p</a:t>
            </a:r>
            <a:r>
              <a:rPr lang="en-US" sz="2000" baseline="-25000" dirty="0"/>
              <a:t>a</a:t>
            </a:r>
            <a:r>
              <a:rPr lang="en-US" sz="2000" dirty="0"/>
              <a:t>, c</a:t>
            </a:r>
            <a:r>
              <a:rPr lang="en-US" sz="2000" baseline="-25000" dirty="0"/>
              <a:t>a</a:t>
            </a:r>
            <a:r>
              <a:rPr lang="en-US" sz="2000" dirty="0"/>
              <a:t>], …, [p</a:t>
            </a:r>
            <a:r>
              <a:rPr lang="en-US" sz="2000" baseline="-25000" dirty="0"/>
              <a:t>b</a:t>
            </a:r>
            <a:r>
              <a:rPr lang="en-US" sz="2000" dirty="0"/>
              <a:t>, </a:t>
            </a:r>
            <a:r>
              <a:rPr lang="en-US" sz="2000" dirty="0" err="1"/>
              <a:t>c</a:t>
            </a:r>
            <a:r>
              <a:rPr lang="en-US" sz="2000" baseline="-25000" dirty="0" err="1"/>
              <a:t>b</a:t>
            </a:r>
            <a:r>
              <a:rPr lang="en-US" sz="2000" dirty="0"/>
              <a:t>] }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   </a:t>
            </a:r>
            <a:r>
              <a:rPr lang="en-US" sz="2000" dirty="0"/>
              <a:t> </a:t>
            </a:r>
            <a:r>
              <a:rPr lang="ru-RU" sz="2000" dirty="0"/>
              <a:t>Вычислим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 = p</a:t>
            </a:r>
            <a:r>
              <a:rPr lang="en-US" sz="2000" baseline="-25000" dirty="0"/>
              <a:t>1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/>
              <a:t>…</a:t>
            </a:r>
            <a:r>
              <a:rPr lang="ru-RU" sz="2000" dirty="0"/>
              <a:t> </a:t>
            </a:r>
            <a:r>
              <a:rPr lang="en-US" sz="2000" dirty="0"/>
              <a:t>+</a:t>
            </a:r>
            <a:r>
              <a:rPr lang="ru-RU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j</a:t>
            </a:r>
            <a:r>
              <a:rPr lang="en-US" sz="2000" dirty="0"/>
              <a:t>, j = </a:t>
            </a:r>
            <a:r>
              <a:rPr lang="ru-RU" sz="2000" dirty="0"/>
              <a:t>0</a:t>
            </a:r>
            <a:r>
              <a:rPr lang="en-US" sz="2000" dirty="0"/>
              <a:t>, …, n</a:t>
            </a:r>
          </a:p>
          <a:p>
            <a:pPr marL="0" indent="0">
              <a:buNone/>
            </a:pPr>
            <a:r>
              <a:rPr lang="en-US" sz="2000" dirty="0"/>
              <a:t>    m = </a:t>
            </a:r>
            <a:r>
              <a:rPr lang="en-US" sz="2000" dirty="0" err="1"/>
              <a:t>argmin</a:t>
            </a:r>
            <a:r>
              <a:rPr lang="en-US" sz="2000" dirty="0"/>
              <a:t> { abs( </a:t>
            </a:r>
            <a:r>
              <a:rPr lang="ru-RU" sz="2000" dirty="0"/>
              <a:t>(</a:t>
            </a:r>
            <a:r>
              <a:rPr lang="en-US" sz="2000" dirty="0"/>
              <a:t>S</a:t>
            </a:r>
            <a:r>
              <a:rPr lang="en-US" sz="2000" baseline="-25000" dirty="0"/>
              <a:t>a</a:t>
            </a:r>
            <a:r>
              <a:rPr lang="ru-RU" sz="2000" baseline="-25000" dirty="0"/>
              <a:t>-1</a:t>
            </a:r>
            <a:r>
              <a:rPr lang="en-US" sz="2000" dirty="0"/>
              <a:t> + S</a:t>
            </a:r>
            <a:r>
              <a:rPr lang="en-US" sz="2000" baseline="-25000" dirty="0"/>
              <a:t>b</a:t>
            </a:r>
            <a:r>
              <a:rPr lang="en-US" sz="2000" dirty="0"/>
              <a:t>) / 2 -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 ) </a:t>
            </a:r>
            <a:r>
              <a:rPr lang="en-US" sz="2000" dirty="0">
                <a:sym typeface="Symbol" panose="05050102010706020507" pitchFamily="18" charset="2"/>
              </a:rPr>
              <a:t>  </a:t>
            </a:r>
            <a:r>
              <a:rPr lang="en-US" sz="2000" dirty="0"/>
              <a:t>j = a, …, b }</a:t>
            </a:r>
          </a:p>
          <a:p>
            <a:pPr marL="0" indent="0">
              <a:buNone/>
            </a:pPr>
            <a:r>
              <a:rPr lang="ru-RU" sz="2000" dirty="0"/>
              <a:t>    </a:t>
            </a:r>
            <a:r>
              <a:rPr lang="ru-RU" sz="2000" dirty="0" err="1"/>
              <a:t>алфЛ</a:t>
            </a:r>
            <a:r>
              <a:rPr lang="ru-RU" sz="2000" dirty="0"/>
              <a:t> = </a:t>
            </a:r>
            <a:r>
              <a:rPr lang="en-US" sz="2000" dirty="0"/>
              <a:t>{ [p</a:t>
            </a:r>
            <a:r>
              <a:rPr lang="en-US" sz="2000" baseline="-25000" dirty="0"/>
              <a:t>a</a:t>
            </a:r>
            <a:r>
              <a:rPr lang="en-US" sz="2000" dirty="0"/>
              <a:t>, c</a:t>
            </a:r>
            <a:r>
              <a:rPr lang="en-US" sz="2000" baseline="-25000" dirty="0"/>
              <a:t>a</a:t>
            </a:r>
            <a:r>
              <a:rPr lang="en-US" sz="2000" dirty="0"/>
              <a:t>], …, [p</a:t>
            </a:r>
            <a:r>
              <a:rPr lang="en-US" sz="2000" baseline="-25000" dirty="0"/>
              <a:t>m</a:t>
            </a:r>
            <a:r>
              <a:rPr lang="en-US" sz="2000" dirty="0"/>
              <a:t>, c</a:t>
            </a:r>
            <a:r>
              <a:rPr lang="en-US" sz="2000" baseline="-25000" dirty="0"/>
              <a:t>m</a:t>
            </a:r>
            <a:r>
              <a:rPr lang="en-US" sz="2000" dirty="0"/>
              <a:t>]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ru-RU" sz="2000" dirty="0" err="1"/>
              <a:t>алфП</a:t>
            </a:r>
            <a:r>
              <a:rPr lang="ru-RU" sz="2000" dirty="0"/>
              <a:t> = </a:t>
            </a:r>
            <a:r>
              <a:rPr lang="en-US" sz="2000" dirty="0"/>
              <a:t>{ [p</a:t>
            </a:r>
            <a:r>
              <a:rPr lang="en-US" sz="2000" baseline="-25000" dirty="0"/>
              <a:t>m</a:t>
            </a:r>
            <a:r>
              <a:rPr lang="ru-RU" sz="2000" baseline="-25000" dirty="0"/>
              <a:t>+1</a:t>
            </a:r>
            <a:r>
              <a:rPr lang="en-US" sz="2000" dirty="0"/>
              <a:t>, c</a:t>
            </a:r>
            <a:r>
              <a:rPr lang="en-US" sz="2000" baseline="-25000" dirty="0"/>
              <a:t>m+1</a:t>
            </a:r>
            <a:r>
              <a:rPr lang="en-US" sz="2000" dirty="0"/>
              <a:t>], …, [p</a:t>
            </a:r>
            <a:r>
              <a:rPr lang="en-US" sz="2000" baseline="-25000" dirty="0"/>
              <a:t>b</a:t>
            </a:r>
            <a:r>
              <a:rPr lang="en-US" sz="2000" dirty="0"/>
              <a:t>, </a:t>
            </a:r>
            <a:r>
              <a:rPr lang="en-US" sz="2000" dirty="0" err="1"/>
              <a:t>c</a:t>
            </a:r>
            <a:r>
              <a:rPr lang="en-US" sz="2000" baseline="-25000" dirty="0" err="1"/>
              <a:t>b</a:t>
            </a:r>
            <a:r>
              <a:rPr lang="en-US" sz="2000" dirty="0"/>
              <a:t>] }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ru-RU" sz="2000" dirty="0"/>
              <a:t>вернуть </a:t>
            </a:r>
            <a:r>
              <a:rPr lang="en-US" sz="2000" dirty="0"/>
              <a:t>(</a:t>
            </a:r>
            <a:r>
              <a:rPr lang="ru-RU" sz="2000" dirty="0" err="1"/>
              <a:t>алфЛ</a:t>
            </a:r>
            <a:r>
              <a:rPr lang="ru-RU" sz="2000" dirty="0"/>
              <a:t>, </a:t>
            </a:r>
            <a:r>
              <a:rPr lang="ru-RU" sz="2000" dirty="0" err="1"/>
              <a:t>алфП</a:t>
            </a:r>
            <a:r>
              <a:rPr lang="en-US" sz="2000" dirty="0"/>
              <a:t>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2219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5655281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DF24B-4688-5B9B-3EEA-DBD3F68FF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60181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>
                <a:solidFill>
                  <a:schemeClr val="bg1"/>
                </a:solidFill>
              </a:rPr>
              <a:t>СоздатьДерево</a:t>
            </a:r>
            <a:r>
              <a:rPr lang="ru-RU" sz="1800" dirty="0">
                <a:solidFill>
                  <a:schemeClr val="bg1"/>
                </a:solidFill>
              </a:rPr>
              <a:t>(</a:t>
            </a:r>
            <a:r>
              <a:rPr lang="en-US" sz="1800" dirty="0">
                <a:solidFill>
                  <a:schemeClr val="bg1"/>
                </a:solidFill>
              </a:rPr>
              <a:t>x, y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= [x, y]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ru-RU" sz="1800" dirty="0" err="1">
                <a:solidFill>
                  <a:schemeClr val="bg1"/>
                </a:solidFill>
              </a:rPr>
              <a:t>СоздатьЛист</a:t>
            </a:r>
            <a:r>
              <a:rPr lang="ru-RU" sz="1800" dirty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c], 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46 </a:t>
            </a:r>
            <a:r>
              <a:rPr lang="ru-RU" sz="1800" dirty="0">
                <a:solidFill>
                  <a:schemeClr val="bg1"/>
                </a:solidFill>
              </a:rPr>
              <a:t>ближе всех к 50</a:t>
            </a:r>
            <a:r>
              <a:rPr lang="en-US" sz="1800" dirty="0">
                <a:solidFill>
                  <a:schemeClr val="bg1"/>
                </a:solidFill>
              </a:rPr>
              <a:t> = (S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+ S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6995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c], 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46 </a:t>
            </a:r>
            <a:r>
              <a:rPr lang="ru-RU" sz="1800" dirty="0">
                <a:solidFill>
                  <a:schemeClr val="bg1"/>
                </a:solidFill>
              </a:rPr>
              <a:t>ближе всех к 50</a:t>
            </a:r>
            <a:r>
              <a:rPr lang="en-US" sz="1800" dirty="0">
                <a:solidFill>
                  <a:schemeClr val="bg1"/>
                </a:solidFill>
              </a:rPr>
              <a:t> = (S</a:t>
            </a:r>
            <a:r>
              <a:rPr lang="en-US" sz="1800" baseline="-25000" dirty="0">
                <a:solidFill>
                  <a:schemeClr val="bg1"/>
                </a:solidFill>
              </a:rPr>
              <a:t>0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+ S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r>
              <a:rPr lang="en-US" sz="18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1E384B61-065B-DA53-B7F3-89C859A4A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1135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59305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b], [20, c]}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=</a:t>
            </a:r>
            <a:r>
              <a:rPr lang="en-US" sz="1800" dirty="0">
                <a:solidFill>
                  <a:schemeClr val="bg1"/>
                </a:solidFill>
              </a:rPr>
              <a:t>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КФ( </a:t>
            </a:r>
            <a:r>
              <a:rPr lang="en-US" sz="1800" dirty="0">
                <a:solidFill>
                  <a:schemeClr val="bg1"/>
                </a:solidFill>
              </a:rPr>
              <a:t>{[20, c]}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), </a:t>
            </a:r>
            <a:r>
              <a:rPr lang="en-US" sz="1800" dirty="0">
                <a:solidFill>
                  <a:schemeClr val="bg1"/>
                </a:solidFill>
              </a:rPr>
              <a:t>c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26 ближе всех к </a:t>
            </a:r>
            <a:r>
              <a:rPr lang="en-US" sz="1800" dirty="0">
                <a:solidFill>
                  <a:schemeClr val="bg1"/>
                </a:solidFill>
              </a:rPr>
              <a:t>23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/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45029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{[11, a], [15, b]}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 = [</a:t>
            </a:r>
            <a:r>
              <a:rPr lang="ru-RU" sz="1800" dirty="0">
                <a:solidFill>
                  <a:schemeClr val="bg1"/>
                </a:solidFill>
              </a:rPr>
              <a:t> КФ( </a:t>
            </a:r>
            <a:r>
              <a:rPr lang="en-US" sz="1800" dirty="0">
                <a:solidFill>
                  <a:schemeClr val="bg1"/>
                </a:solidFill>
              </a:rPr>
              <a:t>{[11, a]}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{[15, b]}</a:t>
            </a:r>
            <a:r>
              <a:rPr lang="ru-RU" sz="1800" dirty="0">
                <a:solidFill>
                  <a:schemeClr val="bg1"/>
                </a:solidFill>
              </a:rPr>
              <a:t> ) </a:t>
            </a:r>
            <a:r>
              <a:rPr lang="en-US" sz="1800" dirty="0">
                <a:solidFill>
                  <a:schemeClr val="bg1"/>
                </a:solidFill>
              </a:rPr>
              <a:t>] = [a, b]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11 ближе всех к 13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0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2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96804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46425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b]}</a:t>
            </a:r>
            <a:r>
              <a:rPr lang="ru-RU" sz="1800" dirty="0"/>
              <a:t> )</a:t>
            </a:r>
            <a:r>
              <a:rPr lang="en-US" sz="1800" dirty="0"/>
              <a:t> =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a]}</a:t>
            </a:r>
            <a:r>
              <a:rPr lang="ru-RU" sz="1800" dirty="0"/>
              <a:t> 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{[15, b]}</a:t>
            </a:r>
            <a:r>
              <a:rPr lang="ru-RU" sz="1800" dirty="0"/>
              <a:t> ) </a:t>
            </a:r>
            <a:r>
              <a:rPr lang="en-US" sz="1800" dirty="0"/>
              <a:t>] = [a, b]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11 ближе всех к 13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2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КФ( </a:t>
            </a:r>
            <a:r>
              <a:rPr lang="en-US" sz="1800" dirty="0">
                <a:solidFill>
                  <a:schemeClr val="bg1"/>
                </a:solidFill>
              </a:rPr>
              <a:t>{[24, d], [30, e]}</a:t>
            </a:r>
            <a:r>
              <a:rPr lang="ru-RU" sz="1800" dirty="0">
                <a:solidFill>
                  <a:schemeClr val="bg1"/>
                </a:solidFill>
              </a:rPr>
              <a:t> ) = </a:t>
            </a:r>
            <a:r>
              <a:rPr lang="en-US" sz="1800" dirty="0">
                <a:solidFill>
                  <a:schemeClr val="bg1"/>
                </a:solidFill>
              </a:rPr>
              <a:t>[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{[24, d]}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ru-RU" sz="1800" dirty="0">
                <a:solidFill>
                  <a:schemeClr val="bg1"/>
                </a:solidFill>
              </a:rPr>
              <a:t>КФ(</a:t>
            </a:r>
            <a:r>
              <a:rPr lang="en-US" sz="1800" dirty="0">
                <a:solidFill>
                  <a:schemeClr val="bg1"/>
                </a:solidFill>
              </a:rPr>
              <a:t> {[30, e]} 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] = [d, e]</a:t>
            </a:r>
            <a:endParaRPr lang="ru-RU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1800" dirty="0">
                <a:solidFill>
                  <a:schemeClr val="bg1"/>
                </a:solidFill>
              </a:rPr>
              <a:t>								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= </a:t>
            </a:r>
            <a:r>
              <a:rPr lang="ru-RU" sz="1800" dirty="0">
                <a:solidFill>
                  <a:schemeClr val="bg1"/>
                </a:solidFill>
              </a:rPr>
              <a:t>70 ближе всех к </a:t>
            </a:r>
            <a:r>
              <a:rPr lang="en-US" sz="1800" dirty="0">
                <a:solidFill>
                  <a:schemeClr val="bg1"/>
                </a:solidFill>
              </a:rPr>
              <a:t>73</a:t>
            </a:r>
            <a:r>
              <a:rPr lang="ru-RU" sz="1800" dirty="0">
                <a:solidFill>
                  <a:schemeClr val="bg1"/>
                </a:solidFill>
              </a:rPr>
              <a:t> = (</a:t>
            </a:r>
            <a:r>
              <a:rPr lang="en-US" sz="1800" dirty="0">
                <a:solidFill>
                  <a:schemeClr val="bg1"/>
                </a:solidFill>
              </a:rPr>
              <a:t>S</a:t>
            </a:r>
            <a:r>
              <a:rPr lang="en-US" sz="1800" baseline="-25000" dirty="0">
                <a:solidFill>
                  <a:schemeClr val="bg1"/>
                </a:solidFill>
              </a:rPr>
              <a:t>3</a:t>
            </a:r>
            <a:r>
              <a:rPr lang="ru-RU" sz="1800" baseline="-250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+</a:t>
            </a:r>
            <a:r>
              <a:rPr lang="en-US" sz="1800" dirty="0">
                <a:solidFill>
                  <a:schemeClr val="bg1"/>
                </a:solidFill>
              </a:rPr>
              <a:t> S</a:t>
            </a:r>
            <a:r>
              <a:rPr lang="ru-RU" sz="1800" baseline="-25000" dirty="0">
                <a:solidFill>
                  <a:schemeClr val="bg1"/>
                </a:solidFill>
              </a:rPr>
              <a:t>5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ru-RU" sz="1800" dirty="0">
                <a:solidFill>
                  <a:schemeClr val="bg1"/>
                </a:solidFill>
              </a:rPr>
              <a:t>2</a:t>
            </a:r>
            <a:endParaRPr lang="en-US" sz="18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1425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27611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1800" dirty="0"/>
              <a:t>c</a:t>
            </a:r>
            <a:r>
              <a:rPr lang="en-US" sz="1800" baseline="-25000" dirty="0"/>
              <a:t>1</a:t>
            </a:r>
            <a:r>
              <a:rPr lang="en-US" sz="1800" dirty="0"/>
              <a:t> = a</a:t>
            </a:r>
            <a:r>
              <a:rPr lang="ru-RU" sz="1800" dirty="0"/>
              <a:t>	</a:t>
            </a:r>
            <a:r>
              <a:rPr lang="en-US" sz="1800" dirty="0"/>
              <a:t>c</a:t>
            </a:r>
            <a:r>
              <a:rPr lang="en-US" sz="1800" baseline="-25000" dirty="0"/>
              <a:t>2</a:t>
            </a:r>
            <a:r>
              <a:rPr lang="en-US" sz="1800" dirty="0"/>
              <a:t> = b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3</a:t>
            </a:r>
            <a:r>
              <a:rPr lang="en-US" sz="1800" dirty="0"/>
              <a:t> = c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4</a:t>
            </a:r>
            <a:r>
              <a:rPr lang="en-US" sz="1800" dirty="0"/>
              <a:t> = d</a:t>
            </a:r>
            <a:r>
              <a:rPr lang="ru-RU" sz="1800" dirty="0"/>
              <a:t> </a:t>
            </a:r>
            <a:r>
              <a:rPr lang="en-US" sz="1800" dirty="0"/>
              <a:t>c</a:t>
            </a:r>
            <a:r>
              <a:rPr lang="en-US" sz="1800" baseline="-25000" dirty="0"/>
              <a:t>5</a:t>
            </a:r>
            <a:r>
              <a:rPr lang="en-US" sz="1800" dirty="0"/>
              <a:t> = e</a:t>
            </a:r>
          </a:p>
          <a:p>
            <a:pPr marL="609600" indent="-609600"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15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20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24</a:t>
            </a:r>
            <a:r>
              <a:rPr lang="ru-RU" sz="1800" dirty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30</a:t>
            </a:r>
          </a:p>
          <a:p>
            <a:pPr marL="609600" indent="-609600"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= 0 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11 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26 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70 S</a:t>
            </a:r>
            <a:r>
              <a:rPr lang="en-US" sz="1800" baseline="-25000" dirty="0"/>
              <a:t>5</a:t>
            </a:r>
            <a:r>
              <a:rPr lang="ru-RU" sz="1800" dirty="0"/>
              <a:t> </a:t>
            </a:r>
            <a:r>
              <a:rPr lang="en-US" sz="1800" dirty="0"/>
              <a:t>= 100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 err="1"/>
              <a:t>СоздатьДерево</a:t>
            </a:r>
            <a:r>
              <a:rPr lang="ru-RU" sz="1800" dirty="0"/>
              <a:t>(</a:t>
            </a:r>
            <a:r>
              <a:rPr lang="en-US" sz="1800" dirty="0"/>
              <a:t>x, y</a:t>
            </a:r>
            <a:r>
              <a:rPr lang="ru-RU" sz="1800" dirty="0"/>
              <a:t>)</a:t>
            </a:r>
            <a:r>
              <a:rPr lang="en-US" sz="1800" dirty="0"/>
              <a:t> = [x, y]</a:t>
            </a:r>
            <a:r>
              <a:rPr lang="ru-RU" sz="1800" dirty="0"/>
              <a:t>, </a:t>
            </a:r>
            <a:r>
              <a:rPr lang="ru-RU" sz="1800" dirty="0" err="1"/>
              <a:t>СоздатьЛист</a:t>
            </a:r>
            <a:r>
              <a:rPr lang="ru-RU" sz="1800" dirty="0"/>
              <a:t>(с) = с</a:t>
            </a:r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c], 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b], [20, c]}</a:t>
            </a:r>
            <a:r>
              <a:rPr lang="ru-RU" sz="1800" dirty="0"/>
              <a:t> 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{[24, d], [30, e]}</a:t>
            </a:r>
            <a:r>
              <a:rPr lang="ru-RU" sz="1800" dirty="0"/>
              <a:t> )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dirty="0"/>
              <a:t> </a:t>
            </a:r>
            <a:r>
              <a:rPr lang="en-US" sz="1800" dirty="0"/>
              <a:t>= 46 </a:t>
            </a:r>
            <a:r>
              <a:rPr lang="ru-RU" sz="1800" dirty="0"/>
              <a:t>ближе всех к 50</a:t>
            </a:r>
            <a:r>
              <a:rPr lang="en-US" sz="1800" dirty="0"/>
              <a:t> = (S</a:t>
            </a:r>
            <a:r>
              <a:rPr lang="en-US" sz="1800" baseline="-25000" dirty="0"/>
              <a:t>0</a:t>
            </a:r>
            <a:r>
              <a:rPr lang="ru-RU" sz="1800" dirty="0"/>
              <a:t> </a:t>
            </a:r>
            <a:r>
              <a:rPr lang="en-US" sz="1800" dirty="0"/>
              <a:t>+ S</a:t>
            </a:r>
            <a:r>
              <a:rPr lang="en-US" sz="1800" baseline="-25000" dirty="0"/>
              <a:t>5</a:t>
            </a:r>
            <a:r>
              <a:rPr lang="en-US" sz="1800" dirty="0"/>
              <a:t>)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b], [20, c]}</a:t>
            </a:r>
            <a:r>
              <a:rPr lang="ru-RU" sz="1800" dirty="0"/>
              <a:t> )</a:t>
            </a:r>
            <a:r>
              <a:rPr lang="en-US" sz="1800" dirty="0"/>
              <a:t> </a:t>
            </a:r>
            <a:r>
              <a:rPr lang="ru-RU" sz="1800" dirty="0"/>
              <a:t>=</a:t>
            </a:r>
            <a:r>
              <a:rPr lang="en-US" sz="1800" dirty="0"/>
              <a:t>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a], [15, b]}</a:t>
            </a:r>
            <a:r>
              <a:rPr lang="ru-RU" sz="1800" dirty="0">
                <a:highlight>
                  <a:srgbClr val="00FF00"/>
                </a:highlight>
              </a:rPr>
              <a:t> </a:t>
            </a:r>
            <a:r>
              <a:rPr lang="ru-RU" sz="1800" dirty="0"/>
              <a:t>),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{[20, c]}</a:t>
            </a:r>
            <a:r>
              <a:rPr lang="ru-RU" sz="1800" dirty="0">
                <a:highlight>
                  <a:srgbClr val="FFFF00"/>
                </a:highlight>
              </a:rPr>
              <a:t> </a:t>
            </a:r>
            <a:r>
              <a:rPr lang="ru-RU" sz="1800" dirty="0"/>
              <a:t>) </a:t>
            </a:r>
            <a:r>
              <a:rPr lang="en-US" sz="1800" dirty="0"/>
              <a:t>] = [</a:t>
            </a:r>
            <a:r>
              <a:rPr lang="ru-RU" sz="1800" dirty="0"/>
              <a:t> КФ( </a:t>
            </a:r>
            <a:r>
              <a:rPr lang="en-US" sz="1800" dirty="0"/>
              <a:t>{[11, a], [15, b]}</a:t>
            </a:r>
            <a:r>
              <a:rPr lang="ru-RU" sz="1800" dirty="0"/>
              <a:t> ), </a:t>
            </a:r>
            <a:r>
              <a:rPr lang="en-US" sz="1800" dirty="0"/>
              <a:t>c</a:t>
            </a:r>
            <a:r>
              <a:rPr lang="ru-RU" sz="1800" dirty="0"/>
              <a:t> </a:t>
            </a:r>
            <a:r>
              <a:rPr lang="en-US" sz="1800" dirty="0"/>
              <a:t>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2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26 ближе всех к </a:t>
            </a:r>
            <a:r>
              <a:rPr lang="en-US" sz="1800" dirty="0"/>
              <a:t>23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3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{[11, a], [15, b]}</a:t>
            </a:r>
            <a:r>
              <a:rPr lang="ru-RU" sz="1800" dirty="0"/>
              <a:t> )</a:t>
            </a:r>
            <a:r>
              <a:rPr lang="en-US" sz="1800" dirty="0"/>
              <a:t> = [</a:t>
            </a:r>
            <a:r>
              <a:rPr lang="ru-RU" sz="1800" dirty="0"/>
              <a:t> </a:t>
            </a:r>
            <a:r>
              <a:rPr lang="ru-RU" sz="1800" dirty="0">
                <a:highlight>
                  <a:srgbClr val="00FF00"/>
                </a:highlight>
              </a:rPr>
              <a:t>КФ( </a:t>
            </a:r>
            <a:r>
              <a:rPr lang="en-US" sz="1800" dirty="0">
                <a:highlight>
                  <a:srgbClr val="00FF00"/>
                </a:highlight>
              </a:rPr>
              <a:t>{[11, a]}</a:t>
            </a:r>
            <a:r>
              <a:rPr lang="ru-RU" sz="1800" dirty="0"/>
              <a:t> 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 </a:t>
            </a:r>
            <a:r>
              <a:rPr lang="en-US" sz="1800" dirty="0">
                <a:highlight>
                  <a:srgbClr val="FFFF00"/>
                </a:highlight>
              </a:rPr>
              <a:t>{[15, b]}</a:t>
            </a:r>
            <a:r>
              <a:rPr lang="ru-RU" sz="1800" dirty="0"/>
              <a:t> ) </a:t>
            </a:r>
            <a:r>
              <a:rPr lang="en-US" sz="1800" dirty="0"/>
              <a:t>] = [a, b]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11 ближе всех к 13 = (</a:t>
            </a:r>
            <a:r>
              <a:rPr lang="en-US" sz="1800" dirty="0"/>
              <a:t>S</a:t>
            </a:r>
            <a:r>
              <a:rPr lang="en-US" sz="1800" baseline="-25000" dirty="0"/>
              <a:t>0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2</a:t>
            </a:r>
            <a:r>
              <a:rPr lang="ru-RU" sz="1800" dirty="0"/>
              <a:t>)</a:t>
            </a:r>
            <a:r>
              <a:rPr lang="en-US" sz="1800" dirty="0"/>
              <a:t> / 2</a:t>
            </a:r>
          </a:p>
          <a:p>
            <a:pPr marL="609600" indent="-609600">
              <a:buNone/>
            </a:pPr>
            <a:r>
              <a:rPr lang="ru-RU" sz="1800" dirty="0"/>
              <a:t>КФ( </a:t>
            </a:r>
            <a:r>
              <a:rPr lang="en-US" sz="1800" dirty="0"/>
              <a:t>{[24, d], [30, e]}</a:t>
            </a:r>
            <a:r>
              <a:rPr lang="ru-RU" sz="1800" dirty="0"/>
              <a:t> ) = </a:t>
            </a:r>
            <a:r>
              <a:rPr lang="en-US" sz="1800" dirty="0"/>
              <a:t>[</a:t>
            </a:r>
            <a:r>
              <a:rPr lang="ru-RU" sz="1800" dirty="0">
                <a:highlight>
                  <a:srgbClr val="00FF00"/>
                </a:highlight>
              </a:rPr>
              <a:t>КФ(</a:t>
            </a:r>
            <a:r>
              <a:rPr lang="en-US" sz="1800" dirty="0">
                <a:highlight>
                  <a:srgbClr val="00FF00"/>
                </a:highlight>
              </a:rPr>
              <a:t> {[24, d]}</a:t>
            </a:r>
            <a:r>
              <a:rPr lang="en-US" sz="1800" dirty="0"/>
              <a:t> </a:t>
            </a:r>
            <a:r>
              <a:rPr lang="ru-RU" sz="1800" dirty="0"/>
              <a:t>)</a:t>
            </a:r>
            <a:r>
              <a:rPr lang="en-US" sz="1800" dirty="0"/>
              <a:t>, </a:t>
            </a:r>
            <a:r>
              <a:rPr lang="ru-RU" sz="1800" dirty="0">
                <a:highlight>
                  <a:srgbClr val="FFFF00"/>
                </a:highlight>
              </a:rPr>
              <a:t>КФ(</a:t>
            </a:r>
            <a:r>
              <a:rPr lang="en-US" sz="1800" dirty="0">
                <a:highlight>
                  <a:srgbClr val="FFFF00"/>
                </a:highlight>
              </a:rPr>
              <a:t> {[30, e]}</a:t>
            </a:r>
            <a:r>
              <a:rPr lang="en-US" sz="1800" dirty="0"/>
              <a:t> </a:t>
            </a:r>
            <a:r>
              <a:rPr lang="ru-RU" sz="1800" dirty="0"/>
              <a:t>)</a:t>
            </a:r>
            <a:r>
              <a:rPr lang="en-US" sz="1800" dirty="0"/>
              <a:t>] = [d, e]</a:t>
            </a:r>
            <a:endParaRPr lang="ru-RU" sz="1800" dirty="0"/>
          </a:p>
          <a:p>
            <a:pPr marL="609600" indent="-609600">
              <a:buNone/>
            </a:pPr>
            <a:r>
              <a:rPr lang="ru-RU" sz="1800" dirty="0"/>
              <a:t>								</a:t>
            </a:r>
            <a:r>
              <a:rPr lang="en-US" sz="1800" dirty="0"/>
              <a:t>S</a:t>
            </a:r>
            <a:r>
              <a:rPr lang="en-US" sz="1800" baseline="-25000" dirty="0"/>
              <a:t>4</a:t>
            </a:r>
            <a:r>
              <a:rPr lang="ru-RU" sz="1800" dirty="0"/>
              <a:t> </a:t>
            </a:r>
            <a:r>
              <a:rPr lang="en-US" sz="1800" dirty="0"/>
              <a:t>= </a:t>
            </a:r>
            <a:r>
              <a:rPr lang="ru-RU" sz="1800" dirty="0"/>
              <a:t>70 ближе всех к </a:t>
            </a:r>
            <a:r>
              <a:rPr lang="en-US" sz="1800" dirty="0"/>
              <a:t>73</a:t>
            </a:r>
            <a:r>
              <a:rPr lang="ru-RU" sz="1800" dirty="0"/>
              <a:t> = (</a:t>
            </a:r>
            <a:r>
              <a:rPr lang="en-US" sz="1800" dirty="0"/>
              <a:t>S</a:t>
            </a:r>
            <a:r>
              <a:rPr lang="en-US" sz="1800" baseline="-25000" dirty="0"/>
              <a:t>3</a:t>
            </a:r>
            <a:r>
              <a:rPr lang="ru-RU" sz="1800" baseline="-25000" dirty="0"/>
              <a:t> </a:t>
            </a:r>
            <a:r>
              <a:rPr lang="ru-RU" sz="1800" dirty="0"/>
              <a:t>+</a:t>
            </a:r>
            <a:r>
              <a:rPr lang="en-US" sz="1800" dirty="0"/>
              <a:t> S</a:t>
            </a:r>
            <a:r>
              <a:rPr lang="ru-RU" sz="1800" baseline="-25000" dirty="0"/>
              <a:t>5</a:t>
            </a:r>
            <a:r>
              <a:rPr lang="ru-RU" sz="1800" dirty="0"/>
              <a:t>)</a:t>
            </a:r>
            <a:r>
              <a:rPr lang="en-US" sz="1800" dirty="0"/>
              <a:t> / </a:t>
            </a:r>
            <a:r>
              <a:rPr lang="ru-RU" sz="1800" dirty="0"/>
              <a:t>2</a:t>
            </a:r>
            <a:endParaRPr lang="en-US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  <a:p>
            <a:pPr marL="609600" indent="-609600">
              <a:buNone/>
            </a:pPr>
            <a:endParaRPr lang="ru-RU" sz="1800" dirty="0"/>
          </a:p>
        </p:txBody>
      </p:sp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F11C7CB4-0887-B2A2-FF68-BAD638D3B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5505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06021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</a:t>
            </a:r>
            <a:r>
              <a:rPr lang="ru-RU" dirty="0" err="1">
                <a:solidFill>
                  <a:schemeClr val="bg1"/>
                </a:solidFill>
              </a:rPr>
              <a:t>Фано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Хаффмана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50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0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71128203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03725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7038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6FC6B5FE-B11B-E93F-BAA8-650FE8501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2308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29463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3" name="Group 66">
            <a:extLst>
              <a:ext uri="{FF2B5EF4-FFF2-40B4-BE49-F238E27FC236}">
                <a16:creationId xmlns:a16="http://schemas.microsoft.com/office/drawing/2014/main" id="{6626E4BC-D989-690E-191E-6F089E02B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62308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841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565904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3859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2728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7320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348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7263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Упорядочим символы по убыванию частот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&gt;=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&gt;= … &gt;=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n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/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03147174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41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9870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167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3008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3971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</a:t>
            </a:r>
            <a:r>
              <a:rPr lang="en-US" sz="2400" dirty="0">
                <a:solidFill>
                  <a:schemeClr val="bg1"/>
                </a:solidFill>
              </a:rPr>
              <a:t>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99391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1178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778451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62989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1138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Кодированием сообщения называется вычисление кода сообщения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4	0.92</a:t>
            </a:r>
            <a:r>
              <a:rPr lang="ru-RU" sz="2400" dirty="0"/>
              <a:t>	</a:t>
            </a:r>
            <a:r>
              <a:rPr lang="en-US" sz="2400" dirty="0"/>
              <a:t>0.111</a:t>
            </a:r>
            <a:r>
              <a:rPr lang="ru-RU" sz="2400" dirty="0"/>
              <a:t>0</a:t>
            </a:r>
            <a:r>
              <a:rPr lang="en-US" sz="2400" dirty="0"/>
              <a:t>…	111</a:t>
            </a:r>
            <a:r>
              <a:rPr lang="ru-RU" sz="2400" dirty="0"/>
              <a:t>0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996197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p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… </a:t>
            </a:r>
            <a:r>
              <a:rPr lang="en-US" sz="2000" dirty="0">
                <a:sym typeface="Symbol" panose="05050102010706020507" pitchFamily="18" charset="2"/>
              </a:rPr>
              <a:t></a:t>
            </a:r>
            <a:r>
              <a:rPr lang="en-US" sz="2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4	0.92</a:t>
            </a:r>
            <a:r>
              <a:rPr lang="ru-RU" sz="2400" dirty="0"/>
              <a:t>	</a:t>
            </a:r>
            <a:r>
              <a:rPr lang="en-US" sz="2400" dirty="0"/>
              <a:t>0.111</a:t>
            </a:r>
            <a:r>
              <a:rPr lang="ru-RU" sz="2400" dirty="0"/>
              <a:t>0</a:t>
            </a:r>
            <a:r>
              <a:rPr lang="en-US" sz="2400" dirty="0"/>
              <a:t>…	111</a:t>
            </a:r>
            <a:r>
              <a:rPr lang="ru-RU" sz="2400" dirty="0"/>
              <a:t>0</a:t>
            </a:r>
            <a:endParaRPr lang="en-US" sz="2400" dirty="0"/>
          </a:p>
          <a:p>
            <a:endParaRPr lang="ru-RU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681431-1FF5-43BD-5A7A-65641ECBC497}"/>
              </a:ext>
            </a:extLst>
          </p:cNvPr>
          <p:cNvGrpSpPr/>
          <p:nvPr/>
        </p:nvGrpSpPr>
        <p:grpSpPr>
          <a:xfrm>
            <a:off x="6645141" y="4087960"/>
            <a:ext cx="4635435" cy="2005336"/>
            <a:chOff x="6369546" y="3933056"/>
            <a:chExt cx="4635435" cy="20053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D447F6-42E3-AF77-2F64-4CFE622DC8B5}"/>
                </a:ext>
              </a:extLst>
            </p:cNvPr>
            <p:cNvCxnSpPr/>
            <p:nvPr/>
          </p:nvCxnSpPr>
          <p:spPr>
            <a:xfrm>
              <a:off x="6528048" y="5517232"/>
              <a:ext cx="43204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4ECC32-6F1D-E201-0F8A-C3A08F6451C0}"/>
                </a:ext>
              </a:extLst>
            </p:cNvPr>
            <p:cNvSpPr txBox="1"/>
            <p:nvPr/>
          </p:nvSpPr>
          <p:spPr>
            <a:xfrm>
              <a:off x="10692075" y="55597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4EFCA7-17C3-4375-2045-94F29C3DA0F5}"/>
                </a:ext>
              </a:extLst>
            </p:cNvPr>
            <p:cNvCxnSpPr>
              <a:cxnSpLocks/>
            </p:cNvCxnSpPr>
            <p:nvPr/>
          </p:nvCxnSpPr>
          <p:spPr>
            <a:xfrm>
              <a:off x="6524931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C066CD9-548E-EC66-7A40-525C3357843F}"/>
                </a:ext>
              </a:extLst>
            </p:cNvPr>
            <p:cNvCxnSpPr>
              <a:cxnSpLocks/>
            </p:cNvCxnSpPr>
            <p:nvPr/>
          </p:nvCxnSpPr>
          <p:spPr>
            <a:xfrm>
              <a:off x="81252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BEF12-E35C-218C-09BA-D218069D8E51}"/>
                </a:ext>
              </a:extLst>
            </p:cNvPr>
            <p:cNvCxnSpPr>
              <a:cxnSpLocks/>
            </p:cNvCxnSpPr>
            <p:nvPr/>
          </p:nvCxnSpPr>
          <p:spPr>
            <a:xfrm>
              <a:off x="93348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72BDAB7-5B28-7E8A-1CF0-A42C64A9B3B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8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42CA70-EDCC-5507-E5D3-A0F258F1B9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1200" y="5412756"/>
              <a:ext cx="0" cy="2160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A62285-A611-D35F-D3DF-7E20103780CB}"/>
                </a:ext>
              </a:extLst>
            </p:cNvPr>
            <p:cNvSpPr txBox="1"/>
            <p:nvPr/>
          </p:nvSpPr>
          <p:spPr>
            <a:xfrm>
              <a:off x="6369546" y="5569060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0</a:t>
              </a:r>
              <a:r>
                <a:rPr lang="en-US" dirty="0"/>
                <a:t>= 0</a:t>
              </a:r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D41C64-873E-B0F9-EA3F-294F5099B31E}"/>
                </a:ext>
              </a:extLst>
            </p:cNvPr>
            <p:cNvSpPr txBox="1"/>
            <p:nvPr/>
          </p:nvSpPr>
          <p:spPr>
            <a:xfrm>
              <a:off x="79134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1</a:t>
              </a:r>
              <a:endParaRPr lang="ru-RU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8787F1-0B8D-D76D-E1AF-99B3C5FE835B}"/>
                </a:ext>
              </a:extLst>
            </p:cNvPr>
            <p:cNvSpPr txBox="1"/>
            <p:nvPr/>
          </p:nvSpPr>
          <p:spPr>
            <a:xfrm>
              <a:off x="91230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2</a:t>
              </a:r>
              <a:endParaRPr lang="ru-RU" baseline="-25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6E81F2-B259-8C46-2553-4F028831B47A}"/>
                </a:ext>
              </a:extLst>
            </p:cNvPr>
            <p:cNvSpPr txBox="1"/>
            <p:nvPr/>
          </p:nvSpPr>
          <p:spPr>
            <a:xfrm>
              <a:off x="9771043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3</a:t>
              </a:r>
              <a:endParaRPr lang="ru-RU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129391-1BD2-D2A4-AA42-A7BCE74DD137}"/>
                </a:ext>
              </a:extLst>
            </p:cNvPr>
            <p:cNvSpPr txBox="1"/>
            <p:nvPr/>
          </p:nvSpPr>
          <p:spPr>
            <a:xfrm>
              <a:off x="10279800" y="55690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4</a:t>
              </a:r>
              <a:endParaRPr lang="ru-RU" baseline="-25000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C768B5-DB61-0A6F-D52C-15582B02AE7A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3933056"/>
              <a:ext cx="0" cy="16957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0EBD81-DCC2-AC09-0229-FFD4BFA47A0E}"/>
                </a:ext>
              </a:extLst>
            </p:cNvPr>
            <p:cNvCxnSpPr>
              <a:cxnSpLocks/>
            </p:cNvCxnSpPr>
            <p:nvPr/>
          </p:nvCxnSpPr>
          <p:spPr>
            <a:xfrm>
              <a:off x="7608168" y="4217545"/>
              <a:ext cx="0" cy="141123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902DE3-1058-77E2-C654-23DED757F6A0}"/>
                </a:ext>
              </a:extLst>
            </p:cNvPr>
            <p:cNvCxnSpPr>
              <a:cxnSpLocks/>
            </p:cNvCxnSpPr>
            <p:nvPr/>
          </p:nvCxnSpPr>
          <p:spPr>
            <a:xfrm>
              <a:off x="9768408" y="4217545"/>
              <a:ext cx="0" cy="141434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33F8ED-5E32-DCA0-9941-C0417A65297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5450" y="4530595"/>
              <a:ext cx="0" cy="10998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ED8BFF-B268-1E64-788F-47A9489F98B7}"/>
              </a:ext>
            </a:extLst>
          </p:cNvPr>
          <p:cNvGraphicFramePr>
            <a:graphicFrameLocks noGrp="1"/>
          </p:cNvGraphicFramePr>
          <p:nvPr/>
        </p:nvGraphicFramePr>
        <p:xfrm>
          <a:off x="6776323" y="4055320"/>
          <a:ext cx="4347200" cy="1236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00">
                  <a:extLst>
                    <a:ext uri="{9D8B030D-6E8A-4147-A177-3AD203B41FA5}">
                      <a16:colId xmlns:a16="http://schemas.microsoft.com/office/drawing/2014/main" val="3719391284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72103178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670377973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253053185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983152710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4154379455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278232479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553498613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3080897061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29000687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697683021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1007680517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74005983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4060327156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2709207242"/>
                    </a:ext>
                  </a:extLst>
                </a:gridCol>
                <a:gridCol w="271700">
                  <a:extLst>
                    <a:ext uri="{9D8B030D-6E8A-4147-A177-3AD203B41FA5}">
                      <a16:colId xmlns:a16="http://schemas.microsoft.com/office/drawing/2014/main" val="758189813"/>
                    </a:ext>
                  </a:extLst>
                </a:gridCol>
              </a:tblGrid>
              <a:tr h="309149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069096"/>
                  </a:ext>
                </a:extLst>
              </a:tr>
              <a:tr h="309149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7896106"/>
                  </a:ext>
                </a:extLst>
              </a:tr>
              <a:tr h="309149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2897624"/>
                  </a:ext>
                </a:extLst>
              </a:tr>
              <a:tr h="309149"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39216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092165-7E02-FD89-44F7-B5EE251B1BB5}"/>
              </a:ext>
            </a:extLst>
          </p:cNvPr>
          <p:cNvCxnSpPr>
            <a:cxnSpLocks/>
          </p:cNvCxnSpPr>
          <p:nvPr/>
        </p:nvCxnSpPr>
        <p:spPr>
          <a:xfrm>
            <a:off x="10312985" y="4990299"/>
            <a:ext cx="0" cy="796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423B19-97A8-3B34-E329-10DB4974A726}"/>
              </a:ext>
            </a:extLst>
          </p:cNvPr>
          <p:cNvCxnSpPr>
            <a:cxnSpLocks/>
          </p:cNvCxnSpPr>
          <p:nvPr/>
        </p:nvCxnSpPr>
        <p:spPr>
          <a:xfrm>
            <a:off x="10852985" y="4981030"/>
            <a:ext cx="0" cy="80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734724-59DD-C3D5-F0F5-91FF6ADA9C03}"/>
              </a:ext>
            </a:extLst>
          </p:cNvPr>
          <p:cNvCxnSpPr>
            <a:cxnSpLocks/>
            <a:stCxn id="3" idx="0"/>
          </p:cNvCxnSpPr>
          <p:nvPr/>
        </p:nvCxnSpPr>
        <p:spPr>
          <a:xfrm flipH="1">
            <a:off x="7883763" y="4055320"/>
            <a:ext cx="1066160" cy="295531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E44AE-4280-8B68-7246-845028B7F4C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8949923" y="4055320"/>
            <a:ext cx="1094080" cy="30322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8C8B6D-87A3-EA49-8E79-B264773BB6CD}"/>
              </a:ext>
            </a:extLst>
          </p:cNvPr>
          <p:cNvCxnSpPr>
            <a:cxnSpLocks/>
          </p:cNvCxnSpPr>
          <p:nvPr/>
        </p:nvCxnSpPr>
        <p:spPr>
          <a:xfrm flipH="1">
            <a:off x="7307699" y="4372449"/>
            <a:ext cx="561072" cy="30116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F7F992-20E3-ADA6-756C-506619E5D67A}"/>
              </a:ext>
            </a:extLst>
          </p:cNvPr>
          <p:cNvCxnSpPr>
            <a:cxnSpLocks/>
          </p:cNvCxnSpPr>
          <p:nvPr/>
        </p:nvCxnSpPr>
        <p:spPr>
          <a:xfrm>
            <a:off x="7883763" y="4372449"/>
            <a:ext cx="513959" cy="30116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DD3E00-2E73-44D4-7F8B-ED0119000ED5}"/>
              </a:ext>
            </a:extLst>
          </p:cNvPr>
          <p:cNvCxnSpPr>
            <a:cxnSpLocks/>
          </p:cNvCxnSpPr>
          <p:nvPr/>
        </p:nvCxnSpPr>
        <p:spPr>
          <a:xfrm flipH="1">
            <a:off x="9490623" y="4372449"/>
            <a:ext cx="549961" cy="295099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B508CAC-992D-7614-A4D7-5F0ED5BD0635}"/>
              </a:ext>
            </a:extLst>
          </p:cNvPr>
          <p:cNvCxnSpPr>
            <a:cxnSpLocks/>
          </p:cNvCxnSpPr>
          <p:nvPr/>
        </p:nvCxnSpPr>
        <p:spPr>
          <a:xfrm>
            <a:off x="9490623" y="4685499"/>
            <a:ext cx="269194" cy="30480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63E273-1F17-52D1-563C-49C545310AFC}"/>
              </a:ext>
            </a:extLst>
          </p:cNvPr>
          <p:cNvCxnSpPr>
            <a:cxnSpLocks/>
          </p:cNvCxnSpPr>
          <p:nvPr/>
        </p:nvCxnSpPr>
        <p:spPr>
          <a:xfrm>
            <a:off x="10044003" y="4350851"/>
            <a:ext cx="537042" cy="32276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C46325-A77B-5CBC-A74D-B74A1AF6FB34}"/>
              </a:ext>
            </a:extLst>
          </p:cNvPr>
          <p:cNvCxnSpPr>
            <a:cxnSpLocks/>
          </p:cNvCxnSpPr>
          <p:nvPr/>
        </p:nvCxnSpPr>
        <p:spPr>
          <a:xfrm flipH="1">
            <a:off x="10312524" y="4667548"/>
            <a:ext cx="268521" cy="319036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A1BF8B-6702-D2F3-9527-9AC45241D8E3}"/>
              </a:ext>
            </a:extLst>
          </p:cNvPr>
          <p:cNvCxnSpPr>
            <a:cxnSpLocks/>
          </p:cNvCxnSpPr>
          <p:nvPr/>
        </p:nvCxnSpPr>
        <p:spPr>
          <a:xfrm>
            <a:off x="10581045" y="4685499"/>
            <a:ext cx="271940" cy="283650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271237-F9E1-0F93-C8DE-E67576A3B9AF}"/>
              </a:ext>
            </a:extLst>
          </p:cNvPr>
          <p:cNvCxnSpPr>
            <a:cxnSpLocks/>
          </p:cNvCxnSpPr>
          <p:nvPr/>
        </p:nvCxnSpPr>
        <p:spPr>
          <a:xfrm flipH="1">
            <a:off x="10188019" y="4990299"/>
            <a:ext cx="124505" cy="301617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9BA0FD-15D8-48DA-2D65-7006A47AA93F}"/>
              </a:ext>
            </a:extLst>
          </p:cNvPr>
          <p:cNvCxnSpPr>
            <a:cxnSpLocks/>
          </p:cNvCxnSpPr>
          <p:nvPr/>
        </p:nvCxnSpPr>
        <p:spPr>
          <a:xfrm flipH="1">
            <a:off x="10724168" y="4981030"/>
            <a:ext cx="128817" cy="299453"/>
          </a:xfrm>
          <a:prstGeom prst="line">
            <a:avLst/>
          </a:prstGeom>
          <a:ln w="28575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507" name="Left Brace 191506">
            <a:extLst>
              <a:ext uri="{FF2B5EF4-FFF2-40B4-BE49-F238E27FC236}">
                <a16:creationId xmlns:a16="http://schemas.microsoft.com/office/drawing/2014/main" id="{E10DE923-0896-AF88-FDA4-2B97B86EF1AA}"/>
              </a:ext>
            </a:extLst>
          </p:cNvPr>
          <p:cNvSpPr/>
          <p:nvPr/>
        </p:nvSpPr>
        <p:spPr>
          <a:xfrm rot="16200000">
            <a:off x="7492112" y="5372126"/>
            <a:ext cx="200139" cy="1583307"/>
          </a:xfrm>
          <a:prstGeom prst="leftBrace">
            <a:avLst>
              <a:gd name="adj1" fmla="val 3371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08" name="Left Brace 191507">
            <a:extLst>
              <a:ext uri="{FF2B5EF4-FFF2-40B4-BE49-F238E27FC236}">
                <a16:creationId xmlns:a16="http://schemas.microsoft.com/office/drawing/2014/main" id="{A23B2E1F-32B1-92FB-4163-A85ECF5F2528}"/>
              </a:ext>
            </a:extLst>
          </p:cNvPr>
          <p:cNvSpPr/>
          <p:nvPr/>
        </p:nvSpPr>
        <p:spPr>
          <a:xfrm rot="16200000">
            <a:off x="8903259" y="5557443"/>
            <a:ext cx="201600" cy="1212673"/>
          </a:xfrm>
          <a:prstGeom prst="leftBrace">
            <a:avLst>
              <a:gd name="adj1" fmla="val 4298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09" name="Left Brace 191508">
            <a:extLst>
              <a:ext uri="{FF2B5EF4-FFF2-40B4-BE49-F238E27FC236}">
                <a16:creationId xmlns:a16="http://schemas.microsoft.com/office/drawing/2014/main" id="{FAD1593F-17A7-8E9F-396E-AE1241E571A5}"/>
              </a:ext>
            </a:extLst>
          </p:cNvPr>
          <p:cNvSpPr/>
          <p:nvPr/>
        </p:nvSpPr>
        <p:spPr>
          <a:xfrm rot="16200000">
            <a:off x="9838205" y="5849057"/>
            <a:ext cx="201600" cy="629444"/>
          </a:xfrm>
          <a:prstGeom prst="leftBrace">
            <a:avLst>
              <a:gd name="adj1" fmla="val 4613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0" name="Left Brace 191509">
            <a:extLst>
              <a:ext uri="{FF2B5EF4-FFF2-40B4-BE49-F238E27FC236}">
                <a16:creationId xmlns:a16="http://schemas.microsoft.com/office/drawing/2014/main" id="{2F6DF190-69E3-A8A1-7372-9D7015311210}"/>
              </a:ext>
            </a:extLst>
          </p:cNvPr>
          <p:cNvSpPr/>
          <p:nvPr/>
        </p:nvSpPr>
        <p:spPr>
          <a:xfrm rot="16200000">
            <a:off x="10428046" y="5922180"/>
            <a:ext cx="201600" cy="483199"/>
          </a:xfrm>
          <a:prstGeom prst="leftBrace">
            <a:avLst>
              <a:gd name="adj1" fmla="val 46130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1" name="Left Brace 191510">
            <a:extLst>
              <a:ext uri="{FF2B5EF4-FFF2-40B4-BE49-F238E27FC236}">
                <a16:creationId xmlns:a16="http://schemas.microsoft.com/office/drawing/2014/main" id="{C29112BF-AF93-9C75-4848-127619A28AE2}"/>
              </a:ext>
            </a:extLst>
          </p:cNvPr>
          <p:cNvSpPr/>
          <p:nvPr/>
        </p:nvSpPr>
        <p:spPr>
          <a:xfrm rot="16200000">
            <a:off x="10855251" y="5996306"/>
            <a:ext cx="201600" cy="334948"/>
          </a:xfrm>
          <a:prstGeom prst="leftBrace">
            <a:avLst>
              <a:gd name="adj1" fmla="val 335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512" name="TextBox 191511">
            <a:extLst>
              <a:ext uri="{FF2B5EF4-FFF2-40B4-BE49-F238E27FC236}">
                <a16:creationId xmlns:a16="http://schemas.microsoft.com/office/drawing/2014/main" id="{98583444-7F4A-5BA7-9033-A5D23B96E621}"/>
              </a:ext>
            </a:extLst>
          </p:cNvPr>
          <p:cNvSpPr txBox="1"/>
          <p:nvPr/>
        </p:nvSpPr>
        <p:spPr>
          <a:xfrm>
            <a:off x="7395667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91513" name="TextBox 191512">
            <a:extLst>
              <a:ext uri="{FF2B5EF4-FFF2-40B4-BE49-F238E27FC236}">
                <a16:creationId xmlns:a16="http://schemas.microsoft.com/office/drawing/2014/main" id="{E2AD7A79-831C-BFE0-D3B3-D1199A14D7B3}"/>
              </a:ext>
            </a:extLst>
          </p:cNvPr>
          <p:cNvSpPr txBox="1"/>
          <p:nvPr/>
        </p:nvSpPr>
        <p:spPr>
          <a:xfrm>
            <a:off x="8805126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191514" name="TextBox 191513">
            <a:extLst>
              <a:ext uri="{FF2B5EF4-FFF2-40B4-BE49-F238E27FC236}">
                <a16:creationId xmlns:a16="http://schemas.microsoft.com/office/drawing/2014/main" id="{BE72335D-3382-767D-B9D8-BEE1488545DA}"/>
              </a:ext>
            </a:extLst>
          </p:cNvPr>
          <p:cNvSpPr txBox="1"/>
          <p:nvPr/>
        </p:nvSpPr>
        <p:spPr>
          <a:xfrm>
            <a:off x="9759817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p:sp>
        <p:nvSpPr>
          <p:cNvPr id="191515" name="TextBox 191514">
            <a:extLst>
              <a:ext uri="{FF2B5EF4-FFF2-40B4-BE49-F238E27FC236}">
                <a16:creationId xmlns:a16="http://schemas.microsoft.com/office/drawing/2014/main" id="{83B67278-8CED-2A5B-9D85-F8D8E9522BC8}"/>
              </a:ext>
            </a:extLst>
          </p:cNvPr>
          <p:cNvSpPr txBox="1"/>
          <p:nvPr/>
        </p:nvSpPr>
        <p:spPr>
          <a:xfrm>
            <a:off x="10356462" y="6280511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ru-RU" baseline="-25000" dirty="0"/>
          </a:p>
        </p:txBody>
      </p:sp>
      <p:sp>
        <p:nvSpPr>
          <p:cNvPr id="191516" name="TextBox 191515">
            <a:extLst>
              <a:ext uri="{FF2B5EF4-FFF2-40B4-BE49-F238E27FC236}">
                <a16:creationId xmlns:a16="http://schemas.microsoft.com/office/drawing/2014/main" id="{02A1F9D5-BFF3-E43B-A571-2C99D37999FE}"/>
              </a:ext>
            </a:extLst>
          </p:cNvPr>
          <p:cNvSpPr txBox="1"/>
          <p:nvPr/>
        </p:nvSpPr>
        <p:spPr>
          <a:xfrm>
            <a:off x="10788576" y="6286622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5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334885790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вхождения символов в сообщение длины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br>
              <a:rPr lang="ru-RU" sz="2800" dirty="0">
                <a:solidFill>
                  <a:schemeClr val="bg1"/>
                </a:solidFill>
              </a:rPr>
            </a:b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5819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7542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57982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602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363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9004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3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/>
              <a:t>, код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7420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>
                <a:sym typeface="Symbol" panose="05050102010706020507" pitchFamily="18" charset="2"/>
              </a:rPr>
              <a:t> 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 = 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>
                <a:sym typeface="Symbol" panose="05050102010706020507" pitchFamily="18" charset="2"/>
              </a:rPr>
              <a:t> H(p</a:t>
            </a:r>
            <a:r>
              <a:rPr lang="en-US" sz="2800" baseline="-25000" dirty="0">
                <a:sym typeface="Symbol" panose="05050102010706020507" pitchFamily="18" charset="2"/>
              </a:rPr>
              <a:t>1</a:t>
            </a:r>
            <a:r>
              <a:rPr lang="en-US" sz="2800" dirty="0">
                <a:sym typeface="Symbol" panose="05050102010706020507" pitchFamily="18" charset="2"/>
              </a:rPr>
              <a:t>, ..., </a:t>
            </a:r>
            <a:r>
              <a:rPr lang="en-US" sz="2800" dirty="0" err="1">
                <a:sym typeface="Symbol" panose="05050102010706020507" pitchFamily="18" charset="2"/>
              </a:rPr>
              <a:t>p</a:t>
            </a:r>
            <a:r>
              <a:rPr lang="en-US" sz="2800" baseline="-25000" dirty="0" err="1">
                <a:sym typeface="Symbol" panose="05050102010706020507" pitchFamily="18" charset="2"/>
              </a:rPr>
              <a:t>n</a:t>
            </a:r>
            <a:r>
              <a:rPr lang="en-US" sz="2800" dirty="0">
                <a:sym typeface="Symbol" panose="05050102010706020507" pitchFamily="18" charset="2"/>
              </a:rPr>
              <a:t>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 </a:t>
            </a:r>
            <a:r>
              <a:rPr lang="ru-RU" sz="2800" dirty="0">
                <a:sym typeface="Symbol" panose="05050102010706020507" pitchFamily="18" charset="2"/>
              </a:rPr>
              <a:t></a:t>
            </a:r>
            <a:r>
              <a:rPr lang="en-US" sz="2800" dirty="0"/>
              <a:t> 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– </a:t>
            </a:r>
            <a:r>
              <a:rPr lang="ru-RU" sz="2800" dirty="0"/>
              <a:t>асимптотически не улучшаемая оценка длины закодированного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60446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 dirty="0"/>
              <a:t>, код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24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Если вычисление 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11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>
                <a:solidFill>
                  <a:schemeClr val="bg1"/>
                </a:solidFill>
              </a:rPr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41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91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/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82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07368" y="1196752"/>
            <a:ext cx="11521280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1417638"/>
            <a:ext cx="10454952" cy="470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415404" y="1196752"/>
            <a:ext cx="11513244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0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70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40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8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2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9600" y="1349152"/>
            <a:ext cx="11471448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3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96000" y="1180324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0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6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18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</a:t>
            </a:r>
          </a:p>
          <a:p>
            <a:r>
              <a:rPr lang="en-US" dirty="0">
                <a:solidFill>
                  <a:schemeClr val="bg1"/>
                </a:solidFill>
              </a:rPr>
              <a:t>Finely</a:t>
            </a:r>
          </a:p>
          <a:p>
            <a:r>
              <a:rPr lang="en-US" dirty="0">
                <a:solidFill>
                  <a:schemeClr val="bg1"/>
                </a:solidFill>
              </a:rPr>
              <a:t>Breese</a:t>
            </a:r>
          </a:p>
          <a:p>
            <a:r>
              <a:rPr lang="en-US" dirty="0">
                <a:solidFill>
                  <a:schemeClr val="bg1"/>
                </a:solidFill>
              </a:rPr>
              <a:t>Morse</a:t>
            </a:r>
          </a:p>
          <a:p>
            <a:r>
              <a:rPr lang="en-US" dirty="0">
                <a:solidFill>
                  <a:schemeClr val="bg1"/>
                </a:solidFill>
              </a:rPr>
              <a:t>1791-1872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Alfred</a:t>
            </a:r>
          </a:p>
          <a:p>
            <a:r>
              <a:rPr lang="en-US" dirty="0">
                <a:solidFill>
                  <a:schemeClr val="bg1"/>
                </a:solidFill>
              </a:rPr>
              <a:t>Lewis</a:t>
            </a:r>
          </a:p>
          <a:p>
            <a:r>
              <a:rPr lang="en-US" dirty="0">
                <a:solidFill>
                  <a:schemeClr val="bg1"/>
                </a:solidFill>
              </a:rPr>
              <a:t>Vail</a:t>
            </a:r>
          </a:p>
          <a:p>
            <a:r>
              <a:rPr lang="en-US" dirty="0">
                <a:solidFill>
                  <a:schemeClr val="bg1"/>
                </a:solidFill>
              </a:rPr>
              <a:t>1807-1859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80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8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/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02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68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101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12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00</a:t>
            </a:r>
          </a:p>
          <a:p>
            <a:pPr marL="0" indent="0">
              <a:buNone/>
            </a:pPr>
            <a:r>
              <a:rPr lang="ru-RU" dirty="0"/>
              <a:t>K(b) = 01</a:t>
            </a:r>
          </a:p>
          <a:p>
            <a:pPr marL="0" indent="0">
              <a:buNone/>
            </a:pPr>
            <a:r>
              <a:rPr lang="ru-RU" dirty="0"/>
              <a:t>K(c) = 10</a:t>
            </a:r>
          </a:p>
          <a:p>
            <a:pPr marL="0" indent="0">
              <a:buNone/>
            </a:pPr>
            <a:r>
              <a:rPr lang="ru-RU" dirty="0"/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9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R – произвольное сообщение</a:t>
            </a:r>
            <a:r>
              <a:rPr lang="en-US" dirty="0">
                <a:solidFill>
                  <a:schemeClr val="bg1"/>
                </a:solidFill>
              </a:rPr>
              <a:t>, K – </a:t>
            </a:r>
            <a:r>
              <a:rPr lang="ru-RU" dirty="0">
                <a:solidFill>
                  <a:schemeClr val="bg1"/>
                </a:solidFill>
              </a:rPr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3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638689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22909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114113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61028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86983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679894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421410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/>
              <a:t>Следовательно, у </a:t>
            </a:r>
            <a:r>
              <a:rPr lang="en-US" dirty="0"/>
              <a:t>S </a:t>
            </a:r>
            <a:r>
              <a:rPr lang="ru-RU" dirty="0"/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9405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Алф1 = {a, b, c, d}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Алф2 = {0,1}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1836 – «аппарат Морзе»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24.05.1844 – первая передача Вашингтон-Балтимор</a:t>
            </a:r>
          </a:p>
          <a:p>
            <a:r>
              <a:rPr lang="ru-RU" sz="2000" dirty="0">
                <a:solidFill>
                  <a:schemeClr val="bg1"/>
                </a:solidFill>
              </a:rPr>
              <a:t>1856 – русский вариант на основе </a:t>
            </a:r>
            <a:r>
              <a:rPr lang="ru-RU" sz="2000" dirty="0" err="1">
                <a:solidFill>
                  <a:schemeClr val="bg1"/>
                </a:solidFill>
              </a:rPr>
              <a:t>транслита</a:t>
            </a:r>
            <a:r>
              <a:rPr lang="ru-RU" sz="2000" dirty="0">
                <a:solidFill>
                  <a:schemeClr val="bg1"/>
                </a:solidFill>
              </a:rPr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755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611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746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00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04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7103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/>
              <a:t>K(</a:t>
            </a:r>
            <a:r>
              <a:rPr lang="ru-RU" dirty="0" err="1"/>
              <a:t>acba</a:t>
            </a:r>
            <a:r>
              <a:rPr lang="ru-RU" dirty="0"/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10273FC-C160-C9CF-301C-7C04FF303C24}"/>
              </a:ext>
            </a:extLst>
          </p:cNvPr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7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01</a:t>
            </a: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18BA04-D86E-A24B-FEC5-118E4878B7CD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9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13281FF-72A6-F845-39E5-58155AA16E28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82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921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828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784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752912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20774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06555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9025238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832629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373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" y="3284984"/>
            <a:ext cx="7459766" cy="2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18" y="1600201"/>
            <a:ext cx="3511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20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866278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5090581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043897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1819596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David A.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Huffman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1925-1999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48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36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81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61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Алфавитом называется конечное множество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998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К* – оптимальный Д.П.К. для сообщения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ru-RU" sz="2800" dirty="0">
                <a:solidFill>
                  <a:schemeClr val="bg1"/>
                </a:solidFill>
              </a:rPr>
              <a:t> алфавита </a:t>
            </a:r>
            <a:r>
              <a:rPr lang="en-US" sz="2800" dirty="0">
                <a:solidFill>
                  <a:schemeClr val="bg1"/>
                </a:solidFill>
              </a:rPr>
              <a:t>{c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788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3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12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93856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>
                <a:solidFill>
                  <a:schemeClr val="bg1"/>
                </a:solidFill>
              </a:rPr>
              <a:t>Символов с самым длинным кодом не менее двух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K* неоптимальный, т.к. можно удалить последний символ из K*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11216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89530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Оптимальным Д.П.К. для сообщения из одинаковых символов являются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0 </a:t>
            </a:r>
            <a:r>
              <a:rPr lang="ru-RU" sz="2800" dirty="0"/>
              <a:t>и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ru-RU" sz="2800" dirty="0"/>
              <a:t>1</a:t>
            </a:r>
            <a:endParaRPr lang="ru-RU" sz="2800" baseline="-250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06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89036</TotalTime>
  <Words>24636</Words>
  <Application>Microsoft Office PowerPoint</Application>
  <PresentationFormat>Widescreen</PresentationFormat>
  <Paragraphs>2789</Paragraphs>
  <Slides>201</Slides>
  <Notes>140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201</vt:i4>
      </vt:variant>
    </vt:vector>
  </HeadingPairs>
  <TitlesOfParts>
    <vt:vector size="205" baseType="lpstr">
      <vt:lpstr>Arial</vt:lpstr>
      <vt:lpstr>Calibri</vt:lpstr>
      <vt:lpstr>Consolas</vt:lpstr>
      <vt:lpstr>Office Theme</vt:lpstr>
      <vt:lpstr>Кодирование Оптимальный код Хаффмана</vt:lpstr>
      <vt:lpstr>План лекции</vt:lpstr>
      <vt:lpstr>Всякое разное про кодирование</vt:lpstr>
      <vt:lpstr>Всякое разное про кодирование</vt:lpstr>
      <vt:lpstr>Всякое разное про кодирование</vt:lpstr>
      <vt:lpstr>Азбука Морзе-Вейля</vt:lpstr>
      <vt:lpstr>Азбука Морзе-Вейля</vt:lpstr>
      <vt:lpstr>Азбука Морзе-Вейля</vt:lpstr>
      <vt:lpstr>Алфавит, сообщение</vt:lpstr>
      <vt:lpstr>Алфавит, сообщение</vt:lpstr>
      <vt:lpstr>Алфавит, сообщение</vt:lpstr>
      <vt:lpstr>Алфавит, сообщение</vt:lpstr>
      <vt:lpstr>Код</vt:lpstr>
      <vt:lpstr>Код</vt:lpstr>
      <vt:lpstr>Код</vt:lpstr>
      <vt:lpstr>Код</vt:lpstr>
      <vt:lpstr>Код</vt:lpstr>
      <vt:lpstr>Код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Кодовое дерево</vt:lpstr>
      <vt:lpstr>Кодовое дерево</vt:lpstr>
      <vt:lpstr>Кодовое дерево</vt:lpstr>
      <vt:lpstr>Кодовое дерево</vt:lpstr>
      <vt:lpstr>Кодовое дерево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Префиксный код</vt:lpstr>
      <vt:lpstr>Префиксный код</vt:lpstr>
      <vt:lpstr>Префиксный код</vt:lpstr>
      <vt:lpstr>Префиксный код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Оптимальные Д.П.К. для «кол около колокола»</vt:lpstr>
      <vt:lpstr>Оптимальные Д.П.К. для «кол около колокола»</vt:lpstr>
      <vt:lpstr>Оптимальные Д.П.К. для «кол около колокола»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Д.П.К. Фано</vt:lpstr>
      <vt:lpstr>Д.П.К. Фано</vt:lpstr>
      <vt:lpstr>Д.П.К. Фано</vt:lpstr>
      <vt:lpstr>Д.П.К. Фано</vt:lpstr>
      <vt:lpstr>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Evgenii Petrov</cp:lastModifiedBy>
  <cp:revision>621</cp:revision>
  <dcterms:created xsi:type="dcterms:W3CDTF">2009-12-06T06:01:18Z</dcterms:created>
  <dcterms:modified xsi:type="dcterms:W3CDTF">2023-12-22T07:04:35Z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